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98"/>
  </p:normalViewPr>
  <p:slideViewPr>
    <p:cSldViewPr snapToGrid="0" snapToObjects="1">
      <p:cViewPr varScale="1">
        <p:scale>
          <a:sx n="69" d="100"/>
          <a:sy n="69" d="100"/>
        </p:scale>
        <p:origin x="216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308F90-8726-4A69-81E0-0522C9526329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AB584FD-8F07-4CF8-ACD2-D3D28C2AEC71}">
      <dgm:prSet/>
      <dgm:spPr/>
      <dgm:t>
        <a:bodyPr/>
        <a:lstStyle/>
        <a:p>
          <a:r>
            <a:rPr lang="en-US" dirty="0"/>
            <a:t>In the first  files a raw HTML/SVG file of a random decision tree in a forest(from the first set) is chosen. This file can be rendered into a SVG image for dynamic viewing </a:t>
          </a:r>
        </a:p>
      </dgm:t>
    </dgm:pt>
    <dgm:pt modelId="{2C1907DD-4CE2-4C71-9C79-7F01AD8FCE6A}" type="parTrans" cxnId="{DA0F5988-968A-41D1-8653-830CBF354596}">
      <dgm:prSet/>
      <dgm:spPr/>
      <dgm:t>
        <a:bodyPr/>
        <a:lstStyle/>
        <a:p>
          <a:endParaRPr lang="en-US"/>
        </a:p>
      </dgm:t>
    </dgm:pt>
    <dgm:pt modelId="{CFBF94F0-3ABF-4680-A362-CAC96A40B1D4}" type="sibTrans" cxnId="{DA0F5988-968A-41D1-8653-830CBF354596}">
      <dgm:prSet/>
      <dgm:spPr/>
      <dgm:t>
        <a:bodyPr/>
        <a:lstStyle/>
        <a:p>
          <a:endParaRPr lang="en-US"/>
        </a:p>
      </dgm:t>
    </dgm:pt>
    <dgm:pt modelId="{B8204906-6C0E-4AD0-932D-5A5E023E313E}">
      <dgm:prSet/>
      <dgm:spPr/>
      <dgm:t>
        <a:bodyPr/>
        <a:lstStyle/>
        <a:p>
          <a:r>
            <a:rPr lang="en-US"/>
            <a:t>Secondly, the rendered SVG file is saved. This file requires an SVG reader to open ( any browser will do) </a:t>
          </a:r>
        </a:p>
      </dgm:t>
    </dgm:pt>
    <dgm:pt modelId="{1D68254C-9BE1-4D8B-B4F2-77F811ADF0E0}" type="parTrans" cxnId="{B5911516-8579-4813-AC10-ACD92F88DBF9}">
      <dgm:prSet/>
      <dgm:spPr/>
      <dgm:t>
        <a:bodyPr/>
        <a:lstStyle/>
        <a:p>
          <a:endParaRPr lang="en-US"/>
        </a:p>
      </dgm:t>
    </dgm:pt>
    <dgm:pt modelId="{322D4C7D-8161-40B6-AF0F-97BCC0CB0A4D}" type="sibTrans" cxnId="{B5911516-8579-4813-AC10-ACD92F88DBF9}">
      <dgm:prSet/>
      <dgm:spPr/>
      <dgm:t>
        <a:bodyPr/>
        <a:lstStyle/>
        <a:p>
          <a:endParaRPr lang="en-US"/>
        </a:p>
      </dgm:t>
    </dgm:pt>
    <dgm:pt modelId="{E27178CA-3772-0146-A8CE-D543B78E87D7}" type="pres">
      <dgm:prSet presAssocID="{FB308F90-8726-4A69-81E0-0522C95263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528E55-5164-1240-A4C7-25CC84B41A49}" type="pres">
      <dgm:prSet presAssocID="{EAB584FD-8F07-4CF8-ACD2-D3D28C2AEC71}" presName="hierRoot1" presStyleCnt="0"/>
      <dgm:spPr/>
    </dgm:pt>
    <dgm:pt modelId="{61E25F42-0730-8F43-A49D-C3F37F86A42C}" type="pres">
      <dgm:prSet presAssocID="{EAB584FD-8F07-4CF8-ACD2-D3D28C2AEC71}" presName="composite" presStyleCnt="0"/>
      <dgm:spPr/>
    </dgm:pt>
    <dgm:pt modelId="{0D02B118-E321-5945-B065-E6BEA149B7C4}" type="pres">
      <dgm:prSet presAssocID="{EAB584FD-8F07-4CF8-ACD2-D3D28C2AEC71}" presName="background" presStyleLbl="node0" presStyleIdx="0" presStyleCnt="2"/>
      <dgm:spPr/>
    </dgm:pt>
    <dgm:pt modelId="{21562E21-8F38-6C4C-8482-CA89A50F44E2}" type="pres">
      <dgm:prSet presAssocID="{EAB584FD-8F07-4CF8-ACD2-D3D28C2AEC71}" presName="text" presStyleLbl="fgAcc0" presStyleIdx="0" presStyleCnt="2">
        <dgm:presLayoutVars>
          <dgm:chPref val="3"/>
        </dgm:presLayoutVars>
      </dgm:prSet>
      <dgm:spPr/>
    </dgm:pt>
    <dgm:pt modelId="{FD57D6D0-AE59-654A-A9CE-D1F55737BB86}" type="pres">
      <dgm:prSet presAssocID="{EAB584FD-8F07-4CF8-ACD2-D3D28C2AEC71}" presName="hierChild2" presStyleCnt="0"/>
      <dgm:spPr/>
    </dgm:pt>
    <dgm:pt modelId="{F8E37AA5-80B2-1E4F-A53F-A3B0B60D45A8}" type="pres">
      <dgm:prSet presAssocID="{B8204906-6C0E-4AD0-932D-5A5E023E313E}" presName="hierRoot1" presStyleCnt="0"/>
      <dgm:spPr/>
    </dgm:pt>
    <dgm:pt modelId="{AF128AD5-2467-8545-AE34-30049D0F6CE0}" type="pres">
      <dgm:prSet presAssocID="{B8204906-6C0E-4AD0-932D-5A5E023E313E}" presName="composite" presStyleCnt="0"/>
      <dgm:spPr/>
    </dgm:pt>
    <dgm:pt modelId="{E56980EB-DDF2-E042-8184-8B7F4DA3591E}" type="pres">
      <dgm:prSet presAssocID="{B8204906-6C0E-4AD0-932D-5A5E023E313E}" presName="background" presStyleLbl="node0" presStyleIdx="1" presStyleCnt="2"/>
      <dgm:spPr/>
    </dgm:pt>
    <dgm:pt modelId="{24D98107-73EC-CE46-96F0-4D3A673D8152}" type="pres">
      <dgm:prSet presAssocID="{B8204906-6C0E-4AD0-932D-5A5E023E313E}" presName="text" presStyleLbl="fgAcc0" presStyleIdx="1" presStyleCnt="2">
        <dgm:presLayoutVars>
          <dgm:chPref val="3"/>
        </dgm:presLayoutVars>
      </dgm:prSet>
      <dgm:spPr/>
    </dgm:pt>
    <dgm:pt modelId="{49E3CCD3-5925-BE44-A872-425FB57842E0}" type="pres">
      <dgm:prSet presAssocID="{B8204906-6C0E-4AD0-932D-5A5E023E313E}" presName="hierChild2" presStyleCnt="0"/>
      <dgm:spPr/>
    </dgm:pt>
  </dgm:ptLst>
  <dgm:cxnLst>
    <dgm:cxn modelId="{66120603-6E2C-FB47-8466-5CEBE6C1E7D7}" type="presOf" srcId="{B8204906-6C0E-4AD0-932D-5A5E023E313E}" destId="{24D98107-73EC-CE46-96F0-4D3A673D8152}" srcOrd="0" destOrd="0" presId="urn:microsoft.com/office/officeart/2005/8/layout/hierarchy1"/>
    <dgm:cxn modelId="{B5911516-8579-4813-AC10-ACD92F88DBF9}" srcId="{FB308F90-8726-4A69-81E0-0522C9526329}" destId="{B8204906-6C0E-4AD0-932D-5A5E023E313E}" srcOrd="1" destOrd="0" parTransId="{1D68254C-9BE1-4D8B-B4F2-77F811ADF0E0}" sibTransId="{322D4C7D-8161-40B6-AF0F-97BCC0CB0A4D}"/>
    <dgm:cxn modelId="{F460425E-2C11-A843-BC76-B38F8B691DC5}" type="presOf" srcId="{FB308F90-8726-4A69-81E0-0522C9526329}" destId="{E27178CA-3772-0146-A8CE-D543B78E87D7}" srcOrd="0" destOrd="0" presId="urn:microsoft.com/office/officeart/2005/8/layout/hierarchy1"/>
    <dgm:cxn modelId="{DA0F5988-968A-41D1-8653-830CBF354596}" srcId="{FB308F90-8726-4A69-81E0-0522C9526329}" destId="{EAB584FD-8F07-4CF8-ACD2-D3D28C2AEC71}" srcOrd="0" destOrd="0" parTransId="{2C1907DD-4CE2-4C71-9C79-7F01AD8FCE6A}" sibTransId="{CFBF94F0-3ABF-4680-A362-CAC96A40B1D4}"/>
    <dgm:cxn modelId="{BF71C4B5-D5C2-6C41-A1A4-78DF8E613120}" type="presOf" srcId="{EAB584FD-8F07-4CF8-ACD2-D3D28C2AEC71}" destId="{21562E21-8F38-6C4C-8482-CA89A50F44E2}" srcOrd="0" destOrd="0" presId="urn:microsoft.com/office/officeart/2005/8/layout/hierarchy1"/>
    <dgm:cxn modelId="{33241EC7-CE4D-6043-9F71-BBD3784999EB}" type="presParOf" srcId="{E27178CA-3772-0146-A8CE-D543B78E87D7}" destId="{6F528E55-5164-1240-A4C7-25CC84B41A49}" srcOrd="0" destOrd="0" presId="urn:microsoft.com/office/officeart/2005/8/layout/hierarchy1"/>
    <dgm:cxn modelId="{F880CFEB-C163-B642-80FC-98552F892E32}" type="presParOf" srcId="{6F528E55-5164-1240-A4C7-25CC84B41A49}" destId="{61E25F42-0730-8F43-A49D-C3F37F86A42C}" srcOrd="0" destOrd="0" presId="urn:microsoft.com/office/officeart/2005/8/layout/hierarchy1"/>
    <dgm:cxn modelId="{C9AF87A3-7781-AC47-9E41-F6B41835E28C}" type="presParOf" srcId="{61E25F42-0730-8F43-A49D-C3F37F86A42C}" destId="{0D02B118-E321-5945-B065-E6BEA149B7C4}" srcOrd="0" destOrd="0" presId="urn:microsoft.com/office/officeart/2005/8/layout/hierarchy1"/>
    <dgm:cxn modelId="{ED78D72F-2727-7F42-BD0B-AAFC172695CA}" type="presParOf" srcId="{61E25F42-0730-8F43-A49D-C3F37F86A42C}" destId="{21562E21-8F38-6C4C-8482-CA89A50F44E2}" srcOrd="1" destOrd="0" presId="urn:microsoft.com/office/officeart/2005/8/layout/hierarchy1"/>
    <dgm:cxn modelId="{CB55AB91-54DC-5748-93AB-8BC35CDA3B6F}" type="presParOf" srcId="{6F528E55-5164-1240-A4C7-25CC84B41A49}" destId="{FD57D6D0-AE59-654A-A9CE-D1F55737BB86}" srcOrd="1" destOrd="0" presId="urn:microsoft.com/office/officeart/2005/8/layout/hierarchy1"/>
    <dgm:cxn modelId="{4ED3C204-862B-4345-9F34-1131B844F0D9}" type="presParOf" srcId="{E27178CA-3772-0146-A8CE-D543B78E87D7}" destId="{F8E37AA5-80B2-1E4F-A53F-A3B0B60D45A8}" srcOrd="1" destOrd="0" presId="urn:microsoft.com/office/officeart/2005/8/layout/hierarchy1"/>
    <dgm:cxn modelId="{83C2D50B-AACC-7243-BDCA-E676073C310B}" type="presParOf" srcId="{F8E37AA5-80B2-1E4F-A53F-A3B0B60D45A8}" destId="{AF128AD5-2467-8545-AE34-30049D0F6CE0}" srcOrd="0" destOrd="0" presId="urn:microsoft.com/office/officeart/2005/8/layout/hierarchy1"/>
    <dgm:cxn modelId="{9E91AACC-E4F7-5044-B235-F9A3A30CB051}" type="presParOf" srcId="{AF128AD5-2467-8545-AE34-30049D0F6CE0}" destId="{E56980EB-DDF2-E042-8184-8B7F4DA3591E}" srcOrd="0" destOrd="0" presId="urn:microsoft.com/office/officeart/2005/8/layout/hierarchy1"/>
    <dgm:cxn modelId="{F4AB99D8-2D66-014A-AA8C-2E8240AEB598}" type="presParOf" srcId="{AF128AD5-2467-8545-AE34-30049D0F6CE0}" destId="{24D98107-73EC-CE46-96F0-4D3A673D8152}" srcOrd="1" destOrd="0" presId="urn:microsoft.com/office/officeart/2005/8/layout/hierarchy1"/>
    <dgm:cxn modelId="{3FC4E214-75B7-624C-B30A-80D5FE8B76AD}" type="presParOf" srcId="{F8E37AA5-80B2-1E4F-A53F-A3B0B60D45A8}" destId="{49E3CCD3-5925-BE44-A872-425FB57842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2B118-E321-5945-B065-E6BEA149B7C4}">
      <dsp:nvSpPr>
        <dsp:cNvPr id="0" name=""/>
        <dsp:cNvSpPr/>
      </dsp:nvSpPr>
      <dsp:spPr>
        <a:xfrm>
          <a:off x="762144" y="558"/>
          <a:ext cx="3763671" cy="23899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562E21-8F38-6C4C-8482-CA89A50F44E2}">
      <dsp:nvSpPr>
        <dsp:cNvPr id="0" name=""/>
        <dsp:cNvSpPr/>
      </dsp:nvSpPr>
      <dsp:spPr>
        <a:xfrm>
          <a:off x="1180330" y="397834"/>
          <a:ext cx="3763671" cy="2389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the first  files a raw HTML/SVG file of a random decision tree in a forest(from the first set) is chosen. This file can be rendered into a SVG image for dynamic viewing </a:t>
          </a:r>
        </a:p>
      </dsp:txBody>
      <dsp:txXfrm>
        <a:off x="1250329" y="467833"/>
        <a:ext cx="3623673" cy="2249933"/>
      </dsp:txXfrm>
    </dsp:sp>
    <dsp:sp modelId="{E56980EB-DDF2-E042-8184-8B7F4DA3591E}">
      <dsp:nvSpPr>
        <dsp:cNvPr id="0" name=""/>
        <dsp:cNvSpPr/>
      </dsp:nvSpPr>
      <dsp:spPr>
        <a:xfrm>
          <a:off x="5362187" y="558"/>
          <a:ext cx="3763671" cy="23899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D98107-73EC-CE46-96F0-4D3A673D8152}">
      <dsp:nvSpPr>
        <dsp:cNvPr id="0" name=""/>
        <dsp:cNvSpPr/>
      </dsp:nvSpPr>
      <dsp:spPr>
        <a:xfrm>
          <a:off x="5780373" y="397834"/>
          <a:ext cx="3763671" cy="2389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Secondly, the rendered SVG file is saved. This file requires an SVG reader to open ( any browser will do) </a:t>
          </a:r>
        </a:p>
      </dsp:txBody>
      <dsp:txXfrm>
        <a:off x="5850372" y="467833"/>
        <a:ext cx="3623673" cy="224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FECE-BA41-B840-9854-83CFF49F7BB2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C94E-BEBA-A84F-B334-80D14217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FECE-BA41-B840-9854-83CFF49F7BB2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C94E-BEBA-A84F-B334-80D14217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4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FECE-BA41-B840-9854-83CFF49F7BB2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C94E-BEBA-A84F-B334-80D14217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7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FECE-BA41-B840-9854-83CFF49F7BB2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C94E-BEBA-A84F-B334-80D14217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1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FECE-BA41-B840-9854-83CFF49F7BB2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C94E-BEBA-A84F-B334-80D14217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3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FECE-BA41-B840-9854-83CFF49F7BB2}" type="datetimeFigureOut">
              <a:rPr lang="en-US" smtClean="0"/>
              <a:t>9/22/20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C94E-BEBA-A84F-B334-80D14217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1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FECE-BA41-B840-9854-83CFF49F7BB2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C94E-BEBA-A84F-B334-80D142170B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3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FECE-BA41-B840-9854-83CFF49F7BB2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C94E-BEBA-A84F-B334-80D14217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4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FECE-BA41-B840-9854-83CFF49F7BB2}" type="datetimeFigureOut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C94E-BEBA-A84F-B334-80D14217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1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FECE-BA41-B840-9854-83CFF49F7BB2}" type="datetimeFigureOut">
              <a:rPr lang="en-US" smtClean="0"/>
              <a:t>9/22/20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C94E-BEBA-A84F-B334-80D14217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3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76DFECE-BA41-B840-9854-83CFF49F7BB2}" type="datetimeFigureOut">
              <a:rPr lang="en-US" smtClean="0"/>
              <a:t>9/22/20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C94E-BEBA-A84F-B334-80D14217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2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76DFECE-BA41-B840-9854-83CFF49F7BB2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870C94E-BEBA-A84F-B334-80D14217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6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68A0-66C3-F741-99C5-495A89F11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69557"/>
            <a:ext cx="8991600" cy="1080296"/>
          </a:xfrm>
        </p:spPr>
        <p:txBody>
          <a:bodyPr>
            <a:normAutofit/>
          </a:bodyPr>
          <a:lstStyle/>
          <a:p>
            <a:r>
              <a:rPr lang="en-US" sz="3500"/>
              <a:t>Data Visualization and Meta-DPI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2F1EC-69D2-384E-BD73-C6CAAEC38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840224"/>
            <a:ext cx="6801612" cy="1239894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113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4802-15CD-B243-81CE-770BB185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DATa type 1: Results page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22A2-D43A-234C-A4C2-7AA46E3D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This page lists the 5 predictors, Predus, Ispred, Dickpred, Logreg(metadpi) and Random forest. </a:t>
            </a:r>
          </a:p>
          <a:p>
            <a:r>
              <a:rPr lang="en-US">
                <a:solidFill>
                  <a:schemeClr val="bg1"/>
                </a:solidFill>
              </a:rPr>
              <a:t>It includes the n number of sets and their AUC. As well as the average and stdev of the n sets</a:t>
            </a:r>
          </a:p>
          <a:p>
            <a:r>
              <a:rPr lang="en-US">
                <a:solidFill>
                  <a:schemeClr val="bg1"/>
                </a:solidFill>
              </a:rPr>
              <a:t>The parameters for the Logreg and RF are also delineated in the results page.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78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278C26-5ACC-417E-AC0F-BFDE3B87F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E08D57-5F26-4CC6-B0F4-1A617784B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EA34F-6979-0747-9714-3F305D0D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5087"/>
            <a:ext cx="772972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Data type 2: Trees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194E36-7D2F-4971-8796-9450605770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653154"/>
              </p:ext>
            </p:extLst>
          </p:nvPr>
        </p:nvGraphicFramePr>
        <p:xfrm>
          <a:off x="771455" y="2034837"/>
          <a:ext cx="10306190" cy="278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335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2787-8964-A242-8F93-05D96A22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/>
              <a:t>Data Type 3: ROC curve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0B05-FBB8-FF42-9F4A-5D956B45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For each set an ROC plot is saved. </a:t>
            </a:r>
          </a:p>
          <a:p>
            <a:r>
              <a:rPr lang="en-US" dirty="0"/>
              <a:t>This was made without the </a:t>
            </a:r>
            <a:r>
              <a:rPr lang="en-US" dirty="0" err="1"/>
              <a:t>StAR</a:t>
            </a:r>
            <a:r>
              <a:rPr lang="en-US" dirty="0"/>
              <a:t> program. </a:t>
            </a:r>
          </a:p>
          <a:p>
            <a:r>
              <a:rPr lang="en-US" dirty="0"/>
              <a:t>We </a:t>
            </a:r>
            <a:r>
              <a:rPr lang="en-US" dirty="0" err="1"/>
              <a:t>imporved</a:t>
            </a:r>
            <a:r>
              <a:rPr lang="en-US" dirty="0"/>
              <a:t> on the star program by using more defined colors without overlap.</a:t>
            </a:r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50DBF88-F4E1-BE4B-9441-960FE3FC5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970" y="1293275"/>
            <a:ext cx="5705856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4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D8DEF9-FBA0-42F0-8E9C-17200031C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1AF8A-D5A1-0143-9020-F0A02C55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Data type 4: Star chart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53891-DE79-E547-AE98-97E6EFB99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This chart is saved as a jpeg and it includes two distinct pieces of information. 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The top triangle is the AUC difference 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The bottom triangle is is p-values. 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Colored in red are points whose p-</a:t>
            </a:r>
            <a:r>
              <a:rPr lang="en-US" sz="1500" dirty="0" err="1">
                <a:solidFill>
                  <a:srgbClr val="FFFFFF"/>
                </a:solidFill>
              </a:rPr>
              <a:t>val</a:t>
            </a:r>
            <a:r>
              <a:rPr lang="en-US" sz="1500" dirty="0">
                <a:solidFill>
                  <a:srgbClr val="FFFFFF"/>
                </a:solidFill>
              </a:rPr>
              <a:t> is below the cutoff (0.05) and green for above the cutoff. 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This allows us to visualize the statistical relevance of predictors. 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We have improved on the original Star program by reformatting the index, columns and diagonal to be the full names of the predictors. 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FDA57A-AFFB-4BD9-A793-5064CE948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9DF61A-0CE4-406A-8326-3BB4A715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CEF9E9-86BF-4348-BC62-04498BC5A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071"/>
          <a:stretch/>
        </p:blipFill>
        <p:spPr>
          <a:xfrm>
            <a:off x="7865364" y="2680396"/>
            <a:ext cx="3355848" cy="11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8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2DDDF-CBBF-9045-9B11-AE040086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TO 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E0281-4136-E348-BAAD-25B10655E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 err="1"/>
              <a:t>Vorfip</a:t>
            </a:r>
            <a:r>
              <a:rPr lang="en-US" dirty="0"/>
              <a:t> analyses is underway, hopefully will be completed by next week </a:t>
            </a:r>
          </a:p>
          <a:p>
            <a:r>
              <a:rPr lang="en-US" dirty="0"/>
              <a:t>Address parameters of RF across different set size and composition. </a:t>
            </a:r>
          </a:p>
        </p:txBody>
      </p:sp>
    </p:spTree>
    <p:extLst>
      <p:ext uri="{BB962C8B-B14F-4D97-AF65-F5344CB8AC3E}">
        <p14:creationId xmlns:p14="http://schemas.microsoft.com/office/powerpoint/2010/main" val="22677290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290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Data Visualization and Meta-DPI</vt:lpstr>
      <vt:lpstr>DATa type 1: Results page </vt:lpstr>
      <vt:lpstr>Data type 2: Trees</vt:lpstr>
      <vt:lpstr>Data Type 3: ROC curve </vt:lpstr>
      <vt:lpstr>Data type 4: Star chart </vt:lpstr>
      <vt:lpstr>TO DO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and Meta-DPI</dc:title>
  <dc:creator>Evan Edelstein [student]</dc:creator>
  <cp:lastModifiedBy>Evan Edelstein [student]</cp:lastModifiedBy>
  <cp:revision>2</cp:revision>
  <dcterms:created xsi:type="dcterms:W3CDTF">2020-07-27T15:47:07Z</dcterms:created>
  <dcterms:modified xsi:type="dcterms:W3CDTF">2020-09-22T15:52:02Z</dcterms:modified>
</cp:coreProperties>
</file>