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79E0AE3-C11A-4DFC-BDAA-48362C879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B176E-CED8-404F-A5C7-3B1C205B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Machine learning and Meta-DPI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372D-2B97-E541-8950-CCC2AA00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FCE5-610A-7A4E-94C5-2B43CFF2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week.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2D59-9EEC-4C4F-819D-D0CF482D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more, still have a lot of literature to read. </a:t>
            </a:r>
          </a:p>
          <a:p>
            <a:r>
              <a:rPr lang="en-US" dirty="0"/>
              <a:t>Run Mordechai's AUC and PR software on the ML prediction. </a:t>
            </a:r>
          </a:p>
          <a:p>
            <a:r>
              <a:rPr lang="en-US" dirty="0"/>
              <a:t>Look into ways to increase DT/RF prediction, by optimizing params, Gini, pruning, </a:t>
            </a:r>
            <a:r>
              <a:rPr lang="en-US" dirty="0" err="1"/>
              <a:t>boostraping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A7BA-BA53-5C4F-9B67-A3805441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Meta-DPI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348C-D7A9-9D40-AEC0-0CC5FB5B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Meta-DPI is a metamethod predictor for protein-protein interface. </a:t>
            </a:r>
          </a:p>
          <a:p>
            <a:r>
              <a:rPr lang="en-US" dirty="0"/>
              <a:t>Meta-DPI uses probability scores from 3 orthogonal prediction programs to calculate the residues most likely to be at the interface. </a:t>
            </a:r>
          </a:p>
          <a:p>
            <a:r>
              <a:rPr lang="en-US" dirty="0"/>
              <a:t>So far Meta-DPI has been tested on Benchmark and </a:t>
            </a:r>
            <a:r>
              <a:rPr lang="en-US" dirty="0" err="1"/>
              <a:t>Nox</a:t>
            </a:r>
            <a:r>
              <a:rPr lang="en-US" dirty="0"/>
              <a:t>, which contain general proteins. </a:t>
            </a:r>
          </a:p>
        </p:txBody>
      </p:sp>
    </p:spTree>
    <p:extLst>
      <p:ext uri="{BB962C8B-B14F-4D97-AF65-F5344CB8AC3E}">
        <p14:creationId xmlns:p14="http://schemas.microsoft.com/office/powerpoint/2010/main" val="31707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359-BA85-A243-BBCB-69996F99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313-1164-694A-B801-8D4B463C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try to extend Meta-DPI’s prediction capability to immunological proteins. Specifically Epitopes. </a:t>
            </a:r>
          </a:p>
          <a:p>
            <a:r>
              <a:rPr lang="en-US" dirty="0"/>
              <a:t>To do so will require three key steps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literature search to gain background in the subject, find successful  algorithms to use as benchmarks, and to find suitable databases of known epitopes to train Meta-DPI on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Boosting Meta-DPI’s overall accuracy through incorporation of 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Optimization of Meta-DPI for epitope prediction.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7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3C372-BD34-044C-9C27-34EA432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What is an Epitope? Antigen? Antibodies?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F80C-35DC-0C44-8CBE-17F3B87A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Cells communicate through interactions at there surfaces. </a:t>
            </a:r>
          </a:p>
          <a:p>
            <a:pPr>
              <a:lnSpc>
                <a:spcPct val="100000"/>
              </a:lnSpc>
            </a:pPr>
            <a:r>
              <a:rPr lang="en-US" sz="1200"/>
              <a:t>Antigens are proteins presented on the surface of pathogens (harmful cells). </a:t>
            </a:r>
          </a:p>
          <a:p>
            <a:pPr>
              <a:lnSpc>
                <a:spcPct val="100000"/>
              </a:lnSpc>
            </a:pPr>
            <a:r>
              <a:rPr lang="en-US" sz="1200"/>
              <a:t>Antibodies (Ab) are immune cells that target antigens in order to clear them. </a:t>
            </a:r>
          </a:p>
          <a:p>
            <a:pPr>
              <a:lnSpc>
                <a:spcPct val="100000"/>
              </a:lnSpc>
            </a:pPr>
            <a:r>
              <a:rPr lang="en-US" sz="1200"/>
              <a:t>For the immune system to work the Ab-Antigen interaction must occur, this is a unique and specialized interaction. </a:t>
            </a:r>
          </a:p>
          <a:p>
            <a:pPr>
              <a:lnSpc>
                <a:spcPct val="100000"/>
              </a:lnSpc>
            </a:pPr>
            <a:r>
              <a:rPr lang="en-US" sz="1200"/>
              <a:t>The site of Ab-Antigen interaction is known as the paratope-epitope site. </a:t>
            </a:r>
          </a:p>
          <a:p>
            <a:pPr>
              <a:lnSpc>
                <a:spcPct val="100000"/>
              </a:lnSpc>
            </a:pPr>
            <a:r>
              <a:rPr lang="en-US" sz="1200"/>
              <a:t>That is the part of the Ab that binds the antigen is the paratope and the part of the antigen that is bound to the Ab is the epitope. 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5A75F7A-9592-EA4D-AEA0-31B958AC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40348"/>
            <a:ext cx="6656832" cy="44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47B3-46CF-124E-B789-AC609CA3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about epitopes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540A-66A2-8D48-9D2E-5164F5CB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Two main classes of Ab - T-cells and B-cells </a:t>
            </a:r>
          </a:p>
          <a:p>
            <a:r>
              <a:rPr lang="en-US" dirty="0"/>
              <a:t>T–cells binds to the epitope through the MHC1/MHSC2 complex to promote immune response. The MHC1 Epitope is usually 9 res long and very demanding, in turn more specific. The MHC2 site is less demanding, is longer and less specific. </a:t>
            </a:r>
          </a:p>
          <a:p>
            <a:r>
              <a:rPr lang="en-US" dirty="0"/>
              <a:t>B-cell epitope can be of two types, linear and conformational. Linear means that the epitope is a sequential list of neighboring  residues, conformational means the residues are not  sequence neighbors but rather structural neighbors based in binding complex and folding. </a:t>
            </a:r>
          </a:p>
        </p:txBody>
      </p:sp>
    </p:spTree>
    <p:extLst>
      <p:ext uri="{BB962C8B-B14F-4D97-AF65-F5344CB8AC3E}">
        <p14:creationId xmlns:p14="http://schemas.microsoft.com/office/powerpoint/2010/main" val="20664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983D-47B6-2D4D-9E74-CF395B50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Literature, more work to be done.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B6A3-9EE6-5C49-96C4-4885179D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2373852"/>
            <a:ext cx="6014437" cy="4050098"/>
          </a:xfrm>
        </p:spPr>
        <p:txBody>
          <a:bodyPr/>
          <a:lstStyle/>
          <a:p>
            <a:r>
              <a:rPr lang="en-US" dirty="0"/>
              <a:t>T-cells:</a:t>
            </a:r>
          </a:p>
          <a:p>
            <a:pPr lvl="1"/>
            <a:r>
              <a:rPr lang="en-US" dirty="0"/>
              <a:t>Two-part process,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Find general site of epitope - qualitive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Rank residues in that site by propensity to be at the epitope biding complex. – quantitative </a:t>
            </a:r>
          </a:p>
          <a:p>
            <a:pPr lvl="1"/>
            <a:r>
              <a:rPr lang="en-US" dirty="0"/>
              <a:t>So far artificial Neural Networks and multiple ML algorithms work best. </a:t>
            </a:r>
          </a:p>
          <a:p>
            <a:pPr marL="457200" lvl="1" indent="0">
              <a:buNone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FA89FC-987D-7243-B7CF-FF214D5F046F}"/>
              </a:ext>
            </a:extLst>
          </p:cNvPr>
          <p:cNvSpPr txBox="1">
            <a:spLocks/>
          </p:cNvSpPr>
          <p:nvPr/>
        </p:nvSpPr>
        <p:spPr>
          <a:xfrm>
            <a:off x="5992368" y="2373852"/>
            <a:ext cx="6014437" cy="40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B-cells:</a:t>
            </a:r>
          </a:p>
          <a:p>
            <a:pPr lvl="1"/>
            <a:r>
              <a:rPr lang="en-US" dirty="0"/>
              <a:t>For linear epitopes ML was very successful as was ANN </a:t>
            </a:r>
          </a:p>
          <a:p>
            <a:pPr lvl="2"/>
            <a:r>
              <a:rPr lang="en-US" dirty="0"/>
              <a:t>Structural predictors weren’t accurate </a:t>
            </a:r>
          </a:p>
          <a:p>
            <a:pPr lvl="1"/>
            <a:r>
              <a:rPr lang="en-US" dirty="0"/>
              <a:t>For conformational epitopes, CBTOPE was the notable because it didn’t require previous knowledge of 3D structure yet had a 86.6% accuracy. </a:t>
            </a:r>
          </a:p>
          <a:p>
            <a:pPr lvl="1"/>
            <a:endParaRPr lang="en-US" dirty="0"/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6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78D6-742D-C141-A073-7A943DB8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ML, Decision Tree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3F7A-7AE0-C649-B270-8B92DF2A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522" y="586822"/>
            <a:ext cx="5960278" cy="1554480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Decision tree is a recursive machine learning algorithm, that creates “rules” for classification of a data set. 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It does this through multistep binary classification  based on rules gleaned from the dataset. 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The fitted tree is the used to predict classification on test set.   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Accuracy was reported at 91.6%. Further metrics will be calculated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This trees were generated using a </a:t>
            </a:r>
            <a:r>
              <a:rPr lang="en-US" sz="1100" dirty="0" err="1"/>
              <a:t>ccp_alpha</a:t>
            </a:r>
            <a:r>
              <a:rPr lang="en-US" sz="1100" dirty="0"/>
              <a:t> value of 0.00105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These two trees are the same, expect samples and values are reported as percentage and proportions. 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C429018-B66A-9041-9C88-3441AD9CF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0" t="14217" r="10105" b="14738"/>
          <a:stretch/>
        </p:blipFill>
        <p:spPr>
          <a:xfrm>
            <a:off x="398585" y="2719086"/>
            <a:ext cx="5146432" cy="3552092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06EDF025-4852-E141-8E39-8E5B68B7F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15099" r="9390" b="13463"/>
          <a:stretch/>
        </p:blipFill>
        <p:spPr>
          <a:xfrm>
            <a:off x="6138139" y="2930101"/>
            <a:ext cx="5294878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F70D3-E2D3-744C-9994-D04103BC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Random Forest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5250-FC73-1049-924C-A4850CFE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0" y="808522"/>
            <a:ext cx="6007608" cy="164592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RF, is a collection of decision trees that are “averaged together”, each tree is created with a subset of the original data. 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Improved accuracy.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1000 different tress were used to build the forest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same </a:t>
            </a:r>
            <a:r>
              <a:rPr lang="en-US" sz="1500" dirty="0" err="1"/>
              <a:t>ccp_alpha</a:t>
            </a:r>
            <a:r>
              <a:rPr lang="en-US" sz="1500" dirty="0"/>
              <a:t>  as the DT,  0.00105,  was used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Below are two of the 100 trees in the forest 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2E3AE52-F048-CF4A-B394-FC9734A2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237990"/>
            <a:ext cx="5481509" cy="2466678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E505AD-3C88-D74E-8DE6-27AAFA23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283866"/>
            <a:ext cx="5523082" cy="23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8175-A2A4-724A-AE99-14C00C8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Epitope specific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3808-E002-5A4E-AB89-66C3ABA7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further looking into the literature and code of the epitope predictors we can find different methods for improving epitope prediction. </a:t>
            </a:r>
          </a:p>
          <a:p>
            <a:r>
              <a:rPr lang="en-US" dirty="0"/>
              <a:t>By adding weight to each predictor based on the success of that specific predictors, </a:t>
            </a:r>
            <a:r>
              <a:rPr lang="en-US" dirty="0" err="1"/>
              <a:t>ie</a:t>
            </a:r>
            <a:r>
              <a:rPr lang="en-US" dirty="0"/>
              <a:t> adding weight to </a:t>
            </a:r>
            <a:r>
              <a:rPr lang="en-US" dirty="0" err="1"/>
              <a:t>predus</a:t>
            </a:r>
            <a:r>
              <a:rPr lang="en-US" dirty="0"/>
              <a:t> when a known homolog is present, can help improve meta-dpi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0797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688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Machine learning and Meta-DPI</vt:lpstr>
      <vt:lpstr>Meta-DPI</vt:lpstr>
      <vt:lpstr>Looking Forward</vt:lpstr>
      <vt:lpstr>What is an Epitope? Antigen? Antibodies? </vt:lpstr>
      <vt:lpstr>Some things about epitopes</vt:lpstr>
      <vt:lpstr>The Literature, more work to be done.  </vt:lpstr>
      <vt:lpstr>ML, Decision Tree</vt:lpstr>
      <vt:lpstr>Random Forest </vt:lpstr>
      <vt:lpstr>Epitope specific optimization </vt:lpstr>
      <vt:lpstr>Plan for this week.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Meta-DPI</dc:title>
  <dc:creator>Evan Edelstein [student]</dc:creator>
  <cp:lastModifiedBy>Evan Edelstein [student]</cp:lastModifiedBy>
  <cp:revision>2</cp:revision>
  <dcterms:created xsi:type="dcterms:W3CDTF">2020-06-09T15:46:19Z</dcterms:created>
  <dcterms:modified xsi:type="dcterms:W3CDTF">2020-06-09T15:52:25Z</dcterms:modified>
</cp:coreProperties>
</file>