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21"/>
    <p:restoredTop sz="94646"/>
  </p:normalViewPr>
  <p:slideViewPr>
    <p:cSldViewPr snapToGrid="0" snapToObjects="1">
      <p:cViewPr>
        <p:scale>
          <a:sx n="104" d="100"/>
          <a:sy n="104" d="100"/>
        </p:scale>
        <p:origin x="1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AUC vs Number</a:t>
            </a:r>
            <a:r>
              <a:rPr lang="en-US" baseline="0"/>
              <a:t> of trees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7522972636136689E-2"/>
          <c:y val="0.1765662594973014"/>
          <c:w val="0.8827008682967078"/>
          <c:h val="0.6968849723732643"/>
        </c:manualLayout>
      </c:layout>
      <c:scatterChart>
        <c:scatterStyle val="lineMarker"/>
        <c:varyColors val="0"/>
        <c:ser>
          <c:idx val="0"/>
          <c:order val="0"/>
          <c:tx>
            <c:strRef>
              <c:f>Sheet1!$B$1</c:f>
              <c:strCache>
                <c:ptCount val="1"/>
                <c:pt idx="0">
                  <c:v>AUC</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Sheet1!$A$2:$A$6</c:f>
              <c:numCache>
                <c:formatCode>General</c:formatCode>
                <c:ptCount val="5"/>
                <c:pt idx="0">
                  <c:v>10</c:v>
                </c:pt>
                <c:pt idx="1">
                  <c:v>50</c:v>
                </c:pt>
                <c:pt idx="2">
                  <c:v>100</c:v>
                </c:pt>
                <c:pt idx="3">
                  <c:v>200</c:v>
                </c:pt>
                <c:pt idx="4">
                  <c:v>400</c:v>
                </c:pt>
              </c:numCache>
            </c:numRef>
          </c:xVal>
          <c:yVal>
            <c:numRef>
              <c:f>Sheet1!$B$2:$B$6</c:f>
              <c:numCache>
                <c:formatCode>General</c:formatCode>
                <c:ptCount val="5"/>
                <c:pt idx="0">
                  <c:v>0.72899999999999998</c:v>
                </c:pt>
                <c:pt idx="1">
                  <c:v>0.76900000000000002</c:v>
                </c:pt>
                <c:pt idx="2">
                  <c:v>0.77800000000000002</c:v>
                </c:pt>
                <c:pt idx="3">
                  <c:v>0.77700000000000002</c:v>
                </c:pt>
                <c:pt idx="4">
                  <c:v>0.77600000000000002</c:v>
                </c:pt>
              </c:numCache>
            </c:numRef>
          </c:yVal>
          <c:smooth val="0"/>
          <c:extLst>
            <c:ext xmlns:c16="http://schemas.microsoft.com/office/drawing/2014/chart" uri="{C3380CC4-5D6E-409C-BE32-E72D297353CC}">
              <c16:uniqueId val="{00000000-0E09-1243-972F-5EE701B48C92}"/>
            </c:ext>
          </c:extLst>
        </c:ser>
        <c:dLbls>
          <c:showLegendKey val="0"/>
          <c:showVal val="0"/>
          <c:showCatName val="0"/>
          <c:showSerName val="0"/>
          <c:showPercent val="0"/>
          <c:showBubbleSize val="0"/>
        </c:dLbls>
        <c:axId val="2114797200"/>
        <c:axId val="2114683072"/>
      </c:scatterChart>
      <c:valAx>
        <c:axId val="21147972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trees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4683072"/>
        <c:crosses val="autoZero"/>
        <c:crossBetween val="midCat"/>
      </c:valAx>
      <c:valAx>
        <c:axId val="21146830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AUC</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47972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AUC vs Depth of tree,</a:t>
            </a:r>
            <a:r>
              <a:rPr lang="en-US" baseline="0"/>
              <a:t> with number of trees =100</a:t>
            </a:r>
            <a:endParaRPr lang="en-US"/>
          </a:p>
        </c:rich>
      </c:tx>
      <c:layout>
        <c:manualLayout>
          <c:xMode val="edge"/>
          <c:yMode val="edge"/>
          <c:x val="0.15421858832946611"/>
          <c:y val="3.869245981958918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Sheet1!$D$2:$D$6</c:f>
              <c:numCache>
                <c:formatCode>General</c:formatCode>
                <c:ptCount val="5"/>
                <c:pt idx="0">
                  <c:v>0</c:v>
                </c:pt>
                <c:pt idx="1">
                  <c:v>5</c:v>
                </c:pt>
                <c:pt idx="2">
                  <c:v>10</c:v>
                </c:pt>
                <c:pt idx="3">
                  <c:v>15</c:v>
                </c:pt>
                <c:pt idx="4">
                  <c:v>20</c:v>
                </c:pt>
              </c:numCache>
            </c:numRef>
          </c:xVal>
          <c:yVal>
            <c:numRef>
              <c:f>Sheet1!$E$2:$E$6</c:f>
              <c:numCache>
                <c:formatCode>General</c:formatCode>
                <c:ptCount val="5"/>
                <c:pt idx="0">
                  <c:v>0.77800000000000002</c:v>
                </c:pt>
                <c:pt idx="1">
                  <c:v>0.86899999999999999</c:v>
                </c:pt>
                <c:pt idx="2">
                  <c:v>0.872</c:v>
                </c:pt>
                <c:pt idx="3">
                  <c:v>0.85099999999999998</c:v>
                </c:pt>
                <c:pt idx="4">
                  <c:v>0.82</c:v>
                </c:pt>
              </c:numCache>
            </c:numRef>
          </c:yVal>
          <c:smooth val="0"/>
          <c:extLst>
            <c:ext xmlns:c16="http://schemas.microsoft.com/office/drawing/2014/chart" uri="{C3380CC4-5D6E-409C-BE32-E72D297353CC}">
              <c16:uniqueId val="{00000000-6A82-6B4D-AA45-35F6B5120CA4}"/>
            </c:ext>
          </c:extLst>
        </c:ser>
        <c:dLbls>
          <c:showLegendKey val="0"/>
          <c:showVal val="0"/>
          <c:showCatName val="0"/>
          <c:showSerName val="0"/>
          <c:showPercent val="0"/>
          <c:showBubbleSize val="0"/>
        </c:dLbls>
        <c:axId val="2086323408"/>
        <c:axId val="2122098448"/>
      </c:scatterChart>
      <c:valAx>
        <c:axId val="20863234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Depth of Trees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098448"/>
        <c:crosses val="autoZero"/>
        <c:crossBetween val="midCat"/>
      </c:valAx>
      <c:valAx>
        <c:axId val="2122098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AUC</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63234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AUC vs ccp_alpha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Sheet1!$H$1</c:f>
              <c:strCache>
                <c:ptCount val="1"/>
                <c:pt idx="0">
                  <c:v>AUC</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Sheet1!$G$2:$G$5</c:f>
              <c:numCache>
                <c:formatCode>0.00E+00</c:formatCode>
                <c:ptCount val="4"/>
                <c:pt idx="0" formatCode="General">
                  <c:v>0</c:v>
                </c:pt>
                <c:pt idx="1">
                  <c:v>3.7757494199999999E-5</c:v>
                </c:pt>
                <c:pt idx="2" formatCode="General">
                  <c:v>4.0090233199999998E-5</c:v>
                </c:pt>
                <c:pt idx="3">
                  <c:v>4.1514041499999999E-5</c:v>
                </c:pt>
              </c:numCache>
            </c:numRef>
          </c:xVal>
          <c:yVal>
            <c:numRef>
              <c:f>Sheet1!$H$2:$H$5</c:f>
              <c:numCache>
                <c:formatCode>General</c:formatCode>
                <c:ptCount val="4"/>
                <c:pt idx="0">
                  <c:v>0.872</c:v>
                </c:pt>
                <c:pt idx="1">
                  <c:v>0.87309999999999999</c:v>
                </c:pt>
                <c:pt idx="2">
                  <c:v>0.87319999999999998</c:v>
                </c:pt>
                <c:pt idx="3">
                  <c:v>0.873</c:v>
                </c:pt>
              </c:numCache>
            </c:numRef>
          </c:yVal>
          <c:smooth val="0"/>
          <c:extLst>
            <c:ext xmlns:c16="http://schemas.microsoft.com/office/drawing/2014/chart" uri="{C3380CC4-5D6E-409C-BE32-E72D297353CC}">
              <c16:uniqueId val="{00000000-8321-0C4A-A90D-B4E60D676E99}"/>
            </c:ext>
          </c:extLst>
        </c:ser>
        <c:dLbls>
          <c:showLegendKey val="0"/>
          <c:showVal val="0"/>
          <c:showCatName val="0"/>
          <c:showSerName val="0"/>
          <c:showPercent val="0"/>
          <c:showBubbleSize val="0"/>
        </c:dLbls>
        <c:axId val="9300495"/>
        <c:axId val="9005391"/>
      </c:scatterChart>
      <c:valAx>
        <c:axId val="93004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ccp_alpha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05391"/>
        <c:crosses val="autoZero"/>
        <c:crossBetween val="midCat"/>
      </c:valAx>
      <c:valAx>
        <c:axId val="90053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AUC</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00495"/>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8CFE39-0FBE-C542-9649-DD42AA96AB3E}" type="datetimeFigureOut">
              <a:rPr lang="en-US" smtClean="0"/>
              <a:t>7/9/20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3898D-B64A-CF47-A0DC-74C3B6522907}" type="slidenum">
              <a:rPr lang="en-US" smtClean="0"/>
              <a:t>‹#›</a:t>
            </a:fld>
            <a:endParaRPr lang="en-US"/>
          </a:p>
        </p:txBody>
      </p:sp>
    </p:spTree>
    <p:extLst>
      <p:ext uri="{BB962C8B-B14F-4D97-AF65-F5344CB8AC3E}">
        <p14:creationId xmlns:p14="http://schemas.microsoft.com/office/powerpoint/2010/main" val="3420626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CFE39-0FBE-C542-9649-DD42AA96AB3E}" type="datetimeFigureOut">
              <a:rPr lang="en-US" smtClean="0"/>
              <a:t>7/9/20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3898D-B64A-CF47-A0DC-74C3B6522907}" type="slidenum">
              <a:rPr lang="en-US" smtClean="0"/>
              <a:t>‹#›</a:t>
            </a:fld>
            <a:endParaRPr lang="en-US"/>
          </a:p>
        </p:txBody>
      </p:sp>
    </p:spTree>
    <p:extLst>
      <p:ext uri="{BB962C8B-B14F-4D97-AF65-F5344CB8AC3E}">
        <p14:creationId xmlns:p14="http://schemas.microsoft.com/office/powerpoint/2010/main" val="3565402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CFE39-0FBE-C542-9649-DD42AA96AB3E}" type="datetimeFigureOut">
              <a:rPr lang="en-US" smtClean="0"/>
              <a:t>7/9/20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3898D-B64A-CF47-A0DC-74C3B6522907}" type="slidenum">
              <a:rPr lang="en-US" smtClean="0"/>
              <a:t>‹#›</a:t>
            </a:fld>
            <a:endParaRPr lang="en-US"/>
          </a:p>
        </p:txBody>
      </p:sp>
    </p:spTree>
    <p:extLst>
      <p:ext uri="{BB962C8B-B14F-4D97-AF65-F5344CB8AC3E}">
        <p14:creationId xmlns:p14="http://schemas.microsoft.com/office/powerpoint/2010/main" val="200166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8CFE39-0FBE-C542-9649-DD42AA96AB3E}" type="datetimeFigureOut">
              <a:rPr lang="en-US" smtClean="0"/>
              <a:t>7/9/20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73898D-B64A-CF47-A0DC-74C3B6522907}" type="slidenum">
              <a:rPr lang="en-US" smtClean="0"/>
              <a:t>‹#›</a:t>
            </a:fld>
            <a:endParaRPr lang="en-US"/>
          </a:p>
        </p:txBody>
      </p:sp>
    </p:spTree>
    <p:extLst>
      <p:ext uri="{BB962C8B-B14F-4D97-AF65-F5344CB8AC3E}">
        <p14:creationId xmlns:p14="http://schemas.microsoft.com/office/powerpoint/2010/main" val="65348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CFE39-0FBE-C542-9649-DD42AA96AB3E}" type="datetimeFigureOut">
              <a:rPr lang="en-US" smtClean="0"/>
              <a:t>7/9/20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3898D-B64A-CF47-A0DC-74C3B6522907}" type="slidenum">
              <a:rPr lang="en-US" smtClean="0"/>
              <a:t>‹#›</a:t>
            </a:fld>
            <a:endParaRPr lang="en-US"/>
          </a:p>
        </p:txBody>
      </p:sp>
    </p:spTree>
    <p:extLst>
      <p:ext uri="{BB962C8B-B14F-4D97-AF65-F5344CB8AC3E}">
        <p14:creationId xmlns:p14="http://schemas.microsoft.com/office/powerpoint/2010/main" val="1090630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28CFE39-0FBE-C542-9649-DD42AA96AB3E}" type="datetimeFigureOut">
              <a:rPr lang="en-US" smtClean="0"/>
              <a:t>7/9/20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973898D-B64A-CF47-A0DC-74C3B6522907}" type="slidenum">
              <a:rPr lang="en-US" smtClean="0"/>
              <a:t>‹#›</a:t>
            </a:fld>
            <a:endParaRPr lang="en-US"/>
          </a:p>
        </p:txBody>
      </p:sp>
    </p:spTree>
    <p:extLst>
      <p:ext uri="{BB962C8B-B14F-4D97-AF65-F5344CB8AC3E}">
        <p14:creationId xmlns:p14="http://schemas.microsoft.com/office/powerpoint/2010/main" val="1618707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28CFE39-0FBE-C542-9649-DD42AA96AB3E}" type="datetimeFigureOut">
              <a:rPr lang="en-US" smtClean="0"/>
              <a:t>7/9/20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73898D-B64A-CF47-A0DC-74C3B652290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2688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8CFE39-0FBE-C542-9649-DD42AA96AB3E}" type="datetimeFigureOut">
              <a:rPr lang="en-US" smtClean="0"/>
              <a:t>7/9/20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73898D-B64A-CF47-A0DC-74C3B6522907}" type="slidenum">
              <a:rPr lang="en-US" smtClean="0"/>
              <a:t>‹#›</a:t>
            </a:fld>
            <a:endParaRPr lang="en-US"/>
          </a:p>
        </p:txBody>
      </p:sp>
    </p:spTree>
    <p:extLst>
      <p:ext uri="{BB962C8B-B14F-4D97-AF65-F5344CB8AC3E}">
        <p14:creationId xmlns:p14="http://schemas.microsoft.com/office/powerpoint/2010/main" val="262357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CFE39-0FBE-C542-9649-DD42AA96AB3E}" type="datetimeFigureOut">
              <a:rPr lang="en-US" smtClean="0"/>
              <a:t>7/9/20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73898D-B64A-CF47-A0DC-74C3B6522907}" type="slidenum">
              <a:rPr lang="en-US" smtClean="0"/>
              <a:t>‹#›</a:t>
            </a:fld>
            <a:endParaRPr lang="en-US"/>
          </a:p>
        </p:txBody>
      </p:sp>
    </p:spTree>
    <p:extLst>
      <p:ext uri="{BB962C8B-B14F-4D97-AF65-F5344CB8AC3E}">
        <p14:creationId xmlns:p14="http://schemas.microsoft.com/office/powerpoint/2010/main" val="4118341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28CFE39-0FBE-C542-9649-DD42AA96AB3E}" type="datetimeFigureOut">
              <a:rPr lang="en-US" smtClean="0"/>
              <a:t>7/9/20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0973898D-B64A-CF47-A0DC-74C3B6522907}" type="slidenum">
              <a:rPr lang="en-US" smtClean="0"/>
              <a:t>‹#›</a:t>
            </a:fld>
            <a:endParaRPr lang="en-US"/>
          </a:p>
        </p:txBody>
      </p:sp>
    </p:spTree>
    <p:extLst>
      <p:ext uri="{BB962C8B-B14F-4D97-AF65-F5344CB8AC3E}">
        <p14:creationId xmlns:p14="http://schemas.microsoft.com/office/powerpoint/2010/main" val="128203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28CFE39-0FBE-C542-9649-DD42AA96AB3E}" type="datetimeFigureOut">
              <a:rPr lang="en-US" smtClean="0"/>
              <a:t>7/9/20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0973898D-B64A-CF47-A0DC-74C3B6522907}" type="slidenum">
              <a:rPr lang="en-US" smtClean="0"/>
              <a:t>‹#›</a:t>
            </a:fld>
            <a:endParaRPr lang="en-US"/>
          </a:p>
        </p:txBody>
      </p:sp>
    </p:spTree>
    <p:extLst>
      <p:ext uri="{BB962C8B-B14F-4D97-AF65-F5344CB8AC3E}">
        <p14:creationId xmlns:p14="http://schemas.microsoft.com/office/powerpoint/2010/main" val="2578222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28CFE39-0FBE-C542-9649-DD42AA96AB3E}" type="datetimeFigureOut">
              <a:rPr lang="en-US" smtClean="0"/>
              <a:t>7/9/20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973898D-B64A-CF47-A0DC-74C3B6522907}" type="slidenum">
              <a:rPr lang="en-US" smtClean="0"/>
              <a:t>‹#›</a:t>
            </a:fld>
            <a:endParaRPr lang="en-US"/>
          </a:p>
        </p:txBody>
      </p:sp>
    </p:spTree>
    <p:extLst>
      <p:ext uri="{BB962C8B-B14F-4D97-AF65-F5344CB8AC3E}">
        <p14:creationId xmlns:p14="http://schemas.microsoft.com/office/powerpoint/2010/main" val="6064002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D7DEF-8C9D-6C46-BB47-28A51F42E97C}"/>
              </a:ext>
            </a:extLst>
          </p:cNvPr>
          <p:cNvSpPr>
            <a:spLocks noGrp="1"/>
          </p:cNvSpPr>
          <p:nvPr>
            <p:ph type="ctrTitle"/>
          </p:nvPr>
        </p:nvSpPr>
        <p:spPr/>
        <p:txBody>
          <a:bodyPr>
            <a:normAutofit fontScale="90000"/>
          </a:bodyPr>
          <a:lstStyle/>
          <a:p>
            <a:r>
              <a:rPr lang="en-US" dirty="0"/>
              <a:t>Part 1:</a:t>
            </a:r>
            <a:br>
              <a:rPr lang="en-US" dirty="0"/>
            </a:br>
            <a:r>
              <a:rPr lang="en-US" dirty="0"/>
              <a:t>Random Forest Results and the effect of </a:t>
            </a:r>
            <a:r>
              <a:rPr lang="en-US" dirty="0" err="1"/>
              <a:t>hypertuning</a:t>
            </a:r>
            <a:r>
              <a:rPr lang="en-US" dirty="0"/>
              <a:t> </a:t>
            </a:r>
          </a:p>
        </p:txBody>
      </p:sp>
    </p:spTree>
    <p:extLst>
      <p:ext uri="{BB962C8B-B14F-4D97-AF65-F5344CB8AC3E}">
        <p14:creationId xmlns:p14="http://schemas.microsoft.com/office/powerpoint/2010/main" val="1692734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99CA9E-E89F-4609-BDAA-A16CCA5D5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04EFB6-796B-FB46-875B-6EA06B9B2684}"/>
              </a:ext>
            </a:extLst>
          </p:cNvPr>
          <p:cNvSpPr>
            <a:spLocks noGrp="1"/>
          </p:cNvSpPr>
          <p:nvPr>
            <p:ph type="title"/>
          </p:nvPr>
        </p:nvSpPr>
        <p:spPr>
          <a:xfrm>
            <a:off x="1458686" y="698768"/>
            <a:ext cx="8991600" cy="1264762"/>
          </a:xfrm>
        </p:spPr>
        <p:txBody>
          <a:bodyPr vert="horz" lIns="274320" tIns="182880" rIns="274320" bIns="182880" rtlCol="0" anchor="ctr" anchorCtr="1">
            <a:normAutofit/>
          </a:bodyPr>
          <a:lstStyle/>
          <a:p>
            <a:r>
              <a:rPr lang="en-US" sz="3200" dirty="0">
                <a:solidFill>
                  <a:srgbClr val="262626"/>
                </a:solidFill>
              </a:rPr>
              <a:t>Finding effective alphas</a:t>
            </a:r>
          </a:p>
        </p:txBody>
      </p:sp>
      <p:pic>
        <p:nvPicPr>
          <p:cNvPr id="5" name="Content Placeholder 4" descr="A screenshot of a cell phone&#10;&#10;Description automatically generated">
            <a:extLst>
              <a:ext uri="{FF2B5EF4-FFF2-40B4-BE49-F238E27FC236}">
                <a16:creationId xmlns:a16="http://schemas.microsoft.com/office/drawing/2014/main" id="{84EDCAEF-E67B-C04C-94D8-632B4C16359D}"/>
              </a:ext>
            </a:extLst>
          </p:cNvPr>
          <p:cNvPicPr>
            <a:picLocks noGrp="1" noChangeAspect="1"/>
          </p:cNvPicPr>
          <p:nvPr>
            <p:ph idx="1"/>
          </p:nvPr>
        </p:nvPicPr>
        <p:blipFill>
          <a:blip r:embed="rId2"/>
          <a:stretch>
            <a:fillRect/>
          </a:stretch>
        </p:blipFill>
        <p:spPr>
          <a:xfrm>
            <a:off x="162632" y="2234565"/>
            <a:ext cx="5909584" cy="354574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9D985D70-17CC-D942-9E49-6304DAC25FA0}"/>
              </a:ext>
            </a:extLst>
          </p:cNvPr>
          <p:cNvPicPr>
            <a:picLocks noChangeAspect="1"/>
          </p:cNvPicPr>
          <p:nvPr/>
        </p:nvPicPr>
        <p:blipFill>
          <a:blip r:embed="rId3"/>
          <a:stretch>
            <a:fillRect/>
          </a:stretch>
        </p:blipFill>
        <p:spPr>
          <a:xfrm>
            <a:off x="6119785" y="2300277"/>
            <a:ext cx="5909584" cy="3545749"/>
          </a:xfrm>
          <a:prstGeom prst="rect">
            <a:avLst/>
          </a:prstGeom>
        </p:spPr>
      </p:pic>
      <p:sp>
        <p:nvSpPr>
          <p:cNvPr id="8" name="TextBox 7">
            <a:extLst>
              <a:ext uri="{FF2B5EF4-FFF2-40B4-BE49-F238E27FC236}">
                <a16:creationId xmlns:a16="http://schemas.microsoft.com/office/drawing/2014/main" id="{3C18FA0A-1FEE-E64A-950F-2718E67C3366}"/>
              </a:ext>
            </a:extLst>
          </p:cNvPr>
          <p:cNvSpPr txBox="1"/>
          <p:nvPr/>
        </p:nvSpPr>
        <p:spPr>
          <a:xfrm>
            <a:off x="1578429" y="2122714"/>
            <a:ext cx="2923301" cy="369332"/>
          </a:xfrm>
          <a:prstGeom prst="rect">
            <a:avLst/>
          </a:prstGeom>
          <a:noFill/>
        </p:spPr>
        <p:txBody>
          <a:bodyPr wrap="none" rtlCol="0">
            <a:spAutoFit/>
          </a:bodyPr>
          <a:lstStyle/>
          <a:p>
            <a:r>
              <a:rPr lang="en-US" dirty="0"/>
              <a:t>Impurity over effective alphas</a:t>
            </a:r>
          </a:p>
        </p:txBody>
      </p:sp>
      <p:sp>
        <p:nvSpPr>
          <p:cNvPr id="9" name="TextBox 8">
            <a:extLst>
              <a:ext uri="{FF2B5EF4-FFF2-40B4-BE49-F238E27FC236}">
                <a16:creationId xmlns:a16="http://schemas.microsoft.com/office/drawing/2014/main" id="{3D12252A-CAB9-644B-98D6-75C21306982A}"/>
              </a:ext>
            </a:extLst>
          </p:cNvPr>
          <p:cNvSpPr txBox="1"/>
          <p:nvPr/>
        </p:nvSpPr>
        <p:spPr>
          <a:xfrm>
            <a:off x="7690272" y="2100773"/>
            <a:ext cx="3070969" cy="369332"/>
          </a:xfrm>
          <a:prstGeom prst="rect">
            <a:avLst/>
          </a:prstGeom>
          <a:noFill/>
        </p:spPr>
        <p:txBody>
          <a:bodyPr wrap="none" rtlCol="0">
            <a:spAutoFit/>
          </a:bodyPr>
          <a:lstStyle/>
          <a:p>
            <a:r>
              <a:rPr lang="en-US" dirty="0"/>
              <a:t>Accuracy over effective alphas </a:t>
            </a:r>
          </a:p>
        </p:txBody>
      </p:sp>
    </p:spTree>
    <p:extLst>
      <p:ext uri="{BB962C8B-B14F-4D97-AF65-F5344CB8AC3E}">
        <p14:creationId xmlns:p14="http://schemas.microsoft.com/office/powerpoint/2010/main" val="3403757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FFC9634-3DDF-470B-8F18-5B104CF97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077E501-B521-4B06-96AB-DC473865D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E39F43-2A49-D144-ABDD-B1A21DE6583F}"/>
              </a:ext>
            </a:extLst>
          </p:cNvPr>
          <p:cNvSpPr>
            <a:spLocks noGrp="1"/>
          </p:cNvSpPr>
          <p:nvPr>
            <p:ph type="title"/>
          </p:nvPr>
        </p:nvSpPr>
        <p:spPr>
          <a:xfrm>
            <a:off x="643467" y="2681103"/>
            <a:ext cx="3363974" cy="1495794"/>
          </a:xfrm>
          <a:prstGeom prst="ellipse">
            <a:avLst/>
          </a:prstGeom>
          <a:noFill/>
          <a:ln>
            <a:solidFill>
              <a:schemeClr val="bg1"/>
            </a:solidFill>
          </a:ln>
        </p:spPr>
        <p:txBody>
          <a:bodyPr wrap="square">
            <a:normAutofit/>
          </a:bodyPr>
          <a:lstStyle/>
          <a:p>
            <a:r>
              <a:rPr lang="en-US" sz="1500">
                <a:solidFill>
                  <a:schemeClr val="bg1"/>
                </a:solidFill>
              </a:rPr>
              <a:t>Testing the range of the ccp_alpha </a:t>
            </a:r>
          </a:p>
        </p:txBody>
      </p:sp>
      <p:graphicFrame>
        <p:nvGraphicFramePr>
          <p:cNvPr id="7" name="Content Placeholder 6">
            <a:extLst>
              <a:ext uri="{FF2B5EF4-FFF2-40B4-BE49-F238E27FC236}">
                <a16:creationId xmlns:a16="http://schemas.microsoft.com/office/drawing/2014/main" id="{A7A62615-AD90-1F43-AFC5-C07322CE6169}"/>
              </a:ext>
            </a:extLst>
          </p:cNvPr>
          <p:cNvGraphicFramePr>
            <a:graphicFrameLocks noGrp="1"/>
          </p:cNvGraphicFramePr>
          <p:nvPr>
            <p:ph idx="1"/>
            <p:extLst>
              <p:ext uri="{D42A27DB-BD31-4B8C-83A1-F6EECF244321}">
                <p14:modId xmlns:p14="http://schemas.microsoft.com/office/powerpoint/2010/main" val="668532401"/>
              </p:ext>
            </p:extLst>
          </p:nvPr>
        </p:nvGraphicFramePr>
        <p:xfrm>
          <a:off x="5619750" y="965200"/>
          <a:ext cx="5607050" cy="492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23936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205E-3ECF-4C4D-97CE-AD6F836D968A}"/>
              </a:ext>
            </a:extLst>
          </p:cNvPr>
          <p:cNvSpPr>
            <a:spLocks noGrp="1"/>
          </p:cNvSpPr>
          <p:nvPr>
            <p:ph type="title"/>
          </p:nvPr>
        </p:nvSpPr>
        <p:spPr/>
        <p:txBody>
          <a:bodyPr/>
          <a:lstStyle/>
          <a:p>
            <a:r>
              <a:rPr lang="en-US" dirty="0"/>
              <a:t>Full tree with optimal </a:t>
            </a:r>
            <a:r>
              <a:rPr lang="en-US" dirty="0" err="1"/>
              <a:t>ccp_aplha</a:t>
            </a:r>
            <a:endParaRPr lang="en-US" dirty="0"/>
          </a:p>
        </p:txBody>
      </p:sp>
      <p:pic>
        <p:nvPicPr>
          <p:cNvPr id="7" name="Picture 6" descr="A close up of a screen&#10;&#10;Description automatically generated">
            <a:extLst>
              <a:ext uri="{FF2B5EF4-FFF2-40B4-BE49-F238E27FC236}">
                <a16:creationId xmlns:a16="http://schemas.microsoft.com/office/drawing/2014/main" id="{616B04D4-B9D1-4144-8A6C-A460B102C953}"/>
              </a:ext>
            </a:extLst>
          </p:cNvPr>
          <p:cNvPicPr>
            <a:picLocks noChangeAspect="1"/>
          </p:cNvPicPr>
          <p:nvPr/>
        </p:nvPicPr>
        <p:blipFill rotWithShape="1">
          <a:blip r:embed="rId2"/>
          <a:srcRect l="2214" t="7459" r="786" b="7378"/>
          <a:stretch/>
        </p:blipFill>
        <p:spPr>
          <a:xfrm>
            <a:off x="341976" y="2791968"/>
            <a:ext cx="11614111" cy="2670048"/>
          </a:xfrm>
          <a:prstGeom prst="rect">
            <a:avLst/>
          </a:prstGeom>
        </p:spPr>
      </p:pic>
    </p:spTree>
    <p:extLst>
      <p:ext uri="{BB962C8B-B14F-4D97-AF65-F5344CB8AC3E}">
        <p14:creationId xmlns:p14="http://schemas.microsoft.com/office/powerpoint/2010/main" val="1802599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7CFD4-39D2-FB47-84D3-614D4CBF210B}"/>
              </a:ext>
            </a:extLst>
          </p:cNvPr>
          <p:cNvSpPr>
            <a:spLocks noGrp="1"/>
          </p:cNvSpPr>
          <p:nvPr>
            <p:ph type="title"/>
          </p:nvPr>
        </p:nvSpPr>
        <p:spPr>
          <a:xfrm>
            <a:off x="1514856" y="736002"/>
            <a:ext cx="8991600" cy="997196"/>
          </a:xfrm>
          <a:noFill/>
          <a:ln>
            <a:solidFill>
              <a:schemeClr val="tx1"/>
            </a:solidFill>
          </a:ln>
        </p:spPr>
        <p:txBody>
          <a:bodyPr vert="horz" lIns="274320" tIns="182880" rIns="274320" bIns="182880" rtlCol="0" anchor="ctr" anchorCtr="1">
            <a:normAutofit/>
          </a:bodyPr>
          <a:lstStyle/>
          <a:p>
            <a:r>
              <a:rPr lang="en-US" sz="3200" dirty="0">
                <a:solidFill>
                  <a:schemeClr val="tx1"/>
                </a:solidFill>
              </a:rPr>
              <a:t>Tree without pruning </a:t>
            </a:r>
          </a:p>
        </p:txBody>
      </p:sp>
      <p:pic>
        <p:nvPicPr>
          <p:cNvPr id="18" name="Picture 17" descr="A picture containing food&#10;&#10;Description automatically generated">
            <a:extLst>
              <a:ext uri="{FF2B5EF4-FFF2-40B4-BE49-F238E27FC236}">
                <a16:creationId xmlns:a16="http://schemas.microsoft.com/office/drawing/2014/main" id="{A8BFB096-A86E-EB4B-A8CB-8CEF52C76653}"/>
              </a:ext>
            </a:extLst>
          </p:cNvPr>
          <p:cNvPicPr>
            <a:picLocks noChangeAspect="1"/>
          </p:cNvPicPr>
          <p:nvPr/>
        </p:nvPicPr>
        <p:blipFill rotWithShape="1">
          <a:blip r:embed="rId2"/>
          <a:srcRect t="39301" b="35550"/>
          <a:stretch/>
        </p:blipFill>
        <p:spPr>
          <a:xfrm>
            <a:off x="257403" y="2904744"/>
            <a:ext cx="11165130" cy="1706880"/>
          </a:xfrm>
          <a:prstGeom prst="rect">
            <a:avLst/>
          </a:prstGeom>
        </p:spPr>
      </p:pic>
    </p:spTree>
    <p:extLst>
      <p:ext uri="{BB962C8B-B14F-4D97-AF65-F5344CB8AC3E}">
        <p14:creationId xmlns:p14="http://schemas.microsoft.com/office/powerpoint/2010/main" val="383470423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0794-4F3B-B04A-AC43-D4464B5A1021}"/>
              </a:ext>
            </a:extLst>
          </p:cNvPr>
          <p:cNvSpPr>
            <a:spLocks noGrp="1"/>
          </p:cNvSpPr>
          <p:nvPr>
            <p:ph type="title"/>
          </p:nvPr>
        </p:nvSpPr>
        <p:spPr>
          <a:xfrm>
            <a:off x="1466088" y="479970"/>
            <a:ext cx="8991600" cy="997196"/>
          </a:xfrm>
          <a:noFill/>
          <a:ln>
            <a:solidFill>
              <a:schemeClr val="tx1"/>
            </a:solidFill>
          </a:ln>
        </p:spPr>
        <p:txBody>
          <a:bodyPr vert="horz" lIns="274320" tIns="182880" rIns="274320" bIns="182880" rtlCol="0" anchor="ctr" anchorCtr="1">
            <a:normAutofit/>
          </a:bodyPr>
          <a:lstStyle/>
          <a:p>
            <a:r>
              <a:rPr lang="en-US" sz="3200">
                <a:solidFill>
                  <a:schemeClr val="tx1"/>
                </a:solidFill>
              </a:rPr>
              <a:t>…</a:t>
            </a:r>
          </a:p>
        </p:txBody>
      </p:sp>
      <p:pic>
        <p:nvPicPr>
          <p:cNvPr id="10" name="Content Placeholder 4" descr="A picture containing food&#10;&#10;Description automatically generated">
            <a:extLst>
              <a:ext uri="{FF2B5EF4-FFF2-40B4-BE49-F238E27FC236}">
                <a16:creationId xmlns:a16="http://schemas.microsoft.com/office/drawing/2014/main" id="{A23879E0-30AA-D14D-905F-FFFC1A563910}"/>
              </a:ext>
            </a:extLst>
          </p:cNvPr>
          <p:cNvPicPr>
            <a:picLocks noGrp="1" noChangeAspect="1"/>
          </p:cNvPicPr>
          <p:nvPr>
            <p:ph idx="1"/>
          </p:nvPr>
        </p:nvPicPr>
        <p:blipFill rotWithShape="1">
          <a:blip r:embed="rId2"/>
          <a:srcRect t="39267" b="36100"/>
          <a:stretch/>
        </p:blipFill>
        <p:spPr>
          <a:xfrm>
            <a:off x="314032" y="2660904"/>
            <a:ext cx="11563936" cy="1606296"/>
          </a:xfrm>
        </p:spPr>
      </p:pic>
    </p:spTree>
    <p:extLst>
      <p:ext uri="{BB962C8B-B14F-4D97-AF65-F5344CB8AC3E}">
        <p14:creationId xmlns:p14="http://schemas.microsoft.com/office/powerpoint/2010/main" val="426141411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65722-1ADC-3848-9F3A-715D14147BA8}"/>
              </a:ext>
            </a:extLst>
          </p:cNvPr>
          <p:cNvSpPr>
            <a:spLocks noGrp="1"/>
          </p:cNvSpPr>
          <p:nvPr>
            <p:ph type="title"/>
          </p:nvPr>
        </p:nvSpPr>
        <p:spPr>
          <a:xfrm>
            <a:off x="1600200" y="589698"/>
            <a:ext cx="8991600" cy="997196"/>
          </a:xfrm>
          <a:noFill/>
          <a:ln>
            <a:solidFill>
              <a:schemeClr val="tx1"/>
            </a:solidFill>
          </a:ln>
        </p:spPr>
        <p:txBody>
          <a:bodyPr vert="horz" lIns="274320" tIns="182880" rIns="274320" bIns="182880" rtlCol="0" anchor="ctr" anchorCtr="1">
            <a:normAutofit/>
          </a:bodyPr>
          <a:lstStyle/>
          <a:p>
            <a:r>
              <a:rPr lang="en-US" sz="3200">
                <a:solidFill>
                  <a:schemeClr val="tx1"/>
                </a:solidFill>
              </a:rPr>
              <a:t>…And finally </a:t>
            </a:r>
          </a:p>
        </p:txBody>
      </p:sp>
      <p:pic>
        <p:nvPicPr>
          <p:cNvPr id="6" name="Picture 5" descr="A picture containing food&#10;&#10;Description automatically generated">
            <a:extLst>
              <a:ext uri="{FF2B5EF4-FFF2-40B4-BE49-F238E27FC236}">
                <a16:creationId xmlns:a16="http://schemas.microsoft.com/office/drawing/2014/main" id="{53E19EF5-B57C-BD4F-810F-E0294EA1EF65}"/>
              </a:ext>
            </a:extLst>
          </p:cNvPr>
          <p:cNvPicPr>
            <a:picLocks noChangeAspect="1"/>
          </p:cNvPicPr>
          <p:nvPr/>
        </p:nvPicPr>
        <p:blipFill rotWithShape="1">
          <a:blip r:embed="rId2"/>
          <a:srcRect t="39101" b="35695"/>
          <a:stretch/>
        </p:blipFill>
        <p:spPr>
          <a:xfrm>
            <a:off x="371856" y="2880360"/>
            <a:ext cx="10911840" cy="1667256"/>
          </a:xfrm>
          <a:prstGeom prst="rect">
            <a:avLst/>
          </a:prstGeom>
        </p:spPr>
      </p:pic>
    </p:spTree>
    <p:extLst>
      <p:ext uri="{BB962C8B-B14F-4D97-AF65-F5344CB8AC3E}">
        <p14:creationId xmlns:p14="http://schemas.microsoft.com/office/powerpoint/2010/main" val="195868526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2920-5A17-894F-8B1E-491A2B6CCA57}"/>
              </a:ext>
            </a:extLst>
          </p:cNvPr>
          <p:cNvSpPr>
            <a:spLocks noGrp="1"/>
          </p:cNvSpPr>
          <p:nvPr>
            <p:ph type="title"/>
          </p:nvPr>
        </p:nvSpPr>
        <p:spPr/>
        <p:txBody>
          <a:bodyPr/>
          <a:lstStyle/>
          <a:p>
            <a:r>
              <a:rPr lang="en-US" dirty="0"/>
              <a:t>Take Away </a:t>
            </a:r>
          </a:p>
        </p:txBody>
      </p:sp>
      <p:sp>
        <p:nvSpPr>
          <p:cNvPr id="3" name="Content Placeholder 2">
            <a:extLst>
              <a:ext uri="{FF2B5EF4-FFF2-40B4-BE49-F238E27FC236}">
                <a16:creationId xmlns:a16="http://schemas.microsoft.com/office/drawing/2014/main" id="{256869D0-40EA-1346-8A3C-3566480FD97F}"/>
              </a:ext>
            </a:extLst>
          </p:cNvPr>
          <p:cNvSpPr>
            <a:spLocks noGrp="1"/>
          </p:cNvSpPr>
          <p:nvPr>
            <p:ph idx="1"/>
          </p:nvPr>
        </p:nvSpPr>
        <p:spPr/>
        <p:txBody>
          <a:bodyPr/>
          <a:lstStyle/>
          <a:p>
            <a:r>
              <a:rPr lang="en-US" dirty="0"/>
              <a:t>By adjusting the parameters for the random forest program we have drastically increased the successes at which it can predict interface residues. </a:t>
            </a:r>
          </a:p>
          <a:p>
            <a:r>
              <a:rPr lang="en-US" dirty="0"/>
              <a:t>The default RF has an AUC of </a:t>
            </a:r>
            <a:r>
              <a:rPr lang="en-US" dirty="0">
                <a:solidFill>
                  <a:srgbClr val="404040"/>
                </a:solidFill>
              </a:rPr>
              <a:t>0.7290 </a:t>
            </a:r>
          </a:p>
          <a:p>
            <a:r>
              <a:rPr lang="en-US" dirty="0">
                <a:solidFill>
                  <a:srgbClr val="404040"/>
                </a:solidFill>
              </a:rPr>
              <a:t>By adjusting the parameters we were able to achieve an AUC of 0.8732 on par with the reported AUC of Meta-DPI </a:t>
            </a:r>
          </a:p>
          <a:p>
            <a:r>
              <a:rPr lang="en-US" dirty="0">
                <a:solidFill>
                  <a:srgbClr val="404040"/>
                </a:solidFill>
              </a:rPr>
              <a:t>Looking forward we can feed Meta-DPI’s logistic regression score into the RF, along with the three predictors,  to achieve a greater success. </a:t>
            </a:r>
          </a:p>
          <a:p>
            <a:r>
              <a:rPr lang="en-US" dirty="0">
                <a:solidFill>
                  <a:srgbClr val="404040"/>
                </a:solidFill>
              </a:rPr>
              <a:t>We can also continue bolstering the RF model by looking into more state-of-the-art RF algorithms like Google’s TensorFlow. </a:t>
            </a:r>
            <a:endParaRPr lang="en-US" dirty="0"/>
          </a:p>
        </p:txBody>
      </p:sp>
    </p:spTree>
    <p:extLst>
      <p:ext uri="{BB962C8B-B14F-4D97-AF65-F5344CB8AC3E}">
        <p14:creationId xmlns:p14="http://schemas.microsoft.com/office/powerpoint/2010/main" val="1037627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 name="Rectangle 14">
            <a:extLst>
              <a:ext uri="{FF2B5EF4-FFF2-40B4-BE49-F238E27FC236}">
                <a16:creationId xmlns:a16="http://schemas.microsoft.com/office/drawing/2014/main" id="{23530FE0-C542-45A1-BCD8-935787009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51" y="640080"/>
            <a:ext cx="8924024" cy="520099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6">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543" y="825096"/>
            <a:ext cx="8549640" cy="48309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18">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6718"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CBE4CC-710C-DB40-AB00-D28406C65840}"/>
              </a:ext>
            </a:extLst>
          </p:cNvPr>
          <p:cNvSpPr>
            <a:spLocks noGrp="1"/>
          </p:cNvSpPr>
          <p:nvPr>
            <p:ph type="title"/>
          </p:nvPr>
        </p:nvSpPr>
        <p:spPr>
          <a:xfrm>
            <a:off x="7720168" y="1586484"/>
            <a:ext cx="3685032" cy="3685032"/>
          </a:xfrm>
          <a:prstGeom prst="ellipse">
            <a:avLst/>
          </a:prstGeom>
          <a:solidFill>
            <a:schemeClr val="accent2"/>
          </a:solidFill>
          <a:ln>
            <a:noFill/>
          </a:ln>
        </p:spPr>
        <p:txBody>
          <a:bodyPr>
            <a:normAutofit/>
          </a:bodyPr>
          <a:lstStyle/>
          <a:p>
            <a:r>
              <a:rPr lang="en-US" sz="3000">
                <a:solidFill>
                  <a:srgbClr val="FFFFFF"/>
                </a:solidFill>
              </a:rPr>
              <a:t>Refrences </a:t>
            </a:r>
          </a:p>
        </p:txBody>
      </p:sp>
      <p:sp>
        <p:nvSpPr>
          <p:cNvPr id="3" name="Content Placeholder 2">
            <a:extLst>
              <a:ext uri="{FF2B5EF4-FFF2-40B4-BE49-F238E27FC236}">
                <a16:creationId xmlns:a16="http://schemas.microsoft.com/office/drawing/2014/main" id="{2220F327-8413-1242-9EEE-11A49E38220E}"/>
              </a:ext>
            </a:extLst>
          </p:cNvPr>
          <p:cNvSpPr>
            <a:spLocks noGrp="1"/>
          </p:cNvSpPr>
          <p:nvPr>
            <p:ph idx="1"/>
          </p:nvPr>
        </p:nvSpPr>
        <p:spPr>
          <a:xfrm>
            <a:off x="1316984" y="1283546"/>
            <a:ext cx="5715917" cy="3914063"/>
          </a:xfrm>
        </p:spPr>
        <p:txBody>
          <a:bodyPr anchor="ctr">
            <a:normAutofit/>
          </a:bodyPr>
          <a:lstStyle/>
          <a:p>
            <a:r>
              <a:rPr lang="en-US">
                <a:solidFill>
                  <a:srgbClr val="404040"/>
                </a:solidFill>
              </a:rPr>
              <a:t>https://github.com/parrt/dtreeviz</a:t>
            </a:r>
          </a:p>
          <a:p>
            <a:r>
              <a:rPr lang="en-US">
                <a:solidFill>
                  <a:srgbClr val="404040"/>
                </a:solidFill>
              </a:rPr>
              <a:t>https://arxiv.org/pdf/1703.05430.pdf</a:t>
            </a:r>
          </a:p>
        </p:txBody>
      </p:sp>
    </p:spTree>
    <p:extLst>
      <p:ext uri="{BB962C8B-B14F-4D97-AF65-F5344CB8AC3E}">
        <p14:creationId xmlns:p14="http://schemas.microsoft.com/office/powerpoint/2010/main" val="105889574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67C80-F906-8A47-911A-71EEA7DA4D45}"/>
              </a:ext>
            </a:extLst>
          </p:cNvPr>
          <p:cNvSpPr>
            <a:spLocks noGrp="1"/>
          </p:cNvSpPr>
          <p:nvPr>
            <p:ph type="title"/>
          </p:nvPr>
        </p:nvSpPr>
        <p:spPr>
          <a:xfrm>
            <a:off x="2231136" y="467418"/>
            <a:ext cx="7729728" cy="1188720"/>
          </a:xfrm>
        </p:spPr>
        <p:txBody>
          <a:bodyPr>
            <a:normAutofit/>
          </a:bodyPr>
          <a:lstStyle/>
          <a:p>
            <a:r>
              <a:rPr lang="en-US" dirty="0"/>
              <a:t>The results </a:t>
            </a:r>
          </a:p>
        </p:txBody>
      </p:sp>
      <p:sp>
        <p:nvSpPr>
          <p:cNvPr id="3" name="Content Placeholder 2">
            <a:extLst>
              <a:ext uri="{FF2B5EF4-FFF2-40B4-BE49-F238E27FC236}">
                <a16:creationId xmlns:a16="http://schemas.microsoft.com/office/drawing/2014/main" id="{7D76D395-802F-1B43-905A-B91E71FEB7C9}"/>
              </a:ext>
            </a:extLst>
          </p:cNvPr>
          <p:cNvSpPr>
            <a:spLocks noGrp="1"/>
          </p:cNvSpPr>
          <p:nvPr>
            <p:ph idx="1"/>
          </p:nvPr>
        </p:nvSpPr>
        <p:spPr>
          <a:xfrm>
            <a:off x="1706062" y="2291262"/>
            <a:ext cx="8779512" cy="2879256"/>
          </a:xfrm>
        </p:spPr>
        <p:txBody>
          <a:bodyPr>
            <a:normAutofit/>
          </a:bodyPr>
          <a:lstStyle/>
          <a:p>
            <a:r>
              <a:rPr lang="en-US" dirty="0">
                <a:solidFill>
                  <a:srgbClr val="404040"/>
                </a:solidFill>
              </a:rPr>
              <a:t>The average AUC for all K-1 sets was : 0.729 with a standard deviation of 0.027. </a:t>
            </a:r>
          </a:p>
          <a:p>
            <a:r>
              <a:rPr lang="en-US" dirty="0">
                <a:solidFill>
                  <a:srgbClr val="404040"/>
                </a:solidFill>
              </a:rPr>
              <a:t>This was calculated using a Random Forest consisting of ”default” values.</a:t>
            </a:r>
          </a:p>
          <a:p>
            <a:pPr lvl="3"/>
            <a:r>
              <a:rPr lang="en-US" dirty="0">
                <a:solidFill>
                  <a:srgbClr val="404040"/>
                </a:solidFill>
              </a:rPr>
              <a:t>100 Trees in the forest </a:t>
            </a:r>
          </a:p>
          <a:p>
            <a:pPr lvl="3"/>
            <a:r>
              <a:rPr lang="en-US" dirty="0">
                <a:solidFill>
                  <a:srgbClr val="404040"/>
                </a:solidFill>
              </a:rPr>
              <a:t>No pruning </a:t>
            </a:r>
          </a:p>
          <a:p>
            <a:pPr lvl="3"/>
            <a:r>
              <a:rPr lang="en-US" dirty="0">
                <a:solidFill>
                  <a:srgbClr val="404040"/>
                </a:solidFill>
              </a:rPr>
              <a:t>The maximum size of each tree was not set, so each tree grew until the leaves had full purity. </a:t>
            </a:r>
          </a:p>
          <a:p>
            <a:endParaRPr lang="en-US" dirty="0">
              <a:solidFill>
                <a:srgbClr val="404040"/>
              </a:solidFill>
            </a:endParaRPr>
          </a:p>
        </p:txBody>
      </p:sp>
    </p:spTree>
    <p:extLst>
      <p:ext uri="{BB962C8B-B14F-4D97-AF65-F5344CB8AC3E}">
        <p14:creationId xmlns:p14="http://schemas.microsoft.com/office/powerpoint/2010/main" val="2667238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610C0-7945-5244-A5C2-32FFFBEFC8B2}"/>
              </a:ext>
            </a:extLst>
          </p:cNvPr>
          <p:cNvSpPr>
            <a:spLocks noGrp="1"/>
          </p:cNvSpPr>
          <p:nvPr>
            <p:ph type="title"/>
          </p:nvPr>
        </p:nvSpPr>
        <p:spPr>
          <a:xfrm>
            <a:off x="2231136" y="467418"/>
            <a:ext cx="7729728" cy="1188720"/>
          </a:xfrm>
          <a:prstGeom prst="rect">
            <a:avLst/>
          </a:prstGeom>
        </p:spPr>
        <p:txBody>
          <a:bodyPr>
            <a:normAutofit/>
          </a:bodyPr>
          <a:lstStyle/>
          <a:p>
            <a:r>
              <a:rPr lang="en-US"/>
              <a:t>Hyper-Tuning</a:t>
            </a:r>
          </a:p>
        </p:txBody>
      </p:sp>
      <p:sp>
        <p:nvSpPr>
          <p:cNvPr id="3" name="Content Placeholder 2">
            <a:extLst>
              <a:ext uri="{FF2B5EF4-FFF2-40B4-BE49-F238E27FC236}">
                <a16:creationId xmlns:a16="http://schemas.microsoft.com/office/drawing/2014/main" id="{37803C93-56B8-5843-9D55-6F72325ECC13}"/>
              </a:ext>
            </a:extLst>
          </p:cNvPr>
          <p:cNvSpPr>
            <a:spLocks noGrp="1"/>
          </p:cNvSpPr>
          <p:nvPr>
            <p:ph idx="1"/>
          </p:nvPr>
        </p:nvSpPr>
        <p:spPr>
          <a:xfrm>
            <a:off x="1706062" y="2291262"/>
            <a:ext cx="8779512" cy="2879256"/>
          </a:xfrm>
        </p:spPr>
        <p:txBody>
          <a:bodyPr>
            <a:normAutofit/>
          </a:bodyPr>
          <a:lstStyle/>
          <a:p>
            <a:r>
              <a:rPr lang="en-US" dirty="0">
                <a:solidFill>
                  <a:srgbClr val="404040"/>
                </a:solidFill>
              </a:rPr>
              <a:t>Hyper-tuning or Hyper-parameter tuning is a process of modification to the machine or algorithm used used in the project before the input of data</a:t>
            </a:r>
          </a:p>
          <a:p>
            <a:r>
              <a:rPr lang="en-US" dirty="0">
                <a:solidFill>
                  <a:srgbClr val="404040"/>
                </a:solidFill>
              </a:rPr>
              <a:t>Fine-tuning or colloquially just tuning, is when the system is modified after the data is inputted or read. </a:t>
            </a:r>
          </a:p>
          <a:p>
            <a:r>
              <a:rPr lang="en-US" dirty="0">
                <a:solidFill>
                  <a:srgbClr val="404040"/>
                </a:solidFill>
              </a:rPr>
              <a:t>For this presentation we will look at the 2 examples of the former of these processes, how can we make a machine more capable of predicting interface residues by changing the mechanics of the machine itself. </a:t>
            </a:r>
          </a:p>
          <a:p>
            <a:r>
              <a:rPr lang="en-US" dirty="0">
                <a:solidFill>
                  <a:srgbClr val="404040"/>
                </a:solidFill>
              </a:rPr>
              <a:t>We will also look at post-pruning which is a tuning process</a:t>
            </a:r>
          </a:p>
          <a:p>
            <a:endParaRPr lang="en-US" dirty="0">
              <a:solidFill>
                <a:srgbClr val="404040"/>
              </a:solidFill>
            </a:endParaRPr>
          </a:p>
        </p:txBody>
      </p:sp>
    </p:spTree>
    <p:extLst>
      <p:ext uri="{BB962C8B-B14F-4D97-AF65-F5344CB8AC3E}">
        <p14:creationId xmlns:p14="http://schemas.microsoft.com/office/powerpoint/2010/main" val="3813452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E1EFD-D8C0-E246-ACBA-3158878F0257}"/>
              </a:ext>
            </a:extLst>
          </p:cNvPr>
          <p:cNvSpPr>
            <a:spLocks noGrp="1"/>
          </p:cNvSpPr>
          <p:nvPr>
            <p:ph type="title"/>
          </p:nvPr>
        </p:nvSpPr>
        <p:spPr>
          <a:xfrm>
            <a:off x="2231136" y="964692"/>
            <a:ext cx="7729728" cy="1188720"/>
          </a:xfrm>
        </p:spPr>
        <p:txBody>
          <a:bodyPr>
            <a:normAutofit/>
          </a:bodyPr>
          <a:lstStyle/>
          <a:p>
            <a:r>
              <a:rPr lang="en-US" dirty="0"/>
              <a:t>Parameter 1: Number of Trees </a:t>
            </a:r>
          </a:p>
        </p:txBody>
      </p:sp>
      <p:sp>
        <p:nvSpPr>
          <p:cNvPr id="3" name="Content Placeholder 2">
            <a:extLst>
              <a:ext uri="{FF2B5EF4-FFF2-40B4-BE49-F238E27FC236}">
                <a16:creationId xmlns:a16="http://schemas.microsoft.com/office/drawing/2014/main" id="{B3CCA7CB-3557-224E-B720-6A67B521D463}"/>
              </a:ext>
            </a:extLst>
          </p:cNvPr>
          <p:cNvSpPr>
            <a:spLocks noGrp="1"/>
          </p:cNvSpPr>
          <p:nvPr>
            <p:ph idx="1"/>
          </p:nvPr>
        </p:nvSpPr>
        <p:spPr>
          <a:xfrm>
            <a:off x="2221992" y="2638044"/>
            <a:ext cx="4828030" cy="3101983"/>
          </a:xfrm>
        </p:spPr>
        <p:txBody>
          <a:bodyPr>
            <a:normAutofit/>
          </a:bodyPr>
          <a:lstStyle/>
          <a:p>
            <a:r>
              <a:rPr lang="en-US" dirty="0"/>
              <a:t>The number of trees populating the forest can be adjusted .</a:t>
            </a:r>
          </a:p>
          <a:p>
            <a:r>
              <a:rPr lang="en-US" dirty="0"/>
              <a:t>By default this value is 10 trees. </a:t>
            </a:r>
          </a:p>
          <a:p>
            <a:r>
              <a:rPr lang="en-US" dirty="0"/>
              <a:t>Below is a plot of average AUC as we increase from the number of trees in the forest. </a:t>
            </a:r>
          </a:p>
          <a:p>
            <a:r>
              <a:rPr lang="en-US" dirty="0"/>
              <a:t>The maximum AUC is reached with 100 trees</a:t>
            </a:r>
          </a:p>
        </p:txBody>
      </p:sp>
      <p:graphicFrame>
        <p:nvGraphicFramePr>
          <p:cNvPr id="4" name="Chart 3">
            <a:extLst>
              <a:ext uri="{FF2B5EF4-FFF2-40B4-BE49-F238E27FC236}">
                <a16:creationId xmlns:a16="http://schemas.microsoft.com/office/drawing/2014/main" id="{6A624338-1615-8C42-BCFA-F0F58BDC1B87}"/>
              </a:ext>
            </a:extLst>
          </p:cNvPr>
          <p:cNvGraphicFramePr>
            <a:graphicFrameLocks/>
          </p:cNvGraphicFramePr>
          <p:nvPr>
            <p:extLst>
              <p:ext uri="{D42A27DB-BD31-4B8C-83A1-F6EECF244321}">
                <p14:modId xmlns:p14="http://schemas.microsoft.com/office/powerpoint/2010/main" val="3554935465"/>
              </p:ext>
            </p:extLst>
          </p:nvPr>
        </p:nvGraphicFramePr>
        <p:xfrm>
          <a:off x="7534656" y="2743200"/>
          <a:ext cx="2417063" cy="29968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58939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7B9A-CBE0-F443-9614-91244468B7DB}"/>
              </a:ext>
            </a:extLst>
          </p:cNvPr>
          <p:cNvSpPr>
            <a:spLocks noGrp="1"/>
          </p:cNvSpPr>
          <p:nvPr>
            <p:ph type="title"/>
          </p:nvPr>
        </p:nvSpPr>
        <p:spPr/>
        <p:txBody>
          <a:bodyPr/>
          <a:lstStyle/>
          <a:p>
            <a:r>
              <a:rPr lang="en-US" dirty="0"/>
              <a:t>Parameter 2: Tree Depth </a:t>
            </a:r>
          </a:p>
        </p:txBody>
      </p:sp>
      <p:sp>
        <p:nvSpPr>
          <p:cNvPr id="3" name="Content Placeholder 2">
            <a:extLst>
              <a:ext uri="{FF2B5EF4-FFF2-40B4-BE49-F238E27FC236}">
                <a16:creationId xmlns:a16="http://schemas.microsoft.com/office/drawing/2014/main" id="{3F3075B6-9EE1-6A4C-96FF-848F04462A16}"/>
              </a:ext>
            </a:extLst>
          </p:cNvPr>
          <p:cNvSpPr>
            <a:spLocks noGrp="1"/>
          </p:cNvSpPr>
          <p:nvPr>
            <p:ph idx="1"/>
          </p:nvPr>
        </p:nvSpPr>
        <p:spPr>
          <a:xfrm>
            <a:off x="389979" y="2502119"/>
            <a:ext cx="6356810" cy="3101983"/>
          </a:xfrm>
        </p:spPr>
        <p:txBody>
          <a:bodyPr/>
          <a:lstStyle/>
          <a:p>
            <a:r>
              <a:rPr lang="en-US" dirty="0"/>
              <a:t>Tree depth is the amount of rows or layers in the trees that populate the forest.  This is the “pre-pruning” parameter. </a:t>
            </a:r>
          </a:p>
          <a:p>
            <a:r>
              <a:rPr lang="en-US" dirty="0"/>
              <a:t>By default the tree can grow until all leaves are pure. </a:t>
            </a:r>
          </a:p>
          <a:p>
            <a:r>
              <a:rPr lang="en-US" dirty="0"/>
              <a:t>By limiting the tree growth, over-fitting is prevented. </a:t>
            </a:r>
          </a:p>
        </p:txBody>
      </p:sp>
      <p:graphicFrame>
        <p:nvGraphicFramePr>
          <p:cNvPr id="4" name="Chart 3">
            <a:extLst>
              <a:ext uri="{FF2B5EF4-FFF2-40B4-BE49-F238E27FC236}">
                <a16:creationId xmlns:a16="http://schemas.microsoft.com/office/drawing/2014/main" id="{AEEAC4F8-3BF3-E440-9F80-6855DA8B7E45}"/>
              </a:ext>
            </a:extLst>
          </p:cNvPr>
          <p:cNvGraphicFramePr>
            <a:graphicFrameLocks/>
          </p:cNvGraphicFramePr>
          <p:nvPr>
            <p:extLst>
              <p:ext uri="{D42A27DB-BD31-4B8C-83A1-F6EECF244321}">
                <p14:modId xmlns:p14="http://schemas.microsoft.com/office/powerpoint/2010/main" val="33818176"/>
              </p:ext>
            </p:extLst>
          </p:nvPr>
        </p:nvGraphicFramePr>
        <p:xfrm>
          <a:off x="6326660" y="2418958"/>
          <a:ext cx="5144529" cy="3662419"/>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descr="A picture containing text, map&#10;&#10;Description automatically generated">
            <a:extLst>
              <a:ext uri="{FF2B5EF4-FFF2-40B4-BE49-F238E27FC236}">
                <a16:creationId xmlns:a16="http://schemas.microsoft.com/office/drawing/2014/main" id="{0B25E630-E7D3-8247-B3BE-223ADA978405}"/>
              </a:ext>
            </a:extLst>
          </p:cNvPr>
          <p:cNvPicPr>
            <a:picLocks noChangeAspect="1"/>
          </p:cNvPicPr>
          <p:nvPr/>
        </p:nvPicPr>
        <p:blipFill rotWithShape="1">
          <a:blip r:embed="rId3"/>
          <a:srcRect l="39359" b="2293"/>
          <a:stretch/>
        </p:blipFill>
        <p:spPr>
          <a:xfrm>
            <a:off x="1895296" y="4053110"/>
            <a:ext cx="2926048" cy="2533724"/>
          </a:xfrm>
          <a:prstGeom prst="rect">
            <a:avLst/>
          </a:prstGeom>
        </p:spPr>
      </p:pic>
      <p:sp>
        <p:nvSpPr>
          <p:cNvPr id="10" name="TextBox 9">
            <a:extLst>
              <a:ext uri="{FF2B5EF4-FFF2-40B4-BE49-F238E27FC236}">
                <a16:creationId xmlns:a16="http://schemas.microsoft.com/office/drawing/2014/main" id="{93C6F6A3-FBDF-1444-9BFF-43F9EAB3FDD3}"/>
              </a:ext>
            </a:extLst>
          </p:cNvPr>
          <p:cNvSpPr txBox="1"/>
          <p:nvPr/>
        </p:nvSpPr>
        <p:spPr>
          <a:xfrm>
            <a:off x="1815176" y="4055081"/>
            <a:ext cx="1753208" cy="800219"/>
          </a:xfrm>
          <a:prstGeom prst="rect">
            <a:avLst/>
          </a:prstGeom>
          <a:noFill/>
        </p:spPr>
        <p:txBody>
          <a:bodyPr wrap="square" rtlCol="0">
            <a:spAutoFit/>
          </a:bodyPr>
          <a:lstStyle/>
          <a:p>
            <a:r>
              <a:rPr lang="en-US" sz="1400" dirty="0"/>
              <a:t>Example of tree with depth = 5</a:t>
            </a:r>
          </a:p>
          <a:p>
            <a:endParaRPr lang="en-US" dirty="0"/>
          </a:p>
        </p:txBody>
      </p:sp>
    </p:spTree>
    <p:extLst>
      <p:ext uri="{BB962C8B-B14F-4D97-AF65-F5344CB8AC3E}">
        <p14:creationId xmlns:p14="http://schemas.microsoft.com/office/powerpoint/2010/main" val="49894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89C13E0-A0AB-4979-A673-61A952E68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DF16D8-378D-2849-BE49-37F21C16CC3D}"/>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US">
                <a:solidFill>
                  <a:srgbClr val="262626"/>
                </a:solidFill>
              </a:rPr>
              <a:t>Tree Visualization </a:t>
            </a:r>
          </a:p>
        </p:txBody>
      </p:sp>
      <p:sp>
        <p:nvSpPr>
          <p:cNvPr id="3" name="Content Placeholder 2">
            <a:extLst>
              <a:ext uri="{FF2B5EF4-FFF2-40B4-BE49-F238E27FC236}">
                <a16:creationId xmlns:a16="http://schemas.microsoft.com/office/drawing/2014/main" id="{9350CBBA-CF67-5C4A-AE00-A8C96AE551DC}"/>
              </a:ext>
            </a:extLst>
          </p:cNvPr>
          <p:cNvSpPr>
            <a:spLocks noGrp="1"/>
          </p:cNvSpPr>
          <p:nvPr>
            <p:ph idx="1"/>
          </p:nvPr>
        </p:nvSpPr>
        <p:spPr>
          <a:xfrm>
            <a:off x="804672" y="2858703"/>
            <a:ext cx="4475892" cy="3042547"/>
          </a:xfrm>
        </p:spPr>
        <p:txBody>
          <a:bodyPr>
            <a:normAutofit fontScale="92500" lnSpcReduction="10000"/>
          </a:bodyPr>
          <a:lstStyle/>
          <a:p>
            <a:pPr>
              <a:buClr>
                <a:srgbClr val="002060"/>
              </a:buClr>
            </a:pPr>
            <a:r>
              <a:rPr lang="en-US" dirty="0">
                <a:solidFill>
                  <a:srgbClr val="FFFFFF"/>
                </a:solidFill>
              </a:rPr>
              <a:t>A visualization program was written on top of </a:t>
            </a:r>
            <a:r>
              <a:rPr lang="en-US" dirty="0" err="1">
                <a:solidFill>
                  <a:srgbClr val="FFFFFF"/>
                </a:solidFill>
              </a:rPr>
              <a:t>dtreeviz</a:t>
            </a:r>
            <a:r>
              <a:rPr lang="en-US" dirty="0">
                <a:solidFill>
                  <a:srgbClr val="FFFFFF"/>
                </a:solidFill>
              </a:rPr>
              <a:t> </a:t>
            </a:r>
          </a:p>
          <a:p>
            <a:pPr>
              <a:buClr>
                <a:srgbClr val="002060"/>
              </a:buClr>
            </a:pPr>
            <a:r>
              <a:rPr lang="en-US" dirty="0" err="1">
                <a:solidFill>
                  <a:srgbClr val="FFFFFF"/>
                </a:solidFill>
              </a:rPr>
              <a:t>dtreeviz</a:t>
            </a:r>
            <a:r>
              <a:rPr lang="en-US" dirty="0">
                <a:solidFill>
                  <a:srgbClr val="FFFFFF"/>
                </a:solidFill>
              </a:rPr>
              <a:t> generates a “shadow” on top of the tree in the forest </a:t>
            </a:r>
          </a:p>
          <a:p>
            <a:pPr>
              <a:buClr>
                <a:srgbClr val="002060"/>
              </a:buClr>
            </a:pPr>
            <a:r>
              <a:rPr lang="en-US" dirty="0" err="1">
                <a:solidFill>
                  <a:srgbClr val="FFFFFF"/>
                </a:solidFill>
              </a:rPr>
              <a:t>dtreeviz</a:t>
            </a:r>
            <a:r>
              <a:rPr lang="en-US" dirty="0">
                <a:solidFill>
                  <a:srgbClr val="FFFFFF"/>
                </a:solidFill>
              </a:rPr>
              <a:t> was modified to suit our needs. </a:t>
            </a:r>
          </a:p>
          <a:p>
            <a:pPr>
              <a:buClr>
                <a:srgbClr val="002060"/>
              </a:buClr>
            </a:pPr>
            <a:r>
              <a:rPr lang="en-US" dirty="0">
                <a:solidFill>
                  <a:srgbClr val="FFFFFF"/>
                </a:solidFill>
              </a:rPr>
              <a:t>The trees are saved as SVG or vector images for sake of size and scalability </a:t>
            </a:r>
          </a:p>
          <a:p>
            <a:pPr>
              <a:buClr>
                <a:srgbClr val="002060"/>
              </a:buClr>
            </a:pPr>
            <a:r>
              <a:rPr lang="en-US" dirty="0">
                <a:solidFill>
                  <a:srgbClr val="FFFFFF"/>
                </a:solidFill>
              </a:rPr>
              <a:t>This is a small example of a tree with depth = 10 and </a:t>
            </a:r>
            <a:r>
              <a:rPr lang="en-US" dirty="0" err="1">
                <a:solidFill>
                  <a:srgbClr val="FFFFFF"/>
                </a:solidFill>
              </a:rPr>
              <a:t>ccp_alpha</a:t>
            </a:r>
            <a:r>
              <a:rPr lang="en-US" dirty="0">
                <a:solidFill>
                  <a:srgbClr val="FFFFFF"/>
                </a:solidFill>
              </a:rPr>
              <a:t> = 0.00105 (harsh post-pruning) </a:t>
            </a:r>
          </a:p>
          <a:p>
            <a:endParaRPr lang="en-US" dirty="0">
              <a:solidFill>
                <a:srgbClr val="FFFFFF"/>
              </a:solidFill>
            </a:endParaRPr>
          </a:p>
        </p:txBody>
      </p:sp>
      <p:sp>
        <p:nvSpPr>
          <p:cNvPr id="21" name="Rectangle 20">
            <a:extLst>
              <a:ext uri="{FF2B5EF4-FFF2-40B4-BE49-F238E27FC236}">
                <a16:creationId xmlns:a16="http://schemas.microsoft.com/office/drawing/2014/main" id="{00169BEC-1553-45B5-AD39-2DB483F1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BCFBB66E-6A34-42D5-B208-87DFFC550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94F55C31-2D48-114F-8FFB-F37A3C9CA1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94895" y="654279"/>
            <a:ext cx="4676647" cy="5246971"/>
          </a:xfrm>
          <a:prstGeom prst="rect">
            <a:avLst/>
          </a:prstGeom>
        </p:spPr>
      </p:pic>
    </p:spTree>
    <p:extLst>
      <p:ext uri="{BB962C8B-B14F-4D97-AF65-F5344CB8AC3E}">
        <p14:creationId xmlns:p14="http://schemas.microsoft.com/office/powerpoint/2010/main" val="335287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89C13E0-A0AB-4979-A673-61A952E68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A8B521-5541-0748-BEFB-39CE00D35E95}"/>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US">
                <a:solidFill>
                  <a:srgbClr val="262626"/>
                </a:solidFill>
              </a:rPr>
              <a:t>Lets zoom in on a leaf</a:t>
            </a:r>
          </a:p>
        </p:txBody>
      </p:sp>
      <p:sp>
        <p:nvSpPr>
          <p:cNvPr id="11" name="Content Placeholder 10">
            <a:extLst>
              <a:ext uri="{FF2B5EF4-FFF2-40B4-BE49-F238E27FC236}">
                <a16:creationId xmlns:a16="http://schemas.microsoft.com/office/drawing/2014/main" id="{56D412DE-70E2-413B-B712-4E391450FDA4}"/>
              </a:ext>
            </a:extLst>
          </p:cNvPr>
          <p:cNvSpPr>
            <a:spLocks noGrp="1"/>
          </p:cNvSpPr>
          <p:nvPr>
            <p:ph idx="1"/>
          </p:nvPr>
        </p:nvSpPr>
        <p:spPr>
          <a:xfrm>
            <a:off x="804672" y="2858703"/>
            <a:ext cx="4475892" cy="3042547"/>
          </a:xfrm>
        </p:spPr>
        <p:txBody>
          <a:bodyPr>
            <a:normAutofit/>
          </a:bodyPr>
          <a:lstStyle/>
          <a:p>
            <a:r>
              <a:rPr lang="en-US" dirty="0">
                <a:solidFill>
                  <a:srgbClr val="FFFFFF"/>
                </a:solidFill>
              </a:rPr>
              <a:t>Each leaf contains three components </a:t>
            </a:r>
          </a:p>
          <a:p>
            <a:r>
              <a:rPr lang="en-US" dirty="0">
                <a:solidFill>
                  <a:srgbClr val="FFFFFF"/>
                </a:solidFill>
              </a:rPr>
              <a:t>1) a pie chart for easy readability of sample composition. (there is a key at the top, yellow is non interface, green is interface)</a:t>
            </a:r>
          </a:p>
          <a:p>
            <a:r>
              <a:rPr lang="en-US" dirty="0">
                <a:solidFill>
                  <a:srgbClr val="FFFFFF"/>
                </a:solidFill>
              </a:rPr>
              <a:t>2) n, or the sample composition of the node, the first index is non interface and the second is interface. </a:t>
            </a:r>
          </a:p>
          <a:p>
            <a:r>
              <a:rPr lang="en-US" dirty="0">
                <a:solidFill>
                  <a:srgbClr val="FFFFFF"/>
                </a:solidFill>
              </a:rPr>
              <a:t>3) The voting label of the note used in a harsh vote classifier.(we are not using this) </a:t>
            </a:r>
          </a:p>
        </p:txBody>
      </p:sp>
      <p:sp>
        <p:nvSpPr>
          <p:cNvPr id="16" name="Rectangle 15">
            <a:extLst>
              <a:ext uri="{FF2B5EF4-FFF2-40B4-BE49-F238E27FC236}">
                <a16:creationId xmlns:a16="http://schemas.microsoft.com/office/drawing/2014/main" id="{00169BEC-1553-45B5-AD39-2DB483F1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CFBB66E-6A34-42D5-B208-87DFFC550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857D41A-93ED-8143-B403-8BE58B70208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75318" r="58282"/>
          <a:stretch/>
        </p:blipFill>
        <p:spPr>
          <a:xfrm>
            <a:off x="7064692" y="1890125"/>
            <a:ext cx="4159568" cy="2761081"/>
          </a:xfrm>
          <a:prstGeom prst="rect">
            <a:avLst/>
          </a:prstGeom>
        </p:spPr>
      </p:pic>
    </p:spTree>
    <p:extLst>
      <p:ext uri="{BB962C8B-B14F-4D97-AF65-F5344CB8AC3E}">
        <p14:creationId xmlns:p14="http://schemas.microsoft.com/office/powerpoint/2010/main" val="461881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E560C344-B70C-4892-A50B-18A14E39E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53CA6F-E2A3-48F3-AD20-D80C44380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608113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FD375-DCFD-234B-AA67-6255740E0872}"/>
              </a:ext>
            </a:extLst>
          </p:cNvPr>
          <p:cNvSpPr>
            <a:spLocks noGrp="1"/>
          </p:cNvSpPr>
          <p:nvPr>
            <p:ph type="title"/>
          </p:nvPr>
        </p:nvSpPr>
        <p:spPr>
          <a:xfrm>
            <a:off x="2096945" y="643466"/>
            <a:ext cx="4794197" cy="1152127"/>
          </a:xfrm>
          <a:solidFill>
            <a:schemeClr val="tx1"/>
          </a:solidFill>
          <a:ln>
            <a:solidFill>
              <a:schemeClr val="bg1">
                <a:lumMod val="85000"/>
                <a:lumOff val="15000"/>
              </a:schemeClr>
            </a:solidFill>
          </a:ln>
        </p:spPr>
        <p:txBody>
          <a:bodyPr>
            <a:normAutofit/>
          </a:bodyPr>
          <a:lstStyle/>
          <a:p>
            <a:r>
              <a:rPr lang="en-US">
                <a:solidFill>
                  <a:schemeClr val="bg1">
                    <a:lumMod val="85000"/>
                    <a:lumOff val="15000"/>
                  </a:schemeClr>
                </a:solidFill>
              </a:rPr>
              <a:t>Size matters</a:t>
            </a:r>
          </a:p>
        </p:txBody>
      </p:sp>
      <p:sp>
        <p:nvSpPr>
          <p:cNvPr id="3" name="Content Placeholder 2">
            <a:extLst>
              <a:ext uri="{FF2B5EF4-FFF2-40B4-BE49-F238E27FC236}">
                <a16:creationId xmlns:a16="http://schemas.microsoft.com/office/drawing/2014/main" id="{35A05AE8-9267-AF44-BC4B-4EB20B48F282}"/>
              </a:ext>
            </a:extLst>
          </p:cNvPr>
          <p:cNvSpPr>
            <a:spLocks noGrp="1"/>
          </p:cNvSpPr>
          <p:nvPr>
            <p:ph idx="1"/>
          </p:nvPr>
        </p:nvSpPr>
        <p:spPr>
          <a:xfrm>
            <a:off x="2096946" y="2170772"/>
            <a:ext cx="4794196" cy="3569256"/>
          </a:xfrm>
        </p:spPr>
        <p:txBody>
          <a:bodyPr>
            <a:normAutofit/>
          </a:bodyPr>
          <a:lstStyle/>
          <a:p>
            <a:r>
              <a:rPr lang="en-US">
                <a:solidFill>
                  <a:srgbClr val="FFFFFF"/>
                </a:solidFill>
              </a:rPr>
              <a:t>Depending on the post-pruning value and depth, the trees can range from 1mb to 23 mb, and that’s for only one of many trees in the forest.</a:t>
            </a:r>
          </a:p>
          <a:p>
            <a:r>
              <a:rPr lang="en-US">
                <a:solidFill>
                  <a:srgbClr val="FFFFFF"/>
                </a:solidFill>
              </a:rPr>
              <a:t>This results in “Black-Blox” ML, where the exact path and prediction from the model is impossible to fully visualize but by randomly selecting one tree as well as adjusting parameters, we can try and uncover what is happening “beneath the hood” </a:t>
            </a:r>
          </a:p>
          <a:p>
            <a:endParaRPr lang="en-US">
              <a:solidFill>
                <a:srgbClr val="FFFFFF"/>
              </a:solidFill>
            </a:endParaRPr>
          </a:p>
        </p:txBody>
      </p:sp>
    </p:spTree>
    <p:extLst>
      <p:ext uri="{BB962C8B-B14F-4D97-AF65-F5344CB8AC3E}">
        <p14:creationId xmlns:p14="http://schemas.microsoft.com/office/powerpoint/2010/main" val="213493417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AD85578-1E4B-4014-9D52-E7689475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2">
              <a:alpha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9">
            <a:extLst>
              <a:ext uri="{FF2B5EF4-FFF2-40B4-BE49-F238E27FC236}">
                <a16:creationId xmlns:a16="http://schemas.microsoft.com/office/drawing/2014/main" id="{48550B3F-9390-4CA1-B3C8-91529289D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5C55F8-FB11-BD43-9EA3-664A79BE578F}"/>
              </a:ext>
            </a:extLst>
          </p:cNvPr>
          <p:cNvSpPr>
            <a:spLocks noGrp="1"/>
          </p:cNvSpPr>
          <p:nvPr>
            <p:ph type="title"/>
          </p:nvPr>
        </p:nvSpPr>
        <p:spPr>
          <a:xfrm>
            <a:off x="1949518" y="1059838"/>
            <a:ext cx="3632052" cy="4738324"/>
          </a:xfrm>
          <a:noFill/>
          <a:ln>
            <a:noFill/>
          </a:ln>
        </p:spPr>
        <p:txBody>
          <a:bodyPr>
            <a:normAutofit/>
          </a:bodyPr>
          <a:lstStyle/>
          <a:p>
            <a:r>
              <a:rPr lang="en-US" sz="3600">
                <a:solidFill>
                  <a:schemeClr val="bg1"/>
                </a:solidFill>
              </a:rPr>
              <a:t>Parameter 3: Pruning</a:t>
            </a:r>
          </a:p>
        </p:txBody>
      </p:sp>
      <p:sp>
        <p:nvSpPr>
          <p:cNvPr id="3" name="Content Placeholder 2">
            <a:extLst>
              <a:ext uri="{FF2B5EF4-FFF2-40B4-BE49-F238E27FC236}">
                <a16:creationId xmlns:a16="http://schemas.microsoft.com/office/drawing/2014/main" id="{9FC182CA-756F-E44A-B4DB-C4B310338A58}"/>
              </a:ext>
            </a:extLst>
          </p:cNvPr>
          <p:cNvSpPr>
            <a:spLocks noGrp="1"/>
          </p:cNvSpPr>
          <p:nvPr>
            <p:ph idx="1"/>
          </p:nvPr>
        </p:nvSpPr>
        <p:spPr>
          <a:xfrm>
            <a:off x="6679109" y="1059838"/>
            <a:ext cx="4665397" cy="4738323"/>
          </a:xfrm>
        </p:spPr>
        <p:txBody>
          <a:bodyPr anchor="ctr">
            <a:normAutofit/>
          </a:bodyPr>
          <a:lstStyle/>
          <a:p>
            <a:r>
              <a:rPr lang="en-US"/>
              <a:t>Minimal cost complexity pruning recursively finds the node with the “weakest link”.  The weakest link is characterized by an effective alpha, where the nodes with the smallest effective alpha are pruned first.</a:t>
            </a:r>
          </a:p>
          <a:p>
            <a:r>
              <a:rPr lang="en-US"/>
              <a:t>The parameter ccp_alpha controls the amount of pruning done after the trees are. </a:t>
            </a:r>
          </a:p>
          <a:p>
            <a:r>
              <a:rPr lang="en-US"/>
              <a:t>The greater the pruning parameter, the smaller the tree will be.  </a:t>
            </a:r>
          </a:p>
          <a:p>
            <a:endParaRPr lang="en-US" dirty="0"/>
          </a:p>
        </p:txBody>
      </p:sp>
    </p:spTree>
    <p:extLst>
      <p:ext uri="{BB962C8B-B14F-4D97-AF65-F5344CB8AC3E}">
        <p14:creationId xmlns:p14="http://schemas.microsoft.com/office/powerpoint/2010/main" val="410490304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otalTime>898</TotalTime>
  <Words>768</Words>
  <Application>Microsoft Macintosh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Parcel</vt:lpstr>
      <vt:lpstr>Part 1: Random Forest Results and the effect of hypertuning </vt:lpstr>
      <vt:lpstr>The results </vt:lpstr>
      <vt:lpstr>Hyper-Tuning</vt:lpstr>
      <vt:lpstr>Parameter 1: Number of Trees </vt:lpstr>
      <vt:lpstr>Parameter 2: Tree Depth </vt:lpstr>
      <vt:lpstr>Tree Visualization </vt:lpstr>
      <vt:lpstr>Lets zoom in on a leaf</vt:lpstr>
      <vt:lpstr>Size matters</vt:lpstr>
      <vt:lpstr>Parameter 3: Pruning</vt:lpstr>
      <vt:lpstr>Finding effective alphas</vt:lpstr>
      <vt:lpstr>Testing the range of the ccp_alpha </vt:lpstr>
      <vt:lpstr>Full tree with optimal ccp_aplha</vt:lpstr>
      <vt:lpstr>Tree without pruning </vt:lpstr>
      <vt:lpstr>…</vt:lpstr>
      <vt:lpstr>…And finally </vt:lpstr>
      <vt:lpstr>Take Away </vt:lpstr>
      <vt:lpstr>Refrences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1: Random Forest Results and the effect of hypertuning </dc:title>
  <dc:creator>Evan Edelstein [student]</dc:creator>
  <cp:lastModifiedBy>Evan Edelstein [student]</cp:lastModifiedBy>
  <cp:revision>4</cp:revision>
  <dcterms:created xsi:type="dcterms:W3CDTF">2020-07-10T00:50:40Z</dcterms:created>
  <dcterms:modified xsi:type="dcterms:W3CDTF">2020-07-10T15:49:16Z</dcterms:modified>
</cp:coreProperties>
</file>