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researchgate.net/publication/228797653_Keystroke_logging_keylogging" TargetMode="External"/><Relationship Id="rId2" Type="http://schemas.openxmlformats.org/officeDocument/2006/relationships/hyperlink" Target="https://iopscience.iop.org/article/10.1088/1742-6596/954/1/012008/pdf" TargetMode="External"/><Relationship Id="rId1" Type="http://schemas.openxmlformats.org/officeDocument/2006/relationships/hyperlink" Target="https://www.grafiati.com/en/literature-selections/keylogg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t>
            </a:r>
            <a:r>
              <a:rPr lang="en-IN" altLang="en-US" sz="2000" b="1" dirty="0">
                <a:solidFill>
                  <a:schemeClr val="accent1">
                    <a:lumMod val="75000"/>
                  </a:schemeClr>
                </a:solidFill>
                <a:latin typeface="Arial" panose="020B0604020202020204"/>
                <a:cs typeface="Arial" panose="020B0604020202020204"/>
              </a:rPr>
              <a:t>ARADHYA M </a:t>
            </a:r>
            <a:r>
              <a:rPr lang="en-US" sz="2000" b="1" dirty="0">
                <a:solidFill>
                  <a:schemeClr val="accent1">
                    <a:lumMod val="75000"/>
                  </a:schemeClr>
                </a:solidFill>
                <a:latin typeface="Arial" panose="020B0604020202020204"/>
                <a:cs typeface="Arial" panose="020B0604020202020204"/>
              </a:rPr>
              <a:t>-College Of Engineering Guindy-</a:t>
            </a:r>
            <a:r>
              <a:rPr lang="en-US" sz="2000" b="1" dirty="0" err="1">
                <a:solidFill>
                  <a:schemeClr val="accent1">
                    <a:lumMod val="75000"/>
                  </a:schemeClr>
                </a:solidFill>
                <a:latin typeface="Arial" panose="020B0604020202020204"/>
                <a:cs typeface="Arial" panose="020B0604020202020204"/>
              </a:rPr>
              <a:t>B.Tech</a:t>
            </a:r>
            <a:r>
              <a:rPr lang="en-US" sz="2000" b="1" dirty="0">
                <a:solidFill>
                  <a:schemeClr val="accent1">
                    <a:lumMod val="75000"/>
                  </a:schemeClr>
                </a:solidFill>
                <a:latin typeface="Arial" panose="020B0604020202020204"/>
                <a:cs typeface="Arial" panose="020B0604020202020204"/>
              </a:rPr>
              <a:t> IT</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1"/>
              </a:rPr>
              <a:t>https://www.grafiati.com/en/literature-selections/keylogger/</a:t>
            </a:r>
            <a:endParaRPr lang="en-IN" sz="2400" dirty="0">
              <a:solidFill>
                <a:srgbClr val="0F0F0F"/>
              </a:solidFill>
              <a:ea typeface="+mn-lt"/>
              <a:cs typeface="+mn-lt"/>
            </a:endParaRPr>
          </a:p>
          <a:p>
            <a:pPr marL="305435" indent="-305435"/>
            <a:r>
              <a:rPr lang="en-IN" sz="2400" dirty="0">
                <a:hlinkClick r:id="rId2"/>
              </a:rPr>
              <a:t>https://iopscience.iop.org/article/10.1088/1742-6596/954/1/012008/pdf</a:t>
            </a:r>
            <a:endParaRPr lang="en-IN" sz="2400" dirty="0">
              <a:solidFill>
                <a:srgbClr val="0F0F0F"/>
              </a:solidFill>
              <a:ea typeface="+mn-lt"/>
              <a:cs typeface="+mn-lt"/>
            </a:endParaRPr>
          </a:p>
          <a:p>
            <a:pPr marL="305435" indent="-305435"/>
            <a:r>
              <a:rPr lang="en-IN" sz="2400" dirty="0">
                <a:hlinkClick r:id="rId3"/>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sz="1200" b="1" dirty="0">
              <a:latin typeface="Calibri" panose="020F0502020204030204"/>
              <a:cs typeface="Calibri" panose="020F0502020204030204"/>
            </a:endParaRPr>
          </a:p>
          <a:p>
            <a:pPr marL="305435" indent="-305435"/>
            <a:r>
              <a:rPr lang="en-US" sz="1200" b="1" dirty="0">
                <a:latin typeface="Calibri" panose="020F0502020204030204"/>
                <a:ea typeface="+mn-lt"/>
                <a:cs typeface="+mn-lt"/>
              </a:rPr>
              <a:t>The provided Python code offers a basis for addressing the challenge of developing a keylogger application with a </a:t>
            </a:r>
            <a:r>
              <a:rPr lang="en-US" sz="1200" b="1" dirty="0" err="1">
                <a:latin typeface="Calibri" panose="020F0502020204030204"/>
                <a:ea typeface="+mn-lt"/>
                <a:cs typeface="+mn-lt"/>
              </a:rPr>
              <a:t>Tkinter</a:t>
            </a:r>
            <a:r>
              <a:rPr lang="en-US" sz="1200" b="1" dirty="0">
                <a:latin typeface="Calibri" panose="020F0502020204030204"/>
                <a:ea typeface="+mn-lt"/>
                <a:cs typeface="+mn-lt"/>
              </a:rPr>
              <a:t>-based graphical user interface (GUI). To enhance its functionality and usability, the following steps can be implemented:</a:t>
            </a:r>
            <a:endParaRPr lang="en-US" sz="1200" b="1" dirty="0">
              <a:latin typeface="Calibri" panose="020F0502020204030204"/>
              <a:ea typeface="+mn-lt"/>
              <a:cs typeface="+mn-lt"/>
            </a:endParaRPr>
          </a:p>
          <a:p>
            <a:pPr marL="305435" indent="-305435"/>
            <a:r>
              <a:rPr lang="en-IN" sz="1200" b="1" dirty="0">
                <a:latin typeface="Calibri" panose="020F0502020204030204"/>
                <a:ea typeface="+mn-lt"/>
                <a:cs typeface="+mn-lt"/>
              </a:rPr>
              <a:t>Data Collection:</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The code collects data on key press, hold, and release events using the </a:t>
            </a:r>
            <a:r>
              <a:rPr lang="en-US" sz="1200" b="1" dirty="0" err="1">
                <a:latin typeface="Calibri" panose="020F0502020204030204"/>
                <a:ea typeface="+mn-lt"/>
                <a:cs typeface="+mn-lt"/>
              </a:rPr>
              <a:t>pynput</a:t>
            </a:r>
            <a:r>
              <a:rPr lang="en-US" sz="1200" b="1" dirty="0">
                <a:latin typeface="Calibri" panose="020F0502020204030204"/>
                <a:ea typeface="+mn-lt"/>
                <a:cs typeface="+mn-lt"/>
              </a:rPr>
              <a:t> library</a:t>
            </a:r>
            <a:r>
              <a:rPr lang="en-IN" sz="1200" b="1" dirty="0">
                <a:latin typeface="Calibri" panose="020F0502020204030204"/>
                <a:ea typeface="+mn-lt"/>
                <a:cs typeface="+mn-lt"/>
              </a:rPr>
              <a:t>.</a:t>
            </a:r>
            <a:endParaRPr lang="en-IN" sz="1200" b="1" dirty="0">
              <a:latin typeface="Calibri" panose="020F0502020204030204"/>
              <a:ea typeface="+mn-lt"/>
              <a:cs typeface="+mn-lt"/>
            </a:endParaRPr>
          </a:p>
          <a:p>
            <a:pPr marL="306070" indent="-305435"/>
            <a:r>
              <a:rPr lang="en-US" sz="1200" b="1" dirty="0">
                <a:latin typeface="Calibri" panose="020F0502020204030204"/>
                <a:cs typeface="Calibri" panose="020F0502020204030204"/>
              </a:rPr>
              <a:t>Machine Learning Algorithm</a:t>
            </a:r>
            <a:r>
              <a:rPr lang="en-US" sz="1500" b="1" dirty="0">
                <a:latin typeface="Calibri" panose="020F0502020204030204"/>
                <a:cs typeface="Calibri" panose="020F0502020204030204"/>
              </a:rPr>
              <a:t>: </a:t>
            </a:r>
            <a:endParaRPr lang="en-US" sz="1500" b="1" dirty="0">
              <a:latin typeface="Calibri" panose="020F0502020204030204"/>
              <a:cs typeface="Calibri" panose="020F0502020204030204"/>
            </a:endParaRPr>
          </a:p>
          <a:p>
            <a:pPr marL="495935" lvl="1" indent="-171450"/>
            <a:r>
              <a:rPr lang="en-US" sz="1200" b="1" dirty="0">
                <a:latin typeface="Calibri" panose="020F0502020204030204"/>
                <a:cs typeface="Calibri" panose="020F0502020204030204"/>
              </a:rPr>
              <a:t>The application relies on event listener functions provided by the </a:t>
            </a:r>
            <a:r>
              <a:rPr lang="en-US" sz="1200" b="1" dirty="0" err="1">
                <a:latin typeface="Calibri" panose="020F0502020204030204"/>
                <a:cs typeface="Calibri" panose="020F0502020204030204"/>
              </a:rPr>
              <a:t>pynput</a:t>
            </a:r>
            <a:r>
              <a:rPr lang="en-US" sz="1200" b="1" dirty="0">
                <a:latin typeface="Calibri" panose="020F0502020204030204"/>
                <a:cs typeface="Calibri" panose="020F0502020204030204"/>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Preprocessing:</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As the data collection process is straightforward, no specific preprocessing steps are required in this context</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Develop a user-friendly interface or application using </a:t>
            </a:r>
            <a:r>
              <a:rPr lang="en-US" sz="1200" b="1" dirty="0" err="1">
                <a:latin typeface="Calibri" panose="020F0502020204030204"/>
                <a:ea typeface="+mn-lt"/>
                <a:cs typeface="+mn-lt"/>
              </a:rPr>
              <a:t>Tkinter</a:t>
            </a:r>
            <a:r>
              <a:rPr lang="en-US" sz="1200" b="1" dirty="0">
                <a:latin typeface="Calibri" panose="020F0502020204030204"/>
                <a:ea typeface="+mn-lt"/>
                <a:cs typeface="+mn-lt"/>
              </a:rPr>
              <a:t> to provide a seamless user experience for starting and stopping the keylogging process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Enhance the GUI design to improve usability and aesthetics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Assess the application's performance by testing its functionality on different operating systems and environments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Gather user feedback to identify areas for improvement, such as additional features or enhancements to the GUI</a:t>
            </a:r>
            <a:r>
              <a:rPr lang="en-IN" sz="1200" b="1" dirty="0">
                <a:latin typeface="Calibri" panose="020F0502020204030204"/>
                <a:ea typeface="+mn-lt"/>
                <a:cs typeface="+mn-lt"/>
              </a:rPr>
              <a:t>.</a:t>
            </a:r>
            <a:endParaRPr lang="en-IN" sz="1200" b="1" dirty="0">
              <a:latin typeface="Calibri" panose="020F0502020204030204"/>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305435" indent="-305435"/>
            <a:r>
              <a:rPr lang="en-IN" sz="1800" dirty="0">
                <a:solidFill>
                  <a:srgbClr val="0F0F0F"/>
                </a:solidFill>
              </a:rPr>
              <a:t>System requirements:</a:t>
            </a:r>
            <a:endParaRPr lang="en-IN" sz="1800" dirty="0">
              <a:solidFill>
                <a:srgbClr val="0F0F0F"/>
              </a:solidFill>
            </a:endParaRPr>
          </a:p>
          <a:p>
            <a:pPr lvl="1" algn="just"/>
            <a:r>
              <a:rPr lang="en-US" sz="1500" dirty="0">
                <a:solidFill>
                  <a:srgbClr val="0F0F0F"/>
                </a:solidFill>
              </a:rPr>
              <a:t>Define the hardware and software prerequisites necessary for running the keylogger application effectively.</a:t>
            </a:r>
            <a:endParaRPr lang="en-US" sz="1500" dirty="0">
              <a:solidFill>
                <a:srgbClr val="0F0F0F"/>
              </a:solidFill>
            </a:endParaRP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endParaRPr lang="en-IN" sz="1800" dirty="0">
              <a:solidFill>
                <a:srgbClr val="0F0F0F"/>
              </a:solidFill>
            </a:endParaRP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endParaRPr lang="en-US" sz="1500" dirty="0">
              <a:solidFill>
                <a:srgbClr val="0F0F0F"/>
              </a:solidFill>
            </a:endParaRP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endParaRPr lang="en-IN" sz="1800" dirty="0">
              <a:solidFill>
                <a:srgbClr val="0F0F0F"/>
              </a:solidFill>
            </a:endParaRPr>
          </a:p>
        </p:txBody>
      </p:sp>
      <p:sp>
        <p:nvSpPr>
          <p:cNvPr id="3" name="Rectangle 1"/>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endParaRPr lang="en-IN" dirty="0">
              <a:ea typeface="+mn-lt"/>
              <a:cs typeface="+mn-lt"/>
            </a:endParaRP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endParaRPr lang="en-IN" dirty="0">
              <a:ea typeface="+mn-lt"/>
              <a:cs typeface="+mn-lt"/>
            </a:endParaRP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endParaRPr lang="en-IN" dirty="0">
              <a:ea typeface="+mn-lt"/>
              <a:cs typeface="+mn-lt"/>
            </a:endParaRP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endParaRPr lang="en-US" sz="2400" dirty="0"/>
          </a:p>
          <a:p>
            <a:r>
              <a:rPr lang="en-US" sz="2400" dirty="0"/>
              <a:t>Accuracy and Effectiveness: </a:t>
            </a:r>
            <a:endParaRPr lang="en-US" sz="2400" dirty="0"/>
          </a:p>
          <a:p>
            <a:pPr lvl="1"/>
            <a:r>
              <a:rPr lang="en-US" sz="2100" dirty="0"/>
              <a:t>The keylogger accurately captures key press, hold, and release events in</a:t>
            </a:r>
            <a:endParaRPr lang="en-US" sz="2100" dirty="0"/>
          </a:p>
          <a:p>
            <a:pPr marL="323850" lvl="1" indent="0">
              <a:buNone/>
            </a:pPr>
            <a:r>
              <a:rPr lang="en-US" sz="2100" dirty="0"/>
              <a:t> real-time with high precision.</a:t>
            </a:r>
            <a:endParaRPr lang="en-US" sz="2100" dirty="0"/>
          </a:p>
          <a:p>
            <a:pPr lvl="1"/>
            <a:r>
              <a:rPr lang="en-US" sz="2100" dirty="0"/>
              <a:t>Event detection rate is consistently high, ensuring comprehensive logging</a:t>
            </a:r>
            <a:endParaRPr lang="en-US" sz="2100" dirty="0"/>
          </a:p>
          <a:p>
            <a:pPr marL="323850" lvl="1" indent="0">
              <a:buNone/>
            </a:pPr>
            <a:r>
              <a:rPr lang="en-US" sz="2100" dirty="0"/>
              <a:t> of keystrokes across various applications and system environments. </a:t>
            </a:r>
            <a:endParaRPr lang="en-US" sz="2100" dirty="0"/>
          </a:p>
          <a:p>
            <a:r>
              <a:rPr lang="en-US" sz="2400" dirty="0"/>
              <a:t>Visualizations and Comparisons:  </a:t>
            </a:r>
            <a:endParaRPr lang="en-US" sz="2400" dirty="0"/>
          </a:p>
          <a:p>
            <a:pPr lvl="1"/>
            <a:r>
              <a:rPr lang="en-US" sz="2100" dirty="0"/>
              <a:t>Visualizations depicting the frequency and distribution of logged keystrokes </a:t>
            </a:r>
            <a:endParaRPr lang="en-US" sz="2100" dirty="0"/>
          </a:p>
          <a:p>
            <a:pPr marL="323850" lvl="1" indent="0">
              <a:buNone/>
            </a:pPr>
            <a:r>
              <a:rPr lang="en-US" sz="2100" dirty="0"/>
              <a:t>over time provide valuable insights into user activity patterns. </a:t>
            </a:r>
            <a:endParaRPr lang="en-US" sz="2100" dirty="0"/>
          </a:p>
          <a:p>
            <a:r>
              <a:rPr lang="en-US" sz="2700" dirty="0"/>
              <a:t>Model's Performance:  </a:t>
            </a:r>
            <a:endParaRPr lang="en-US" sz="2700" dirty="0"/>
          </a:p>
          <a:p>
            <a:pPr lvl="1"/>
            <a:r>
              <a:rPr lang="en-US" sz="2100" dirty="0"/>
              <a:t>The keylogger model exhibits reliable performance in capturing keystrokes across different applications and system configurations. Event latency is minimal, ensuring timely logging of keystrokes without noticeable delays.</a:t>
            </a:r>
            <a:endParaRPr lang="en-US" sz="2100" dirty="0"/>
          </a:p>
          <a:p>
            <a:pPr lvl="1"/>
            <a:r>
              <a:rPr lang="en-US" sz="2100" dirty="0"/>
              <a:t> Effective buffer management prevents overflow issues and ensures uninterrupted logging even during periods of high typing activity.</a:t>
            </a:r>
            <a:endParaRPr lang="en-IN" sz="2100" dirty="0"/>
          </a:p>
        </p:txBody>
      </p:sp>
      <p:pic>
        <p:nvPicPr>
          <p:cNvPr id="4" name="Picture 3"/>
          <p:cNvPicPr>
            <a:picLocks noChangeAspect="1"/>
          </p:cNvPicPr>
          <p:nvPr/>
        </p:nvPicPr>
        <p:blipFill rotWithShape="1">
          <a:blip r:embed="rId1"/>
          <a:srcRect l="8743" t="13055" r="13418" b="11750"/>
          <a:stretch>
            <a:fillRect/>
          </a:stretch>
        </p:blipFill>
        <p:spPr>
          <a:xfrm>
            <a:off x="7607431" y="1951348"/>
            <a:ext cx="4116498" cy="28374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endParaRPr lang="en-US" sz="2000" dirty="0">
              <a:solidFill>
                <a:srgbClr val="0F0F0F"/>
              </a:solidFill>
              <a:ea typeface="+mn-lt"/>
              <a:cs typeface="+mn-lt"/>
            </a:endParaRP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endParaRPr lang="en-US" sz="2000" dirty="0">
              <a:ea typeface="+mn-lt"/>
              <a:cs typeface="+mn-lt"/>
            </a:endParaRP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endParaRPr lang="en-US" sz="2000" dirty="0"/>
          </a:p>
          <a:p>
            <a:pPr marL="0" indent="0">
              <a:buNone/>
            </a:pP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7574</Words>
  <Application>WPS Presentation</Application>
  <PresentationFormat>Widescreen</PresentationFormat>
  <Paragraphs>106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Arial</vt:lpstr>
      <vt:lpstr>Calibri</vt:lpstr>
      <vt:lpstr>Calibri Light</vt:lpstr>
      <vt:lpstr>Söhne</vt:lpstr>
      <vt:lpstr>Segoe Print</vt:lpstr>
      <vt:lpstr>Söhne Mono</vt:lpstr>
      <vt:lpstr>Microsoft YaHei</vt:lpstr>
      <vt:lpstr>Arial Unicode MS</vt:lpstr>
      <vt:lpstr>Franklin Gothic Demi</vt:lpstr>
      <vt:lpstr>Franklin Gothic Book</vt:lpstr>
      <vt:lpstr>DividendVTI</vt:lpstr>
      <vt:lpstr> KEYLOGGER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26</cp:revision>
  <dcterms:created xsi:type="dcterms:W3CDTF">2021-05-26T16:50:00Z</dcterms:created>
  <dcterms:modified xsi:type="dcterms:W3CDTF">2024-04-09T20:59:57Z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266A074471E64D6D977D3137B20AFB21_12</vt:lpwstr>
  </property>
  <property fmtid="{D5CDD505-2E9C-101B-9397-08002B2CF9AE}" pid="4" name="KSOProductBuildVer">
    <vt:lpwstr>1033-12.2.0.13489</vt:lpwstr>
  </property>
</Properties>
</file>