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5"/>
  </p:sldMasterIdLst>
  <p:notesMasterIdLst>
    <p:notesMasterId r:id="rId28"/>
  </p:notesMasterIdLst>
  <p:handoutMasterIdLst>
    <p:handoutMasterId r:id="rId29"/>
  </p:handoutMasterIdLst>
  <p:sldIdLst>
    <p:sldId id="569" r:id="rId6"/>
    <p:sldId id="618" r:id="rId7"/>
    <p:sldId id="619" r:id="rId8"/>
    <p:sldId id="647" r:id="rId9"/>
    <p:sldId id="648" r:id="rId10"/>
    <p:sldId id="649" r:id="rId11"/>
    <p:sldId id="650" r:id="rId12"/>
    <p:sldId id="651" r:id="rId13"/>
    <p:sldId id="652" r:id="rId14"/>
    <p:sldId id="653" r:id="rId15"/>
    <p:sldId id="655" r:id="rId16"/>
    <p:sldId id="656" r:id="rId17"/>
    <p:sldId id="657" r:id="rId18"/>
    <p:sldId id="659" r:id="rId19"/>
    <p:sldId id="660" r:id="rId20"/>
    <p:sldId id="661" r:id="rId21"/>
    <p:sldId id="662" r:id="rId22"/>
    <p:sldId id="663" r:id="rId23"/>
    <p:sldId id="664" r:id="rId24"/>
    <p:sldId id="665" r:id="rId25"/>
    <p:sldId id="666" r:id="rId26"/>
    <p:sldId id="667" r:id="rId27"/>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5C2A"/>
    <a:srgbClr val="FFFF00"/>
    <a:srgbClr val="CCECFF"/>
    <a:srgbClr val="FFFF66"/>
    <a:srgbClr val="00FF00"/>
    <a:srgbClr val="1F497D"/>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7070" autoAdjust="0"/>
  </p:normalViewPr>
  <p:slideViewPr>
    <p:cSldViewPr>
      <p:cViewPr varScale="1">
        <p:scale>
          <a:sx n="88" d="100"/>
          <a:sy n="88" d="100"/>
        </p:scale>
        <p:origin x="1044" y="60"/>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59" tIns="46581" rIns="93159" bIns="46581" numCol="1" anchor="t" anchorCtr="0" compatLnSpc="1">
            <a:prstTxWarp prst="textNoShape">
              <a:avLst/>
            </a:prstTxWarp>
          </a:bodyPr>
          <a:lstStyle>
            <a:lvl1pPr>
              <a:defRPr sz="1200" b="0">
                <a:cs typeface="+mn-cs"/>
              </a:defRPr>
            </a:lvl1pPr>
          </a:lstStyle>
          <a:p>
            <a:pPr>
              <a:defRPr/>
            </a:pPr>
            <a:endParaRPr lang="en-US"/>
          </a:p>
        </p:txBody>
      </p:sp>
      <p:sp>
        <p:nvSpPr>
          <p:cNvPr id="30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p:spPr>
        <p:txBody>
          <a:bodyPr vert="horz" wrap="square" lIns="93159" tIns="46581" rIns="93159" bIns="46581" numCol="1" anchor="t" anchorCtr="0" compatLnSpc="1">
            <a:prstTxWarp prst="textNoShape">
              <a:avLst/>
            </a:prstTxWarp>
          </a:bodyPr>
          <a:lstStyle>
            <a:lvl1pPr algn="r">
              <a:defRPr sz="1200" b="0">
                <a:cs typeface="+mn-cs"/>
              </a:defRPr>
            </a:lvl1pPr>
          </a:lstStyle>
          <a:p>
            <a:pPr>
              <a:defRPr/>
            </a:pPr>
            <a:endParaRPr lang="en-US"/>
          </a:p>
        </p:txBody>
      </p:sp>
      <p:sp>
        <p:nvSpPr>
          <p:cNvPr id="30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p:spPr>
        <p:txBody>
          <a:bodyPr vert="horz" wrap="square" lIns="93159" tIns="46581" rIns="93159" bIns="46581" numCol="1" anchor="b" anchorCtr="0" compatLnSpc="1">
            <a:prstTxWarp prst="textNoShape">
              <a:avLst/>
            </a:prstTxWarp>
          </a:bodyPr>
          <a:lstStyle>
            <a:lvl1pPr>
              <a:defRPr sz="1200" b="0">
                <a:cs typeface="+mn-cs"/>
              </a:defRPr>
            </a:lvl1pPr>
          </a:lstStyle>
          <a:p>
            <a:pPr>
              <a:defRPr/>
            </a:pPr>
            <a:endParaRPr lang="en-US"/>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3159" tIns="46581" rIns="93159" bIns="46581" numCol="1" anchor="b" anchorCtr="0" compatLnSpc="1">
            <a:prstTxWarp prst="textNoShape">
              <a:avLst/>
            </a:prstTxWarp>
          </a:bodyPr>
          <a:lstStyle>
            <a:lvl1pPr algn="r">
              <a:defRPr sz="1200" b="0">
                <a:cs typeface="+mn-cs"/>
              </a:defRPr>
            </a:lvl1pPr>
          </a:lstStyle>
          <a:p>
            <a:pPr>
              <a:defRPr/>
            </a:pPr>
            <a:fld id="{93965149-422B-4370-B231-1255C563D8C0}" type="slidenum">
              <a:rPr lang="en-US"/>
              <a:pPr>
                <a:defRPr/>
              </a:pPr>
              <a:t>‹#›</a:t>
            </a:fld>
            <a:endParaRPr lang="en-US"/>
          </a:p>
        </p:txBody>
      </p:sp>
    </p:spTree>
    <p:extLst>
      <p:ext uri="{BB962C8B-B14F-4D97-AF65-F5344CB8AC3E}">
        <p14:creationId xmlns:p14="http://schemas.microsoft.com/office/powerpoint/2010/main" val="2174354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59" tIns="46581" rIns="93159" bIns="46581" numCol="1" anchor="t" anchorCtr="0" compatLnSpc="1">
            <a:prstTxWarp prst="textNoShape">
              <a:avLst/>
            </a:prstTxWarp>
          </a:bodyPr>
          <a:lstStyle>
            <a:lvl1pPr>
              <a:defRPr sz="1200" b="0">
                <a:cs typeface="+mn-cs"/>
              </a:defRPr>
            </a:lvl1pPr>
          </a:lstStyle>
          <a:p>
            <a:pPr>
              <a:defRPr/>
            </a:pPr>
            <a:endParaRPr lang="en-US"/>
          </a:p>
        </p:txBody>
      </p:sp>
      <p:sp>
        <p:nvSpPr>
          <p:cNvPr id="40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p:spPr>
        <p:txBody>
          <a:bodyPr vert="horz" wrap="square" lIns="93159" tIns="46581" rIns="93159" bIns="46581" numCol="1" anchor="t" anchorCtr="0" compatLnSpc="1">
            <a:prstTxWarp prst="textNoShape">
              <a:avLst/>
            </a:prstTxWarp>
          </a:bodyPr>
          <a:lstStyle>
            <a:lvl1pPr algn="r">
              <a:defRPr sz="1200" b="0">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3159" tIns="46581" rIns="93159" bIns="465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p:spPr>
        <p:txBody>
          <a:bodyPr vert="horz" wrap="square" lIns="93159" tIns="46581" rIns="93159" bIns="46581" numCol="1" anchor="b" anchorCtr="0" compatLnSpc="1">
            <a:prstTxWarp prst="textNoShape">
              <a:avLst/>
            </a:prstTxWarp>
          </a:bodyPr>
          <a:lstStyle>
            <a:lvl1pPr>
              <a:defRPr sz="1200" b="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3159" tIns="46581" rIns="93159" bIns="46581" numCol="1" anchor="b" anchorCtr="0" compatLnSpc="1">
            <a:prstTxWarp prst="textNoShape">
              <a:avLst/>
            </a:prstTxWarp>
          </a:bodyPr>
          <a:lstStyle>
            <a:lvl1pPr algn="r">
              <a:defRPr sz="1200" b="0">
                <a:cs typeface="+mn-cs"/>
              </a:defRPr>
            </a:lvl1pPr>
          </a:lstStyle>
          <a:p>
            <a:pPr>
              <a:defRPr/>
            </a:pPr>
            <a:fld id="{69DD7A43-3843-4AC9-9463-11DC8055F546}" type="slidenum">
              <a:rPr lang="en-US"/>
              <a:pPr>
                <a:defRPr/>
              </a:pPr>
              <a:t>‹#›</a:t>
            </a:fld>
            <a:endParaRPr lang="en-US"/>
          </a:p>
        </p:txBody>
      </p:sp>
    </p:spTree>
    <p:extLst>
      <p:ext uri="{BB962C8B-B14F-4D97-AF65-F5344CB8AC3E}">
        <p14:creationId xmlns:p14="http://schemas.microsoft.com/office/powerpoint/2010/main" val="28597256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pPr eaLnBrk="1" hangingPunct="1"/>
            <a:endParaRPr lang="en-US" dirty="0" smtClean="0"/>
          </a:p>
        </p:txBody>
      </p:sp>
      <p:sp>
        <p:nvSpPr>
          <p:cNvPr id="14340" name="Slide Number Placeholder 3"/>
          <p:cNvSpPr>
            <a:spLocks noGrp="1"/>
          </p:cNvSpPr>
          <p:nvPr>
            <p:ph type="sldNum" sz="quarter" idx="5"/>
          </p:nvPr>
        </p:nvSpPr>
        <p:spPr/>
        <p:txBody>
          <a:bodyPr/>
          <a:lstStyle/>
          <a:p>
            <a:pPr>
              <a:defRPr/>
            </a:pPr>
            <a:fld id="{0CEC86A1-7637-46CC-96A5-B288E1038857}" type="slidenum">
              <a:rPr lang="en-US" smtClean="0"/>
              <a:pPr>
                <a:defRPr/>
              </a:pPr>
              <a:t>1</a:t>
            </a:fld>
            <a:endParaRPr lang="en-US" dirty="0" smtClean="0"/>
          </a:p>
        </p:txBody>
      </p:sp>
    </p:spTree>
    <p:extLst>
      <p:ext uri="{BB962C8B-B14F-4D97-AF65-F5344CB8AC3E}">
        <p14:creationId xmlns:p14="http://schemas.microsoft.com/office/powerpoint/2010/main" val="322073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9DD7A43-3843-4AC9-9463-11DC8055F546}" type="slidenum">
              <a:rPr lang="en-US" smtClean="0"/>
              <a:pPr>
                <a:defRPr/>
              </a:pPr>
              <a:t>16</a:t>
            </a:fld>
            <a:endParaRPr lang="en-US"/>
          </a:p>
        </p:txBody>
      </p:sp>
    </p:spTree>
    <p:extLst>
      <p:ext uri="{BB962C8B-B14F-4D97-AF65-F5344CB8AC3E}">
        <p14:creationId xmlns:p14="http://schemas.microsoft.com/office/powerpoint/2010/main" val="808755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ust-global.com/index.aspx"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olded Corner 2"/>
          <p:cNvSpPr/>
          <p:nvPr userDrawn="1"/>
        </p:nvSpPr>
        <p:spPr>
          <a:xfrm>
            <a:off x="-14288" y="0"/>
            <a:ext cx="9144001" cy="6858000"/>
          </a:xfrm>
          <a:prstGeom prst="foldedCorner">
            <a:avLst>
              <a:gd name="adj" fmla="val 50000"/>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4" name="TextBox 3"/>
          <p:cNvSpPr txBox="1">
            <a:spLocks noChangeArrowheads="1"/>
          </p:cNvSpPr>
          <p:nvPr userDrawn="1"/>
        </p:nvSpPr>
        <p:spPr bwMode="auto">
          <a:xfrm>
            <a:off x="6226175" y="6426200"/>
            <a:ext cx="2917825" cy="369888"/>
          </a:xfrm>
          <a:prstGeom prst="rect">
            <a:avLst/>
          </a:prstGeom>
          <a:solidFill>
            <a:schemeClr val="bg1"/>
          </a:solidFill>
          <a:ln>
            <a:noFill/>
          </a:ln>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defRPr/>
            </a:pPr>
            <a:endParaRPr lang="en-US" smtClean="0">
              <a:solidFill>
                <a:srgbClr val="000000"/>
              </a:solidFill>
            </a:endParaRPr>
          </a:p>
        </p:txBody>
      </p:sp>
      <p:sp>
        <p:nvSpPr>
          <p:cNvPr id="5" name="TextBox 4"/>
          <p:cNvSpPr txBox="1">
            <a:spLocks noChangeArrowheads="1"/>
          </p:cNvSpPr>
          <p:nvPr userDrawn="1"/>
        </p:nvSpPr>
        <p:spPr bwMode="auto">
          <a:xfrm>
            <a:off x="7075488" y="6248400"/>
            <a:ext cx="1916112" cy="261938"/>
          </a:xfrm>
          <a:prstGeom prst="rect">
            <a:avLst/>
          </a:prstGeom>
          <a:noFill/>
          <a:ln>
            <a:noFill/>
          </a:ln>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defRPr/>
            </a:pPr>
            <a:r>
              <a:rPr lang="en-US" sz="1100" smtClean="0">
                <a:solidFill>
                  <a:srgbClr val="C00000"/>
                </a:solidFill>
                <a:latin typeface="Calibri" pitchFamily="34" charset="0"/>
              </a:rPr>
              <a:t>Fewer Clients, More Attention</a:t>
            </a:r>
          </a:p>
        </p:txBody>
      </p:sp>
      <p:pic>
        <p:nvPicPr>
          <p:cNvPr id="6" name="Picture 2" descr="UST Logo">
            <a:hlinkClick r:id="rId2"/>
          </p:cNvPr>
          <p:cNvPicPr>
            <a:picLocks noChangeAspect="1" noChangeArrowheads="1"/>
          </p:cNvPicPr>
          <p:nvPr userDrawn="1"/>
        </p:nvPicPr>
        <p:blipFill>
          <a:blip r:embed="rId3" cstate="print"/>
          <a:srcRect/>
          <a:stretch>
            <a:fillRect/>
          </a:stretch>
        </p:blipFill>
        <p:spPr bwMode="auto">
          <a:xfrm>
            <a:off x="6699250" y="5721350"/>
            <a:ext cx="2359025" cy="876300"/>
          </a:xfrm>
          <a:prstGeom prst="rect">
            <a:avLst/>
          </a:prstGeom>
          <a:noFill/>
          <a:ln w="9525">
            <a:noFill/>
            <a:miter lim="800000"/>
            <a:headEnd/>
            <a:tailEnd/>
          </a:ln>
        </p:spPr>
      </p:pic>
      <p:sp>
        <p:nvSpPr>
          <p:cNvPr id="7" name="Title Placeholder 1"/>
          <p:cNvSpPr>
            <a:spLocks noGrp="1"/>
          </p:cNvSpPr>
          <p:nvPr>
            <p:ph type="title"/>
          </p:nvPr>
        </p:nvSpPr>
        <p:spPr bwMode="auto">
          <a:xfrm>
            <a:off x="457200" y="2362200"/>
            <a:ext cx="8229600" cy="762000"/>
          </a:xfrm>
          <a:prstGeom prst="rect">
            <a:avLst/>
          </a:prstGeom>
          <a:noFill/>
          <a:ln w="9525">
            <a:noFill/>
            <a:miter lim="800000"/>
            <a:headEnd/>
            <a:tailEnd/>
          </a:ln>
        </p:spPr>
        <p:txBody>
          <a:bodyPr/>
          <a:lstStyle>
            <a:lvl1pPr algn="ctr">
              <a:defRPr sz="4800">
                <a:effectLst>
                  <a:outerShdw blurRad="38100" dist="38100" dir="2700000" algn="tl">
                    <a:srgbClr val="000000">
                      <a:alpha val="43137"/>
                    </a:srgbClr>
                  </a:outerShdw>
                </a:effectLst>
              </a:defRPr>
            </a:lvl1pPr>
          </a:lstStyle>
          <a:p>
            <a:pPr lvl="0"/>
            <a:r>
              <a:rPr lang="en-US" dirty="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userDrawn="1">
            <p:ph type="sldNum" sz="quarter" idx="10"/>
          </p:nvPr>
        </p:nvSpPr>
        <p:spPr/>
        <p:txBody>
          <a:bodyPr/>
          <a:lstStyle>
            <a:lvl1pPr>
              <a:defRPr/>
            </a:lvl1pPr>
          </a:lstStyle>
          <a:p>
            <a:pPr>
              <a:defRPr/>
            </a:pPr>
            <a:r>
              <a:rPr lang="en-US"/>
              <a:t>Slide </a:t>
            </a:r>
            <a:fld id="{7A088105-E6D9-4892-825B-0EBE08E80221}" type="slidenum">
              <a:rPr lang="en-US"/>
              <a:pPr>
                <a:defRPr/>
              </a:pPr>
              <a:t>‹#›</a:t>
            </a:fld>
            <a:endParaRPr lang="en-US"/>
          </a:p>
        </p:txBody>
      </p:sp>
      <p:sp>
        <p:nvSpPr>
          <p:cNvPr id="5"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userDrawn="1">
            <p:ph type="sldNum" sz="quarter" idx="10"/>
          </p:nvPr>
        </p:nvSpPr>
        <p:spPr/>
        <p:txBody>
          <a:bodyPr/>
          <a:lstStyle>
            <a:lvl1pPr>
              <a:defRPr/>
            </a:lvl1pPr>
          </a:lstStyle>
          <a:p>
            <a:pPr>
              <a:defRPr/>
            </a:pPr>
            <a:r>
              <a:rPr lang="en-US"/>
              <a:t>Slide </a:t>
            </a:r>
            <a:fld id="{6EACEA88-A915-4B35-9D54-40133FAD4067}" type="slidenum">
              <a:rPr lang="en-US"/>
              <a:pPr>
                <a:defRPr/>
              </a:pPr>
              <a:t>‹#›</a:t>
            </a:fld>
            <a:endParaRPr lang="en-US"/>
          </a:p>
        </p:txBody>
      </p:sp>
      <p:sp>
        <p:nvSpPr>
          <p:cNvPr id="5"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cstate="print"/>
          <a:srcRect/>
          <a:stretch>
            <a:fillRect/>
          </a:stretch>
        </p:blipFill>
        <p:spPr bwMode="auto">
          <a:xfrm>
            <a:off x="7010400" y="5540375"/>
            <a:ext cx="2133600" cy="831850"/>
          </a:xfrm>
          <a:prstGeom prst="rect">
            <a:avLst/>
          </a:prstGeom>
          <a:noFill/>
          <a:ln w="9525">
            <a:noFill/>
            <a:miter lim="800000"/>
            <a:headEnd/>
            <a:tailEnd/>
          </a:ln>
        </p:spPr>
      </p:pic>
      <p:sp>
        <p:nvSpPr>
          <p:cNvPr id="4" name="Folded Corner 3"/>
          <p:cNvSpPr/>
          <p:nvPr userDrawn="1"/>
        </p:nvSpPr>
        <p:spPr>
          <a:xfrm>
            <a:off x="0" y="0"/>
            <a:ext cx="9144000" cy="6858000"/>
          </a:xfrm>
          <a:prstGeom prst="foldedCorner">
            <a:avLst>
              <a:gd name="adj" fmla="val 50000"/>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Box 4"/>
          <p:cNvSpPr txBox="1">
            <a:spLocks noChangeArrowheads="1"/>
          </p:cNvSpPr>
          <p:nvPr userDrawn="1"/>
        </p:nvSpPr>
        <p:spPr bwMode="auto">
          <a:xfrm>
            <a:off x="6172200" y="6488113"/>
            <a:ext cx="2971800" cy="369887"/>
          </a:xfrm>
          <a:prstGeom prst="rect">
            <a:avLst/>
          </a:prstGeom>
          <a:solidFill>
            <a:schemeClr val="bg1"/>
          </a:solidFill>
          <a:ln>
            <a:noFill/>
          </a:ln>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defRPr/>
            </a:pPr>
            <a:endParaRPr lang="en-US" smtClean="0"/>
          </a:p>
        </p:txBody>
      </p:sp>
      <p:sp>
        <p:nvSpPr>
          <p:cNvPr id="6" name="Rectangle 5"/>
          <p:cNvSpPr/>
          <p:nvPr userDrawn="1"/>
        </p:nvSpPr>
        <p:spPr>
          <a:xfrm>
            <a:off x="6048375" y="6581775"/>
            <a:ext cx="1524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userDrawn="1"/>
        </p:nvSpPr>
        <p:spPr>
          <a:xfrm>
            <a:off x="6851650" y="6324600"/>
            <a:ext cx="2292350" cy="385763"/>
          </a:xfrm>
          <a:prstGeom prst="rect">
            <a:avLst/>
          </a:prstGeom>
          <a:noFill/>
        </p:spPr>
        <p:txBody>
          <a:bodyPr wrap="none">
            <a:spAutoFit/>
          </a:bodyPr>
          <a:lstStyle/>
          <a:p>
            <a:pPr fontAlgn="auto">
              <a:spcBef>
                <a:spcPts val="0"/>
              </a:spcBef>
              <a:spcAft>
                <a:spcPts val="0"/>
              </a:spcAft>
              <a:defRPr/>
            </a:pPr>
            <a:r>
              <a:rPr lang="en-US" sz="950">
                <a:solidFill>
                  <a:srgbClr val="C00000"/>
                </a:solidFill>
                <a:latin typeface="Arial" pitchFamily="34" charset="0"/>
                <a:cs typeface="Arial" pitchFamily="34" charset="0"/>
              </a:rPr>
              <a:t>SETTING THE NEW STANDARD IN</a:t>
            </a:r>
          </a:p>
          <a:p>
            <a:pPr fontAlgn="auto">
              <a:spcBef>
                <a:spcPts val="0"/>
              </a:spcBef>
              <a:spcAft>
                <a:spcPts val="0"/>
              </a:spcAft>
              <a:defRPr/>
            </a:pPr>
            <a:r>
              <a:rPr lang="en-US" sz="950">
                <a:solidFill>
                  <a:srgbClr val="C00000"/>
                </a:solidFill>
                <a:latin typeface="Arial" pitchFamily="34" charset="0"/>
                <a:cs typeface="Arial" pitchFamily="34" charset="0"/>
              </a:rPr>
              <a:t>GLOBAL SOURCING AND DELIVERY</a:t>
            </a:r>
          </a:p>
        </p:txBody>
      </p:sp>
      <p:sp>
        <p:nvSpPr>
          <p:cNvPr id="7" name="Title Placeholder 1"/>
          <p:cNvSpPr>
            <a:spLocks noGrp="1"/>
          </p:cNvSpPr>
          <p:nvPr>
            <p:ph type="title"/>
          </p:nvPr>
        </p:nvSpPr>
        <p:spPr bwMode="auto">
          <a:xfrm>
            <a:off x="457200" y="2362200"/>
            <a:ext cx="8229600" cy="762000"/>
          </a:xfrm>
          <a:prstGeom prst="rect">
            <a:avLst/>
          </a:prstGeom>
          <a:noFill/>
          <a:ln w="9525">
            <a:noFill/>
            <a:miter lim="800000"/>
            <a:headEnd/>
            <a:tailEnd/>
          </a:ln>
        </p:spPr>
        <p:txBody>
          <a:bodyPr/>
          <a:lstStyle>
            <a:lvl1pPr algn="ctr">
              <a:defRPr sz="4800">
                <a:effectLst>
                  <a:outerShdw blurRad="38100" dist="38100" dir="2700000" algn="tl">
                    <a:srgbClr val="000000">
                      <a:alpha val="43137"/>
                    </a:srgbClr>
                  </a:outerShdw>
                </a:effectLst>
              </a:defRPr>
            </a:lvl1pPr>
          </a:lstStyle>
          <a:p>
            <a:pPr lvl="0"/>
            <a:r>
              <a:rPr lang="en-US" dirty="0"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2"/>
          <p:cNvPicPr>
            <a:picLocks noChangeAspect="1" noChangeArrowheads="1"/>
          </p:cNvPicPr>
          <p:nvPr/>
        </p:nvPicPr>
        <p:blipFill>
          <a:blip r:embed="rId2" cstate="print"/>
          <a:srcRect/>
          <a:stretch>
            <a:fillRect/>
          </a:stretch>
        </p:blipFill>
        <p:spPr bwMode="auto">
          <a:xfrm>
            <a:off x="6858000" y="5481638"/>
            <a:ext cx="2286000" cy="890587"/>
          </a:xfrm>
          <a:prstGeom prst="rect">
            <a:avLst/>
          </a:prstGeom>
          <a:noFill/>
          <a:ln w="9525">
            <a:noFill/>
            <a:miter lim="800000"/>
            <a:headEnd/>
            <a:tailEnd/>
          </a:ln>
        </p:spPr>
      </p:pic>
      <p:sp>
        <p:nvSpPr>
          <p:cNvPr id="6" name="Folded Corner 5"/>
          <p:cNvSpPr/>
          <p:nvPr/>
        </p:nvSpPr>
        <p:spPr>
          <a:xfrm>
            <a:off x="-12700" y="0"/>
            <a:ext cx="9144000" cy="6858000"/>
          </a:xfrm>
          <a:prstGeom prst="foldedCorner">
            <a:avLst>
              <a:gd name="adj" fmla="val 50000"/>
            </a:avLst>
          </a:prstGeom>
        </p:spPr>
        <p:style>
          <a:lnRef idx="1">
            <a:schemeClr val="accent1"/>
          </a:lnRef>
          <a:fillRef idx="3">
            <a:schemeClr val="accent1"/>
          </a:fillRef>
          <a:effectRef idx="2">
            <a:schemeClr val="accent1"/>
          </a:effectRef>
          <a:fontRef idx="minor">
            <a:schemeClr val="lt1"/>
          </a:fontRef>
        </p:style>
        <p:txBody>
          <a:bodyPr anchor="ctr"/>
          <a:lstStyle/>
          <a:p>
            <a:pPr algn="r" fontAlgn="auto">
              <a:spcAft>
                <a:spcPts val="0"/>
              </a:spcAft>
              <a:defRPr/>
            </a:pPr>
            <a:endParaRPr lang="en-US" sz="1100">
              <a:solidFill>
                <a:schemeClr val="bg1"/>
              </a:solidFill>
            </a:endParaRPr>
          </a:p>
        </p:txBody>
      </p:sp>
      <p:sp>
        <p:nvSpPr>
          <p:cNvPr id="7" name="TextBox 6"/>
          <p:cNvSpPr txBox="1"/>
          <p:nvPr/>
        </p:nvSpPr>
        <p:spPr>
          <a:xfrm>
            <a:off x="6851650" y="6400800"/>
            <a:ext cx="2292350" cy="385763"/>
          </a:xfrm>
          <a:prstGeom prst="rect">
            <a:avLst/>
          </a:prstGeom>
          <a:solidFill>
            <a:schemeClr val="bg1"/>
          </a:solidFill>
        </p:spPr>
        <p:txBody>
          <a:bodyPr wrap="none">
            <a:spAutoFit/>
          </a:bodyPr>
          <a:lstStyle/>
          <a:p>
            <a:pPr fontAlgn="auto">
              <a:spcBef>
                <a:spcPts val="0"/>
              </a:spcBef>
              <a:spcAft>
                <a:spcPts val="0"/>
              </a:spcAft>
              <a:defRPr/>
            </a:pPr>
            <a:r>
              <a:rPr lang="en-US" sz="950">
                <a:solidFill>
                  <a:srgbClr val="C00000"/>
                </a:solidFill>
                <a:cs typeface="Arial" pitchFamily="34" charset="0"/>
              </a:rPr>
              <a:t>SETTING THE NEW STANDARD IN</a:t>
            </a:r>
          </a:p>
          <a:p>
            <a:pPr fontAlgn="auto">
              <a:spcBef>
                <a:spcPts val="0"/>
              </a:spcBef>
              <a:spcAft>
                <a:spcPts val="0"/>
              </a:spcAft>
              <a:defRPr/>
            </a:pPr>
            <a:r>
              <a:rPr lang="en-US" sz="950">
                <a:solidFill>
                  <a:srgbClr val="C00000"/>
                </a:solidFill>
                <a:cs typeface="Arial" pitchFamily="34" charset="0"/>
              </a:rPr>
              <a:t>GLOBAL SOURCING AND DELIVERY</a:t>
            </a:r>
          </a:p>
        </p:txBody>
      </p:sp>
      <p:sp>
        <p:nvSpPr>
          <p:cNvPr id="2" name="Title 1"/>
          <p:cNvSpPr>
            <a:spLocks noGrp="1"/>
          </p:cNvSpPr>
          <p:nvPr>
            <p:ph type="ctrTitle"/>
          </p:nvPr>
        </p:nvSpPr>
        <p:spPr>
          <a:xfrm>
            <a:off x="685800" y="1295400"/>
            <a:ext cx="68580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85800" y="3051175"/>
            <a:ext cx="5410200" cy="1219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userDrawn="1">
            <p:ph type="sldNum" sz="quarter" idx="10"/>
          </p:nvPr>
        </p:nvSpPr>
        <p:spPr/>
        <p:txBody>
          <a:bodyPr/>
          <a:lstStyle>
            <a:lvl1pPr>
              <a:defRPr/>
            </a:lvl1pPr>
          </a:lstStyle>
          <a:p>
            <a:pPr>
              <a:defRPr/>
            </a:pPr>
            <a:r>
              <a:rPr lang="en-US"/>
              <a:t>Slide </a:t>
            </a:r>
            <a:fld id="{A3B27BD2-3E04-4866-8FF6-2CA06B3B27C3}" type="slidenum">
              <a:rPr lang="en-US"/>
              <a:pPr>
                <a:defRPr/>
              </a:pPr>
              <a:t>‹#›</a:t>
            </a:fld>
            <a:endParaRPr lang="en-US"/>
          </a:p>
        </p:txBody>
      </p:sp>
      <p:sp>
        <p:nvSpPr>
          <p:cNvPr id="5"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3"/>
          <p:cNvSpPr>
            <a:spLocks noGrp="1"/>
          </p:cNvSpPr>
          <p:nvPr userDrawn="1">
            <p:ph type="sldNum" sz="quarter" idx="10"/>
          </p:nvPr>
        </p:nvSpPr>
        <p:spPr/>
        <p:txBody>
          <a:bodyPr/>
          <a:lstStyle>
            <a:lvl1pPr>
              <a:defRPr/>
            </a:lvl1pPr>
          </a:lstStyle>
          <a:p>
            <a:pPr>
              <a:defRPr/>
            </a:pPr>
            <a:r>
              <a:rPr lang="en-US"/>
              <a:t>Slide </a:t>
            </a:r>
            <a:fld id="{F3239777-7505-4896-AA67-3210A93C0DC5}" type="slidenum">
              <a:rPr lang="en-US"/>
              <a:pPr>
                <a:defRPr/>
              </a:pPr>
              <a:t>‹#›</a:t>
            </a:fld>
            <a:endParaRPr lang="en-US"/>
          </a:p>
        </p:txBody>
      </p:sp>
      <p:sp>
        <p:nvSpPr>
          <p:cNvPr id="5"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userDrawn="1">
            <p:ph type="sldNum" sz="quarter" idx="10"/>
          </p:nvPr>
        </p:nvSpPr>
        <p:spPr/>
        <p:txBody>
          <a:bodyPr/>
          <a:lstStyle>
            <a:lvl1pPr>
              <a:defRPr/>
            </a:lvl1pPr>
          </a:lstStyle>
          <a:p>
            <a:pPr>
              <a:defRPr/>
            </a:pPr>
            <a:r>
              <a:rPr lang="en-US"/>
              <a:t>Slide </a:t>
            </a:r>
            <a:fld id="{76441C0B-AEA9-4F3A-BDB1-AAB594C8E2FD}" type="slidenum">
              <a:rPr lang="en-US"/>
              <a:pPr>
                <a:defRPr/>
              </a:pPr>
              <a:t>‹#›</a:t>
            </a:fld>
            <a:endParaRPr lang="en-US"/>
          </a:p>
        </p:txBody>
      </p:sp>
      <p:sp>
        <p:nvSpPr>
          <p:cNvPr id="6"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3"/>
          <p:cNvSpPr>
            <a:spLocks noGrp="1"/>
          </p:cNvSpPr>
          <p:nvPr userDrawn="1">
            <p:ph type="sldNum" sz="quarter" idx="10"/>
          </p:nvPr>
        </p:nvSpPr>
        <p:spPr/>
        <p:txBody>
          <a:bodyPr/>
          <a:lstStyle>
            <a:lvl1pPr>
              <a:defRPr/>
            </a:lvl1pPr>
          </a:lstStyle>
          <a:p>
            <a:pPr>
              <a:defRPr/>
            </a:pPr>
            <a:r>
              <a:rPr lang="en-US"/>
              <a:t>Slide </a:t>
            </a:r>
            <a:fld id="{9DC118FE-385B-4CD0-87F1-A420A3A0EE6E}" type="slidenum">
              <a:rPr lang="en-US"/>
              <a:pPr>
                <a:defRPr/>
              </a:pPr>
              <a:t>‹#›</a:t>
            </a:fld>
            <a:endParaRPr lang="en-US"/>
          </a:p>
        </p:txBody>
      </p:sp>
      <p:sp>
        <p:nvSpPr>
          <p:cNvPr id="8"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3"/>
          <p:cNvSpPr>
            <a:spLocks noGrp="1"/>
          </p:cNvSpPr>
          <p:nvPr userDrawn="1">
            <p:ph type="sldNum" sz="quarter" idx="10"/>
          </p:nvPr>
        </p:nvSpPr>
        <p:spPr/>
        <p:txBody>
          <a:bodyPr/>
          <a:lstStyle>
            <a:lvl1pPr>
              <a:defRPr/>
            </a:lvl1pPr>
          </a:lstStyle>
          <a:p>
            <a:pPr>
              <a:defRPr/>
            </a:pPr>
            <a:r>
              <a:rPr lang="en-US"/>
              <a:t>Slide </a:t>
            </a:r>
            <a:fld id="{8F383247-62B7-4422-ABCF-FBB1BC473BA9}" type="slidenum">
              <a:rPr lang="en-US"/>
              <a:pPr>
                <a:defRPr/>
              </a:pPr>
              <a:t>‹#›</a:t>
            </a:fld>
            <a:endParaRPr lang="en-US"/>
          </a:p>
        </p:txBody>
      </p:sp>
      <p:sp>
        <p:nvSpPr>
          <p:cNvPr id="4"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990600"/>
          </a:xfrm>
          <a:prstGeom prst="rect">
            <a:avLst/>
          </a:prstGeom>
          <a:solidFill>
            <a:schemeClr val="accent1"/>
          </a:solidFill>
          <a:ln w="9525" algn="ctr">
            <a:noFill/>
            <a:round/>
            <a:headEnd/>
            <a:tailEnd/>
          </a:ln>
        </p:spPr>
        <p:txBody>
          <a:bodyPr wrap="none" anchor="ctr"/>
          <a:lstStyle/>
          <a:p>
            <a:pPr eaLnBrk="0" hangingPunct="0">
              <a:defRPr/>
            </a:pPr>
            <a:endParaRPr lang="en-US">
              <a:solidFill>
                <a:srgbClr val="FFFFFF"/>
              </a:solidFill>
            </a:endParaRPr>
          </a:p>
        </p:txBody>
      </p:sp>
      <p:cxnSp>
        <p:nvCxnSpPr>
          <p:cNvPr id="4" name="Straight Connector 3"/>
          <p:cNvCxnSpPr/>
          <p:nvPr userDrawn="1"/>
        </p:nvCxnSpPr>
        <p:spPr>
          <a:xfrm>
            <a:off x="0" y="6577013"/>
            <a:ext cx="91440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userDrawn="1"/>
        </p:nvPicPr>
        <p:blipFill>
          <a:blip r:embed="rId2" cstate="print"/>
          <a:srcRect/>
          <a:stretch>
            <a:fillRect/>
          </a:stretch>
        </p:blipFill>
        <p:spPr bwMode="auto">
          <a:xfrm>
            <a:off x="8458200" y="6616700"/>
            <a:ext cx="633413" cy="241300"/>
          </a:xfrm>
          <a:prstGeom prst="rect">
            <a:avLst/>
          </a:prstGeom>
          <a:noFill/>
          <a:ln w="9525">
            <a:noFill/>
            <a:miter lim="800000"/>
            <a:headEnd/>
            <a:tailEnd/>
          </a:ln>
        </p:spPr>
      </p:pic>
      <p:sp>
        <p:nvSpPr>
          <p:cNvPr id="9" name="Title 8"/>
          <p:cNvSpPr>
            <a:spLocks noGrp="1"/>
          </p:cNvSpPr>
          <p:nvPr>
            <p:ph type="title"/>
          </p:nvPr>
        </p:nvSpPr>
        <p:spPr>
          <a:xfrm>
            <a:off x="457200" y="135575"/>
            <a:ext cx="8229600" cy="762000"/>
          </a:xfrm>
        </p:spPr>
        <p:txBody>
          <a:bodyPr>
            <a:normAutofit/>
          </a:bodyPr>
          <a:lstStyle>
            <a:lvl1pPr algn="l">
              <a:defRPr sz="3600" b="1">
                <a:solidFill>
                  <a:schemeClr val="bg1"/>
                </a:solidFill>
              </a:defRPr>
            </a:lvl1pPr>
          </a:lstStyle>
          <a:p>
            <a:r>
              <a:rPr lang="en-US" smtClean="0"/>
              <a:t>Click to edit Master title style</a:t>
            </a:r>
            <a:endParaRPr lang="en-US"/>
          </a:p>
        </p:txBody>
      </p:sp>
      <p:sp>
        <p:nvSpPr>
          <p:cNvPr id="6" name="Slide Number Placeholder 3"/>
          <p:cNvSpPr>
            <a:spLocks noGrp="1"/>
          </p:cNvSpPr>
          <p:nvPr userDrawn="1">
            <p:ph type="sldNum" sz="quarter" idx="10"/>
          </p:nvPr>
        </p:nvSpPr>
        <p:spPr/>
        <p:txBody>
          <a:bodyPr/>
          <a:lstStyle>
            <a:lvl1pPr>
              <a:defRPr/>
            </a:lvl1pPr>
          </a:lstStyle>
          <a:p>
            <a:pPr>
              <a:defRPr/>
            </a:pPr>
            <a:r>
              <a:rPr lang="en-US"/>
              <a:t>Slide </a:t>
            </a:r>
            <a:fld id="{44CC9236-46DB-4623-9EF4-EFCE0B521D20}" type="slidenum">
              <a:rPr lang="en-US"/>
              <a:pPr>
                <a:defRPr/>
              </a:pPr>
              <a:t>‹#›</a:t>
            </a:fld>
            <a:endParaRPr lang="en-US"/>
          </a:p>
        </p:txBody>
      </p:sp>
      <p:sp>
        <p:nvSpPr>
          <p:cNvPr id="7"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3"/>
          <p:cNvSpPr>
            <a:spLocks noGrp="1"/>
          </p:cNvSpPr>
          <p:nvPr userDrawn="1">
            <p:ph type="sldNum" sz="quarter" idx="10"/>
          </p:nvPr>
        </p:nvSpPr>
        <p:spPr/>
        <p:txBody>
          <a:bodyPr/>
          <a:lstStyle>
            <a:lvl1pPr>
              <a:defRPr/>
            </a:lvl1pPr>
          </a:lstStyle>
          <a:p>
            <a:pPr>
              <a:defRPr/>
            </a:pPr>
            <a:r>
              <a:rPr lang="en-US"/>
              <a:t>Slide </a:t>
            </a:r>
            <a:fld id="{00F60CAF-5E25-4302-9560-EAEC88F5848A}" type="slidenum">
              <a:rPr lang="en-US"/>
              <a:pPr>
                <a:defRPr/>
              </a:pPr>
              <a:t>‹#›</a:t>
            </a:fld>
            <a:endParaRPr lang="en-US"/>
          </a:p>
        </p:txBody>
      </p:sp>
      <p:sp>
        <p:nvSpPr>
          <p:cNvPr id="6"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3"/>
          <p:cNvSpPr>
            <a:spLocks noGrp="1"/>
          </p:cNvSpPr>
          <p:nvPr userDrawn="1">
            <p:ph type="sldNum" sz="quarter" idx="10"/>
          </p:nvPr>
        </p:nvSpPr>
        <p:spPr/>
        <p:txBody>
          <a:bodyPr/>
          <a:lstStyle>
            <a:lvl1pPr>
              <a:defRPr/>
            </a:lvl1pPr>
          </a:lstStyle>
          <a:p>
            <a:pPr>
              <a:defRPr/>
            </a:pPr>
            <a:r>
              <a:rPr lang="en-US"/>
              <a:t>Slide </a:t>
            </a:r>
            <a:fld id="{D05F7B1B-E271-423A-8E1E-350F056EF790}" type="slidenum">
              <a:rPr lang="en-US"/>
              <a:pPr>
                <a:defRPr/>
              </a:pPr>
              <a:t>‹#›</a:t>
            </a:fld>
            <a:endParaRPr lang="en-US"/>
          </a:p>
        </p:txBody>
      </p:sp>
      <p:sp>
        <p:nvSpPr>
          <p:cNvPr id="6" name="Footer Placeholder 4"/>
          <p:cNvSpPr>
            <a:spLocks noGrp="1"/>
          </p:cNvSpPr>
          <p:nvPr userDrawn="1">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ust-global.com/index.aspx"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0"/>
            <a:ext cx="9144000" cy="990600"/>
          </a:xfrm>
          <a:prstGeom prst="rect">
            <a:avLst/>
          </a:prstGeom>
          <a:solidFill>
            <a:schemeClr val="accent1"/>
          </a:solidFill>
          <a:ln w="9525" algn="ctr">
            <a:noFill/>
            <a:round/>
            <a:headEnd/>
            <a:tailEnd/>
          </a:ln>
        </p:spPr>
        <p:txBody>
          <a:bodyPr wrap="none" anchor="ctr"/>
          <a:lstStyle/>
          <a:p>
            <a:pPr eaLnBrk="0" hangingPunct="0">
              <a:defRPr/>
            </a:pPr>
            <a:endParaRPr lang="en-US">
              <a:solidFill>
                <a:srgbClr val="FFFFFF"/>
              </a:solidFill>
            </a:endParaRPr>
          </a:p>
        </p:txBody>
      </p:sp>
      <p:sp>
        <p:nvSpPr>
          <p:cNvPr id="1027" name="Title Placeholder 1"/>
          <p:cNvSpPr>
            <a:spLocks noGrp="1"/>
          </p:cNvSpPr>
          <p:nvPr>
            <p:ph type="title"/>
          </p:nvPr>
        </p:nvSpPr>
        <p:spPr bwMode="auto">
          <a:xfrm>
            <a:off x="457200" y="1524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Text Placeholder 2"/>
          <p:cNvSpPr>
            <a:spLocks noGrp="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Slide Number Placeholder 3"/>
          <p:cNvSpPr>
            <a:spLocks noGrp="1"/>
          </p:cNvSpPr>
          <p:nvPr>
            <p:ph type="sldNum" sz="quarter" idx="4"/>
          </p:nvPr>
        </p:nvSpPr>
        <p:spPr>
          <a:xfrm>
            <a:off x="0" y="6600825"/>
            <a:ext cx="762000" cy="257175"/>
          </a:xfrm>
          <a:prstGeom prst="rect">
            <a:avLst/>
          </a:prstGeom>
          <a:noFill/>
        </p:spPr>
        <p:txBody>
          <a:bodyPr/>
          <a:lstStyle>
            <a:lvl1pPr>
              <a:defRPr sz="1200">
                <a:latin typeface="Calibri"/>
                <a:cs typeface="+mn-cs"/>
              </a:defRPr>
            </a:lvl1pPr>
          </a:lstStyle>
          <a:p>
            <a:pPr>
              <a:defRPr/>
            </a:pPr>
            <a:r>
              <a:rPr lang="en-US"/>
              <a:t>Slide </a:t>
            </a:r>
            <a:fld id="{067BABE0-812A-4A06-BE4C-4BDC412FA75A}" type="slidenum">
              <a:rPr lang="en-US"/>
              <a:pPr>
                <a:defRPr/>
              </a:pPr>
              <a:t>‹#›</a:t>
            </a:fld>
            <a:endParaRPr lang="en-US"/>
          </a:p>
        </p:txBody>
      </p:sp>
      <p:sp>
        <p:nvSpPr>
          <p:cNvPr id="10" name="Footer Placeholder 4"/>
          <p:cNvSpPr>
            <a:spLocks noGrp="1"/>
          </p:cNvSpPr>
          <p:nvPr>
            <p:ph type="ftr" sz="quarter" idx="3"/>
          </p:nvPr>
        </p:nvSpPr>
        <p:spPr>
          <a:xfrm>
            <a:off x="3124200" y="6594475"/>
            <a:ext cx="2895600" cy="365125"/>
          </a:xfrm>
          <a:prstGeom prst="rect">
            <a:avLst/>
          </a:prstGeom>
        </p:spPr>
        <p:txBody>
          <a:bodyPr/>
          <a:lstStyle>
            <a:lvl1pPr algn="ctr">
              <a:defRPr sz="1200">
                <a:solidFill>
                  <a:prstClr val="black"/>
                </a:solidFill>
                <a:latin typeface="Calibri"/>
                <a:cs typeface="+mn-cs"/>
              </a:defRPr>
            </a:lvl1pPr>
          </a:lstStyle>
          <a:p>
            <a:pPr>
              <a:defRPr/>
            </a:pPr>
            <a:endParaRPr lang="en-US"/>
          </a:p>
        </p:txBody>
      </p:sp>
      <p:pic>
        <p:nvPicPr>
          <p:cNvPr id="1031" name="Picture 4" descr="UST Logo">
            <a:hlinkClick r:id="rId15"/>
          </p:cNvPr>
          <p:cNvPicPr>
            <a:picLocks noChangeAspect="1" noChangeArrowheads="1"/>
          </p:cNvPicPr>
          <p:nvPr/>
        </p:nvPicPr>
        <p:blipFill>
          <a:blip r:embed="rId16" cstate="print"/>
          <a:srcRect/>
          <a:stretch>
            <a:fillRect/>
          </a:stretch>
        </p:blipFill>
        <p:spPr bwMode="auto">
          <a:xfrm>
            <a:off x="8091488" y="6435725"/>
            <a:ext cx="990600" cy="368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11" r:id="rId1"/>
    <p:sldLayoutId id="2147484302" r:id="rId2"/>
    <p:sldLayoutId id="2147484303" r:id="rId3"/>
    <p:sldLayoutId id="2147484304" r:id="rId4"/>
    <p:sldLayoutId id="2147484305" r:id="rId5"/>
    <p:sldLayoutId id="2147484306" r:id="rId6"/>
    <p:sldLayoutId id="2147484312" r:id="rId7"/>
    <p:sldLayoutId id="2147484307" r:id="rId8"/>
    <p:sldLayoutId id="2147484308" r:id="rId9"/>
    <p:sldLayoutId id="2147484309" r:id="rId10"/>
    <p:sldLayoutId id="2147484310" r:id="rId11"/>
    <p:sldLayoutId id="2147484313" r:id="rId12"/>
    <p:sldLayoutId id="2147484314" r:id="rId13"/>
  </p:sldLayoutIdLst>
  <p:hf hdr="0" ftr="0" dt="0"/>
  <p:txStyles>
    <p:titleStyle>
      <a:lvl1pPr algn="l" rtl="0" eaLnBrk="0" fontAlgn="base" hangingPunct="0">
        <a:spcBef>
          <a:spcPct val="0"/>
        </a:spcBef>
        <a:spcAft>
          <a:spcPct val="0"/>
        </a:spcAft>
        <a:defRPr sz="3200" b="1"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200" b="1">
          <a:solidFill>
            <a:schemeClr val="bg1"/>
          </a:solidFill>
          <a:latin typeface="Calibri" pitchFamily="34" charset="0"/>
        </a:defRPr>
      </a:lvl2pPr>
      <a:lvl3pPr algn="l" rtl="0" eaLnBrk="0" fontAlgn="base" hangingPunct="0">
        <a:spcBef>
          <a:spcPct val="0"/>
        </a:spcBef>
        <a:spcAft>
          <a:spcPct val="0"/>
        </a:spcAft>
        <a:defRPr sz="3200" b="1">
          <a:solidFill>
            <a:schemeClr val="bg1"/>
          </a:solidFill>
          <a:latin typeface="Calibri" pitchFamily="34" charset="0"/>
        </a:defRPr>
      </a:lvl3pPr>
      <a:lvl4pPr algn="l" rtl="0" eaLnBrk="0" fontAlgn="base" hangingPunct="0">
        <a:spcBef>
          <a:spcPct val="0"/>
        </a:spcBef>
        <a:spcAft>
          <a:spcPct val="0"/>
        </a:spcAft>
        <a:defRPr sz="3200" b="1">
          <a:solidFill>
            <a:schemeClr val="bg1"/>
          </a:solidFill>
          <a:latin typeface="Calibri" pitchFamily="34" charset="0"/>
        </a:defRPr>
      </a:lvl4pPr>
      <a:lvl5pPr algn="l" rtl="0" eaLnBrk="0" fontAlgn="base" hangingPunct="0">
        <a:spcBef>
          <a:spcPct val="0"/>
        </a:spcBef>
        <a:spcAft>
          <a:spcPct val="0"/>
        </a:spcAft>
        <a:defRPr sz="3200" b="1">
          <a:solidFill>
            <a:schemeClr val="bg1"/>
          </a:solidFill>
          <a:latin typeface="Calibri" pitchFamily="34" charset="0"/>
        </a:defRPr>
      </a:lvl5pPr>
      <a:lvl6pPr marL="457200" algn="l" rtl="0" fontAlgn="base">
        <a:spcBef>
          <a:spcPct val="0"/>
        </a:spcBef>
        <a:spcAft>
          <a:spcPct val="0"/>
        </a:spcAft>
        <a:defRPr sz="3600" b="1">
          <a:solidFill>
            <a:schemeClr val="bg1"/>
          </a:solidFill>
          <a:latin typeface="Calibri" pitchFamily="34" charset="0"/>
        </a:defRPr>
      </a:lvl6pPr>
      <a:lvl7pPr marL="914400" algn="l" rtl="0" fontAlgn="base">
        <a:spcBef>
          <a:spcPct val="0"/>
        </a:spcBef>
        <a:spcAft>
          <a:spcPct val="0"/>
        </a:spcAft>
        <a:defRPr sz="3600" b="1">
          <a:solidFill>
            <a:schemeClr val="bg1"/>
          </a:solidFill>
          <a:latin typeface="Calibri" pitchFamily="34" charset="0"/>
        </a:defRPr>
      </a:lvl7pPr>
      <a:lvl8pPr marL="1371600" algn="l" rtl="0" fontAlgn="base">
        <a:spcBef>
          <a:spcPct val="0"/>
        </a:spcBef>
        <a:spcAft>
          <a:spcPct val="0"/>
        </a:spcAft>
        <a:defRPr sz="3600" b="1">
          <a:solidFill>
            <a:schemeClr val="bg1"/>
          </a:solidFill>
          <a:latin typeface="Calibri" pitchFamily="34" charset="0"/>
        </a:defRPr>
      </a:lvl8pPr>
      <a:lvl9pPr marL="1828800" algn="l" rtl="0" fontAlgn="base">
        <a:spcBef>
          <a:spcPct val="0"/>
        </a:spcBef>
        <a:spcAft>
          <a:spcPct val="0"/>
        </a:spcAft>
        <a:defRPr sz="36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Char char="§"/>
        <a:defRPr b="1" kern="1200">
          <a:solidFill>
            <a:schemeClr val="tx2"/>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kern="1200">
          <a:solidFill>
            <a:schemeClr val="tx2"/>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2"/>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2"/>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1"/>
          <p:cNvSpPr>
            <a:spLocks noGrp="1"/>
          </p:cNvSpPr>
          <p:nvPr>
            <p:ph type="ctrTitle"/>
          </p:nvPr>
        </p:nvSpPr>
        <p:spPr>
          <a:xfrm>
            <a:off x="228600" y="2187575"/>
            <a:ext cx="8229600" cy="1470025"/>
          </a:xfrm>
        </p:spPr>
        <p:txBody>
          <a:bodyPr/>
          <a:lstStyle/>
          <a:p>
            <a:pPr algn="ctr" eaLnBrk="1" hangingPunct="1">
              <a:defRPr/>
            </a:pPr>
            <a:r>
              <a:rPr lang="en-US" sz="4000" dirty="0" smtClean="0">
                <a:solidFill>
                  <a:schemeClr val="bg1">
                    <a:lumMod val="95000"/>
                  </a:schemeClr>
                </a:solidFill>
              </a:rPr>
              <a:t>Epos </a:t>
            </a:r>
            <a:r>
              <a:rPr lang="en-US" sz="4000" dirty="0" err="1" smtClean="0">
                <a:solidFill>
                  <a:schemeClr val="bg1">
                    <a:lumMod val="95000"/>
                  </a:schemeClr>
                </a:solidFill>
              </a:rPr>
              <a:t>AppsMgmt</a:t>
            </a:r>
            <a:r>
              <a:rPr lang="en-US" sz="4000" dirty="0" smtClean="0">
                <a:solidFill>
                  <a:schemeClr val="bg1">
                    <a:lumMod val="95000"/>
                  </a:schemeClr>
                </a:solidFill>
              </a:rPr>
              <a:t> – Dash Board</a:t>
            </a:r>
            <a:endParaRPr lang="en-US" sz="4000" dirty="0" smtClean="0"/>
          </a:p>
        </p:txBody>
      </p:sp>
      <p:sp>
        <p:nvSpPr>
          <p:cNvPr id="2" name="TextBox 1"/>
          <p:cNvSpPr txBox="1"/>
          <p:nvPr/>
        </p:nvSpPr>
        <p:spPr>
          <a:xfrm>
            <a:off x="1066800" y="6324600"/>
            <a:ext cx="3886200" cy="369332"/>
          </a:xfrm>
          <a:prstGeom prst="rect">
            <a:avLst/>
          </a:prstGeom>
          <a:noFill/>
        </p:spPr>
        <p:txBody>
          <a:bodyPr wrap="square" rtlCol="0">
            <a:spAutoFit/>
          </a:bodyPr>
          <a:lstStyle/>
          <a:p>
            <a:r>
              <a:rPr lang="en-GB" dirty="0" smtClean="0">
                <a:solidFill>
                  <a:srgbClr val="FFFF00"/>
                </a:solidFill>
                <a:latin typeface="Lucida Handwriting" panose="03010101010101010101" pitchFamily="66" charset="0"/>
              </a:rPr>
              <a:t>Ranjith Gopalankutty</a:t>
            </a:r>
            <a:endParaRPr lang="en-GB" dirty="0">
              <a:solidFill>
                <a:srgbClr val="FFFF00"/>
              </a:solidFill>
              <a:latin typeface="Lucida Handwriting" panose="03010101010101010101" pitchFamily="66"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Controller </a:t>
            </a:r>
            <a:r>
              <a:rPr lang="en-GB" dirty="0"/>
              <a:t>Memory – Contd..</a:t>
            </a:r>
          </a:p>
        </p:txBody>
      </p:sp>
      <p:sp>
        <p:nvSpPr>
          <p:cNvPr id="3" name="Content Placeholder 2"/>
          <p:cNvSpPr>
            <a:spLocks noGrp="1"/>
          </p:cNvSpPr>
          <p:nvPr>
            <p:ph idx="1"/>
          </p:nvPr>
        </p:nvSpPr>
        <p:spPr>
          <a:xfrm>
            <a:off x="152400" y="1143000"/>
            <a:ext cx="8839200" cy="5457825"/>
          </a:xfrm>
        </p:spPr>
        <p:txBody>
          <a:bodyPr/>
          <a:lstStyle/>
          <a:p>
            <a:pPr algn="just"/>
            <a:r>
              <a:rPr lang="en-GB" b="0" dirty="0"/>
              <a:t>Field specific conditions</a:t>
            </a:r>
          </a:p>
          <a:p>
            <a:pPr marL="0" indent="0" algn="just">
              <a:buNone/>
            </a:pPr>
            <a:endParaRPr lang="en-GB" dirty="0" smtClean="0"/>
          </a:p>
          <a:p>
            <a:pPr algn="just">
              <a:buFont typeface="Wingdings" panose="05000000000000000000" pitchFamily="2" charset="2"/>
              <a:buChar char="ü"/>
            </a:pPr>
            <a:r>
              <a:rPr lang="en-GB" b="0" dirty="0" smtClean="0"/>
              <a:t>Divide C drive free memory by C drive total memory, if the value is less than </a:t>
            </a:r>
            <a:r>
              <a:rPr lang="en-GB" b="0" dirty="0" smtClean="0"/>
              <a:t>15% then </a:t>
            </a:r>
            <a:r>
              <a:rPr lang="en-GB" b="0" dirty="0" smtClean="0"/>
              <a:t>move the message in to an error array </a:t>
            </a:r>
            <a:r>
              <a:rPr lang="en-GB" b="0" dirty="0" smtClean="0"/>
              <a:t>and show on the dashboard</a:t>
            </a:r>
            <a:endParaRPr lang="en-GB" b="0" dirty="0"/>
          </a:p>
          <a:p>
            <a:pPr algn="just">
              <a:buFont typeface="Wingdings" panose="05000000000000000000" pitchFamily="2" charset="2"/>
              <a:buChar char="ü"/>
            </a:pPr>
            <a:r>
              <a:rPr lang="en-GB" b="0" dirty="0" smtClean="0"/>
              <a:t>Divide D drive free memory by D drive total memory. If the value is less than </a:t>
            </a:r>
            <a:r>
              <a:rPr lang="en-GB" b="0" dirty="0" smtClean="0"/>
              <a:t>15</a:t>
            </a:r>
            <a:r>
              <a:rPr lang="en-GB" b="0" dirty="0" smtClean="0"/>
              <a:t>% </a:t>
            </a:r>
            <a:r>
              <a:rPr lang="en-GB" b="0" dirty="0" smtClean="0"/>
              <a:t>then move the message in to an error </a:t>
            </a:r>
            <a:r>
              <a:rPr lang="en-GB" b="0" dirty="0" smtClean="0"/>
              <a:t>array and display on the dashboard</a:t>
            </a:r>
            <a:endParaRPr lang="en-GB" b="0" dirty="0"/>
          </a:p>
          <a:p>
            <a:pPr algn="just">
              <a:buFont typeface="Wingdings" panose="05000000000000000000" pitchFamily="2" charset="2"/>
              <a:buChar char="ü"/>
            </a:pPr>
            <a:r>
              <a:rPr lang="en-GB" b="0" dirty="0" smtClean="0"/>
              <a:t>Divide free memory in to total memory  and if the free memory available is lesser than </a:t>
            </a:r>
            <a:r>
              <a:rPr lang="en-GB" b="0" dirty="0" smtClean="0"/>
              <a:t>25</a:t>
            </a:r>
            <a:r>
              <a:rPr lang="en-GB" b="0" dirty="0" smtClean="0"/>
              <a:t>% </a:t>
            </a:r>
            <a:r>
              <a:rPr lang="en-GB" b="0" dirty="0" smtClean="0"/>
              <a:t>then </a:t>
            </a:r>
            <a:r>
              <a:rPr lang="en-GB" b="0" dirty="0" smtClean="0"/>
              <a:t>show it on the dashboard</a:t>
            </a:r>
            <a:endParaRPr lang="en-GB" b="0" dirty="0" smtClean="0"/>
          </a:p>
          <a:p>
            <a:pPr marL="0" indent="0" algn="just">
              <a:buNone/>
            </a:pPr>
            <a:endParaRPr lang="en-GB" b="0" dirty="0" smtClean="0"/>
          </a:p>
          <a:p>
            <a:pPr marL="0" indent="0" algn="just">
              <a:buNone/>
            </a:pPr>
            <a:r>
              <a:rPr lang="en-GB" dirty="0" smtClean="0"/>
              <a:t>Aggregating conditions.</a:t>
            </a:r>
            <a:endParaRPr lang="en-GB" dirty="0"/>
          </a:p>
          <a:p>
            <a:pPr marL="0" indent="0" algn="just">
              <a:buNone/>
            </a:pPr>
            <a:endParaRPr lang="en-GB" b="0" dirty="0" smtClean="0"/>
          </a:p>
          <a:p>
            <a:pPr marL="0" indent="0" algn="just">
              <a:buNone/>
            </a:pPr>
            <a:r>
              <a:rPr lang="en-GB" b="0" dirty="0" smtClean="0"/>
              <a:t>If a flagship store has incorrect details then make it as red immediately ( will send down the list of flag ship stores later)</a:t>
            </a:r>
          </a:p>
          <a:p>
            <a:pPr marL="0" indent="0" algn="just">
              <a:buNone/>
            </a:pPr>
            <a:endParaRPr lang="en-GB" b="0" dirty="0" smtClean="0"/>
          </a:p>
          <a:p>
            <a:pPr marL="0" indent="0" algn="just">
              <a:buNone/>
            </a:pPr>
            <a:r>
              <a:rPr lang="en-GB" b="0" dirty="0" smtClean="0"/>
              <a:t>Otherwise if less than 10 stores are having incorrect details it will be green, anything more than that will be a red alert ( there is no amber condition here)</a:t>
            </a:r>
            <a:endParaRPr lang="en-GB" b="0" dirty="0"/>
          </a:p>
          <a:p>
            <a:pPr marL="0" indent="0">
              <a:buNone/>
            </a:pPr>
            <a:endParaRPr lang="en-GB" b="0" dirty="0" smtClean="0"/>
          </a:p>
          <a:p>
            <a:pPr marL="0" indent="0">
              <a:buNone/>
            </a:pPr>
            <a:endParaRPr lang="en-GB" b="0" dirty="0"/>
          </a:p>
          <a:p>
            <a:pPr marL="0" indent="0">
              <a:buNone/>
            </a:pPr>
            <a:endParaRPr lang="en-GB" b="0" dirty="0" smtClean="0"/>
          </a:p>
          <a:p>
            <a:pPr marL="0" indent="0">
              <a:buNone/>
            </a:pPr>
            <a:endParaRPr lang="en-GB" dirty="0"/>
          </a:p>
          <a:p>
            <a:pPr marL="0" indent="0">
              <a:buNone/>
            </a:pPr>
            <a:endParaRPr lang="en-GB" dirty="0" smtClean="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10</a:t>
            </a:fld>
            <a:endParaRPr lang="en-US"/>
          </a:p>
        </p:txBody>
      </p:sp>
    </p:spTree>
    <p:extLst>
      <p:ext uri="{BB962C8B-B14F-4D97-AF65-F5344CB8AC3E}">
        <p14:creationId xmlns:p14="http://schemas.microsoft.com/office/powerpoint/2010/main" val="42171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 Store General Information</a:t>
            </a:r>
          </a:p>
        </p:txBody>
      </p:sp>
      <p:sp>
        <p:nvSpPr>
          <p:cNvPr id="3" name="Content Placeholder 2"/>
          <p:cNvSpPr>
            <a:spLocks noGrp="1"/>
          </p:cNvSpPr>
          <p:nvPr>
            <p:ph idx="1"/>
          </p:nvPr>
        </p:nvSpPr>
        <p:spPr/>
        <p:txBody>
          <a:bodyPr/>
          <a:lstStyle/>
          <a:p>
            <a:pPr marL="0" indent="0" algn="just">
              <a:buNone/>
            </a:pPr>
            <a:r>
              <a:rPr lang="en-GB" b="0" dirty="0" smtClean="0"/>
              <a:t>File Location 		: UKC1CENTMQ\</a:t>
            </a:r>
            <a:r>
              <a:rPr lang="en-GB" b="0" dirty="0" err="1" smtClean="0"/>
              <a:t>DashBoard</a:t>
            </a:r>
            <a:endParaRPr lang="en-GB" b="0" dirty="0" smtClean="0"/>
          </a:p>
          <a:p>
            <a:pPr marL="0" indent="0" algn="just">
              <a:buNone/>
            </a:pPr>
            <a:r>
              <a:rPr lang="en-GB" b="0" dirty="0" smtClean="0"/>
              <a:t>File Name      		:  CPSWSTAT.CSV</a:t>
            </a:r>
          </a:p>
          <a:p>
            <a:pPr marL="0" indent="0" algn="just">
              <a:buNone/>
            </a:pPr>
            <a:r>
              <a:rPr lang="en-GB" b="0" dirty="0" smtClean="0"/>
              <a:t>File Creation Frequency 	: Daily</a:t>
            </a:r>
          </a:p>
          <a:p>
            <a:pPr marL="0" indent="0" algn="just">
              <a:buNone/>
            </a:pPr>
            <a:r>
              <a:rPr lang="en-GB" b="0" dirty="0" smtClean="0"/>
              <a:t>File Creation time  		: 11.15 am</a:t>
            </a:r>
          </a:p>
          <a:p>
            <a:pPr marL="0" indent="0" algn="just">
              <a:buNone/>
            </a:pPr>
            <a:r>
              <a:rPr lang="en-GB" b="0" dirty="0" smtClean="0"/>
              <a:t>Cut off Time           		: 12:00 Pm</a:t>
            </a:r>
          </a:p>
          <a:p>
            <a:pPr marL="0" indent="0" algn="just">
              <a:buNone/>
            </a:pPr>
            <a:r>
              <a:rPr lang="en-GB" b="0" dirty="0" smtClean="0"/>
              <a:t> </a:t>
            </a:r>
          </a:p>
          <a:p>
            <a:pPr algn="just"/>
            <a:r>
              <a:rPr lang="en-GB" b="0" dirty="0" smtClean="0"/>
              <a:t>Store general information contains </a:t>
            </a:r>
            <a:r>
              <a:rPr lang="en-GB" b="0" dirty="0" smtClean="0"/>
              <a:t>the current </a:t>
            </a:r>
            <a:r>
              <a:rPr lang="en-GB" b="0" dirty="0" smtClean="0"/>
              <a:t>options and settings  . Information has to be strolled from two different files as below</a:t>
            </a:r>
          </a:p>
          <a:p>
            <a:pPr marL="0" indent="0" algn="just">
              <a:buNone/>
            </a:pPr>
            <a:endParaRPr lang="en-GB" b="0" dirty="0" smtClean="0"/>
          </a:p>
          <a:p>
            <a:pPr marL="0" indent="0" algn="just">
              <a:buNone/>
            </a:pPr>
            <a:r>
              <a:rPr lang="en-GB" b="0" dirty="0" smtClean="0"/>
              <a:t>File Location 		: UKC1CENTMQ\</a:t>
            </a:r>
            <a:r>
              <a:rPr lang="en-GB" b="0" dirty="0" err="1" smtClean="0"/>
              <a:t>DashBoard</a:t>
            </a:r>
            <a:endParaRPr lang="en-GB" b="0" dirty="0" smtClean="0"/>
          </a:p>
          <a:p>
            <a:pPr marL="0" indent="0" algn="just">
              <a:buNone/>
            </a:pPr>
            <a:r>
              <a:rPr lang="en-GB" b="0" dirty="0" smtClean="0"/>
              <a:t>File Name      		: LISTCMEM.CSV</a:t>
            </a:r>
          </a:p>
          <a:p>
            <a:pPr marL="0" indent="0" algn="just">
              <a:buNone/>
            </a:pPr>
            <a:r>
              <a:rPr lang="en-GB" b="0" dirty="0" smtClean="0"/>
              <a:t>File Creation Frequency 	: Daily</a:t>
            </a:r>
          </a:p>
          <a:p>
            <a:pPr marL="0" indent="0" algn="just">
              <a:buNone/>
            </a:pPr>
            <a:r>
              <a:rPr lang="en-GB" b="0" dirty="0" smtClean="0"/>
              <a:t>File Creation time  		: 11.15 am</a:t>
            </a:r>
          </a:p>
          <a:p>
            <a:pPr marL="0" indent="0" algn="just">
              <a:buNone/>
            </a:pPr>
            <a:r>
              <a:rPr lang="en-GB" b="0" dirty="0" smtClean="0"/>
              <a:t>Cut off Time           		: 12:00 Pm</a:t>
            </a:r>
          </a:p>
          <a:p>
            <a:pPr marL="0" indent="0">
              <a:buNone/>
            </a:pPr>
            <a:endParaRPr lang="en-GB" b="0" dirty="0"/>
          </a:p>
          <a:p>
            <a:pPr marL="0" indent="0">
              <a:buNone/>
            </a:pPr>
            <a:r>
              <a:rPr lang="en-GB" b="0" dirty="0" smtClean="0"/>
              <a:t> </a:t>
            </a:r>
            <a:endParaRPr lang="en-GB" b="0" dirty="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11</a:t>
            </a:fld>
            <a:endParaRPr lang="en-US"/>
          </a:p>
        </p:txBody>
      </p:sp>
    </p:spTree>
    <p:extLst>
      <p:ext uri="{BB962C8B-B14F-4D97-AF65-F5344CB8AC3E}">
        <p14:creationId xmlns:p14="http://schemas.microsoft.com/office/powerpoint/2010/main" val="346255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Store </a:t>
            </a:r>
            <a:r>
              <a:rPr lang="en-GB" dirty="0"/>
              <a:t>General </a:t>
            </a:r>
            <a:r>
              <a:rPr lang="en-GB" dirty="0" smtClean="0"/>
              <a:t>Information - </a:t>
            </a:r>
            <a:r>
              <a:rPr lang="en-GB" dirty="0" err="1" smtClean="0"/>
              <a:t>Contd</a:t>
            </a:r>
            <a:endParaRPr lang="en-GB" dirty="0"/>
          </a:p>
        </p:txBody>
      </p:sp>
      <p:sp>
        <p:nvSpPr>
          <p:cNvPr id="3" name="Content Placeholder 2"/>
          <p:cNvSpPr>
            <a:spLocks noGrp="1"/>
          </p:cNvSpPr>
          <p:nvPr>
            <p:ph idx="1"/>
          </p:nvPr>
        </p:nvSpPr>
        <p:spPr/>
        <p:txBody>
          <a:bodyPr/>
          <a:lstStyle/>
          <a:p>
            <a:pPr marL="0" indent="0">
              <a:buNone/>
            </a:pPr>
            <a:r>
              <a:rPr lang="en-GB" b="0" dirty="0" smtClean="0"/>
              <a:t>No specific logic has to be checked, but information has to be displayed in the web page as below</a:t>
            </a:r>
          </a:p>
          <a:p>
            <a:pPr marL="0" indent="0">
              <a:buNone/>
            </a:pPr>
            <a:endParaRPr lang="en-GB" b="0" dirty="0"/>
          </a:p>
          <a:p>
            <a:pPr marL="0" indent="0">
              <a:buNone/>
            </a:pPr>
            <a:endParaRPr lang="en-GB" b="0" dirty="0" smtClean="0"/>
          </a:p>
          <a:p>
            <a:pPr marL="0" indent="0">
              <a:buNone/>
            </a:pPr>
            <a:endParaRPr lang="en-GB" b="0" dirty="0"/>
          </a:p>
          <a:p>
            <a:pPr marL="0" indent="0">
              <a:buNone/>
            </a:pPr>
            <a:r>
              <a:rPr lang="en-GB" b="0" dirty="0" smtClean="0"/>
              <a:t> </a:t>
            </a:r>
            <a:endParaRPr lang="en-GB" b="0" dirty="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12</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502585498"/>
              </p:ext>
            </p:extLst>
          </p:nvPr>
        </p:nvGraphicFramePr>
        <p:xfrm>
          <a:off x="3200400" y="3043238"/>
          <a:ext cx="1828800" cy="1543050"/>
        </p:xfrm>
        <a:graphic>
          <a:graphicData uri="http://schemas.openxmlformats.org/presentationml/2006/ole">
            <mc:AlternateContent xmlns:mc="http://schemas.openxmlformats.org/markup-compatibility/2006">
              <mc:Choice xmlns:v="urn:schemas-microsoft-com:vml" Requires="v">
                <p:oleObj spid="_x0000_s1108"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3200400" y="3043238"/>
                        <a:ext cx="1828800" cy="1543050"/>
                      </a:xfrm>
                      <a:prstGeom prst="rect">
                        <a:avLst/>
                      </a:prstGeom>
                    </p:spPr>
                  </p:pic>
                </p:oleObj>
              </mc:Fallback>
            </mc:AlternateContent>
          </a:graphicData>
        </a:graphic>
      </p:graphicFrame>
    </p:spTree>
    <p:extLst>
      <p:ext uri="{BB962C8B-B14F-4D97-AF65-F5344CB8AC3E}">
        <p14:creationId xmlns:p14="http://schemas.microsoft.com/office/powerpoint/2010/main" val="1385786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a:t>
            </a:r>
            <a:r>
              <a:rPr lang="en-GB" dirty="0"/>
              <a:t>– </a:t>
            </a:r>
            <a:r>
              <a:rPr lang="en-GB" dirty="0" smtClean="0"/>
              <a:t>Critical File health status</a:t>
            </a:r>
            <a:endParaRPr lang="en-GB" dirty="0"/>
          </a:p>
        </p:txBody>
      </p:sp>
      <p:sp>
        <p:nvSpPr>
          <p:cNvPr id="3" name="Content Placeholder 2"/>
          <p:cNvSpPr>
            <a:spLocks noGrp="1"/>
          </p:cNvSpPr>
          <p:nvPr>
            <p:ph idx="1"/>
          </p:nvPr>
        </p:nvSpPr>
        <p:spPr>
          <a:xfrm>
            <a:off x="457200" y="1143000"/>
            <a:ext cx="8229600" cy="5457825"/>
          </a:xfrm>
        </p:spPr>
        <p:txBody>
          <a:bodyPr/>
          <a:lstStyle/>
          <a:p>
            <a:pPr marL="0" indent="0" algn="just">
              <a:buNone/>
            </a:pPr>
            <a:r>
              <a:rPr lang="en-GB" b="0" dirty="0" smtClean="0"/>
              <a:t>IBM 4690 has different file formats when compared to windows, one of that is Keyed file. In which , a definitive number of records can be placed till it becomes full. File doesn’t grow in size. So when the file is getting fuller , we need to rekey (increasing the size) to accommodate new records. Below file information will help us to know that.</a:t>
            </a:r>
          </a:p>
          <a:p>
            <a:pPr marL="0" indent="0">
              <a:buNone/>
            </a:pPr>
            <a:endParaRPr lang="en-GB" b="0" dirty="0" smtClean="0"/>
          </a:p>
          <a:p>
            <a:pPr marL="0" indent="0" algn="just">
              <a:buNone/>
            </a:pPr>
            <a:r>
              <a:rPr lang="en-GB" b="0" dirty="0"/>
              <a:t>File Location 		: UKC1CENTMQ\</a:t>
            </a:r>
            <a:r>
              <a:rPr lang="en-GB" b="0" dirty="0" err="1"/>
              <a:t>DashBoard</a:t>
            </a:r>
            <a:endParaRPr lang="en-GB" b="0" dirty="0"/>
          </a:p>
          <a:p>
            <a:pPr marL="0" indent="0" algn="just">
              <a:buNone/>
            </a:pPr>
            <a:r>
              <a:rPr lang="en-GB" b="0" dirty="0"/>
              <a:t>File Name      		: </a:t>
            </a:r>
            <a:r>
              <a:rPr lang="en-GB" b="0" dirty="0" smtClean="0"/>
              <a:t>FILST.LOG</a:t>
            </a:r>
            <a:endParaRPr lang="en-GB" b="0" dirty="0"/>
          </a:p>
          <a:p>
            <a:pPr marL="0" indent="0" algn="just">
              <a:buNone/>
            </a:pPr>
            <a:r>
              <a:rPr lang="en-GB" b="0" dirty="0"/>
              <a:t>File Creation Frequency 	: </a:t>
            </a:r>
            <a:r>
              <a:rPr lang="en-GB" b="0" dirty="0" smtClean="0"/>
              <a:t>Second of Every month</a:t>
            </a:r>
            <a:endParaRPr lang="en-GB" b="0" dirty="0"/>
          </a:p>
          <a:p>
            <a:pPr marL="0" indent="0" algn="just">
              <a:buNone/>
            </a:pPr>
            <a:r>
              <a:rPr lang="en-GB" b="0" dirty="0"/>
              <a:t>File Creation time  		: </a:t>
            </a:r>
            <a:r>
              <a:rPr lang="en-GB" b="0" dirty="0" smtClean="0"/>
              <a:t>2.30am</a:t>
            </a:r>
            <a:endParaRPr lang="en-GB" b="0" dirty="0"/>
          </a:p>
          <a:p>
            <a:pPr marL="0" indent="0" algn="just">
              <a:buNone/>
            </a:pPr>
            <a:r>
              <a:rPr lang="en-GB" b="0" dirty="0"/>
              <a:t>Cut off Time           		: </a:t>
            </a:r>
            <a:r>
              <a:rPr lang="en-GB" b="0" dirty="0" smtClean="0"/>
              <a:t>3</a:t>
            </a:r>
            <a:r>
              <a:rPr lang="en-GB" b="0" baseline="30000" dirty="0" smtClean="0"/>
              <a:t>rd</a:t>
            </a:r>
            <a:r>
              <a:rPr lang="en-GB" b="0" dirty="0" smtClean="0"/>
              <a:t> of every month 2.30am</a:t>
            </a:r>
          </a:p>
          <a:p>
            <a:pPr marL="0" indent="0">
              <a:buNone/>
            </a:pPr>
            <a:endParaRPr lang="en-GB" b="0" dirty="0"/>
          </a:p>
          <a:p>
            <a:pPr marL="0" indent="0">
              <a:buNone/>
            </a:pPr>
            <a:r>
              <a:rPr lang="en-GB" b="0" dirty="0" smtClean="0"/>
              <a:t>Fields to be checked for</a:t>
            </a:r>
          </a:p>
          <a:p>
            <a:pPr marL="0" indent="0">
              <a:buNone/>
            </a:pPr>
            <a:endParaRPr lang="en-GB" b="0" dirty="0"/>
          </a:p>
          <a:p>
            <a:pPr marL="0" indent="0">
              <a:buNone/>
            </a:pPr>
            <a:r>
              <a:rPr lang="en-GB" b="0" dirty="0"/>
              <a:t>Field 1  - Store Number</a:t>
            </a:r>
          </a:p>
          <a:p>
            <a:pPr marL="0" indent="0">
              <a:buNone/>
            </a:pPr>
            <a:r>
              <a:rPr lang="en-GB" b="0" dirty="0"/>
              <a:t>Field 2 </a:t>
            </a:r>
            <a:r>
              <a:rPr lang="en-GB" b="0" dirty="0" smtClean="0"/>
              <a:t> - </a:t>
            </a:r>
            <a:r>
              <a:rPr lang="en-GB" b="0" dirty="0"/>
              <a:t>File Name</a:t>
            </a:r>
          </a:p>
          <a:p>
            <a:pPr marL="0" indent="0">
              <a:buNone/>
            </a:pPr>
            <a:r>
              <a:rPr lang="en-GB" b="0" dirty="0" smtClean="0"/>
              <a:t> </a:t>
            </a:r>
            <a:endParaRPr lang="en-GB" b="0" dirty="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13</a:t>
            </a:fld>
            <a:endParaRPr lang="en-US"/>
          </a:p>
        </p:txBody>
      </p:sp>
    </p:spTree>
    <p:extLst>
      <p:ext uri="{BB962C8B-B14F-4D97-AF65-F5344CB8AC3E}">
        <p14:creationId xmlns:p14="http://schemas.microsoft.com/office/powerpoint/2010/main" val="589297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Critical File health status - </a:t>
            </a:r>
            <a:r>
              <a:rPr lang="en-GB" dirty="0" err="1" smtClean="0"/>
              <a:t>Contd</a:t>
            </a:r>
            <a:endParaRPr lang="en-GB" dirty="0"/>
          </a:p>
        </p:txBody>
      </p:sp>
      <p:sp>
        <p:nvSpPr>
          <p:cNvPr id="3" name="Content Placeholder 2"/>
          <p:cNvSpPr>
            <a:spLocks noGrp="1"/>
          </p:cNvSpPr>
          <p:nvPr>
            <p:ph idx="1"/>
          </p:nvPr>
        </p:nvSpPr>
        <p:spPr>
          <a:xfrm>
            <a:off x="457200" y="1143000"/>
            <a:ext cx="8229600" cy="5457825"/>
          </a:xfrm>
        </p:spPr>
        <p:txBody>
          <a:bodyPr/>
          <a:lstStyle/>
          <a:p>
            <a:pPr marL="0" indent="0">
              <a:buNone/>
            </a:pPr>
            <a:r>
              <a:rPr lang="en-GB" b="0" dirty="0" smtClean="0"/>
              <a:t> </a:t>
            </a:r>
            <a:endParaRPr lang="en-GB" b="0" dirty="0"/>
          </a:p>
          <a:p>
            <a:pPr marL="0" indent="0">
              <a:buNone/>
            </a:pPr>
            <a:r>
              <a:rPr lang="en-GB" b="0" dirty="0" smtClean="0"/>
              <a:t> </a:t>
            </a:r>
            <a:endParaRPr lang="en-GB" b="0" dirty="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14</a:t>
            </a:fld>
            <a:endParaRPr lang="en-US"/>
          </a:p>
        </p:txBody>
      </p:sp>
      <p:sp>
        <p:nvSpPr>
          <p:cNvPr id="5" name="Content Placeholder 2"/>
          <p:cNvSpPr txBox="1">
            <a:spLocks/>
          </p:cNvSpPr>
          <p:nvPr/>
        </p:nvSpPr>
        <p:spPr bwMode="auto">
          <a:xfrm>
            <a:off x="457200" y="1142999"/>
            <a:ext cx="8229600" cy="5457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b="1" kern="1200">
                <a:solidFill>
                  <a:schemeClr val="tx2"/>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kern="1200">
                <a:solidFill>
                  <a:schemeClr val="tx2"/>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2"/>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2"/>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itchFamily="2" charset="2"/>
              <a:buNone/>
            </a:pPr>
            <a:r>
              <a:rPr lang="en-GB" b="0" dirty="0" smtClean="0"/>
              <a:t> Field 4 = Total Record capacity</a:t>
            </a:r>
          </a:p>
          <a:p>
            <a:pPr marL="0" indent="0" algn="just">
              <a:buFont typeface="Wingdings" pitchFamily="2" charset="2"/>
              <a:buNone/>
            </a:pPr>
            <a:r>
              <a:rPr lang="en-GB" b="0" dirty="0" smtClean="0"/>
              <a:t> Field 5 = Used Records</a:t>
            </a:r>
          </a:p>
          <a:p>
            <a:pPr marL="0" indent="0" algn="just">
              <a:buFont typeface="Wingdings" pitchFamily="2" charset="2"/>
              <a:buNone/>
            </a:pPr>
            <a:r>
              <a:rPr lang="en-GB" b="0" dirty="0" smtClean="0"/>
              <a:t> Field 12 = longest chain</a:t>
            </a:r>
            <a:endParaRPr lang="en-GB" b="0" dirty="0"/>
          </a:p>
          <a:p>
            <a:pPr marL="0" indent="0" algn="just">
              <a:buFont typeface="Wingdings" pitchFamily="2" charset="2"/>
              <a:buNone/>
            </a:pPr>
            <a:endParaRPr lang="en-GB" b="0" dirty="0" smtClean="0"/>
          </a:p>
          <a:p>
            <a:pPr marL="0" indent="0" algn="just">
              <a:buFont typeface="Wingdings" pitchFamily="2" charset="2"/>
              <a:buNone/>
            </a:pPr>
            <a:r>
              <a:rPr lang="en-GB" b="0" dirty="0" smtClean="0"/>
              <a:t>Logic to check for:</a:t>
            </a:r>
          </a:p>
          <a:p>
            <a:pPr marL="0" indent="0" algn="just">
              <a:buFont typeface="Wingdings" pitchFamily="2" charset="2"/>
              <a:buNone/>
            </a:pPr>
            <a:endParaRPr lang="en-GB" b="0" dirty="0"/>
          </a:p>
          <a:p>
            <a:pPr algn="just">
              <a:buFont typeface="Wingdings" panose="05000000000000000000" pitchFamily="2" charset="2"/>
              <a:buChar char="ü"/>
            </a:pPr>
            <a:r>
              <a:rPr lang="en-GB" sz="1600" b="0" dirty="0" smtClean="0"/>
              <a:t>At any given point of time total number of records in a file should not exceed 85% of the total file capacity. If happened so, performance of the file will be impacted also sudden spike in data volume will make the background suite to be failing ( happened many time in the past with JOBOK,POGOK etch.). This monitoring will help us to rekey the file in advance.</a:t>
            </a:r>
          </a:p>
          <a:p>
            <a:pPr marL="0" indent="0" algn="just">
              <a:buNone/>
            </a:pPr>
            <a:endParaRPr lang="en-GB" sz="1600" b="0" dirty="0" smtClean="0"/>
          </a:p>
          <a:p>
            <a:pPr algn="just">
              <a:buFont typeface="Wingdings" panose="05000000000000000000" pitchFamily="2" charset="2"/>
              <a:buChar char="ü"/>
            </a:pPr>
            <a:r>
              <a:rPr lang="en-GB" sz="1600" b="0" dirty="0" smtClean="0"/>
              <a:t>Divide 5</a:t>
            </a:r>
            <a:r>
              <a:rPr lang="en-GB" sz="1600" b="0" baseline="30000" dirty="0" smtClean="0"/>
              <a:t>th</a:t>
            </a:r>
            <a:r>
              <a:rPr lang="en-GB" sz="1600" b="0" dirty="0" smtClean="0"/>
              <a:t> field by 4</a:t>
            </a:r>
            <a:r>
              <a:rPr lang="en-GB" sz="1600" b="0" baseline="30000" dirty="0" smtClean="0"/>
              <a:t>th</a:t>
            </a:r>
            <a:r>
              <a:rPr lang="en-GB" sz="1600" b="0" dirty="0" smtClean="0"/>
              <a:t> field ( used Recs/Total Recs), if the result is more than 85 % it’s a red alert for that store. There are 24 files being checked against each store. So even if its single file is in issue, raise a red alert with store and file details. Some thing like below.</a:t>
            </a:r>
          </a:p>
          <a:p>
            <a:pPr marL="0" indent="0" algn="just">
              <a:buNone/>
            </a:pPr>
            <a:r>
              <a:rPr lang="en-GB" b="0" dirty="0" smtClean="0"/>
              <a:t>           </a:t>
            </a:r>
            <a:r>
              <a:rPr lang="en-GB" b="0" i="1" dirty="0" smtClean="0">
                <a:solidFill>
                  <a:srgbClr val="FF0000"/>
                </a:solidFill>
              </a:rPr>
              <a:t>“File IDF in store 0002 has reached its capacity please rekey the file”.</a:t>
            </a:r>
          </a:p>
          <a:p>
            <a:pPr marL="0" indent="0" algn="just">
              <a:buNone/>
            </a:pPr>
            <a:endParaRPr lang="en-GB" b="0" dirty="0"/>
          </a:p>
          <a:p>
            <a:pPr algn="just">
              <a:buFont typeface="Wingdings" panose="05000000000000000000" pitchFamily="2" charset="2"/>
              <a:buChar char="ü"/>
            </a:pPr>
            <a:r>
              <a:rPr lang="en-GB" sz="1600" b="0" dirty="0" smtClean="0"/>
              <a:t>If </a:t>
            </a:r>
            <a:r>
              <a:rPr lang="en-GB" sz="1600" b="0" dirty="0"/>
              <a:t>any of the file has longest chain equal to or greater than </a:t>
            </a:r>
            <a:r>
              <a:rPr lang="en-GB" sz="1600" b="0" dirty="0" smtClean="0"/>
              <a:t>‘6’ </a:t>
            </a:r>
            <a:r>
              <a:rPr lang="en-GB" sz="1600" b="0" dirty="0"/>
              <a:t>then it’s a amber </a:t>
            </a:r>
            <a:r>
              <a:rPr lang="en-GB" sz="1600" b="0" dirty="0" smtClean="0"/>
              <a:t>condition. If    more </a:t>
            </a:r>
            <a:r>
              <a:rPr lang="en-GB" sz="1600" b="0" dirty="0"/>
              <a:t>than 12 files in a store has the same status store is again in red</a:t>
            </a:r>
          </a:p>
          <a:p>
            <a:pPr algn="just">
              <a:buFont typeface="Wingdings" panose="05000000000000000000" pitchFamily="2" charset="2"/>
              <a:buChar char="ü"/>
            </a:pPr>
            <a:endParaRPr lang="en-GB" b="0" dirty="0" smtClean="0"/>
          </a:p>
          <a:p>
            <a:pPr marL="0" indent="0" algn="just">
              <a:buFont typeface="Wingdings" pitchFamily="2" charset="2"/>
              <a:buNone/>
            </a:pPr>
            <a:endParaRPr lang="en-GB" b="0" dirty="0"/>
          </a:p>
          <a:p>
            <a:pPr marL="0" indent="0" algn="just">
              <a:buFont typeface="Wingdings" pitchFamily="2" charset="2"/>
              <a:buNone/>
            </a:pPr>
            <a:r>
              <a:rPr lang="en-GB" b="0" dirty="0" smtClean="0"/>
              <a:t> </a:t>
            </a:r>
          </a:p>
          <a:p>
            <a:pPr marL="0" indent="0">
              <a:buFont typeface="Wingdings" pitchFamily="2" charset="2"/>
              <a:buNone/>
            </a:pPr>
            <a:r>
              <a:rPr lang="en-GB" b="0" dirty="0" smtClean="0"/>
              <a:t> </a:t>
            </a:r>
            <a:endParaRPr lang="en-GB" b="0" dirty="0"/>
          </a:p>
        </p:txBody>
      </p:sp>
    </p:spTree>
    <p:extLst>
      <p:ext uri="{BB962C8B-B14F-4D97-AF65-F5344CB8AC3E}">
        <p14:creationId xmlns:p14="http://schemas.microsoft.com/office/powerpoint/2010/main" val="1997031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- 2</a:t>
            </a:r>
            <a:endParaRPr lang="en-GB" dirty="0"/>
          </a:p>
        </p:txBody>
      </p:sp>
      <p:sp>
        <p:nvSpPr>
          <p:cNvPr id="3" name="Content Placeholder 2"/>
          <p:cNvSpPr>
            <a:spLocks noGrp="1"/>
          </p:cNvSpPr>
          <p:nvPr>
            <p:ph idx="1"/>
          </p:nvPr>
        </p:nvSpPr>
        <p:spPr/>
        <p:txBody>
          <a:bodyPr/>
          <a:lstStyle/>
          <a:p>
            <a:r>
              <a:rPr lang="en-GB" dirty="0" smtClean="0"/>
              <a:t>In this phase, couple of email alerts which desk is receiving will be brought to Dashboard</a:t>
            </a:r>
          </a:p>
          <a:p>
            <a:r>
              <a:rPr lang="en-GB" dirty="0" smtClean="0"/>
              <a:t>Some of the reports are more in real time and some of them are once in a day.</a:t>
            </a:r>
          </a:p>
          <a:p>
            <a:pPr marL="0" indent="0">
              <a:buNone/>
            </a:pPr>
            <a:endParaRPr lang="en-GB" dirty="0"/>
          </a:p>
          <a:p>
            <a:pPr marL="0" indent="0">
              <a:buNone/>
            </a:pPr>
            <a:r>
              <a:rPr lang="en-GB" dirty="0" smtClean="0"/>
              <a:t>The list of reports are below</a:t>
            </a:r>
          </a:p>
          <a:p>
            <a:pPr marL="0" indent="0">
              <a:buNone/>
            </a:pPr>
            <a:endParaRPr lang="en-GB" i="1" dirty="0"/>
          </a:p>
          <a:p>
            <a:pPr>
              <a:buAutoNum type="arabicParenR"/>
            </a:pPr>
            <a:r>
              <a:rPr lang="en-GB" i="1" dirty="0" smtClean="0">
                <a:solidFill>
                  <a:srgbClr val="00B050"/>
                </a:solidFill>
              </a:rPr>
              <a:t>Background application check  - In progress</a:t>
            </a:r>
          </a:p>
          <a:p>
            <a:pPr>
              <a:buAutoNum type="arabicParenR"/>
            </a:pPr>
            <a:r>
              <a:rPr lang="en-GB" i="1" dirty="0" smtClean="0">
                <a:solidFill>
                  <a:srgbClr val="FF0000"/>
                </a:solidFill>
              </a:rPr>
              <a:t>Store and Drive file errors   -  Pending</a:t>
            </a:r>
          </a:p>
          <a:p>
            <a:pPr>
              <a:buAutoNum type="arabicParenR"/>
            </a:pPr>
            <a:r>
              <a:rPr lang="en-GB" i="1" dirty="0" smtClean="0">
                <a:solidFill>
                  <a:srgbClr val="FF0000"/>
                </a:solidFill>
              </a:rPr>
              <a:t>MTSL &amp; Points file failures -   Pending</a:t>
            </a:r>
          </a:p>
          <a:p>
            <a:pPr>
              <a:buAutoNum type="arabicParenR"/>
            </a:pPr>
            <a:r>
              <a:rPr lang="en-GB" i="1" dirty="0" smtClean="0">
                <a:solidFill>
                  <a:srgbClr val="00B050"/>
                </a:solidFill>
              </a:rPr>
              <a:t>DEC Tickets   - </a:t>
            </a:r>
            <a:r>
              <a:rPr lang="en-GB" i="1" dirty="0">
                <a:solidFill>
                  <a:srgbClr val="00B050"/>
                </a:solidFill>
              </a:rPr>
              <a:t> </a:t>
            </a:r>
            <a:r>
              <a:rPr lang="en-GB" i="1" dirty="0" smtClean="0">
                <a:solidFill>
                  <a:srgbClr val="00B050"/>
                </a:solidFill>
              </a:rPr>
              <a:t>In progress</a:t>
            </a:r>
          </a:p>
          <a:p>
            <a:pPr>
              <a:buAutoNum type="arabicParenR"/>
            </a:pPr>
            <a:r>
              <a:rPr lang="en-GB" i="1" dirty="0" smtClean="0">
                <a:solidFill>
                  <a:srgbClr val="FF0000"/>
                </a:solidFill>
              </a:rPr>
              <a:t>Today’s Offline List   - Pending</a:t>
            </a:r>
          </a:p>
          <a:p>
            <a:pPr>
              <a:buAutoNum type="arabicParenR"/>
            </a:pPr>
            <a:r>
              <a:rPr lang="en-GB" i="1" dirty="0" smtClean="0">
                <a:solidFill>
                  <a:srgbClr val="FF0000"/>
                </a:solidFill>
              </a:rPr>
              <a:t>MI3444 Report   -  Pending</a:t>
            </a:r>
          </a:p>
          <a:p>
            <a:pPr>
              <a:buAutoNum type="arabicParenR"/>
            </a:pPr>
            <a:r>
              <a:rPr lang="en-GB" i="1" dirty="0" smtClean="0">
                <a:solidFill>
                  <a:srgbClr val="FF0000"/>
                </a:solidFill>
              </a:rPr>
              <a:t>Controller Dump alerts – Pending</a:t>
            </a:r>
          </a:p>
          <a:p>
            <a:pPr>
              <a:buAutoNum type="arabicParenR"/>
            </a:pPr>
            <a:r>
              <a:rPr lang="en-GB" i="1" dirty="0" smtClean="0">
                <a:solidFill>
                  <a:srgbClr val="00B050"/>
                </a:solidFill>
              </a:rPr>
              <a:t>IMFOK – In progress</a:t>
            </a:r>
          </a:p>
          <a:p>
            <a:pPr>
              <a:buAutoNum type="arabicParenR"/>
            </a:pPr>
            <a:endParaRPr lang="en-GB" dirty="0" smtClean="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15</a:t>
            </a:fld>
            <a:endParaRPr lang="en-US"/>
          </a:p>
        </p:txBody>
      </p:sp>
    </p:spTree>
    <p:extLst>
      <p:ext uri="{BB962C8B-B14F-4D97-AF65-F5344CB8AC3E}">
        <p14:creationId xmlns:p14="http://schemas.microsoft.com/office/powerpoint/2010/main" val="344146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BGCHECK report	</a:t>
            </a:r>
            <a:endParaRPr lang="en-GB" dirty="0"/>
          </a:p>
        </p:txBody>
      </p:sp>
      <p:sp>
        <p:nvSpPr>
          <p:cNvPr id="3" name="Content Placeholder 2"/>
          <p:cNvSpPr>
            <a:spLocks noGrp="1"/>
          </p:cNvSpPr>
          <p:nvPr>
            <p:ph idx="1"/>
          </p:nvPr>
        </p:nvSpPr>
        <p:spPr>
          <a:xfrm>
            <a:off x="457200" y="1143000"/>
            <a:ext cx="8229600" cy="5638800"/>
          </a:xfrm>
        </p:spPr>
        <p:txBody>
          <a:bodyPr/>
          <a:lstStyle/>
          <a:p>
            <a:r>
              <a:rPr lang="en-GB" b="0" dirty="0" smtClean="0"/>
              <a:t>There is a program which scheduled to run every hour to report on critical programs running on the controller and reports back if there are failures on any stores.</a:t>
            </a:r>
          </a:p>
          <a:p>
            <a:r>
              <a:rPr lang="en-GB" b="0" dirty="0" smtClean="0"/>
              <a:t>Program named BGCHECK gets triggered in store controllers by NFM jobs and gets written to  NFMLOG. </a:t>
            </a:r>
          </a:p>
          <a:p>
            <a:pPr marL="0" indent="0">
              <a:buNone/>
            </a:pPr>
            <a:r>
              <a:rPr lang="en-GB" dirty="0" smtClean="0"/>
              <a:t>Logic to check for </a:t>
            </a:r>
            <a:endParaRPr lang="en-GB" b="0" dirty="0"/>
          </a:p>
          <a:p>
            <a:pPr marL="0" indent="0">
              <a:buNone/>
            </a:pPr>
            <a:r>
              <a:rPr lang="en-GB" b="0" dirty="0" smtClean="0"/>
              <a:t>Stroll through the file and look for the word BAD/ABBEND if you find that , please post an alert to the dashboard with the store number something like below</a:t>
            </a:r>
          </a:p>
          <a:p>
            <a:pPr marL="0" indent="0">
              <a:buNone/>
            </a:pPr>
            <a:r>
              <a:rPr lang="en-GB" b="0" i="1" dirty="0" smtClean="0">
                <a:solidFill>
                  <a:srgbClr val="FF0000"/>
                </a:solidFill>
              </a:rPr>
              <a:t>	</a:t>
            </a:r>
            <a:r>
              <a:rPr lang="en-GB" sz="1400" i="1" dirty="0" smtClean="0">
                <a:solidFill>
                  <a:srgbClr val="FF0000"/>
                </a:solidFill>
              </a:rPr>
              <a:t>Below stores had one of the critical application ended.</a:t>
            </a:r>
          </a:p>
          <a:p>
            <a:pPr marL="0" indent="0">
              <a:buNone/>
            </a:pPr>
            <a:r>
              <a:rPr lang="en-GB" sz="1400" i="1" dirty="0" smtClean="0">
                <a:solidFill>
                  <a:srgbClr val="FF0000"/>
                </a:solidFill>
              </a:rPr>
              <a:t>	Store 0002</a:t>
            </a:r>
          </a:p>
          <a:p>
            <a:pPr marL="0" indent="0">
              <a:buNone/>
            </a:pPr>
            <a:r>
              <a:rPr lang="en-GB" sz="1400" i="1" dirty="0" smtClean="0">
                <a:solidFill>
                  <a:srgbClr val="FF0000"/>
                </a:solidFill>
              </a:rPr>
              <a:t>	Store 6503 </a:t>
            </a:r>
          </a:p>
          <a:p>
            <a:pPr marL="0" indent="0">
              <a:buNone/>
            </a:pPr>
            <a:r>
              <a:rPr lang="en-GB" dirty="0" smtClean="0"/>
              <a:t>File location :</a:t>
            </a:r>
          </a:p>
          <a:p>
            <a:pPr marL="0" indent="0">
              <a:buNone/>
            </a:pPr>
            <a:r>
              <a:rPr lang="en-GB" b="0" dirty="0" smtClean="0"/>
              <a:t>File can be placed on the FTP location dashboard team is asking for.</a:t>
            </a:r>
          </a:p>
          <a:p>
            <a:pPr marL="0" indent="0">
              <a:buNone/>
            </a:pPr>
            <a:r>
              <a:rPr lang="en-GB" dirty="0" smtClean="0"/>
              <a:t>Frequency</a:t>
            </a:r>
            <a:endParaRPr lang="en-GB" dirty="0"/>
          </a:p>
          <a:p>
            <a:pPr marL="0" indent="0">
              <a:buNone/>
            </a:pPr>
            <a:r>
              <a:rPr lang="en-GB" b="0" dirty="0" smtClean="0"/>
              <a:t>Below is the current file copying frequency of </a:t>
            </a:r>
            <a:r>
              <a:rPr lang="en-GB" b="0" dirty="0" err="1" smtClean="0"/>
              <a:t>BGCheck</a:t>
            </a:r>
            <a:r>
              <a:rPr lang="en-GB" b="0" dirty="0" smtClean="0"/>
              <a:t> please schedule the java jobs 5 minutes later</a:t>
            </a:r>
          </a:p>
          <a:p>
            <a:pPr marL="0" indent="0">
              <a:buNone/>
            </a:pPr>
            <a:r>
              <a:rPr lang="en-GB" b="0" dirty="0" smtClean="0"/>
              <a:t>09:20am,10:20am,11:20am,12:20pm,13:20pm,14:20pm,15:20pm,16:20pm,17:20pm</a:t>
            </a:r>
            <a:endParaRPr lang="en-GB" b="0" dirty="0"/>
          </a:p>
          <a:p>
            <a:pPr marL="0" indent="0">
              <a:buNone/>
            </a:pPr>
            <a:endParaRPr lang="en-GB" b="0" dirty="0" smtClean="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16</a:t>
            </a:fld>
            <a:endParaRPr lang="en-US"/>
          </a:p>
        </p:txBody>
      </p:sp>
    </p:spTree>
    <p:extLst>
      <p:ext uri="{BB962C8B-B14F-4D97-AF65-F5344CB8AC3E}">
        <p14:creationId xmlns:p14="http://schemas.microsoft.com/office/powerpoint/2010/main" val="2363558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DECCHECK</a:t>
            </a:r>
            <a:endParaRPr lang="en-GB" dirty="0"/>
          </a:p>
        </p:txBody>
      </p:sp>
      <p:sp>
        <p:nvSpPr>
          <p:cNvPr id="3" name="Content Placeholder 2"/>
          <p:cNvSpPr>
            <a:spLocks noGrp="1"/>
          </p:cNvSpPr>
          <p:nvPr>
            <p:ph idx="1"/>
          </p:nvPr>
        </p:nvSpPr>
        <p:spPr>
          <a:xfrm>
            <a:off x="457200" y="1143000"/>
            <a:ext cx="8229600" cy="5457825"/>
          </a:xfrm>
        </p:spPr>
        <p:txBody>
          <a:bodyPr/>
          <a:lstStyle/>
          <a:p>
            <a:pPr marL="0" indent="0">
              <a:buNone/>
            </a:pPr>
            <a:r>
              <a:rPr lang="en-GB" b="0" dirty="0" smtClean="0"/>
              <a:t>DEC (Data exchange component) is an interface component between Legacy IBM4690 and modern SAP systems. The sales and Ad card data flows from EPOS to SAP via DEC program in the form of queue data . </a:t>
            </a:r>
            <a:endParaRPr lang="en-GB" b="0" dirty="0"/>
          </a:p>
          <a:p>
            <a:pPr marL="0" indent="0">
              <a:buNone/>
            </a:pPr>
            <a:endParaRPr lang="en-GB" b="0" dirty="0" smtClean="0"/>
          </a:p>
          <a:p>
            <a:pPr marL="0" indent="0">
              <a:buNone/>
            </a:pPr>
            <a:r>
              <a:rPr lang="en-GB" b="0" dirty="0" smtClean="0"/>
              <a:t>There are two queues we monitor to make sure data flows fine without issues between systems.</a:t>
            </a:r>
          </a:p>
          <a:p>
            <a:pPr marL="0" indent="0">
              <a:buNone/>
            </a:pPr>
            <a:endParaRPr lang="en-GB" b="0" dirty="0" smtClean="0"/>
          </a:p>
          <a:p>
            <a:pPr marL="0" indent="0">
              <a:buNone/>
            </a:pPr>
            <a:r>
              <a:rPr lang="en-GB" b="0" dirty="0" smtClean="0"/>
              <a:t>DQCE</a:t>
            </a:r>
          </a:p>
          <a:p>
            <a:pPr marL="0" indent="0">
              <a:buNone/>
            </a:pPr>
            <a:r>
              <a:rPr lang="en-GB" b="0" dirty="0" smtClean="0"/>
              <a:t>DQ2CE</a:t>
            </a:r>
            <a:endParaRPr lang="en-GB" b="0" dirty="0"/>
          </a:p>
          <a:p>
            <a:pPr marL="0" indent="0">
              <a:buNone/>
            </a:pPr>
            <a:r>
              <a:rPr lang="en-GB" b="0" dirty="0" smtClean="0"/>
              <a:t>Any queue with unprocessed records count more than a limit (50) should be reported and support person should be able to check it immediately.</a:t>
            </a:r>
          </a:p>
          <a:p>
            <a:pPr marL="0" indent="0">
              <a:buNone/>
            </a:pPr>
            <a:endParaRPr lang="en-GB" b="0" dirty="0"/>
          </a:p>
          <a:p>
            <a:pPr marL="0" indent="0">
              <a:buNone/>
            </a:pPr>
            <a:r>
              <a:rPr lang="en-GB" dirty="0" smtClean="0"/>
              <a:t>Logic to check for</a:t>
            </a:r>
            <a:endParaRPr lang="en-GB" b="0" dirty="0"/>
          </a:p>
          <a:p>
            <a:pPr marL="0" indent="0">
              <a:buNone/>
            </a:pPr>
            <a:r>
              <a:rPr lang="en-GB" b="0" dirty="0" smtClean="0"/>
              <a:t>There is program runs currently via NFM to check the same and generates separate incidents. Once this monitoring part is established, need to have that driven via dashboard</a:t>
            </a:r>
          </a:p>
          <a:p>
            <a:pPr marL="0" indent="0">
              <a:buNone/>
            </a:pPr>
            <a:endParaRPr lang="en-GB" b="0" dirty="0" smtClean="0"/>
          </a:p>
          <a:p>
            <a:pPr marL="0" indent="0">
              <a:buNone/>
            </a:pPr>
            <a:r>
              <a:rPr lang="en-GB" b="0" dirty="0" smtClean="0"/>
              <a:t> </a:t>
            </a:r>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17</a:t>
            </a:fld>
            <a:endParaRPr lang="en-US"/>
          </a:p>
        </p:txBody>
      </p:sp>
    </p:spTree>
    <p:extLst>
      <p:ext uri="{BB962C8B-B14F-4D97-AF65-F5344CB8AC3E}">
        <p14:creationId xmlns:p14="http://schemas.microsoft.com/office/powerpoint/2010/main" val="283416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DECCHECK – contd..</a:t>
            </a:r>
            <a:endParaRPr lang="en-GB" dirty="0"/>
          </a:p>
        </p:txBody>
      </p:sp>
      <p:sp>
        <p:nvSpPr>
          <p:cNvPr id="3" name="Content Placeholder 2"/>
          <p:cNvSpPr>
            <a:spLocks noGrp="1"/>
          </p:cNvSpPr>
          <p:nvPr>
            <p:ph idx="1"/>
          </p:nvPr>
        </p:nvSpPr>
        <p:spPr>
          <a:xfrm>
            <a:off x="457200" y="1143000"/>
            <a:ext cx="8229600" cy="5457825"/>
          </a:xfrm>
        </p:spPr>
        <p:txBody>
          <a:bodyPr/>
          <a:lstStyle/>
          <a:p>
            <a:pPr marL="0" indent="0">
              <a:buNone/>
            </a:pPr>
            <a:r>
              <a:rPr lang="en-GB" dirty="0" smtClean="0"/>
              <a:t>Frequencies of Check:</a:t>
            </a:r>
          </a:p>
          <a:p>
            <a:pPr marL="0" indent="0">
              <a:buNone/>
            </a:pPr>
            <a:endParaRPr lang="en-GB" b="0" dirty="0"/>
          </a:p>
          <a:p>
            <a:pPr marL="0" indent="0">
              <a:buNone/>
            </a:pPr>
            <a:r>
              <a:rPr lang="en-GB" b="0" dirty="0" smtClean="0"/>
              <a:t>The current check in NFM runs 6 times a day as below</a:t>
            </a:r>
          </a:p>
          <a:p>
            <a:pPr marL="0" indent="0">
              <a:buNone/>
            </a:pPr>
            <a:endParaRPr lang="en-GB" b="0" dirty="0"/>
          </a:p>
          <a:p>
            <a:pPr marL="0" indent="0">
              <a:buNone/>
            </a:pPr>
            <a:r>
              <a:rPr lang="en-GB" b="0" dirty="0" smtClean="0"/>
              <a:t>9.00am  –  Top 300 stores</a:t>
            </a:r>
          </a:p>
          <a:p>
            <a:pPr marL="0" indent="0">
              <a:buNone/>
            </a:pPr>
            <a:endParaRPr lang="en-GB" b="0" dirty="0"/>
          </a:p>
          <a:p>
            <a:pPr marL="0" indent="0">
              <a:buNone/>
            </a:pPr>
            <a:r>
              <a:rPr lang="en-GB" b="0" dirty="0" smtClean="0"/>
              <a:t>11.00am – All stores</a:t>
            </a:r>
          </a:p>
          <a:p>
            <a:pPr marL="0" indent="0">
              <a:buNone/>
            </a:pPr>
            <a:endParaRPr lang="en-GB" b="0" dirty="0"/>
          </a:p>
          <a:p>
            <a:pPr marL="0" indent="0">
              <a:buNone/>
            </a:pPr>
            <a:r>
              <a:rPr lang="en-GB" b="0" dirty="0" smtClean="0"/>
              <a:t>13.00pm – Top 300 stores</a:t>
            </a:r>
          </a:p>
          <a:p>
            <a:pPr marL="0" indent="0">
              <a:buNone/>
            </a:pPr>
            <a:endParaRPr lang="en-GB" b="0" dirty="0"/>
          </a:p>
          <a:p>
            <a:pPr marL="0" indent="0">
              <a:buNone/>
            </a:pPr>
            <a:r>
              <a:rPr lang="en-GB" b="0" dirty="0" smtClean="0"/>
              <a:t>15:00PM – All stores</a:t>
            </a:r>
          </a:p>
          <a:p>
            <a:pPr marL="0" indent="0">
              <a:buNone/>
            </a:pPr>
            <a:endParaRPr lang="en-GB" b="0" dirty="0"/>
          </a:p>
          <a:p>
            <a:pPr marL="0" indent="0">
              <a:buNone/>
            </a:pPr>
            <a:r>
              <a:rPr lang="en-GB" b="0" dirty="0" smtClean="0"/>
              <a:t>17:00PM – Top 300 stores</a:t>
            </a:r>
          </a:p>
          <a:p>
            <a:pPr marL="0" indent="0">
              <a:buNone/>
            </a:pPr>
            <a:endParaRPr lang="en-GB" b="0" dirty="0"/>
          </a:p>
          <a:p>
            <a:pPr marL="0" indent="0">
              <a:buNone/>
            </a:pPr>
            <a:r>
              <a:rPr lang="en-GB" b="0" dirty="0" smtClean="0"/>
              <a:t>20:00pm -  Top 300 stores</a:t>
            </a:r>
          </a:p>
          <a:p>
            <a:pPr marL="0" indent="0">
              <a:buNone/>
            </a:pPr>
            <a:endParaRPr lang="en-GB" b="0" dirty="0"/>
          </a:p>
          <a:p>
            <a:pPr marL="0" indent="0">
              <a:buNone/>
            </a:pPr>
            <a:endParaRPr lang="en-GB" b="0" dirty="0" smtClean="0"/>
          </a:p>
          <a:p>
            <a:pPr marL="0" indent="0">
              <a:buNone/>
            </a:pPr>
            <a:endParaRPr lang="en-GB" b="0" dirty="0"/>
          </a:p>
          <a:p>
            <a:pPr marL="0" indent="0">
              <a:buNone/>
            </a:pPr>
            <a:endParaRPr lang="en-GB" b="0" dirty="0" smtClean="0"/>
          </a:p>
          <a:p>
            <a:pPr marL="0" indent="0">
              <a:buNone/>
            </a:pPr>
            <a:endParaRPr lang="en-GB" b="0" dirty="0" smtClean="0"/>
          </a:p>
          <a:p>
            <a:pPr marL="0" indent="0">
              <a:buNone/>
            </a:pPr>
            <a:r>
              <a:rPr lang="en-GB" b="0" dirty="0" smtClean="0"/>
              <a:t> </a:t>
            </a:r>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18</a:t>
            </a:fld>
            <a:endParaRPr lang="en-US"/>
          </a:p>
        </p:txBody>
      </p:sp>
    </p:spTree>
    <p:extLst>
      <p:ext uri="{BB962C8B-B14F-4D97-AF65-F5344CB8AC3E}">
        <p14:creationId xmlns:p14="http://schemas.microsoft.com/office/powerpoint/2010/main" val="2615987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DECCHECK – contd..</a:t>
            </a:r>
            <a:endParaRPr lang="en-GB" dirty="0"/>
          </a:p>
        </p:txBody>
      </p:sp>
      <p:sp>
        <p:nvSpPr>
          <p:cNvPr id="3" name="Content Placeholder 2"/>
          <p:cNvSpPr>
            <a:spLocks noGrp="1"/>
          </p:cNvSpPr>
          <p:nvPr>
            <p:ph idx="1"/>
          </p:nvPr>
        </p:nvSpPr>
        <p:spPr>
          <a:xfrm>
            <a:off x="457200" y="1143000"/>
            <a:ext cx="8229600" cy="5457825"/>
          </a:xfrm>
        </p:spPr>
        <p:txBody>
          <a:bodyPr/>
          <a:lstStyle/>
          <a:p>
            <a:pPr marL="0" indent="0">
              <a:buNone/>
            </a:pPr>
            <a:r>
              <a:rPr lang="en-GB" b="0" dirty="0" smtClean="0"/>
              <a:t> </a:t>
            </a:r>
          </a:p>
          <a:p>
            <a:pPr marL="0" indent="0">
              <a:buNone/>
            </a:pPr>
            <a:endParaRPr lang="en-GB" b="0" dirty="0"/>
          </a:p>
          <a:p>
            <a:pPr marL="0" indent="0">
              <a:buNone/>
            </a:pPr>
            <a:endParaRPr lang="en-GB" b="0" dirty="0" smtClean="0"/>
          </a:p>
          <a:p>
            <a:pPr marL="0" indent="0">
              <a:buNone/>
            </a:pPr>
            <a:endParaRPr lang="en-GB" b="0" dirty="0"/>
          </a:p>
          <a:p>
            <a:pPr marL="0" indent="0">
              <a:buNone/>
            </a:pPr>
            <a:endParaRPr lang="en-GB" b="0" dirty="0" smtClean="0"/>
          </a:p>
          <a:p>
            <a:pPr marL="0" indent="0">
              <a:buNone/>
            </a:pPr>
            <a:endParaRPr lang="en-GB" b="0" dirty="0" smtClean="0"/>
          </a:p>
          <a:p>
            <a:pPr marL="0" indent="0">
              <a:buNone/>
            </a:pPr>
            <a:r>
              <a:rPr lang="en-GB" b="0" dirty="0" smtClean="0"/>
              <a:t> </a:t>
            </a:r>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19</a:t>
            </a:fld>
            <a:endParaRPr lang="en-US"/>
          </a:p>
        </p:txBody>
      </p:sp>
      <p:sp>
        <p:nvSpPr>
          <p:cNvPr id="5" name="Content Placeholder 2"/>
          <p:cNvSpPr txBox="1">
            <a:spLocks/>
          </p:cNvSpPr>
          <p:nvPr/>
        </p:nvSpPr>
        <p:spPr bwMode="auto">
          <a:xfrm>
            <a:off x="413657" y="1142999"/>
            <a:ext cx="8229600" cy="5457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b="1" kern="1200">
                <a:solidFill>
                  <a:schemeClr val="tx2"/>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kern="1200">
                <a:solidFill>
                  <a:schemeClr val="tx2"/>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2"/>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2"/>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GB" dirty="0" smtClean="0"/>
              <a:t>Data Format :</a:t>
            </a:r>
            <a:endParaRPr lang="en-GB" dirty="0"/>
          </a:p>
          <a:p>
            <a:pPr marL="0" indent="0">
              <a:buFont typeface="Wingdings" pitchFamily="2" charset="2"/>
              <a:buNone/>
            </a:pPr>
            <a:r>
              <a:rPr lang="en-GB" b="0" dirty="0" smtClean="0"/>
              <a:t>Output file will be having data format as below</a:t>
            </a:r>
          </a:p>
          <a:p>
            <a:pPr marL="0" indent="0">
              <a:buFont typeface="Wingdings" pitchFamily="2" charset="2"/>
              <a:buNone/>
            </a:pPr>
            <a:endParaRPr lang="en-GB" b="0" dirty="0"/>
          </a:p>
          <a:p>
            <a:r>
              <a:rPr lang="en-GB" dirty="0" smtClean="0"/>
              <a:t>DQCE	 :</a:t>
            </a:r>
            <a:r>
              <a:rPr lang="en-GB" dirty="0"/>
              <a:t>5381,</a:t>
            </a:r>
          </a:p>
          <a:p>
            <a:r>
              <a:rPr lang="en-GB" dirty="0" smtClean="0"/>
              <a:t>DQ2CE:0256,0276,0296,0305,0310,0311,0323,0667,0684,1084,1193,1235,1784,1986,2046,2078,5381,5735,5948,6439,6505.</a:t>
            </a:r>
          </a:p>
          <a:p>
            <a:endParaRPr lang="en-GB" dirty="0"/>
          </a:p>
          <a:p>
            <a:pPr marL="0" indent="0">
              <a:buNone/>
            </a:pPr>
            <a:r>
              <a:rPr lang="en-GB" b="0" dirty="0" smtClean="0"/>
              <a:t>The first row indicates store 5381 issue with its DQCE queue. Second row indicates the number of stores, which has issues with DQ2CE.</a:t>
            </a:r>
          </a:p>
          <a:p>
            <a:pPr marL="0" indent="0">
              <a:buNone/>
            </a:pPr>
            <a:r>
              <a:rPr lang="en-GB" b="0" dirty="0" smtClean="0"/>
              <a:t>We need to stroll through the store numbers, and should compare against the flagship stores. </a:t>
            </a:r>
          </a:p>
          <a:p>
            <a:pPr marL="0" indent="0">
              <a:buNone/>
            </a:pPr>
            <a:endParaRPr lang="en-GB" b="0" dirty="0"/>
          </a:p>
          <a:p>
            <a:pPr marL="0" indent="0">
              <a:buNone/>
            </a:pPr>
            <a:r>
              <a:rPr lang="en-GB" dirty="0" smtClean="0"/>
              <a:t>Threshold conditions :</a:t>
            </a:r>
          </a:p>
          <a:p>
            <a:pPr marL="0" indent="0">
              <a:buNone/>
            </a:pPr>
            <a:endParaRPr lang="en-GB" b="0" dirty="0"/>
          </a:p>
          <a:p>
            <a:pPr marL="0" indent="0">
              <a:buNone/>
            </a:pPr>
            <a:r>
              <a:rPr lang="en-GB" b="0" dirty="0" smtClean="0"/>
              <a:t>If more than 50 stores have issues with any queue, then it should be a red alert. Less than 10 should be green , anything between 10 to 50 stores should be amber.</a:t>
            </a:r>
            <a:endParaRPr lang="en-GB" b="0" dirty="0"/>
          </a:p>
          <a:p>
            <a:pPr marL="0" indent="0">
              <a:buFont typeface="Wingdings" pitchFamily="2" charset="2"/>
              <a:buNone/>
            </a:pPr>
            <a:endParaRPr lang="en-GB" b="0" dirty="0"/>
          </a:p>
        </p:txBody>
      </p:sp>
    </p:spTree>
    <p:extLst>
      <p:ext uri="{BB962C8B-B14F-4D97-AF65-F5344CB8AC3E}">
        <p14:creationId xmlns:p14="http://schemas.microsoft.com/office/powerpoint/2010/main" val="161846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Current System</a:t>
            </a:r>
            <a:endParaRPr lang="en-GB" dirty="0"/>
          </a:p>
        </p:txBody>
      </p:sp>
      <p:sp>
        <p:nvSpPr>
          <p:cNvPr id="11267" name="Content Placeholder 2"/>
          <p:cNvSpPr>
            <a:spLocks noGrp="1"/>
          </p:cNvSpPr>
          <p:nvPr>
            <p:ph idx="1"/>
          </p:nvPr>
        </p:nvSpPr>
        <p:spPr>
          <a:xfrm>
            <a:off x="304800" y="1143000"/>
            <a:ext cx="8382000" cy="5257800"/>
          </a:xfrm>
        </p:spPr>
        <p:txBody>
          <a:bodyPr/>
          <a:lstStyle/>
          <a:p>
            <a:pPr marL="342900" lvl="1" indent="-342900">
              <a:lnSpc>
                <a:spcPct val="150000"/>
              </a:lnSpc>
              <a:buClr>
                <a:srgbClr val="C00000"/>
              </a:buClr>
              <a:buFont typeface="Arial" pitchFamily="34" charset="0"/>
              <a:buChar char="•"/>
              <a:defRPr/>
            </a:pPr>
            <a:r>
              <a:rPr lang="en-GB" dirty="0" smtClean="0">
                <a:solidFill>
                  <a:schemeClr val="tx1"/>
                </a:solidFill>
              </a:rPr>
              <a:t> Boots has existing monitoring which is segregated as multiple monitoring in various system and sending various individual reports. Idea is to consolidate all segregated reports in to one place and show as one single report.</a:t>
            </a:r>
          </a:p>
          <a:p>
            <a:pPr marL="0" lvl="1" indent="0">
              <a:lnSpc>
                <a:spcPct val="150000"/>
              </a:lnSpc>
              <a:buClr>
                <a:srgbClr val="C00000"/>
              </a:buClr>
              <a:buNone/>
              <a:defRPr/>
            </a:pPr>
            <a:r>
              <a:rPr lang="en-GB" dirty="0">
                <a:solidFill>
                  <a:schemeClr val="tx1"/>
                </a:solidFill>
              </a:rPr>
              <a:t> </a:t>
            </a:r>
            <a:r>
              <a:rPr lang="en-GB" dirty="0" smtClean="0">
                <a:solidFill>
                  <a:schemeClr val="tx1"/>
                </a:solidFill>
              </a:rPr>
              <a:t>    </a:t>
            </a:r>
          </a:p>
          <a:p>
            <a:pPr marL="0" lvl="1" indent="0">
              <a:lnSpc>
                <a:spcPct val="150000"/>
              </a:lnSpc>
              <a:buClr>
                <a:srgbClr val="C00000"/>
              </a:buClr>
              <a:buNone/>
              <a:defRPr/>
            </a:pPr>
            <a:r>
              <a:rPr lang="en-GB" b="1" dirty="0" smtClean="0">
                <a:solidFill>
                  <a:schemeClr val="tx1"/>
                </a:solidFill>
              </a:rPr>
              <a:t>Current monitoring's available </a:t>
            </a:r>
            <a:endParaRPr lang="en-GB" b="1" dirty="0">
              <a:solidFill>
                <a:schemeClr val="tx1"/>
              </a:solidFill>
            </a:endParaRPr>
          </a:p>
          <a:p>
            <a:pPr marL="285750" lvl="1">
              <a:lnSpc>
                <a:spcPct val="150000"/>
              </a:lnSpc>
              <a:buClr>
                <a:srgbClr val="C00000"/>
              </a:buClr>
              <a:buFont typeface="Wingdings" panose="05000000000000000000" pitchFamily="2" charset="2"/>
              <a:buChar char="ü"/>
              <a:defRPr/>
            </a:pPr>
            <a:r>
              <a:rPr lang="en-GB" dirty="0" smtClean="0">
                <a:solidFill>
                  <a:schemeClr val="tx1"/>
                </a:solidFill>
              </a:rPr>
              <a:t>C&amp;P server monitoring ( 17 reports are done using this)</a:t>
            </a:r>
          </a:p>
          <a:p>
            <a:pPr marL="285750" lvl="1">
              <a:lnSpc>
                <a:spcPct val="150000"/>
              </a:lnSpc>
              <a:buClr>
                <a:srgbClr val="C00000"/>
              </a:buClr>
              <a:buFont typeface="Wingdings" panose="05000000000000000000" pitchFamily="2" charset="2"/>
              <a:buChar char="ü"/>
              <a:defRPr/>
            </a:pPr>
            <a:r>
              <a:rPr lang="en-GB" dirty="0" smtClean="0">
                <a:solidFill>
                  <a:schemeClr val="tx1"/>
                </a:solidFill>
              </a:rPr>
              <a:t>EMON ( monitor and reports ONS bundle status in the stores)</a:t>
            </a:r>
          </a:p>
          <a:p>
            <a:pPr marL="0" lvl="1" indent="0">
              <a:lnSpc>
                <a:spcPct val="150000"/>
              </a:lnSpc>
              <a:buClr>
                <a:srgbClr val="C00000"/>
              </a:buClr>
              <a:buNone/>
              <a:defRPr/>
            </a:pPr>
            <a:r>
              <a:rPr lang="en-GB" dirty="0" smtClean="0">
                <a:solidFill>
                  <a:schemeClr val="tx1"/>
                </a:solidFill>
              </a:rPr>
              <a:t>Ad hoc monitoring's such as </a:t>
            </a:r>
          </a:p>
          <a:p>
            <a:pPr marL="285750" lvl="1">
              <a:lnSpc>
                <a:spcPct val="150000"/>
              </a:lnSpc>
              <a:buClr>
                <a:srgbClr val="C00000"/>
              </a:buClr>
              <a:buFont typeface="Wingdings" panose="05000000000000000000" pitchFamily="2" charset="2"/>
              <a:buChar char="ü"/>
              <a:defRPr/>
            </a:pPr>
            <a:r>
              <a:rPr lang="en-GB" dirty="0">
                <a:solidFill>
                  <a:schemeClr val="tx1"/>
                </a:solidFill>
              </a:rPr>
              <a:t> </a:t>
            </a:r>
            <a:r>
              <a:rPr lang="en-GB" dirty="0" smtClean="0">
                <a:solidFill>
                  <a:schemeClr val="tx1"/>
                </a:solidFill>
              </a:rPr>
              <a:t>     Queue Depth monitoring</a:t>
            </a:r>
          </a:p>
          <a:p>
            <a:pPr marL="285750" lvl="1">
              <a:lnSpc>
                <a:spcPct val="150000"/>
              </a:lnSpc>
              <a:buClr>
                <a:srgbClr val="C00000"/>
              </a:buClr>
              <a:buFont typeface="Wingdings" panose="05000000000000000000" pitchFamily="2" charset="2"/>
              <a:buChar char="ü"/>
              <a:defRPr/>
            </a:pPr>
            <a:r>
              <a:rPr lang="en-GB" dirty="0">
                <a:solidFill>
                  <a:schemeClr val="tx1"/>
                </a:solidFill>
              </a:rPr>
              <a:t> </a:t>
            </a:r>
            <a:r>
              <a:rPr lang="en-GB" dirty="0" smtClean="0">
                <a:solidFill>
                  <a:schemeClr val="tx1"/>
                </a:solidFill>
              </a:rPr>
              <a:t>      Back ground job running status ( Sales support , stock Support </a:t>
            </a:r>
            <a:r>
              <a:rPr lang="en-GB" dirty="0" err="1" smtClean="0">
                <a:solidFill>
                  <a:schemeClr val="tx1"/>
                </a:solidFill>
              </a:rPr>
              <a:t>etc</a:t>
            </a:r>
            <a:r>
              <a:rPr lang="en-GB" dirty="0" smtClean="0">
                <a:solidFill>
                  <a:schemeClr val="tx1"/>
                </a:solidFill>
              </a:rPr>
              <a:t>)</a:t>
            </a:r>
          </a:p>
          <a:p>
            <a:pPr marL="0" lvl="1" indent="0">
              <a:lnSpc>
                <a:spcPct val="150000"/>
              </a:lnSpc>
              <a:buClr>
                <a:srgbClr val="C00000"/>
              </a:buClr>
              <a:buNone/>
              <a:defRPr/>
            </a:pPr>
            <a:endParaRPr lang="en-GB" dirty="0" smtClean="0">
              <a:solidFill>
                <a:srgbClr val="1F497D"/>
              </a:solidFill>
            </a:endParaRPr>
          </a:p>
          <a:p>
            <a:pPr>
              <a:buFont typeface="Wingdings" pitchFamily="2" charset="2"/>
              <a:buNone/>
              <a:defRPr/>
            </a:pPr>
            <a:r>
              <a:rPr lang="en-GB" b="0" dirty="0" smtClean="0"/>
              <a:t> </a:t>
            </a:r>
          </a:p>
        </p:txBody>
      </p:sp>
      <p:sp>
        <p:nvSpPr>
          <p:cNvPr id="4" name="Slide Number Placeholder 3"/>
          <p:cNvSpPr>
            <a:spLocks noGrp="1"/>
          </p:cNvSpPr>
          <p:nvPr>
            <p:ph type="sldNum" sz="quarter" idx="10"/>
          </p:nvPr>
        </p:nvSpPr>
        <p:spPr/>
        <p:txBody>
          <a:bodyPr/>
          <a:lstStyle/>
          <a:p>
            <a:pPr>
              <a:defRPr/>
            </a:pPr>
            <a:r>
              <a:rPr lang="en-US" dirty="0" smtClean="0"/>
              <a:t>Slide </a:t>
            </a:r>
            <a:fld id="{33D9095C-29EE-4787-8215-08F35D0E1FD5}"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DECCHECK – contd..</a:t>
            </a:r>
            <a:endParaRPr lang="en-GB" dirty="0"/>
          </a:p>
        </p:txBody>
      </p:sp>
      <p:sp>
        <p:nvSpPr>
          <p:cNvPr id="3" name="Content Placeholder 2"/>
          <p:cNvSpPr>
            <a:spLocks noGrp="1"/>
          </p:cNvSpPr>
          <p:nvPr>
            <p:ph idx="1"/>
          </p:nvPr>
        </p:nvSpPr>
        <p:spPr>
          <a:xfrm>
            <a:off x="457200" y="1143000"/>
            <a:ext cx="8229600" cy="5457825"/>
          </a:xfrm>
        </p:spPr>
        <p:txBody>
          <a:bodyPr/>
          <a:lstStyle/>
          <a:p>
            <a:pPr marL="0" indent="0">
              <a:buNone/>
            </a:pPr>
            <a:r>
              <a:rPr lang="en-GB" b="0" dirty="0" smtClean="0"/>
              <a:t> </a:t>
            </a:r>
          </a:p>
          <a:p>
            <a:pPr marL="0" indent="0">
              <a:buNone/>
            </a:pPr>
            <a:endParaRPr lang="en-GB" b="0" dirty="0"/>
          </a:p>
          <a:p>
            <a:pPr marL="0" indent="0">
              <a:buNone/>
            </a:pPr>
            <a:endParaRPr lang="en-GB" b="0" dirty="0" smtClean="0"/>
          </a:p>
          <a:p>
            <a:pPr marL="0" indent="0">
              <a:buNone/>
            </a:pPr>
            <a:endParaRPr lang="en-GB" b="0" dirty="0"/>
          </a:p>
          <a:p>
            <a:pPr marL="0" indent="0">
              <a:buNone/>
            </a:pPr>
            <a:endParaRPr lang="en-GB" b="0" dirty="0" smtClean="0"/>
          </a:p>
          <a:p>
            <a:pPr marL="0" indent="0">
              <a:buNone/>
            </a:pPr>
            <a:endParaRPr lang="en-GB" b="0" dirty="0" smtClean="0"/>
          </a:p>
          <a:p>
            <a:pPr marL="0" indent="0">
              <a:buNone/>
            </a:pPr>
            <a:r>
              <a:rPr lang="en-GB" b="0" dirty="0" smtClean="0"/>
              <a:t> </a:t>
            </a:r>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20</a:t>
            </a:fld>
            <a:endParaRPr lang="en-US"/>
          </a:p>
        </p:txBody>
      </p:sp>
      <p:sp>
        <p:nvSpPr>
          <p:cNvPr id="5" name="Content Placeholder 2"/>
          <p:cNvSpPr txBox="1">
            <a:spLocks/>
          </p:cNvSpPr>
          <p:nvPr/>
        </p:nvSpPr>
        <p:spPr bwMode="auto">
          <a:xfrm>
            <a:off x="413657" y="1142999"/>
            <a:ext cx="8229600" cy="5457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b="1" kern="1200">
                <a:solidFill>
                  <a:schemeClr val="tx2"/>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kern="1200">
                <a:solidFill>
                  <a:schemeClr val="tx2"/>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2"/>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2"/>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endParaRPr lang="en-GB" b="0" dirty="0" smtClean="0"/>
          </a:p>
          <a:p>
            <a:pPr marL="0" indent="0">
              <a:buFont typeface="Wingdings" pitchFamily="2" charset="2"/>
              <a:buNone/>
            </a:pPr>
            <a:r>
              <a:rPr lang="en-GB" b="0" dirty="0" smtClean="0"/>
              <a:t>If more than 10 flagship stores have stuck records in any of the queue please raise red alert until next run, anything between 5 to 10 should be amber alert and less than 5 should be green.</a:t>
            </a:r>
          </a:p>
          <a:p>
            <a:pPr marL="0" indent="0">
              <a:buFont typeface="Wingdings" pitchFamily="2" charset="2"/>
              <a:buNone/>
            </a:pPr>
            <a:endParaRPr lang="en-GB" b="0" dirty="0"/>
          </a:p>
          <a:p>
            <a:pPr marL="0" indent="0">
              <a:buFont typeface="Wingdings" pitchFamily="2" charset="2"/>
              <a:buNone/>
            </a:pPr>
            <a:r>
              <a:rPr lang="en-GB" dirty="0" smtClean="0"/>
              <a:t>Message should be in below format</a:t>
            </a:r>
          </a:p>
          <a:p>
            <a:pPr marL="0" indent="0">
              <a:buFont typeface="Wingdings" pitchFamily="2" charset="2"/>
              <a:buNone/>
            </a:pPr>
            <a:endParaRPr lang="en-GB" b="0" dirty="0"/>
          </a:p>
          <a:p>
            <a:pPr marL="0" indent="0">
              <a:buNone/>
            </a:pPr>
            <a:r>
              <a:rPr lang="en-GB" b="0" i="1" dirty="0" smtClean="0">
                <a:solidFill>
                  <a:srgbClr val="FF0000"/>
                </a:solidFill>
              </a:rPr>
              <a:t>Checked DQCE record stats at XX:XXXX hours, and the result is as below</a:t>
            </a:r>
            <a:r>
              <a:rPr lang="en-GB" b="0" i="1" smtClean="0">
                <a:solidFill>
                  <a:srgbClr val="FF0000"/>
                </a:solidFill>
              </a:rPr>
              <a:t>. </a:t>
            </a:r>
          </a:p>
          <a:p>
            <a:pPr marL="0" indent="0">
              <a:buNone/>
            </a:pPr>
            <a:r>
              <a:rPr lang="en-GB" b="0" i="1" smtClean="0">
                <a:solidFill>
                  <a:srgbClr val="FF0000"/>
                </a:solidFill>
              </a:rPr>
              <a:t>These </a:t>
            </a:r>
            <a:r>
              <a:rPr lang="en-GB" b="0" i="1" dirty="0" smtClean="0">
                <a:solidFill>
                  <a:srgbClr val="FF0000"/>
                </a:solidFill>
              </a:rPr>
              <a:t>records may auto clear itself before the next run which is scheduled at XX:XXXX. But please have a look in to the queue to see any abnormal queue depth.</a:t>
            </a:r>
            <a:endParaRPr lang="en-GB" b="0" i="1" dirty="0">
              <a:solidFill>
                <a:srgbClr val="FF0000"/>
              </a:solidFill>
            </a:endParaRPr>
          </a:p>
        </p:txBody>
      </p:sp>
    </p:spTree>
    <p:extLst>
      <p:ext uri="{BB962C8B-B14F-4D97-AF65-F5344CB8AC3E}">
        <p14:creationId xmlns:p14="http://schemas.microsoft.com/office/powerpoint/2010/main" val="125011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IMFOK</a:t>
            </a:r>
            <a:endParaRPr lang="en-GB" dirty="0"/>
          </a:p>
        </p:txBody>
      </p:sp>
      <p:sp>
        <p:nvSpPr>
          <p:cNvPr id="3" name="Content Placeholder 2"/>
          <p:cNvSpPr>
            <a:spLocks noGrp="1"/>
          </p:cNvSpPr>
          <p:nvPr>
            <p:ph idx="1"/>
          </p:nvPr>
        </p:nvSpPr>
        <p:spPr>
          <a:xfrm>
            <a:off x="457200" y="1143000"/>
            <a:ext cx="8458200" cy="5457825"/>
          </a:xfrm>
        </p:spPr>
        <p:txBody>
          <a:bodyPr/>
          <a:lstStyle/>
          <a:p>
            <a:pPr algn="just"/>
            <a:r>
              <a:rPr lang="en-GB" b="0" dirty="0" smtClean="0"/>
              <a:t>IMFOK constitutes of many flag resets  as part of stock movement like STMVC,SALES etc. so an important suite when sales and stock movement considered.</a:t>
            </a:r>
          </a:p>
          <a:p>
            <a:pPr marL="0" indent="0" algn="just">
              <a:buNone/>
            </a:pPr>
            <a:r>
              <a:rPr lang="en-GB" b="0" dirty="0"/>
              <a:t> </a:t>
            </a:r>
            <a:r>
              <a:rPr lang="en-GB" b="0" dirty="0" smtClean="0"/>
              <a:t>     </a:t>
            </a:r>
          </a:p>
          <a:p>
            <a:pPr marL="0" indent="0" algn="just">
              <a:buNone/>
            </a:pPr>
            <a:r>
              <a:rPr lang="en-GB" dirty="0"/>
              <a:t> </a:t>
            </a:r>
            <a:r>
              <a:rPr lang="en-GB" dirty="0" smtClean="0"/>
              <a:t>      Logic needs to be checked for </a:t>
            </a:r>
          </a:p>
          <a:p>
            <a:pPr marL="0" indent="0" algn="just">
              <a:buNone/>
            </a:pPr>
            <a:endParaRPr lang="en-GB" b="0" dirty="0"/>
          </a:p>
          <a:p>
            <a:pPr marL="0" indent="0" algn="just">
              <a:buNone/>
            </a:pPr>
            <a:r>
              <a:rPr lang="en-GB" b="0" dirty="0" smtClean="0"/>
              <a:t>      Dash board server will be placed with the result file , so all need to be done is       reading through the file and post it on the dashboard, apart from general conditions like file corruption , file is empty etc..</a:t>
            </a:r>
          </a:p>
          <a:p>
            <a:pPr marL="0" indent="0" algn="just">
              <a:buNone/>
            </a:pPr>
            <a:r>
              <a:rPr lang="en-GB" b="0" dirty="0" smtClean="0"/>
              <a:t>	</a:t>
            </a:r>
            <a:r>
              <a:rPr lang="en-GB" b="0" dirty="0"/>
              <a:t>IMFOK.STORE</a:t>
            </a:r>
            <a:r>
              <a:rPr lang="en-GB" dirty="0">
                <a:solidFill>
                  <a:srgbClr val="FF0000"/>
                </a:solidFill>
              </a:rPr>
              <a:t>2130</a:t>
            </a:r>
            <a:r>
              <a:rPr lang="en-GB" b="0" dirty="0"/>
              <a:t> </a:t>
            </a:r>
            <a:r>
              <a:rPr lang="en-GB" dirty="0" smtClean="0">
                <a:solidFill>
                  <a:srgbClr val="005C2A"/>
                </a:solidFill>
              </a:rPr>
              <a:t>0</a:t>
            </a:r>
            <a:r>
              <a:rPr lang="en-GB" dirty="0" smtClean="0">
                <a:solidFill>
                  <a:srgbClr val="0000CC"/>
                </a:solidFill>
              </a:rPr>
              <a:t>1113</a:t>
            </a:r>
          </a:p>
          <a:p>
            <a:pPr marL="0" indent="0" algn="just">
              <a:buNone/>
            </a:pPr>
            <a:endParaRPr lang="en-GB" dirty="0">
              <a:solidFill>
                <a:srgbClr val="0000CC"/>
              </a:solidFill>
            </a:endParaRPr>
          </a:p>
          <a:p>
            <a:pPr marL="0" indent="0" algn="just">
              <a:buNone/>
            </a:pPr>
            <a:r>
              <a:rPr lang="en-GB" b="0" dirty="0" smtClean="0">
                <a:solidFill>
                  <a:schemeClr val="tx1"/>
                </a:solidFill>
              </a:rPr>
              <a:t>Based on number of stores it will be appended in rows. We need to check for the below values</a:t>
            </a:r>
          </a:p>
          <a:p>
            <a:pPr marL="0" indent="0" algn="just">
              <a:buNone/>
            </a:pPr>
            <a:endParaRPr lang="en-GB" b="0" dirty="0" smtClean="0">
              <a:solidFill>
                <a:schemeClr val="tx1"/>
              </a:solidFill>
            </a:endParaRPr>
          </a:p>
          <a:p>
            <a:pPr marL="0" indent="0" algn="just">
              <a:buNone/>
            </a:pPr>
            <a:r>
              <a:rPr lang="en-GB" b="0" dirty="0" smtClean="0">
                <a:solidFill>
                  <a:srgbClr val="FF0000"/>
                </a:solidFill>
              </a:rPr>
              <a:t>Digits on red = store number </a:t>
            </a:r>
          </a:p>
          <a:p>
            <a:pPr marL="0" indent="0" algn="just">
              <a:buNone/>
            </a:pPr>
            <a:r>
              <a:rPr lang="en-GB" b="0" dirty="0" smtClean="0">
                <a:solidFill>
                  <a:srgbClr val="00B050"/>
                </a:solidFill>
              </a:rPr>
              <a:t>Digit on green = flag</a:t>
            </a:r>
          </a:p>
          <a:p>
            <a:pPr marL="0" indent="0" algn="just">
              <a:buNone/>
            </a:pPr>
            <a:r>
              <a:rPr lang="en-GB" b="0" dirty="0" smtClean="0">
                <a:solidFill>
                  <a:srgbClr val="0000CC"/>
                </a:solidFill>
              </a:rPr>
              <a:t>Digit on blue = date in MMDD format</a:t>
            </a:r>
            <a:endParaRPr lang="en-GB" b="0" dirty="0">
              <a:solidFill>
                <a:srgbClr val="0000CC"/>
              </a:solidFill>
            </a:endParaRPr>
          </a:p>
          <a:p>
            <a:pPr marL="0" indent="0" algn="just">
              <a:buNone/>
            </a:pPr>
            <a:r>
              <a:rPr lang="en-GB" b="0" dirty="0" smtClean="0"/>
              <a:t>                            </a:t>
            </a:r>
          </a:p>
          <a:p>
            <a:pPr marL="0" indent="0" algn="just">
              <a:buNone/>
            </a:pPr>
            <a:endParaRPr lang="en-GB" b="0" dirty="0"/>
          </a:p>
          <a:p>
            <a:pPr marL="0" indent="0" algn="just">
              <a:buNone/>
            </a:pPr>
            <a:r>
              <a:rPr lang="en-GB" b="0" dirty="0" smtClean="0"/>
              <a:t> </a:t>
            </a:r>
            <a:endParaRPr lang="en-GB" b="0" dirty="0"/>
          </a:p>
          <a:p>
            <a:pPr marL="0" indent="0" algn="just">
              <a:buNone/>
            </a:pPr>
            <a:r>
              <a:rPr lang="en-GB" b="0" dirty="0" smtClean="0"/>
              <a:t>                                                         </a:t>
            </a:r>
          </a:p>
          <a:p>
            <a:pPr marL="0" indent="0" algn="just">
              <a:buNone/>
            </a:pPr>
            <a:endParaRPr lang="en-GB" b="0" dirty="0"/>
          </a:p>
          <a:p>
            <a:pPr marL="0" indent="0" algn="just">
              <a:buNone/>
            </a:pPr>
            <a:endParaRPr lang="en-GB" b="0" dirty="0" smtClean="0"/>
          </a:p>
          <a:p>
            <a:pPr marL="0" indent="0" algn="just">
              <a:buNone/>
            </a:pPr>
            <a:endParaRPr lang="en-GB" b="0" dirty="0"/>
          </a:p>
          <a:p>
            <a:pPr marL="0" indent="0" algn="just">
              <a:buNone/>
            </a:pPr>
            <a:endParaRPr lang="en-GB" b="0" dirty="0" smtClean="0"/>
          </a:p>
          <a:p>
            <a:pPr marL="0" indent="0" algn="just">
              <a:buNone/>
            </a:pPr>
            <a:endParaRPr lang="en-GB" b="0" dirty="0" smtClean="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21</a:t>
            </a:fld>
            <a:endParaRPr lang="en-US"/>
          </a:p>
        </p:txBody>
      </p:sp>
    </p:spTree>
    <p:extLst>
      <p:ext uri="{BB962C8B-B14F-4D97-AF65-F5344CB8AC3E}">
        <p14:creationId xmlns:p14="http://schemas.microsoft.com/office/powerpoint/2010/main" val="370365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IMFOK</a:t>
            </a:r>
            <a:endParaRPr lang="en-GB" dirty="0"/>
          </a:p>
        </p:txBody>
      </p:sp>
      <p:sp>
        <p:nvSpPr>
          <p:cNvPr id="3" name="Content Placeholder 2"/>
          <p:cNvSpPr>
            <a:spLocks noGrp="1"/>
          </p:cNvSpPr>
          <p:nvPr>
            <p:ph idx="1"/>
          </p:nvPr>
        </p:nvSpPr>
        <p:spPr>
          <a:xfrm>
            <a:off x="228600" y="1143000"/>
            <a:ext cx="8458200" cy="4983163"/>
          </a:xfrm>
        </p:spPr>
        <p:txBody>
          <a:bodyPr/>
          <a:lstStyle/>
          <a:p>
            <a:pPr marL="0" indent="0" algn="just">
              <a:buNone/>
            </a:pPr>
            <a:r>
              <a:rPr lang="en-GB" dirty="0" smtClean="0"/>
              <a:t>Condition to check :</a:t>
            </a:r>
          </a:p>
          <a:p>
            <a:pPr marL="0" indent="0" algn="just">
              <a:buNone/>
            </a:pPr>
            <a:r>
              <a:rPr lang="en-GB" b="0" dirty="0" smtClean="0"/>
              <a:t>Success run should have a flag value of 7 against previous days date. For example if considering November 22</a:t>
            </a:r>
            <a:r>
              <a:rPr lang="en-GB" b="0" baseline="30000" dirty="0" smtClean="0"/>
              <a:t>nd</a:t>
            </a:r>
            <a:r>
              <a:rPr lang="en-GB" b="0" dirty="0" smtClean="0"/>
              <a:t> as an example  flag should be 7 against November 21 date as below.</a:t>
            </a:r>
          </a:p>
          <a:p>
            <a:pPr marL="0" indent="0" algn="just">
              <a:buNone/>
            </a:pPr>
            <a:r>
              <a:rPr lang="en-GB" b="0" dirty="0" smtClean="0"/>
              <a:t>                                                     </a:t>
            </a:r>
            <a:r>
              <a:rPr lang="en-GB" dirty="0" smtClean="0"/>
              <a:t>71121</a:t>
            </a:r>
            <a:endParaRPr lang="en-GB" dirty="0"/>
          </a:p>
          <a:p>
            <a:pPr marL="0" indent="0" algn="just">
              <a:buNone/>
            </a:pPr>
            <a:r>
              <a:rPr lang="en-GB" b="0" dirty="0" smtClean="0"/>
              <a:t>    </a:t>
            </a:r>
          </a:p>
          <a:p>
            <a:pPr marL="0" indent="0" algn="just">
              <a:buNone/>
            </a:pPr>
            <a:r>
              <a:rPr lang="en-GB" b="0" dirty="0" smtClean="0"/>
              <a:t>If value is not 7 or date is not yesterday’s date , then it is an error condition.               </a:t>
            </a:r>
          </a:p>
          <a:p>
            <a:pPr marL="0" indent="0" algn="just">
              <a:buNone/>
            </a:pPr>
            <a:r>
              <a:rPr lang="en-GB" b="0" dirty="0" smtClean="0"/>
              <a:t>                                                         </a:t>
            </a:r>
          </a:p>
          <a:p>
            <a:pPr marL="0" indent="0" algn="just">
              <a:buNone/>
            </a:pPr>
            <a:endParaRPr lang="en-GB" b="0" dirty="0"/>
          </a:p>
          <a:p>
            <a:pPr marL="0" indent="0" algn="just">
              <a:buNone/>
            </a:pPr>
            <a:endParaRPr lang="en-GB" b="0" dirty="0" smtClean="0"/>
          </a:p>
          <a:p>
            <a:pPr marL="0" indent="0" algn="just">
              <a:buNone/>
            </a:pPr>
            <a:endParaRPr lang="en-GB" b="0" dirty="0" smtClean="0"/>
          </a:p>
          <a:p>
            <a:pPr marL="0" indent="0" algn="just">
              <a:buNone/>
            </a:pPr>
            <a:r>
              <a:rPr lang="en-GB" dirty="0" smtClean="0"/>
              <a:t>Frequency of check  </a:t>
            </a:r>
            <a:r>
              <a:rPr lang="en-GB" b="0" dirty="0" smtClean="0"/>
              <a:t>( twice a day)</a:t>
            </a:r>
          </a:p>
          <a:p>
            <a:pPr marL="0" indent="0" algn="just">
              <a:buNone/>
            </a:pPr>
            <a:endParaRPr lang="en-GB" b="0" dirty="0"/>
          </a:p>
          <a:p>
            <a:pPr marL="0" indent="0" algn="just">
              <a:buNone/>
            </a:pPr>
            <a:r>
              <a:rPr lang="en-GB" b="0" dirty="0" smtClean="0"/>
              <a:t>12.25 am in the morning and 6.15 am in the morning.</a:t>
            </a:r>
            <a:endParaRPr lang="en-GB" b="0" dirty="0"/>
          </a:p>
          <a:p>
            <a:pPr marL="0" indent="0" algn="just">
              <a:buNone/>
            </a:pPr>
            <a:endParaRPr lang="en-GB" b="0" dirty="0" smtClean="0"/>
          </a:p>
          <a:p>
            <a:pPr marL="0" indent="0" algn="just">
              <a:buNone/>
            </a:pPr>
            <a:endParaRPr lang="en-GB" b="0" dirty="0" smtClean="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22</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82759641"/>
              </p:ext>
            </p:extLst>
          </p:nvPr>
        </p:nvGraphicFramePr>
        <p:xfrm>
          <a:off x="3657600" y="3505200"/>
          <a:ext cx="914400" cy="771525"/>
        </p:xfrm>
        <a:graphic>
          <a:graphicData uri="http://schemas.openxmlformats.org/presentationml/2006/ole">
            <mc:AlternateContent xmlns:mc="http://schemas.openxmlformats.org/markup-compatibility/2006">
              <mc:Choice xmlns:v="urn:schemas-microsoft-com:vml" Requires="v">
                <p:oleObj spid="_x0000_s3089"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3657600" y="3505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75562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Phase 1</a:t>
            </a:r>
            <a:endParaRPr lang="en-GB" dirty="0"/>
          </a:p>
        </p:txBody>
      </p:sp>
      <p:sp>
        <p:nvSpPr>
          <p:cNvPr id="4" name="Slide Number Placeholder 3"/>
          <p:cNvSpPr>
            <a:spLocks noGrp="1"/>
          </p:cNvSpPr>
          <p:nvPr>
            <p:ph type="sldNum" sz="quarter" idx="10"/>
          </p:nvPr>
        </p:nvSpPr>
        <p:spPr/>
        <p:txBody>
          <a:bodyPr/>
          <a:lstStyle/>
          <a:p>
            <a:pPr>
              <a:defRPr/>
            </a:pPr>
            <a:r>
              <a:rPr lang="en-US" dirty="0" smtClean="0"/>
              <a:t>Slide </a:t>
            </a:r>
            <a:fld id="{4B20E409-874B-4EDF-9DBB-7BD07734E449}" type="slidenum">
              <a:rPr lang="en-US" smtClean="0"/>
              <a:pPr>
                <a:defRPr/>
              </a:pPr>
              <a:t>3</a:t>
            </a:fld>
            <a:endParaRPr lang="en-US" dirty="0"/>
          </a:p>
        </p:txBody>
      </p:sp>
      <p:sp>
        <p:nvSpPr>
          <p:cNvPr id="3" name="TextBox 2"/>
          <p:cNvSpPr txBox="1"/>
          <p:nvPr/>
        </p:nvSpPr>
        <p:spPr>
          <a:xfrm>
            <a:off x="489857" y="1219200"/>
            <a:ext cx="8077200" cy="5355312"/>
          </a:xfrm>
          <a:prstGeom prst="rect">
            <a:avLst/>
          </a:prstGeom>
          <a:noFill/>
        </p:spPr>
        <p:txBody>
          <a:bodyPr wrap="square" rtlCol="0">
            <a:spAutoFit/>
          </a:bodyPr>
          <a:lstStyle/>
          <a:p>
            <a:pPr marL="342900" indent="-342900" algn="just">
              <a:buFont typeface="Wingdings" panose="05000000000000000000" pitchFamily="2" charset="2"/>
              <a:buChar char="ü"/>
            </a:pPr>
            <a:r>
              <a:rPr lang="en-GB" b="0" dirty="0">
                <a:latin typeface="+mn-lt"/>
                <a:cs typeface="+mn-cs"/>
              </a:rPr>
              <a:t>At phase 1 C&amp;P reports will be brought to New web based dashboard. There are 17 reports generated every day by capacity and planning server program.  Which </a:t>
            </a:r>
            <a:r>
              <a:rPr lang="en-GB" b="0" dirty="0" smtClean="0">
                <a:latin typeface="+mn-lt"/>
                <a:cs typeface="+mn-cs"/>
              </a:rPr>
              <a:t>is sent down </a:t>
            </a:r>
            <a:r>
              <a:rPr lang="en-GB" b="0" dirty="0">
                <a:latin typeface="+mn-lt"/>
                <a:cs typeface="+mn-cs"/>
              </a:rPr>
              <a:t>as email attachments to registered users.</a:t>
            </a:r>
          </a:p>
          <a:p>
            <a:pPr marL="342900" indent="-342900">
              <a:buFont typeface="Wingdings" panose="05000000000000000000" pitchFamily="2" charset="2"/>
              <a:buChar char="ü"/>
            </a:pPr>
            <a:endParaRPr lang="en-GB" b="0" dirty="0">
              <a:latin typeface="+mn-lt"/>
              <a:cs typeface="+mn-cs"/>
            </a:endParaRPr>
          </a:p>
          <a:p>
            <a:pPr marL="342900" indent="-342900">
              <a:buFont typeface="Wingdings" panose="05000000000000000000" pitchFamily="2" charset="2"/>
              <a:buChar char="ü"/>
            </a:pPr>
            <a:r>
              <a:rPr lang="en-GB" b="0" dirty="0">
                <a:latin typeface="+mn-lt"/>
                <a:cs typeface="+mn-cs"/>
              </a:rPr>
              <a:t>These reports will be taken from C&amp;P planning server and will be displayed in dash board. For now proving the POC </a:t>
            </a:r>
            <a:r>
              <a:rPr lang="en-GB" b="0" dirty="0" smtClean="0">
                <a:latin typeface="+mn-lt"/>
                <a:cs typeface="+mn-cs"/>
              </a:rPr>
              <a:t>,existing reports </a:t>
            </a:r>
            <a:r>
              <a:rPr lang="en-GB" b="0" dirty="0">
                <a:latin typeface="+mn-lt"/>
                <a:cs typeface="+mn-cs"/>
              </a:rPr>
              <a:t>will be taken from the C&amp;P. As  there are some focus from business on </a:t>
            </a:r>
            <a:r>
              <a:rPr lang="en-GB" b="0" dirty="0" err="1">
                <a:latin typeface="+mn-lt"/>
                <a:cs typeface="+mn-cs"/>
              </a:rPr>
              <a:t>Sco</a:t>
            </a:r>
            <a:r>
              <a:rPr lang="en-GB" b="0" dirty="0">
                <a:latin typeface="+mn-lt"/>
                <a:cs typeface="+mn-cs"/>
              </a:rPr>
              <a:t> lanes and PED failure, below report will help as handy for </a:t>
            </a:r>
            <a:r>
              <a:rPr lang="en-GB" b="0" dirty="0" smtClean="0">
                <a:latin typeface="+mn-lt"/>
                <a:cs typeface="+mn-cs"/>
              </a:rPr>
              <a:t>that.</a:t>
            </a:r>
          </a:p>
          <a:p>
            <a:endParaRPr lang="en-GB" b="0" dirty="0">
              <a:latin typeface="+mn-lt"/>
              <a:cs typeface="+mn-cs"/>
            </a:endParaRPr>
          </a:p>
          <a:p>
            <a:r>
              <a:rPr lang="en-GB" b="0" dirty="0" smtClean="0">
                <a:latin typeface="+mn-lt"/>
                <a:cs typeface="+mn-cs"/>
              </a:rPr>
              <a:t>Number of reports which can be displayed on Dashboard:</a:t>
            </a:r>
          </a:p>
          <a:p>
            <a:endParaRPr lang="en-GB" b="0" dirty="0">
              <a:latin typeface="+mn-lt"/>
              <a:cs typeface="+mn-cs"/>
            </a:endParaRPr>
          </a:p>
          <a:p>
            <a:pPr marL="285750" indent="-285750">
              <a:buFont typeface="Wingdings" panose="05000000000000000000" pitchFamily="2" charset="2"/>
              <a:buChar char="Ø"/>
            </a:pPr>
            <a:r>
              <a:rPr lang="en-GB" b="0" dirty="0" smtClean="0">
                <a:latin typeface="+mn-lt"/>
                <a:cs typeface="+mn-cs"/>
              </a:rPr>
              <a:t>PED Audit report  (Will be taken as the POC for dashboard)</a:t>
            </a:r>
          </a:p>
          <a:p>
            <a:pPr marL="285750" indent="-285750">
              <a:buFont typeface="Wingdings" panose="05000000000000000000" pitchFamily="2" charset="2"/>
              <a:buChar char="Ø"/>
            </a:pPr>
            <a:r>
              <a:rPr lang="en-GB" b="0" dirty="0" smtClean="0">
                <a:latin typeface="+mn-lt"/>
                <a:cs typeface="+mn-cs"/>
              </a:rPr>
              <a:t>LISTCMEM</a:t>
            </a:r>
          </a:p>
          <a:p>
            <a:pPr marL="285750" indent="-285750">
              <a:buFont typeface="Wingdings" panose="05000000000000000000" pitchFamily="2" charset="2"/>
              <a:buChar char="Ø"/>
            </a:pPr>
            <a:r>
              <a:rPr lang="en-GB" b="0" dirty="0" smtClean="0">
                <a:latin typeface="+mn-lt"/>
                <a:cs typeface="+mn-cs"/>
              </a:rPr>
              <a:t>LISTTMEM</a:t>
            </a:r>
          </a:p>
          <a:p>
            <a:pPr marL="285750" indent="-285750">
              <a:buFont typeface="Wingdings" panose="05000000000000000000" pitchFamily="2" charset="2"/>
              <a:buChar char="Ø"/>
            </a:pPr>
            <a:r>
              <a:rPr lang="en-GB" b="0" dirty="0" smtClean="0">
                <a:latin typeface="+mn-lt"/>
                <a:cs typeface="+mn-cs"/>
              </a:rPr>
              <a:t>Keyed file status</a:t>
            </a:r>
          </a:p>
          <a:p>
            <a:endParaRPr lang="en-GB" dirty="0">
              <a:solidFill>
                <a:srgbClr val="1F497D"/>
              </a:solidFill>
              <a:latin typeface="+mn-lt"/>
              <a:cs typeface="+mn-cs"/>
            </a:endParaRPr>
          </a:p>
          <a:p>
            <a:r>
              <a:rPr lang="en-GB" dirty="0">
                <a:solidFill>
                  <a:srgbClr val="1F497D"/>
                </a:solidFill>
                <a:latin typeface="+mn-lt"/>
                <a:cs typeface="+mn-cs"/>
              </a:rPr>
              <a:t> </a:t>
            </a:r>
          </a:p>
          <a:p>
            <a:r>
              <a:rPr lang="en-GB" b="0" dirty="0" smtClean="0"/>
              <a:t> </a:t>
            </a:r>
            <a:endParaRPr lang="en-GB" b="0" dirty="0"/>
          </a:p>
          <a:p>
            <a:endParaRPr lang="en-GB" b="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Existing System</a:t>
            </a:r>
            <a:endParaRPr lang="en-GB" dirty="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4</a:t>
            </a:fld>
            <a:endParaRPr lang="en-US"/>
          </a:p>
        </p:txBody>
      </p:sp>
      <p:sp>
        <p:nvSpPr>
          <p:cNvPr id="5" name="Rectangle 4"/>
          <p:cNvSpPr/>
          <p:nvPr/>
        </p:nvSpPr>
        <p:spPr>
          <a:xfrm>
            <a:off x="685800"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1</a:t>
            </a:r>
            <a:endParaRPr lang="en-GB" dirty="0"/>
          </a:p>
        </p:txBody>
      </p:sp>
      <p:sp>
        <p:nvSpPr>
          <p:cNvPr id="6" name="Rectangle 5"/>
          <p:cNvSpPr/>
          <p:nvPr/>
        </p:nvSpPr>
        <p:spPr>
          <a:xfrm>
            <a:off x="2743200"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2</a:t>
            </a:r>
            <a:endParaRPr lang="en-GB" dirty="0"/>
          </a:p>
        </p:txBody>
      </p:sp>
      <p:sp>
        <p:nvSpPr>
          <p:cNvPr id="7" name="Rectangle 6"/>
          <p:cNvSpPr/>
          <p:nvPr/>
        </p:nvSpPr>
        <p:spPr>
          <a:xfrm>
            <a:off x="4800600" y="139863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3	</a:t>
            </a:r>
            <a:endParaRPr lang="en-GB" dirty="0"/>
          </a:p>
        </p:txBody>
      </p:sp>
      <p:sp>
        <p:nvSpPr>
          <p:cNvPr id="8" name="Rectangle 7"/>
          <p:cNvSpPr/>
          <p:nvPr/>
        </p:nvSpPr>
        <p:spPr>
          <a:xfrm>
            <a:off x="7135761"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n</a:t>
            </a:r>
            <a:endParaRPr lang="en-GB" dirty="0"/>
          </a:p>
        </p:txBody>
      </p:sp>
      <p:sp>
        <p:nvSpPr>
          <p:cNvPr id="10" name="Rounded Rectangle 9"/>
          <p:cNvSpPr/>
          <p:nvPr/>
        </p:nvSpPr>
        <p:spPr>
          <a:xfrm>
            <a:off x="3352800" y="2590800"/>
            <a:ext cx="2362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C&amp;P Planning server</a:t>
            </a:r>
            <a:endParaRPr lang="en-GB" dirty="0"/>
          </a:p>
        </p:txBody>
      </p:sp>
      <p:sp>
        <p:nvSpPr>
          <p:cNvPr id="12" name="Oval 11"/>
          <p:cNvSpPr/>
          <p:nvPr/>
        </p:nvSpPr>
        <p:spPr>
          <a:xfrm>
            <a:off x="3429000" y="3886200"/>
            <a:ext cx="2286000" cy="1111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Consolidated Report</a:t>
            </a:r>
            <a:endParaRPr lang="en-GB" dirty="0"/>
          </a:p>
        </p:txBody>
      </p:sp>
      <p:sp>
        <p:nvSpPr>
          <p:cNvPr id="13" name="Smiley Face 12"/>
          <p:cNvSpPr/>
          <p:nvPr/>
        </p:nvSpPr>
        <p:spPr>
          <a:xfrm>
            <a:off x="990600" y="5466735"/>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Uer</a:t>
            </a:r>
            <a:endParaRPr lang="en-GB" dirty="0"/>
          </a:p>
        </p:txBody>
      </p:sp>
      <p:sp>
        <p:nvSpPr>
          <p:cNvPr id="14" name="Smiley Face 13"/>
          <p:cNvSpPr/>
          <p:nvPr/>
        </p:nvSpPr>
        <p:spPr>
          <a:xfrm>
            <a:off x="4114800" y="53340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User</a:t>
            </a:r>
            <a:endParaRPr lang="en-GB" dirty="0"/>
          </a:p>
        </p:txBody>
      </p:sp>
      <p:sp>
        <p:nvSpPr>
          <p:cNvPr id="15" name="Smiley Face 14"/>
          <p:cNvSpPr/>
          <p:nvPr/>
        </p:nvSpPr>
        <p:spPr>
          <a:xfrm>
            <a:off x="7592961" y="54102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User</a:t>
            </a:r>
            <a:endParaRPr lang="en-GB" dirty="0"/>
          </a:p>
        </p:txBody>
      </p:sp>
      <p:cxnSp>
        <p:nvCxnSpPr>
          <p:cNvPr id="17" name="Straight Arrow Connector 16"/>
          <p:cNvCxnSpPr/>
          <p:nvPr/>
        </p:nvCxnSpPr>
        <p:spPr>
          <a:xfrm>
            <a:off x="1752600" y="2349910"/>
            <a:ext cx="1524000" cy="621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57600" y="2313039"/>
            <a:ext cx="0" cy="277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57800" y="2313039"/>
            <a:ext cx="0" cy="277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3"/>
          </p:cNvCxnSpPr>
          <p:nvPr/>
        </p:nvCxnSpPr>
        <p:spPr>
          <a:xfrm flipH="1">
            <a:off x="5715000" y="2290916"/>
            <a:ext cx="1420761" cy="757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4533900" y="3505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05000" y="4876800"/>
            <a:ext cx="1981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4" idx="0"/>
          </p:cNvCxnSpPr>
          <p:nvPr/>
        </p:nvCxnSpPr>
        <p:spPr>
          <a:xfrm>
            <a:off x="4572000" y="4997245"/>
            <a:ext cx="0" cy="336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34000" y="4876800"/>
            <a:ext cx="2258961"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27816" y="5076148"/>
            <a:ext cx="567784" cy="276999"/>
          </a:xfrm>
          <a:prstGeom prst="rect">
            <a:avLst/>
          </a:prstGeom>
          <a:noFill/>
        </p:spPr>
        <p:txBody>
          <a:bodyPr wrap="none" rtlCol="0">
            <a:spAutoFit/>
          </a:bodyPr>
          <a:lstStyle/>
          <a:p>
            <a:r>
              <a:rPr lang="en-GB" sz="1200" b="0" dirty="0" smtClean="0"/>
              <a:t>Email</a:t>
            </a:r>
            <a:endParaRPr lang="en-GB" sz="1200" b="0" dirty="0"/>
          </a:p>
        </p:txBody>
      </p:sp>
      <p:sp>
        <p:nvSpPr>
          <p:cNvPr id="24" name="TextBox 23"/>
          <p:cNvSpPr txBox="1"/>
          <p:nvPr/>
        </p:nvSpPr>
        <p:spPr>
          <a:xfrm>
            <a:off x="6477000" y="5029982"/>
            <a:ext cx="567784" cy="276999"/>
          </a:xfrm>
          <a:prstGeom prst="rect">
            <a:avLst/>
          </a:prstGeom>
          <a:noFill/>
        </p:spPr>
        <p:txBody>
          <a:bodyPr wrap="none" rtlCol="0">
            <a:spAutoFit/>
          </a:bodyPr>
          <a:lstStyle/>
          <a:p>
            <a:r>
              <a:rPr lang="en-GB" sz="1200" b="0" dirty="0" smtClean="0"/>
              <a:t>Email</a:t>
            </a:r>
            <a:endParaRPr lang="en-GB" sz="1200" b="0" dirty="0"/>
          </a:p>
        </p:txBody>
      </p:sp>
      <p:sp>
        <p:nvSpPr>
          <p:cNvPr id="34" name="TextBox 33"/>
          <p:cNvSpPr txBox="1"/>
          <p:nvPr/>
        </p:nvSpPr>
        <p:spPr>
          <a:xfrm>
            <a:off x="4171890" y="4948690"/>
            <a:ext cx="567784" cy="276999"/>
          </a:xfrm>
          <a:prstGeom prst="rect">
            <a:avLst/>
          </a:prstGeom>
          <a:noFill/>
        </p:spPr>
        <p:txBody>
          <a:bodyPr wrap="none" rtlCol="0">
            <a:spAutoFit/>
          </a:bodyPr>
          <a:lstStyle/>
          <a:p>
            <a:r>
              <a:rPr lang="en-GB" sz="1200" b="0" dirty="0" smtClean="0"/>
              <a:t>Email</a:t>
            </a:r>
            <a:endParaRPr lang="en-GB" sz="1200" b="0" dirty="0"/>
          </a:p>
        </p:txBody>
      </p:sp>
    </p:spTree>
    <p:extLst>
      <p:ext uri="{BB962C8B-B14F-4D97-AF65-F5344CB8AC3E}">
        <p14:creationId xmlns:p14="http://schemas.microsoft.com/office/powerpoint/2010/main" val="3110775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system</a:t>
            </a:r>
            <a:endParaRPr lang="en-GB" dirty="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5</a:t>
            </a:fld>
            <a:endParaRPr lang="en-US"/>
          </a:p>
        </p:txBody>
      </p:sp>
      <p:sp>
        <p:nvSpPr>
          <p:cNvPr id="5" name="Rectangle 4"/>
          <p:cNvSpPr/>
          <p:nvPr/>
        </p:nvSpPr>
        <p:spPr>
          <a:xfrm>
            <a:off x="685800"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1</a:t>
            </a:r>
            <a:endParaRPr lang="en-GB" dirty="0"/>
          </a:p>
        </p:txBody>
      </p:sp>
      <p:sp>
        <p:nvSpPr>
          <p:cNvPr id="6" name="Rectangle 5"/>
          <p:cNvSpPr/>
          <p:nvPr/>
        </p:nvSpPr>
        <p:spPr>
          <a:xfrm>
            <a:off x="2743200"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2</a:t>
            </a:r>
            <a:endParaRPr lang="en-GB" dirty="0"/>
          </a:p>
        </p:txBody>
      </p:sp>
      <p:sp>
        <p:nvSpPr>
          <p:cNvPr id="7" name="Rectangle 6"/>
          <p:cNvSpPr/>
          <p:nvPr/>
        </p:nvSpPr>
        <p:spPr>
          <a:xfrm>
            <a:off x="4800600" y="139863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3	</a:t>
            </a:r>
            <a:endParaRPr lang="en-GB" dirty="0"/>
          </a:p>
        </p:txBody>
      </p:sp>
      <p:sp>
        <p:nvSpPr>
          <p:cNvPr id="8" name="Rectangle 7"/>
          <p:cNvSpPr/>
          <p:nvPr/>
        </p:nvSpPr>
        <p:spPr>
          <a:xfrm>
            <a:off x="7135761" y="13765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n</a:t>
            </a:r>
            <a:endParaRPr lang="en-GB" dirty="0"/>
          </a:p>
        </p:txBody>
      </p:sp>
      <p:sp>
        <p:nvSpPr>
          <p:cNvPr id="10" name="Rounded Rectangle 9"/>
          <p:cNvSpPr/>
          <p:nvPr/>
        </p:nvSpPr>
        <p:spPr>
          <a:xfrm>
            <a:off x="3352800" y="2971800"/>
            <a:ext cx="2362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C&amp;P Planning server</a:t>
            </a:r>
            <a:endParaRPr lang="en-GB" dirty="0"/>
          </a:p>
        </p:txBody>
      </p:sp>
      <p:sp>
        <p:nvSpPr>
          <p:cNvPr id="12" name="Oval 11"/>
          <p:cNvSpPr/>
          <p:nvPr/>
        </p:nvSpPr>
        <p:spPr>
          <a:xfrm>
            <a:off x="190500" y="2903545"/>
            <a:ext cx="1981200" cy="1111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Consolidatd</a:t>
            </a:r>
            <a:r>
              <a:rPr lang="en-GB" dirty="0" smtClean="0"/>
              <a:t> Report</a:t>
            </a:r>
            <a:endParaRPr lang="en-GB" dirty="0"/>
          </a:p>
        </p:txBody>
      </p:sp>
      <p:cxnSp>
        <p:nvCxnSpPr>
          <p:cNvPr id="17" name="Straight Arrow Connector 16"/>
          <p:cNvCxnSpPr/>
          <p:nvPr/>
        </p:nvCxnSpPr>
        <p:spPr>
          <a:xfrm>
            <a:off x="1562101" y="2290916"/>
            <a:ext cx="1809749" cy="757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57600" y="2313039"/>
            <a:ext cx="0" cy="658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57800" y="2313039"/>
            <a:ext cx="0" cy="658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3"/>
          </p:cNvCxnSpPr>
          <p:nvPr/>
        </p:nvCxnSpPr>
        <p:spPr>
          <a:xfrm flipH="1">
            <a:off x="5715000" y="2324867"/>
            <a:ext cx="1877961" cy="1104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1"/>
          </p:cNvCxnSpPr>
          <p:nvPr/>
        </p:nvCxnSpPr>
        <p:spPr>
          <a:xfrm flipH="1">
            <a:off x="2171701" y="3429000"/>
            <a:ext cx="1181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114300" y="4593073"/>
            <a:ext cx="21336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Proposed New Server</a:t>
            </a:r>
            <a:endParaRPr lang="en-GB" dirty="0"/>
          </a:p>
        </p:txBody>
      </p:sp>
      <p:sp>
        <p:nvSpPr>
          <p:cNvPr id="37" name="Frame 36"/>
          <p:cNvSpPr/>
          <p:nvPr/>
        </p:nvSpPr>
        <p:spPr>
          <a:xfrm>
            <a:off x="3774621" y="4523392"/>
            <a:ext cx="1676400" cy="914400"/>
          </a:xfrm>
          <a:prstGeom prst="fram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TextBox 38"/>
          <p:cNvSpPr txBox="1"/>
          <p:nvPr/>
        </p:nvSpPr>
        <p:spPr>
          <a:xfrm>
            <a:off x="3927020" y="4797420"/>
            <a:ext cx="1371600" cy="307777"/>
          </a:xfrm>
          <a:prstGeom prst="rect">
            <a:avLst/>
          </a:prstGeom>
          <a:noFill/>
        </p:spPr>
        <p:txBody>
          <a:bodyPr wrap="square" rtlCol="0">
            <a:spAutoFit/>
          </a:bodyPr>
          <a:lstStyle/>
          <a:p>
            <a:r>
              <a:rPr lang="en-GB" sz="1400" dirty="0" smtClean="0"/>
              <a:t>  Java Script</a:t>
            </a:r>
            <a:endParaRPr lang="en-GB" sz="1400" dirty="0"/>
          </a:p>
        </p:txBody>
      </p:sp>
      <p:cxnSp>
        <p:nvCxnSpPr>
          <p:cNvPr id="42" name="Straight Arrow Connector 41"/>
          <p:cNvCxnSpPr>
            <a:stCxn id="12" idx="4"/>
            <a:endCxn id="30" idx="0"/>
          </p:cNvCxnSpPr>
          <p:nvPr/>
        </p:nvCxnSpPr>
        <p:spPr>
          <a:xfrm>
            <a:off x="1181100" y="4014590"/>
            <a:ext cx="0" cy="578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Flowchart: Process 43"/>
          <p:cNvSpPr/>
          <p:nvPr/>
        </p:nvSpPr>
        <p:spPr>
          <a:xfrm>
            <a:off x="7034887" y="5792115"/>
            <a:ext cx="1676400" cy="670701"/>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Dash Board View</a:t>
            </a:r>
            <a:endParaRPr lang="en-GB" dirty="0"/>
          </a:p>
        </p:txBody>
      </p:sp>
      <p:cxnSp>
        <p:nvCxnSpPr>
          <p:cNvPr id="46" name="Straight Arrow Connector 45"/>
          <p:cNvCxnSpPr>
            <a:stCxn id="37" idx="1"/>
          </p:cNvCxnSpPr>
          <p:nvPr/>
        </p:nvCxnSpPr>
        <p:spPr>
          <a:xfrm flipH="1">
            <a:off x="2245179" y="4980592"/>
            <a:ext cx="1529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rame 55"/>
          <p:cNvSpPr/>
          <p:nvPr/>
        </p:nvSpPr>
        <p:spPr>
          <a:xfrm>
            <a:off x="7010399" y="4545806"/>
            <a:ext cx="1676400" cy="914400"/>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8" name="TextBox 57"/>
          <p:cNvSpPr txBox="1"/>
          <p:nvPr/>
        </p:nvSpPr>
        <p:spPr>
          <a:xfrm>
            <a:off x="7187287" y="4797419"/>
            <a:ext cx="1371600" cy="307777"/>
          </a:xfrm>
          <a:prstGeom prst="rect">
            <a:avLst/>
          </a:prstGeom>
          <a:noFill/>
        </p:spPr>
        <p:txBody>
          <a:bodyPr wrap="square" rtlCol="0">
            <a:spAutoFit/>
          </a:bodyPr>
          <a:lstStyle/>
          <a:p>
            <a:r>
              <a:rPr lang="en-GB" sz="1400" dirty="0" smtClean="0"/>
              <a:t>  Web Service</a:t>
            </a:r>
            <a:endParaRPr lang="en-GB" sz="1400" dirty="0"/>
          </a:p>
        </p:txBody>
      </p:sp>
      <p:cxnSp>
        <p:nvCxnSpPr>
          <p:cNvPr id="62" name="Straight Arrow Connector 61"/>
          <p:cNvCxnSpPr>
            <a:stCxn id="56" idx="2"/>
          </p:cNvCxnSpPr>
          <p:nvPr/>
        </p:nvCxnSpPr>
        <p:spPr>
          <a:xfrm>
            <a:off x="7848599" y="5460206"/>
            <a:ext cx="0" cy="3554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53443" y="4191000"/>
            <a:ext cx="5938157" cy="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53443" y="4191000"/>
            <a:ext cx="0" cy="2538412"/>
          </a:xfrm>
          <a:prstGeom prst="line">
            <a:avLst/>
          </a:prstGeom>
          <a:ln w="22225">
            <a:solidFill>
              <a:schemeClr val="bg2">
                <a:lumMod val="1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991600" y="4191000"/>
            <a:ext cx="0" cy="2538412"/>
          </a:xfrm>
          <a:prstGeom prst="line">
            <a:avLst/>
          </a:prstGeom>
          <a:ln w="22225">
            <a:prstDash val="lgDash"/>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3053443" y="6729412"/>
            <a:ext cx="5938157" cy="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7" idx="3"/>
            <a:endCxn id="56" idx="1"/>
          </p:cNvCxnSpPr>
          <p:nvPr/>
        </p:nvCxnSpPr>
        <p:spPr>
          <a:xfrm>
            <a:off x="5451021" y="4980592"/>
            <a:ext cx="1559378" cy="2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015343" y="3919284"/>
            <a:ext cx="6237605" cy="276999"/>
          </a:xfrm>
          <a:prstGeom prst="rect">
            <a:avLst/>
          </a:prstGeom>
          <a:noFill/>
        </p:spPr>
        <p:txBody>
          <a:bodyPr wrap="none" rtlCol="0">
            <a:spAutoFit/>
          </a:bodyPr>
          <a:lstStyle/>
          <a:p>
            <a:r>
              <a:rPr lang="en-GB" sz="1200" b="0" dirty="0" smtClean="0"/>
              <a:t>Whole customization can be done on java script based on business needs and decisions </a:t>
            </a:r>
            <a:endParaRPr lang="en-GB" sz="1200" b="0" dirty="0"/>
          </a:p>
        </p:txBody>
      </p:sp>
    </p:spTree>
    <p:extLst>
      <p:ext uri="{BB962C8B-B14F-4D97-AF65-F5344CB8AC3E}">
        <p14:creationId xmlns:p14="http://schemas.microsoft.com/office/powerpoint/2010/main" val="3501074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a:t>1 - PED </a:t>
            </a:r>
            <a:r>
              <a:rPr lang="en-GB" dirty="0" smtClean="0"/>
              <a:t>Audit Metrics And Threshold	</a:t>
            </a:r>
            <a:endParaRPr lang="en-GB" dirty="0"/>
          </a:p>
        </p:txBody>
      </p:sp>
      <p:sp>
        <p:nvSpPr>
          <p:cNvPr id="11267" name="Content Placeholder 2"/>
          <p:cNvSpPr>
            <a:spLocks noGrp="1"/>
          </p:cNvSpPr>
          <p:nvPr>
            <p:ph idx="1"/>
          </p:nvPr>
        </p:nvSpPr>
        <p:spPr>
          <a:xfrm>
            <a:off x="304800" y="1142999"/>
            <a:ext cx="8382000" cy="5457825"/>
          </a:xfrm>
        </p:spPr>
        <p:txBody>
          <a:bodyPr/>
          <a:lstStyle/>
          <a:p>
            <a:pPr marL="0" lvl="1" indent="0">
              <a:lnSpc>
                <a:spcPct val="150000"/>
              </a:lnSpc>
              <a:buClr>
                <a:srgbClr val="C00000"/>
              </a:buClr>
              <a:buNone/>
              <a:defRPr/>
            </a:pPr>
            <a:r>
              <a:rPr lang="en-GB" dirty="0" smtClean="0">
                <a:solidFill>
                  <a:schemeClr val="tx1"/>
                </a:solidFill>
              </a:rPr>
              <a:t>PED serial numbers are pulled once a day around 4.00am from all the stores by C&amp;P planning server through NFM around early morning 4.00am</a:t>
            </a:r>
          </a:p>
          <a:p>
            <a:pPr marL="0" lvl="1" indent="0">
              <a:lnSpc>
                <a:spcPct val="150000"/>
              </a:lnSpc>
              <a:buClr>
                <a:srgbClr val="C00000"/>
              </a:buClr>
              <a:buNone/>
              <a:defRPr/>
            </a:pPr>
            <a:r>
              <a:rPr lang="en-GB" dirty="0" smtClean="0">
                <a:solidFill>
                  <a:schemeClr val="tx1"/>
                </a:solidFill>
              </a:rPr>
              <a:t>Number of Tills in the Estate   : </a:t>
            </a:r>
            <a:r>
              <a:rPr lang="en-GB" b="1" dirty="0" smtClean="0">
                <a:solidFill>
                  <a:schemeClr val="tx1"/>
                </a:solidFill>
              </a:rPr>
              <a:t>13871</a:t>
            </a:r>
          </a:p>
          <a:p>
            <a:pPr marL="0" lvl="1" indent="0">
              <a:lnSpc>
                <a:spcPct val="150000"/>
              </a:lnSpc>
              <a:buClr>
                <a:srgbClr val="C00000"/>
              </a:buClr>
              <a:buNone/>
              <a:defRPr/>
            </a:pPr>
            <a:r>
              <a:rPr lang="en-GB" dirty="0" smtClean="0">
                <a:solidFill>
                  <a:schemeClr val="tx1"/>
                </a:solidFill>
              </a:rPr>
              <a:t>Number of PEDS in the estate : </a:t>
            </a:r>
            <a:r>
              <a:rPr lang="en-GB" b="1" dirty="0" smtClean="0">
                <a:solidFill>
                  <a:schemeClr val="tx1"/>
                </a:solidFill>
              </a:rPr>
              <a:t>13871</a:t>
            </a:r>
          </a:p>
          <a:p>
            <a:pPr marL="0" lvl="1" indent="0">
              <a:lnSpc>
                <a:spcPct val="150000"/>
              </a:lnSpc>
              <a:buClr>
                <a:srgbClr val="C00000"/>
              </a:buClr>
              <a:buNone/>
              <a:defRPr/>
            </a:pPr>
            <a:r>
              <a:rPr lang="en-GB" dirty="0" smtClean="0">
                <a:solidFill>
                  <a:schemeClr val="tx1"/>
                </a:solidFill>
              </a:rPr>
              <a:t>Frequency of check 	 : Twice a day  ( early morning 4.00am and afternoon 12.00pm)</a:t>
            </a:r>
          </a:p>
          <a:p>
            <a:pPr marL="0" lvl="1" indent="0">
              <a:lnSpc>
                <a:spcPct val="150000"/>
              </a:lnSpc>
              <a:buClr>
                <a:srgbClr val="C00000"/>
              </a:buClr>
              <a:buNone/>
              <a:defRPr/>
            </a:pPr>
            <a:r>
              <a:rPr lang="en-GB" b="1" dirty="0" smtClean="0">
                <a:solidFill>
                  <a:srgbClr val="00B050"/>
                </a:solidFill>
              </a:rPr>
              <a:t>Green condition :</a:t>
            </a:r>
          </a:p>
          <a:p>
            <a:pPr marL="0" lvl="1" indent="0">
              <a:lnSpc>
                <a:spcPct val="150000"/>
              </a:lnSpc>
              <a:buClr>
                <a:srgbClr val="C00000"/>
              </a:buClr>
              <a:buNone/>
              <a:defRPr/>
            </a:pPr>
            <a:r>
              <a:rPr lang="en-GB" sz="1600" dirty="0" smtClean="0">
                <a:solidFill>
                  <a:schemeClr val="tx1"/>
                </a:solidFill>
              </a:rPr>
              <a:t>	More than 98% of the tills in the estate has got a working PED </a:t>
            </a:r>
          </a:p>
          <a:p>
            <a:pPr marL="0" lvl="1" indent="0">
              <a:lnSpc>
                <a:spcPct val="150000"/>
              </a:lnSpc>
              <a:buClr>
                <a:srgbClr val="C00000"/>
              </a:buClr>
              <a:buNone/>
              <a:defRPr/>
            </a:pPr>
            <a:r>
              <a:rPr lang="en-GB" b="1" dirty="0" smtClean="0">
                <a:solidFill>
                  <a:srgbClr val="FFC000"/>
                </a:solidFill>
              </a:rPr>
              <a:t>Amber condition:</a:t>
            </a:r>
          </a:p>
          <a:p>
            <a:pPr marL="0" lvl="1" indent="0">
              <a:lnSpc>
                <a:spcPct val="150000"/>
              </a:lnSpc>
              <a:buClr>
                <a:srgbClr val="C00000"/>
              </a:buClr>
              <a:buNone/>
              <a:defRPr/>
            </a:pPr>
            <a:r>
              <a:rPr lang="en-GB" sz="1600" dirty="0" smtClean="0">
                <a:solidFill>
                  <a:schemeClr val="tx1"/>
                </a:solidFill>
              </a:rPr>
              <a:t>	Number of tills with PED serial number are between 95% to 98%</a:t>
            </a:r>
          </a:p>
          <a:p>
            <a:pPr marL="0" lvl="1" indent="0">
              <a:lnSpc>
                <a:spcPct val="150000"/>
              </a:lnSpc>
              <a:buClr>
                <a:srgbClr val="C00000"/>
              </a:buClr>
              <a:buNone/>
              <a:defRPr/>
            </a:pPr>
            <a:r>
              <a:rPr lang="en-GB" b="1" dirty="0" smtClean="0">
                <a:solidFill>
                  <a:srgbClr val="C00000"/>
                </a:solidFill>
              </a:rPr>
              <a:t>Red condition:</a:t>
            </a:r>
          </a:p>
          <a:p>
            <a:pPr marL="0" lvl="1" indent="0">
              <a:lnSpc>
                <a:spcPct val="150000"/>
              </a:lnSpc>
              <a:buClr>
                <a:srgbClr val="C00000"/>
              </a:buClr>
              <a:buNone/>
              <a:defRPr/>
            </a:pPr>
            <a:r>
              <a:rPr lang="en-GB" sz="1600" dirty="0" smtClean="0">
                <a:solidFill>
                  <a:schemeClr val="tx1"/>
                </a:solidFill>
              </a:rPr>
              <a:t>	If more than 5*13871/100 is down in the estate then red condition</a:t>
            </a:r>
            <a:endParaRPr lang="en-GB" sz="1600" dirty="0">
              <a:solidFill>
                <a:schemeClr val="tx1"/>
              </a:solidFill>
            </a:endParaRPr>
          </a:p>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smtClean="0">
              <a:solidFill>
                <a:srgbClr val="1F497D"/>
              </a:solidFill>
            </a:endParaRPr>
          </a:p>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smtClean="0">
              <a:solidFill>
                <a:srgbClr val="1F497D"/>
              </a:solidFill>
            </a:endParaRPr>
          </a:p>
          <a:p>
            <a:pPr marL="0" lvl="1" indent="0">
              <a:lnSpc>
                <a:spcPct val="150000"/>
              </a:lnSpc>
              <a:buClr>
                <a:srgbClr val="C00000"/>
              </a:buClr>
              <a:buNone/>
              <a:defRPr/>
            </a:pPr>
            <a:endParaRPr lang="en-GB" dirty="0" smtClean="0">
              <a:solidFill>
                <a:srgbClr val="1F497D"/>
              </a:solidFill>
            </a:endParaRPr>
          </a:p>
          <a:p>
            <a:pPr>
              <a:buFont typeface="Wingdings" pitchFamily="2" charset="2"/>
              <a:buNone/>
              <a:defRPr/>
            </a:pPr>
            <a:r>
              <a:rPr lang="en-GB" b="0" dirty="0" smtClean="0"/>
              <a:t> </a:t>
            </a:r>
          </a:p>
        </p:txBody>
      </p:sp>
      <p:sp>
        <p:nvSpPr>
          <p:cNvPr id="4" name="Slide Number Placeholder 3"/>
          <p:cNvSpPr>
            <a:spLocks noGrp="1"/>
          </p:cNvSpPr>
          <p:nvPr>
            <p:ph type="sldNum" sz="quarter" idx="10"/>
          </p:nvPr>
        </p:nvSpPr>
        <p:spPr/>
        <p:txBody>
          <a:bodyPr/>
          <a:lstStyle/>
          <a:p>
            <a:pPr>
              <a:defRPr/>
            </a:pPr>
            <a:r>
              <a:rPr lang="en-US" dirty="0" smtClean="0"/>
              <a:t>Slide </a:t>
            </a:r>
            <a:fld id="{33D9095C-29EE-4787-8215-08F35D0E1FD5}" type="slidenum">
              <a:rPr lang="en-US" smtClean="0"/>
              <a:pPr>
                <a:defRPr/>
              </a:pPr>
              <a:t>6</a:t>
            </a:fld>
            <a:endParaRPr lang="en-US" dirty="0"/>
          </a:p>
        </p:txBody>
      </p:sp>
    </p:spTree>
    <p:extLst>
      <p:ext uri="{BB962C8B-B14F-4D97-AF65-F5344CB8AC3E}">
        <p14:creationId xmlns:p14="http://schemas.microsoft.com/office/powerpoint/2010/main" val="323182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PED Audit Metrics And Threshold	</a:t>
            </a:r>
            <a:endParaRPr lang="en-GB" dirty="0"/>
          </a:p>
        </p:txBody>
      </p:sp>
      <p:sp>
        <p:nvSpPr>
          <p:cNvPr id="11267" name="Content Placeholder 2"/>
          <p:cNvSpPr>
            <a:spLocks noGrp="1"/>
          </p:cNvSpPr>
          <p:nvPr>
            <p:ph idx="1"/>
          </p:nvPr>
        </p:nvSpPr>
        <p:spPr>
          <a:xfrm>
            <a:off x="304800" y="1142999"/>
            <a:ext cx="8382000" cy="5457825"/>
          </a:xfrm>
        </p:spPr>
        <p:txBody>
          <a:bodyPr/>
          <a:lstStyle/>
          <a:p>
            <a:pPr marL="0" lvl="1" indent="0" algn="just">
              <a:lnSpc>
                <a:spcPct val="150000"/>
              </a:lnSpc>
              <a:buClr>
                <a:srgbClr val="C00000"/>
              </a:buClr>
              <a:buNone/>
              <a:defRPr/>
            </a:pPr>
            <a:r>
              <a:rPr lang="en-GB" dirty="0" smtClean="0">
                <a:solidFill>
                  <a:schemeClr val="tx1"/>
                </a:solidFill>
              </a:rPr>
              <a:t> Deadline Time for getting the data :  4.30am in the morning and 12.30pm in afternoon</a:t>
            </a:r>
          </a:p>
          <a:p>
            <a:pPr marL="0" lvl="1" indent="0" algn="just">
              <a:lnSpc>
                <a:spcPct val="150000"/>
              </a:lnSpc>
              <a:buClr>
                <a:srgbClr val="C00000"/>
              </a:buClr>
              <a:buNone/>
              <a:defRPr/>
            </a:pPr>
            <a:r>
              <a:rPr lang="en-GB" sz="1600" b="1" dirty="0" smtClean="0">
                <a:solidFill>
                  <a:schemeClr val="tx1"/>
                </a:solidFill>
              </a:rPr>
              <a:t>Field(s) to check from the file:</a:t>
            </a:r>
          </a:p>
          <a:p>
            <a:pPr marL="0" lvl="1" indent="0" algn="just">
              <a:lnSpc>
                <a:spcPct val="150000"/>
              </a:lnSpc>
              <a:buClr>
                <a:srgbClr val="C00000"/>
              </a:buClr>
              <a:buNone/>
              <a:defRPr/>
            </a:pPr>
            <a:r>
              <a:rPr lang="en-GB" sz="1600" dirty="0" smtClean="0">
                <a:solidFill>
                  <a:schemeClr val="tx1"/>
                </a:solidFill>
              </a:rPr>
              <a:t>Please check field 5 from the </a:t>
            </a:r>
            <a:r>
              <a:rPr lang="en-GB" sz="1600" dirty="0" err="1" smtClean="0">
                <a:solidFill>
                  <a:schemeClr val="tx1"/>
                </a:solidFill>
              </a:rPr>
              <a:t>pedaudit</a:t>
            </a:r>
            <a:r>
              <a:rPr lang="en-GB" sz="1600" dirty="0" smtClean="0">
                <a:solidFill>
                  <a:schemeClr val="tx1"/>
                </a:solidFill>
              </a:rPr>
              <a:t> file and  iterate the field for following checks</a:t>
            </a:r>
          </a:p>
          <a:p>
            <a:pPr marL="342900" lvl="1" indent="-342900" algn="just">
              <a:lnSpc>
                <a:spcPct val="150000"/>
              </a:lnSpc>
              <a:buClr>
                <a:srgbClr val="C00000"/>
              </a:buClr>
              <a:buAutoNum type="arabicParenR"/>
              <a:defRPr/>
            </a:pPr>
            <a:r>
              <a:rPr lang="en-GB" sz="1600" dirty="0" smtClean="0">
                <a:solidFill>
                  <a:schemeClr val="tx1"/>
                </a:solidFill>
              </a:rPr>
              <a:t>PED Number field is not empty</a:t>
            </a:r>
          </a:p>
          <a:p>
            <a:pPr marL="342900" lvl="1" indent="-342900" algn="just">
              <a:lnSpc>
                <a:spcPct val="150000"/>
              </a:lnSpc>
              <a:buClr>
                <a:srgbClr val="C00000"/>
              </a:buClr>
              <a:buAutoNum type="arabicParenR"/>
              <a:defRPr/>
            </a:pPr>
            <a:r>
              <a:rPr lang="en-GB" sz="1600" dirty="0" err="1" smtClean="0">
                <a:solidFill>
                  <a:schemeClr val="tx1"/>
                </a:solidFill>
              </a:rPr>
              <a:t>Ped</a:t>
            </a:r>
            <a:r>
              <a:rPr lang="en-GB" sz="1600" dirty="0" smtClean="0">
                <a:solidFill>
                  <a:schemeClr val="tx1"/>
                </a:solidFill>
              </a:rPr>
              <a:t> number field is not null/undefined</a:t>
            </a:r>
          </a:p>
          <a:p>
            <a:pPr marL="342900" lvl="1" indent="-342900" algn="just">
              <a:lnSpc>
                <a:spcPct val="150000"/>
              </a:lnSpc>
              <a:buClr>
                <a:srgbClr val="C00000"/>
              </a:buClr>
              <a:buAutoNum type="arabicParenR"/>
              <a:defRPr/>
            </a:pPr>
            <a:r>
              <a:rPr lang="en-GB" sz="1600" dirty="0" err="1" smtClean="0">
                <a:solidFill>
                  <a:schemeClr val="tx1"/>
                </a:solidFill>
              </a:rPr>
              <a:t>Ped</a:t>
            </a:r>
            <a:r>
              <a:rPr lang="en-GB" sz="1600" dirty="0" smtClean="0">
                <a:solidFill>
                  <a:schemeClr val="tx1"/>
                </a:solidFill>
              </a:rPr>
              <a:t> Number has 8 digit in length</a:t>
            </a:r>
          </a:p>
          <a:p>
            <a:pPr marL="342900" lvl="1" indent="-342900" algn="just">
              <a:lnSpc>
                <a:spcPct val="150000"/>
              </a:lnSpc>
              <a:buClr>
                <a:srgbClr val="C00000"/>
              </a:buClr>
              <a:buAutoNum type="arabicParenR"/>
              <a:defRPr/>
            </a:pPr>
            <a:r>
              <a:rPr lang="en-GB" sz="1600" dirty="0" smtClean="0">
                <a:solidFill>
                  <a:schemeClr val="tx1"/>
                </a:solidFill>
              </a:rPr>
              <a:t>PED number field is numeric</a:t>
            </a:r>
          </a:p>
          <a:p>
            <a:pPr marL="342900" lvl="1" indent="-342900" algn="just">
              <a:lnSpc>
                <a:spcPct val="150000"/>
              </a:lnSpc>
              <a:buClr>
                <a:srgbClr val="C00000"/>
              </a:buClr>
              <a:buAutoNum type="arabicParenR"/>
              <a:defRPr/>
            </a:pPr>
            <a:r>
              <a:rPr lang="en-GB" sz="1600" dirty="0" smtClean="0">
                <a:solidFill>
                  <a:schemeClr val="tx1"/>
                </a:solidFill>
              </a:rPr>
              <a:t>PED number is not zero</a:t>
            </a:r>
          </a:p>
          <a:p>
            <a:pPr marL="0" lvl="1" indent="0" algn="just">
              <a:lnSpc>
                <a:spcPct val="150000"/>
              </a:lnSpc>
              <a:buClr>
                <a:srgbClr val="C00000"/>
              </a:buClr>
              <a:buNone/>
              <a:defRPr/>
            </a:pPr>
            <a:r>
              <a:rPr lang="en-GB" sz="1600" dirty="0" smtClean="0">
                <a:solidFill>
                  <a:schemeClr val="tx1"/>
                </a:solidFill>
              </a:rPr>
              <a:t>If the PED number field is any of the above, then set the counter. At the end check the counter value against total number of rows .  </a:t>
            </a:r>
          </a:p>
          <a:p>
            <a:pPr marL="0" lvl="1" indent="0" algn="just">
              <a:lnSpc>
                <a:spcPct val="150000"/>
              </a:lnSpc>
              <a:buClr>
                <a:srgbClr val="C00000"/>
              </a:buClr>
              <a:buNone/>
              <a:defRPr/>
            </a:pPr>
            <a:r>
              <a:rPr lang="en-GB" sz="1600" dirty="0" smtClean="0">
                <a:solidFill>
                  <a:schemeClr val="tx1"/>
                </a:solidFill>
              </a:rPr>
              <a:t>Also whenever there is a counter set, get the complete row in to an array.  Likewise sort all the affected rows in to an array. Finally when user wants to see the store wise details. Display the data in  format   Store Number, Till Number, Time of check  and PED number obtained etc..</a:t>
            </a:r>
          </a:p>
          <a:p>
            <a:pPr marL="0" lvl="1" indent="0">
              <a:lnSpc>
                <a:spcPct val="150000"/>
              </a:lnSpc>
              <a:buClr>
                <a:srgbClr val="C00000"/>
              </a:buClr>
              <a:buNone/>
              <a:defRPr/>
            </a:pPr>
            <a:endParaRPr lang="en-GB" sz="1600" dirty="0" smtClean="0">
              <a:solidFill>
                <a:schemeClr val="tx1"/>
              </a:solidFill>
            </a:endParaRPr>
          </a:p>
          <a:p>
            <a:pPr marL="0" lvl="1" indent="0">
              <a:lnSpc>
                <a:spcPct val="150000"/>
              </a:lnSpc>
              <a:buClr>
                <a:srgbClr val="C00000"/>
              </a:buClr>
              <a:buNone/>
              <a:defRPr/>
            </a:pPr>
            <a:endParaRPr lang="en-GB" sz="1600" dirty="0" smtClean="0">
              <a:solidFill>
                <a:schemeClr val="tx1"/>
              </a:solidFill>
            </a:endParaRPr>
          </a:p>
          <a:p>
            <a:pPr marL="342900" lvl="1" indent="-342900">
              <a:lnSpc>
                <a:spcPct val="150000"/>
              </a:lnSpc>
              <a:buClr>
                <a:srgbClr val="C00000"/>
              </a:buClr>
              <a:buAutoNum type="arabicParenR"/>
              <a:defRPr/>
            </a:pPr>
            <a:endParaRPr lang="en-GB" sz="1600" dirty="0">
              <a:solidFill>
                <a:schemeClr val="tx1"/>
              </a:solidFill>
            </a:endParaRPr>
          </a:p>
          <a:p>
            <a:pPr marL="0" lvl="1" indent="0">
              <a:lnSpc>
                <a:spcPct val="150000"/>
              </a:lnSpc>
              <a:buClr>
                <a:srgbClr val="C00000"/>
              </a:buClr>
              <a:buNone/>
              <a:defRPr/>
            </a:pPr>
            <a:endParaRPr lang="en-GB" sz="1600" dirty="0">
              <a:solidFill>
                <a:schemeClr val="tx1"/>
              </a:solidFill>
            </a:endParaRPr>
          </a:p>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smtClean="0">
              <a:solidFill>
                <a:srgbClr val="1F497D"/>
              </a:solidFill>
            </a:endParaRPr>
          </a:p>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a:solidFill>
                <a:srgbClr val="1F497D"/>
              </a:solidFill>
            </a:endParaRPr>
          </a:p>
          <a:p>
            <a:pPr marL="0" lvl="1" indent="0">
              <a:lnSpc>
                <a:spcPct val="150000"/>
              </a:lnSpc>
              <a:buClr>
                <a:srgbClr val="C00000"/>
              </a:buClr>
              <a:buNone/>
              <a:defRPr/>
            </a:pPr>
            <a:endParaRPr lang="en-GB" dirty="0" smtClean="0">
              <a:solidFill>
                <a:srgbClr val="1F497D"/>
              </a:solidFill>
            </a:endParaRPr>
          </a:p>
          <a:p>
            <a:pPr marL="0" lvl="1" indent="0">
              <a:lnSpc>
                <a:spcPct val="150000"/>
              </a:lnSpc>
              <a:buClr>
                <a:srgbClr val="C00000"/>
              </a:buClr>
              <a:buNone/>
              <a:defRPr/>
            </a:pPr>
            <a:endParaRPr lang="en-GB" dirty="0" smtClean="0">
              <a:solidFill>
                <a:srgbClr val="1F497D"/>
              </a:solidFill>
            </a:endParaRPr>
          </a:p>
          <a:p>
            <a:pPr>
              <a:buFont typeface="Wingdings" pitchFamily="2" charset="2"/>
              <a:buNone/>
              <a:defRPr/>
            </a:pPr>
            <a:r>
              <a:rPr lang="en-GB" b="0" dirty="0" smtClean="0"/>
              <a:t> </a:t>
            </a:r>
          </a:p>
        </p:txBody>
      </p:sp>
      <p:sp>
        <p:nvSpPr>
          <p:cNvPr id="4" name="Slide Number Placeholder 3"/>
          <p:cNvSpPr>
            <a:spLocks noGrp="1"/>
          </p:cNvSpPr>
          <p:nvPr>
            <p:ph type="sldNum" sz="quarter" idx="10"/>
          </p:nvPr>
        </p:nvSpPr>
        <p:spPr/>
        <p:txBody>
          <a:bodyPr/>
          <a:lstStyle/>
          <a:p>
            <a:pPr>
              <a:defRPr/>
            </a:pPr>
            <a:r>
              <a:rPr lang="en-US" dirty="0" smtClean="0"/>
              <a:t>Slide </a:t>
            </a:r>
            <a:fld id="{33D9095C-29EE-4787-8215-08F35D0E1FD5}" type="slidenum">
              <a:rPr lang="en-US" smtClean="0"/>
              <a:pPr>
                <a:defRPr/>
              </a:pPr>
              <a:t>7</a:t>
            </a:fld>
            <a:endParaRPr lang="en-US" dirty="0"/>
          </a:p>
        </p:txBody>
      </p:sp>
    </p:spTree>
    <p:extLst>
      <p:ext uri="{BB962C8B-B14F-4D97-AF65-F5344CB8AC3E}">
        <p14:creationId xmlns:p14="http://schemas.microsoft.com/office/powerpoint/2010/main" val="3294378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 Controller Memory</a:t>
            </a:r>
            <a:endParaRPr lang="en-GB" dirty="0"/>
          </a:p>
        </p:txBody>
      </p:sp>
      <p:sp>
        <p:nvSpPr>
          <p:cNvPr id="3" name="Content Placeholder 2"/>
          <p:cNvSpPr>
            <a:spLocks noGrp="1"/>
          </p:cNvSpPr>
          <p:nvPr>
            <p:ph idx="1"/>
          </p:nvPr>
        </p:nvSpPr>
        <p:spPr/>
        <p:txBody>
          <a:bodyPr/>
          <a:lstStyle/>
          <a:p>
            <a:pPr marL="0" indent="0">
              <a:buNone/>
            </a:pPr>
            <a:r>
              <a:rPr lang="en-GB" b="0" dirty="0" smtClean="0"/>
              <a:t>Controller memory is the collection of memory details of store controllers, both master and alternate controller. It has both Hard disk and RAM memory details available.  </a:t>
            </a:r>
          </a:p>
          <a:p>
            <a:pPr marL="0" indent="0">
              <a:buNone/>
            </a:pPr>
            <a:endParaRPr lang="en-GB" b="0" dirty="0"/>
          </a:p>
          <a:p>
            <a:pPr marL="0" indent="0">
              <a:buNone/>
            </a:pPr>
            <a:r>
              <a:rPr lang="en-GB" b="0" dirty="0" smtClean="0"/>
              <a:t>File Location 		: UKC1CENTMQ\</a:t>
            </a:r>
            <a:r>
              <a:rPr lang="en-GB" b="0" dirty="0" err="1" smtClean="0"/>
              <a:t>DashBoard</a:t>
            </a:r>
            <a:endParaRPr lang="en-GB" b="0" dirty="0" smtClean="0"/>
          </a:p>
          <a:p>
            <a:pPr marL="0" indent="0">
              <a:buNone/>
            </a:pPr>
            <a:r>
              <a:rPr lang="en-GB" b="0" dirty="0" smtClean="0"/>
              <a:t>File Name      		: SINFO.LOG</a:t>
            </a:r>
          </a:p>
          <a:p>
            <a:pPr marL="0" indent="0">
              <a:buNone/>
            </a:pPr>
            <a:r>
              <a:rPr lang="en-GB" b="0" dirty="0" smtClean="0"/>
              <a:t>File Creation Frequency 	: Daily</a:t>
            </a:r>
          </a:p>
          <a:p>
            <a:pPr marL="0" indent="0">
              <a:buNone/>
            </a:pPr>
            <a:r>
              <a:rPr lang="en-GB" b="0" dirty="0" smtClean="0"/>
              <a:t>File Creation time  		: 2.35am</a:t>
            </a:r>
          </a:p>
          <a:p>
            <a:pPr marL="0" indent="0">
              <a:buNone/>
            </a:pPr>
            <a:r>
              <a:rPr lang="en-GB" b="0" dirty="0" smtClean="0"/>
              <a:t>Cut off Time           		: 3.00am</a:t>
            </a:r>
          </a:p>
          <a:p>
            <a:pPr marL="0" indent="0">
              <a:buNone/>
            </a:pPr>
            <a:endParaRPr lang="en-GB" dirty="0" smtClean="0"/>
          </a:p>
          <a:p>
            <a:pPr marL="0" indent="0">
              <a:buNone/>
            </a:pPr>
            <a:r>
              <a:rPr lang="en-GB" dirty="0" smtClean="0"/>
              <a:t>Fields needs to be checked</a:t>
            </a:r>
          </a:p>
          <a:p>
            <a:pPr marL="0" indent="0">
              <a:buNone/>
            </a:pPr>
            <a:r>
              <a:rPr lang="en-GB" b="0" dirty="0" smtClean="0"/>
              <a:t>Store Number                           -</a:t>
            </a:r>
            <a:r>
              <a:rPr lang="en-GB" dirty="0" smtClean="0"/>
              <a:t>  </a:t>
            </a:r>
            <a:r>
              <a:rPr lang="en-GB" b="0" dirty="0" smtClean="0"/>
              <a:t>1st Field</a:t>
            </a:r>
            <a:r>
              <a:rPr lang="en-GB" dirty="0" smtClean="0"/>
              <a:t> </a:t>
            </a:r>
          </a:p>
          <a:p>
            <a:pPr marL="0" indent="0">
              <a:buNone/>
            </a:pPr>
            <a:r>
              <a:rPr lang="en-GB" b="0" dirty="0" smtClean="0"/>
              <a:t>Node Number                           -</a:t>
            </a:r>
            <a:r>
              <a:rPr lang="en-GB" dirty="0" smtClean="0"/>
              <a:t>  </a:t>
            </a:r>
            <a:r>
              <a:rPr lang="en-GB" b="0" dirty="0" smtClean="0"/>
              <a:t>2</a:t>
            </a:r>
            <a:r>
              <a:rPr lang="en-GB" b="0" baseline="30000" dirty="0" smtClean="0"/>
              <a:t>nd</a:t>
            </a:r>
            <a:r>
              <a:rPr lang="en-GB" b="0" dirty="0" smtClean="0"/>
              <a:t> Field</a:t>
            </a:r>
          </a:p>
          <a:p>
            <a:pPr marL="0" indent="0">
              <a:buNone/>
            </a:pPr>
            <a:r>
              <a:rPr lang="en-GB" b="0" dirty="0"/>
              <a:t>C Drive </a:t>
            </a:r>
            <a:r>
              <a:rPr lang="en-GB" b="0" dirty="0" smtClean="0"/>
              <a:t>Size   ( In MB)   	-  5</a:t>
            </a:r>
            <a:r>
              <a:rPr lang="en-GB" b="0" baseline="30000" dirty="0" smtClean="0"/>
              <a:t>th</a:t>
            </a:r>
            <a:r>
              <a:rPr lang="en-GB" b="0" dirty="0" smtClean="0"/>
              <a:t> Field</a:t>
            </a:r>
          </a:p>
          <a:p>
            <a:pPr marL="0" indent="0">
              <a:buNone/>
            </a:pPr>
            <a:r>
              <a:rPr lang="en-GB" b="0" dirty="0"/>
              <a:t>C Drive </a:t>
            </a:r>
            <a:r>
              <a:rPr lang="en-GB" b="0" dirty="0" smtClean="0"/>
              <a:t>Free  ( In MB)   	-  6</a:t>
            </a:r>
            <a:r>
              <a:rPr lang="en-GB" b="0" baseline="30000" dirty="0" smtClean="0"/>
              <a:t>th</a:t>
            </a:r>
            <a:r>
              <a:rPr lang="en-GB" b="0" dirty="0" smtClean="0"/>
              <a:t> Field</a:t>
            </a:r>
            <a:endParaRPr lang="en-GB" b="0" dirty="0"/>
          </a:p>
          <a:p>
            <a:pPr marL="0" indent="0">
              <a:buNone/>
            </a:pPr>
            <a:endParaRPr lang="en-GB" dirty="0" smtClean="0"/>
          </a:p>
          <a:p>
            <a:pPr marL="0" indent="0">
              <a:buNone/>
            </a:pPr>
            <a:endParaRPr lang="en-GB" dirty="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8</a:t>
            </a:fld>
            <a:endParaRPr lang="en-US"/>
          </a:p>
        </p:txBody>
      </p:sp>
    </p:spTree>
    <p:extLst>
      <p:ext uri="{BB962C8B-B14F-4D97-AF65-F5344CB8AC3E}">
        <p14:creationId xmlns:p14="http://schemas.microsoft.com/office/powerpoint/2010/main" val="319982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Controller Memory – Contd..</a:t>
            </a:r>
            <a:endParaRPr lang="en-GB" dirty="0"/>
          </a:p>
        </p:txBody>
      </p:sp>
      <p:sp>
        <p:nvSpPr>
          <p:cNvPr id="3" name="Content Placeholder 2"/>
          <p:cNvSpPr>
            <a:spLocks noGrp="1"/>
          </p:cNvSpPr>
          <p:nvPr>
            <p:ph idx="1"/>
          </p:nvPr>
        </p:nvSpPr>
        <p:spPr>
          <a:xfrm>
            <a:off x="304800" y="1143000"/>
            <a:ext cx="8534400" cy="5457825"/>
          </a:xfrm>
        </p:spPr>
        <p:txBody>
          <a:bodyPr/>
          <a:lstStyle/>
          <a:p>
            <a:pPr algn="just"/>
            <a:r>
              <a:rPr lang="en-GB" b="0" dirty="0"/>
              <a:t>D Drive Size   ( In MB)              -   7</a:t>
            </a:r>
            <a:r>
              <a:rPr lang="en-GB" b="0" baseline="30000" dirty="0"/>
              <a:t>th</a:t>
            </a:r>
            <a:r>
              <a:rPr lang="en-GB" b="0" dirty="0"/>
              <a:t> </a:t>
            </a:r>
            <a:r>
              <a:rPr lang="en-GB" b="0" dirty="0" smtClean="0"/>
              <a:t> Field</a:t>
            </a:r>
            <a:endParaRPr lang="en-GB" b="0" dirty="0"/>
          </a:p>
          <a:p>
            <a:pPr algn="just"/>
            <a:r>
              <a:rPr lang="en-GB" b="0" dirty="0"/>
              <a:t>D drive Free   ( In MB)              -   8</a:t>
            </a:r>
            <a:r>
              <a:rPr lang="en-GB" b="0" baseline="30000" dirty="0"/>
              <a:t>th</a:t>
            </a:r>
            <a:r>
              <a:rPr lang="en-GB" b="0" dirty="0"/>
              <a:t> </a:t>
            </a:r>
            <a:r>
              <a:rPr lang="en-GB" b="0" dirty="0" smtClean="0"/>
              <a:t> Field</a:t>
            </a:r>
            <a:endParaRPr lang="en-GB" b="0" dirty="0"/>
          </a:p>
          <a:p>
            <a:pPr algn="just"/>
            <a:r>
              <a:rPr lang="en-GB" b="0" dirty="0" smtClean="0"/>
              <a:t>Mem total  - ( In Bytes)            -   9</a:t>
            </a:r>
            <a:r>
              <a:rPr lang="en-GB" b="0" baseline="30000" dirty="0" smtClean="0"/>
              <a:t>th</a:t>
            </a:r>
            <a:r>
              <a:rPr lang="en-GB" b="0" dirty="0" smtClean="0"/>
              <a:t>  Field</a:t>
            </a:r>
            <a:endParaRPr lang="en-GB" b="0" dirty="0"/>
          </a:p>
          <a:p>
            <a:pPr algn="just"/>
            <a:r>
              <a:rPr lang="en-GB" b="0" dirty="0"/>
              <a:t>Mem </a:t>
            </a:r>
            <a:r>
              <a:rPr lang="en-GB" b="0" dirty="0" smtClean="0"/>
              <a:t>free   - ( In Bytes)            -  11</a:t>
            </a:r>
            <a:r>
              <a:rPr lang="en-GB" b="0" baseline="30000" dirty="0" smtClean="0"/>
              <a:t>th</a:t>
            </a:r>
            <a:r>
              <a:rPr lang="en-GB" b="0" dirty="0" smtClean="0"/>
              <a:t> Field.</a:t>
            </a:r>
          </a:p>
          <a:p>
            <a:pPr algn="just"/>
            <a:endParaRPr lang="en-GB" b="0" dirty="0"/>
          </a:p>
          <a:p>
            <a:pPr marL="0" indent="0" algn="just">
              <a:buNone/>
            </a:pPr>
            <a:r>
              <a:rPr lang="en-GB" b="0" dirty="0" smtClean="0"/>
              <a:t>All the fields should be satisfying below condition, if any of the field misses it , then move the row to an error array also set a counter value.</a:t>
            </a:r>
          </a:p>
          <a:p>
            <a:pPr marL="0" indent="0" algn="just">
              <a:buNone/>
            </a:pPr>
            <a:endParaRPr lang="en-GB" b="0" dirty="0" smtClean="0"/>
          </a:p>
          <a:p>
            <a:pPr marL="0" indent="0" algn="just">
              <a:buNone/>
            </a:pPr>
            <a:r>
              <a:rPr lang="en-GB" b="0" dirty="0" smtClean="0"/>
              <a:t>General conditions</a:t>
            </a:r>
          </a:p>
          <a:p>
            <a:pPr marL="0" indent="0" algn="just">
              <a:buNone/>
            </a:pPr>
            <a:endParaRPr lang="en-GB" b="0" dirty="0"/>
          </a:p>
          <a:p>
            <a:pPr algn="just">
              <a:buAutoNum type="arabicParenR"/>
            </a:pPr>
            <a:r>
              <a:rPr lang="en-GB" b="0" dirty="0" smtClean="0"/>
              <a:t>Field is not empty</a:t>
            </a:r>
          </a:p>
          <a:p>
            <a:pPr algn="just">
              <a:buAutoNum type="arabicParenR"/>
            </a:pPr>
            <a:r>
              <a:rPr lang="en-GB" b="0" dirty="0" smtClean="0"/>
              <a:t>Field is not Null</a:t>
            </a:r>
          </a:p>
          <a:p>
            <a:pPr algn="just">
              <a:buAutoNum type="arabicParenR"/>
            </a:pPr>
            <a:r>
              <a:rPr lang="en-GB" b="0" dirty="0" smtClean="0"/>
              <a:t>Value in the field is not zero</a:t>
            </a:r>
          </a:p>
          <a:p>
            <a:pPr algn="just">
              <a:buAutoNum type="arabicParenR" startAt="4"/>
            </a:pPr>
            <a:r>
              <a:rPr lang="en-GB" b="0" dirty="0" smtClean="0"/>
              <a:t>Files doesn’t have any non numeric characters except for the node id field ( which </a:t>
            </a:r>
            <a:r>
              <a:rPr lang="en-GB" b="0" dirty="0"/>
              <a:t> </a:t>
            </a:r>
            <a:r>
              <a:rPr lang="en-GB" b="0" dirty="0" smtClean="0"/>
              <a:t> is either CE or CF)</a:t>
            </a:r>
          </a:p>
          <a:p>
            <a:pPr marL="0" indent="0">
              <a:buNone/>
            </a:pPr>
            <a:endParaRPr lang="en-GB" b="0" dirty="0"/>
          </a:p>
          <a:p>
            <a:pPr marL="0" indent="0">
              <a:buNone/>
            </a:pPr>
            <a:endParaRPr lang="en-GB" b="0" dirty="0" smtClean="0"/>
          </a:p>
          <a:p>
            <a:endParaRPr lang="en-GB" b="0" dirty="0"/>
          </a:p>
        </p:txBody>
      </p:sp>
      <p:sp>
        <p:nvSpPr>
          <p:cNvPr id="4" name="Slide Number Placeholder 3"/>
          <p:cNvSpPr>
            <a:spLocks noGrp="1"/>
          </p:cNvSpPr>
          <p:nvPr>
            <p:ph type="sldNum" sz="quarter" idx="10"/>
          </p:nvPr>
        </p:nvSpPr>
        <p:spPr/>
        <p:txBody>
          <a:bodyPr/>
          <a:lstStyle/>
          <a:p>
            <a:pPr>
              <a:defRPr/>
            </a:pPr>
            <a:r>
              <a:rPr lang="en-US" smtClean="0"/>
              <a:t>Slide </a:t>
            </a:r>
            <a:fld id="{A3B27BD2-3E04-4866-8FF6-2CA06B3B27C3}" type="slidenum">
              <a:rPr lang="en-US" smtClean="0"/>
              <a:pPr>
                <a:defRPr/>
              </a:pPr>
              <a:t>9</a:t>
            </a:fld>
            <a:endParaRPr lang="en-US"/>
          </a:p>
        </p:txBody>
      </p:sp>
    </p:spTree>
    <p:extLst>
      <p:ext uri="{BB962C8B-B14F-4D97-AF65-F5344CB8AC3E}">
        <p14:creationId xmlns:p14="http://schemas.microsoft.com/office/powerpoint/2010/main" val="3780889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3892945525183849A2C6B9EC5B07A76A" ma:contentTypeVersion="0" ma:contentTypeDescription="Create a new document." ma:contentTypeScope="" ma:versionID="a2cbb0c7ac9af0306aba51a099acf91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291CB7-2A90-476D-A2A8-38CEC4F67316}">
  <ds:schemaRefs>
    <ds:schemaRef ds:uri="http://schemas.microsoft.com/sharepoint/v3/contenttype/forms"/>
  </ds:schemaRefs>
</ds:datastoreItem>
</file>

<file path=customXml/itemProps2.xml><?xml version="1.0" encoding="utf-8"?>
<ds:datastoreItem xmlns:ds="http://schemas.openxmlformats.org/officeDocument/2006/customXml" ds:itemID="{B0B9B56B-BA13-4593-92B2-B2A7B27516CA}">
  <ds:schemaRefs>
    <ds:schemaRef ds:uri="http://schemas.microsoft.com/office/2006/documentManagement/types"/>
    <ds:schemaRef ds:uri="http://schemas.microsoft.com/office/2006/metadata/properties"/>
    <ds:schemaRef ds:uri="http://purl.org/dc/dcmitype/"/>
    <ds:schemaRef ds:uri="http://purl.org/dc/elements/1.1/"/>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2075DE80-5981-41B1-97CB-25F3C73F71D3}">
  <ds:schemaRefs>
    <ds:schemaRef ds:uri="http://schemas.microsoft.com/office/2006/metadata/longProperties"/>
  </ds:schemaRefs>
</ds:datastoreItem>
</file>

<file path=customXml/itemProps4.xml><?xml version="1.0" encoding="utf-8"?>
<ds:datastoreItem xmlns:ds="http://schemas.openxmlformats.org/officeDocument/2006/customXml" ds:itemID="{2EF408A4-28F6-441A-9A6D-7C26C9B0A2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63905</TotalTime>
  <Words>1804</Words>
  <Application>Microsoft Office PowerPoint</Application>
  <PresentationFormat>On-screen Show (4:3)</PresentationFormat>
  <Paragraphs>344</Paragraphs>
  <Slides>22</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9" baseType="lpstr">
      <vt:lpstr>Arial</vt:lpstr>
      <vt:lpstr>Calibri</vt:lpstr>
      <vt:lpstr>Lucida Handwriting</vt:lpstr>
      <vt:lpstr>Wingdings</vt:lpstr>
      <vt:lpstr>1_Office Theme</vt:lpstr>
      <vt:lpstr>Worksheet</vt:lpstr>
      <vt:lpstr>Packager Shell Object</vt:lpstr>
      <vt:lpstr>Epos AppsMgmt – Dash Board</vt:lpstr>
      <vt:lpstr>Current System</vt:lpstr>
      <vt:lpstr>Phase 1</vt:lpstr>
      <vt:lpstr>Existing System</vt:lpstr>
      <vt:lpstr>Proposed system</vt:lpstr>
      <vt:lpstr>1 - PED Audit Metrics And Threshold </vt:lpstr>
      <vt:lpstr>PED Audit Metrics And Threshold </vt:lpstr>
      <vt:lpstr>2 - Controller Memory</vt:lpstr>
      <vt:lpstr>Controller Memory – Contd..</vt:lpstr>
      <vt:lpstr>Controller Memory – Contd..</vt:lpstr>
      <vt:lpstr>3 – Store General Information</vt:lpstr>
      <vt:lpstr>Store General Information - Contd</vt:lpstr>
      <vt:lpstr>4 – Critical File health status</vt:lpstr>
      <vt:lpstr> Critical File health status - Contd</vt:lpstr>
      <vt:lpstr>PHASE - 2</vt:lpstr>
      <vt:lpstr>BGCHECK report </vt:lpstr>
      <vt:lpstr>DECCHECK</vt:lpstr>
      <vt:lpstr>DECCHECK – contd..</vt:lpstr>
      <vt:lpstr>DECCHECK – contd..</vt:lpstr>
      <vt:lpstr>DECCHECK – contd..</vt:lpstr>
      <vt:lpstr>IMFOK</vt:lpstr>
      <vt:lpstr>IMFOK</vt:lpstr>
    </vt:vector>
  </TitlesOfParts>
  <Company>US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Mgmt - EPOS - UST Monthly report - June 2016</dc:title>
  <dc:creator>UST Global</dc:creator>
  <cp:lastModifiedBy>Ranjith.Gopalankutty</cp:lastModifiedBy>
  <cp:revision>3141</cp:revision>
  <dcterms:created xsi:type="dcterms:W3CDTF">2007-10-04T16:04:11Z</dcterms:created>
  <dcterms:modified xsi:type="dcterms:W3CDTF">2016-11-23T16:00:47Z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0x0101003892945525183849A2C6B9EC5B07A76A</vt:lpwstr>
  </property>
  <property fmtid="{D5CDD505-2E9C-101B-9397-08002B2CF9AE}" pid="3" name="ContentType">
    <vt:lpwstr>Document</vt:lpwstr>
  </property>
</Properties>
</file>