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11" r:id="rId2"/>
    <p:sldId id="356" r:id="rId3"/>
    <p:sldId id="412" r:id="rId4"/>
    <p:sldId id="413" r:id="rId5"/>
    <p:sldId id="420" r:id="rId6"/>
    <p:sldId id="415" r:id="rId7"/>
    <p:sldId id="414" r:id="rId8"/>
    <p:sldId id="416" r:id="rId9"/>
    <p:sldId id="417" r:id="rId10"/>
    <p:sldId id="418" r:id="rId11"/>
    <p:sldId id="419" r:id="rId12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53A"/>
    <a:srgbClr val="008BEA"/>
    <a:srgbClr val="00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19" autoAdjust="0"/>
    <p:restoredTop sz="93252" autoAdjust="0"/>
  </p:normalViewPr>
  <p:slideViewPr>
    <p:cSldViewPr snapToObjects="1">
      <p:cViewPr>
        <p:scale>
          <a:sx n="70" d="100"/>
          <a:sy n="70" d="100"/>
        </p:scale>
        <p:origin x="-11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5" tIns="45738" rIns="91475" bIns="4573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5" tIns="45738" rIns="91475" bIns="457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5" tIns="45738" rIns="91475" bIns="4573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5" tIns="45738" rIns="91475" bIns="457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196E977-8AD6-4365-A99B-A502E30B404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75" tIns="45738" rIns="91475" bIns="45738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75" tIns="45738" rIns="91475" bIns="45738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DF64C20-4E7C-4E26-ADA0-290E1D7C5307}" type="datetimeFigureOut">
              <a:rPr lang="en-US"/>
              <a:pPr>
                <a:defRPr/>
              </a:pPr>
              <a:t>11/6/2012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5" tIns="45738" rIns="91475" bIns="45738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75" tIns="45738" rIns="91475" bIns="4573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75" tIns="45738" rIns="91475" bIns="45738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75" tIns="45738" rIns="91475" bIns="45738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190C543-C6DB-43B2-A8FF-6C6F6D73039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BC9EB3-45ED-4D75-BE0A-F893D183C8F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z="10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FC77AD-A9F8-4B9C-B028-36DA9104CFEB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z="10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FC77AD-A9F8-4B9C-B028-36DA9104CFEB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z="10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FC77AD-A9F8-4B9C-B028-36DA9104CFEB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z="10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FC77AD-A9F8-4B9C-B028-36DA9104CFEB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z="10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FC77AD-A9F8-4B9C-B028-36DA9104CFEB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z="10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FC77AD-A9F8-4B9C-B028-36DA9104CFEB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z="10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FC77AD-A9F8-4B9C-B028-36DA9104CFEB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z="10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FC77AD-A9F8-4B9C-B028-36DA9104CFEB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z="10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FC77AD-A9F8-4B9C-B028-36DA9104CFEB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z="10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FC77AD-A9F8-4B9C-B028-36DA9104CFEB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249A0-F581-46AE-98D4-F068C27708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02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02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7810E-F218-4FE9-8241-DE2DC590C4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7" descr="new_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56550" y="6092825"/>
            <a:ext cx="98901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1C6BA8"/>
              </a:clrFrom>
              <a:clrTo>
                <a:srgbClr val="1C6BA8">
                  <a:alpha val="0"/>
                </a:srgbClr>
              </a:clrTo>
            </a:clrChange>
          </a:blip>
          <a:srcRect l="4515" t="6639" r="4515" b="6639"/>
          <a:stretch>
            <a:fillRect/>
          </a:stretch>
        </p:blipFill>
        <p:spPr bwMode="auto">
          <a:xfrm>
            <a:off x="698500" y="5946775"/>
            <a:ext cx="9985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471488" y="6532563"/>
            <a:ext cx="14509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000066"/>
              </a:buClr>
              <a:defRPr/>
            </a:pPr>
            <a:r>
              <a:rPr lang="en-GB" sz="800" dirty="0" smtClean="0">
                <a:latin typeface="AG Book Rounded Bold"/>
              </a:rPr>
              <a:t>A member of Alliance Boots</a:t>
            </a:r>
            <a:endParaRPr lang="en-US" sz="800" dirty="0" smtClean="0">
              <a:latin typeface="AG Book Rounded Bold"/>
            </a:endParaRP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8BE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8BE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8BE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8BE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8BE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8BE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8BE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8BE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8BE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gif"/><Relationship Id="rId4" Type="http://schemas.openxmlformats.org/officeDocument/2006/relationships/hyperlink" Target="http://www.web1.int.boots.com/ContentAreas/HomeBootsH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04800" y="1447800"/>
            <a:ext cx="84582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Name:	</a:t>
            </a:r>
            <a:r>
              <a:rPr lang="en-GB" sz="2400" b="1" dirty="0" smtClean="0"/>
              <a:t>Mark Barry</a:t>
            </a:r>
            <a:endParaRPr lang="en-GB" sz="2400" b="1" dirty="0"/>
          </a:p>
          <a:p>
            <a:pPr>
              <a:spcBef>
                <a:spcPct val="50000"/>
              </a:spcBef>
            </a:pPr>
            <a:r>
              <a:rPr lang="en-GB" sz="2400" b="1" dirty="0"/>
              <a:t>Subject:	</a:t>
            </a:r>
            <a:r>
              <a:rPr lang="en-GB" sz="2400" b="1" dirty="0" smtClean="0"/>
              <a:t>Monitoring and Alerting</a:t>
            </a:r>
            <a:endParaRPr lang="en-GB" sz="2400" b="1" dirty="0"/>
          </a:p>
          <a:p>
            <a:pPr>
              <a:spcBef>
                <a:spcPct val="50000"/>
              </a:spcBef>
            </a:pPr>
            <a:r>
              <a:rPr lang="en-GB" sz="2400" b="1" dirty="0"/>
              <a:t>Topic: 	</a:t>
            </a:r>
            <a:r>
              <a:rPr lang="en-GB" sz="2400" b="1" dirty="0" smtClean="0"/>
              <a:t>Building on Existing Roadmap</a:t>
            </a:r>
            <a:endParaRPr lang="en-GB" sz="2400" b="1" dirty="0"/>
          </a:p>
          <a:p>
            <a:pPr>
              <a:spcBef>
                <a:spcPct val="50000"/>
              </a:spcBef>
            </a:pPr>
            <a:r>
              <a:rPr lang="en-GB" sz="2400" b="1" dirty="0"/>
              <a:t>What I am looking for from the ITLT: </a:t>
            </a:r>
            <a:r>
              <a:rPr lang="en-GB" sz="1600" b="1" dirty="0"/>
              <a:t>Highlight one of the following</a:t>
            </a:r>
          </a:p>
          <a:p>
            <a:pPr>
              <a:spcBef>
                <a:spcPct val="50000"/>
              </a:spcBef>
            </a:pPr>
            <a:r>
              <a:rPr lang="en-GB" sz="2400" b="1" dirty="0"/>
              <a:t>Decision/ Update/ Approval/ Direction/ </a:t>
            </a:r>
            <a:r>
              <a:rPr lang="en-GB" sz="2400" b="1" dirty="0">
                <a:solidFill>
                  <a:srgbClr val="FF0000"/>
                </a:solidFill>
              </a:rPr>
              <a:t>Ideas</a:t>
            </a:r>
          </a:p>
          <a:p>
            <a:pPr>
              <a:spcBef>
                <a:spcPct val="50000"/>
              </a:spcBef>
            </a:pPr>
            <a:r>
              <a:rPr lang="en-GB" sz="2400" b="1" dirty="0"/>
              <a:t>Date:		</a:t>
            </a:r>
            <a:r>
              <a:rPr lang="en-GB" sz="2400" b="1" dirty="0" smtClean="0"/>
              <a:t>5/11/2012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212976"/>
            <a:ext cx="5317406" cy="292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en-GB" sz="2800" dirty="0" smtClean="0"/>
              <a:t>Business Service Manager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899592" y="1052735"/>
            <a:ext cx="3168352" cy="1867886"/>
          </a:xfrm>
          <a:prstGeom prst="wedgeRoundRectCallout">
            <a:avLst>
              <a:gd name="adj1" fmla="val 42125"/>
              <a:gd name="adj2" fmla="val 109167"/>
              <a:gd name="adj3" fmla="val 16667"/>
            </a:avLst>
          </a:prstGeom>
          <a:solidFill>
            <a:srgbClr val="FCC53A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Hierarchies</a:t>
            </a:r>
            <a:r>
              <a:rPr kumimoji="0" lang="en-GB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GB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04048" y="764703"/>
            <a:ext cx="3528392" cy="2155917"/>
          </a:xfrm>
          <a:prstGeom prst="wedgeRoundRectCallout">
            <a:avLst>
              <a:gd name="adj1" fmla="val -28254"/>
              <a:gd name="adj2" fmla="val 65916"/>
              <a:gd name="adj3" fmla="val 16667"/>
            </a:avLst>
          </a:prstGeom>
          <a:solidFill>
            <a:srgbClr val="FCC53A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Dashboards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– customised for areas of the business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 descr="Dashboard 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412776"/>
            <a:ext cx="2247495" cy="1362471"/>
          </a:xfrm>
          <a:prstGeom prst="rect">
            <a:avLst/>
          </a:prstGeom>
        </p:spPr>
      </p:pic>
      <p:pic>
        <p:nvPicPr>
          <p:cNvPr id="10" name="Picture 9" descr="Dashboard 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80112" y="1484784"/>
            <a:ext cx="2333817" cy="1380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en-GB" sz="2800" dirty="0" smtClean="0"/>
              <a:t>Proposed Next Steps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484784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Arial" pitchFamily="34" charset="0"/>
              <a:buChar char="•"/>
            </a:pPr>
            <a:r>
              <a:rPr lang="en-GB" sz="2000" dirty="0" smtClean="0"/>
              <a:t>Complete review of current status and capability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GB" sz="2000" dirty="0" smtClean="0"/>
              <a:t>Revise Vision, Target State and Roadmap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GB" sz="2000" dirty="0" smtClean="0"/>
              <a:t>Review direction on Manager of Managers capability and solution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GB" sz="2000" dirty="0" smtClean="0"/>
              <a:t>Confirm Business Service Dashboard requirement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GB" sz="2000" dirty="0" smtClean="0"/>
              <a:t>Agree delivery sponsorship, funding and management</a:t>
            </a:r>
          </a:p>
        </p:txBody>
      </p:sp>
      <p:pic>
        <p:nvPicPr>
          <p:cNvPr id="33" name="Picture 32" descr="Control Roo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3836080"/>
            <a:ext cx="3183711" cy="1969184"/>
          </a:xfrm>
          <a:prstGeom prst="rect">
            <a:avLst/>
          </a:prstGeom>
        </p:spPr>
      </p:pic>
      <p:pic>
        <p:nvPicPr>
          <p:cNvPr id="2" name="Picture 2" descr="http://www.web1.int.boots.com/Global/Images/Site/un_logo_ab2_trans.gif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r="39757" b="27254"/>
          <a:stretch>
            <a:fillRect/>
          </a:stretch>
        </p:blipFill>
        <p:spPr bwMode="auto">
          <a:xfrm>
            <a:off x="4731375" y="4088174"/>
            <a:ext cx="1296144" cy="646928"/>
          </a:xfrm>
          <a:prstGeom prst="rect">
            <a:avLst/>
          </a:prstGeom>
          <a:noFill/>
          <a:scene3d>
            <a:camera prst="isometricOffAxis1Right">
              <a:rot lat="1080000" lon="19800000" rev="0"/>
            </a:camera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en-GB" sz="2800" dirty="0" smtClean="0"/>
              <a:t>Recap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96752"/>
            <a:ext cx="4564245" cy="3356223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</p:pic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3851920" y="2348880"/>
            <a:ext cx="4834880" cy="3384376"/>
          </a:xfrm>
          <a:solidFill>
            <a:schemeClr val="accent1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/>
          <a:lstStyle/>
          <a:p>
            <a:pPr>
              <a:defRPr/>
            </a:pPr>
            <a:r>
              <a:rPr lang="en-GB" dirty="0" smtClean="0"/>
              <a:t>Roadmap published November 2011</a:t>
            </a:r>
          </a:p>
          <a:p>
            <a:pPr>
              <a:defRPr/>
            </a:pPr>
            <a:r>
              <a:rPr lang="en-GB" dirty="0" smtClean="0"/>
              <a:t>Current state analysis</a:t>
            </a:r>
          </a:p>
          <a:p>
            <a:pPr>
              <a:defRPr/>
            </a:pPr>
            <a:r>
              <a:rPr lang="en-GB" dirty="0" smtClean="0"/>
              <a:t>Market Trends</a:t>
            </a:r>
          </a:p>
          <a:p>
            <a:pPr>
              <a:defRPr/>
            </a:pPr>
            <a:r>
              <a:rPr lang="en-GB" dirty="0" smtClean="0"/>
              <a:t>Vision and Target State</a:t>
            </a:r>
          </a:p>
          <a:p>
            <a:pPr>
              <a:defRPr/>
            </a:pPr>
            <a:r>
              <a:rPr lang="en-GB" dirty="0" smtClean="0"/>
              <a:t>Enablers and Initiatives</a:t>
            </a:r>
          </a:p>
          <a:p>
            <a:pPr>
              <a:defRPr/>
            </a:pPr>
            <a:r>
              <a:rPr lang="en-GB" dirty="0" smtClean="0"/>
              <a:t>Roadmap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en-GB" sz="2800" dirty="0" smtClean="0"/>
              <a:t>Target State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80728"/>
            <a:ext cx="5234161" cy="387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3851920" y="3861048"/>
            <a:ext cx="4834880" cy="2160240"/>
          </a:xfrm>
          <a:solidFill>
            <a:schemeClr val="accent1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/>
          <a:lstStyle/>
          <a:p>
            <a:pPr>
              <a:defRPr/>
            </a:pPr>
            <a:r>
              <a:rPr lang="en-GB" dirty="0" smtClean="0"/>
              <a:t>Technology focus</a:t>
            </a:r>
          </a:p>
          <a:p>
            <a:pPr>
              <a:defRPr/>
            </a:pPr>
            <a:r>
              <a:rPr lang="en-GB" dirty="0" smtClean="0"/>
              <a:t>Use of Tivoli Enterprise Console as Manager of Managers</a:t>
            </a:r>
          </a:p>
          <a:p>
            <a:pPr>
              <a:defRPr/>
            </a:pPr>
            <a:r>
              <a:rPr lang="en-GB" dirty="0" smtClean="0"/>
              <a:t>Access via IBM </a:t>
            </a:r>
            <a:r>
              <a:rPr lang="en-GB" dirty="0" err="1" smtClean="0"/>
              <a:t>Callidad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en-GB" sz="2800" dirty="0" smtClean="0"/>
              <a:t>Roadmap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05272"/>
            <a:ext cx="4199361" cy="311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r="48250" b="27171"/>
          <a:stretch>
            <a:fillRect/>
          </a:stretch>
        </p:blipFill>
        <p:spPr bwMode="auto">
          <a:xfrm>
            <a:off x="3635896" y="1052736"/>
            <a:ext cx="482719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Rectangle 6"/>
          <p:cNvSpPr/>
          <p:nvPr/>
        </p:nvSpPr>
        <p:spPr bwMode="auto">
          <a:xfrm>
            <a:off x="395536" y="1196752"/>
            <a:ext cx="2138114" cy="2213198"/>
          </a:xfrm>
          <a:prstGeom prst="rect">
            <a:avLst/>
          </a:prstGeom>
          <a:solidFill>
            <a:schemeClr val="accent1">
              <a:alpha val="41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2533650" y="1052736"/>
            <a:ext cx="1102246" cy="161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8BE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533650" y="3409950"/>
            <a:ext cx="1102246" cy="26833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8BE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en-GB" sz="2800" dirty="0" smtClean="0"/>
              <a:t>So what is our ambition ?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691680" y="3209280"/>
            <a:ext cx="699512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800" kern="0" dirty="0" smtClean="0">
                <a:solidFill>
                  <a:srgbClr val="008BEA"/>
                </a:solidFill>
                <a:latin typeface="+mj-lt"/>
                <a:ea typeface="+mj-ea"/>
                <a:cs typeface="+mj-cs"/>
              </a:rPr>
              <a:t>....  a</a:t>
            </a: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BE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nd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BE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is it matched by our commitment ?</a:t>
            </a:r>
          </a:p>
        </p:txBody>
      </p:sp>
      <p:pic>
        <p:nvPicPr>
          <p:cNvPr id="8" name="Picture 7" descr="Control Roo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4777" y="1074267"/>
            <a:ext cx="3183711" cy="19691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98489" y="4221088"/>
            <a:ext cx="2274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££££’s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996865" y="1481088"/>
            <a:ext cx="389561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best monitoring and alerting in the industry...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en-GB" sz="2800" dirty="0" smtClean="0"/>
              <a:t>Three Themes of Build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539552" y="1196752"/>
            <a:ext cx="4032448" cy="2520280"/>
          </a:xfrm>
          <a:solidFill>
            <a:schemeClr val="accent1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/>
          <a:lstStyle/>
          <a:p>
            <a:pPr algn="ctr">
              <a:spcAft>
                <a:spcPts val="600"/>
              </a:spcAft>
              <a:buNone/>
              <a:defRPr/>
            </a:pPr>
            <a:r>
              <a:rPr lang="en-GB" b="1" dirty="0" smtClean="0"/>
              <a:t>Build a Capability</a:t>
            </a:r>
          </a:p>
          <a:p>
            <a:pPr>
              <a:defRPr/>
            </a:pPr>
            <a:r>
              <a:rPr lang="en-GB" dirty="0" smtClean="0"/>
              <a:t>Build a core capability, not just a architecture component</a:t>
            </a:r>
          </a:p>
          <a:p>
            <a:pPr>
              <a:defRPr/>
            </a:pPr>
            <a:r>
              <a:rPr lang="en-GB" dirty="0" smtClean="0"/>
              <a:t>Enable test and learn</a:t>
            </a:r>
          </a:p>
          <a:p>
            <a:pPr>
              <a:defRPr/>
            </a:pPr>
            <a:r>
              <a:rPr lang="en-GB" dirty="0" smtClean="0"/>
              <a:t>Lead partners to engage</a:t>
            </a:r>
          </a:p>
          <a:p>
            <a:pPr algn="ctr">
              <a:buNone/>
              <a:defRPr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329408" y="3861048"/>
            <a:ext cx="4834880" cy="244827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0" dirty="0" smtClean="0">
                <a:latin typeface="+mn-lt"/>
                <a:cs typeface="+mn-cs"/>
              </a:rPr>
              <a:t>Providing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en-GB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Business Dashboard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Connecting IT to Critical Business Processes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GB" sz="2000" kern="0" dirty="0" smtClean="0">
                <a:latin typeface="+mn-lt"/>
                <a:cs typeface="+mn-cs"/>
              </a:rPr>
              <a:t>Drill down to actual incident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active dashboards via </a:t>
            </a:r>
            <a:r>
              <a:rPr lang="en-GB" sz="2000" kern="0" dirty="0" smtClean="0">
                <a:latin typeface="+mn-lt"/>
                <a:cs typeface="+mn-cs"/>
              </a:rPr>
              <a:t>mobile devices and desktops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16016" y="1196752"/>
            <a:ext cx="4032448" cy="25202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 of</a:t>
            </a:r>
            <a:r>
              <a:rPr kumimoji="0" lang="en-GB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Partners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Making use of log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files to look out for specific alerts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en-GB" sz="2800" dirty="0" smtClean="0"/>
              <a:t>Simplified Model to Illustrate Thinking......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99592" y="4005064"/>
            <a:ext cx="936104" cy="16799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SAP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211961" y="4005064"/>
            <a:ext cx="936104" cy="16799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Infra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316084" y="4005064"/>
            <a:ext cx="936104" cy="16799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Network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420207" y="4005064"/>
            <a:ext cx="936104" cy="16799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centre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524328" y="4005064"/>
            <a:ext cx="936104" cy="16799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Distributed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003715" y="4005064"/>
            <a:ext cx="936104" cy="16799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Other Apps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107838" y="4005064"/>
            <a:ext cx="936104" cy="16799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SAAS ?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899592" y="2852936"/>
            <a:ext cx="7272808" cy="7920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Manager of Managers / Centralised Console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899592" y="1556792"/>
            <a:ext cx="2448272" cy="7920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Service Now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779912" y="1556792"/>
            <a:ext cx="4392488" cy="7920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Business Service Dashboard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3107838" y="1916832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5868144" y="2132856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2051720" y="2141240"/>
            <a:ext cx="0" cy="927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1367644" y="3445768"/>
            <a:ext cx="0" cy="775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470778" y="3445768"/>
            <a:ext cx="0" cy="775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573912" y="3445768"/>
            <a:ext cx="0" cy="775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4677046" y="3445768"/>
            <a:ext cx="0" cy="775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5780180" y="3445768"/>
            <a:ext cx="0" cy="775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6883314" y="3445768"/>
            <a:ext cx="0" cy="775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7986448" y="3445768"/>
            <a:ext cx="0" cy="775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16832"/>
            <a:ext cx="5461422" cy="300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en-GB" sz="2800" dirty="0" smtClean="0"/>
              <a:t>Build a Capability........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372200" y="2708920"/>
            <a:ext cx="2520280" cy="1656184"/>
          </a:xfrm>
          <a:prstGeom prst="wedgeRoundRectCallout">
            <a:avLst>
              <a:gd name="adj1" fmla="val -77113"/>
              <a:gd name="adj2" fmla="val -20913"/>
              <a:gd name="adj3" fmla="val 16667"/>
            </a:avLst>
          </a:prstGeom>
          <a:solidFill>
            <a:srgbClr val="FCC53A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 Control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Centre –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baseline="0" dirty="0" smtClean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Best capability in Industry 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Build or buy ?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3563888" y="404664"/>
            <a:ext cx="2664296" cy="1296144"/>
          </a:xfrm>
          <a:prstGeom prst="wedgeRoundRectCallout">
            <a:avLst>
              <a:gd name="adj1" fmla="val -28088"/>
              <a:gd name="adj2" fmla="val 75136"/>
              <a:gd name="adj3" fmla="val 16667"/>
            </a:avLst>
          </a:prstGeom>
          <a:solidFill>
            <a:srgbClr val="FCC53A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Arial" charset="0"/>
              </a:rPr>
              <a:t>Linking critical business processes to IT service requires Boots knowledge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6372200" y="4581128"/>
            <a:ext cx="2520280" cy="1296144"/>
          </a:xfrm>
          <a:prstGeom prst="wedgeRoundRectCallout">
            <a:avLst>
              <a:gd name="adj1" fmla="val -88546"/>
              <a:gd name="adj2" fmla="val -42795"/>
              <a:gd name="adj3" fmla="val 16667"/>
            </a:avLst>
          </a:prstGeom>
          <a:solidFill>
            <a:srgbClr val="FCC53A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Driving and influencing the partners is crucial to success</a:t>
            </a: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123728" y="5229200"/>
            <a:ext cx="2880320" cy="1296144"/>
          </a:xfrm>
          <a:prstGeom prst="wedgeRoundRectCallout">
            <a:avLst>
              <a:gd name="adj1" fmla="val -12327"/>
              <a:gd name="adj2" fmla="val -99655"/>
              <a:gd name="adj3" fmla="val 16667"/>
            </a:avLst>
          </a:prstGeom>
          <a:solidFill>
            <a:srgbClr val="FCC53A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Current capability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difficult to access as embedded in contracts (e.g. </a:t>
            </a:r>
            <a:r>
              <a:rPr kumimoji="0" lang="en-GB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Callidad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6372200" y="836712"/>
            <a:ext cx="2520280" cy="1656184"/>
          </a:xfrm>
          <a:prstGeom prst="wedgeRoundRectCallout">
            <a:avLst>
              <a:gd name="adj1" fmla="val -78738"/>
              <a:gd name="adj2" fmla="val 75501"/>
              <a:gd name="adj3" fmla="val 16667"/>
            </a:avLst>
          </a:prstGeom>
          <a:solidFill>
            <a:srgbClr val="FCC53A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skills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to understand hierarchies of and dependencies between </a:t>
            </a:r>
            <a:r>
              <a:rPr lang="en-GB" dirty="0" smtClean="0">
                <a:latin typeface="Arial" charset="0"/>
              </a:rPr>
              <a:t>IT </a:t>
            </a:r>
            <a:r>
              <a:rPr kumimoji="0" lang="en-GB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services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817" y="1628800"/>
            <a:ext cx="5896383" cy="323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en-GB" sz="2800" dirty="0" smtClean="0"/>
              <a:t>Role of Partners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6372200" y="4581128"/>
            <a:ext cx="2520280" cy="1296144"/>
          </a:xfrm>
          <a:prstGeom prst="wedgeRoundRectCallout">
            <a:avLst>
              <a:gd name="adj1" fmla="val -82589"/>
              <a:gd name="adj2" fmla="val -42795"/>
              <a:gd name="adj3" fmla="val 16667"/>
            </a:avLst>
          </a:prstGeom>
          <a:solidFill>
            <a:srgbClr val="FCC53A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Partners will need to develop core capabilities</a:t>
            </a: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123728" y="5229200"/>
            <a:ext cx="2880320" cy="1296144"/>
          </a:xfrm>
          <a:prstGeom prst="wedgeRoundRectCallout">
            <a:avLst>
              <a:gd name="adj1" fmla="val -12327"/>
              <a:gd name="adj2" fmla="val -99655"/>
              <a:gd name="adj3" fmla="val 16667"/>
            </a:avLst>
          </a:prstGeom>
          <a:solidFill>
            <a:srgbClr val="FCC53A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 of tools to extract value from assets (e.g. </a:t>
            </a:r>
            <a:r>
              <a:rPr lang="en-GB" dirty="0" err="1" smtClean="0">
                <a:latin typeface="Arial" charset="0"/>
              </a:rPr>
              <a:t>Splunk</a:t>
            </a:r>
            <a:r>
              <a:rPr lang="en-GB" dirty="0" smtClean="0">
                <a:latin typeface="Arial" charset="0"/>
              </a:rPr>
              <a:t> and log files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Alliance Boots powerpoint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Alliance Boots powerpoint template</Template>
  <TotalTime>22567</TotalTime>
  <Words>302</Words>
  <Application>Microsoft Office PowerPoint</Application>
  <PresentationFormat>On-screen Show (4:3)</PresentationFormat>
  <Paragraphs>76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 Alliance Boots powerpoint template</vt:lpstr>
      <vt:lpstr>Slide 1</vt:lpstr>
      <vt:lpstr>Recap</vt:lpstr>
      <vt:lpstr>Target State</vt:lpstr>
      <vt:lpstr>Roadmap</vt:lpstr>
      <vt:lpstr>So what is our ambition ?</vt:lpstr>
      <vt:lpstr>Three Themes of Build</vt:lpstr>
      <vt:lpstr>Simplified Model to Illustrate Thinking......</vt:lpstr>
      <vt:lpstr>Build a Capability........</vt:lpstr>
      <vt:lpstr>Role of Partners</vt:lpstr>
      <vt:lpstr>Business Service Manager</vt:lpstr>
      <vt:lpstr>Proposed Next Steps</vt:lpstr>
    </vt:vector>
  </TitlesOfParts>
  <Company>The Boots Company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Design Authorities</dc:title>
  <dc:creator>martin.gill</dc:creator>
  <cp:lastModifiedBy>mark.barry</cp:lastModifiedBy>
  <cp:revision>1006</cp:revision>
  <dcterms:created xsi:type="dcterms:W3CDTF">2009-10-27T15:33:21Z</dcterms:created>
  <dcterms:modified xsi:type="dcterms:W3CDTF">2012-11-06T11:45:12Z</dcterms:modified>
</cp:coreProperties>
</file>