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5"/>
  </p:sldMasterIdLst>
  <p:notesMasterIdLst>
    <p:notesMasterId r:id="rId13"/>
  </p:notesMasterIdLst>
  <p:handoutMasterIdLst>
    <p:handoutMasterId r:id="rId14"/>
  </p:handoutMasterIdLst>
  <p:sldIdLst>
    <p:sldId id="569" r:id="rId6"/>
    <p:sldId id="618" r:id="rId7"/>
    <p:sldId id="619" r:id="rId8"/>
    <p:sldId id="647" r:id="rId9"/>
    <p:sldId id="648" r:id="rId10"/>
    <p:sldId id="649" r:id="rId11"/>
    <p:sldId id="650" r:id="rId12"/>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CCECFF"/>
    <a:srgbClr val="FFFF66"/>
    <a:srgbClr val="005C2A"/>
    <a:srgbClr val="00FF00"/>
    <a:srgbClr val="1F497D"/>
    <a:srgbClr val="0000CC"/>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7070" autoAdjust="0"/>
  </p:normalViewPr>
  <p:slideViewPr>
    <p:cSldViewPr>
      <p:cViewPr varScale="1">
        <p:scale>
          <a:sx n="88" d="100"/>
          <a:sy n="88" d="100"/>
        </p:scale>
        <p:origin x="1044" y="66"/>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59" tIns="46581" rIns="93159" bIns="46581" numCol="1" anchor="t" anchorCtr="0" compatLnSpc="1">
            <a:prstTxWarp prst="textNoShape">
              <a:avLst/>
            </a:prstTxWarp>
          </a:bodyPr>
          <a:lstStyle>
            <a:lvl1pPr>
              <a:defRPr sz="1200" b="0">
                <a:cs typeface="+mn-cs"/>
              </a:defRPr>
            </a:lvl1pPr>
          </a:lstStyle>
          <a:p>
            <a:pPr>
              <a:defRPr/>
            </a:pPr>
            <a:endParaRPr lang="en-US"/>
          </a:p>
        </p:txBody>
      </p:sp>
      <p:sp>
        <p:nvSpPr>
          <p:cNvPr id="30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p:spPr>
        <p:txBody>
          <a:bodyPr vert="horz" wrap="square" lIns="93159" tIns="46581" rIns="93159" bIns="46581" numCol="1" anchor="t" anchorCtr="0" compatLnSpc="1">
            <a:prstTxWarp prst="textNoShape">
              <a:avLst/>
            </a:prstTxWarp>
          </a:bodyPr>
          <a:lstStyle>
            <a:lvl1pPr algn="r">
              <a:defRPr sz="1200" b="0">
                <a:cs typeface="+mn-cs"/>
              </a:defRPr>
            </a:lvl1pPr>
          </a:lstStyle>
          <a:p>
            <a:pPr>
              <a:defRPr/>
            </a:pPr>
            <a:endParaRPr lang="en-US"/>
          </a:p>
        </p:txBody>
      </p:sp>
      <p:sp>
        <p:nvSpPr>
          <p:cNvPr id="30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p:spPr>
        <p:txBody>
          <a:bodyPr vert="horz" wrap="square" lIns="93159" tIns="46581" rIns="93159" bIns="46581" numCol="1" anchor="b" anchorCtr="0" compatLnSpc="1">
            <a:prstTxWarp prst="textNoShape">
              <a:avLst/>
            </a:prstTxWarp>
          </a:bodyPr>
          <a:lstStyle>
            <a:lvl1pPr>
              <a:defRPr sz="1200" b="0">
                <a:cs typeface="+mn-cs"/>
              </a:defRPr>
            </a:lvl1pPr>
          </a:lstStyle>
          <a:p>
            <a:pPr>
              <a:defRPr/>
            </a:pPr>
            <a:endParaRPr lang="en-US"/>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3159" tIns="46581" rIns="93159" bIns="46581" numCol="1" anchor="b" anchorCtr="0" compatLnSpc="1">
            <a:prstTxWarp prst="textNoShape">
              <a:avLst/>
            </a:prstTxWarp>
          </a:bodyPr>
          <a:lstStyle>
            <a:lvl1pPr algn="r">
              <a:defRPr sz="1200" b="0">
                <a:cs typeface="+mn-cs"/>
              </a:defRPr>
            </a:lvl1pPr>
          </a:lstStyle>
          <a:p>
            <a:pPr>
              <a:defRPr/>
            </a:pPr>
            <a:fld id="{93965149-422B-4370-B231-1255C563D8C0}" type="slidenum">
              <a:rPr lang="en-US"/>
              <a:pPr>
                <a:defRPr/>
              </a:pPr>
              <a:t>‹#›</a:t>
            </a:fld>
            <a:endParaRPr lang="en-US"/>
          </a:p>
        </p:txBody>
      </p:sp>
    </p:spTree>
    <p:extLst>
      <p:ext uri="{BB962C8B-B14F-4D97-AF65-F5344CB8AC3E}">
        <p14:creationId xmlns:p14="http://schemas.microsoft.com/office/powerpoint/2010/main" val="2174354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59" tIns="46581" rIns="93159" bIns="46581" numCol="1" anchor="t" anchorCtr="0" compatLnSpc="1">
            <a:prstTxWarp prst="textNoShape">
              <a:avLst/>
            </a:prstTxWarp>
          </a:bodyPr>
          <a:lstStyle>
            <a:lvl1pPr>
              <a:defRPr sz="1200" b="0">
                <a:cs typeface="+mn-cs"/>
              </a:defRPr>
            </a:lvl1pPr>
          </a:lstStyle>
          <a:p>
            <a:pPr>
              <a:defRPr/>
            </a:pPr>
            <a:endParaRPr lang="en-US"/>
          </a:p>
        </p:txBody>
      </p:sp>
      <p:sp>
        <p:nvSpPr>
          <p:cNvPr id="4099" name="Rectangle 3"/>
          <p:cNvSpPr>
            <a:spLocks noGrp="1" noChangeArrowheads="1"/>
          </p:cNvSpPr>
          <p:nvPr>
            <p:ph type="dt" idx="1"/>
          </p:nvPr>
        </p:nvSpPr>
        <p:spPr bwMode="auto">
          <a:xfrm>
            <a:off x="3970338" y="0"/>
            <a:ext cx="3038475" cy="465138"/>
          </a:xfrm>
          <a:prstGeom prst="rect">
            <a:avLst/>
          </a:prstGeom>
          <a:noFill/>
          <a:ln w="9525">
            <a:noFill/>
            <a:miter lim="800000"/>
            <a:headEnd/>
            <a:tailEnd/>
          </a:ln>
        </p:spPr>
        <p:txBody>
          <a:bodyPr vert="horz" wrap="square" lIns="93159" tIns="46581" rIns="93159" bIns="46581" numCol="1" anchor="t" anchorCtr="0" compatLnSpc="1">
            <a:prstTxWarp prst="textNoShape">
              <a:avLst/>
            </a:prstTxWarp>
          </a:bodyPr>
          <a:lstStyle>
            <a:lvl1pPr algn="r">
              <a:defRPr sz="1200" b="0">
                <a:cs typeface="+mn-cs"/>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p:spPr>
        <p:txBody>
          <a:bodyPr vert="horz" wrap="square" lIns="93159" tIns="46581" rIns="93159" bIns="465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p:spPr>
        <p:txBody>
          <a:bodyPr vert="horz" wrap="square" lIns="93159" tIns="46581" rIns="93159" bIns="46581" numCol="1" anchor="b" anchorCtr="0" compatLnSpc="1">
            <a:prstTxWarp prst="textNoShape">
              <a:avLst/>
            </a:prstTxWarp>
          </a:bodyPr>
          <a:lstStyle>
            <a:lvl1pPr>
              <a:defRPr sz="1200" b="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p:spPr>
        <p:txBody>
          <a:bodyPr vert="horz" wrap="square" lIns="93159" tIns="46581" rIns="93159" bIns="46581" numCol="1" anchor="b" anchorCtr="0" compatLnSpc="1">
            <a:prstTxWarp prst="textNoShape">
              <a:avLst/>
            </a:prstTxWarp>
          </a:bodyPr>
          <a:lstStyle>
            <a:lvl1pPr algn="r">
              <a:defRPr sz="1200" b="0">
                <a:cs typeface="+mn-cs"/>
              </a:defRPr>
            </a:lvl1pPr>
          </a:lstStyle>
          <a:p>
            <a:pPr>
              <a:defRPr/>
            </a:pPr>
            <a:fld id="{69DD7A43-3843-4AC9-9463-11DC8055F546}" type="slidenum">
              <a:rPr lang="en-US"/>
              <a:pPr>
                <a:defRPr/>
              </a:pPr>
              <a:t>‹#›</a:t>
            </a:fld>
            <a:endParaRPr lang="en-US"/>
          </a:p>
        </p:txBody>
      </p:sp>
    </p:spTree>
    <p:extLst>
      <p:ext uri="{BB962C8B-B14F-4D97-AF65-F5344CB8AC3E}">
        <p14:creationId xmlns:p14="http://schemas.microsoft.com/office/powerpoint/2010/main" val="28597256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pPr eaLnBrk="1" hangingPunct="1"/>
            <a:endParaRPr lang="en-US" dirty="0" smtClean="0"/>
          </a:p>
        </p:txBody>
      </p:sp>
      <p:sp>
        <p:nvSpPr>
          <p:cNvPr id="14340" name="Slide Number Placeholder 3"/>
          <p:cNvSpPr>
            <a:spLocks noGrp="1"/>
          </p:cNvSpPr>
          <p:nvPr>
            <p:ph type="sldNum" sz="quarter" idx="5"/>
          </p:nvPr>
        </p:nvSpPr>
        <p:spPr/>
        <p:txBody>
          <a:bodyPr/>
          <a:lstStyle/>
          <a:p>
            <a:pPr>
              <a:defRPr/>
            </a:pPr>
            <a:fld id="{0CEC86A1-7637-46CC-96A5-B288E1038857}" type="slidenum">
              <a:rPr lang="en-US" smtClean="0"/>
              <a:pPr>
                <a:defRPr/>
              </a:pPr>
              <a:t>1</a:t>
            </a:fld>
            <a:endParaRPr lang="en-US" dirty="0" smtClean="0"/>
          </a:p>
        </p:txBody>
      </p:sp>
    </p:spTree>
    <p:extLst>
      <p:ext uri="{BB962C8B-B14F-4D97-AF65-F5344CB8AC3E}">
        <p14:creationId xmlns:p14="http://schemas.microsoft.com/office/powerpoint/2010/main" val="3220733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ust-global.com/index.aspx"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olded Corner 2"/>
          <p:cNvSpPr/>
          <p:nvPr userDrawn="1"/>
        </p:nvSpPr>
        <p:spPr>
          <a:xfrm>
            <a:off x="-14288" y="0"/>
            <a:ext cx="9144001" cy="6858000"/>
          </a:xfrm>
          <a:prstGeom prst="foldedCorner">
            <a:avLst>
              <a:gd name="adj" fmla="val 50000"/>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4" name="TextBox 3"/>
          <p:cNvSpPr txBox="1">
            <a:spLocks noChangeArrowheads="1"/>
          </p:cNvSpPr>
          <p:nvPr userDrawn="1"/>
        </p:nvSpPr>
        <p:spPr bwMode="auto">
          <a:xfrm>
            <a:off x="6226175" y="6426200"/>
            <a:ext cx="2917825" cy="369888"/>
          </a:xfrm>
          <a:prstGeom prst="rect">
            <a:avLst/>
          </a:prstGeom>
          <a:solidFill>
            <a:schemeClr val="bg1"/>
          </a:solidFill>
          <a:ln>
            <a:noFill/>
          </a:ln>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defRPr/>
            </a:pPr>
            <a:endParaRPr lang="en-US" smtClean="0">
              <a:solidFill>
                <a:srgbClr val="000000"/>
              </a:solidFill>
            </a:endParaRPr>
          </a:p>
        </p:txBody>
      </p:sp>
      <p:sp>
        <p:nvSpPr>
          <p:cNvPr id="5" name="TextBox 4"/>
          <p:cNvSpPr txBox="1">
            <a:spLocks noChangeArrowheads="1"/>
          </p:cNvSpPr>
          <p:nvPr userDrawn="1"/>
        </p:nvSpPr>
        <p:spPr bwMode="auto">
          <a:xfrm>
            <a:off x="7075488" y="6248400"/>
            <a:ext cx="1916112" cy="261938"/>
          </a:xfrm>
          <a:prstGeom prst="rect">
            <a:avLst/>
          </a:prstGeom>
          <a:noFill/>
          <a:ln>
            <a:noFill/>
          </a:ln>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defRPr/>
            </a:pPr>
            <a:r>
              <a:rPr lang="en-US" sz="1100" smtClean="0">
                <a:solidFill>
                  <a:srgbClr val="C00000"/>
                </a:solidFill>
                <a:latin typeface="Calibri" pitchFamily="34" charset="0"/>
              </a:rPr>
              <a:t>Fewer Clients, More Attention</a:t>
            </a:r>
          </a:p>
        </p:txBody>
      </p:sp>
      <p:pic>
        <p:nvPicPr>
          <p:cNvPr id="6" name="Picture 2" descr="UST Logo">
            <a:hlinkClick r:id="rId2"/>
          </p:cNvPr>
          <p:cNvPicPr>
            <a:picLocks noChangeAspect="1" noChangeArrowheads="1"/>
          </p:cNvPicPr>
          <p:nvPr userDrawn="1"/>
        </p:nvPicPr>
        <p:blipFill>
          <a:blip r:embed="rId3" cstate="print"/>
          <a:srcRect/>
          <a:stretch>
            <a:fillRect/>
          </a:stretch>
        </p:blipFill>
        <p:spPr bwMode="auto">
          <a:xfrm>
            <a:off x="6699250" y="5721350"/>
            <a:ext cx="2359025" cy="876300"/>
          </a:xfrm>
          <a:prstGeom prst="rect">
            <a:avLst/>
          </a:prstGeom>
          <a:noFill/>
          <a:ln w="9525">
            <a:noFill/>
            <a:miter lim="800000"/>
            <a:headEnd/>
            <a:tailEnd/>
          </a:ln>
        </p:spPr>
      </p:pic>
      <p:sp>
        <p:nvSpPr>
          <p:cNvPr id="7" name="Title Placeholder 1"/>
          <p:cNvSpPr>
            <a:spLocks noGrp="1"/>
          </p:cNvSpPr>
          <p:nvPr>
            <p:ph type="title"/>
          </p:nvPr>
        </p:nvSpPr>
        <p:spPr bwMode="auto">
          <a:xfrm>
            <a:off x="457200" y="2362200"/>
            <a:ext cx="8229600" cy="762000"/>
          </a:xfrm>
          <a:prstGeom prst="rect">
            <a:avLst/>
          </a:prstGeom>
          <a:noFill/>
          <a:ln w="9525">
            <a:noFill/>
            <a:miter lim="800000"/>
            <a:headEnd/>
            <a:tailEnd/>
          </a:ln>
        </p:spPr>
        <p:txBody>
          <a:bodyPr/>
          <a:lstStyle>
            <a:lvl1pPr algn="ctr">
              <a:defRPr sz="4800">
                <a:effectLst>
                  <a:outerShdw blurRad="38100" dist="38100" dir="2700000" algn="tl">
                    <a:srgbClr val="000000">
                      <a:alpha val="43137"/>
                    </a:srgbClr>
                  </a:outerShdw>
                </a:effectLst>
              </a:defRPr>
            </a:lvl1pPr>
          </a:lstStyle>
          <a:p>
            <a:pPr lvl="0"/>
            <a:r>
              <a:rPr lang="en-US" dirty="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userDrawn="1">
            <p:ph type="sldNum" sz="quarter" idx="10"/>
          </p:nvPr>
        </p:nvSpPr>
        <p:spPr/>
        <p:txBody>
          <a:bodyPr/>
          <a:lstStyle>
            <a:lvl1pPr>
              <a:defRPr/>
            </a:lvl1pPr>
          </a:lstStyle>
          <a:p>
            <a:pPr>
              <a:defRPr/>
            </a:pPr>
            <a:r>
              <a:rPr lang="en-US"/>
              <a:t>Slide </a:t>
            </a:r>
            <a:fld id="{7A088105-E6D9-4892-825B-0EBE08E80221}" type="slidenum">
              <a:rPr lang="en-US"/>
              <a:pPr>
                <a:defRPr/>
              </a:pPr>
              <a:t>‹#›</a:t>
            </a:fld>
            <a:endParaRPr lang="en-US"/>
          </a:p>
        </p:txBody>
      </p:sp>
      <p:sp>
        <p:nvSpPr>
          <p:cNvPr id="5"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userDrawn="1">
            <p:ph type="sldNum" sz="quarter" idx="10"/>
          </p:nvPr>
        </p:nvSpPr>
        <p:spPr/>
        <p:txBody>
          <a:bodyPr/>
          <a:lstStyle>
            <a:lvl1pPr>
              <a:defRPr/>
            </a:lvl1pPr>
          </a:lstStyle>
          <a:p>
            <a:pPr>
              <a:defRPr/>
            </a:pPr>
            <a:r>
              <a:rPr lang="en-US"/>
              <a:t>Slide </a:t>
            </a:r>
            <a:fld id="{6EACEA88-A915-4B35-9D54-40133FAD4067}" type="slidenum">
              <a:rPr lang="en-US"/>
              <a:pPr>
                <a:defRPr/>
              </a:pPr>
              <a:t>‹#›</a:t>
            </a:fld>
            <a:endParaRPr lang="en-US"/>
          </a:p>
        </p:txBody>
      </p:sp>
      <p:sp>
        <p:nvSpPr>
          <p:cNvPr id="5"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cstate="print"/>
          <a:srcRect/>
          <a:stretch>
            <a:fillRect/>
          </a:stretch>
        </p:blipFill>
        <p:spPr bwMode="auto">
          <a:xfrm>
            <a:off x="7010400" y="5540375"/>
            <a:ext cx="2133600" cy="831850"/>
          </a:xfrm>
          <a:prstGeom prst="rect">
            <a:avLst/>
          </a:prstGeom>
          <a:noFill/>
          <a:ln w="9525">
            <a:noFill/>
            <a:miter lim="800000"/>
            <a:headEnd/>
            <a:tailEnd/>
          </a:ln>
        </p:spPr>
      </p:pic>
      <p:sp>
        <p:nvSpPr>
          <p:cNvPr id="4" name="Folded Corner 3"/>
          <p:cNvSpPr/>
          <p:nvPr userDrawn="1"/>
        </p:nvSpPr>
        <p:spPr>
          <a:xfrm>
            <a:off x="0" y="0"/>
            <a:ext cx="9144000" cy="6858000"/>
          </a:xfrm>
          <a:prstGeom prst="foldedCorner">
            <a:avLst>
              <a:gd name="adj" fmla="val 50000"/>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Box 4"/>
          <p:cNvSpPr txBox="1">
            <a:spLocks noChangeArrowheads="1"/>
          </p:cNvSpPr>
          <p:nvPr userDrawn="1"/>
        </p:nvSpPr>
        <p:spPr bwMode="auto">
          <a:xfrm>
            <a:off x="6172200" y="6488113"/>
            <a:ext cx="2971800" cy="369887"/>
          </a:xfrm>
          <a:prstGeom prst="rect">
            <a:avLst/>
          </a:prstGeom>
          <a:solidFill>
            <a:schemeClr val="bg1"/>
          </a:solidFill>
          <a:ln>
            <a:noFill/>
          </a:ln>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defRPr/>
            </a:pPr>
            <a:endParaRPr lang="en-US" smtClean="0"/>
          </a:p>
        </p:txBody>
      </p:sp>
      <p:sp>
        <p:nvSpPr>
          <p:cNvPr id="6" name="Rectangle 5"/>
          <p:cNvSpPr/>
          <p:nvPr userDrawn="1"/>
        </p:nvSpPr>
        <p:spPr>
          <a:xfrm>
            <a:off x="6048375" y="6581775"/>
            <a:ext cx="1524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userDrawn="1"/>
        </p:nvSpPr>
        <p:spPr>
          <a:xfrm>
            <a:off x="6851650" y="6324600"/>
            <a:ext cx="2292350" cy="385763"/>
          </a:xfrm>
          <a:prstGeom prst="rect">
            <a:avLst/>
          </a:prstGeom>
          <a:noFill/>
        </p:spPr>
        <p:txBody>
          <a:bodyPr wrap="none">
            <a:spAutoFit/>
          </a:bodyPr>
          <a:lstStyle/>
          <a:p>
            <a:pPr fontAlgn="auto">
              <a:spcBef>
                <a:spcPts val="0"/>
              </a:spcBef>
              <a:spcAft>
                <a:spcPts val="0"/>
              </a:spcAft>
              <a:defRPr/>
            </a:pPr>
            <a:r>
              <a:rPr lang="en-US" sz="950">
                <a:solidFill>
                  <a:srgbClr val="C00000"/>
                </a:solidFill>
                <a:latin typeface="Arial" pitchFamily="34" charset="0"/>
                <a:cs typeface="Arial" pitchFamily="34" charset="0"/>
              </a:rPr>
              <a:t>SETTING THE NEW STANDARD IN</a:t>
            </a:r>
          </a:p>
          <a:p>
            <a:pPr fontAlgn="auto">
              <a:spcBef>
                <a:spcPts val="0"/>
              </a:spcBef>
              <a:spcAft>
                <a:spcPts val="0"/>
              </a:spcAft>
              <a:defRPr/>
            </a:pPr>
            <a:r>
              <a:rPr lang="en-US" sz="950">
                <a:solidFill>
                  <a:srgbClr val="C00000"/>
                </a:solidFill>
                <a:latin typeface="Arial" pitchFamily="34" charset="0"/>
                <a:cs typeface="Arial" pitchFamily="34" charset="0"/>
              </a:rPr>
              <a:t>GLOBAL SOURCING AND DELIVERY</a:t>
            </a:r>
          </a:p>
        </p:txBody>
      </p:sp>
      <p:sp>
        <p:nvSpPr>
          <p:cNvPr id="7" name="Title Placeholder 1"/>
          <p:cNvSpPr>
            <a:spLocks noGrp="1"/>
          </p:cNvSpPr>
          <p:nvPr>
            <p:ph type="title"/>
          </p:nvPr>
        </p:nvSpPr>
        <p:spPr bwMode="auto">
          <a:xfrm>
            <a:off x="457200" y="2362200"/>
            <a:ext cx="8229600" cy="762000"/>
          </a:xfrm>
          <a:prstGeom prst="rect">
            <a:avLst/>
          </a:prstGeom>
          <a:noFill/>
          <a:ln w="9525">
            <a:noFill/>
            <a:miter lim="800000"/>
            <a:headEnd/>
            <a:tailEnd/>
          </a:ln>
        </p:spPr>
        <p:txBody>
          <a:bodyPr/>
          <a:lstStyle>
            <a:lvl1pPr algn="ctr">
              <a:defRPr sz="4800">
                <a:effectLst>
                  <a:outerShdw blurRad="38100" dist="38100" dir="2700000" algn="tl">
                    <a:srgbClr val="000000">
                      <a:alpha val="43137"/>
                    </a:srgbClr>
                  </a:outerShdw>
                </a:effectLst>
              </a:defRPr>
            </a:lvl1pPr>
          </a:lstStyle>
          <a:p>
            <a:pPr lvl="0"/>
            <a:r>
              <a:rPr lang="en-US" dirty="0" smtClean="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2"/>
          <p:cNvPicPr>
            <a:picLocks noChangeAspect="1" noChangeArrowheads="1"/>
          </p:cNvPicPr>
          <p:nvPr/>
        </p:nvPicPr>
        <p:blipFill>
          <a:blip r:embed="rId2" cstate="print"/>
          <a:srcRect/>
          <a:stretch>
            <a:fillRect/>
          </a:stretch>
        </p:blipFill>
        <p:spPr bwMode="auto">
          <a:xfrm>
            <a:off x="6858000" y="5481638"/>
            <a:ext cx="2286000" cy="890587"/>
          </a:xfrm>
          <a:prstGeom prst="rect">
            <a:avLst/>
          </a:prstGeom>
          <a:noFill/>
          <a:ln w="9525">
            <a:noFill/>
            <a:miter lim="800000"/>
            <a:headEnd/>
            <a:tailEnd/>
          </a:ln>
        </p:spPr>
      </p:pic>
      <p:sp>
        <p:nvSpPr>
          <p:cNvPr id="6" name="Folded Corner 5"/>
          <p:cNvSpPr/>
          <p:nvPr/>
        </p:nvSpPr>
        <p:spPr>
          <a:xfrm>
            <a:off x="-12700" y="0"/>
            <a:ext cx="9144000" cy="6858000"/>
          </a:xfrm>
          <a:prstGeom prst="foldedCorner">
            <a:avLst>
              <a:gd name="adj" fmla="val 50000"/>
            </a:avLst>
          </a:prstGeom>
        </p:spPr>
        <p:style>
          <a:lnRef idx="1">
            <a:schemeClr val="accent1"/>
          </a:lnRef>
          <a:fillRef idx="3">
            <a:schemeClr val="accent1"/>
          </a:fillRef>
          <a:effectRef idx="2">
            <a:schemeClr val="accent1"/>
          </a:effectRef>
          <a:fontRef idx="minor">
            <a:schemeClr val="lt1"/>
          </a:fontRef>
        </p:style>
        <p:txBody>
          <a:bodyPr anchor="ctr"/>
          <a:lstStyle/>
          <a:p>
            <a:pPr algn="r" fontAlgn="auto">
              <a:spcAft>
                <a:spcPts val="0"/>
              </a:spcAft>
              <a:defRPr/>
            </a:pPr>
            <a:endParaRPr lang="en-US" sz="1100">
              <a:solidFill>
                <a:schemeClr val="bg1"/>
              </a:solidFill>
            </a:endParaRPr>
          </a:p>
        </p:txBody>
      </p:sp>
      <p:sp>
        <p:nvSpPr>
          <p:cNvPr id="7" name="TextBox 6"/>
          <p:cNvSpPr txBox="1"/>
          <p:nvPr/>
        </p:nvSpPr>
        <p:spPr>
          <a:xfrm>
            <a:off x="6851650" y="6400800"/>
            <a:ext cx="2292350" cy="385763"/>
          </a:xfrm>
          <a:prstGeom prst="rect">
            <a:avLst/>
          </a:prstGeom>
          <a:solidFill>
            <a:schemeClr val="bg1"/>
          </a:solidFill>
        </p:spPr>
        <p:txBody>
          <a:bodyPr wrap="none">
            <a:spAutoFit/>
          </a:bodyPr>
          <a:lstStyle/>
          <a:p>
            <a:pPr fontAlgn="auto">
              <a:spcBef>
                <a:spcPts val="0"/>
              </a:spcBef>
              <a:spcAft>
                <a:spcPts val="0"/>
              </a:spcAft>
              <a:defRPr/>
            </a:pPr>
            <a:r>
              <a:rPr lang="en-US" sz="950">
                <a:solidFill>
                  <a:srgbClr val="C00000"/>
                </a:solidFill>
                <a:cs typeface="Arial" pitchFamily="34" charset="0"/>
              </a:rPr>
              <a:t>SETTING THE NEW STANDARD IN</a:t>
            </a:r>
          </a:p>
          <a:p>
            <a:pPr fontAlgn="auto">
              <a:spcBef>
                <a:spcPts val="0"/>
              </a:spcBef>
              <a:spcAft>
                <a:spcPts val="0"/>
              </a:spcAft>
              <a:defRPr/>
            </a:pPr>
            <a:r>
              <a:rPr lang="en-US" sz="950">
                <a:solidFill>
                  <a:srgbClr val="C00000"/>
                </a:solidFill>
                <a:cs typeface="Arial" pitchFamily="34" charset="0"/>
              </a:rPr>
              <a:t>GLOBAL SOURCING AND DELIVERY</a:t>
            </a:r>
          </a:p>
        </p:txBody>
      </p:sp>
      <p:sp>
        <p:nvSpPr>
          <p:cNvPr id="2" name="Title 1"/>
          <p:cNvSpPr>
            <a:spLocks noGrp="1"/>
          </p:cNvSpPr>
          <p:nvPr>
            <p:ph type="ctrTitle"/>
          </p:nvPr>
        </p:nvSpPr>
        <p:spPr>
          <a:xfrm>
            <a:off x="685800" y="1295400"/>
            <a:ext cx="68580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85800" y="3051175"/>
            <a:ext cx="5410200" cy="1219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userDrawn="1">
            <p:ph type="sldNum" sz="quarter" idx="10"/>
          </p:nvPr>
        </p:nvSpPr>
        <p:spPr/>
        <p:txBody>
          <a:bodyPr/>
          <a:lstStyle>
            <a:lvl1pPr>
              <a:defRPr/>
            </a:lvl1pPr>
          </a:lstStyle>
          <a:p>
            <a:pPr>
              <a:defRPr/>
            </a:pPr>
            <a:r>
              <a:rPr lang="en-US"/>
              <a:t>Slide </a:t>
            </a:r>
            <a:fld id="{A3B27BD2-3E04-4866-8FF6-2CA06B3B27C3}" type="slidenum">
              <a:rPr lang="en-US"/>
              <a:pPr>
                <a:defRPr/>
              </a:pPr>
              <a:t>‹#›</a:t>
            </a:fld>
            <a:endParaRPr lang="en-US"/>
          </a:p>
        </p:txBody>
      </p:sp>
      <p:sp>
        <p:nvSpPr>
          <p:cNvPr id="5"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3"/>
          <p:cNvSpPr>
            <a:spLocks noGrp="1"/>
          </p:cNvSpPr>
          <p:nvPr userDrawn="1">
            <p:ph type="sldNum" sz="quarter" idx="10"/>
          </p:nvPr>
        </p:nvSpPr>
        <p:spPr/>
        <p:txBody>
          <a:bodyPr/>
          <a:lstStyle>
            <a:lvl1pPr>
              <a:defRPr/>
            </a:lvl1pPr>
          </a:lstStyle>
          <a:p>
            <a:pPr>
              <a:defRPr/>
            </a:pPr>
            <a:r>
              <a:rPr lang="en-US"/>
              <a:t>Slide </a:t>
            </a:r>
            <a:fld id="{F3239777-7505-4896-AA67-3210A93C0DC5}" type="slidenum">
              <a:rPr lang="en-US"/>
              <a:pPr>
                <a:defRPr/>
              </a:pPr>
              <a:t>‹#›</a:t>
            </a:fld>
            <a:endParaRPr lang="en-US"/>
          </a:p>
        </p:txBody>
      </p:sp>
      <p:sp>
        <p:nvSpPr>
          <p:cNvPr id="5"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userDrawn="1">
            <p:ph type="sldNum" sz="quarter" idx="10"/>
          </p:nvPr>
        </p:nvSpPr>
        <p:spPr/>
        <p:txBody>
          <a:bodyPr/>
          <a:lstStyle>
            <a:lvl1pPr>
              <a:defRPr/>
            </a:lvl1pPr>
          </a:lstStyle>
          <a:p>
            <a:pPr>
              <a:defRPr/>
            </a:pPr>
            <a:r>
              <a:rPr lang="en-US"/>
              <a:t>Slide </a:t>
            </a:r>
            <a:fld id="{76441C0B-AEA9-4F3A-BDB1-AAB594C8E2FD}" type="slidenum">
              <a:rPr lang="en-US"/>
              <a:pPr>
                <a:defRPr/>
              </a:pPr>
              <a:t>‹#›</a:t>
            </a:fld>
            <a:endParaRPr lang="en-US"/>
          </a:p>
        </p:txBody>
      </p:sp>
      <p:sp>
        <p:nvSpPr>
          <p:cNvPr id="6"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3"/>
          <p:cNvSpPr>
            <a:spLocks noGrp="1"/>
          </p:cNvSpPr>
          <p:nvPr userDrawn="1">
            <p:ph type="sldNum" sz="quarter" idx="10"/>
          </p:nvPr>
        </p:nvSpPr>
        <p:spPr/>
        <p:txBody>
          <a:bodyPr/>
          <a:lstStyle>
            <a:lvl1pPr>
              <a:defRPr/>
            </a:lvl1pPr>
          </a:lstStyle>
          <a:p>
            <a:pPr>
              <a:defRPr/>
            </a:pPr>
            <a:r>
              <a:rPr lang="en-US"/>
              <a:t>Slide </a:t>
            </a:r>
            <a:fld id="{9DC118FE-385B-4CD0-87F1-A420A3A0EE6E}" type="slidenum">
              <a:rPr lang="en-US"/>
              <a:pPr>
                <a:defRPr/>
              </a:pPr>
              <a:t>‹#›</a:t>
            </a:fld>
            <a:endParaRPr lang="en-US"/>
          </a:p>
        </p:txBody>
      </p:sp>
      <p:sp>
        <p:nvSpPr>
          <p:cNvPr id="8"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3"/>
          <p:cNvSpPr>
            <a:spLocks noGrp="1"/>
          </p:cNvSpPr>
          <p:nvPr userDrawn="1">
            <p:ph type="sldNum" sz="quarter" idx="10"/>
          </p:nvPr>
        </p:nvSpPr>
        <p:spPr/>
        <p:txBody>
          <a:bodyPr/>
          <a:lstStyle>
            <a:lvl1pPr>
              <a:defRPr/>
            </a:lvl1pPr>
          </a:lstStyle>
          <a:p>
            <a:pPr>
              <a:defRPr/>
            </a:pPr>
            <a:r>
              <a:rPr lang="en-US"/>
              <a:t>Slide </a:t>
            </a:r>
            <a:fld id="{8F383247-62B7-4422-ABCF-FBB1BC473BA9}" type="slidenum">
              <a:rPr lang="en-US"/>
              <a:pPr>
                <a:defRPr/>
              </a:pPr>
              <a:t>‹#›</a:t>
            </a:fld>
            <a:endParaRPr lang="en-US"/>
          </a:p>
        </p:txBody>
      </p:sp>
      <p:sp>
        <p:nvSpPr>
          <p:cNvPr id="4"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990600"/>
          </a:xfrm>
          <a:prstGeom prst="rect">
            <a:avLst/>
          </a:prstGeom>
          <a:solidFill>
            <a:schemeClr val="accent1"/>
          </a:solidFill>
          <a:ln w="9525" algn="ctr">
            <a:noFill/>
            <a:round/>
            <a:headEnd/>
            <a:tailEnd/>
          </a:ln>
        </p:spPr>
        <p:txBody>
          <a:bodyPr wrap="none" anchor="ctr"/>
          <a:lstStyle/>
          <a:p>
            <a:pPr eaLnBrk="0" hangingPunct="0">
              <a:defRPr/>
            </a:pPr>
            <a:endParaRPr lang="en-US">
              <a:solidFill>
                <a:srgbClr val="FFFFFF"/>
              </a:solidFill>
            </a:endParaRPr>
          </a:p>
        </p:txBody>
      </p:sp>
      <p:cxnSp>
        <p:nvCxnSpPr>
          <p:cNvPr id="4" name="Straight Connector 3"/>
          <p:cNvCxnSpPr/>
          <p:nvPr userDrawn="1"/>
        </p:nvCxnSpPr>
        <p:spPr>
          <a:xfrm>
            <a:off x="0" y="65770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2"/>
          <p:cNvPicPr>
            <a:picLocks noChangeAspect="1" noChangeArrowheads="1"/>
          </p:cNvPicPr>
          <p:nvPr userDrawn="1"/>
        </p:nvPicPr>
        <p:blipFill>
          <a:blip r:embed="rId2" cstate="print"/>
          <a:srcRect/>
          <a:stretch>
            <a:fillRect/>
          </a:stretch>
        </p:blipFill>
        <p:spPr bwMode="auto">
          <a:xfrm>
            <a:off x="8458200" y="6616700"/>
            <a:ext cx="633413" cy="241300"/>
          </a:xfrm>
          <a:prstGeom prst="rect">
            <a:avLst/>
          </a:prstGeom>
          <a:noFill/>
          <a:ln w="9525">
            <a:noFill/>
            <a:miter lim="800000"/>
            <a:headEnd/>
            <a:tailEnd/>
          </a:ln>
        </p:spPr>
      </p:pic>
      <p:sp>
        <p:nvSpPr>
          <p:cNvPr id="9" name="Title 8"/>
          <p:cNvSpPr>
            <a:spLocks noGrp="1"/>
          </p:cNvSpPr>
          <p:nvPr>
            <p:ph type="title"/>
          </p:nvPr>
        </p:nvSpPr>
        <p:spPr>
          <a:xfrm>
            <a:off x="457200" y="135575"/>
            <a:ext cx="8229600" cy="762000"/>
          </a:xfrm>
        </p:spPr>
        <p:txBody>
          <a:bodyPr>
            <a:normAutofit/>
          </a:bodyPr>
          <a:lstStyle>
            <a:lvl1pPr algn="l">
              <a:defRPr sz="3600" b="1">
                <a:solidFill>
                  <a:schemeClr val="bg1"/>
                </a:solidFill>
              </a:defRPr>
            </a:lvl1pPr>
          </a:lstStyle>
          <a:p>
            <a:r>
              <a:rPr lang="en-US" smtClean="0"/>
              <a:t>Click to edit Master title style</a:t>
            </a:r>
            <a:endParaRPr lang="en-US"/>
          </a:p>
        </p:txBody>
      </p:sp>
      <p:sp>
        <p:nvSpPr>
          <p:cNvPr id="6" name="Slide Number Placeholder 3"/>
          <p:cNvSpPr>
            <a:spLocks noGrp="1"/>
          </p:cNvSpPr>
          <p:nvPr userDrawn="1">
            <p:ph type="sldNum" sz="quarter" idx="10"/>
          </p:nvPr>
        </p:nvSpPr>
        <p:spPr/>
        <p:txBody>
          <a:bodyPr/>
          <a:lstStyle>
            <a:lvl1pPr>
              <a:defRPr/>
            </a:lvl1pPr>
          </a:lstStyle>
          <a:p>
            <a:pPr>
              <a:defRPr/>
            </a:pPr>
            <a:r>
              <a:rPr lang="en-US"/>
              <a:t>Slide </a:t>
            </a:r>
            <a:fld id="{44CC9236-46DB-4623-9EF4-EFCE0B521D20}" type="slidenum">
              <a:rPr lang="en-US"/>
              <a:pPr>
                <a:defRPr/>
              </a:pPr>
              <a:t>‹#›</a:t>
            </a:fld>
            <a:endParaRPr lang="en-US"/>
          </a:p>
        </p:txBody>
      </p:sp>
      <p:sp>
        <p:nvSpPr>
          <p:cNvPr id="7"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3"/>
          <p:cNvSpPr>
            <a:spLocks noGrp="1"/>
          </p:cNvSpPr>
          <p:nvPr userDrawn="1">
            <p:ph type="sldNum" sz="quarter" idx="10"/>
          </p:nvPr>
        </p:nvSpPr>
        <p:spPr/>
        <p:txBody>
          <a:bodyPr/>
          <a:lstStyle>
            <a:lvl1pPr>
              <a:defRPr/>
            </a:lvl1pPr>
          </a:lstStyle>
          <a:p>
            <a:pPr>
              <a:defRPr/>
            </a:pPr>
            <a:r>
              <a:rPr lang="en-US"/>
              <a:t>Slide </a:t>
            </a:r>
            <a:fld id="{00F60CAF-5E25-4302-9560-EAEC88F5848A}" type="slidenum">
              <a:rPr lang="en-US"/>
              <a:pPr>
                <a:defRPr/>
              </a:pPr>
              <a:t>‹#›</a:t>
            </a:fld>
            <a:endParaRPr lang="en-US"/>
          </a:p>
        </p:txBody>
      </p:sp>
      <p:sp>
        <p:nvSpPr>
          <p:cNvPr id="6"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3"/>
          <p:cNvSpPr>
            <a:spLocks noGrp="1"/>
          </p:cNvSpPr>
          <p:nvPr userDrawn="1">
            <p:ph type="sldNum" sz="quarter" idx="10"/>
          </p:nvPr>
        </p:nvSpPr>
        <p:spPr/>
        <p:txBody>
          <a:bodyPr/>
          <a:lstStyle>
            <a:lvl1pPr>
              <a:defRPr/>
            </a:lvl1pPr>
          </a:lstStyle>
          <a:p>
            <a:pPr>
              <a:defRPr/>
            </a:pPr>
            <a:r>
              <a:rPr lang="en-US"/>
              <a:t>Slide </a:t>
            </a:r>
            <a:fld id="{D05F7B1B-E271-423A-8E1E-350F056EF790}" type="slidenum">
              <a:rPr lang="en-US"/>
              <a:pPr>
                <a:defRPr/>
              </a:pPr>
              <a:t>‹#›</a:t>
            </a:fld>
            <a:endParaRPr lang="en-US"/>
          </a:p>
        </p:txBody>
      </p:sp>
      <p:sp>
        <p:nvSpPr>
          <p:cNvPr id="6"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ust-global.com/index.aspx"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0" y="0"/>
            <a:ext cx="9144000" cy="990600"/>
          </a:xfrm>
          <a:prstGeom prst="rect">
            <a:avLst/>
          </a:prstGeom>
          <a:solidFill>
            <a:schemeClr val="accent1"/>
          </a:solidFill>
          <a:ln w="9525" algn="ctr">
            <a:noFill/>
            <a:round/>
            <a:headEnd/>
            <a:tailEnd/>
          </a:ln>
        </p:spPr>
        <p:txBody>
          <a:bodyPr wrap="none" anchor="ctr"/>
          <a:lstStyle/>
          <a:p>
            <a:pPr eaLnBrk="0" hangingPunct="0">
              <a:defRPr/>
            </a:pPr>
            <a:endParaRPr lang="en-US">
              <a:solidFill>
                <a:srgbClr val="FFFFFF"/>
              </a:solidFill>
            </a:endParaRPr>
          </a:p>
        </p:txBody>
      </p:sp>
      <p:sp>
        <p:nvSpPr>
          <p:cNvPr id="1027" name="Title Placeholder 1"/>
          <p:cNvSpPr>
            <a:spLocks noGrp="1"/>
          </p:cNvSpPr>
          <p:nvPr>
            <p:ph type="title"/>
          </p:nvPr>
        </p:nvSpPr>
        <p:spPr bwMode="auto">
          <a:xfrm>
            <a:off x="457200" y="1524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Text Placeholder 2"/>
          <p:cNvSpPr>
            <a:spLocks noGrp="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Slide Number Placeholder 3"/>
          <p:cNvSpPr>
            <a:spLocks noGrp="1"/>
          </p:cNvSpPr>
          <p:nvPr>
            <p:ph type="sldNum" sz="quarter" idx="4"/>
          </p:nvPr>
        </p:nvSpPr>
        <p:spPr>
          <a:xfrm>
            <a:off x="0" y="6600825"/>
            <a:ext cx="762000" cy="257175"/>
          </a:xfrm>
          <a:prstGeom prst="rect">
            <a:avLst/>
          </a:prstGeom>
          <a:noFill/>
        </p:spPr>
        <p:txBody>
          <a:bodyPr/>
          <a:lstStyle>
            <a:lvl1pPr>
              <a:defRPr sz="1200">
                <a:latin typeface="Calibri"/>
                <a:cs typeface="+mn-cs"/>
              </a:defRPr>
            </a:lvl1pPr>
          </a:lstStyle>
          <a:p>
            <a:pPr>
              <a:defRPr/>
            </a:pPr>
            <a:r>
              <a:rPr lang="en-US"/>
              <a:t>Slide </a:t>
            </a:r>
            <a:fld id="{067BABE0-812A-4A06-BE4C-4BDC412FA75A}" type="slidenum">
              <a:rPr lang="en-US"/>
              <a:pPr>
                <a:defRPr/>
              </a:pPr>
              <a:t>‹#›</a:t>
            </a:fld>
            <a:endParaRPr lang="en-US"/>
          </a:p>
        </p:txBody>
      </p:sp>
      <p:sp>
        <p:nvSpPr>
          <p:cNvPr id="10" name="Footer Placeholder 4"/>
          <p:cNvSpPr>
            <a:spLocks noGrp="1"/>
          </p:cNvSpPr>
          <p:nvPr>
            <p:ph type="ftr" sz="quarter" idx="3"/>
          </p:nvPr>
        </p:nvSpPr>
        <p:spPr>
          <a:xfrm>
            <a:off x="3124200" y="6594475"/>
            <a:ext cx="2895600" cy="365125"/>
          </a:xfrm>
          <a:prstGeom prst="rect">
            <a:avLst/>
          </a:prstGeom>
        </p:spPr>
        <p:txBody>
          <a:bodyPr/>
          <a:lstStyle>
            <a:lvl1pPr algn="ctr">
              <a:defRPr sz="1200">
                <a:solidFill>
                  <a:prstClr val="black"/>
                </a:solidFill>
                <a:latin typeface="Calibri"/>
                <a:cs typeface="+mn-cs"/>
              </a:defRPr>
            </a:lvl1pPr>
          </a:lstStyle>
          <a:p>
            <a:pPr>
              <a:defRPr/>
            </a:pPr>
            <a:endParaRPr lang="en-US"/>
          </a:p>
        </p:txBody>
      </p:sp>
      <p:pic>
        <p:nvPicPr>
          <p:cNvPr id="1031" name="Picture 4" descr="UST Logo">
            <a:hlinkClick r:id="rId15"/>
          </p:cNvPr>
          <p:cNvPicPr>
            <a:picLocks noChangeAspect="1" noChangeArrowheads="1"/>
          </p:cNvPicPr>
          <p:nvPr/>
        </p:nvPicPr>
        <p:blipFill>
          <a:blip r:embed="rId16" cstate="print"/>
          <a:srcRect/>
          <a:stretch>
            <a:fillRect/>
          </a:stretch>
        </p:blipFill>
        <p:spPr bwMode="auto">
          <a:xfrm>
            <a:off x="8091488" y="6435725"/>
            <a:ext cx="990600" cy="3683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11" r:id="rId1"/>
    <p:sldLayoutId id="2147484302" r:id="rId2"/>
    <p:sldLayoutId id="2147484303" r:id="rId3"/>
    <p:sldLayoutId id="2147484304" r:id="rId4"/>
    <p:sldLayoutId id="2147484305" r:id="rId5"/>
    <p:sldLayoutId id="2147484306" r:id="rId6"/>
    <p:sldLayoutId id="2147484312" r:id="rId7"/>
    <p:sldLayoutId id="2147484307" r:id="rId8"/>
    <p:sldLayoutId id="2147484308" r:id="rId9"/>
    <p:sldLayoutId id="2147484309" r:id="rId10"/>
    <p:sldLayoutId id="2147484310" r:id="rId11"/>
    <p:sldLayoutId id="2147484313" r:id="rId12"/>
    <p:sldLayoutId id="2147484314" r:id="rId13"/>
  </p:sldLayoutIdLst>
  <p:hf hdr="0" ftr="0" dt="0"/>
  <p:txStyles>
    <p:titleStyle>
      <a:lvl1pPr algn="l" rtl="0" eaLnBrk="0" fontAlgn="base" hangingPunct="0">
        <a:spcBef>
          <a:spcPct val="0"/>
        </a:spcBef>
        <a:spcAft>
          <a:spcPct val="0"/>
        </a:spcAft>
        <a:defRPr sz="3200" b="1" kern="120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3200" b="1">
          <a:solidFill>
            <a:schemeClr val="bg1"/>
          </a:solidFill>
          <a:latin typeface="Calibri" pitchFamily="34" charset="0"/>
        </a:defRPr>
      </a:lvl2pPr>
      <a:lvl3pPr algn="l" rtl="0" eaLnBrk="0" fontAlgn="base" hangingPunct="0">
        <a:spcBef>
          <a:spcPct val="0"/>
        </a:spcBef>
        <a:spcAft>
          <a:spcPct val="0"/>
        </a:spcAft>
        <a:defRPr sz="3200" b="1">
          <a:solidFill>
            <a:schemeClr val="bg1"/>
          </a:solidFill>
          <a:latin typeface="Calibri" pitchFamily="34" charset="0"/>
        </a:defRPr>
      </a:lvl3pPr>
      <a:lvl4pPr algn="l" rtl="0" eaLnBrk="0" fontAlgn="base" hangingPunct="0">
        <a:spcBef>
          <a:spcPct val="0"/>
        </a:spcBef>
        <a:spcAft>
          <a:spcPct val="0"/>
        </a:spcAft>
        <a:defRPr sz="3200" b="1">
          <a:solidFill>
            <a:schemeClr val="bg1"/>
          </a:solidFill>
          <a:latin typeface="Calibri" pitchFamily="34" charset="0"/>
        </a:defRPr>
      </a:lvl4pPr>
      <a:lvl5pPr algn="l" rtl="0" eaLnBrk="0" fontAlgn="base" hangingPunct="0">
        <a:spcBef>
          <a:spcPct val="0"/>
        </a:spcBef>
        <a:spcAft>
          <a:spcPct val="0"/>
        </a:spcAft>
        <a:defRPr sz="3200" b="1">
          <a:solidFill>
            <a:schemeClr val="bg1"/>
          </a:solidFill>
          <a:latin typeface="Calibri" pitchFamily="34" charset="0"/>
        </a:defRPr>
      </a:lvl5pPr>
      <a:lvl6pPr marL="457200" algn="l" rtl="0" fontAlgn="base">
        <a:spcBef>
          <a:spcPct val="0"/>
        </a:spcBef>
        <a:spcAft>
          <a:spcPct val="0"/>
        </a:spcAft>
        <a:defRPr sz="3600" b="1">
          <a:solidFill>
            <a:schemeClr val="bg1"/>
          </a:solidFill>
          <a:latin typeface="Calibri" pitchFamily="34" charset="0"/>
        </a:defRPr>
      </a:lvl6pPr>
      <a:lvl7pPr marL="914400" algn="l" rtl="0" fontAlgn="base">
        <a:spcBef>
          <a:spcPct val="0"/>
        </a:spcBef>
        <a:spcAft>
          <a:spcPct val="0"/>
        </a:spcAft>
        <a:defRPr sz="3600" b="1">
          <a:solidFill>
            <a:schemeClr val="bg1"/>
          </a:solidFill>
          <a:latin typeface="Calibri" pitchFamily="34" charset="0"/>
        </a:defRPr>
      </a:lvl7pPr>
      <a:lvl8pPr marL="1371600" algn="l" rtl="0" fontAlgn="base">
        <a:spcBef>
          <a:spcPct val="0"/>
        </a:spcBef>
        <a:spcAft>
          <a:spcPct val="0"/>
        </a:spcAft>
        <a:defRPr sz="3600" b="1">
          <a:solidFill>
            <a:schemeClr val="bg1"/>
          </a:solidFill>
          <a:latin typeface="Calibri" pitchFamily="34" charset="0"/>
        </a:defRPr>
      </a:lvl8pPr>
      <a:lvl9pPr marL="1828800" algn="l" rtl="0" fontAlgn="base">
        <a:spcBef>
          <a:spcPct val="0"/>
        </a:spcBef>
        <a:spcAft>
          <a:spcPct val="0"/>
        </a:spcAft>
        <a:defRPr sz="3600" b="1">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Wingdings" pitchFamily="2" charset="2"/>
        <a:buChar char="§"/>
        <a:defRPr b="1" kern="1200">
          <a:solidFill>
            <a:schemeClr val="tx2"/>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kern="1200">
          <a:solidFill>
            <a:schemeClr val="tx2"/>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2"/>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2"/>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1"/>
          <p:cNvSpPr>
            <a:spLocks noGrp="1"/>
          </p:cNvSpPr>
          <p:nvPr>
            <p:ph type="ctrTitle"/>
          </p:nvPr>
        </p:nvSpPr>
        <p:spPr>
          <a:xfrm>
            <a:off x="228600" y="2187575"/>
            <a:ext cx="8229600" cy="1470025"/>
          </a:xfrm>
        </p:spPr>
        <p:txBody>
          <a:bodyPr/>
          <a:lstStyle/>
          <a:p>
            <a:pPr algn="ctr" eaLnBrk="1" hangingPunct="1">
              <a:defRPr/>
            </a:pPr>
            <a:r>
              <a:rPr lang="en-US" sz="4000" dirty="0" smtClean="0">
                <a:solidFill>
                  <a:schemeClr val="bg1">
                    <a:lumMod val="95000"/>
                  </a:schemeClr>
                </a:solidFill>
              </a:rPr>
              <a:t>Epos </a:t>
            </a:r>
            <a:r>
              <a:rPr lang="en-US" sz="4000" dirty="0" err="1" smtClean="0">
                <a:solidFill>
                  <a:schemeClr val="bg1">
                    <a:lumMod val="95000"/>
                  </a:schemeClr>
                </a:solidFill>
              </a:rPr>
              <a:t>AppsMgmt</a:t>
            </a:r>
            <a:r>
              <a:rPr lang="en-US" sz="4000" dirty="0" smtClean="0">
                <a:solidFill>
                  <a:schemeClr val="bg1">
                    <a:lumMod val="95000"/>
                  </a:schemeClr>
                </a:solidFill>
              </a:rPr>
              <a:t> – Dash Board</a:t>
            </a:r>
            <a:endParaRPr lang="en-US" sz="4000" dirty="0" smtClean="0"/>
          </a:p>
        </p:txBody>
      </p:sp>
      <p:sp>
        <p:nvSpPr>
          <p:cNvPr id="2" name="TextBox 1"/>
          <p:cNvSpPr txBox="1"/>
          <p:nvPr/>
        </p:nvSpPr>
        <p:spPr>
          <a:xfrm>
            <a:off x="1219200" y="6324600"/>
            <a:ext cx="3886200" cy="369332"/>
          </a:xfrm>
          <a:prstGeom prst="rect">
            <a:avLst/>
          </a:prstGeom>
          <a:noFill/>
        </p:spPr>
        <p:txBody>
          <a:bodyPr wrap="square" rtlCol="0">
            <a:spAutoFit/>
          </a:bodyPr>
          <a:lstStyle/>
          <a:p>
            <a:r>
              <a:rPr lang="en-GB" dirty="0" smtClean="0">
                <a:solidFill>
                  <a:srgbClr val="FFFF00"/>
                </a:solidFill>
                <a:latin typeface="Bradley Hand ITC" panose="03070402050302030203" pitchFamily="66" charset="0"/>
              </a:rPr>
              <a:t>Ranjith Gopalankutty</a:t>
            </a:r>
            <a:endParaRPr lang="en-GB" dirty="0">
              <a:solidFill>
                <a:srgbClr val="FFFF00"/>
              </a:solidFill>
              <a:latin typeface="Bradley Hand ITC" panose="03070402050302030203" pitchFamily="66"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Current System</a:t>
            </a:r>
            <a:endParaRPr lang="en-GB" dirty="0"/>
          </a:p>
        </p:txBody>
      </p:sp>
      <p:sp>
        <p:nvSpPr>
          <p:cNvPr id="11267" name="Content Placeholder 2"/>
          <p:cNvSpPr>
            <a:spLocks noGrp="1"/>
          </p:cNvSpPr>
          <p:nvPr>
            <p:ph idx="1"/>
          </p:nvPr>
        </p:nvSpPr>
        <p:spPr>
          <a:xfrm>
            <a:off x="304800" y="1143000"/>
            <a:ext cx="8382000" cy="5257800"/>
          </a:xfrm>
        </p:spPr>
        <p:txBody>
          <a:bodyPr/>
          <a:lstStyle/>
          <a:p>
            <a:pPr marL="342900" lvl="1" indent="-342900">
              <a:lnSpc>
                <a:spcPct val="150000"/>
              </a:lnSpc>
              <a:buClr>
                <a:srgbClr val="C00000"/>
              </a:buClr>
              <a:buFont typeface="Arial" pitchFamily="34" charset="0"/>
              <a:buChar char="•"/>
              <a:defRPr/>
            </a:pPr>
            <a:r>
              <a:rPr lang="en-GB" dirty="0" smtClean="0">
                <a:solidFill>
                  <a:schemeClr val="tx1"/>
                </a:solidFill>
              </a:rPr>
              <a:t> Boots has existing monitoring which is segregated as multiple monitoring in various system and sending various individual reports. Idea is to consolidate all segregated reports in to one place and show as one single report.</a:t>
            </a:r>
          </a:p>
          <a:p>
            <a:pPr marL="0" lvl="1" indent="0">
              <a:lnSpc>
                <a:spcPct val="150000"/>
              </a:lnSpc>
              <a:buClr>
                <a:srgbClr val="C00000"/>
              </a:buClr>
              <a:buNone/>
              <a:defRPr/>
            </a:pPr>
            <a:r>
              <a:rPr lang="en-GB" dirty="0">
                <a:solidFill>
                  <a:schemeClr val="tx1"/>
                </a:solidFill>
              </a:rPr>
              <a:t> </a:t>
            </a:r>
            <a:r>
              <a:rPr lang="en-GB" dirty="0" smtClean="0">
                <a:solidFill>
                  <a:schemeClr val="tx1"/>
                </a:solidFill>
              </a:rPr>
              <a:t>    </a:t>
            </a:r>
          </a:p>
          <a:p>
            <a:pPr marL="0" lvl="1" indent="0">
              <a:lnSpc>
                <a:spcPct val="150000"/>
              </a:lnSpc>
              <a:buClr>
                <a:srgbClr val="C00000"/>
              </a:buClr>
              <a:buNone/>
              <a:defRPr/>
            </a:pPr>
            <a:r>
              <a:rPr lang="en-GB" b="1" dirty="0" smtClean="0">
                <a:solidFill>
                  <a:schemeClr val="tx1"/>
                </a:solidFill>
              </a:rPr>
              <a:t>Current monitoring's available </a:t>
            </a:r>
            <a:endParaRPr lang="en-GB" b="1" dirty="0">
              <a:solidFill>
                <a:schemeClr val="tx1"/>
              </a:solidFill>
            </a:endParaRPr>
          </a:p>
          <a:p>
            <a:pPr marL="285750" lvl="1">
              <a:lnSpc>
                <a:spcPct val="150000"/>
              </a:lnSpc>
              <a:buClr>
                <a:srgbClr val="C00000"/>
              </a:buClr>
              <a:buFont typeface="Wingdings" panose="05000000000000000000" pitchFamily="2" charset="2"/>
              <a:buChar char="ü"/>
              <a:defRPr/>
            </a:pPr>
            <a:r>
              <a:rPr lang="en-GB" dirty="0" smtClean="0">
                <a:solidFill>
                  <a:schemeClr val="tx1"/>
                </a:solidFill>
              </a:rPr>
              <a:t>C&amp;P server monitoring ( 17 reports are done using this)</a:t>
            </a:r>
          </a:p>
          <a:p>
            <a:pPr marL="285750" lvl="1">
              <a:lnSpc>
                <a:spcPct val="150000"/>
              </a:lnSpc>
              <a:buClr>
                <a:srgbClr val="C00000"/>
              </a:buClr>
              <a:buFont typeface="Wingdings" panose="05000000000000000000" pitchFamily="2" charset="2"/>
              <a:buChar char="ü"/>
              <a:defRPr/>
            </a:pPr>
            <a:r>
              <a:rPr lang="en-GB" dirty="0" smtClean="0">
                <a:solidFill>
                  <a:schemeClr val="tx1"/>
                </a:solidFill>
              </a:rPr>
              <a:t>EMON ( monitor and reports ONS bundle status in the stores)</a:t>
            </a:r>
          </a:p>
          <a:p>
            <a:pPr marL="0" lvl="1" indent="0">
              <a:lnSpc>
                <a:spcPct val="150000"/>
              </a:lnSpc>
              <a:buClr>
                <a:srgbClr val="C00000"/>
              </a:buClr>
              <a:buNone/>
              <a:defRPr/>
            </a:pPr>
            <a:r>
              <a:rPr lang="en-GB" dirty="0" smtClean="0">
                <a:solidFill>
                  <a:schemeClr val="tx1"/>
                </a:solidFill>
              </a:rPr>
              <a:t>Ad hoc monitoring's such as </a:t>
            </a:r>
          </a:p>
          <a:p>
            <a:pPr marL="285750" lvl="1">
              <a:lnSpc>
                <a:spcPct val="150000"/>
              </a:lnSpc>
              <a:buClr>
                <a:srgbClr val="C00000"/>
              </a:buClr>
              <a:buFont typeface="Wingdings" panose="05000000000000000000" pitchFamily="2" charset="2"/>
              <a:buChar char="ü"/>
              <a:defRPr/>
            </a:pPr>
            <a:r>
              <a:rPr lang="en-GB" dirty="0">
                <a:solidFill>
                  <a:schemeClr val="tx1"/>
                </a:solidFill>
              </a:rPr>
              <a:t> </a:t>
            </a:r>
            <a:r>
              <a:rPr lang="en-GB" dirty="0" smtClean="0">
                <a:solidFill>
                  <a:schemeClr val="tx1"/>
                </a:solidFill>
              </a:rPr>
              <a:t>     Queue Depth monitoring</a:t>
            </a:r>
          </a:p>
          <a:p>
            <a:pPr marL="285750" lvl="1">
              <a:lnSpc>
                <a:spcPct val="150000"/>
              </a:lnSpc>
              <a:buClr>
                <a:srgbClr val="C00000"/>
              </a:buClr>
              <a:buFont typeface="Wingdings" panose="05000000000000000000" pitchFamily="2" charset="2"/>
              <a:buChar char="ü"/>
              <a:defRPr/>
            </a:pPr>
            <a:r>
              <a:rPr lang="en-GB" dirty="0">
                <a:solidFill>
                  <a:schemeClr val="tx1"/>
                </a:solidFill>
              </a:rPr>
              <a:t> </a:t>
            </a:r>
            <a:r>
              <a:rPr lang="en-GB" dirty="0" smtClean="0">
                <a:solidFill>
                  <a:schemeClr val="tx1"/>
                </a:solidFill>
              </a:rPr>
              <a:t>      Back ground job running status ( Sales support , stock Support </a:t>
            </a:r>
            <a:r>
              <a:rPr lang="en-GB" dirty="0" err="1" smtClean="0">
                <a:solidFill>
                  <a:schemeClr val="tx1"/>
                </a:solidFill>
              </a:rPr>
              <a:t>etc</a:t>
            </a:r>
            <a:r>
              <a:rPr lang="en-GB" dirty="0" smtClean="0">
                <a:solidFill>
                  <a:schemeClr val="tx1"/>
                </a:solidFill>
              </a:rPr>
              <a:t>)</a:t>
            </a:r>
          </a:p>
          <a:p>
            <a:pPr marL="0" lvl="1" indent="0">
              <a:lnSpc>
                <a:spcPct val="150000"/>
              </a:lnSpc>
              <a:buClr>
                <a:srgbClr val="C00000"/>
              </a:buClr>
              <a:buNone/>
              <a:defRPr/>
            </a:pPr>
            <a:endParaRPr lang="en-GB" dirty="0" smtClean="0">
              <a:solidFill>
                <a:srgbClr val="1F497D"/>
              </a:solidFill>
            </a:endParaRPr>
          </a:p>
          <a:p>
            <a:pPr>
              <a:buFont typeface="Wingdings" pitchFamily="2" charset="2"/>
              <a:buNone/>
              <a:defRPr/>
            </a:pPr>
            <a:r>
              <a:rPr lang="en-GB" b="0" dirty="0" smtClean="0"/>
              <a:t> </a:t>
            </a:r>
          </a:p>
        </p:txBody>
      </p:sp>
      <p:sp>
        <p:nvSpPr>
          <p:cNvPr id="4" name="Slide Number Placeholder 3"/>
          <p:cNvSpPr>
            <a:spLocks noGrp="1"/>
          </p:cNvSpPr>
          <p:nvPr>
            <p:ph type="sldNum" sz="quarter" idx="10"/>
          </p:nvPr>
        </p:nvSpPr>
        <p:spPr/>
        <p:txBody>
          <a:bodyPr/>
          <a:lstStyle/>
          <a:p>
            <a:pPr>
              <a:defRPr/>
            </a:pPr>
            <a:r>
              <a:rPr lang="en-US" dirty="0" smtClean="0"/>
              <a:t>Slide </a:t>
            </a:r>
            <a:fld id="{33D9095C-29EE-4787-8215-08F35D0E1FD5}"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Phase 1</a:t>
            </a:r>
            <a:endParaRPr lang="en-GB" dirty="0"/>
          </a:p>
        </p:txBody>
      </p:sp>
      <p:sp>
        <p:nvSpPr>
          <p:cNvPr id="4" name="Slide Number Placeholder 3"/>
          <p:cNvSpPr>
            <a:spLocks noGrp="1"/>
          </p:cNvSpPr>
          <p:nvPr>
            <p:ph type="sldNum" sz="quarter" idx="10"/>
          </p:nvPr>
        </p:nvSpPr>
        <p:spPr/>
        <p:txBody>
          <a:bodyPr/>
          <a:lstStyle/>
          <a:p>
            <a:pPr>
              <a:defRPr/>
            </a:pPr>
            <a:r>
              <a:rPr lang="en-US" dirty="0" smtClean="0"/>
              <a:t>Slide </a:t>
            </a:r>
            <a:fld id="{4B20E409-874B-4EDF-9DBB-7BD07734E449}" type="slidenum">
              <a:rPr lang="en-US" smtClean="0"/>
              <a:pPr>
                <a:defRPr/>
              </a:pPr>
              <a:t>3</a:t>
            </a:fld>
            <a:endParaRPr lang="en-US" dirty="0"/>
          </a:p>
        </p:txBody>
      </p:sp>
      <p:sp>
        <p:nvSpPr>
          <p:cNvPr id="3" name="TextBox 2"/>
          <p:cNvSpPr txBox="1"/>
          <p:nvPr/>
        </p:nvSpPr>
        <p:spPr>
          <a:xfrm>
            <a:off x="489857" y="1219200"/>
            <a:ext cx="8077200" cy="5355312"/>
          </a:xfrm>
          <a:prstGeom prst="rect">
            <a:avLst/>
          </a:prstGeom>
          <a:noFill/>
        </p:spPr>
        <p:txBody>
          <a:bodyPr wrap="square" rtlCol="0">
            <a:spAutoFit/>
          </a:bodyPr>
          <a:lstStyle/>
          <a:p>
            <a:pPr marL="342900" indent="-342900" algn="just">
              <a:buFont typeface="Wingdings" panose="05000000000000000000" pitchFamily="2" charset="2"/>
              <a:buChar char="ü"/>
            </a:pPr>
            <a:r>
              <a:rPr lang="en-GB" b="0" dirty="0">
                <a:latin typeface="+mn-lt"/>
                <a:cs typeface="+mn-cs"/>
              </a:rPr>
              <a:t>At phase 1 C&amp;P reports will be brought to New web based dashboard. There are 17 reports generated every day by capacity and planning server program.  Which </a:t>
            </a:r>
            <a:r>
              <a:rPr lang="en-GB" b="0" dirty="0" smtClean="0">
                <a:latin typeface="+mn-lt"/>
                <a:cs typeface="+mn-cs"/>
              </a:rPr>
              <a:t>is sent down </a:t>
            </a:r>
            <a:r>
              <a:rPr lang="en-GB" b="0" dirty="0">
                <a:latin typeface="+mn-lt"/>
                <a:cs typeface="+mn-cs"/>
              </a:rPr>
              <a:t>as email attachments to registered users.</a:t>
            </a:r>
          </a:p>
          <a:p>
            <a:pPr marL="342900" indent="-342900">
              <a:buFont typeface="Wingdings" panose="05000000000000000000" pitchFamily="2" charset="2"/>
              <a:buChar char="ü"/>
            </a:pPr>
            <a:endParaRPr lang="en-GB" b="0" dirty="0">
              <a:latin typeface="+mn-lt"/>
              <a:cs typeface="+mn-cs"/>
            </a:endParaRPr>
          </a:p>
          <a:p>
            <a:pPr marL="342900" indent="-342900">
              <a:buFont typeface="Wingdings" panose="05000000000000000000" pitchFamily="2" charset="2"/>
              <a:buChar char="ü"/>
            </a:pPr>
            <a:r>
              <a:rPr lang="en-GB" b="0" dirty="0">
                <a:latin typeface="+mn-lt"/>
                <a:cs typeface="+mn-cs"/>
              </a:rPr>
              <a:t>These reports will be taken from C&amp;P planning server and will be displayed in dash board. For now proving the POC </a:t>
            </a:r>
            <a:r>
              <a:rPr lang="en-GB" b="0" dirty="0" smtClean="0">
                <a:latin typeface="+mn-lt"/>
                <a:cs typeface="+mn-cs"/>
              </a:rPr>
              <a:t>,existing reports </a:t>
            </a:r>
            <a:r>
              <a:rPr lang="en-GB" b="0" dirty="0">
                <a:latin typeface="+mn-lt"/>
                <a:cs typeface="+mn-cs"/>
              </a:rPr>
              <a:t>will be taken from the C&amp;P. As  there are some focus from business on </a:t>
            </a:r>
            <a:r>
              <a:rPr lang="en-GB" b="0" dirty="0" err="1">
                <a:latin typeface="+mn-lt"/>
                <a:cs typeface="+mn-cs"/>
              </a:rPr>
              <a:t>Sco</a:t>
            </a:r>
            <a:r>
              <a:rPr lang="en-GB" b="0" dirty="0">
                <a:latin typeface="+mn-lt"/>
                <a:cs typeface="+mn-cs"/>
              </a:rPr>
              <a:t> lanes and PED failure, below report will help as handy for </a:t>
            </a:r>
            <a:r>
              <a:rPr lang="en-GB" b="0" dirty="0" smtClean="0">
                <a:latin typeface="+mn-lt"/>
                <a:cs typeface="+mn-cs"/>
              </a:rPr>
              <a:t>that.</a:t>
            </a:r>
          </a:p>
          <a:p>
            <a:endParaRPr lang="en-GB" b="0" dirty="0">
              <a:latin typeface="+mn-lt"/>
              <a:cs typeface="+mn-cs"/>
            </a:endParaRPr>
          </a:p>
          <a:p>
            <a:r>
              <a:rPr lang="en-GB" b="0" dirty="0" smtClean="0">
                <a:latin typeface="+mn-lt"/>
                <a:cs typeface="+mn-cs"/>
              </a:rPr>
              <a:t>Number of reports which can be displayed on Dashboard:</a:t>
            </a:r>
          </a:p>
          <a:p>
            <a:endParaRPr lang="en-GB" b="0" dirty="0">
              <a:latin typeface="+mn-lt"/>
              <a:cs typeface="+mn-cs"/>
            </a:endParaRPr>
          </a:p>
          <a:p>
            <a:pPr marL="285750" indent="-285750">
              <a:buFont typeface="Wingdings" panose="05000000000000000000" pitchFamily="2" charset="2"/>
              <a:buChar char="Ø"/>
            </a:pPr>
            <a:r>
              <a:rPr lang="en-GB" b="0" dirty="0" smtClean="0">
                <a:latin typeface="+mn-lt"/>
                <a:cs typeface="+mn-cs"/>
              </a:rPr>
              <a:t>PED Audit report  (Will be taken as the POC for dashboard)</a:t>
            </a:r>
          </a:p>
          <a:p>
            <a:pPr marL="285750" indent="-285750">
              <a:buFont typeface="Wingdings" panose="05000000000000000000" pitchFamily="2" charset="2"/>
              <a:buChar char="Ø"/>
            </a:pPr>
            <a:r>
              <a:rPr lang="en-GB" b="0" dirty="0" smtClean="0">
                <a:latin typeface="+mn-lt"/>
                <a:cs typeface="+mn-cs"/>
              </a:rPr>
              <a:t>LISTCMEM</a:t>
            </a:r>
          </a:p>
          <a:p>
            <a:pPr marL="285750" indent="-285750">
              <a:buFont typeface="Wingdings" panose="05000000000000000000" pitchFamily="2" charset="2"/>
              <a:buChar char="Ø"/>
            </a:pPr>
            <a:r>
              <a:rPr lang="en-GB" b="0" dirty="0" smtClean="0">
                <a:latin typeface="+mn-lt"/>
                <a:cs typeface="+mn-cs"/>
              </a:rPr>
              <a:t>LISTTMEM</a:t>
            </a:r>
          </a:p>
          <a:p>
            <a:pPr marL="285750" indent="-285750">
              <a:buFont typeface="Wingdings" panose="05000000000000000000" pitchFamily="2" charset="2"/>
              <a:buChar char="Ø"/>
            </a:pPr>
            <a:r>
              <a:rPr lang="en-GB" b="0" dirty="0" smtClean="0">
                <a:latin typeface="+mn-lt"/>
                <a:cs typeface="+mn-cs"/>
              </a:rPr>
              <a:t>Keyed file status</a:t>
            </a:r>
          </a:p>
          <a:p>
            <a:endParaRPr lang="en-GB" dirty="0">
              <a:solidFill>
                <a:srgbClr val="1F497D"/>
              </a:solidFill>
              <a:latin typeface="+mn-lt"/>
              <a:cs typeface="+mn-cs"/>
            </a:endParaRPr>
          </a:p>
          <a:p>
            <a:r>
              <a:rPr lang="en-GB" dirty="0">
                <a:solidFill>
                  <a:srgbClr val="1F497D"/>
                </a:solidFill>
                <a:latin typeface="+mn-lt"/>
                <a:cs typeface="+mn-cs"/>
              </a:rPr>
              <a:t> </a:t>
            </a:r>
          </a:p>
          <a:p>
            <a:r>
              <a:rPr lang="en-GB" b="0" dirty="0" smtClean="0"/>
              <a:t> </a:t>
            </a:r>
            <a:endParaRPr lang="en-GB" b="0" dirty="0"/>
          </a:p>
          <a:p>
            <a:endParaRPr lang="en-GB" b="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Existing System</a:t>
            </a:r>
            <a:endParaRPr lang="en-GB" dirty="0"/>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4</a:t>
            </a:fld>
            <a:endParaRPr lang="en-US"/>
          </a:p>
        </p:txBody>
      </p:sp>
      <p:sp>
        <p:nvSpPr>
          <p:cNvPr id="5" name="Rectangle 4"/>
          <p:cNvSpPr/>
          <p:nvPr/>
        </p:nvSpPr>
        <p:spPr>
          <a:xfrm>
            <a:off x="685800" y="137651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1</a:t>
            </a:r>
            <a:endParaRPr lang="en-GB" dirty="0"/>
          </a:p>
        </p:txBody>
      </p:sp>
      <p:sp>
        <p:nvSpPr>
          <p:cNvPr id="6" name="Rectangle 5"/>
          <p:cNvSpPr/>
          <p:nvPr/>
        </p:nvSpPr>
        <p:spPr>
          <a:xfrm>
            <a:off x="2743200" y="137651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2</a:t>
            </a:r>
            <a:endParaRPr lang="en-GB" dirty="0"/>
          </a:p>
        </p:txBody>
      </p:sp>
      <p:sp>
        <p:nvSpPr>
          <p:cNvPr id="7" name="Rectangle 6"/>
          <p:cNvSpPr/>
          <p:nvPr/>
        </p:nvSpPr>
        <p:spPr>
          <a:xfrm>
            <a:off x="4800600" y="139863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3	</a:t>
            </a:r>
            <a:endParaRPr lang="en-GB" dirty="0"/>
          </a:p>
        </p:txBody>
      </p:sp>
      <p:sp>
        <p:nvSpPr>
          <p:cNvPr id="8" name="Rectangle 7"/>
          <p:cNvSpPr/>
          <p:nvPr/>
        </p:nvSpPr>
        <p:spPr>
          <a:xfrm>
            <a:off x="7135761" y="137651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n</a:t>
            </a:r>
            <a:endParaRPr lang="en-GB" dirty="0"/>
          </a:p>
        </p:txBody>
      </p:sp>
      <p:sp>
        <p:nvSpPr>
          <p:cNvPr id="10" name="Rounded Rectangle 9"/>
          <p:cNvSpPr/>
          <p:nvPr/>
        </p:nvSpPr>
        <p:spPr>
          <a:xfrm>
            <a:off x="3352800" y="2590800"/>
            <a:ext cx="2362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C&amp;P Planning server</a:t>
            </a:r>
            <a:endParaRPr lang="en-GB" dirty="0"/>
          </a:p>
        </p:txBody>
      </p:sp>
      <p:sp>
        <p:nvSpPr>
          <p:cNvPr id="12" name="Oval 11"/>
          <p:cNvSpPr/>
          <p:nvPr/>
        </p:nvSpPr>
        <p:spPr>
          <a:xfrm>
            <a:off x="3429000" y="3886200"/>
            <a:ext cx="2286000" cy="1111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Consolidated Report</a:t>
            </a:r>
            <a:endParaRPr lang="en-GB" dirty="0"/>
          </a:p>
        </p:txBody>
      </p:sp>
      <p:sp>
        <p:nvSpPr>
          <p:cNvPr id="13" name="Smiley Face 12"/>
          <p:cNvSpPr/>
          <p:nvPr/>
        </p:nvSpPr>
        <p:spPr>
          <a:xfrm>
            <a:off x="990600" y="5466735"/>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Uer</a:t>
            </a:r>
            <a:endParaRPr lang="en-GB" dirty="0"/>
          </a:p>
        </p:txBody>
      </p:sp>
      <p:sp>
        <p:nvSpPr>
          <p:cNvPr id="14" name="Smiley Face 13"/>
          <p:cNvSpPr/>
          <p:nvPr/>
        </p:nvSpPr>
        <p:spPr>
          <a:xfrm>
            <a:off x="4114800" y="53340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User</a:t>
            </a:r>
            <a:endParaRPr lang="en-GB" dirty="0"/>
          </a:p>
        </p:txBody>
      </p:sp>
      <p:sp>
        <p:nvSpPr>
          <p:cNvPr id="15" name="Smiley Face 14"/>
          <p:cNvSpPr/>
          <p:nvPr/>
        </p:nvSpPr>
        <p:spPr>
          <a:xfrm>
            <a:off x="7592961" y="54102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User</a:t>
            </a:r>
            <a:endParaRPr lang="en-GB" dirty="0"/>
          </a:p>
        </p:txBody>
      </p:sp>
      <p:cxnSp>
        <p:nvCxnSpPr>
          <p:cNvPr id="17" name="Straight Arrow Connector 16"/>
          <p:cNvCxnSpPr/>
          <p:nvPr/>
        </p:nvCxnSpPr>
        <p:spPr>
          <a:xfrm>
            <a:off x="1752600" y="2349910"/>
            <a:ext cx="1524000" cy="621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657600" y="2313039"/>
            <a:ext cx="0" cy="277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257800" y="2313039"/>
            <a:ext cx="0" cy="277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0" idx="3"/>
          </p:cNvCxnSpPr>
          <p:nvPr/>
        </p:nvCxnSpPr>
        <p:spPr>
          <a:xfrm flipH="1">
            <a:off x="5715000" y="2290916"/>
            <a:ext cx="1420761" cy="757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4533900" y="3505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905000" y="4876800"/>
            <a:ext cx="1981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4" idx="0"/>
          </p:cNvCxnSpPr>
          <p:nvPr/>
        </p:nvCxnSpPr>
        <p:spPr>
          <a:xfrm>
            <a:off x="4572000" y="4997245"/>
            <a:ext cx="0" cy="336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334000" y="4876800"/>
            <a:ext cx="2258961"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27816" y="5076148"/>
            <a:ext cx="567784" cy="276999"/>
          </a:xfrm>
          <a:prstGeom prst="rect">
            <a:avLst/>
          </a:prstGeom>
          <a:noFill/>
        </p:spPr>
        <p:txBody>
          <a:bodyPr wrap="none" rtlCol="0">
            <a:spAutoFit/>
          </a:bodyPr>
          <a:lstStyle/>
          <a:p>
            <a:r>
              <a:rPr lang="en-GB" sz="1200" b="0" dirty="0" smtClean="0"/>
              <a:t>Email</a:t>
            </a:r>
            <a:endParaRPr lang="en-GB" sz="1200" b="0" dirty="0"/>
          </a:p>
        </p:txBody>
      </p:sp>
      <p:sp>
        <p:nvSpPr>
          <p:cNvPr id="24" name="TextBox 23"/>
          <p:cNvSpPr txBox="1"/>
          <p:nvPr/>
        </p:nvSpPr>
        <p:spPr>
          <a:xfrm>
            <a:off x="6477000" y="5029982"/>
            <a:ext cx="567784" cy="276999"/>
          </a:xfrm>
          <a:prstGeom prst="rect">
            <a:avLst/>
          </a:prstGeom>
          <a:noFill/>
        </p:spPr>
        <p:txBody>
          <a:bodyPr wrap="none" rtlCol="0">
            <a:spAutoFit/>
          </a:bodyPr>
          <a:lstStyle/>
          <a:p>
            <a:r>
              <a:rPr lang="en-GB" sz="1200" b="0" dirty="0" smtClean="0"/>
              <a:t>Email</a:t>
            </a:r>
            <a:endParaRPr lang="en-GB" sz="1200" b="0" dirty="0"/>
          </a:p>
        </p:txBody>
      </p:sp>
      <p:sp>
        <p:nvSpPr>
          <p:cNvPr id="34" name="TextBox 33"/>
          <p:cNvSpPr txBox="1"/>
          <p:nvPr/>
        </p:nvSpPr>
        <p:spPr>
          <a:xfrm>
            <a:off x="4171890" y="4948690"/>
            <a:ext cx="567784" cy="276999"/>
          </a:xfrm>
          <a:prstGeom prst="rect">
            <a:avLst/>
          </a:prstGeom>
          <a:noFill/>
        </p:spPr>
        <p:txBody>
          <a:bodyPr wrap="none" rtlCol="0">
            <a:spAutoFit/>
          </a:bodyPr>
          <a:lstStyle/>
          <a:p>
            <a:r>
              <a:rPr lang="en-GB" sz="1200" b="0" dirty="0" smtClean="0"/>
              <a:t>Email</a:t>
            </a:r>
            <a:endParaRPr lang="en-GB" sz="1200" b="0" dirty="0"/>
          </a:p>
        </p:txBody>
      </p:sp>
    </p:spTree>
    <p:extLst>
      <p:ext uri="{BB962C8B-B14F-4D97-AF65-F5344CB8AC3E}">
        <p14:creationId xmlns:p14="http://schemas.microsoft.com/office/powerpoint/2010/main" val="3110775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system</a:t>
            </a:r>
            <a:endParaRPr lang="en-GB" dirty="0"/>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5</a:t>
            </a:fld>
            <a:endParaRPr lang="en-US"/>
          </a:p>
        </p:txBody>
      </p:sp>
      <p:sp>
        <p:nvSpPr>
          <p:cNvPr id="5" name="Rectangle 4"/>
          <p:cNvSpPr/>
          <p:nvPr/>
        </p:nvSpPr>
        <p:spPr>
          <a:xfrm>
            <a:off x="685800" y="137651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1</a:t>
            </a:r>
            <a:endParaRPr lang="en-GB" dirty="0"/>
          </a:p>
        </p:txBody>
      </p:sp>
      <p:sp>
        <p:nvSpPr>
          <p:cNvPr id="6" name="Rectangle 5"/>
          <p:cNvSpPr/>
          <p:nvPr/>
        </p:nvSpPr>
        <p:spPr>
          <a:xfrm>
            <a:off x="2743200" y="137651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2</a:t>
            </a:r>
            <a:endParaRPr lang="en-GB" dirty="0"/>
          </a:p>
        </p:txBody>
      </p:sp>
      <p:sp>
        <p:nvSpPr>
          <p:cNvPr id="7" name="Rectangle 6"/>
          <p:cNvSpPr/>
          <p:nvPr/>
        </p:nvSpPr>
        <p:spPr>
          <a:xfrm>
            <a:off x="4800600" y="139863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3	</a:t>
            </a:r>
            <a:endParaRPr lang="en-GB" dirty="0"/>
          </a:p>
        </p:txBody>
      </p:sp>
      <p:sp>
        <p:nvSpPr>
          <p:cNvPr id="8" name="Rectangle 7"/>
          <p:cNvSpPr/>
          <p:nvPr/>
        </p:nvSpPr>
        <p:spPr>
          <a:xfrm>
            <a:off x="7135761" y="137651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n</a:t>
            </a:r>
            <a:endParaRPr lang="en-GB" dirty="0"/>
          </a:p>
        </p:txBody>
      </p:sp>
      <p:sp>
        <p:nvSpPr>
          <p:cNvPr id="10" name="Rounded Rectangle 9"/>
          <p:cNvSpPr/>
          <p:nvPr/>
        </p:nvSpPr>
        <p:spPr>
          <a:xfrm>
            <a:off x="3352800" y="2971800"/>
            <a:ext cx="2362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C&amp;P Planning server</a:t>
            </a:r>
            <a:endParaRPr lang="en-GB" dirty="0"/>
          </a:p>
        </p:txBody>
      </p:sp>
      <p:sp>
        <p:nvSpPr>
          <p:cNvPr id="12" name="Oval 11"/>
          <p:cNvSpPr/>
          <p:nvPr/>
        </p:nvSpPr>
        <p:spPr>
          <a:xfrm>
            <a:off x="190500" y="2903545"/>
            <a:ext cx="1981200" cy="1111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Consolidatd</a:t>
            </a:r>
            <a:r>
              <a:rPr lang="en-GB" dirty="0" smtClean="0"/>
              <a:t> Report</a:t>
            </a:r>
            <a:endParaRPr lang="en-GB" dirty="0"/>
          </a:p>
        </p:txBody>
      </p:sp>
      <p:cxnSp>
        <p:nvCxnSpPr>
          <p:cNvPr id="17" name="Straight Arrow Connector 16"/>
          <p:cNvCxnSpPr/>
          <p:nvPr/>
        </p:nvCxnSpPr>
        <p:spPr>
          <a:xfrm>
            <a:off x="1562101" y="2290916"/>
            <a:ext cx="1809749" cy="757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657600" y="2313039"/>
            <a:ext cx="0" cy="658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257800" y="2313039"/>
            <a:ext cx="0" cy="658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0" idx="3"/>
          </p:cNvCxnSpPr>
          <p:nvPr/>
        </p:nvCxnSpPr>
        <p:spPr>
          <a:xfrm flipH="1">
            <a:off x="5715000" y="2324867"/>
            <a:ext cx="1877961" cy="11041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1"/>
          </p:cNvCxnSpPr>
          <p:nvPr/>
        </p:nvCxnSpPr>
        <p:spPr>
          <a:xfrm flipH="1">
            <a:off x="2171701" y="3429000"/>
            <a:ext cx="1181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114300" y="4593073"/>
            <a:ext cx="2133600"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Proposed New Server</a:t>
            </a:r>
            <a:endParaRPr lang="en-GB" dirty="0"/>
          </a:p>
        </p:txBody>
      </p:sp>
      <p:sp>
        <p:nvSpPr>
          <p:cNvPr id="37" name="Frame 36"/>
          <p:cNvSpPr/>
          <p:nvPr/>
        </p:nvSpPr>
        <p:spPr>
          <a:xfrm>
            <a:off x="3774621" y="4523392"/>
            <a:ext cx="1676400" cy="914400"/>
          </a:xfrm>
          <a:prstGeom prst="fram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TextBox 38"/>
          <p:cNvSpPr txBox="1"/>
          <p:nvPr/>
        </p:nvSpPr>
        <p:spPr>
          <a:xfrm>
            <a:off x="3927020" y="4797420"/>
            <a:ext cx="1371600" cy="307777"/>
          </a:xfrm>
          <a:prstGeom prst="rect">
            <a:avLst/>
          </a:prstGeom>
          <a:noFill/>
        </p:spPr>
        <p:txBody>
          <a:bodyPr wrap="square" rtlCol="0">
            <a:spAutoFit/>
          </a:bodyPr>
          <a:lstStyle/>
          <a:p>
            <a:r>
              <a:rPr lang="en-GB" sz="1400" dirty="0" smtClean="0"/>
              <a:t>  Java Script</a:t>
            </a:r>
            <a:endParaRPr lang="en-GB" sz="1400" dirty="0"/>
          </a:p>
        </p:txBody>
      </p:sp>
      <p:cxnSp>
        <p:nvCxnSpPr>
          <p:cNvPr id="42" name="Straight Arrow Connector 41"/>
          <p:cNvCxnSpPr>
            <a:stCxn id="12" idx="4"/>
            <a:endCxn id="30" idx="0"/>
          </p:cNvCxnSpPr>
          <p:nvPr/>
        </p:nvCxnSpPr>
        <p:spPr>
          <a:xfrm>
            <a:off x="1181100" y="4014590"/>
            <a:ext cx="0" cy="578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Flowchart: Process 43"/>
          <p:cNvSpPr/>
          <p:nvPr/>
        </p:nvSpPr>
        <p:spPr>
          <a:xfrm>
            <a:off x="7034887" y="5792115"/>
            <a:ext cx="1676400" cy="670701"/>
          </a:xfrm>
          <a:prstGeom prst="flowChart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Dash Board View</a:t>
            </a:r>
            <a:endParaRPr lang="en-GB" dirty="0"/>
          </a:p>
        </p:txBody>
      </p:sp>
      <p:cxnSp>
        <p:nvCxnSpPr>
          <p:cNvPr id="46" name="Straight Arrow Connector 45"/>
          <p:cNvCxnSpPr>
            <a:stCxn id="37" idx="1"/>
          </p:cNvCxnSpPr>
          <p:nvPr/>
        </p:nvCxnSpPr>
        <p:spPr>
          <a:xfrm flipH="1">
            <a:off x="2245179" y="4980592"/>
            <a:ext cx="15294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Frame 55"/>
          <p:cNvSpPr/>
          <p:nvPr/>
        </p:nvSpPr>
        <p:spPr>
          <a:xfrm>
            <a:off x="7010399" y="4545806"/>
            <a:ext cx="1676400" cy="914400"/>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8" name="TextBox 57"/>
          <p:cNvSpPr txBox="1"/>
          <p:nvPr/>
        </p:nvSpPr>
        <p:spPr>
          <a:xfrm>
            <a:off x="7187287" y="4797419"/>
            <a:ext cx="1371600" cy="307777"/>
          </a:xfrm>
          <a:prstGeom prst="rect">
            <a:avLst/>
          </a:prstGeom>
          <a:noFill/>
        </p:spPr>
        <p:txBody>
          <a:bodyPr wrap="square" rtlCol="0">
            <a:spAutoFit/>
          </a:bodyPr>
          <a:lstStyle/>
          <a:p>
            <a:r>
              <a:rPr lang="en-GB" sz="1400" dirty="0" smtClean="0"/>
              <a:t>  Web Service</a:t>
            </a:r>
            <a:endParaRPr lang="en-GB" sz="1400" dirty="0"/>
          </a:p>
        </p:txBody>
      </p:sp>
      <p:cxnSp>
        <p:nvCxnSpPr>
          <p:cNvPr id="62" name="Straight Arrow Connector 61"/>
          <p:cNvCxnSpPr>
            <a:stCxn id="56" idx="2"/>
          </p:cNvCxnSpPr>
          <p:nvPr/>
        </p:nvCxnSpPr>
        <p:spPr>
          <a:xfrm>
            <a:off x="7848599" y="5460206"/>
            <a:ext cx="0" cy="3554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053443" y="4191000"/>
            <a:ext cx="5938157" cy="0"/>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053443" y="4191000"/>
            <a:ext cx="0" cy="2538412"/>
          </a:xfrm>
          <a:prstGeom prst="line">
            <a:avLst/>
          </a:prstGeom>
          <a:ln w="22225">
            <a:solidFill>
              <a:schemeClr val="bg2">
                <a:lumMod val="1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991600" y="4191000"/>
            <a:ext cx="0" cy="2538412"/>
          </a:xfrm>
          <a:prstGeom prst="line">
            <a:avLst/>
          </a:prstGeom>
          <a:ln w="22225">
            <a:prstDash val="lgDash"/>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3053443" y="6729412"/>
            <a:ext cx="5938157" cy="0"/>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7" idx="3"/>
            <a:endCxn id="56" idx="1"/>
          </p:cNvCxnSpPr>
          <p:nvPr/>
        </p:nvCxnSpPr>
        <p:spPr>
          <a:xfrm>
            <a:off x="5451021" y="4980592"/>
            <a:ext cx="1559378" cy="22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015343" y="3919284"/>
            <a:ext cx="6237605" cy="276999"/>
          </a:xfrm>
          <a:prstGeom prst="rect">
            <a:avLst/>
          </a:prstGeom>
          <a:noFill/>
        </p:spPr>
        <p:txBody>
          <a:bodyPr wrap="none" rtlCol="0">
            <a:spAutoFit/>
          </a:bodyPr>
          <a:lstStyle/>
          <a:p>
            <a:r>
              <a:rPr lang="en-GB" sz="1200" b="0" dirty="0" smtClean="0"/>
              <a:t>Whole customization can be done on java script based on business needs and decisions </a:t>
            </a:r>
            <a:endParaRPr lang="en-GB" sz="1200" b="0" dirty="0"/>
          </a:p>
        </p:txBody>
      </p:sp>
    </p:spTree>
    <p:extLst>
      <p:ext uri="{BB962C8B-B14F-4D97-AF65-F5344CB8AC3E}">
        <p14:creationId xmlns:p14="http://schemas.microsoft.com/office/powerpoint/2010/main" val="3501074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Metrics And Threshold	</a:t>
            </a:r>
            <a:endParaRPr lang="en-GB" dirty="0"/>
          </a:p>
        </p:txBody>
      </p:sp>
      <p:sp>
        <p:nvSpPr>
          <p:cNvPr id="11267" name="Content Placeholder 2"/>
          <p:cNvSpPr>
            <a:spLocks noGrp="1"/>
          </p:cNvSpPr>
          <p:nvPr>
            <p:ph idx="1"/>
          </p:nvPr>
        </p:nvSpPr>
        <p:spPr>
          <a:xfrm>
            <a:off x="304800" y="1142999"/>
            <a:ext cx="8382000" cy="5457825"/>
          </a:xfrm>
        </p:spPr>
        <p:txBody>
          <a:bodyPr/>
          <a:lstStyle/>
          <a:p>
            <a:pPr marL="0" lvl="1" indent="0">
              <a:lnSpc>
                <a:spcPct val="150000"/>
              </a:lnSpc>
              <a:buClr>
                <a:srgbClr val="C00000"/>
              </a:buClr>
              <a:buNone/>
              <a:defRPr/>
            </a:pPr>
            <a:r>
              <a:rPr lang="en-GB" dirty="0" smtClean="0">
                <a:solidFill>
                  <a:schemeClr val="tx1"/>
                </a:solidFill>
              </a:rPr>
              <a:t>PED serial numbers are pulled once a day around 4.00am from all the stores by C&amp;P planning server through NFM around early morning 4.00am</a:t>
            </a:r>
          </a:p>
          <a:p>
            <a:pPr marL="0" lvl="1" indent="0">
              <a:lnSpc>
                <a:spcPct val="150000"/>
              </a:lnSpc>
              <a:buClr>
                <a:srgbClr val="C00000"/>
              </a:buClr>
              <a:buNone/>
              <a:defRPr/>
            </a:pPr>
            <a:endParaRPr lang="en-GB" dirty="0">
              <a:solidFill>
                <a:schemeClr val="tx1"/>
              </a:solidFill>
            </a:endParaRPr>
          </a:p>
          <a:p>
            <a:pPr marL="0" lvl="1" indent="0">
              <a:lnSpc>
                <a:spcPct val="150000"/>
              </a:lnSpc>
              <a:buClr>
                <a:srgbClr val="C00000"/>
              </a:buClr>
              <a:buNone/>
              <a:defRPr/>
            </a:pPr>
            <a:r>
              <a:rPr lang="en-GB" dirty="0" smtClean="0">
                <a:solidFill>
                  <a:schemeClr val="tx1"/>
                </a:solidFill>
              </a:rPr>
              <a:t>Number of Tills in the Estate   : </a:t>
            </a:r>
            <a:r>
              <a:rPr lang="en-GB" b="1" dirty="0" smtClean="0">
                <a:solidFill>
                  <a:schemeClr val="tx1"/>
                </a:solidFill>
              </a:rPr>
              <a:t>13871</a:t>
            </a:r>
          </a:p>
          <a:p>
            <a:pPr marL="0" lvl="1" indent="0">
              <a:lnSpc>
                <a:spcPct val="150000"/>
              </a:lnSpc>
              <a:buClr>
                <a:srgbClr val="C00000"/>
              </a:buClr>
              <a:buNone/>
              <a:defRPr/>
            </a:pPr>
            <a:r>
              <a:rPr lang="en-GB" dirty="0" smtClean="0">
                <a:solidFill>
                  <a:schemeClr val="tx1"/>
                </a:solidFill>
              </a:rPr>
              <a:t>Number of PEDS in the estate : </a:t>
            </a:r>
            <a:r>
              <a:rPr lang="en-GB" b="1" dirty="0" smtClean="0">
                <a:solidFill>
                  <a:schemeClr val="tx1"/>
                </a:solidFill>
              </a:rPr>
              <a:t>13871</a:t>
            </a:r>
          </a:p>
          <a:p>
            <a:pPr marL="0" lvl="1" indent="0">
              <a:lnSpc>
                <a:spcPct val="150000"/>
              </a:lnSpc>
              <a:buClr>
                <a:srgbClr val="C00000"/>
              </a:buClr>
              <a:buNone/>
              <a:defRPr/>
            </a:pPr>
            <a:r>
              <a:rPr lang="en-GB" dirty="0" smtClean="0">
                <a:solidFill>
                  <a:schemeClr val="tx1"/>
                </a:solidFill>
              </a:rPr>
              <a:t>Frequency of check 	 : once a </a:t>
            </a:r>
            <a:r>
              <a:rPr lang="en-GB" smtClean="0">
                <a:solidFill>
                  <a:schemeClr val="tx1"/>
                </a:solidFill>
              </a:rPr>
              <a:t>day   </a:t>
            </a:r>
            <a:endParaRPr lang="en-GB" dirty="0" smtClean="0">
              <a:solidFill>
                <a:schemeClr val="tx1"/>
              </a:solidFill>
            </a:endParaRPr>
          </a:p>
          <a:p>
            <a:pPr marL="0" lvl="1" indent="0">
              <a:lnSpc>
                <a:spcPct val="150000"/>
              </a:lnSpc>
              <a:buClr>
                <a:srgbClr val="C00000"/>
              </a:buClr>
              <a:buNone/>
              <a:defRPr/>
            </a:pPr>
            <a:r>
              <a:rPr lang="en-GB" b="1" dirty="0" smtClean="0">
                <a:solidFill>
                  <a:srgbClr val="00B050"/>
                </a:solidFill>
              </a:rPr>
              <a:t>Green condition :</a:t>
            </a:r>
          </a:p>
          <a:p>
            <a:pPr marL="0" lvl="1" indent="0">
              <a:lnSpc>
                <a:spcPct val="150000"/>
              </a:lnSpc>
              <a:buClr>
                <a:srgbClr val="C00000"/>
              </a:buClr>
              <a:buNone/>
              <a:defRPr/>
            </a:pPr>
            <a:r>
              <a:rPr lang="en-GB" sz="1600" dirty="0" smtClean="0">
                <a:solidFill>
                  <a:schemeClr val="tx1"/>
                </a:solidFill>
              </a:rPr>
              <a:t>	More than 98% of the tills in the estate has got a working PED </a:t>
            </a:r>
          </a:p>
          <a:p>
            <a:pPr marL="0" lvl="1" indent="0">
              <a:lnSpc>
                <a:spcPct val="150000"/>
              </a:lnSpc>
              <a:buClr>
                <a:srgbClr val="C00000"/>
              </a:buClr>
              <a:buNone/>
              <a:defRPr/>
            </a:pPr>
            <a:r>
              <a:rPr lang="en-GB" b="1" dirty="0" smtClean="0">
                <a:solidFill>
                  <a:srgbClr val="FFC000"/>
                </a:solidFill>
              </a:rPr>
              <a:t>Amber condition:</a:t>
            </a:r>
          </a:p>
          <a:p>
            <a:pPr marL="0" lvl="1" indent="0">
              <a:lnSpc>
                <a:spcPct val="150000"/>
              </a:lnSpc>
              <a:buClr>
                <a:srgbClr val="C00000"/>
              </a:buClr>
              <a:buNone/>
              <a:defRPr/>
            </a:pPr>
            <a:r>
              <a:rPr lang="en-GB" sz="1600" dirty="0" smtClean="0">
                <a:solidFill>
                  <a:schemeClr val="tx1"/>
                </a:solidFill>
              </a:rPr>
              <a:t>	Number of tills with PED serial number are between 95% to 98%</a:t>
            </a:r>
          </a:p>
          <a:p>
            <a:pPr marL="0" lvl="1" indent="0">
              <a:lnSpc>
                <a:spcPct val="150000"/>
              </a:lnSpc>
              <a:buClr>
                <a:srgbClr val="C00000"/>
              </a:buClr>
              <a:buNone/>
              <a:defRPr/>
            </a:pPr>
            <a:r>
              <a:rPr lang="en-GB" b="1" dirty="0" smtClean="0">
                <a:solidFill>
                  <a:srgbClr val="C00000"/>
                </a:solidFill>
              </a:rPr>
              <a:t>Red condition:</a:t>
            </a:r>
          </a:p>
          <a:p>
            <a:pPr marL="0" lvl="1" indent="0">
              <a:lnSpc>
                <a:spcPct val="150000"/>
              </a:lnSpc>
              <a:buClr>
                <a:srgbClr val="C00000"/>
              </a:buClr>
              <a:buNone/>
              <a:defRPr/>
            </a:pPr>
            <a:r>
              <a:rPr lang="en-GB" sz="1600" dirty="0" smtClean="0">
                <a:solidFill>
                  <a:schemeClr val="tx1"/>
                </a:solidFill>
              </a:rPr>
              <a:t>	If more than 5*13871/100 is down in the estate then red condition</a:t>
            </a:r>
            <a:endParaRPr lang="en-GB" sz="1600" dirty="0">
              <a:solidFill>
                <a:schemeClr val="tx1"/>
              </a:solidFill>
            </a:endParaRPr>
          </a:p>
          <a:p>
            <a:pPr marL="0" lvl="1" indent="0">
              <a:lnSpc>
                <a:spcPct val="150000"/>
              </a:lnSpc>
              <a:buClr>
                <a:srgbClr val="C00000"/>
              </a:buClr>
              <a:buNone/>
              <a:defRPr/>
            </a:pPr>
            <a:endParaRPr lang="en-GB" dirty="0">
              <a:solidFill>
                <a:srgbClr val="1F497D"/>
              </a:solidFill>
            </a:endParaRPr>
          </a:p>
          <a:p>
            <a:pPr marL="0" lvl="1" indent="0">
              <a:lnSpc>
                <a:spcPct val="150000"/>
              </a:lnSpc>
              <a:buClr>
                <a:srgbClr val="C00000"/>
              </a:buClr>
              <a:buNone/>
              <a:defRPr/>
            </a:pPr>
            <a:endParaRPr lang="en-GB" dirty="0" smtClean="0">
              <a:solidFill>
                <a:srgbClr val="1F497D"/>
              </a:solidFill>
            </a:endParaRPr>
          </a:p>
          <a:p>
            <a:pPr marL="0" lvl="1" indent="0">
              <a:lnSpc>
                <a:spcPct val="150000"/>
              </a:lnSpc>
              <a:buClr>
                <a:srgbClr val="C00000"/>
              </a:buClr>
              <a:buNone/>
              <a:defRPr/>
            </a:pPr>
            <a:endParaRPr lang="en-GB" dirty="0">
              <a:solidFill>
                <a:srgbClr val="1F497D"/>
              </a:solidFill>
            </a:endParaRPr>
          </a:p>
          <a:p>
            <a:pPr marL="0" lvl="1" indent="0">
              <a:lnSpc>
                <a:spcPct val="150000"/>
              </a:lnSpc>
              <a:buClr>
                <a:srgbClr val="C00000"/>
              </a:buClr>
              <a:buNone/>
              <a:defRPr/>
            </a:pPr>
            <a:endParaRPr lang="en-GB" dirty="0">
              <a:solidFill>
                <a:srgbClr val="1F497D"/>
              </a:solidFill>
            </a:endParaRPr>
          </a:p>
          <a:p>
            <a:pPr marL="0" lvl="1" indent="0">
              <a:lnSpc>
                <a:spcPct val="150000"/>
              </a:lnSpc>
              <a:buClr>
                <a:srgbClr val="C00000"/>
              </a:buClr>
              <a:buNone/>
              <a:defRPr/>
            </a:pPr>
            <a:endParaRPr lang="en-GB" dirty="0" smtClean="0">
              <a:solidFill>
                <a:srgbClr val="1F497D"/>
              </a:solidFill>
            </a:endParaRPr>
          </a:p>
          <a:p>
            <a:pPr marL="0" lvl="1" indent="0">
              <a:lnSpc>
                <a:spcPct val="150000"/>
              </a:lnSpc>
              <a:buClr>
                <a:srgbClr val="C00000"/>
              </a:buClr>
              <a:buNone/>
              <a:defRPr/>
            </a:pPr>
            <a:endParaRPr lang="en-GB" dirty="0" smtClean="0">
              <a:solidFill>
                <a:srgbClr val="1F497D"/>
              </a:solidFill>
            </a:endParaRPr>
          </a:p>
          <a:p>
            <a:pPr>
              <a:buFont typeface="Wingdings" pitchFamily="2" charset="2"/>
              <a:buNone/>
              <a:defRPr/>
            </a:pPr>
            <a:r>
              <a:rPr lang="en-GB" b="0" dirty="0" smtClean="0"/>
              <a:t> </a:t>
            </a:r>
          </a:p>
        </p:txBody>
      </p:sp>
      <p:sp>
        <p:nvSpPr>
          <p:cNvPr id="4" name="Slide Number Placeholder 3"/>
          <p:cNvSpPr>
            <a:spLocks noGrp="1"/>
          </p:cNvSpPr>
          <p:nvPr>
            <p:ph type="sldNum" sz="quarter" idx="10"/>
          </p:nvPr>
        </p:nvSpPr>
        <p:spPr/>
        <p:txBody>
          <a:bodyPr/>
          <a:lstStyle/>
          <a:p>
            <a:pPr>
              <a:defRPr/>
            </a:pPr>
            <a:r>
              <a:rPr lang="en-US" dirty="0" smtClean="0"/>
              <a:t>Slide </a:t>
            </a:r>
            <a:fld id="{33D9095C-29EE-4787-8215-08F35D0E1FD5}" type="slidenum">
              <a:rPr lang="en-US" smtClean="0"/>
              <a:pPr>
                <a:defRPr/>
              </a:pPr>
              <a:t>6</a:t>
            </a:fld>
            <a:endParaRPr lang="en-US" dirty="0"/>
          </a:p>
        </p:txBody>
      </p:sp>
    </p:spTree>
    <p:extLst>
      <p:ext uri="{BB962C8B-B14F-4D97-AF65-F5344CB8AC3E}">
        <p14:creationId xmlns:p14="http://schemas.microsoft.com/office/powerpoint/2010/main" val="323182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Action items pending 	</a:t>
            </a:r>
            <a:endParaRPr lang="en-GB" dirty="0"/>
          </a:p>
        </p:txBody>
      </p:sp>
      <p:sp>
        <p:nvSpPr>
          <p:cNvPr id="11267" name="Content Placeholder 2"/>
          <p:cNvSpPr>
            <a:spLocks noGrp="1"/>
          </p:cNvSpPr>
          <p:nvPr>
            <p:ph idx="1"/>
          </p:nvPr>
        </p:nvSpPr>
        <p:spPr>
          <a:xfrm>
            <a:off x="304800" y="1142999"/>
            <a:ext cx="8382000" cy="5457825"/>
          </a:xfrm>
        </p:spPr>
        <p:txBody>
          <a:bodyPr/>
          <a:lstStyle/>
          <a:p>
            <a:pPr marL="0" lvl="1" indent="0">
              <a:lnSpc>
                <a:spcPct val="150000"/>
              </a:lnSpc>
              <a:buClr>
                <a:srgbClr val="C00000"/>
              </a:buClr>
              <a:buNone/>
              <a:defRPr/>
            </a:pPr>
            <a:endParaRPr lang="en-GB" dirty="0">
              <a:solidFill>
                <a:srgbClr val="1F497D"/>
              </a:solidFill>
            </a:endParaRPr>
          </a:p>
          <a:p>
            <a:pPr marL="0" lvl="1" indent="0">
              <a:lnSpc>
                <a:spcPct val="150000"/>
              </a:lnSpc>
              <a:buClr>
                <a:srgbClr val="C00000"/>
              </a:buClr>
              <a:buNone/>
              <a:defRPr/>
            </a:pPr>
            <a:endParaRPr lang="en-GB" dirty="0" smtClean="0">
              <a:solidFill>
                <a:srgbClr val="1F497D"/>
              </a:solidFill>
            </a:endParaRPr>
          </a:p>
          <a:p>
            <a:pPr marL="0" lvl="1" indent="0">
              <a:lnSpc>
                <a:spcPct val="150000"/>
              </a:lnSpc>
              <a:buClr>
                <a:srgbClr val="C00000"/>
              </a:buClr>
              <a:buNone/>
              <a:defRPr/>
            </a:pPr>
            <a:endParaRPr lang="en-GB" dirty="0">
              <a:solidFill>
                <a:srgbClr val="1F497D"/>
              </a:solidFill>
            </a:endParaRPr>
          </a:p>
          <a:p>
            <a:pPr marL="0" lvl="1" indent="0">
              <a:lnSpc>
                <a:spcPct val="150000"/>
              </a:lnSpc>
              <a:buClr>
                <a:srgbClr val="C00000"/>
              </a:buClr>
              <a:buNone/>
              <a:defRPr/>
            </a:pPr>
            <a:endParaRPr lang="en-GB" dirty="0">
              <a:solidFill>
                <a:srgbClr val="1F497D"/>
              </a:solidFill>
            </a:endParaRPr>
          </a:p>
          <a:p>
            <a:pPr marL="0" lvl="1" indent="0">
              <a:lnSpc>
                <a:spcPct val="150000"/>
              </a:lnSpc>
              <a:buClr>
                <a:srgbClr val="C00000"/>
              </a:buClr>
              <a:buNone/>
              <a:defRPr/>
            </a:pPr>
            <a:endParaRPr lang="en-GB" dirty="0" smtClean="0">
              <a:solidFill>
                <a:srgbClr val="1F497D"/>
              </a:solidFill>
            </a:endParaRPr>
          </a:p>
          <a:p>
            <a:pPr marL="0" lvl="1" indent="0">
              <a:lnSpc>
                <a:spcPct val="150000"/>
              </a:lnSpc>
              <a:buClr>
                <a:srgbClr val="C00000"/>
              </a:buClr>
              <a:buNone/>
              <a:defRPr/>
            </a:pPr>
            <a:endParaRPr lang="en-GB" dirty="0" smtClean="0">
              <a:solidFill>
                <a:srgbClr val="1F497D"/>
              </a:solidFill>
            </a:endParaRPr>
          </a:p>
          <a:p>
            <a:pPr>
              <a:buFont typeface="Wingdings" pitchFamily="2" charset="2"/>
              <a:buNone/>
              <a:defRPr/>
            </a:pPr>
            <a:r>
              <a:rPr lang="en-GB" b="0" dirty="0" smtClean="0"/>
              <a:t> </a:t>
            </a:r>
          </a:p>
        </p:txBody>
      </p:sp>
      <p:sp>
        <p:nvSpPr>
          <p:cNvPr id="4" name="Slide Number Placeholder 3"/>
          <p:cNvSpPr>
            <a:spLocks noGrp="1"/>
          </p:cNvSpPr>
          <p:nvPr>
            <p:ph type="sldNum" sz="quarter" idx="10"/>
          </p:nvPr>
        </p:nvSpPr>
        <p:spPr/>
        <p:txBody>
          <a:bodyPr/>
          <a:lstStyle/>
          <a:p>
            <a:pPr>
              <a:defRPr/>
            </a:pPr>
            <a:r>
              <a:rPr lang="en-US" dirty="0" smtClean="0"/>
              <a:t>Slide </a:t>
            </a:r>
            <a:fld id="{33D9095C-29EE-4787-8215-08F35D0E1FD5}" type="slidenum">
              <a:rPr lang="en-US" smtClean="0"/>
              <a:pPr>
                <a:defRPr/>
              </a:pPr>
              <a:t>7</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2284153"/>
              </p:ext>
            </p:extLst>
          </p:nvPr>
        </p:nvGraphicFramePr>
        <p:xfrm>
          <a:off x="533400" y="1397000"/>
          <a:ext cx="8001000" cy="3937000"/>
        </p:xfrm>
        <a:graphic>
          <a:graphicData uri="http://schemas.openxmlformats.org/drawingml/2006/table">
            <a:tbl>
              <a:tblPr firstRow="1" bandRow="1">
                <a:tableStyleId>{073A0DAA-6AF3-43AB-8588-CEC1D06C72B9}</a:tableStyleId>
              </a:tblPr>
              <a:tblGrid>
                <a:gridCol w="1000125"/>
                <a:gridCol w="3000375"/>
                <a:gridCol w="2000250"/>
                <a:gridCol w="2000250"/>
              </a:tblGrid>
              <a:tr h="370840">
                <a:tc>
                  <a:txBody>
                    <a:bodyPr/>
                    <a:lstStyle/>
                    <a:p>
                      <a:r>
                        <a:rPr lang="en-GB" dirty="0" err="1" smtClean="0"/>
                        <a:t>S.No</a:t>
                      </a:r>
                      <a:endParaRPr lang="en-GB" dirty="0"/>
                    </a:p>
                  </a:txBody>
                  <a:tcPr/>
                </a:tc>
                <a:tc>
                  <a:txBody>
                    <a:bodyPr/>
                    <a:lstStyle/>
                    <a:p>
                      <a:r>
                        <a:rPr lang="en-GB" dirty="0" smtClean="0"/>
                        <a:t>Action item</a:t>
                      </a:r>
                      <a:endParaRPr lang="en-GB" dirty="0"/>
                    </a:p>
                  </a:txBody>
                  <a:tcPr/>
                </a:tc>
                <a:tc>
                  <a:txBody>
                    <a:bodyPr/>
                    <a:lstStyle/>
                    <a:p>
                      <a:r>
                        <a:rPr lang="en-GB" dirty="0" smtClean="0"/>
                        <a:t>Owner</a:t>
                      </a:r>
                      <a:r>
                        <a:rPr lang="en-GB" baseline="0" dirty="0" smtClean="0"/>
                        <a:t> </a:t>
                      </a:r>
                      <a:endParaRPr lang="en-GB" dirty="0"/>
                    </a:p>
                  </a:txBody>
                  <a:tcPr/>
                </a:tc>
                <a:tc>
                  <a:txBody>
                    <a:bodyPr/>
                    <a:lstStyle/>
                    <a:p>
                      <a:r>
                        <a:rPr lang="en-GB" dirty="0" smtClean="0"/>
                        <a:t>Comments</a:t>
                      </a:r>
                      <a:endParaRPr lang="en-GB" dirty="0"/>
                    </a:p>
                  </a:txBody>
                  <a:tcPr/>
                </a:tc>
              </a:tr>
              <a:tr h="370840">
                <a:tc>
                  <a:txBody>
                    <a:bodyPr/>
                    <a:lstStyle/>
                    <a:p>
                      <a:r>
                        <a:rPr lang="en-GB" i="1" dirty="0" smtClean="0"/>
                        <a:t>1</a:t>
                      </a:r>
                      <a:endParaRPr lang="en-GB" i="1" dirty="0"/>
                    </a:p>
                  </a:txBody>
                  <a:tcPr/>
                </a:tc>
                <a:tc>
                  <a:txBody>
                    <a:bodyPr/>
                    <a:lstStyle/>
                    <a:p>
                      <a:r>
                        <a:rPr lang="en-GB" i="1" dirty="0" smtClean="0"/>
                        <a:t>FTP part of the files from C&amp;P server to be</a:t>
                      </a:r>
                      <a:r>
                        <a:rPr lang="en-GB" i="1" baseline="0" dirty="0" smtClean="0"/>
                        <a:t> proposed server</a:t>
                      </a:r>
                      <a:endParaRPr lang="en-GB" i="1" dirty="0"/>
                    </a:p>
                  </a:txBody>
                  <a:tcPr/>
                </a:tc>
                <a:tc>
                  <a:txBody>
                    <a:bodyPr/>
                    <a:lstStyle/>
                    <a:p>
                      <a:r>
                        <a:rPr lang="en-GB" i="1" dirty="0" smtClean="0"/>
                        <a:t>Nitin</a:t>
                      </a:r>
                      <a:r>
                        <a:rPr lang="en-GB" i="1" baseline="0" dirty="0" smtClean="0"/>
                        <a:t> Jain</a:t>
                      </a:r>
                      <a:endParaRPr lang="en-GB" i="1" dirty="0"/>
                    </a:p>
                  </a:txBody>
                  <a:tcPr/>
                </a:tc>
                <a:tc>
                  <a:txBody>
                    <a:bodyPr/>
                    <a:lstStyle/>
                    <a:p>
                      <a:r>
                        <a:rPr lang="en-GB" i="1" dirty="0" smtClean="0"/>
                        <a:t>Nitin</a:t>
                      </a:r>
                      <a:r>
                        <a:rPr lang="en-GB" i="1" baseline="0" dirty="0" smtClean="0"/>
                        <a:t> to come up with the details of the new server </a:t>
                      </a:r>
                      <a:endParaRPr lang="en-GB" i="1" dirty="0"/>
                    </a:p>
                  </a:txBody>
                  <a:tcPr/>
                </a:tc>
              </a:tr>
              <a:tr h="370840">
                <a:tc>
                  <a:txBody>
                    <a:bodyPr/>
                    <a:lstStyle/>
                    <a:p>
                      <a:r>
                        <a:rPr lang="en-GB" i="1" dirty="0" smtClean="0"/>
                        <a:t>2</a:t>
                      </a:r>
                      <a:endParaRPr lang="en-GB" i="1" dirty="0"/>
                    </a:p>
                  </a:txBody>
                  <a:tcPr/>
                </a:tc>
                <a:tc>
                  <a:txBody>
                    <a:bodyPr/>
                    <a:lstStyle/>
                    <a:p>
                      <a:r>
                        <a:rPr lang="en-GB" i="1" dirty="0" smtClean="0"/>
                        <a:t>JAVA</a:t>
                      </a:r>
                      <a:r>
                        <a:rPr lang="en-GB" i="1" baseline="0" dirty="0" smtClean="0"/>
                        <a:t> Script to call the web services with the parameters</a:t>
                      </a:r>
                      <a:endParaRPr lang="en-GB" i="1" dirty="0"/>
                    </a:p>
                  </a:txBody>
                  <a:tcPr/>
                </a:tc>
                <a:tc>
                  <a:txBody>
                    <a:bodyPr/>
                    <a:lstStyle/>
                    <a:p>
                      <a:r>
                        <a:rPr lang="en-GB" i="1" dirty="0" smtClean="0"/>
                        <a:t>Ranjith</a:t>
                      </a:r>
                      <a:endParaRPr lang="en-GB" i="1" dirty="0"/>
                    </a:p>
                  </a:txBody>
                  <a:tcPr/>
                </a:tc>
                <a:tc>
                  <a:txBody>
                    <a:bodyPr/>
                    <a:lstStyle/>
                    <a:p>
                      <a:r>
                        <a:rPr lang="en-GB" i="1" dirty="0" smtClean="0"/>
                        <a:t>Work is on this</a:t>
                      </a:r>
                      <a:r>
                        <a:rPr lang="en-GB" i="1" baseline="0" dirty="0" smtClean="0"/>
                        <a:t> task is in progress, expect to complete by end of September</a:t>
                      </a:r>
                      <a:endParaRPr lang="en-GB" i="1" dirty="0"/>
                    </a:p>
                  </a:txBody>
                  <a:tcPr/>
                </a:tc>
              </a:tr>
              <a:tr h="370840">
                <a:tc>
                  <a:txBody>
                    <a:bodyPr/>
                    <a:lstStyle/>
                    <a:p>
                      <a:r>
                        <a:rPr lang="en-GB" i="1" dirty="0" smtClean="0"/>
                        <a:t>3</a:t>
                      </a:r>
                      <a:endParaRPr lang="en-GB" i="1" dirty="0"/>
                    </a:p>
                  </a:txBody>
                  <a:tcPr/>
                </a:tc>
                <a:tc>
                  <a:txBody>
                    <a:bodyPr/>
                    <a:lstStyle/>
                    <a:p>
                      <a:r>
                        <a:rPr lang="en-GB" i="1" dirty="0" smtClean="0"/>
                        <a:t>Metrics and threshold for other reports</a:t>
                      </a:r>
                      <a:endParaRPr lang="en-GB" i="1" dirty="0"/>
                    </a:p>
                  </a:txBody>
                  <a:tcPr/>
                </a:tc>
                <a:tc>
                  <a:txBody>
                    <a:bodyPr/>
                    <a:lstStyle/>
                    <a:p>
                      <a:r>
                        <a:rPr lang="en-GB" i="1" dirty="0" smtClean="0"/>
                        <a:t>Ranjith/Tom</a:t>
                      </a:r>
                      <a:endParaRPr lang="en-GB" i="1" dirty="0"/>
                    </a:p>
                  </a:txBody>
                  <a:tcPr/>
                </a:tc>
                <a:tc>
                  <a:txBody>
                    <a:bodyPr/>
                    <a:lstStyle/>
                    <a:p>
                      <a:r>
                        <a:rPr lang="en-GB" i="1" dirty="0" smtClean="0"/>
                        <a:t>Will be decided based</a:t>
                      </a:r>
                      <a:r>
                        <a:rPr lang="en-GB" i="1" baseline="0" dirty="0" smtClean="0"/>
                        <a:t> upon the success criterial of PED audit file</a:t>
                      </a:r>
                      <a:endParaRPr lang="en-GB" i="1" dirty="0"/>
                    </a:p>
                  </a:txBody>
                  <a:tcPr/>
                </a:tc>
              </a:tr>
            </a:tbl>
          </a:graphicData>
        </a:graphic>
      </p:graphicFrame>
    </p:spTree>
    <p:extLst>
      <p:ext uri="{BB962C8B-B14F-4D97-AF65-F5344CB8AC3E}">
        <p14:creationId xmlns:p14="http://schemas.microsoft.com/office/powerpoint/2010/main" val="3007422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3892945525183849A2C6B9EC5B07A76A" ma:contentTypeVersion="0" ma:contentTypeDescription="Create a new document." ma:contentTypeScope="" ma:versionID="a2cbb0c7ac9af0306aba51a099acf91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291CB7-2A90-476D-A2A8-38CEC4F67316}">
  <ds:schemaRefs>
    <ds:schemaRef ds:uri="http://schemas.microsoft.com/sharepoint/v3/contenttype/forms"/>
  </ds:schemaRefs>
</ds:datastoreItem>
</file>

<file path=customXml/itemProps2.xml><?xml version="1.0" encoding="utf-8"?>
<ds:datastoreItem xmlns:ds="http://schemas.openxmlformats.org/officeDocument/2006/customXml" ds:itemID="{B0B9B56B-BA13-4593-92B2-B2A7B27516CA}">
  <ds:schemaRefs>
    <ds:schemaRef ds:uri="http://purl.org/dc/elements/1.1/"/>
    <ds:schemaRef ds:uri="http://purl.org/dc/dcmitype/"/>
    <ds:schemaRef ds:uri="http://schemas.microsoft.com/office/2006/metadata/properties"/>
    <ds:schemaRef ds:uri="http://schemas.microsoft.com/office/infopath/2007/PartnerControls"/>
    <ds:schemaRef ds:uri="http://www.w3.org/XML/1998/namespace"/>
    <ds:schemaRef ds:uri="http://purl.org/dc/terms/"/>
    <ds:schemaRef ds:uri="http://schemas.microsoft.com/office/2006/documentManagement/types"/>
    <ds:schemaRef ds:uri="http://schemas.openxmlformats.org/package/2006/metadata/core-properties"/>
  </ds:schemaRefs>
</ds:datastoreItem>
</file>

<file path=customXml/itemProps3.xml><?xml version="1.0" encoding="utf-8"?>
<ds:datastoreItem xmlns:ds="http://schemas.openxmlformats.org/officeDocument/2006/customXml" ds:itemID="{2075DE80-5981-41B1-97CB-25F3C73F71D3}">
  <ds:schemaRefs>
    <ds:schemaRef ds:uri="http://schemas.microsoft.com/office/2006/metadata/longProperties"/>
  </ds:schemaRefs>
</ds:datastoreItem>
</file>

<file path=customXml/itemProps4.xml><?xml version="1.0" encoding="utf-8"?>
<ds:datastoreItem xmlns:ds="http://schemas.openxmlformats.org/officeDocument/2006/customXml" ds:itemID="{2EF408A4-28F6-441A-9A6D-7C26C9B0A2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63145</TotalTime>
  <Words>428</Words>
  <Application>Microsoft Office PowerPoint</Application>
  <PresentationFormat>On-screen Show (4:3)</PresentationFormat>
  <Paragraphs>102</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Bradley Hand ITC</vt:lpstr>
      <vt:lpstr>Calibri</vt:lpstr>
      <vt:lpstr>Wingdings</vt:lpstr>
      <vt:lpstr>1_Office Theme</vt:lpstr>
      <vt:lpstr>Epos AppsMgmt – Dash Board</vt:lpstr>
      <vt:lpstr>Current System</vt:lpstr>
      <vt:lpstr>Phase 1</vt:lpstr>
      <vt:lpstr>Existing System</vt:lpstr>
      <vt:lpstr>Proposed system</vt:lpstr>
      <vt:lpstr>Metrics And Threshold </vt:lpstr>
      <vt:lpstr>Action items pending  </vt:lpstr>
    </vt:vector>
  </TitlesOfParts>
  <Company>US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 Mgmt - EPOS - UST Monthly report - June 2016</dc:title>
  <dc:creator>UST Global</dc:creator>
  <cp:lastModifiedBy>Ranjith.Gopalankutty</cp:lastModifiedBy>
  <cp:revision>2995</cp:revision>
  <dcterms:created xsi:type="dcterms:W3CDTF">2007-10-04T16:04:11Z</dcterms:created>
  <dcterms:modified xsi:type="dcterms:W3CDTF">2016-09-20T17:16:14Z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0x0101003892945525183849A2C6B9EC5B07A76A</vt:lpwstr>
  </property>
  <property fmtid="{D5CDD505-2E9C-101B-9397-08002B2CF9AE}" pid="3" name="ContentType">
    <vt:lpwstr>Document</vt:lpwstr>
  </property>
</Properties>
</file>