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658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3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AF4D5B-CF92-430F-A42C-32A4CD9538E7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198E9A-89D1-442A-8D3F-0C6A3D1A7062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3CA24E-43E1-47E6-9CC1-6DD6D1B9456E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3A9952-974E-4B33-A820-DD4072558F20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63A296-4248-4335-BDCF-EF7AA37137E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3C4F21-6540-44F1-9F51-2256FD425DBC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3DB4D4-E98E-42BB-BC0F-B79D26456C6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7D7136-E56D-4B25-BA55-D7CADBE0E446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1B2005-A125-4DF3-8FF1-569FAD022FC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6F44F5-527F-4A78-BBC6-53E310B79167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176BB6-95E8-4D41-B1C2-AC17585D215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6D0ACAF-2910-4526-8F38-625B59910BDD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AI-Driven Public Health Chatbot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who.int(botmd)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="" xmlns:a16="http://schemas.microsoft.com/office/drawing/2014/main" id="{3E443FD7-A66B-4AA0-872D-B088B9BC5F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="" xmlns:a16="http://schemas.microsoft.com/office/drawing/2014/main" id="{C04BE0EF-3561-49B4-9A29-F283168A91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793223" y="1219772"/>
            <a:ext cx="85344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16986" y="-401921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</a:t>
            </a:r>
            <a:r>
              <a:rPr lang="en-US" sz="4000" b="1" dirty="0" smtClean="0">
                <a:solidFill>
                  <a:schemeClr val="tx2"/>
                </a:solidFill>
                <a:latin typeface="Garamond" panose="02020404030301010803" pitchFamily="18" charset="0"/>
              </a:rPr>
              <a:t>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674529"/>
            <a:ext cx="592455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SIH25049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AI-Driven Public Health Chatbot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Healthcare &amp; Biomedical Devices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ID- </a:t>
            </a:r>
            <a:endParaRPr lang="en-US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Team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Name-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Team Byteforge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80970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THE BIG IDEA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459197"/>
            <a:ext cx="560886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/>
              <a:t>An </a:t>
            </a:r>
            <a:r>
              <a:rPr lang="en-GB" sz="2000" b="1" dirty="0"/>
              <a:t>AI-powered multilingual chatbot</a:t>
            </a:r>
            <a:r>
              <a:rPr lang="en-GB" sz="2000" dirty="0"/>
              <a:t> that: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dirty="0"/>
              <a:t>Provides </a:t>
            </a:r>
            <a:r>
              <a:rPr lang="en-GB" sz="2000" b="1" dirty="0"/>
              <a:t>verified health information</a:t>
            </a:r>
            <a:r>
              <a:rPr lang="en-GB" sz="20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dirty="0"/>
              <a:t>Offers </a:t>
            </a:r>
            <a:r>
              <a:rPr lang="en-GB" sz="2000" b="1" dirty="0"/>
              <a:t>symptom checking</a:t>
            </a:r>
            <a:r>
              <a:rPr lang="en-GB" sz="2000" dirty="0"/>
              <a:t> and preventive care advice.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dirty="0"/>
              <a:t>Spreads </a:t>
            </a:r>
            <a:r>
              <a:rPr lang="en-GB" sz="2000" b="1" dirty="0"/>
              <a:t>awareness about government health schemes</a:t>
            </a:r>
            <a:r>
              <a:rPr lang="en-GB" sz="20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dirty="0"/>
              <a:t>Guides users to </a:t>
            </a:r>
            <a:r>
              <a:rPr lang="en-GB" sz="2000" b="1" dirty="0"/>
              <a:t>nearest hospitals and emergency helplines</a:t>
            </a:r>
            <a:r>
              <a:rPr lang="en-GB" sz="2000" dirty="0"/>
              <a:t>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dirty="0"/>
              <a:t>Supports </a:t>
            </a:r>
            <a:r>
              <a:rPr lang="en-GB" sz="2000" b="1" dirty="0"/>
              <a:t>regional languages</a:t>
            </a:r>
            <a:r>
              <a:rPr lang="en-GB" sz="2000" dirty="0"/>
              <a:t> + voice input.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AI-Driven Public Health Chatbot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4827FF3-167A-80FA-7161-5A76D29B6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5" y="57356"/>
            <a:ext cx="1815622" cy="13118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078436" y="1670686"/>
            <a:ext cx="1763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USER INPUT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588579" y="2302329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It will communicate with backend and fetch relevant answer from faq_data dictionary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333569" y="5030786"/>
            <a:ext cx="157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Display it in the text box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568167" y="3729692"/>
            <a:ext cx="3065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Googletrans translates non-English terms to English and then again converts in desired output language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066565" y="2441121"/>
            <a:ext cx="1187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If not in faq_data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9942722" y="3681985"/>
            <a:ext cx="2114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response = "I'm sorry, I don’t have info on that. Please consult a nearby health center."</a:t>
            </a:r>
          </a:p>
          <a:p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9188224" y="5833243"/>
            <a:ext cx="93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END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7184571" y="1625877"/>
            <a:ext cx="1553029" cy="472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6588579" y="2333098"/>
            <a:ext cx="2743200" cy="115932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6588579" y="3729692"/>
            <a:ext cx="2914650" cy="11874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6588579" y="5048653"/>
            <a:ext cx="2914650" cy="71157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Diamond 27"/>
          <p:cNvSpPr/>
          <p:nvPr/>
        </p:nvSpPr>
        <p:spPr>
          <a:xfrm>
            <a:off x="9910826" y="2123588"/>
            <a:ext cx="1498683" cy="1244412"/>
          </a:xfrm>
          <a:prstGeom prst="diamon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9793678" y="3739467"/>
            <a:ext cx="2124364" cy="138140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8722714" y="5833243"/>
            <a:ext cx="1397599" cy="44234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2" name="Straight Arrow Connector 31"/>
          <p:cNvCxnSpPr>
            <a:stCxn id="24" idx="2"/>
            <a:endCxn id="25" idx="0"/>
          </p:cNvCxnSpPr>
          <p:nvPr/>
        </p:nvCxnSpPr>
        <p:spPr>
          <a:xfrm flipH="1">
            <a:off x="7960179" y="2097928"/>
            <a:ext cx="907" cy="235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 flipH="1">
            <a:off x="7960178" y="3492427"/>
            <a:ext cx="1" cy="265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2"/>
            <a:endCxn id="27" idx="0"/>
          </p:cNvCxnSpPr>
          <p:nvPr/>
        </p:nvCxnSpPr>
        <p:spPr>
          <a:xfrm>
            <a:off x="8045904" y="4917168"/>
            <a:ext cx="0" cy="131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0660167" y="1754909"/>
            <a:ext cx="0" cy="37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737600" y="1744678"/>
            <a:ext cx="1922568" cy="102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</p:cNvCxnSpPr>
          <p:nvPr/>
        </p:nvCxnSpPr>
        <p:spPr>
          <a:xfrm flipH="1">
            <a:off x="10660167" y="3368000"/>
            <a:ext cx="1" cy="3616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10660167" y="5120872"/>
            <a:ext cx="1" cy="9335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12436" y="26896"/>
            <a:ext cx="0" cy="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30" idx="3"/>
          </p:cNvCxnSpPr>
          <p:nvPr/>
        </p:nvCxnSpPr>
        <p:spPr>
          <a:xfrm flipH="1">
            <a:off x="10120313" y="6054416"/>
            <a:ext cx="539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" idx="1"/>
          </p:cNvCxnSpPr>
          <p:nvPr/>
        </p:nvCxnSpPr>
        <p:spPr>
          <a:xfrm>
            <a:off x="8045904" y="6054416"/>
            <a:ext cx="6768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68" name="Straight Connector 15367"/>
          <p:cNvCxnSpPr>
            <a:stCxn id="27" idx="2"/>
          </p:cNvCxnSpPr>
          <p:nvPr/>
        </p:nvCxnSpPr>
        <p:spPr>
          <a:xfrm>
            <a:off x="8045904" y="5760229"/>
            <a:ext cx="0" cy="294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12852" y="14176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56066" y="1735868"/>
            <a:ext cx="93853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Programming Languages and Framework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Python :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Backend logic)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Flask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 A lightweight python framework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Library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Googletrans (Google translate API for Python)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HTML Template(index.html) &amp; CSS: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Javascript (Ajax/fetch)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Database: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Currently none(FAQ is hardcoded in a python dictionary). Could use SQLite /MySQL if you want to store more FAQs.</a:t>
            </a:r>
            <a:endParaRPr lang="en-US" sz="2400" b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chemeClr val="bg1"/>
                </a:solidFill>
              </a:rPr>
              <a:t>AI-Driven Public Health Chatbot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4827FF3-167A-80FA-7161-5A76D29B6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5" y="57356"/>
            <a:ext cx="1815622" cy="1311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12852" y="39417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23637" y="1894389"/>
            <a:ext cx="9875634" cy="400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/>
              <a:t>Feasibility (Can it be built?)</a:t>
            </a:r>
          </a:p>
          <a:p>
            <a:r>
              <a:rPr lang="en-GB" dirty="0"/>
              <a:t>✅ </a:t>
            </a:r>
            <a:r>
              <a:rPr lang="en-GB" b="1" dirty="0"/>
              <a:t>Technically feasible</a:t>
            </a:r>
            <a:r>
              <a:rPr lang="en-GB" dirty="0"/>
              <a:t> – Uses open-source frameworks (Flask, Python, Rasa, Google Translator API).</a:t>
            </a:r>
          </a:p>
          <a:p>
            <a:r>
              <a:rPr lang="en-GB" dirty="0"/>
              <a:t>✅ </a:t>
            </a:r>
            <a:r>
              <a:rPr lang="en-GB" b="1" dirty="0"/>
              <a:t>Low infrastructure needs</a:t>
            </a:r>
            <a:r>
              <a:rPr lang="en-GB" dirty="0"/>
              <a:t> – Cloud hosting + lightweight database (MySQL/MongoDB).</a:t>
            </a:r>
          </a:p>
          <a:p>
            <a:r>
              <a:rPr lang="en-GB" dirty="0"/>
              <a:t>✅ </a:t>
            </a:r>
            <a:r>
              <a:rPr lang="en-GB" b="1" dirty="0"/>
              <a:t>Scalable architecture</a:t>
            </a:r>
            <a:r>
              <a:rPr lang="en-GB" dirty="0"/>
              <a:t> – Can handle increasing users with cloud deployment.</a:t>
            </a:r>
          </a:p>
          <a:p>
            <a:r>
              <a:rPr lang="en-GB" dirty="0"/>
              <a:t>✅ </a:t>
            </a:r>
            <a:r>
              <a:rPr lang="en-GB" b="1" dirty="0"/>
              <a:t>Multilingual support</a:t>
            </a:r>
            <a:r>
              <a:rPr lang="en-GB" dirty="0"/>
              <a:t> – Achieved via existing NLP/translation models.</a:t>
            </a:r>
          </a:p>
          <a:p>
            <a:r>
              <a:rPr lang="en-GB" dirty="0"/>
              <a:t>✅ </a:t>
            </a:r>
            <a:r>
              <a:rPr lang="en-GB" b="1" dirty="0"/>
              <a:t>Integration ready</a:t>
            </a:r>
            <a:r>
              <a:rPr lang="en-GB" dirty="0"/>
              <a:t> – Can connect with WhatsApp, web, mobile, and govt APIs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Viability (Will it work in real-world?)</a:t>
            </a:r>
          </a:p>
          <a:p>
            <a:r>
              <a:rPr lang="en-GB" dirty="0"/>
              <a:t>💡 </a:t>
            </a:r>
            <a:r>
              <a:rPr lang="en-GB" b="1" dirty="0"/>
              <a:t>Cost-effective solution</a:t>
            </a:r>
            <a:r>
              <a:rPr lang="en-GB" dirty="0"/>
              <a:t> – Open-source tools minimize development cost.</a:t>
            </a:r>
          </a:p>
          <a:p>
            <a:r>
              <a:rPr lang="en-GB" dirty="0"/>
              <a:t>💡 </a:t>
            </a:r>
            <a:r>
              <a:rPr lang="en-GB" b="1" dirty="0"/>
              <a:t>Wide adoption potential</a:t>
            </a:r>
            <a:r>
              <a:rPr lang="en-GB" dirty="0"/>
              <a:t> – Works on WhatsApp/SMS, even in rural areas with low internet.</a:t>
            </a:r>
          </a:p>
          <a:p>
            <a:r>
              <a:rPr lang="en-GB" dirty="0"/>
              <a:t>💡 </a:t>
            </a:r>
            <a:r>
              <a:rPr lang="en-GB" b="1" dirty="0"/>
              <a:t>Government alignment</a:t>
            </a:r>
            <a:r>
              <a:rPr lang="en-GB" dirty="0"/>
              <a:t> – Supports </a:t>
            </a:r>
            <a:r>
              <a:rPr lang="en-GB" dirty="0" smtClean="0"/>
              <a:t>Ayushyman </a:t>
            </a:r>
            <a:r>
              <a:rPr lang="en-GB" dirty="0"/>
              <a:t>Bharat &amp; Digital Health Mission.</a:t>
            </a:r>
          </a:p>
          <a:p>
            <a:r>
              <a:rPr lang="en-GB" dirty="0"/>
              <a:t>💡 </a:t>
            </a:r>
            <a:r>
              <a:rPr lang="en-GB" b="1" dirty="0"/>
              <a:t>High social impact</a:t>
            </a:r>
            <a:r>
              <a:rPr lang="en-GB" dirty="0"/>
              <a:t> – Reduces misinformation, increases healthcare awareness.</a:t>
            </a:r>
          </a:p>
          <a:p>
            <a:r>
              <a:rPr lang="en-GB" dirty="0"/>
              <a:t>💡 </a:t>
            </a:r>
            <a:r>
              <a:rPr lang="en-GB" b="1" dirty="0"/>
              <a:t>Sustainability</a:t>
            </a:r>
            <a:r>
              <a:rPr lang="en-GB" dirty="0"/>
              <a:t> – Can be maintained by NGOs/government health departments with minimal cost.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AI-Driven Public Health Chatbot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4827FF3-167A-80FA-7161-5A76D29B6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5" y="57356"/>
            <a:ext cx="1815622" cy="13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412852" y="36875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52449" y="1624038"/>
            <a:ext cx="10216243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b="1" dirty="0"/>
              <a:t>Impacts</a:t>
            </a:r>
          </a:p>
          <a:p>
            <a:r>
              <a:rPr lang="en-GB" dirty="0"/>
              <a:t>🌍 </a:t>
            </a:r>
            <a:r>
              <a:rPr lang="en-GB" b="1" dirty="0"/>
              <a:t>Improved Healthcare Accessibility</a:t>
            </a:r>
            <a:r>
              <a:rPr lang="en-GB" dirty="0"/>
              <a:t> – Rural and remote populations can access basic health guidance 24/7.</a:t>
            </a:r>
          </a:p>
          <a:p>
            <a:r>
              <a:rPr lang="en-GB" dirty="0"/>
              <a:t>📉 </a:t>
            </a:r>
            <a:r>
              <a:rPr lang="en-GB" b="1" dirty="0"/>
              <a:t>Reduced Burden on Healthcare System</a:t>
            </a:r>
            <a:r>
              <a:rPr lang="en-GB" dirty="0"/>
              <a:t> – Filters common/FAQ queries, allowing doctors to focus on critical cases.</a:t>
            </a:r>
          </a:p>
          <a:p>
            <a:r>
              <a:rPr lang="en-GB" dirty="0"/>
              <a:t>🛡️ </a:t>
            </a:r>
            <a:r>
              <a:rPr lang="en-GB" b="1" dirty="0"/>
              <a:t>Combat Misinformation</a:t>
            </a:r>
            <a:r>
              <a:rPr lang="en-GB" dirty="0"/>
              <a:t> – Provides verified, reliable health information (WHO, ICMR, MoHFW).</a:t>
            </a:r>
          </a:p>
          <a:p>
            <a:r>
              <a:rPr lang="en-GB" dirty="0"/>
              <a:t>📊 </a:t>
            </a:r>
            <a:r>
              <a:rPr lang="en-GB" b="1" dirty="0"/>
              <a:t>Public Health Insights</a:t>
            </a:r>
            <a:r>
              <a:rPr lang="en-GB" dirty="0"/>
              <a:t> – Aggregated data can help government track health concerns and outbreaks.</a:t>
            </a:r>
          </a:p>
          <a:p>
            <a:r>
              <a:rPr lang="en-GB" dirty="0" smtClean="0"/>
              <a:t>🤝 	</a:t>
            </a:r>
            <a:r>
              <a:rPr lang="en-GB" b="1" dirty="0" smtClean="0"/>
              <a:t>Supports </a:t>
            </a:r>
            <a:r>
              <a:rPr lang="en-GB" b="1" dirty="0"/>
              <a:t>Digital India &amp; </a:t>
            </a:r>
            <a:r>
              <a:rPr lang="en-GB" b="1" dirty="0" smtClean="0"/>
              <a:t>Ayushyaman </a:t>
            </a:r>
            <a:r>
              <a:rPr lang="en-GB" b="1" dirty="0"/>
              <a:t>Bharat</a:t>
            </a:r>
            <a:r>
              <a:rPr lang="en-GB" dirty="0"/>
              <a:t> – Strengthens national digital health initiatives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/>
              <a:t>Benefits</a:t>
            </a:r>
          </a:p>
          <a:p>
            <a:r>
              <a:rPr lang="en-GB" dirty="0"/>
              <a:t>✅ </a:t>
            </a:r>
            <a:r>
              <a:rPr lang="en-GB" b="1" dirty="0"/>
              <a:t>For Citizens</a:t>
            </a:r>
            <a:r>
              <a:rPr lang="en-GB" dirty="0"/>
              <a:t> – Free, multilingual, voice-enabled health assistance anytime.</a:t>
            </a:r>
          </a:p>
          <a:p>
            <a:r>
              <a:rPr lang="en-GB" dirty="0"/>
              <a:t>✅ </a:t>
            </a:r>
            <a:r>
              <a:rPr lang="en-GB" b="1" dirty="0"/>
              <a:t>For Government</a:t>
            </a:r>
            <a:r>
              <a:rPr lang="en-GB" dirty="0"/>
              <a:t> – Promotes health schemes, improves awareness, reduces misinformation spread.</a:t>
            </a:r>
          </a:p>
          <a:p>
            <a:r>
              <a:rPr lang="en-GB" dirty="0"/>
              <a:t>✅ </a:t>
            </a:r>
            <a:r>
              <a:rPr lang="en-GB" b="1" dirty="0"/>
              <a:t>For Healthcare Workers</a:t>
            </a:r>
            <a:r>
              <a:rPr lang="en-GB" dirty="0"/>
              <a:t> – Saves time by handling repetitive queries automatically.</a:t>
            </a:r>
          </a:p>
          <a:p>
            <a:r>
              <a:rPr lang="en-GB" dirty="0"/>
              <a:t>✅ </a:t>
            </a:r>
            <a:r>
              <a:rPr lang="en-GB" b="1" dirty="0"/>
              <a:t>For Society</a:t>
            </a:r>
            <a:r>
              <a:rPr lang="en-GB" dirty="0"/>
              <a:t> – Promotes preventive healthcare, better awareness, and healthier communities.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AI-Driven Public Health Chatbot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4827FF3-167A-80FA-7161-5A76D29B6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5" y="57356"/>
            <a:ext cx="1815622" cy="13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40179" y="63707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AI-Driven Public Health Chatbot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4827FF3-167A-80FA-7161-5A76D29B6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5" y="57356"/>
            <a:ext cx="1815622" cy="1311827"/>
          </a:xfrm>
          <a:prstGeom prst="rect">
            <a:avLst/>
          </a:prstGeom>
        </p:spPr>
      </p:pic>
      <p:sp>
        <p:nvSpPr>
          <p:cNvPr id="13" name="TextBox 8"/>
          <p:cNvSpPr txBox="1">
            <a:spLocks noChangeArrowheads="1"/>
          </p:cNvSpPr>
          <p:nvPr/>
        </p:nvSpPr>
        <p:spPr bwMode="auto">
          <a:xfrm>
            <a:off x="774700" y="1857351"/>
            <a:ext cx="938530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/>
                <a:ea typeface="ＭＳ Ｐゴシック"/>
                <a:cs typeface="Arial"/>
              </a:rPr>
              <a:t> </a:t>
            </a:r>
            <a:r>
              <a:rPr lang="en-US" sz="2800" dirty="0" smtClean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WHO </a:t>
            </a: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&amp; MoHFW guidelines</a:t>
            </a:r>
            <a:endParaRPr lang="en-US" dirty="0">
              <a:solidFill>
                <a:prstClr val="black"/>
              </a:solidFill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🔗</a:t>
            </a:r>
            <a:r>
              <a:rPr lang="en-US" sz="1600" dirty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https://www.who.int/publications/i/item/9789241550505?utm_source=chatgpt.com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 ICMR data</a:t>
            </a:r>
            <a:r>
              <a:rPr lang="en-US" b="1" dirty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 </a:t>
            </a:r>
            <a:endParaRPr lang="en-US" b="1" dirty="0">
              <a:solidFill>
                <a:srgbClr val="39B0D4"/>
              </a:solidFill>
              <a:ea typeface="Calibri"/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🔗 ICMR Data Repository</a:t>
            </a:r>
            <a:endParaRPr lang="en-US" b="1" dirty="0">
              <a:solidFill>
                <a:srgbClr val="39B0D4"/>
              </a:solidFill>
              <a:ea typeface="Calibri"/>
              <a:cs typeface="Calibri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</a:rPr>
              <a:t> Case studies: Aarogya Setu, WHO Health Bot </a:t>
            </a:r>
            <a:endParaRPr lang="en-US" dirty="0">
              <a:solidFill>
                <a:prstClr val="black"/>
              </a:solidFill>
              <a:cs typeface="Calibri" pitchFamily="34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🔗 Aarogya Setu on Google </a:t>
            </a:r>
            <a:r>
              <a:rPr lang="en-US" b="1" dirty="0" smtClean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Play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🔗 </a:t>
            </a:r>
            <a:r>
              <a:rPr lang="en-US" b="1" dirty="0">
                <a:solidFill>
                  <a:srgbClr val="39B0D4"/>
                </a:solidFill>
                <a:latin typeface="Calibri"/>
                <a:ea typeface="Calibri"/>
                <a:cs typeface="Calibri"/>
                <a:hlinkClick r:id="rId5"/>
              </a:rPr>
              <a:t>https</a:t>
            </a:r>
            <a:r>
              <a:rPr lang="en-US" b="1" dirty="0" smtClean="0">
                <a:solidFill>
                  <a:srgbClr val="39B0D4"/>
                </a:solidFill>
                <a:latin typeface="Calibri"/>
                <a:ea typeface="Calibri"/>
                <a:cs typeface="Calibri"/>
                <a:hlinkClick r:id="rId5"/>
              </a:rPr>
              <a:t>://www.who.int(botmd)</a:t>
            </a:r>
            <a:endParaRPr lang="en-US" b="1" dirty="0" smtClean="0">
              <a:solidFill>
                <a:srgbClr val="39B0D4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Datasets &amp;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🔗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Vaccination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Schedule (ICMR Guidelines)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9B0D4"/>
                </a:solidFill>
                <a:latin typeface="Calibri"/>
                <a:ea typeface="Calibri"/>
                <a:cs typeface="Calibri"/>
              </a:rPr>
              <a:t>🔗 </a:t>
            </a:r>
            <a:r>
              <a:rPr lang="en-GB" b="1" dirty="0" smtClean="0">
                <a:solidFill>
                  <a:schemeClr val="accent5">
                    <a:lumMod val="75000"/>
                  </a:schemeClr>
                </a:solidFill>
              </a:rPr>
              <a:t>National 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Digital Health Mission (NDHM) – https://ndhm.gov.in</a:t>
            </a:r>
          </a:p>
          <a:p>
            <a:pPr algn="just">
              <a:defRPr/>
            </a:pPr>
            <a:endParaRPr lang="en-US" b="1" dirty="0">
              <a:solidFill>
                <a:srgbClr val="39B0D4"/>
              </a:solidFill>
              <a:latin typeface="Calibri"/>
              <a:ea typeface="Calibri"/>
              <a:cs typeface="Calibri"/>
            </a:endParaRPr>
          </a:p>
          <a:p>
            <a:pPr algn="just">
              <a:defRPr/>
            </a:pPr>
            <a:endParaRPr lang="en-US" b="1" dirty="0">
              <a:solidFill>
                <a:srgbClr val="39B0D4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09" y="4082473"/>
            <a:ext cx="4156364" cy="188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7640</TotalTime>
  <Words>458</Words>
  <Application>Microsoft Office PowerPoint</Application>
  <PresentationFormat>Widescreen</PresentationFormat>
  <Paragraphs>87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THE BIG IDEA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Dell</cp:lastModifiedBy>
  <cp:revision>161</cp:revision>
  <dcterms:created xsi:type="dcterms:W3CDTF">2013-12-12T18:46:50Z</dcterms:created>
  <dcterms:modified xsi:type="dcterms:W3CDTF">2025-09-17T07:07:58Z</dcterms:modified>
  <cp:category/>
</cp:coreProperties>
</file>