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214665-EFE1-40CF-944D-423B3CC7C373}">
  <a:tblStyle styleId="{00214665-EFE1-40CF-944D-423B3CC7C37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81012"/>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81012"/>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777875" y="1200150"/>
            <a:ext cx="5759450" cy="32400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81012"/>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5" name="Google Shape;195;p10: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0: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7" name="Google Shape;207;p11: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9" name="Google Shape;219;p12: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2: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9" name="Google Shape;219;p12: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2: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33598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1" name="Google Shape;231;p13: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3: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3" name="Google Shape;243;p14: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4: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5" name="Google Shape;255;p15: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5: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8" name="Google Shape;98;p2: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0" name="Google Shape;110;p3: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2" name="Google Shape;122;p4: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4" name="Google Shape;134;p5: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5: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6" name="Google Shape;146;p6: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7" name="Google Shape;147;p6: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8" name="Google Shape;158;p7: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9" name="Google Shape;159;p7: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1" name="Google Shape;171;p8: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3" name="Google Shape;183;p9:notes"/>
          <p:cNvSpPr txBox="1">
            <a:spLocks noGrp="1"/>
          </p:cNvSpPr>
          <p:nvPr>
            <p:ph type="body" idx="1"/>
          </p:nvPr>
        </p:nvSpPr>
        <p:spPr>
          <a:xfrm>
            <a:off x="731837" y="4621212"/>
            <a:ext cx="5851525" cy="377983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4" name="Google Shape;184;p9:notes"/>
          <p:cNvSpPr txBox="1"/>
          <p:nvPr/>
        </p:nvSpPr>
        <p:spPr>
          <a:xfrm>
            <a:off x="4143375"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a:spLocks noGrp="1"/>
          </p:cNvSpPr>
          <p:nvPr>
            <p:ph type="pic" idx="2"/>
          </p:nvPr>
        </p:nvSpPr>
        <p:spPr>
          <a:xfrm>
            <a:off x="5183188" y="987425"/>
            <a:ext cx="6172200" cy="4873625"/>
          </a:xfrm>
          <a:prstGeom prst="rect">
            <a:avLst/>
          </a:prstGeom>
          <a:noFill/>
          <a:ln>
            <a:noFill/>
          </a:ln>
        </p:spPr>
      </p:sp>
      <p:sp>
        <p:nvSpPr>
          <p:cNvPr id="34" name="Google Shape;34;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1" name="Google Shape;41;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audizine.com/forum/showth" TargetMode="External"/><Relationship Id="rId4" Type="http://schemas.openxmlformats.org/officeDocument/2006/relationships/hyperlink" Target="http://en.wikipedia.org/wiki/Headlam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0" y="0"/>
            <a:ext cx="12182475" cy="6858000"/>
          </a:xfrm>
          <a:prstGeom prst="rect">
            <a:avLst/>
          </a:prstGeom>
          <a:noFill/>
          <a:ln>
            <a:noFill/>
          </a:ln>
        </p:spPr>
      </p:pic>
      <p:sp>
        <p:nvSpPr>
          <p:cNvPr id="90" name="Google Shape;90;p13"/>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1" name="Google Shape;91;p13"/>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92" name="Google Shape;92;p13"/>
          <p:cNvSpPr txBox="1"/>
          <p:nvPr/>
        </p:nvSpPr>
        <p:spPr>
          <a:xfrm>
            <a:off x="835025" y="352425"/>
            <a:ext cx="9959975" cy="10604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4400" b="1" i="0" u="none" strike="noStrike" cap="none">
                <a:solidFill>
                  <a:schemeClr val="dk1"/>
                </a:solidFill>
                <a:latin typeface="Times New Roman"/>
                <a:ea typeface="Times New Roman"/>
                <a:cs typeface="Times New Roman"/>
                <a:sym typeface="Times New Roman"/>
              </a:rPr>
              <a:t>PROJECT</a:t>
            </a:r>
            <a:r>
              <a:rPr lang="en-US" sz="3200" b="1" i="0" u="none" strike="noStrike" cap="none">
                <a:solidFill>
                  <a:schemeClr val="dk1"/>
                </a:solidFill>
                <a:latin typeface="Times New Roman"/>
                <a:ea typeface="Times New Roman"/>
                <a:cs typeface="Times New Roman"/>
                <a:sym typeface="Times New Roman"/>
              </a:rPr>
              <a:t>  </a:t>
            </a:r>
            <a:r>
              <a:rPr lang="en-US" sz="4400" b="1" i="0" u="none" strike="noStrike" cap="none">
                <a:solidFill>
                  <a:schemeClr val="dk1"/>
                </a:solidFill>
                <a:latin typeface="Times New Roman"/>
                <a:ea typeface="Times New Roman"/>
                <a:cs typeface="Times New Roman"/>
                <a:sym typeface="Times New Roman"/>
              </a:rPr>
              <a:t>PRESENTATION</a:t>
            </a:r>
            <a:endParaRPr sz="4400" b="0" i="0" u="none" strike="noStrike" cap="none">
              <a:solidFill>
                <a:srgbClr val="000000"/>
              </a:solidFill>
              <a:latin typeface="Times New Roman"/>
              <a:ea typeface="Times New Roman"/>
              <a:cs typeface="Times New Roman"/>
              <a:sym typeface="Times New Roman"/>
            </a:endParaRPr>
          </a:p>
        </p:txBody>
      </p:sp>
      <p:graphicFrame>
        <p:nvGraphicFramePr>
          <p:cNvPr id="93" name="Google Shape;93;p13"/>
          <p:cNvGraphicFramePr/>
          <p:nvPr>
            <p:extLst>
              <p:ext uri="{D42A27DB-BD31-4B8C-83A1-F6EECF244321}">
                <p14:modId xmlns:p14="http://schemas.microsoft.com/office/powerpoint/2010/main" val="3696528373"/>
              </p:ext>
            </p:extLst>
          </p:nvPr>
        </p:nvGraphicFramePr>
        <p:xfrm>
          <a:off x="1959280" y="1959932"/>
          <a:ext cx="7967650" cy="3447060"/>
        </p:xfrm>
        <a:graphic>
          <a:graphicData uri="http://schemas.openxmlformats.org/drawingml/2006/table">
            <a:tbl>
              <a:tblPr>
                <a:noFill/>
                <a:tableStyleId>{00214665-EFE1-40CF-944D-423B3CC7C373}</a:tableStyleId>
              </a:tblPr>
              <a:tblGrid>
                <a:gridCol w="2186825">
                  <a:extLst>
                    <a:ext uri="{9D8B030D-6E8A-4147-A177-3AD203B41FA5}">
                      <a16:colId xmlns:a16="http://schemas.microsoft.com/office/drawing/2014/main" val="20000"/>
                    </a:ext>
                  </a:extLst>
                </a:gridCol>
                <a:gridCol w="5780825">
                  <a:extLst>
                    <a:ext uri="{9D8B030D-6E8A-4147-A177-3AD203B41FA5}">
                      <a16:colId xmlns:a16="http://schemas.microsoft.com/office/drawing/2014/main" val="20001"/>
                    </a:ext>
                  </a:extLst>
                </a:gridCol>
              </a:tblGrid>
              <a:tr h="620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Class &amp; Team No:</a:t>
                      </a:r>
                      <a:endParaRPr sz="1400" b="1"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chemeClr val="dk1"/>
                        </a:buClr>
                        <a:buSzPts val="1800"/>
                        <a:buFont typeface="Times New Roman"/>
                        <a:buNone/>
                      </a:pPr>
                      <a:r>
                        <a:rPr lang="pt-BR" sz="1800" b="0" i="0" u="none" strike="noStrike" cap="none" dirty="0">
                          <a:solidFill>
                            <a:schemeClr val="dk1"/>
                          </a:solidFill>
                          <a:latin typeface="Times New Roman"/>
                          <a:ea typeface="Times New Roman"/>
                          <a:cs typeface="Times New Roman"/>
                          <a:sym typeface="Times New Roman"/>
                        </a:rPr>
                        <a:t>IV CSE A &amp; TEAM NO 7</a:t>
                      </a:r>
                    </a:p>
                    <a:p>
                      <a:pPr marL="0" marR="0" lvl="0" indent="0" algn="l" rtl="0">
                        <a:lnSpc>
                          <a:spcPct val="100000"/>
                        </a:lnSpc>
                        <a:spcBef>
                          <a:spcPts val="0"/>
                        </a:spcBef>
                        <a:spcAft>
                          <a:spcPts val="0"/>
                        </a:spcAft>
                        <a:buClr>
                          <a:schemeClr val="dk1"/>
                        </a:buClr>
                        <a:buSzPts val="1800"/>
                        <a:buFont typeface="Times New Roman"/>
                        <a:buNone/>
                      </a:pPr>
                      <a:endParaRPr sz="1400" u="none" strike="noStrike" cap="none" dirty="0">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20700">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Times New Roman"/>
                          <a:ea typeface="Times New Roman"/>
                          <a:cs typeface="Times New Roman"/>
                          <a:sym typeface="Times New Roman"/>
                        </a:rPr>
                        <a:t>Review No:</a:t>
                      </a:r>
                      <a:endParaRPr sz="1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VII Semester Project (Odd Sem. Phase-I)</a:t>
                      </a:r>
                      <a:endParaRPr sz="180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34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Title:</a:t>
                      </a:r>
                      <a:endParaRPr sz="1400" b="1"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Times New Roman"/>
                          <a:ea typeface="Times New Roman"/>
                          <a:cs typeface="Times New Roman"/>
                          <a:sym typeface="Times New Roman"/>
                        </a:rPr>
                        <a:t>ALAS(ADVANCE LUMINOUS ASSISTANT SYSTEM)</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20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Date:</a:t>
                      </a:r>
                      <a:endParaRPr sz="1400" b="1"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Times New Roman"/>
                          <a:ea typeface="Times New Roman"/>
                          <a:cs typeface="Times New Roman"/>
                          <a:sym typeface="Times New Roman"/>
                        </a:rPr>
                        <a:t>29/01/2024 </a:t>
                      </a:r>
                      <a:endParaRPr sz="1800" u="none" strike="noStrike" cap="none" dirty="0">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207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Time:</a:t>
                      </a:r>
                      <a:endParaRPr sz="1400" b="1" u="none" strike="noStrike" cap="none"/>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94" name="Google Shape;94;p13" descr="C:\Users\DELL\Downloads\KPR logo 2020 3.png"/>
          <p:cNvPicPr preferRelativeResize="0"/>
          <p:nvPr/>
        </p:nvPicPr>
        <p:blipFill rotWithShape="1">
          <a:blip r:embed="rId4">
            <a:alphaModFix/>
          </a:blip>
          <a:srcRect/>
          <a:stretch/>
        </p:blipFill>
        <p:spPr>
          <a:xfrm>
            <a:off x="10545762" y="280987"/>
            <a:ext cx="1165225" cy="1073150"/>
          </a:xfrm>
          <a:prstGeom prst="rect">
            <a:avLst/>
          </a:prstGeom>
          <a:noFill/>
          <a:ln>
            <a:noFill/>
          </a:ln>
        </p:spPr>
      </p:pic>
      <p:sp>
        <p:nvSpPr>
          <p:cNvPr id="95" name="Google Shape;9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2"/>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199" name="Google Shape;199;p22"/>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0" name="Google Shape;200;p22"/>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sp>
        <p:nvSpPr>
          <p:cNvPr id="201" name="Google Shape;201;p22"/>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2" name="Google Shape;202;p22"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03" name="Google Shape;203;p22"/>
          <p:cNvSpPr txBox="1"/>
          <p:nvPr/>
        </p:nvSpPr>
        <p:spPr>
          <a:xfrm>
            <a:off x="914400" y="198437"/>
            <a:ext cx="10363200" cy="8350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EXPERIMENTAL SETUP</a:t>
            </a:r>
            <a:endParaRPr sz="1400" b="0" i="0" u="none" strike="noStrike" cap="none">
              <a:solidFill>
                <a:srgbClr val="000000"/>
              </a:solidFill>
              <a:latin typeface="Arial"/>
              <a:ea typeface="Arial"/>
              <a:cs typeface="Arial"/>
              <a:sym typeface="Arial"/>
            </a:endParaRPr>
          </a:p>
        </p:txBody>
      </p:sp>
      <p:sp>
        <p:nvSpPr>
          <p:cNvPr id="204" name="Google Shape;20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3"/>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211" name="Google Shape;211;p23"/>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2" name="Google Shape;212;p23"/>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
        <p:nvSpPr>
          <p:cNvPr id="213" name="Google Shape;213;p23"/>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14" name="Google Shape;214;p23"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15" name="Google Shape;215;p23"/>
          <p:cNvSpPr txBox="1"/>
          <p:nvPr/>
        </p:nvSpPr>
        <p:spPr>
          <a:xfrm>
            <a:off x="914400" y="198437"/>
            <a:ext cx="10363200" cy="8350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IMPLEMENTATION DETAIL </a:t>
            </a:r>
            <a:endParaRPr sz="1400" b="0" i="0" u="none" strike="noStrike" cap="none">
              <a:solidFill>
                <a:srgbClr val="000000"/>
              </a:solidFill>
              <a:latin typeface="Arial"/>
              <a:ea typeface="Arial"/>
              <a:cs typeface="Arial"/>
              <a:sym typeface="Arial"/>
            </a:endParaRPr>
          </a:p>
        </p:txBody>
      </p:sp>
      <p:sp>
        <p:nvSpPr>
          <p:cNvPr id="216" name="Google Shape;21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4"/>
          <p:cNvPicPr preferRelativeResize="0"/>
          <p:nvPr/>
        </p:nvPicPr>
        <p:blipFill rotWithShape="1">
          <a:blip r:embed="rId3">
            <a:alphaModFix/>
          </a:blip>
          <a:srcRect/>
          <a:stretch/>
        </p:blipFill>
        <p:spPr>
          <a:xfrm>
            <a:off x="9525" y="25052"/>
            <a:ext cx="12182475" cy="6858000"/>
          </a:xfrm>
          <a:prstGeom prst="rect">
            <a:avLst/>
          </a:prstGeom>
          <a:noFill/>
          <a:ln>
            <a:noFill/>
          </a:ln>
        </p:spPr>
      </p:pic>
      <p:sp>
        <p:nvSpPr>
          <p:cNvPr id="223" name="Google Shape;223;p24"/>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24"/>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
        <p:nvSpPr>
          <p:cNvPr id="225" name="Google Shape;225;p24"/>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a:buSzPts val="1800"/>
            </a:pPr>
            <a:endParaRPr lang="en-US" sz="1800" dirty="0"/>
          </a:p>
          <a:p>
            <a:pPr>
              <a:buSzPts val="1800"/>
            </a:pPr>
            <a:endParaRPr lang="en-US" sz="1800" dirty="0"/>
          </a:p>
          <a:p>
            <a:pPr>
              <a:buSzPts val="1800"/>
            </a:pPr>
            <a:endParaRPr lang="en-US" sz="1800" dirty="0"/>
          </a:p>
          <a:p>
            <a:pPr>
              <a:buSzPts val="1800"/>
            </a:pPr>
            <a:endParaRPr lang="en-US" sz="1800" dirty="0"/>
          </a:p>
          <a:p>
            <a:pPr>
              <a:buSzPts val="1800"/>
            </a:pPr>
            <a:r>
              <a:rPr lang="en-US" sz="2200" b="1" dirty="0">
                <a:latin typeface="Times New Roman" panose="02020603050405020304" pitchFamily="18" charset="0"/>
                <a:cs typeface="Times New Roman" panose="02020603050405020304" pitchFamily="18" charset="0"/>
              </a:rPr>
              <a:t>                                                              ---Vehicle running with high beam</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2200" b="1" dirty="0">
                <a:latin typeface="Times New Roman" panose="02020603050405020304" pitchFamily="18" charset="0"/>
                <a:cs typeface="Times New Roman" panose="02020603050405020304" pitchFamily="18" charset="0"/>
              </a:rPr>
              <a:t>            Vehicle running with high detects another light ---                -</a:t>
            </a:r>
          </a:p>
          <a:p>
            <a:r>
              <a:rPr lang="en-US" sz="2200" b="1" dirty="0">
                <a:latin typeface="Times New Roman" panose="02020603050405020304" pitchFamily="18" charset="0"/>
                <a:cs typeface="Times New Roman" panose="02020603050405020304" pitchFamily="18" charset="0"/>
              </a:rPr>
              <a:t>             object</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26" name="Google Shape;226;p24"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27" name="Google Shape;227;p24"/>
          <p:cNvSpPr txBox="1"/>
          <p:nvPr/>
        </p:nvSpPr>
        <p:spPr>
          <a:xfrm>
            <a:off x="839243" y="501171"/>
            <a:ext cx="10363200" cy="91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Expected Results</a:t>
            </a:r>
            <a:endParaRPr sz="1400" b="0" i="0" u="none" strike="noStrike" cap="none">
              <a:solidFill>
                <a:srgbClr val="000000"/>
              </a:solidFill>
              <a:latin typeface="Arial"/>
              <a:ea typeface="Arial"/>
              <a:cs typeface="Arial"/>
              <a:sym typeface="Arial"/>
            </a:endParaRPr>
          </a:p>
        </p:txBody>
      </p:sp>
      <p:sp>
        <p:nvSpPr>
          <p:cNvPr id="228" name="Google Shape;2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2" name="Picture 1">
            <a:extLst>
              <a:ext uri="{FF2B5EF4-FFF2-40B4-BE49-F238E27FC236}">
                <a16:creationId xmlns:a16="http://schemas.microsoft.com/office/drawing/2014/main" id="{9F7333D1-3E12-13AE-DF86-9DAD6888F7C2}"/>
              </a:ext>
            </a:extLst>
          </p:cNvPr>
          <p:cNvPicPr>
            <a:picLocks noChangeAspect="1"/>
          </p:cNvPicPr>
          <p:nvPr/>
        </p:nvPicPr>
        <p:blipFill>
          <a:blip r:embed="rId5"/>
          <a:stretch>
            <a:fillRect/>
          </a:stretch>
        </p:blipFill>
        <p:spPr>
          <a:xfrm>
            <a:off x="746190" y="1661634"/>
            <a:ext cx="4090771" cy="2219136"/>
          </a:xfrm>
          <a:prstGeom prst="rect">
            <a:avLst/>
          </a:prstGeom>
        </p:spPr>
      </p:pic>
      <p:pic>
        <p:nvPicPr>
          <p:cNvPr id="3" name="Picture 2">
            <a:extLst>
              <a:ext uri="{FF2B5EF4-FFF2-40B4-BE49-F238E27FC236}">
                <a16:creationId xmlns:a16="http://schemas.microsoft.com/office/drawing/2014/main" id="{0EFC5D8E-CEBF-575A-CEEF-9F946AD80A29}"/>
              </a:ext>
            </a:extLst>
          </p:cNvPr>
          <p:cNvPicPr>
            <a:picLocks noChangeAspect="1"/>
          </p:cNvPicPr>
          <p:nvPr/>
        </p:nvPicPr>
        <p:blipFill>
          <a:blip r:embed="rId6"/>
          <a:stretch>
            <a:fillRect/>
          </a:stretch>
        </p:blipFill>
        <p:spPr>
          <a:xfrm>
            <a:off x="7385819" y="3931736"/>
            <a:ext cx="4121239" cy="22308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4"/>
          <p:cNvPicPr preferRelativeResize="0"/>
          <p:nvPr/>
        </p:nvPicPr>
        <p:blipFill rotWithShape="1">
          <a:blip r:embed="rId3">
            <a:alphaModFix/>
          </a:blip>
          <a:srcRect/>
          <a:stretch/>
        </p:blipFill>
        <p:spPr>
          <a:xfrm>
            <a:off x="9525" y="25052"/>
            <a:ext cx="12182475" cy="6858000"/>
          </a:xfrm>
          <a:prstGeom prst="rect">
            <a:avLst/>
          </a:prstGeom>
          <a:noFill/>
          <a:ln>
            <a:noFill/>
          </a:ln>
        </p:spPr>
      </p:pic>
      <p:sp>
        <p:nvSpPr>
          <p:cNvPr id="223" name="Google Shape;223;p24"/>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24"/>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sp>
        <p:nvSpPr>
          <p:cNvPr id="225" name="Google Shape;225;p24"/>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endParaRPr lang="en-US" sz="1800" dirty="0"/>
          </a:p>
          <a:p>
            <a:endParaRPr lang="en-US" sz="1800" dirty="0"/>
          </a:p>
          <a:p>
            <a:endParaRPr lang="en-US" sz="1800" dirty="0"/>
          </a:p>
          <a:p>
            <a:endParaRPr lang="en-US" sz="1800" dirty="0"/>
          </a:p>
          <a:p>
            <a:endParaRPr lang="en-US" sz="1800" dirty="0"/>
          </a:p>
          <a:p>
            <a:r>
              <a:rPr lang="en-US" sz="1800" dirty="0"/>
              <a:t>                                                                 --- </a:t>
            </a:r>
            <a:r>
              <a:rPr lang="en-US" sz="2200" b="1" dirty="0">
                <a:latin typeface="Times New Roman" panose="02020603050405020304" pitchFamily="18" charset="0"/>
                <a:cs typeface="Times New Roman" panose="02020603050405020304" pitchFamily="18" charset="0"/>
              </a:rPr>
              <a:t>The Vehicle detects the other car and changes from</a:t>
            </a:r>
          </a:p>
          <a:p>
            <a:r>
              <a:rPr lang="en-US" sz="2200" b="1" dirty="0">
                <a:latin typeface="Times New Roman" panose="02020603050405020304" pitchFamily="18" charset="0"/>
                <a:cs typeface="Times New Roman" panose="02020603050405020304" pitchFamily="18" charset="0"/>
              </a:rPr>
              <a:t>                                                                high to low </a:t>
            </a:r>
          </a:p>
          <a:p>
            <a:r>
              <a:rPr lang="en-US" sz="1800" dirty="0"/>
              <a:t>Beam automatically</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26" name="Google Shape;226;p24"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27" name="Google Shape;227;p24"/>
          <p:cNvSpPr txBox="1"/>
          <p:nvPr/>
        </p:nvSpPr>
        <p:spPr>
          <a:xfrm>
            <a:off x="839243" y="501171"/>
            <a:ext cx="10363200" cy="91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Expected Results</a:t>
            </a:r>
            <a:endParaRPr sz="1400" b="0" i="0" u="none" strike="noStrike" cap="none">
              <a:solidFill>
                <a:srgbClr val="000000"/>
              </a:solidFill>
              <a:latin typeface="Arial"/>
              <a:ea typeface="Arial"/>
              <a:cs typeface="Arial"/>
              <a:sym typeface="Arial"/>
            </a:endParaRPr>
          </a:p>
        </p:txBody>
      </p:sp>
      <p:sp>
        <p:nvSpPr>
          <p:cNvPr id="228" name="Google Shape;2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2" name="Picture 1">
            <a:extLst>
              <a:ext uri="{FF2B5EF4-FFF2-40B4-BE49-F238E27FC236}">
                <a16:creationId xmlns:a16="http://schemas.microsoft.com/office/drawing/2014/main" id="{BB7B8900-DD46-2135-CA97-EF29E434463A}"/>
              </a:ext>
            </a:extLst>
          </p:cNvPr>
          <p:cNvPicPr>
            <a:picLocks noChangeAspect="1"/>
          </p:cNvPicPr>
          <p:nvPr/>
        </p:nvPicPr>
        <p:blipFill>
          <a:blip r:embed="rId5"/>
          <a:stretch>
            <a:fillRect/>
          </a:stretch>
        </p:blipFill>
        <p:spPr>
          <a:xfrm>
            <a:off x="500063" y="2055812"/>
            <a:ext cx="4146997" cy="2217906"/>
          </a:xfrm>
          <a:prstGeom prst="rect">
            <a:avLst/>
          </a:prstGeom>
        </p:spPr>
      </p:pic>
    </p:spTree>
    <p:extLst>
      <p:ext uri="{BB962C8B-B14F-4D97-AF65-F5344CB8AC3E}">
        <p14:creationId xmlns:p14="http://schemas.microsoft.com/office/powerpoint/2010/main" val="240377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5"/>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235" name="Google Shape;235;p25"/>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6" name="Google Shape;236;p25"/>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
        <p:nvSpPr>
          <p:cNvPr id="237" name="Google Shape;237;p25"/>
          <p:cNvSpPr txBox="1"/>
          <p:nvPr/>
        </p:nvSpPr>
        <p:spPr>
          <a:xfrm>
            <a:off x="438150" y="1584324"/>
            <a:ext cx="11156950" cy="3930067"/>
          </a:xfrm>
          <a:prstGeom prst="rect">
            <a:avLst/>
          </a:prstGeom>
          <a:noFill/>
          <a:ln>
            <a:noFill/>
          </a:ln>
        </p:spPr>
        <p:txBody>
          <a:bodyPr spcFirstLastPara="1" wrap="square" lIns="91425" tIns="45700" rIns="91425" bIns="45700" anchor="t" anchorCtr="0">
            <a:noAutofit/>
          </a:bodyPr>
          <a:lstStyle/>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ALAS helps a lot to reduce the road accidents.</a:t>
            </a:r>
          </a:p>
          <a:p>
            <a:pPr algn="just"/>
            <a:endParaRPr lang="en-US" sz="2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ALAS can bring a great change in the transport system as it helps a lot to drive the vehicles in a safe manner and also helps in the night time. </a:t>
            </a:r>
          </a:p>
          <a:p>
            <a:pPr marL="457200" indent="-4572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Almost all vehicle accidents are caused by human error, which can be avoided with Advance Luminous Assistant System(ALAS).</a:t>
            </a:r>
          </a:p>
          <a:p>
            <a:pPr marL="457200" indent="-4572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role of ALAS is to prevent deaths and injuries by reducing the number of car accidents and the serious impact of those that cannot be avoided.</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s</a:t>
            </a:r>
          </a:p>
        </p:txBody>
      </p:sp>
      <p:pic>
        <p:nvPicPr>
          <p:cNvPr id="238" name="Google Shape;238;p25"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39" name="Google Shape;239;p25"/>
          <p:cNvSpPr txBox="1"/>
          <p:nvPr/>
        </p:nvSpPr>
        <p:spPr>
          <a:xfrm>
            <a:off x="914400" y="192087"/>
            <a:ext cx="10363200" cy="11334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p:txBody>
      </p:sp>
      <p:sp>
        <p:nvSpPr>
          <p:cNvPr id="240" name="Google Shape;24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6"/>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247" name="Google Shape;247;p26"/>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48" name="Google Shape;248;p26"/>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sp>
        <p:nvSpPr>
          <p:cNvPr id="249" name="Google Shape;249;p26"/>
          <p:cNvSpPr txBox="1"/>
          <p:nvPr/>
        </p:nvSpPr>
        <p:spPr>
          <a:xfrm>
            <a:off x="517525" y="1325562"/>
            <a:ext cx="11156950" cy="4525962"/>
          </a:xfrm>
          <a:prstGeom prst="rect">
            <a:avLst/>
          </a:prstGeom>
          <a:noFill/>
          <a:ln>
            <a:noFill/>
          </a:ln>
        </p:spPr>
        <p:txBody>
          <a:bodyPr spcFirstLastPara="1" wrap="square" lIns="91425" tIns="45700" rIns="91425" bIns="45700" anchor="t" anchorCtr="0">
            <a:noAutofit/>
          </a:bodyPr>
          <a:lstStyle/>
          <a:p>
            <a:r>
              <a:rPr lang="en-US" sz="2200" dirty="0">
                <a:latin typeface="Times New Roman" panose="02020603050405020304" pitchFamily="18" charset="0"/>
                <a:cs typeface="Times New Roman" panose="02020603050405020304" pitchFamily="18" charset="0"/>
              </a:rPr>
              <a:t>[1] Headlamp - Wikipedia, the free encyclopedia</a:t>
            </a:r>
          </a:p>
          <a:p>
            <a:r>
              <a:rPr lang="en-US" sz="2200" dirty="0">
                <a:latin typeface="Times New Roman" panose="02020603050405020304" pitchFamily="18" charset="0"/>
                <a:cs typeface="Times New Roman" panose="02020603050405020304" pitchFamily="18" charset="0"/>
                <a:hlinkClick r:id="rId4"/>
              </a:rPr>
              <a:t>http://en.wikipedia.org/wiki/Headlamp</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[2] HIGH Beam ASSIST</a:t>
            </a:r>
          </a:p>
          <a:p>
            <a:r>
              <a:rPr lang="en-US" sz="2200" dirty="0">
                <a:latin typeface="Times New Roman" panose="02020603050405020304" pitchFamily="18" charset="0"/>
                <a:cs typeface="Times New Roman" panose="02020603050405020304" pitchFamily="18" charset="0"/>
                <a:hlinkClick r:id="rId5"/>
              </a:rPr>
              <a:t>http://www.audizine.com/forum/showth</a:t>
            </a:r>
            <a:r>
              <a:rPr lang="en-US" sz="2200" dirty="0">
                <a:latin typeface="Times New Roman" panose="02020603050405020304" pitchFamily="18" charset="0"/>
                <a:cs typeface="Times New Roman" panose="02020603050405020304" pitchFamily="18" charset="0"/>
              </a:rPr>
              <a:t>read.php/487621-HIGHBeam- ASSIST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[3] AUTOMATIC HEADLIGHT INTENSITY</a:t>
            </a:r>
          </a:p>
          <a:p>
            <a:r>
              <a:rPr lang="en-US" sz="2200" dirty="0">
                <a:latin typeface="Times New Roman" panose="02020603050405020304" pitchFamily="18" charset="0"/>
                <a:cs typeface="Times New Roman" panose="02020603050405020304" pitchFamily="18" charset="0"/>
              </a:rPr>
              <a:t>CONTROLLER http://zonascience.blogspot.com/2009/08/automatic-headlightintensity.html</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[4] High Beam Control: making driving safer and more convenient</a:t>
            </a:r>
          </a:p>
          <a:p>
            <a:r>
              <a:rPr lang="en-US" sz="2200" dirty="0">
                <a:latin typeface="Times New Roman" panose="02020603050405020304" pitchFamily="18" charset="0"/>
                <a:cs typeface="Times New Roman" panose="02020603050405020304" pitchFamily="18" charset="0"/>
              </a:rPr>
              <a:t>http://www.mazda.ie/videos/technology/high-beam-control-makingdrivingsafer-and-more-convenient/</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chemeClr val="dk1"/>
              </a:solidFill>
              <a:latin typeface="Arial"/>
              <a:ea typeface="Arial"/>
              <a:cs typeface="Arial"/>
              <a:sym typeface="Arial"/>
            </a:endParaRPr>
          </a:p>
        </p:txBody>
      </p:sp>
      <p:pic>
        <p:nvPicPr>
          <p:cNvPr id="250" name="Google Shape;250;p26" descr="C:\Users\DELL\Downloads\KPR logo 2020 3.png"/>
          <p:cNvPicPr preferRelativeResize="0"/>
          <p:nvPr/>
        </p:nvPicPr>
        <p:blipFill rotWithShape="1">
          <a:blip r:embed="rId6">
            <a:alphaModFix/>
          </a:blip>
          <a:srcRect/>
          <a:stretch/>
        </p:blipFill>
        <p:spPr>
          <a:xfrm>
            <a:off x="10758487" y="280987"/>
            <a:ext cx="1104900" cy="1073150"/>
          </a:xfrm>
          <a:prstGeom prst="rect">
            <a:avLst/>
          </a:prstGeom>
          <a:noFill/>
          <a:ln>
            <a:noFill/>
          </a:ln>
        </p:spPr>
      </p:pic>
      <p:sp>
        <p:nvSpPr>
          <p:cNvPr id="251" name="Google Shape;251;p26"/>
          <p:cNvSpPr txBox="1"/>
          <p:nvPr/>
        </p:nvSpPr>
        <p:spPr>
          <a:xfrm>
            <a:off x="914400" y="192087"/>
            <a:ext cx="10363200" cy="11334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p:txBody>
      </p:sp>
      <p:sp>
        <p:nvSpPr>
          <p:cNvPr id="252" name="Google Shape;2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7"/>
        <p:cNvGrpSpPr/>
        <p:nvPr/>
      </p:nvGrpSpPr>
      <p:grpSpPr>
        <a:xfrm>
          <a:off x="0" y="0"/>
          <a:ext cx="0" cy="0"/>
          <a:chOff x="0" y="0"/>
          <a:chExt cx="0" cy="0"/>
        </a:xfrm>
      </p:grpSpPr>
      <p:pic>
        <p:nvPicPr>
          <p:cNvPr id="258" name="Google Shape;258;p27"/>
          <p:cNvPicPr preferRelativeResize="0"/>
          <p:nvPr/>
        </p:nvPicPr>
        <p:blipFill rotWithShape="1">
          <a:blip r:embed="rId3">
            <a:alphaModFix/>
          </a:blip>
          <a:srcRect/>
          <a:stretch/>
        </p:blipFill>
        <p:spPr>
          <a:xfrm>
            <a:off x="0" y="0"/>
            <a:ext cx="12182475" cy="6858000"/>
          </a:xfrm>
          <a:prstGeom prst="rect">
            <a:avLst/>
          </a:prstGeom>
          <a:noFill/>
          <a:ln>
            <a:noFill/>
          </a:ln>
        </p:spPr>
      </p:pic>
      <p:sp>
        <p:nvSpPr>
          <p:cNvPr id="259" name="Google Shape;259;p27"/>
          <p:cNvSpPr txBox="1"/>
          <p:nvPr/>
        </p:nvSpPr>
        <p:spPr>
          <a:xfrm>
            <a:off x="254000" y="6318250"/>
            <a:ext cx="332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F4E79"/>
              </a:buClr>
              <a:buSzPts val="1200"/>
              <a:buFont typeface="Arial"/>
              <a:buNone/>
            </a:pPr>
            <a:r>
              <a:rPr lang="en-US" sz="1200" b="1" i="0" u="none" strike="noStrike" cap="none">
                <a:solidFill>
                  <a:srgbClr val="1F4E79"/>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0" name="Google Shape;260;p27"/>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1" name="Google Shape;261;p27"/>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sp>
        <p:nvSpPr>
          <p:cNvPr id="262" name="Google Shape;262;p27"/>
          <p:cNvSpPr txBox="1"/>
          <p:nvPr/>
        </p:nvSpPr>
        <p:spPr>
          <a:xfrm>
            <a:off x="892175" y="1600200"/>
            <a:ext cx="8229600" cy="39195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4400"/>
              <a:buFont typeface="Arial"/>
              <a:buNone/>
            </a:pPr>
            <a:endParaRPr sz="4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3" name="Google Shape;263;p27"/>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7"/>
          <p:cNvSpPr txBox="1"/>
          <p:nvPr/>
        </p:nvSpPr>
        <p:spPr>
          <a:xfrm>
            <a:off x="1981200" y="503237"/>
            <a:ext cx="8229600" cy="44386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Arial"/>
              <a:buNone/>
            </a:pPr>
            <a:r>
              <a:rPr lang="en-US" sz="4400" b="1" i="0" u="none" strike="noStrike" cap="none">
                <a:solidFill>
                  <a:schemeClr val="dk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265" name="Google Shape;265;p27"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266" name="Google Shape;26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0"/>
        <p:cNvGrpSpPr/>
        <p:nvPr/>
      </p:nvGrpSpPr>
      <p:grpSpPr>
        <a:xfrm>
          <a:off x="0" y="0"/>
          <a:ext cx="0" cy="0"/>
          <a:chOff x="0" y="0"/>
          <a:chExt cx="0" cy="0"/>
        </a:xfrm>
      </p:grpSpPr>
      <p:pic>
        <p:nvPicPr>
          <p:cNvPr id="101" name="Google Shape;101;p14"/>
          <p:cNvPicPr preferRelativeResize="0"/>
          <p:nvPr/>
        </p:nvPicPr>
        <p:blipFill rotWithShape="1">
          <a:blip r:embed="rId3">
            <a:alphaModFix/>
          </a:blip>
          <a:srcRect/>
          <a:stretch/>
        </p:blipFill>
        <p:spPr>
          <a:xfrm>
            <a:off x="0" y="0"/>
            <a:ext cx="12182475" cy="6858000"/>
          </a:xfrm>
          <a:prstGeom prst="rect">
            <a:avLst/>
          </a:prstGeom>
          <a:noFill/>
          <a:ln>
            <a:noFill/>
          </a:ln>
        </p:spPr>
      </p:pic>
      <p:sp>
        <p:nvSpPr>
          <p:cNvPr id="102" name="Google Shape;102;p14"/>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 name="Google Shape;103;p14"/>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pic>
        <p:nvPicPr>
          <p:cNvPr id="104" name="Google Shape;104;p14"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05" name="Google Shape;105;p14"/>
          <p:cNvSpPr txBox="1"/>
          <p:nvPr/>
        </p:nvSpPr>
        <p:spPr>
          <a:xfrm>
            <a:off x="1647824" y="508000"/>
            <a:ext cx="8750823" cy="123682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000"/>
              <a:buFont typeface="Times New Roman"/>
              <a:buNone/>
            </a:pPr>
            <a:r>
              <a:rPr lang="en-US" sz="4400" b="1" i="0" u="none" strike="noStrike" cap="none" dirty="0">
                <a:solidFill>
                  <a:schemeClr val="dk1"/>
                </a:solidFill>
                <a:latin typeface="Times New Roman"/>
                <a:ea typeface="Times New Roman"/>
                <a:cs typeface="Times New Roman"/>
                <a:sym typeface="Times New Roman"/>
              </a:rPr>
              <a:t>Advance Luminous Assistant System</a:t>
            </a:r>
            <a:endParaRPr lang="en-US" sz="4400" b="0" i="0" u="none" strike="noStrike" cap="none" dirty="0">
              <a:solidFill>
                <a:srgbClr val="000000"/>
              </a:solidFill>
              <a:latin typeface="Arial"/>
              <a:ea typeface="Arial"/>
              <a:cs typeface="Arial"/>
              <a:sym typeface="Arial"/>
            </a:endParaRPr>
          </a:p>
        </p:txBody>
      </p:sp>
      <p:sp>
        <p:nvSpPr>
          <p:cNvPr id="106" name="Google Shape;106;p14"/>
          <p:cNvSpPr txBox="1"/>
          <p:nvPr/>
        </p:nvSpPr>
        <p:spPr>
          <a:xfrm>
            <a:off x="914401" y="2152921"/>
            <a:ext cx="11075436" cy="399070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Calibri"/>
              <a:buNone/>
            </a:pPr>
            <a:endParaRPr sz="1400" b="0" i="0" u="none" strike="noStrike" cap="none" dirty="0">
              <a:solidFill>
                <a:srgbClr val="000000"/>
              </a:solidFill>
              <a:latin typeface="Arial"/>
              <a:ea typeface="Arial"/>
              <a:cs typeface="Arial"/>
              <a:sym typeface="Arial"/>
            </a:endParaRPr>
          </a:p>
          <a:p>
            <a:pPr marL="457200" indent="-457200">
              <a:lnSpc>
                <a:spcPct val="90000"/>
              </a:lnSpc>
              <a:spcBef>
                <a:spcPts val="1000"/>
              </a:spcBef>
              <a:buFont typeface="Wingdings" panose="05000000000000000000" pitchFamily="2" charset="2"/>
              <a:buChar char="Ø"/>
            </a:pPr>
            <a:r>
              <a:rPr lang="en-US" sz="2600" b="1" dirty="0">
                <a:solidFill>
                  <a:schemeClr val="dk1"/>
                </a:solidFill>
                <a:latin typeface="Times New Roman" panose="02020603050405020304" pitchFamily="18" charset="0"/>
                <a:ea typeface="Calibri"/>
                <a:cs typeface="Times New Roman" panose="02020603050405020304" pitchFamily="18" charset="0"/>
                <a:sym typeface="Calibri"/>
              </a:rPr>
              <a:t>Aravind RM – 20cs013</a:t>
            </a:r>
            <a:r>
              <a:rPr lang="en-US" sz="2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p>
          <a:p>
            <a:pPr marL="457200" indent="-457200">
              <a:lnSpc>
                <a:spcPct val="90000"/>
              </a:lnSpc>
              <a:spcBef>
                <a:spcPts val="1000"/>
              </a:spcBef>
              <a:buFont typeface="Wingdings" panose="05000000000000000000" pitchFamily="2" charset="2"/>
              <a:buChar char="Ø"/>
            </a:pPr>
            <a:r>
              <a:rPr lang="en-US" sz="2600" dirty="0">
                <a:solidFill>
                  <a:schemeClr val="dk1"/>
                </a:solidFill>
                <a:latin typeface="Times New Roman" panose="02020603050405020304" pitchFamily="18" charset="0"/>
                <a:ea typeface="Calibri"/>
                <a:cs typeface="Times New Roman" panose="02020603050405020304" pitchFamily="18" charset="0"/>
                <a:sym typeface="Calibri"/>
              </a:rPr>
              <a:t>ArunPrakash SK – 20cs018</a:t>
            </a:r>
          </a:p>
          <a:p>
            <a:pPr marL="457200" indent="-457200">
              <a:lnSpc>
                <a:spcPct val="90000"/>
              </a:lnSpc>
              <a:spcBef>
                <a:spcPts val="1000"/>
              </a:spcBef>
              <a:buFont typeface="Wingdings" panose="05000000000000000000" pitchFamily="2" charset="2"/>
              <a:buChar char="Ø"/>
            </a:pPr>
            <a:r>
              <a:rPr lang="en-US" sz="260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Dheepadarshan</a:t>
            </a:r>
            <a:r>
              <a:rPr lang="en-US" sz="26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LB – 20cs045                          </a:t>
            </a:r>
            <a:endParaRPr lang="en-US" sz="140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indent="-457200">
              <a:lnSpc>
                <a:spcPct val="90000"/>
              </a:lnSpc>
              <a:spcBef>
                <a:spcPts val="1000"/>
              </a:spcBef>
              <a:buFont typeface="Wingdings" panose="05000000000000000000" pitchFamily="2" charset="2"/>
              <a:buChar char="Ø"/>
            </a:pPr>
            <a:endParaRPr lang="en-US"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Guided by:</a:t>
            </a:r>
          </a:p>
          <a:p>
            <a:pPr marL="0" marR="0" lvl="0" indent="0" algn="l" rtl="0">
              <a:lnSpc>
                <a:spcPct val="90000"/>
              </a:lnSpc>
              <a:spcBef>
                <a:spcPts val="1000"/>
              </a:spcBef>
              <a:spcAft>
                <a:spcPts val="0"/>
              </a:spcAft>
              <a:buNone/>
            </a:pPr>
            <a:r>
              <a:rPr lang="en-US" sz="2600"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Mr.Thivaharan</a:t>
            </a:r>
            <a:r>
              <a:rPr lang="en-US" sz="2600" b="0" i="0" u="none" strike="noStrike" cap="none" dirty="0">
                <a:solidFill>
                  <a:schemeClr val="dk1"/>
                </a:solidFill>
                <a:latin typeface="Calibri"/>
                <a:ea typeface="Calibri"/>
                <a:cs typeface="Calibri"/>
                <a:sym typeface="Calibri"/>
              </a:rPr>
              <a:t> S</a:t>
            </a:r>
          </a:p>
          <a:p>
            <a:pPr marL="0" marR="0" lvl="0" indent="0" algn="l" rtl="0">
              <a:lnSpc>
                <a:spcPct val="90000"/>
              </a:lnSpc>
              <a:spcBef>
                <a:spcPts val="1000"/>
              </a:spcBef>
              <a:spcAft>
                <a:spcPts val="0"/>
              </a:spcAft>
              <a:buNone/>
            </a:pPr>
            <a:r>
              <a:rPr lang="en-US" sz="2600" dirty="0">
                <a:solidFill>
                  <a:schemeClr val="dk1"/>
                </a:solidFill>
                <a:latin typeface="Calibri"/>
                <a:cs typeface="Calibri"/>
                <a:sym typeface="Calibri"/>
              </a:rPr>
              <a:t>                                                                                Assistant Professor (</a:t>
            </a:r>
            <a:r>
              <a:rPr lang="en-US" sz="2600" dirty="0" err="1">
                <a:solidFill>
                  <a:schemeClr val="dk1"/>
                </a:solidFill>
                <a:latin typeface="Calibri"/>
                <a:cs typeface="Calibri"/>
                <a:sym typeface="Calibri"/>
              </a:rPr>
              <a:t>Sr.G</a:t>
            </a:r>
            <a:r>
              <a:rPr lang="en-US" sz="2600" dirty="0">
                <a:solidFill>
                  <a:schemeClr val="dk1"/>
                </a:solidFill>
                <a:latin typeface="Calibri"/>
                <a:cs typeface="Calibri"/>
                <a:sym typeface="Calibri"/>
              </a:rPr>
              <a:t>.) -CSE</a:t>
            </a:r>
            <a:endParaRPr dirty="0"/>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600"/>
              <a:buFont typeface="Calibri"/>
              <a:buNone/>
            </a:pPr>
            <a:r>
              <a:rPr lang="en-US" sz="2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107" name="Google Shape;10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a:stretch/>
        </p:blipFill>
        <p:spPr>
          <a:xfrm>
            <a:off x="0" y="0"/>
            <a:ext cx="12182475" cy="6858000"/>
          </a:xfrm>
          <a:prstGeom prst="rect">
            <a:avLst/>
          </a:prstGeom>
          <a:noFill/>
          <a:ln>
            <a:noFill/>
          </a:ln>
        </p:spPr>
      </p:pic>
      <p:sp>
        <p:nvSpPr>
          <p:cNvPr id="114" name="Google Shape;114;p15"/>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15" name="Google Shape;115;p15"/>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pic>
        <p:nvPicPr>
          <p:cNvPr id="116" name="Google Shape;116;p15"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17" name="Google Shape;117;p15"/>
          <p:cNvSpPr txBox="1"/>
          <p:nvPr/>
        </p:nvSpPr>
        <p:spPr>
          <a:xfrm>
            <a:off x="1647824" y="508000"/>
            <a:ext cx="8689975" cy="107027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000"/>
              <a:buFont typeface="Times New Roman"/>
              <a:buNone/>
            </a:pPr>
            <a:r>
              <a:rPr lang="en-US" sz="4400" b="1" i="0" u="none" strike="noStrike" cap="none">
                <a:solidFill>
                  <a:schemeClr val="dk1"/>
                </a:solidFill>
                <a:latin typeface="Times New Roman"/>
                <a:ea typeface="Times New Roman"/>
                <a:cs typeface="Times New Roman"/>
                <a:sym typeface="Times New Roman"/>
              </a:rPr>
              <a:t>INDUSTRY</a:t>
            </a:r>
            <a:r>
              <a:rPr lang="en-US" sz="4000" b="1" i="0" u="none" strike="noStrike" cap="none">
                <a:solidFill>
                  <a:schemeClr val="dk1"/>
                </a:solidFill>
                <a:latin typeface="Times New Roman"/>
                <a:ea typeface="Times New Roman"/>
                <a:cs typeface="Times New Roman"/>
                <a:sym typeface="Times New Roman"/>
              </a:rPr>
              <a:t> </a:t>
            </a:r>
            <a:r>
              <a:rPr lang="en-US" sz="4400" b="1" i="0" u="none" strike="noStrike" cap="none">
                <a:solidFill>
                  <a:schemeClr val="dk1"/>
                </a:solidFill>
                <a:latin typeface="Times New Roman"/>
                <a:ea typeface="Times New Roman"/>
                <a:cs typeface="Times New Roman"/>
                <a:sym typeface="Times New Roman"/>
              </a:rPr>
              <a:t>ASSOCIATED</a:t>
            </a:r>
            <a:r>
              <a:rPr lang="en-US" sz="4000" b="1"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18" name="Google Shape;118;p15"/>
          <p:cNvSpPr txBox="1"/>
          <p:nvPr/>
        </p:nvSpPr>
        <p:spPr>
          <a:xfrm>
            <a:off x="1746249" y="1721649"/>
            <a:ext cx="8689975" cy="396555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600"/>
              <a:buFont typeface="Calibri"/>
              <a:buNone/>
            </a:pPr>
            <a:r>
              <a:rPr lang="en-US" sz="2600" b="0" i="0" u="none" strike="noStrike" cap="none" dirty="0">
                <a:solidFill>
                  <a:schemeClr val="dk1"/>
                </a:solidFill>
                <a:latin typeface="Calibri"/>
                <a:ea typeface="Calibri"/>
                <a:cs typeface="Calibri"/>
                <a:sym typeface="Calibri"/>
              </a:rPr>
              <a:t>Industry Name - </a:t>
            </a:r>
            <a:r>
              <a:rPr lang="en-US" sz="26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BSH Hausgeräte </a:t>
            </a:r>
            <a:r>
              <a:rPr lang="en-US" sz="2600" b="0" i="0" u="none" strike="noStrike" cap="none" dirty="0">
                <a:solidFill>
                  <a:schemeClr val="dk1"/>
                </a:solidFill>
                <a:latin typeface="Calibri"/>
                <a:ea typeface="Calibri"/>
                <a:cs typeface="Calibri"/>
                <a:sym typeface="Calibri"/>
              </a:rPr>
              <a:t>Engineering Company </a:t>
            </a:r>
          </a:p>
          <a:p>
            <a:pPr marL="0" marR="0" lvl="0" indent="0" algn="l" rtl="0">
              <a:lnSpc>
                <a:spcPct val="90000"/>
              </a:lnSpc>
              <a:spcBef>
                <a:spcPts val="0"/>
              </a:spcBef>
              <a:spcAft>
                <a:spcPts val="0"/>
              </a:spcAft>
              <a:buClr>
                <a:schemeClr val="dk1"/>
              </a:buClr>
              <a:buSzPts val="2600"/>
              <a:buFont typeface="Calibri"/>
              <a:buNone/>
            </a:pP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Address details - </a:t>
            </a:r>
            <a:r>
              <a:rPr lang="en-US" sz="26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BSH GGS Office </a:t>
            </a:r>
            <a:r>
              <a:rPr lang="en-US" sz="2600" b="0" i="0" u="none" strike="noStrike" cap="none" dirty="0">
                <a:solidFill>
                  <a:schemeClr val="dk1"/>
                </a:solidFill>
                <a:latin typeface="Calibri"/>
                <a:ea typeface="Calibri"/>
                <a:cs typeface="Calibri"/>
                <a:sym typeface="Calibri"/>
              </a:rPr>
              <a:t>Mind comp tech park, Whitefield, Bengaluru, Karnataka 560048</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None/>
            </a:pPr>
            <a:endParaRPr sz="26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Industry supervisor :</a:t>
            </a:r>
            <a:endParaRPr dirty="0"/>
          </a:p>
          <a:p>
            <a:pPr marL="0" marR="0" lvl="0" indent="0" algn="l" rtl="0">
              <a:lnSpc>
                <a:spcPct val="90000"/>
              </a:lnSpc>
              <a:spcBef>
                <a:spcPts val="1000"/>
              </a:spcBef>
              <a:spcAft>
                <a:spcPts val="0"/>
              </a:spcAft>
              <a:buNone/>
            </a:pPr>
            <a:r>
              <a:rPr lang="en-US" sz="2600" b="0" i="0" u="none" strike="noStrike" cap="none" dirty="0">
                <a:solidFill>
                  <a:schemeClr val="dk1"/>
                </a:solidFill>
                <a:latin typeface="Calibri"/>
                <a:ea typeface="Calibri"/>
                <a:cs typeface="Calibri"/>
                <a:sym typeface="Calibri"/>
              </a:rPr>
              <a:t>			</a:t>
            </a:r>
            <a:r>
              <a:rPr lang="en-US" sz="2600"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Shwetha </a:t>
            </a:r>
            <a:r>
              <a:rPr lang="en-US" sz="2600" b="0" i="0" u="none" strike="noStrike" cap="none" dirty="0" err="1">
                <a:solidFill>
                  <a:schemeClr val="dk1"/>
                </a:solidFill>
                <a:latin typeface="Calibri"/>
                <a:ea typeface="Calibri"/>
                <a:cs typeface="Calibri"/>
                <a:sym typeface="Calibri"/>
              </a:rPr>
              <a:t>Shivalingapa</a:t>
            </a:r>
            <a:r>
              <a:rPr lang="en-US" sz="2600" b="0" i="0" u="none" strike="noStrike" cap="none" dirty="0">
                <a:solidFill>
                  <a:schemeClr val="dk1"/>
                </a:solidFill>
                <a:latin typeface="Calibri"/>
                <a:ea typeface="Calibri"/>
                <a:cs typeface="Calibri"/>
                <a:sym typeface="Calibri"/>
              </a:rPr>
              <a:t> </a:t>
            </a:r>
          </a:p>
          <a:p>
            <a:pPr marL="0" marR="0" lvl="0" indent="0" algn="l" rtl="0">
              <a:lnSpc>
                <a:spcPct val="90000"/>
              </a:lnSpc>
              <a:spcBef>
                <a:spcPts val="1000"/>
              </a:spcBef>
              <a:spcAft>
                <a:spcPts val="0"/>
              </a:spcAft>
              <a:buNone/>
            </a:pPr>
            <a:r>
              <a:rPr lang="en-US" sz="2600"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(Head Service Management)</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600"/>
              <a:buFont typeface="Calibri"/>
              <a:buNone/>
            </a:pPr>
            <a:r>
              <a:rPr lang="en-US" sz="2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119" name="Google Shape;11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126" name="Google Shape;126;p16"/>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517525" y="1597025"/>
            <a:ext cx="11156950" cy="4525962"/>
          </a:xfrm>
          <a:prstGeom prst="rect">
            <a:avLst/>
          </a:prstGeom>
          <a:noFill/>
          <a:ln>
            <a:noFill/>
          </a:ln>
        </p:spPr>
        <p:txBody>
          <a:bodyPr spcFirstLastPara="1" wrap="square" lIns="91425" tIns="45700" rIns="91425" bIns="45700" anchor="t" anchorCtr="0">
            <a:noAutofit/>
          </a:bodyPr>
          <a:lstStyle/>
          <a:p>
            <a:pPr marL="342900" lvl="1" indent="-342900" algn="just">
              <a:buFont typeface="Wingdings" panose="05000000000000000000" pitchFamily="2" charset="2"/>
              <a:buChar char="§"/>
            </a:pP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ALAS focused on the autonomous functionality of the automobiles and especially on the</a:t>
            </a:r>
          </a:p>
          <a:p>
            <a:pPr lvl="1" algn="just"/>
            <a:r>
              <a:rPr lang="en-US" sz="2200" dirty="0">
                <a:solidFill>
                  <a:schemeClr val="dk1"/>
                </a:solidFill>
                <a:latin typeface="Times New Roman" panose="02020603050405020304" pitchFamily="18" charset="0"/>
                <a:ea typeface="Calibri"/>
                <a:cs typeface="Times New Roman" panose="02020603050405020304" pitchFamily="18" charset="0"/>
                <a:sym typeface="Calibri"/>
              </a:rPr>
              <a:t>luminous element of the vehicles. Alas fully focused on its architecture, which relies on communication between neighboring vehicles. </a:t>
            </a:r>
          </a:p>
          <a:p>
            <a:pPr lvl="1" algn="just"/>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a:p>
            <a:pPr lvl="1" algn="just"/>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lvl="1" indent="-342900" algn="just">
              <a:buFont typeface="Wingdings" panose="05000000000000000000" pitchFamily="2" charset="2"/>
              <a:buChar char="§"/>
            </a:pP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To enhance functionality and accuracy, machine learning components will be added to the existing system with the help of the powerful Raspberry Pi. On the other hand, user interface plays a major role in the ALAS environment, So the updated version of the module provides the user with a dedicated application that allows the user to take total control of the luminous part as well as the manual sensor alignment that can be adjusted through the application, which also gives the pump accuracy.</a:t>
            </a:r>
          </a:p>
        </p:txBody>
      </p:sp>
      <p:pic>
        <p:nvPicPr>
          <p:cNvPr id="129" name="Google Shape;129;p16"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30" name="Google Shape;130;p16"/>
          <p:cNvSpPr txBox="1"/>
          <p:nvPr/>
        </p:nvSpPr>
        <p:spPr>
          <a:xfrm>
            <a:off x="914400" y="591133"/>
            <a:ext cx="10363200" cy="12223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ABSTRACT</a:t>
            </a:r>
            <a:endParaRPr sz="1400" b="0" i="0" u="none" strike="noStrike" cap="none">
              <a:solidFill>
                <a:srgbClr val="000000"/>
              </a:solidFill>
              <a:latin typeface="Arial"/>
              <a:ea typeface="Arial"/>
              <a:cs typeface="Arial"/>
              <a:sym typeface="Arial"/>
            </a:endParaRPr>
          </a:p>
        </p:txBody>
      </p:sp>
      <p:sp>
        <p:nvSpPr>
          <p:cNvPr id="131" name="Google Shape;13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7"/>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138" name="Google Shape;138;p17"/>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9" name="Google Shape;139;p17"/>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
        <p:nvSpPr>
          <p:cNvPr id="140" name="Google Shape;140;p17"/>
          <p:cNvSpPr txBox="1"/>
          <p:nvPr/>
        </p:nvSpPr>
        <p:spPr>
          <a:xfrm>
            <a:off x="438150" y="1304924"/>
            <a:ext cx="11156950" cy="4525962"/>
          </a:xfrm>
          <a:prstGeom prst="rect">
            <a:avLst/>
          </a:prstGeom>
          <a:noFill/>
          <a:ln>
            <a:noFill/>
          </a:ln>
        </p:spPr>
        <p:txBody>
          <a:bodyPr spcFirstLastPara="1" wrap="square" lIns="91425" tIns="45700" rIns="91425" bIns="45700" anchor="t" anchorCtr="0">
            <a:noAutofit/>
          </a:bodyPr>
          <a:lstStyle/>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As we know in our day to day life driving a car is became a part of it to migrate from or to go from one place to other in this part we need to check out importance of safety , the number of accidents occurring night is much higher when compare to the day . </a:t>
            </a:r>
          </a:p>
          <a:p>
            <a:pPr marL="342900" indent="-342900">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And it is because of the high beams the driver’s using in an inappropriate scenario or situation and it cause a huge accident for them and also for others.</a:t>
            </a:r>
          </a:p>
          <a:p>
            <a:pPr marL="342900" indent="-342900">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 we design a system called ALAS[Automatic Luminous Assistant System] and it basically controls high and low beam automatically.</a:t>
            </a:r>
          </a:p>
        </p:txBody>
      </p:sp>
      <p:pic>
        <p:nvPicPr>
          <p:cNvPr id="141" name="Google Shape;141;p17"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42" name="Google Shape;142;p17"/>
          <p:cNvSpPr txBox="1"/>
          <p:nvPr/>
        </p:nvSpPr>
        <p:spPr>
          <a:xfrm>
            <a:off x="835025" y="427037"/>
            <a:ext cx="103632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p:txBody>
      </p:sp>
      <p:sp>
        <p:nvSpPr>
          <p:cNvPr id="143" name="Google Shape;14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8"/>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150" name="Google Shape;150;p18"/>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sp>
        <p:nvSpPr>
          <p:cNvPr id="152" name="Google Shape;152;p18"/>
          <p:cNvSpPr txBox="1"/>
          <p:nvPr/>
        </p:nvSpPr>
        <p:spPr>
          <a:xfrm>
            <a:off x="438150" y="1584325"/>
            <a:ext cx="11156950" cy="4525962"/>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summary of this project is “The Automatic High beam assist” can switch high beam of a vehicle to low beam whenever it gets signal from another vehicle giving high beam of light.</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If the opposite vehicle also have this device the opposite vehicle will turn it’s high beam to low beam automatically.</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device will also work even it can detect the presence of any nearby object at the same time. And by using this device, rate of high way road accident can be reduced.</a:t>
            </a:r>
          </a:p>
          <a:p>
            <a:pPr marL="0" marR="0" lvl="0" indent="0" algn="l" rtl="0">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53" name="Google Shape;153;p18"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54" name="Google Shape;154;p18"/>
          <p:cNvSpPr txBox="1"/>
          <p:nvPr/>
        </p:nvSpPr>
        <p:spPr>
          <a:xfrm>
            <a:off x="838200" y="692215"/>
            <a:ext cx="10363200" cy="159543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OBJECTIVE</a:t>
            </a:r>
            <a:endParaRPr sz="1400" b="0" i="0" u="none" strike="noStrike" cap="none">
              <a:solidFill>
                <a:srgbClr val="000000"/>
              </a:solidFill>
              <a:latin typeface="Arial"/>
              <a:ea typeface="Arial"/>
              <a:cs typeface="Arial"/>
              <a:sym typeface="Arial"/>
            </a:endParaRPr>
          </a:p>
        </p:txBody>
      </p:sp>
      <p:sp>
        <p:nvSpPr>
          <p:cNvPr id="155" name="Google Shape;1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9"/>
          <p:cNvPicPr preferRelativeResize="0"/>
          <p:nvPr/>
        </p:nvPicPr>
        <p:blipFill rotWithShape="1">
          <a:blip r:embed="rId3">
            <a:alphaModFix/>
          </a:blip>
          <a:srcRect/>
          <a:stretch/>
        </p:blipFill>
        <p:spPr>
          <a:xfrm>
            <a:off x="0" y="0"/>
            <a:ext cx="12182475" cy="6858000"/>
          </a:xfrm>
          <a:prstGeom prst="rect">
            <a:avLst/>
          </a:prstGeom>
          <a:noFill/>
          <a:ln>
            <a:noFill/>
          </a:ln>
        </p:spPr>
      </p:pic>
      <p:sp>
        <p:nvSpPr>
          <p:cNvPr id="162" name="Google Shape;162;p19"/>
          <p:cNvSpPr txBox="1"/>
          <p:nvPr/>
        </p:nvSpPr>
        <p:spPr>
          <a:xfrm>
            <a:off x="254000" y="6318250"/>
            <a:ext cx="332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F4E79"/>
              </a:buClr>
              <a:buSzPts val="1200"/>
              <a:buFont typeface="Arial"/>
              <a:buNone/>
            </a:pPr>
            <a:r>
              <a:rPr lang="en-US" sz="1200" b="1" i="0" u="none" strike="noStrike" cap="none">
                <a:solidFill>
                  <a:srgbClr val="1F4E79"/>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63" name="Google Shape;163;p19"/>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4" name="Google Shape;164;p19"/>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pic>
        <p:nvPicPr>
          <p:cNvPr id="165" name="Google Shape;165;p19"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66" name="Google Shape;166;p19"/>
          <p:cNvSpPr txBox="1"/>
          <p:nvPr/>
        </p:nvSpPr>
        <p:spPr>
          <a:xfrm>
            <a:off x="835025" y="176212"/>
            <a:ext cx="10363200" cy="51911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600"/>
              <a:buFont typeface="Times New Roman"/>
              <a:buNone/>
            </a:pPr>
            <a:r>
              <a:rPr lang="en-US" sz="3600" b="0" i="0" u="none" strike="noStrike" cap="none" dirty="0">
                <a:solidFill>
                  <a:schemeClr val="dk1"/>
                </a:solidFill>
                <a:latin typeface="Times New Roman"/>
                <a:ea typeface="Times New Roman"/>
                <a:cs typeface="Times New Roman"/>
                <a:sym typeface="Times New Roman"/>
              </a:rPr>
              <a:t>LITERATURE SURVEY</a:t>
            </a:r>
            <a:br>
              <a:rPr lang="en-US" sz="4400" b="0"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graphicFrame>
        <p:nvGraphicFramePr>
          <p:cNvPr id="167" name="Google Shape;167;p19"/>
          <p:cNvGraphicFramePr/>
          <p:nvPr>
            <p:extLst>
              <p:ext uri="{D42A27DB-BD31-4B8C-83A1-F6EECF244321}">
                <p14:modId xmlns:p14="http://schemas.microsoft.com/office/powerpoint/2010/main" val="3614676984"/>
              </p:ext>
            </p:extLst>
          </p:nvPr>
        </p:nvGraphicFramePr>
        <p:xfrm>
          <a:off x="835023" y="643476"/>
          <a:ext cx="10212422" cy="5726623"/>
        </p:xfrm>
        <a:graphic>
          <a:graphicData uri="http://schemas.openxmlformats.org/drawingml/2006/table">
            <a:tbl>
              <a:tblPr>
                <a:noFill/>
                <a:tableStyleId>{00214665-EFE1-40CF-944D-423B3CC7C373}</a:tableStyleId>
              </a:tblPr>
              <a:tblGrid>
                <a:gridCol w="1936332">
                  <a:extLst>
                    <a:ext uri="{9D8B030D-6E8A-4147-A177-3AD203B41FA5}">
                      <a16:colId xmlns:a16="http://schemas.microsoft.com/office/drawing/2014/main" val="20000"/>
                    </a:ext>
                  </a:extLst>
                </a:gridCol>
                <a:gridCol w="1936332">
                  <a:extLst>
                    <a:ext uri="{9D8B030D-6E8A-4147-A177-3AD203B41FA5}">
                      <a16:colId xmlns:a16="http://schemas.microsoft.com/office/drawing/2014/main" val="20001"/>
                    </a:ext>
                  </a:extLst>
                </a:gridCol>
                <a:gridCol w="1934721">
                  <a:extLst>
                    <a:ext uri="{9D8B030D-6E8A-4147-A177-3AD203B41FA5}">
                      <a16:colId xmlns:a16="http://schemas.microsoft.com/office/drawing/2014/main" val="20002"/>
                    </a:ext>
                  </a:extLst>
                </a:gridCol>
                <a:gridCol w="1936332">
                  <a:extLst>
                    <a:ext uri="{9D8B030D-6E8A-4147-A177-3AD203B41FA5}">
                      <a16:colId xmlns:a16="http://schemas.microsoft.com/office/drawing/2014/main" val="20003"/>
                    </a:ext>
                  </a:extLst>
                </a:gridCol>
                <a:gridCol w="2468705">
                  <a:extLst>
                    <a:ext uri="{9D8B030D-6E8A-4147-A177-3AD203B41FA5}">
                      <a16:colId xmlns:a16="http://schemas.microsoft.com/office/drawing/2014/main" val="20004"/>
                    </a:ext>
                  </a:extLst>
                </a:gridCol>
              </a:tblGrid>
              <a:tr h="334498">
                <a:tc>
                  <a:txBody>
                    <a:bodyPr/>
                    <a:lstStyle/>
                    <a:p>
                      <a:pPr marR="711200" algn="ctr">
                        <a:lnSpc>
                          <a:spcPct val="100000"/>
                        </a:lnSpc>
                        <a:spcBef>
                          <a:spcPts val="225"/>
                        </a:spcBef>
                      </a:pPr>
                      <a:r>
                        <a:rPr sz="1600" b="1" spc="-5" dirty="0">
                          <a:solidFill>
                            <a:srgbClr val="FFFFFF"/>
                          </a:solidFill>
                          <a:latin typeface="Times New Roman" pitchFamily="18" charset="0"/>
                          <a:cs typeface="Times New Roman" pitchFamily="18" charset="0"/>
                        </a:rPr>
                        <a:t>AUTHOR</a:t>
                      </a:r>
                      <a:endParaRPr sz="1600" dirty="0">
                        <a:latin typeface="Times New Roman" pitchFamily="18" charset="0"/>
                        <a:cs typeface="Times New Roman"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1" spc="-5" dirty="0">
                          <a:solidFill>
                            <a:srgbClr val="FFFFFF"/>
                          </a:solidFill>
                          <a:latin typeface="Calibri"/>
                          <a:cs typeface="Calibri"/>
                        </a:rPr>
                        <a:t>TITLE</a:t>
                      </a:r>
                      <a:r>
                        <a:rPr sz="1600" b="1" spc="-35" dirty="0">
                          <a:solidFill>
                            <a:srgbClr val="FFFFFF"/>
                          </a:solidFill>
                          <a:latin typeface="Calibri"/>
                          <a:cs typeface="Calibri"/>
                        </a:rPr>
                        <a:t> </a:t>
                      </a:r>
                      <a:r>
                        <a:rPr sz="1600" b="1" spc="-5" dirty="0">
                          <a:solidFill>
                            <a:srgbClr val="FFFFFF"/>
                          </a:solidFill>
                          <a:latin typeface="Calibri"/>
                          <a:cs typeface="Calibri"/>
                        </a:rPr>
                        <a:t>AND</a:t>
                      </a:r>
                      <a:r>
                        <a:rPr sz="1600" b="1" spc="-30" dirty="0">
                          <a:solidFill>
                            <a:srgbClr val="FFFFFF"/>
                          </a:solidFill>
                          <a:latin typeface="Calibri"/>
                          <a:cs typeface="Calibri"/>
                        </a:rPr>
                        <a:t> </a:t>
                      </a:r>
                      <a:r>
                        <a:rPr sz="1600" b="1" spc="-5" dirty="0">
                          <a:solidFill>
                            <a:srgbClr val="FFFFFF"/>
                          </a:solidFill>
                          <a:latin typeface="Calibri"/>
                          <a:cs typeface="Calibri"/>
                        </a:rPr>
                        <a:t>YEAR</a:t>
                      </a:r>
                      <a:endParaRPr sz="1600" dirty="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1" dirty="0">
                          <a:solidFill>
                            <a:srgbClr val="FFFFFF"/>
                          </a:solidFill>
                          <a:latin typeface="Calibri"/>
                          <a:cs typeface="Calibri"/>
                        </a:rPr>
                        <a:t>METHODOLOGY</a:t>
                      </a:r>
                      <a:endParaRPr sz="160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1" spc="-5" dirty="0">
                          <a:solidFill>
                            <a:srgbClr val="FFFFFF"/>
                          </a:solidFill>
                          <a:latin typeface="Calibri"/>
                          <a:cs typeface="Calibri"/>
                        </a:rPr>
                        <a:t>ADVANTAGES</a:t>
                      </a:r>
                      <a:endParaRPr sz="1600" dirty="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85725">
                        <a:lnSpc>
                          <a:spcPct val="100000"/>
                        </a:lnSpc>
                        <a:spcBef>
                          <a:spcPts val="225"/>
                        </a:spcBef>
                      </a:pPr>
                      <a:r>
                        <a:rPr sz="1600" b="0" spc="-5" dirty="0">
                          <a:solidFill>
                            <a:srgbClr val="FFFFFF"/>
                          </a:solidFill>
                          <a:latin typeface="Calibri"/>
                          <a:cs typeface="Calibri"/>
                        </a:rPr>
                        <a:t>DISADVANTAGES</a:t>
                      </a:r>
                      <a:endParaRPr sz="1600" b="0" dirty="0">
                        <a:latin typeface="Calibri"/>
                        <a:cs typeface="Calibri"/>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06813">
                <a:tc>
                  <a:txBody>
                    <a:bodyPr/>
                    <a:lstStyle/>
                    <a:p>
                      <a:pPr marL="85090" algn="just">
                        <a:lnSpc>
                          <a:spcPct val="100000"/>
                        </a:lnSpc>
                        <a:spcBef>
                          <a:spcPts val="225"/>
                        </a:spcBef>
                      </a:pPr>
                      <a:r>
                        <a:rPr lang="en-IN" sz="1600" dirty="0">
                          <a:latin typeface="Times New Roman" pitchFamily="18" charset="0"/>
                          <a:cs typeface="Times New Roman" pitchFamily="18" charset="0"/>
                        </a:rPr>
                        <a:t>Yakusheva Nadezda1</a:t>
                      </a:r>
                    </a:p>
                    <a:p>
                      <a:pPr marL="85090" algn="just">
                        <a:lnSpc>
                          <a:spcPct val="100000"/>
                        </a:lnSpc>
                        <a:spcBef>
                          <a:spcPts val="225"/>
                        </a:spcBef>
                      </a:pPr>
                      <a:r>
                        <a:rPr lang="en-IN" sz="1600" dirty="0">
                          <a:latin typeface="Times New Roman" pitchFamily="18" charset="0"/>
                          <a:cs typeface="Times New Roman" pitchFamily="18" charset="0"/>
                        </a:rPr>
                        <a:t>, Gian Luca Foresti2</a:t>
                      </a:r>
                    </a:p>
                    <a:p>
                      <a:pPr marL="85090" algn="just">
                        <a:lnSpc>
                          <a:spcPct val="100000"/>
                        </a:lnSpc>
                        <a:spcBef>
                          <a:spcPts val="225"/>
                        </a:spcBef>
                      </a:pPr>
                      <a:r>
                        <a:rPr lang="en-IN" sz="1600" dirty="0">
                          <a:latin typeface="Times New Roman" pitchFamily="18" charset="0"/>
                          <a:cs typeface="Times New Roman" pitchFamily="18" charset="0"/>
                        </a:rPr>
                        <a:t> and Christian Micheloni2</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85725" marR="512445">
                        <a:lnSpc>
                          <a:spcPct val="100000"/>
                        </a:lnSpc>
                        <a:spcBef>
                          <a:spcPts val="225"/>
                        </a:spcBef>
                      </a:pPr>
                      <a:r>
                        <a:rPr lang="en-US" sz="1600" dirty="0">
                          <a:latin typeface="Times New Roman" pitchFamily="18" charset="0"/>
                          <a:cs typeface="Times New Roman" pitchFamily="18" charset="0"/>
                        </a:rPr>
                        <a:t>An ADAS Design based on IoT V2X Communications to Improve</a:t>
                      </a:r>
                    </a:p>
                    <a:p>
                      <a:pPr marL="85725" marR="512445">
                        <a:lnSpc>
                          <a:spcPct val="100000"/>
                        </a:lnSpc>
                        <a:spcBef>
                          <a:spcPts val="225"/>
                        </a:spcBef>
                      </a:pPr>
                      <a:r>
                        <a:rPr lang="en-US" sz="1600" dirty="0">
                          <a:latin typeface="Times New Roman" pitchFamily="18" charset="0"/>
                          <a:cs typeface="Times New Roman" pitchFamily="18" charset="0"/>
                        </a:rPr>
                        <a:t>Safety </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Using</a:t>
                      </a:r>
                      <a:r>
                        <a:rPr lang="en-US" sz="1600" b="0" i="0" baseline="0" dirty="0">
                          <a:solidFill>
                            <a:schemeClr val="tx1"/>
                          </a:solidFill>
                          <a:effectLst/>
                          <a:latin typeface="Times New Roman" panose="02020603050405020304" pitchFamily="18" charset="0"/>
                          <a:ea typeface="+mn-ea"/>
                          <a:cs typeface="Times New Roman" panose="02020603050405020304" pitchFamily="18" charset="0"/>
                        </a:rPr>
                        <a:t> Vehicle-to-everything technology refers to the sensors, cameras and wireless connectivity that allow vehicles to share real-time information with their drivers, other vehicles, pedestrians and roadway infrastructure like traffic lights.</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428625" marR="416559" indent="-309245">
                        <a:lnSpc>
                          <a:spcPct val="100000"/>
                        </a:lnSpc>
                        <a:spcBef>
                          <a:spcPts val="225"/>
                        </a:spcBef>
                        <a:buFont typeface="Arial MT"/>
                        <a:buChar char="•"/>
                        <a:tabLst>
                          <a:tab pos="427990" algn="l"/>
                          <a:tab pos="428625" algn="l"/>
                        </a:tabLst>
                      </a:pPr>
                      <a:r>
                        <a:rPr lang="en-US" sz="1600" b="0" i="0" dirty="0">
                          <a:solidFill>
                            <a:schemeClr val="tx1"/>
                          </a:solidFill>
                          <a:effectLst/>
                          <a:latin typeface="Times New Roman" panose="02020603050405020304" pitchFamily="18" charset="0"/>
                          <a:ea typeface="+mn-ea"/>
                          <a:cs typeface="Times New Roman" panose="02020603050405020304" pitchFamily="18" charset="0"/>
                        </a:rPr>
                        <a:t>Seamless communication with neighboring cars and IoT equipment's.</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85725" marR="278765" indent="33655">
                        <a:lnSpc>
                          <a:spcPct val="100000"/>
                        </a:lnSpc>
                        <a:spcBef>
                          <a:spcPts val="225"/>
                        </a:spcBef>
                        <a:buFont typeface="Arial MT"/>
                        <a:buChar char="•"/>
                        <a:tabLst>
                          <a:tab pos="370840" algn="l"/>
                          <a:tab pos="371475" algn="l"/>
                        </a:tabLst>
                      </a:pPr>
                      <a:r>
                        <a:rPr lang="en-US" sz="1600" b="0" i="0" dirty="0">
                          <a:solidFill>
                            <a:schemeClr val="tx1"/>
                          </a:solidFill>
                          <a:effectLst/>
                          <a:latin typeface="Times New Roman" panose="02020603050405020304" pitchFamily="18" charset="0"/>
                          <a:ea typeface="+mn-ea"/>
                          <a:cs typeface="Times New Roman" panose="02020603050405020304" pitchFamily="18" charset="0"/>
                        </a:rPr>
                        <a:t>General overview on communication technology and not focused on individual component.</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2437470">
                <a:tc>
                  <a:txBody>
                    <a:bodyPr/>
                    <a:lstStyle/>
                    <a:p>
                      <a:pPr marL="85090" marR="135255">
                        <a:lnSpc>
                          <a:spcPct val="100000"/>
                        </a:lnSpc>
                        <a:spcBef>
                          <a:spcPts val="225"/>
                        </a:spcBef>
                      </a:pPr>
                      <a:r>
                        <a:rPr lang="en-IN" sz="1600" dirty="0" err="1">
                          <a:latin typeface="Times New Roman" pitchFamily="18" charset="0"/>
                          <a:cs typeface="Times New Roman" pitchFamily="18" charset="0"/>
                        </a:rPr>
                        <a:t>Jaswanth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Nidamanuri</a:t>
                      </a:r>
                      <a:r>
                        <a:rPr lang="en-IN" sz="1600" dirty="0">
                          <a:latin typeface="Times New Roman" pitchFamily="18" charset="0"/>
                          <a:cs typeface="Times New Roman" pitchFamily="18" charset="0"/>
                        </a:rPr>
                        <a:t> , Chinmayi </a:t>
                      </a:r>
                      <a:r>
                        <a:rPr lang="en-IN" sz="1600" dirty="0" err="1">
                          <a:latin typeface="Times New Roman" pitchFamily="18" charset="0"/>
                          <a:cs typeface="Times New Roman" pitchFamily="18" charset="0"/>
                        </a:rPr>
                        <a:t>Nibhanupudi</a:t>
                      </a:r>
                      <a:r>
                        <a:rPr lang="en-IN" sz="1600" dirty="0">
                          <a:latin typeface="Times New Roman" pitchFamily="18" charset="0"/>
                          <a:cs typeface="Times New Roman" pitchFamily="18" charset="0"/>
                        </a:rPr>
                        <a:t>, Rolf </a:t>
                      </a:r>
                      <a:r>
                        <a:rPr lang="en-IN" sz="1600" dirty="0" err="1">
                          <a:latin typeface="Times New Roman" pitchFamily="18" charset="0"/>
                          <a:cs typeface="Times New Roman" pitchFamily="18" charset="0"/>
                        </a:rPr>
                        <a:t>Assfalg</a:t>
                      </a:r>
                      <a:r>
                        <a:rPr lang="en-IN" sz="1600" dirty="0">
                          <a:latin typeface="Times New Roman" pitchFamily="18" charset="0"/>
                          <a:cs typeface="Times New Roman" pitchFamily="18" charset="0"/>
                        </a:rPr>
                        <a:t>, and Hrishikesh Venkataraman</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85725" marR="459740">
                        <a:lnSpc>
                          <a:spcPct val="100000"/>
                        </a:lnSpc>
                        <a:spcBef>
                          <a:spcPts val="225"/>
                        </a:spcBef>
                      </a:pPr>
                      <a:r>
                        <a:rPr lang="en-US" sz="1600" dirty="0">
                          <a:latin typeface="Times New Roman" panose="02020603050405020304" pitchFamily="18" charset="0"/>
                          <a:cs typeface="Times New Roman" panose="02020603050405020304" pitchFamily="18" charset="0"/>
                        </a:rPr>
                        <a:t>A Progressive Review: Emerging Technologies for ADAS Driven Solutions</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r>
                        <a:rPr lang="en-US" sz="1600" dirty="0">
                          <a:latin typeface="Times New Roman" panose="02020603050405020304" pitchFamily="18" charset="0"/>
                          <a:cs typeface="Times New Roman" panose="02020603050405020304" pitchFamily="18" charset="0"/>
                        </a:rPr>
                        <a:t>This paper identifies the research gaps, reviews the state-of-the-art looking at the different functionalities of ADAS and its levels of autonomy.</a:t>
                      </a:r>
                      <a:endParaRPr sz="1600" dirty="0">
                        <a:latin typeface="Times New Roman" panose="02020603050405020304" pitchFamily="18" charset="0"/>
                        <a:cs typeface="Times New Roman" panose="02020603050405020304" pitchFamily="18" charset="0"/>
                      </a:endParaRP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371475" indent="-252095">
                        <a:lnSpc>
                          <a:spcPct val="100000"/>
                        </a:lnSpc>
                        <a:buFont typeface="Arial MT"/>
                        <a:buChar char="•"/>
                        <a:tabLst>
                          <a:tab pos="370840" algn="l"/>
                          <a:tab pos="371475" algn="l"/>
                        </a:tabLst>
                      </a:pPr>
                      <a:r>
                        <a:rPr lang="en-US" sz="1600" b="0" i="0" dirty="0">
                          <a:solidFill>
                            <a:schemeClr val="tx1"/>
                          </a:solidFill>
                          <a:effectLst/>
                          <a:latin typeface="Times New Roman" panose="02020603050405020304" pitchFamily="18" charset="0"/>
                          <a:ea typeface="+mn-ea"/>
                          <a:cs typeface="Times New Roman" panose="02020603050405020304" pitchFamily="18" charset="0"/>
                        </a:rPr>
                        <a:t>Implementation of ADAS for less disciplined roads. </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371475" marR="321945" indent="-285750">
                        <a:lnSpc>
                          <a:spcPct val="100000"/>
                        </a:lnSpc>
                        <a:spcBef>
                          <a:spcPts val="225"/>
                        </a:spcBef>
                        <a:buFont typeface="Arial" pitchFamily="34" charset="0"/>
                        <a:buChar char="•"/>
                        <a:tabLst>
                          <a:tab pos="370840" algn="l"/>
                          <a:tab pos="371475" algn="l"/>
                        </a:tabLst>
                      </a:pPr>
                      <a:r>
                        <a:rPr lang="en-IN" sz="1600" b="0" spc="-5" baseline="0" dirty="0">
                          <a:latin typeface="Times New Roman" panose="02020603050405020304" pitchFamily="18" charset="0"/>
                          <a:cs typeface="Times New Roman" panose="02020603050405020304" pitchFamily="18" charset="0"/>
                        </a:rPr>
                        <a:t>More focused on machine learning components rather than on road implementation.</a:t>
                      </a:r>
                    </a:p>
                  </a:txBody>
                  <a:tcPr marL="0" marR="0" marT="2857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bl>
          </a:graphicData>
        </a:graphic>
      </p:graphicFrame>
      <p:sp>
        <p:nvSpPr>
          <p:cNvPr id="168" name="Google Shape;16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0"/>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175" name="Google Shape;175;p20"/>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6" name="Google Shape;176;p20"/>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sp>
        <p:nvSpPr>
          <p:cNvPr id="177" name="Google Shape;177;p20"/>
          <p:cNvSpPr txBox="1"/>
          <p:nvPr/>
        </p:nvSpPr>
        <p:spPr>
          <a:xfrm>
            <a:off x="517525" y="1791720"/>
            <a:ext cx="11156950" cy="3650148"/>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It is the system where it is only available for BMW cars and its specially applicable in United kingdom(UK) manufactured BMW not in India and it is assigned in the cars of higher range not for low or middle budget cars</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BMW  With the High Beam Assistant, when a front facing camera integrated into your BMW near the rearview mirror detects the headlights of oncoming vehicles from a distance of 700 meters, the system turns your low beams on automatically.</a:t>
            </a: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178" name="Google Shape;178;p20"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79" name="Google Shape;179;p20"/>
          <p:cNvSpPr txBox="1"/>
          <p:nvPr/>
        </p:nvSpPr>
        <p:spPr>
          <a:xfrm>
            <a:off x="952773" y="350432"/>
            <a:ext cx="10044404" cy="68871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dirty="0">
                <a:solidFill>
                  <a:schemeClr val="dk1"/>
                </a:solidFill>
                <a:latin typeface="Times New Roman"/>
                <a:ea typeface="Times New Roman"/>
                <a:cs typeface="Times New Roman"/>
                <a:sym typeface="Times New Roman"/>
              </a:rPr>
              <a:t>EXISTING SYSTEM</a:t>
            </a:r>
            <a:endParaRPr b="0" i="0" u="none" strike="noStrike" cap="none" dirty="0">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DC94DC8A-32F7-AC5C-EA8F-F78B5B9D06D5}"/>
              </a:ext>
            </a:extLst>
          </p:cNvPr>
          <p:cNvSpPr>
            <a:spLocks noGrp="1"/>
          </p:cNvSpPr>
          <p:nvPr>
            <p:ph type="title"/>
          </p:nvPr>
        </p:nvSpPr>
        <p:spPr>
          <a:xfrm>
            <a:off x="5487451" y="-436986"/>
            <a:ext cx="3752388" cy="615510"/>
          </a:xfrm>
        </p:spPr>
        <p:txBody>
          <a:bodyPr/>
          <a:lstStyle/>
          <a:p>
            <a:br>
              <a:rPr lang="en-US" dirty="0"/>
            </a:br>
            <a:br>
              <a:rPr lang="en-US" dirty="0"/>
            </a:br>
            <a:br>
              <a:rPr lang="en-US" dirty="0"/>
            </a:br>
            <a:br>
              <a:rPr lang="en-US" dirty="0"/>
            </a:br>
            <a:endParaRPr lang="en-US" dirty="0"/>
          </a:p>
        </p:txBody>
      </p:sp>
      <p:sp>
        <p:nvSpPr>
          <p:cNvPr id="180" name="Google Shape;180;p2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sp>
        <p:nvSpPr>
          <p:cNvPr id="2" name="TextBox 1">
            <a:extLst>
              <a:ext uri="{FF2B5EF4-FFF2-40B4-BE49-F238E27FC236}">
                <a16:creationId xmlns:a16="http://schemas.microsoft.com/office/drawing/2014/main" id="{9050C82D-EE92-7430-D9B4-625A35246171}"/>
              </a:ext>
            </a:extLst>
          </p:cNvPr>
          <p:cNvSpPr txBox="1"/>
          <p:nvPr/>
        </p:nvSpPr>
        <p:spPr>
          <a:xfrm>
            <a:off x="5645020" y="2747865"/>
            <a:ext cx="914400" cy="914400"/>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A4582EE3-000C-53D8-655C-5565AF360B57}"/>
              </a:ext>
            </a:extLst>
          </p:cNvPr>
          <p:cNvPicPr>
            <a:picLocks noChangeAspect="1"/>
          </p:cNvPicPr>
          <p:nvPr/>
        </p:nvPicPr>
        <p:blipFill>
          <a:blip r:embed="rId5"/>
          <a:stretch>
            <a:fillRect/>
          </a:stretch>
        </p:blipFill>
        <p:spPr>
          <a:xfrm>
            <a:off x="600658" y="1044304"/>
            <a:ext cx="2495550" cy="1409700"/>
          </a:xfrm>
          <a:prstGeom prst="rect">
            <a:avLst/>
          </a:prstGeom>
        </p:spPr>
      </p:pic>
      <p:pic>
        <p:nvPicPr>
          <p:cNvPr id="7" name="Picture 6">
            <a:extLst>
              <a:ext uri="{FF2B5EF4-FFF2-40B4-BE49-F238E27FC236}">
                <a16:creationId xmlns:a16="http://schemas.microsoft.com/office/drawing/2014/main" id="{A980BE8C-3248-2EF9-81B8-7F6D669DE116}"/>
              </a:ext>
            </a:extLst>
          </p:cNvPr>
          <p:cNvPicPr>
            <a:picLocks noChangeAspect="1"/>
          </p:cNvPicPr>
          <p:nvPr/>
        </p:nvPicPr>
        <p:blipFill>
          <a:blip r:embed="rId6"/>
          <a:stretch>
            <a:fillRect/>
          </a:stretch>
        </p:blipFill>
        <p:spPr>
          <a:xfrm>
            <a:off x="9577272" y="4936445"/>
            <a:ext cx="1419905" cy="1419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1"/>
          <p:cNvPicPr preferRelativeResize="0"/>
          <p:nvPr/>
        </p:nvPicPr>
        <p:blipFill rotWithShape="1">
          <a:blip r:embed="rId3">
            <a:alphaModFix/>
          </a:blip>
          <a:srcRect/>
          <a:stretch/>
        </p:blipFill>
        <p:spPr>
          <a:xfrm>
            <a:off x="9525" y="0"/>
            <a:ext cx="12182475" cy="6858000"/>
          </a:xfrm>
          <a:prstGeom prst="rect">
            <a:avLst/>
          </a:prstGeom>
          <a:noFill/>
          <a:ln>
            <a:noFill/>
          </a:ln>
        </p:spPr>
      </p:pic>
      <p:sp>
        <p:nvSpPr>
          <p:cNvPr id="187" name="Google Shape;187;p21"/>
          <p:cNvSpPr txBox="1"/>
          <p:nvPr/>
        </p:nvSpPr>
        <p:spPr>
          <a:xfrm>
            <a:off x="6415087" y="6259512"/>
            <a:ext cx="546576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F4E79"/>
              </a:buClr>
              <a:buSzPts val="1400"/>
              <a:buFont typeface="Arial"/>
              <a:buNone/>
            </a:pPr>
            <a:r>
              <a:rPr lang="en-US" sz="1400" b="1" i="0" u="none" strike="noStrike" cap="none">
                <a:solidFill>
                  <a:srgbClr val="1F4E79"/>
                </a:solidFill>
                <a:latin typeface="Arial"/>
                <a:ea typeface="Arial"/>
                <a:cs typeface="Arial"/>
                <a:sym typeface="Arial"/>
              </a:rPr>
              <a:t>KPR</a:t>
            </a:r>
            <a:r>
              <a:rPr lang="en-US" sz="1200" b="1" i="0" u="none" strike="noStrike" cap="none">
                <a:solidFill>
                  <a:srgbClr val="1F4E79"/>
                </a:solidFill>
                <a:latin typeface="Calibri"/>
                <a:ea typeface="Calibri"/>
                <a:cs typeface="Calibri"/>
                <a:sym typeface="Calibri"/>
              </a:rPr>
              <a:t> Institute of Engineering and Technology, Coimbatore, Tamil Nadu, India</a:t>
            </a:r>
            <a:r>
              <a:rPr lang="en-US" sz="1200" b="1" i="0" u="none" strike="noStrike" cap="none">
                <a:solidFill>
                  <a:schemeClr val="dk1"/>
                </a:solidFill>
                <a:latin typeface="Calibri"/>
                <a:ea typeface="Calibri"/>
                <a:cs typeface="Calibri"/>
                <a:sym typeface="Calibri"/>
              </a:rPr>
              <a:t> </a:t>
            </a:r>
            <a:r>
              <a:rPr lang="en-US" sz="1200" b="0" i="0" u="none" strike="noStrike" cap="none">
                <a:solidFill>
                  <a:srgbClr val="898989"/>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88" name="Google Shape;188;p21"/>
          <p:cNvSpPr txBox="1"/>
          <p:nvPr/>
        </p:nvSpPr>
        <p:spPr>
          <a:xfrm>
            <a:off x="6696075" y="6318250"/>
            <a:ext cx="51847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
        <p:nvSpPr>
          <p:cNvPr id="189" name="Google Shape;189;p21"/>
          <p:cNvSpPr txBox="1"/>
          <p:nvPr/>
        </p:nvSpPr>
        <p:spPr>
          <a:xfrm>
            <a:off x="836612" y="1973095"/>
            <a:ext cx="11156950" cy="2793122"/>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Working on the hardware system which is to be implemented in the vehicles to access the headlights of it respectively. </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And also we are going to do a dashboard of ALAS to monitor the whole system and the information of the headlamps of the particular car.</a:t>
            </a:r>
          </a:p>
        </p:txBody>
      </p:sp>
      <p:pic>
        <p:nvPicPr>
          <p:cNvPr id="190" name="Google Shape;190;p21" descr="C:\Users\DELL\Downloads\KPR logo 2020 3.png"/>
          <p:cNvPicPr preferRelativeResize="0"/>
          <p:nvPr/>
        </p:nvPicPr>
        <p:blipFill rotWithShape="1">
          <a:blip r:embed="rId4">
            <a:alphaModFix/>
          </a:blip>
          <a:srcRect/>
          <a:stretch/>
        </p:blipFill>
        <p:spPr>
          <a:xfrm>
            <a:off x="10758487" y="280987"/>
            <a:ext cx="1104900" cy="1073150"/>
          </a:xfrm>
          <a:prstGeom prst="rect">
            <a:avLst/>
          </a:prstGeom>
          <a:noFill/>
          <a:ln>
            <a:noFill/>
          </a:ln>
        </p:spPr>
      </p:pic>
      <p:sp>
        <p:nvSpPr>
          <p:cNvPr id="191" name="Google Shape;191;p21"/>
          <p:cNvSpPr txBox="1"/>
          <p:nvPr/>
        </p:nvSpPr>
        <p:spPr>
          <a:xfrm>
            <a:off x="889348" y="406183"/>
            <a:ext cx="10363200" cy="5873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PROPOSED SYSTEM</a:t>
            </a:r>
            <a:endParaRPr sz="1400" b="0" i="0" u="none" strike="noStrike" cap="none">
              <a:solidFill>
                <a:srgbClr val="000000"/>
              </a:solidFill>
              <a:latin typeface="Arial"/>
              <a:ea typeface="Arial"/>
              <a:cs typeface="Arial"/>
              <a:sym typeface="Arial"/>
            </a:endParaRPr>
          </a:p>
        </p:txBody>
      </p:sp>
      <p:sp>
        <p:nvSpPr>
          <p:cNvPr id="192" name="Google Shape;19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01/29/2024</a:t>
            </a:r>
            <a:endParaRPr dirty="0"/>
          </a:p>
        </p:txBody>
      </p:sp>
      <p:pic>
        <p:nvPicPr>
          <p:cNvPr id="3" name="Picture 2">
            <a:extLst>
              <a:ext uri="{FF2B5EF4-FFF2-40B4-BE49-F238E27FC236}">
                <a16:creationId xmlns:a16="http://schemas.microsoft.com/office/drawing/2014/main" id="{8945D20C-999E-DA27-1394-ABD76A8CDE51}"/>
              </a:ext>
            </a:extLst>
          </p:cNvPr>
          <p:cNvPicPr>
            <a:picLocks noChangeAspect="1"/>
          </p:cNvPicPr>
          <p:nvPr/>
        </p:nvPicPr>
        <p:blipFill>
          <a:blip r:embed="rId5"/>
          <a:stretch>
            <a:fillRect/>
          </a:stretch>
        </p:blipFill>
        <p:spPr>
          <a:xfrm>
            <a:off x="963038" y="1228406"/>
            <a:ext cx="1228859" cy="1228859"/>
          </a:xfrm>
          <a:prstGeom prst="rect">
            <a:avLst/>
          </a:prstGeom>
        </p:spPr>
      </p:pic>
      <p:pic>
        <p:nvPicPr>
          <p:cNvPr id="5" name="Picture 4">
            <a:extLst>
              <a:ext uri="{FF2B5EF4-FFF2-40B4-BE49-F238E27FC236}">
                <a16:creationId xmlns:a16="http://schemas.microsoft.com/office/drawing/2014/main" id="{3032F8A2-37D8-FB21-DD9A-5DE9E00EA2F3}"/>
              </a:ext>
            </a:extLst>
          </p:cNvPr>
          <p:cNvPicPr>
            <a:picLocks noChangeAspect="1"/>
          </p:cNvPicPr>
          <p:nvPr/>
        </p:nvPicPr>
        <p:blipFill>
          <a:blip r:embed="rId6"/>
          <a:stretch>
            <a:fillRect/>
          </a:stretch>
        </p:blipFill>
        <p:spPr>
          <a:xfrm>
            <a:off x="9147968" y="4654386"/>
            <a:ext cx="906897" cy="9068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1255</Words>
  <Application>Microsoft Office PowerPoint</Application>
  <PresentationFormat>Widescreen</PresentationFormat>
  <Paragraphs>206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ArunPrakash SK</cp:lastModifiedBy>
  <cp:revision>4</cp:revision>
  <dcterms:modified xsi:type="dcterms:W3CDTF">2024-01-26T13:59:18Z</dcterms:modified>
</cp:coreProperties>
</file>