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7" r:id="rId14"/>
    <p:sldId id="271" r:id="rId15"/>
    <p:sldId id="268" r:id="rId16"/>
    <p:sldId id="269" r:id="rId17"/>
    <p:sldId id="270" r:id="rId18"/>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753E"/>
    <a:srgbClr val="FC7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214665-EFE1-40CF-944D-423B3CC7C373}">
  <a:tblStyle styleId="{00214665-EFE1-40CF-944D-423B3CC7C37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6"/>
    <p:restoredTop sz="94676"/>
  </p:normalViewPr>
  <p:slideViewPr>
    <p:cSldViewPr snapToGrid="0">
      <p:cViewPr>
        <p:scale>
          <a:sx n="107" d="100"/>
          <a:sy n="107" d="100"/>
        </p:scale>
        <p:origin x="840" y="1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81012"/>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81012"/>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777875" y="1200150"/>
            <a:ext cx="5759450" cy="32400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81012"/>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75906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3" name="Google Shape;183;p9: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4" name="Google Shape;184;p9: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5" name="Google Shape;195;p10: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0: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7" name="Google Shape;207;p11: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1: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19" name="Google Shape;219;p12: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2: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19" name="Google Shape;219;p12: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2: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33598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31" name="Google Shape;231;p13: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2" name="Google Shape;232;p13: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43" name="Google Shape;243;p14: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4" name="Google Shape;244;p14: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55" name="Google Shape;255;p15: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5: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8" name="Google Shape;98;p2: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0" name="Google Shape;110;p3: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2" name="Google Shape;122;p4: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3" name="Google Shape;123;p4: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4" name="Google Shape;134;p5: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5" name="Google Shape;135;p5: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46" name="Google Shape;146;p6: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47" name="Google Shape;147;p6: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8" name="Google Shape;158;p7: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59" name="Google Shape;159;p7: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1" name="Google Shape;171;p8: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3920332" y="-1256507"/>
            <a:ext cx="4351337"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a:spLocks noGrp="1"/>
          </p:cNvSpPr>
          <p:nvPr>
            <p:ph type="pic" idx="2"/>
          </p:nvPr>
        </p:nvSpPr>
        <p:spPr>
          <a:xfrm>
            <a:off x="5183188" y="987425"/>
            <a:ext cx="6172200" cy="4873625"/>
          </a:xfrm>
          <a:prstGeom prst="rect">
            <a:avLst/>
          </a:prstGeom>
          <a:noFill/>
          <a:ln>
            <a:noFill/>
          </a:ln>
        </p:spPr>
      </p:sp>
      <p:sp>
        <p:nvSpPr>
          <p:cNvPr id="34" name="Google Shape;34;p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1" name="Google Shape;41;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emf"/><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Headlamp"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www.audizine.com/forum/showth"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753E"/>
        </a:solidFill>
        <a:effectLst/>
      </p:bgPr>
    </p:bg>
    <p:spTree>
      <p:nvGrpSpPr>
        <p:cNvPr id="1" name="Shape 88"/>
        <p:cNvGrpSpPr/>
        <p:nvPr/>
      </p:nvGrpSpPr>
      <p:grpSpPr>
        <a:xfrm>
          <a:off x="0" y="0"/>
          <a:ext cx="0" cy="0"/>
          <a:chOff x="0" y="0"/>
          <a:chExt cx="0" cy="0"/>
        </a:xfrm>
      </p:grpSpPr>
      <p:sp>
        <p:nvSpPr>
          <p:cNvPr id="90" name="Google Shape;90;p13"/>
          <p:cNvSpPr txBox="1"/>
          <p:nvPr/>
        </p:nvSpPr>
        <p:spPr>
          <a:xfrm>
            <a:off x="6353304" y="6518020"/>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dirty="0">
                <a:solidFill>
                  <a:srgbClr val="1F4E79"/>
                </a:solidFill>
                <a:latin typeface="Arial"/>
                <a:ea typeface="Arial"/>
                <a:cs typeface="Arial"/>
                <a:sym typeface="Arial"/>
              </a:rPr>
              <a:t>KPR</a:t>
            </a:r>
            <a:r>
              <a:rPr lang="en-US" sz="1200" b="1" i="0" u="none" strike="noStrike" cap="none" dirty="0">
                <a:solidFill>
                  <a:srgbClr val="1F4E79"/>
                </a:solidFill>
                <a:latin typeface="Calibri"/>
                <a:ea typeface="Calibri"/>
                <a:cs typeface="Calibri"/>
                <a:sym typeface="Calibri"/>
              </a:rPr>
              <a:t> Institute of Engineering and Technology, Coimbatore, Tamil Nadu, India</a:t>
            </a:r>
            <a:r>
              <a:rPr lang="en-US" sz="1200" b="1" i="0" u="none" strike="noStrike" cap="none" dirty="0">
                <a:solidFill>
                  <a:schemeClr val="dk1"/>
                </a:solidFill>
                <a:latin typeface="Calibri"/>
                <a:ea typeface="Calibri"/>
                <a:cs typeface="Calibri"/>
                <a:sym typeface="Calibri"/>
              </a:rPr>
              <a:t> </a:t>
            </a:r>
            <a:r>
              <a:rPr lang="en-US" sz="1200" b="0" i="0" u="none" strike="noStrike" cap="none" dirty="0">
                <a:solidFill>
                  <a:srgbClr val="898989"/>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
        <p:nvSpPr>
          <p:cNvPr id="91" name="Google Shape;91;p13"/>
          <p:cNvSpPr txBox="1"/>
          <p:nvPr/>
        </p:nvSpPr>
        <p:spPr>
          <a:xfrm>
            <a:off x="6919097" y="647992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
        <p:nvSpPr>
          <p:cNvPr id="92" name="Google Shape;92;p13"/>
          <p:cNvSpPr txBox="1"/>
          <p:nvPr/>
        </p:nvSpPr>
        <p:spPr>
          <a:xfrm>
            <a:off x="1116012" y="2898775"/>
            <a:ext cx="9959975" cy="10604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4400" b="1" i="0" u="none" strike="noStrike" cap="none" dirty="0">
                <a:solidFill>
                  <a:schemeClr val="dk1"/>
                </a:solidFill>
                <a:latin typeface="Impact" panose="020B0806030902050204" pitchFamily="34" charset="0"/>
                <a:ea typeface="Times New Roman"/>
                <a:cs typeface="Angsana New" panose="02020603050405020304" pitchFamily="18" charset="-34"/>
                <a:sym typeface="Times New Roman"/>
              </a:rPr>
              <a:t>PROJECT PRESENTATION</a:t>
            </a:r>
            <a:endParaRPr sz="4400" b="0" i="0" u="none" strike="noStrike" cap="none" dirty="0">
              <a:solidFill>
                <a:srgbClr val="000000"/>
              </a:solidFill>
              <a:latin typeface="Impact" panose="020B0806030902050204" pitchFamily="34" charset="0"/>
              <a:ea typeface="Times New Roman"/>
              <a:cs typeface="Angsana New" panose="02020603050405020304" pitchFamily="18" charset="-34"/>
              <a:sym typeface="Times New Roman"/>
            </a:endParaRPr>
          </a:p>
        </p:txBody>
      </p:sp>
      <p:pic>
        <p:nvPicPr>
          <p:cNvPr id="94" name="Google Shape;94;p13" descr="C:\Users\DELL\Downloads\KPR logo 2020 3.png"/>
          <p:cNvPicPr preferRelativeResize="0"/>
          <p:nvPr/>
        </p:nvPicPr>
        <p:blipFill rotWithShape="1">
          <a:blip r:embed="rId3">
            <a:alphaModFix/>
          </a:blip>
          <a:srcRect/>
          <a:stretch/>
        </p:blipFill>
        <p:spPr>
          <a:xfrm>
            <a:off x="10911671" y="280987"/>
            <a:ext cx="799316" cy="736155"/>
          </a:xfrm>
          <a:prstGeom prst="rect">
            <a:avLst/>
          </a:prstGeom>
          <a:noFill/>
          <a:ln>
            <a:noFill/>
          </a:ln>
        </p:spPr>
      </p:pic>
      <p:sp>
        <p:nvSpPr>
          <p:cNvPr id="95" name="Google Shape;9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extLst>
      <p:ext uri="{BB962C8B-B14F-4D97-AF65-F5344CB8AC3E}">
        <p14:creationId xmlns:p14="http://schemas.microsoft.com/office/powerpoint/2010/main" val="968365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21"/>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88" name="Google Shape;188;p21"/>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10</a:t>
            </a:fld>
            <a:endParaRPr sz="1400" b="0" i="0" u="none" strike="noStrike" cap="none">
              <a:solidFill>
                <a:srgbClr val="000000"/>
              </a:solidFill>
              <a:latin typeface="Arial"/>
              <a:ea typeface="Arial"/>
              <a:cs typeface="Arial"/>
              <a:sym typeface="Arial"/>
            </a:endParaRPr>
          </a:p>
        </p:txBody>
      </p:sp>
      <p:sp>
        <p:nvSpPr>
          <p:cNvPr id="189" name="Google Shape;189;p21"/>
          <p:cNvSpPr txBox="1"/>
          <p:nvPr/>
        </p:nvSpPr>
        <p:spPr>
          <a:xfrm>
            <a:off x="517525" y="1738316"/>
            <a:ext cx="11156950" cy="4462458"/>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3 Phase architecture :</a:t>
            </a:r>
          </a:p>
          <a:p>
            <a:pPr lvl="8"/>
            <a:r>
              <a:rPr lang="en-US" sz="2200" dirty="0">
                <a:latin typeface="Times New Roman" panose="02020603050405020304" pitchFamily="18" charset="0"/>
                <a:cs typeface="Times New Roman" panose="02020603050405020304" pitchFamily="18" charset="0"/>
              </a:rPr>
              <a:t>     </a:t>
            </a:r>
          </a:p>
          <a:p>
            <a:pPr lvl="8"/>
            <a:r>
              <a:rPr lang="en-US" sz="2200" dirty="0">
                <a:latin typeface="Times New Roman" panose="02020603050405020304" pitchFamily="18" charset="0"/>
                <a:cs typeface="Times New Roman" panose="02020603050405020304" pitchFamily="18" charset="0"/>
              </a:rPr>
              <a:t>        1. Communication Establishment Phase</a:t>
            </a:r>
          </a:p>
          <a:p>
            <a:pPr lvl="8"/>
            <a:r>
              <a:rPr lang="en-US" sz="2200" dirty="0">
                <a:latin typeface="Times New Roman" panose="02020603050405020304" pitchFamily="18" charset="0"/>
                <a:cs typeface="Times New Roman" panose="02020603050405020304" pitchFamily="18" charset="0"/>
              </a:rPr>
              <a:t>        2. Beam Control Phase</a:t>
            </a:r>
          </a:p>
          <a:p>
            <a:pPr lvl="8"/>
            <a:r>
              <a:rPr lang="en-US" sz="2200" dirty="0">
                <a:latin typeface="Times New Roman" panose="02020603050405020304" pitchFamily="18" charset="0"/>
                <a:cs typeface="Times New Roman" panose="02020603050405020304" pitchFamily="18" charset="0"/>
              </a:rPr>
              <a:t>        3. Regain Phase.</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User-Friendly UI – Dashboard for infotainment system along also supports in  app</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Sensor alignments based on their </a:t>
            </a:r>
            <a:r>
              <a:rPr lang="en-US" sz="2200" dirty="0" err="1">
                <a:latin typeface="Times New Roman" panose="02020603050405020304" pitchFamily="18" charset="0"/>
                <a:cs typeface="Times New Roman" panose="02020603050405020304" pitchFamily="18" charset="0"/>
              </a:rPr>
              <a:t>crui</a:t>
            </a:r>
            <a:endParaRPr lang="en-US" sz="2200" dirty="0">
              <a:latin typeface="Times New Roman" panose="02020603050405020304" pitchFamily="18" charset="0"/>
              <a:cs typeface="Times New Roman" panose="02020603050405020304" pitchFamily="18" charset="0"/>
            </a:endParaRPr>
          </a:p>
        </p:txBody>
      </p:sp>
      <p:pic>
        <p:nvPicPr>
          <p:cNvPr id="190" name="Google Shape;190;p21" descr="C:\Users\DELL\Downloads\KPR logo 2020 3.png"/>
          <p:cNvPicPr preferRelativeResize="0"/>
          <p:nvPr/>
        </p:nvPicPr>
        <p:blipFill rotWithShape="1">
          <a:blip r:embed="rId3">
            <a:alphaModFix/>
          </a:blip>
          <a:srcRect/>
          <a:stretch/>
        </p:blipFill>
        <p:spPr>
          <a:xfrm>
            <a:off x="10758487" y="280987"/>
            <a:ext cx="1104900" cy="1073150"/>
          </a:xfrm>
          <a:prstGeom prst="rect">
            <a:avLst/>
          </a:prstGeom>
          <a:noFill/>
          <a:ln>
            <a:noFill/>
          </a:ln>
        </p:spPr>
      </p:pic>
      <p:sp>
        <p:nvSpPr>
          <p:cNvPr id="191" name="Google Shape;191;p21"/>
          <p:cNvSpPr txBox="1"/>
          <p:nvPr/>
        </p:nvSpPr>
        <p:spPr>
          <a:xfrm>
            <a:off x="889348" y="406183"/>
            <a:ext cx="10363200" cy="5873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PROPOSED SYSTEM</a:t>
            </a:r>
            <a:endParaRPr sz="1400" b="0" i="0" u="none" strike="noStrike" cap="none">
              <a:solidFill>
                <a:srgbClr val="000000"/>
              </a:solidFill>
              <a:latin typeface="Arial"/>
              <a:ea typeface="Arial"/>
              <a:cs typeface="Arial"/>
              <a:sym typeface="Arial"/>
            </a:endParaRPr>
          </a:p>
        </p:txBody>
      </p:sp>
      <p:sp>
        <p:nvSpPr>
          <p:cNvPr id="192" name="Google Shape;19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2"/>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00" name="Google Shape;200;p22"/>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11</a:t>
            </a:fld>
            <a:endParaRPr sz="1400" b="0" i="0" u="none" strike="noStrike" cap="none">
              <a:solidFill>
                <a:srgbClr val="000000"/>
              </a:solidFill>
              <a:latin typeface="Arial"/>
              <a:ea typeface="Arial"/>
              <a:cs typeface="Arial"/>
              <a:sym typeface="Arial"/>
            </a:endParaRPr>
          </a:p>
        </p:txBody>
      </p:sp>
      <p:sp>
        <p:nvSpPr>
          <p:cNvPr id="201" name="Google Shape;201;p22"/>
          <p:cNvSpPr txBox="1"/>
          <p:nvPr/>
        </p:nvSpPr>
        <p:spPr>
          <a:xfrm>
            <a:off x="425793" y="1289631"/>
            <a:ext cx="11547903" cy="47722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02" name="Google Shape;202;p22" descr="C:\Users\DELL\Downloads\KPR logo 2020 3.png"/>
          <p:cNvPicPr preferRelativeResize="0"/>
          <p:nvPr/>
        </p:nvPicPr>
        <p:blipFill rotWithShape="1">
          <a:blip r:embed="rId3">
            <a:alphaModFix/>
          </a:blip>
          <a:srcRect/>
          <a:stretch/>
        </p:blipFill>
        <p:spPr>
          <a:xfrm>
            <a:off x="10997513" y="280987"/>
            <a:ext cx="865873" cy="811001"/>
          </a:xfrm>
          <a:prstGeom prst="rect">
            <a:avLst/>
          </a:prstGeom>
          <a:noFill/>
          <a:ln>
            <a:noFill/>
          </a:ln>
        </p:spPr>
      </p:pic>
      <p:sp>
        <p:nvSpPr>
          <p:cNvPr id="203" name="Google Shape;203;p22"/>
          <p:cNvSpPr txBox="1"/>
          <p:nvPr/>
        </p:nvSpPr>
        <p:spPr>
          <a:xfrm>
            <a:off x="914400" y="198437"/>
            <a:ext cx="10363200" cy="8350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dirty="0">
                <a:solidFill>
                  <a:schemeClr val="dk1"/>
                </a:solidFill>
                <a:latin typeface="Times New Roman"/>
                <a:ea typeface="Times New Roman"/>
                <a:cs typeface="Times New Roman"/>
                <a:sym typeface="Times New Roman"/>
              </a:rPr>
              <a:t>EXPERIMENTAL SETUP</a:t>
            </a:r>
            <a:endParaRPr sz="1400" b="0" i="0" u="none" strike="noStrike" cap="none" dirty="0">
              <a:solidFill>
                <a:srgbClr val="000000"/>
              </a:solidFill>
              <a:latin typeface="Arial"/>
              <a:ea typeface="Arial"/>
              <a:cs typeface="Arial"/>
              <a:sym typeface="Arial"/>
            </a:endParaRPr>
          </a:p>
        </p:txBody>
      </p:sp>
      <p:sp>
        <p:nvSpPr>
          <p:cNvPr id="204" name="Google Shape;20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pic>
        <p:nvPicPr>
          <p:cNvPr id="3" name="Picture 2">
            <a:extLst>
              <a:ext uri="{FF2B5EF4-FFF2-40B4-BE49-F238E27FC236}">
                <a16:creationId xmlns:a16="http://schemas.microsoft.com/office/drawing/2014/main" id="{9452B54F-8AEC-CE40-9B3E-3BE4B5584082}"/>
              </a:ext>
            </a:extLst>
          </p:cNvPr>
          <p:cNvPicPr>
            <a:picLocks noChangeAspect="1"/>
          </p:cNvPicPr>
          <p:nvPr/>
        </p:nvPicPr>
        <p:blipFill>
          <a:blip r:embed="rId4"/>
          <a:stretch>
            <a:fillRect/>
          </a:stretch>
        </p:blipFill>
        <p:spPr>
          <a:xfrm>
            <a:off x="4150220" y="1428962"/>
            <a:ext cx="2545855" cy="4525963"/>
          </a:xfrm>
          <a:prstGeom prst="rect">
            <a:avLst/>
          </a:prstGeom>
        </p:spPr>
      </p:pic>
      <p:pic>
        <p:nvPicPr>
          <p:cNvPr id="5" name="Picture 4">
            <a:extLst>
              <a:ext uri="{FF2B5EF4-FFF2-40B4-BE49-F238E27FC236}">
                <a16:creationId xmlns:a16="http://schemas.microsoft.com/office/drawing/2014/main" id="{2F4EC6D3-73DC-D649-B14E-78D4DAF1BAFC}"/>
              </a:ext>
            </a:extLst>
          </p:cNvPr>
          <p:cNvPicPr>
            <a:picLocks noChangeAspect="1"/>
          </p:cNvPicPr>
          <p:nvPr/>
        </p:nvPicPr>
        <p:blipFill>
          <a:blip r:embed="rId5"/>
          <a:stretch>
            <a:fillRect/>
          </a:stretch>
        </p:blipFill>
        <p:spPr>
          <a:xfrm>
            <a:off x="838200" y="1435100"/>
            <a:ext cx="2545854" cy="4525963"/>
          </a:xfrm>
          <a:prstGeom prst="rect">
            <a:avLst/>
          </a:prstGeom>
        </p:spPr>
      </p:pic>
      <p:pic>
        <p:nvPicPr>
          <p:cNvPr id="7" name="Picture 6">
            <a:extLst>
              <a:ext uri="{FF2B5EF4-FFF2-40B4-BE49-F238E27FC236}">
                <a16:creationId xmlns:a16="http://schemas.microsoft.com/office/drawing/2014/main" id="{A3469363-EE2B-EC43-984F-9162D02E6E61}"/>
              </a:ext>
            </a:extLst>
          </p:cNvPr>
          <p:cNvPicPr>
            <a:picLocks noChangeAspect="1"/>
          </p:cNvPicPr>
          <p:nvPr/>
        </p:nvPicPr>
        <p:blipFill rotWithShape="1">
          <a:blip r:embed="rId6"/>
          <a:srcRect t="-138" r="25061"/>
          <a:stretch/>
        </p:blipFill>
        <p:spPr>
          <a:xfrm>
            <a:off x="6966572" y="1543942"/>
            <a:ext cx="4896815" cy="4296001"/>
          </a:xfrm>
          <a:prstGeom prst="rect">
            <a:avLst/>
          </a:prstGeom>
          <a:effectLst>
            <a:softEdge rad="0"/>
          </a:effectLst>
          <a:scene3d>
            <a:camera prst="orthographicFront"/>
            <a:lightRig rig="threePt" dir="t"/>
          </a:scene3d>
          <a:sp3d>
            <a:bevelT w="0" h="0"/>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573EA5A-BBF1-C644-80B6-D20D6B12A534}"/>
              </a:ext>
            </a:extLst>
          </p:cNvPr>
          <p:cNvCxnSpPr>
            <a:cxnSpLocks/>
            <a:stCxn id="2" idx="3"/>
          </p:cNvCxnSpPr>
          <p:nvPr/>
        </p:nvCxnSpPr>
        <p:spPr>
          <a:xfrm flipV="1">
            <a:off x="2322548" y="3409938"/>
            <a:ext cx="2730715" cy="19062"/>
          </a:xfrm>
          <a:prstGeom prst="line">
            <a:avLst/>
          </a:prstGeom>
        </p:spPr>
        <p:style>
          <a:lnRef idx="1">
            <a:schemeClr val="accent1"/>
          </a:lnRef>
          <a:fillRef idx="0">
            <a:schemeClr val="accent1"/>
          </a:fillRef>
          <a:effectRef idx="0">
            <a:schemeClr val="accent1"/>
          </a:effectRef>
          <a:fontRef idx="minor">
            <a:schemeClr val="tx1"/>
          </a:fontRef>
        </p:style>
      </p:cxnSp>
      <p:sp>
        <p:nvSpPr>
          <p:cNvPr id="211" name="Google Shape;211;p23"/>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2" name="Google Shape;212;p23"/>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12</a:t>
            </a:fld>
            <a:endParaRPr sz="1400" b="0" i="0" u="none" strike="noStrike" cap="none">
              <a:solidFill>
                <a:srgbClr val="000000"/>
              </a:solidFill>
              <a:latin typeface="Arial"/>
              <a:ea typeface="Arial"/>
              <a:cs typeface="Arial"/>
              <a:sym typeface="Arial"/>
            </a:endParaRPr>
          </a:p>
        </p:txBody>
      </p:sp>
      <p:sp>
        <p:nvSpPr>
          <p:cNvPr id="213" name="Google Shape;213;p23"/>
          <p:cNvSpPr txBox="1"/>
          <p:nvPr/>
        </p:nvSpPr>
        <p:spPr>
          <a:xfrm>
            <a:off x="438150" y="1584325"/>
            <a:ext cx="1115695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14" name="Google Shape;214;p23" descr="C:\Users\DELL\Downloads\KPR logo 2020 3.png"/>
          <p:cNvPicPr preferRelativeResize="0"/>
          <p:nvPr/>
        </p:nvPicPr>
        <p:blipFill rotWithShape="1">
          <a:blip r:embed="rId3">
            <a:alphaModFix/>
          </a:blip>
          <a:srcRect/>
          <a:stretch/>
        </p:blipFill>
        <p:spPr>
          <a:xfrm>
            <a:off x="10758487" y="280987"/>
            <a:ext cx="1104900" cy="1073150"/>
          </a:xfrm>
          <a:prstGeom prst="rect">
            <a:avLst/>
          </a:prstGeom>
          <a:noFill/>
          <a:ln>
            <a:noFill/>
          </a:ln>
        </p:spPr>
      </p:pic>
      <p:sp>
        <p:nvSpPr>
          <p:cNvPr id="215" name="Google Shape;215;p23"/>
          <p:cNvSpPr txBox="1"/>
          <p:nvPr/>
        </p:nvSpPr>
        <p:spPr>
          <a:xfrm>
            <a:off x="914400" y="198437"/>
            <a:ext cx="10363200" cy="8350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dirty="0">
                <a:solidFill>
                  <a:schemeClr val="dk1"/>
                </a:solidFill>
                <a:latin typeface="Times New Roman"/>
                <a:ea typeface="Times New Roman"/>
                <a:cs typeface="Times New Roman"/>
                <a:sym typeface="Times New Roman"/>
              </a:rPr>
              <a:t>IMPLEMENTATION DETAIL </a:t>
            </a:r>
            <a:endParaRPr sz="1400" b="0" i="0" u="none" strike="noStrike" cap="none" dirty="0">
              <a:solidFill>
                <a:srgbClr val="000000"/>
              </a:solidFill>
              <a:latin typeface="Arial"/>
              <a:ea typeface="Arial"/>
              <a:cs typeface="Arial"/>
              <a:sym typeface="Arial"/>
            </a:endParaRPr>
          </a:p>
        </p:txBody>
      </p:sp>
      <p:sp>
        <p:nvSpPr>
          <p:cNvPr id="216" name="Google Shape;21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pic>
        <p:nvPicPr>
          <p:cNvPr id="2" name="Picture 1">
            <a:extLst>
              <a:ext uri="{FF2B5EF4-FFF2-40B4-BE49-F238E27FC236}">
                <a16:creationId xmlns:a16="http://schemas.microsoft.com/office/drawing/2014/main" id="{95AB1E49-011B-E44F-A4EF-FAA7F00099F2}"/>
              </a:ext>
            </a:extLst>
          </p:cNvPr>
          <p:cNvPicPr>
            <a:picLocks noChangeAspect="1"/>
          </p:cNvPicPr>
          <p:nvPr/>
        </p:nvPicPr>
        <p:blipFill>
          <a:blip r:embed="rId4"/>
          <a:stretch>
            <a:fillRect/>
          </a:stretch>
        </p:blipFill>
        <p:spPr>
          <a:xfrm>
            <a:off x="1103348" y="2818446"/>
            <a:ext cx="1219200" cy="1221108"/>
          </a:xfrm>
          <a:prstGeom prst="rect">
            <a:avLst/>
          </a:prstGeom>
        </p:spPr>
      </p:pic>
      <p:pic>
        <p:nvPicPr>
          <p:cNvPr id="3" name="Picture 2">
            <a:extLst>
              <a:ext uri="{FF2B5EF4-FFF2-40B4-BE49-F238E27FC236}">
                <a16:creationId xmlns:a16="http://schemas.microsoft.com/office/drawing/2014/main" id="{E0A62C02-9DEB-A249-8961-012BF6682937}"/>
              </a:ext>
            </a:extLst>
          </p:cNvPr>
          <p:cNvPicPr>
            <a:picLocks noChangeAspect="1"/>
          </p:cNvPicPr>
          <p:nvPr/>
        </p:nvPicPr>
        <p:blipFill>
          <a:blip r:embed="rId5"/>
          <a:stretch>
            <a:fillRect/>
          </a:stretch>
        </p:blipFill>
        <p:spPr>
          <a:xfrm>
            <a:off x="7500134" y="4216453"/>
            <a:ext cx="1369887" cy="1191206"/>
          </a:xfrm>
          <a:prstGeom prst="rect">
            <a:avLst/>
          </a:prstGeom>
        </p:spPr>
      </p:pic>
      <p:pic>
        <p:nvPicPr>
          <p:cNvPr id="6" name="Picture 5">
            <a:extLst>
              <a:ext uri="{FF2B5EF4-FFF2-40B4-BE49-F238E27FC236}">
                <a16:creationId xmlns:a16="http://schemas.microsoft.com/office/drawing/2014/main" id="{57105B87-43EC-2A43-AA0A-4BE6484B397E}"/>
              </a:ext>
            </a:extLst>
          </p:cNvPr>
          <p:cNvPicPr>
            <a:picLocks noChangeAspect="1"/>
          </p:cNvPicPr>
          <p:nvPr/>
        </p:nvPicPr>
        <p:blipFill>
          <a:blip r:embed="rId6"/>
          <a:stretch>
            <a:fillRect/>
          </a:stretch>
        </p:blipFill>
        <p:spPr>
          <a:xfrm>
            <a:off x="7575478" y="1584325"/>
            <a:ext cx="1219200" cy="1219200"/>
          </a:xfrm>
          <a:prstGeom prst="rect">
            <a:avLst/>
          </a:prstGeom>
        </p:spPr>
      </p:pic>
      <p:cxnSp>
        <p:nvCxnSpPr>
          <p:cNvPr id="20" name="Straight Connector 19">
            <a:extLst>
              <a:ext uri="{FF2B5EF4-FFF2-40B4-BE49-F238E27FC236}">
                <a16:creationId xmlns:a16="http://schemas.microsoft.com/office/drawing/2014/main" id="{52D43EF4-5BAC-4F4B-88A7-E1FA46AD650C}"/>
              </a:ext>
            </a:extLst>
          </p:cNvPr>
          <p:cNvCxnSpPr>
            <a:cxnSpLocks/>
          </p:cNvCxnSpPr>
          <p:nvPr/>
        </p:nvCxnSpPr>
        <p:spPr>
          <a:xfrm flipV="1">
            <a:off x="5329937" y="2193926"/>
            <a:ext cx="0" cy="953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9FE5C3-F184-6F45-9AE0-752D705A967F}"/>
              </a:ext>
            </a:extLst>
          </p:cNvPr>
          <p:cNvCxnSpPr>
            <a:cxnSpLocks/>
            <a:endCxn id="6" idx="1"/>
          </p:cNvCxnSpPr>
          <p:nvPr/>
        </p:nvCxnSpPr>
        <p:spPr>
          <a:xfrm>
            <a:off x="5329937" y="2193925"/>
            <a:ext cx="22455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4A3558E-36A4-C345-84B1-1D14BC37BC3E}"/>
              </a:ext>
            </a:extLst>
          </p:cNvPr>
          <p:cNvCxnSpPr>
            <a:cxnSpLocks/>
          </p:cNvCxnSpPr>
          <p:nvPr/>
        </p:nvCxnSpPr>
        <p:spPr>
          <a:xfrm>
            <a:off x="5329937" y="3847306"/>
            <a:ext cx="0" cy="964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07248F-85A9-834B-9943-6CA2CCAF9E6F}"/>
              </a:ext>
            </a:extLst>
          </p:cNvPr>
          <p:cNvCxnSpPr>
            <a:cxnSpLocks/>
            <a:endCxn id="3" idx="1"/>
          </p:cNvCxnSpPr>
          <p:nvPr/>
        </p:nvCxnSpPr>
        <p:spPr>
          <a:xfrm>
            <a:off x="5329937" y="4812056"/>
            <a:ext cx="2170197"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C5EA511-FE11-F04D-AD86-77974F5E15CF}"/>
              </a:ext>
            </a:extLst>
          </p:cNvPr>
          <p:cNvPicPr>
            <a:picLocks noChangeAspect="1"/>
          </p:cNvPicPr>
          <p:nvPr/>
        </p:nvPicPr>
        <p:blipFill rotWithShape="1">
          <a:blip r:embed="rId7"/>
          <a:srcRect r="82494"/>
          <a:stretch/>
        </p:blipFill>
        <p:spPr>
          <a:xfrm>
            <a:off x="4904661" y="2745929"/>
            <a:ext cx="850552" cy="1328018"/>
          </a:xfrm>
          <a:prstGeom prst="rect">
            <a:avLst/>
          </a:prstGeom>
        </p:spPr>
      </p:pic>
      <p:sp>
        <p:nvSpPr>
          <p:cNvPr id="38" name="TextBox 37">
            <a:extLst>
              <a:ext uri="{FF2B5EF4-FFF2-40B4-BE49-F238E27FC236}">
                <a16:creationId xmlns:a16="http://schemas.microsoft.com/office/drawing/2014/main" id="{E7AA8CAF-E307-F94E-B500-D10924486700}"/>
              </a:ext>
            </a:extLst>
          </p:cNvPr>
          <p:cNvSpPr txBox="1"/>
          <p:nvPr/>
        </p:nvSpPr>
        <p:spPr>
          <a:xfrm>
            <a:off x="7980991" y="3409938"/>
            <a:ext cx="483794" cy="307777"/>
          </a:xfrm>
          <a:prstGeom prst="rect">
            <a:avLst/>
          </a:prstGeom>
          <a:noFill/>
        </p:spPr>
        <p:txBody>
          <a:bodyPr wrap="square" rtlCol="0">
            <a:spAutoFit/>
          </a:bodyPr>
          <a:lstStyle/>
          <a:p>
            <a:r>
              <a:rPr lang="en-US" b="1" dirty="0">
                <a:latin typeface="Andale Mono" panose="020B0509000000000004" pitchFamily="49" charset="0"/>
              </a:rPr>
              <a:t>UI</a:t>
            </a:r>
          </a:p>
        </p:txBody>
      </p:sp>
      <p:sp>
        <p:nvSpPr>
          <p:cNvPr id="46" name="TextBox 45">
            <a:extLst>
              <a:ext uri="{FF2B5EF4-FFF2-40B4-BE49-F238E27FC236}">
                <a16:creationId xmlns:a16="http://schemas.microsoft.com/office/drawing/2014/main" id="{49689D3C-2A52-7F4A-A83D-A51BF7A95522}"/>
              </a:ext>
            </a:extLst>
          </p:cNvPr>
          <p:cNvSpPr txBox="1"/>
          <p:nvPr/>
        </p:nvSpPr>
        <p:spPr>
          <a:xfrm>
            <a:off x="3747412" y="4039554"/>
            <a:ext cx="1369887" cy="307777"/>
          </a:xfrm>
          <a:prstGeom prst="rect">
            <a:avLst/>
          </a:prstGeom>
          <a:noFill/>
        </p:spPr>
        <p:txBody>
          <a:bodyPr wrap="square" rtlCol="0">
            <a:spAutoFit/>
          </a:bodyPr>
          <a:lstStyle/>
          <a:p>
            <a:r>
              <a:rPr lang="en-US" b="1" dirty="0">
                <a:latin typeface="Andale Mono" panose="020B0509000000000004" pitchFamily="49" charset="0"/>
              </a:rPr>
              <a:t>MIDDLE-WARE</a:t>
            </a:r>
          </a:p>
        </p:txBody>
      </p:sp>
      <p:sp>
        <p:nvSpPr>
          <p:cNvPr id="47" name="TextBox 46">
            <a:extLst>
              <a:ext uri="{FF2B5EF4-FFF2-40B4-BE49-F238E27FC236}">
                <a16:creationId xmlns:a16="http://schemas.microsoft.com/office/drawing/2014/main" id="{6A91FE59-364C-AB4B-ACD8-708E2CFB4CD3}"/>
              </a:ext>
            </a:extLst>
          </p:cNvPr>
          <p:cNvSpPr txBox="1"/>
          <p:nvPr/>
        </p:nvSpPr>
        <p:spPr>
          <a:xfrm>
            <a:off x="1438342" y="4196361"/>
            <a:ext cx="549212" cy="307777"/>
          </a:xfrm>
          <a:prstGeom prst="rect">
            <a:avLst/>
          </a:prstGeom>
          <a:noFill/>
        </p:spPr>
        <p:txBody>
          <a:bodyPr wrap="square" rtlCol="0">
            <a:spAutoFit/>
          </a:bodyPr>
          <a:lstStyle/>
          <a:p>
            <a:r>
              <a:rPr lang="en-US" b="1" dirty="0">
                <a:latin typeface="Andale Mono" panose="020B0509000000000004" pitchFamily="49" charset="0"/>
              </a:rPr>
              <a:t>IOT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24"/>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4" name="Google Shape;224;p24"/>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13</a:t>
            </a:fld>
            <a:endParaRPr sz="1400" b="0" i="0" u="none" strike="noStrike" cap="none">
              <a:solidFill>
                <a:srgbClr val="000000"/>
              </a:solidFill>
              <a:latin typeface="Arial"/>
              <a:ea typeface="Arial"/>
              <a:cs typeface="Arial"/>
              <a:sym typeface="Arial"/>
            </a:endParaRPr>
          </a:p>
        </p:txBody>
      </p:sp>
      <p:sp>
        <p:nvSpPr>
          <p:cNvPr id="225" name="Google Shape;225;p24"/>
          <p:cNvSpPr txBox="1"/>
          <p:nvPr/>
        </p:nvSpPr>
        <p:spPr>
          <a:xfrm>
            <a:off x="746190" y="4661360"/>
            <a:ext cx="6240218" cy="914400"/>
          </a:xfrm>
          <a:prstGeom prst="rect">
            <a:avLst/>
          </a:prstGeom>
          <a:noFill/>
          <a:ln>
            <a:noFill/>
          </a:ln>
        </p:spPr>
        <p:txBody>
          <a:bodyPr spcFirstLastPara="1" wrap="square" lIns="91425" tIns="45700" rIns="91425" bIns="45700" anchor="t" anchorCtr="0">
            <a:noAutofit/>
          </a:bodyPr>
          <a:lstStyle/>
          <a:p>
            <a:endParaRPr lang="en-US" sz="1800" dirty="0"/>
          </a:p>
          <a:p>
            <a:r>
              <a:rPr lang="en-US" dirty="0">
                <a:latin typeface="Andale Mono" panose="020B0509000000000004" pitchFamily="49" charset="0"/>
                <a:cs typeface="Times New Roman" panose="02020603050405020304" pitchFamily="18" charset="0"/>
              </a:rPr>
              <a:t>Vehicle detects another light object and establishes the connection</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26" name="Google Shape;226;p24" descr="C:\Users\DELL\Downloads\KPR logo 2020 3.png"/>
          <p:cNvPicPr preferRelativeResize="0"/>
          <p:nvPr/>
        </p:nvPicPr>
        <p:blipFill rotWithShape="1">
          <a:blip r:embed="rId3">
            <a:alphaModFix/>
          </a:blip>
          <a:srcRect/>
          <a:stretch/>
        </p:blipFill>
        <p:spPr>
          <a:xfrm>
            <a:off x="10758487" y="280987"/>
            <a:ext cx="1104900" cy="1073150"/>
          </a:xfrm>
          <a:prstGeom prst="rect">
            <a:avLst/>
          </a:prstGeom>
          <a:noFill/>
          <a:ln>
            <a:noFill/>
          </a:ln>
        </p:spPr>
      </p:pic>
      <p:sp>
        <p:nvSpPr>
          <p:cNvPr id="227" name="Google Shape;227;p24"/>
          <p:cNvSpPr txBox="1"/>
          <p:nvPr/>
        </p:nvSpPr>
        <p:spPr>
          <a:xfrm>
            <a:off x="839243" y="501171"/>
            <a:ext cx="10363200" cy="914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Expected Results</a:t>
            </a:r>
            <a:endParaRPr sz="1400" b="0" i="0" u="none" strike="noStrike" cap="none">
              <a:solidFill>
                <a:srgbClr val="000000"/>
              </a:solidFill>
              <a:latin typeface="Arial"/>
              <a:ea typeface="Arial"/>
              <a:cs typeface="Arial"/>
              <a:sym typeface="Arial"/>
            </a:endParaRPr>
          </a:p>
        </p:txBody>
      </p:sp>
      <p:sp>
        <p:nvSpPr>
          <p:cNvPr id="228" name="Google Shape;2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pic>
        <p:nvPicPr>
          <p:cNvPr id="2" name="Picture 1">
            <a:extLst>
              <a:ext uri="{FF2B5EF4-FFF2-40B4-BE49-F238E27FC236}">
                <a16:creationId xmlns:a16="http://schemas.microsoft.com/office/drawing/2014/main" id="{9F7333D1-3E12-13AE-DF86-9DAD6888F7C2}"/>
              </a:ext>
            </a:extLst>
          </p:cNvPr>
          <p:cNvPicPr>
            <a:picLocks noChangeAspect="1"/>
          </p:cNvPicPr>
          <p:nvPr/>
        </p:nvPicPr>
        <p:blipFill>
          <a:blip r:embed="rId4"/>
          <a:stretch>
            <a:fillRect/>
          </a:stretch>
        </p:blipFill>
        <p:spPr>
          <a:xfrm>
            <a:off x="746190" y="1661634"/>
            <a:ext cx="4090771" cy="2219136"/>
          </a:xfrm>
          <a:prstGeom prst="rect">
            <a:avLst/>
          </a:prstGeom>
        </p:spPr>
      </p:pic>
      <p:pic>
        <p:nvPicPr>
          <p:cNvPr id="3" name="Picture 2">
            <a:extLst>
              <a:ext uri="{FF2B5EF4-FFF2-40B4-BE49-F238E27FC236}">
                <a16:creationId xmlns:a16="http://schemas.microsoft.com/office/drawing/2014/main" id="{0EFC5D8E-CEBF-575A-CEEF-9F946AD80A29}"/>
              </a:ext>
            </a:extLst>
          </p:cNvPr>
          <p:cNvPicPr>
            <a:picLocks noChangeAspect="1"/>
          </p:cNvPicPr>
          <p:nvPr/>
        </p:nvPicPr>
        <p:blipFill>
          <a:blip r:embed="rId5"/>
          <a:stretch>
            <a:fillRect/>
          </a:stretch>
        </p:blipFill>
        <p:spPr>
          <a:xfrm flipH="1">
            <a:off x="7437890" y="3847306"/>
            <a:ext cx="3701143" cy="2230877"/>
          </a:xfrm>
          <a:prstGeom prst="rect">
            <a:avLst/>
          </a:prstGeom>
        </p:spPr>
      </p:pic>
      <p:sp>
        <p:nvSpPr>
          <p:cNvPr id="11" name="Google Shape;225;p24">
            <a:extLst>
              <a:ext uri="{FF2B5EF4-FFF2-40B4-BE49-F238E27FC236}">
                <a16:creationId xmlns:a16="http://schemas.microsoft.com/office/drawing/2014/main" id="{9230BFFD-C844-5340-8AE6-5382B6A79215}"/>
              </a:ext>
            </a:extLst>
          </p:cNvPr>
          <p:cNvSpPr txBox="1"/>
          <p:nvPr/>
        </p:nvSpPr>
        <p:spPr>
          <a:xfrm>
            <a:off x="5205592" y="2314002"/>
            <a:ext cx="6240218" cy="914400"/>
          </a:xfrm>
          <a:prstGeom prst="rect">
            <a:avLst/>
          </a:prstGeom>
          <a:noFill/>
          <a:ln>
            <a:noFill/>
          </a:ln>
        </p:spPr>
        <p:txBody>
          <a:bodyPr spcFirstLastPara="1" wrap="square" lIns="91425" tIns="45700" rIns="91425" bIns="45700" anchor="t" anchorCtr="0">
            <a:noAutofit/>
          </a:bodyPr>
          <a:lstStyle/>
          <a:p>
            <a:endParaRPr lang="en-US" sz="1800" dirty="0"/>
          </a:p>
          <a:p>
            <a:r>
              <a:rPr lang="en-US" dirty="0">
                <a:latin typeface="Andale Mono" panose="020B0509000000000004" pitchFamily="49" charset="0"/>
                <a:cs typeface="Times New Roman" panose="02020603050405020304" pitchFamily="18" charset="0"/>
              </a:rPr>
              <a:t>Vehicle running with high intensity</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24"/>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4" name="Google Shape;224;p24"/>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14</a:t>
            </a:fld>
            <a:endParaRPr sz="1400" b="0" i="0" u="none" strike="noStrike" cap="none">
              <a:solidFill>
                <a:srgbClr val="000000"/>
              </a:solidFill>
              <a:latin typeface="Arial"/>
              <a:ea typeface="Arial"/>
              <a:cs typeface="Arial"/>
              <a:sym typeface="Arial"/>
            </a:endParaRPr>
          </a:p>
        </p:txBody>
      </p:sp>
      <p:sp>
        <p:nvSpPr>
          <p:cNvPr id="225" name="Google Shape;225;p24"/>
          <p:cNvSpPr txBox="1"/>
          <p:nvPr/>
        </p:nvSpPr>
        <p:spPr>
          <a:xfrm>
            <a:off x="438150" y="1584325"/>
            <a:ext cx="11156950" cy="4525962"/>
          </a:xfrm>
          <a:prstGeom prst="rect">
            <a:avLst/>
          </a:prstGeom>
          <a:noFill/>
          <a:ln>
            <a:noFill/>
          </a:ln>
        </p:spPr>
        <p:txBody>
          <a:bodyPr spcFirstLastPara="1" wrap="square" lIns="91425" tIns="45700" rIns="91425" bIns="45700" anchor="t" anchorCtr="0">
            <a:noAutofit/>
          </a:bodyPr>
          <a:lstStyle/>
          <a:p>
            <a:endParaRPr lang="en-US" sz="1800" dirty="0"/>
          </a:p>
          <a:p>
            <a:endParaRPr lang="en-US" sz="1800" dirty="0"/>
          </a:p>
          <a:p>
            <a:endParaRPr lang="en-US" sz="1800" dirty="0"/>
          </a:p>
          <a:p>
            <a:endParaRPr lang="en-US" sz="1800" dirty="0"/>
          </a:p>
          <a:p>
            <a:endParaRPr lang="en-US" sz="1800" dirty="0"/>
          </a:p>
          <a:p>
            <a:r>
              <a:rPr lang="en-US" sz="1800" dirty="0"/>
              <a:t>Beam automatically</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26" name="Google Shape;226;p24" descr="C:\Users\DELL\Downloads\KPR logo 2020 3.png"/>
          <p:cNvPicPr preferRelativeResize="0"/>
          <p:nvPr/>
        </p:nvPicPr>
        <p:blipFill rotWithShape="1">
          <a:blip r:embed="rId3">
            <a:alphaModFix/>
          </a:blip>
          <a:srcRect/>
          <a:stretch/>
        </p:blipFill>
        <p:spPr>
          <a:xfrm>
            <a:off x="11079677" y="280986"/>
            <a:ext cx="783709" cy="740291"/>
          </a:xfrm>
          <a:prstGeom prst="rect">
            <a:avLst/>
          </a:prstGeom>
          <a:noFill/>
          <a:ln>
            <a:noFill/>
          </a:ln>
        </p:spPr>
      </p:pic>
      <p:sp>
        <p:nvSpPr>
          <p:cNvPr id="227" name="Google Shape;227;p24"/>
          <p:cNvSpPr txBox="1"/>
          <p:nvPr/>
        </p:nvSpPr>
        <p:spPr>
          <a:xfrm>
            <a:off x="839243" y="501171"/>
            <a:ext cx="10363200" cy="914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dirty="0">
                <a:solidFill>
                  <a:schemeClr val="dk1"/>
                </a:solidFill>
                <a:latin typeface="Times New Roman"/>
                <a:ea typeface="Times New Roman"/>
                <a:cs typeface="Times New Roman"/>
                <a:sym typeface="Times New Roman"/>
              </a:rPr>
              <a:t>Expected Results</a:t>
            </a:r>
            <a:endParaRPr sz="1400" b="0" i="0" u="none" strike="noStrike" cap="none" dirty="0">
              <a:solidFill>
                <a:srgbClr val="000000"/>
              </a:solidFill>
              <a:latin typeface="Arial"/>
              <a:ea typeface="Arial"/>
              <a:cs typeface="Arial"/>
              <a:sym typeface="Arial"/>
            </a:endParaRPr>
          </a:p>
        </p:txBody>
      </p:sp>
      <p:sp>
        <p:nvSpPr>
          <p:cNvPr id="228" name="Google Shape;2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pic>
        <p:nvPicPr>
          <p:cNvPr id="2" name="Picture 1">
            <a:extLst>
              <a:ext uri="{FF2B5EF4-FFF2-40B4-BE49-F238E27FC236}">
                <a16:creationId xmlns:a16="http://schemas.microsoft.com/office/drawing/2014/main" id="{BB7B8900-DD46-2135-CA97-EF29E434463A}"/>
              </a:ext>
            </a:extLst>
          </p:cNvPr>
          <p:cNvPicPr>
            <a:picLocks noChangeAspect="1"/>
          </p:cNvPicPr>
          <p:nvPr/>
        </p:nvPicPr>
        <p:blipFill>
          <a:blip r:embed="rId4"/>
          <a:stretch>
            <a:fillRect/>
          </a:stretch>
        </p:blipFill>
        <p:spPr>
          <a:xfrm>
            <a:off x="500063" y="2055812"/>
            <a:ext cx="4146997" cy="2217906"/>
          </a:xfrm>
          <a:prstGeom prst="rect">
            <a:avLst/>
          </a:prstGeom>
        </p:spPr>
      </p:pic>
      <p:sp>
        <p:nvSpPr>
          <p:cNvPr id="10" name="Google Shape;225;p24">
            <a:extLst>
              <a:ext uri="{FF2B5EF4-FFF2-40B4-BE49-F238E27FC236}">
                <a16:creationId xmlns:a16="http://schemas.microsoft.com/office/drawing/2014/main" id="{FAB63BCD-D802-3045-AD56-800D5F639E50}"/>
              </a:ext>
            </a:extLst>
          </p:cNvPr>
          <p:cNvSpPr txBox="1"/>
          <p:nvPr/>
        </p:nvSpPr>
        <p:spPr>
          <a:xfrm>
            <a:off x="5231313" y="2624438"/>
            <a:ext cx="6240218" cy="914400"/>
          </a:xfrm>
          <a:prstGeom prst="rect">
            <a:avLst/>
          </a:prstGeom>
          <a:noFill/>
          <a:ln>
            <a:noFill/>
          </a:ln>
        </p:spPr>
        <p:txBody>
          <a:bodyPr spcFirstLastPara="1" wrap="square" lIns="91425" tIns="45700" rIns="91425" bIns="45700" anchor="t" anchorCtr="0">
            <a:noAutofit/>
          </a:bodyPr>
          <a:lstStyle/>
          <a:p>
            <a:endParaRPr lang="en-US" sz="1800" dirty="0"/>
          </a:p>
          <a:p>
            <a:r>
              <a:rPr lang="en-US" dirty="0">
                <a:latin typeface="Andale Mono" panose="020B0509000000000004" pitchFamily="49" charset="0"/>
                <a:cs typeface="Times New Roman" panose="02020603050405020304" pitchFamily="18" charset="0"/>
              </a:rPr>
              <a:t>It goes into the beam control phase and reduces the intensity</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0377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25"/>
          <p:cNvPicPr preferRelativeResize="0"/>
          <p:nvPr/>
        </p:nvPicPr>
        <p:blipFill rotWithShape="1">
          <a:blip r:embed="rId3">
            <a:alphaModFix/>
          </a:blip>
          <a:srcRect/>
          <a:stretch/>
        </p:blipFill>
        <p:spPr>
          <a:xfrm>
            <a:off x="9525" y="0"/>
            <a:ext cx="12182475" cy="6858000"/>
          </a:xfrm>
          <a:prstGeom prst="rect">
            <a:avLst/>
          </a:prstGeom>
          <a:noFill/>
          <a:ln>
            <a:noFill/>
          </a:ln>
        </p:spPr>
      </p:pic>
      <p:sp>
        <p:nvSpPr>
          <p:cNvPr id="235" name="Google Shape;235;p25"/>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36" name="Google Shape;236;p25"/>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15</a:t>
            </a:fld>
            <a:endParaRPr sz="1400" b="0" i="0" u="none" strike="noStrike" cap="none">
              <a:solidFill>
                <a:srgbClr val="000000"/>
              </a:solidFill>
              <a:latin typeface="Arial"/>
              <a:ea typeface="Arial"/>
              <a:cs typeface="Arial"/>
              <a:sym typeface="Arial"/>
            </a:endParaRPr>
          </a:p>
        </p:txBody>
      </p:sp>
      <p:sp>
        <p:nvSpPr>
          <p:cNvPr id="237" name="Google Shape;237;p25"/>
          <p:cNvSpPr txBox="1"/>
          <p:nvPr/>
        </p:nvSpPr>
        <p:spPr>
          <a:xfrm>
            <a:off x="438150" y="1584324"/>
            <a:ext cx="11156950" cy="3930067"/>
          </a:xfrm>
          <a:prstGeom prst="rect">
            <a:avLst/>
          </a:prstGeom>
          <a:noFill/>
          <a:ln>
            <a:noFill/>
          </a:ln>
        </p:spPr>
        <p:txBody>
          <a:bodyPr spcFirstLastPara="1" wrap="square" lIns="91425" tIns="45700" rIns="91425" bIns="45700" anchor="t" anchorCtr="0">
            <a:noAutofit/>
          </a:bodyPr>
          <a:lstStyle/>
          <a:p>
            <a:pPr marL="457200"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ALAS helps a lot to reduce the road accidents.</a:t>
            </a:r>
          </a:p>
          <a:p>
            <a:pPr algn="just"/>
            <a:endParaRPr lang="en-US" sz="2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ALAS can bring a great change in the transport system as it helps a lot to drive the vehicles in a safe manner and also helps in the night time. </a:t>
            </a:r>
          </a:p>
          <a:p>
            <a:pPr marL="457200" indent="-4572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Almost all vehicle accidents are caused by human error, which can be avoided with Advance Luminous Assistant System(ALAS).</a:t>
            </a:r>
          </a:p>
          <a:p>
            <a:pPr marL="457200" indent="-4572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role of ALAS is to prevent deaths and injuries by reducing the number of car accidents and the serious impact of those that cannot be avoided.</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chemeClr val="dk1"/>
              </a:solidFill>
              <a:latin typeface="Arial"/>
              <a:ea typeface="Arial"/>
              <a:cs typeface="Arial"/>
              <a:sym typeface="Arial"/>
            </a:endParaRPr>
          </a:p>
        </p:txBody>
      </p:sp>
      <p:pic>
        <p:nvPicPr>
          <p:cNvPr id="238" name="Google Shape;238;p25"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239" name="Google Shape;239;p25"/>
          <p:cNvSpPr txBox="1"/>
          <p:nvPr/>
        </p:nvSpPr>
        <p:spPr>
          <a:xfrm>
            <a:off x="914400" y="192087"/>
            <a:ext cx="10363200" cy="11334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p:txBody>
      </p:sp>
      <p:sp>
        <p:nvSpPr>
          <p:cNvPr id="240" name="Google Shape;24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6"/>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48" name="Google Shape;248;p26"/>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16</a:t>
            </a:fld>
            <a:endParaRPr sz="1400" b="0" i="0" u="none" strike="noStrike" cap="none">
              <a:solidFill>
                <a:srgbClr val="000000"/>
              </a:solidFill>
              <a:latin typeface="Arial"/>
              <a:ea typeface="Arial"/>
              <a:cs typeface="Arial"/>
              <a:sym typeface="Arial"/>
            </a:endParaRPr>
          </a:p>
        </p:txBody>
      </p:sp>
      <p:sp>
        <p:nvSpPr>
          <p:cNvPr id="249" name="Google Shape;249;p26"/>
          <p:cNvSpPr txBox="1"/>
          <p:nvPr/>
        </p:nvSpPr>
        <p:spPr>
          <a:xfrm>
            <a:off x="517525" y="1325562"/>
            <a:ext cx="11156950" cy="4525962"/>
          </a:xfrm>
          <a:prstGeom prst="rect">
            <a:avLst/>
          </a:prstGeom>
          <a:noFill/>
          <a:ln>
            <a:noFill/>
          </a:ln>
        </p:spPr>
        <p:txBody>
          <a:bodyPr spcFirstLastPara="1" wrap="square" lIns="91425" tIns="45700" rIns="91425" bIns="45700" anchor="t" anchorCtr="0">
            <a:noAutofit/>
          </a:bodyPr>
          <a:lstStyle/>
          <a:p>
            <a:r>
              <a:rPr lang="en-US" sz="2200" dirty="0">
                <a:latin typeface="Times New Roman" panose="02020603050405020304" pitchFamily="18" charset="0"/>
                <a:cs typeface="Times New Roman" panose="02020603050405020304" pitchFamily="18" charset="0"/>
              </a:rPr>
              <a:t>[1] Headlamp - Wikipedia, the free encyclopedia</a:t>
            </a:r>
          </a:p>
          <a:p>
            <a:r>
              <a:rPr lang="en-US" sz="2200" dirty="0">
                <a:latin typeface="Times New Roman" panose="02020603050405020304" pitchFamily="18" charset="0"/>
                <a:cs typeface="Times New Roman" panose="02020603050405020304" pitchFamily="18" charset="0"/>
                <a:hlinkClick r:id="rId3"/>
              </a:rPr>
              <a:t>http://en.wikipedia.org/wiki/Headlamp</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[2] HIGH Beam ASSIST</a:t>
            </a:r>
          </a:p>
          <a:p>
            <a:r>
              <a:rPr lang="en-US" sz="2200" dirty="0">
                <a:latin typeface="Times New Roman" panose="02020603050405020304" pitchFamily="18" charset="0"/>
                <a:cs typeface="Times New Roman" panose="02020603050405020304" pitchFamily="18" charset="0"/>
                <a:hlinkClick r:id="rId4"/>
              </a:rPr>
              <a:t>http://www.audizine.com/forum/showth</a:t>
            </a:r>
            <a:r>
              <a:rPr lang="en-US" sz="2200" dirty="0">
                <a:latin typeface="Times New Roman" panose="02020603050405020304" pitchFamily="18" charset="0"/>
                <a:cs typeface="Times New Roman" panose="02020603050405020304" pitchFamily="18" charset="0"/>
              </a:rPr>
              <a:t>read.php/487621-HIGHBeam- ASSIST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[3] AUTOMATIC HEADLIGHT INTENSITY</a:t>
            </a:r>
          </a:p>
          <a:p>
            <a:r>
              <a:rPr lang="en-US" sz="2200" dirty="0">
                <a:latin typeface="Times New Roman" panose="02020603050405020304" pitchFamily="18" charset="0"/>
                <a:cs typeface="Times New Roman" panose="02020603050405020304" pitchFamily="18" charset="0"/>
              </a:rPr>
              <a:t>CONTROLLER http://zonascience.blogspot.com/2009/08/automatic-headlightintensity.html</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[4] High Beam Control: making driving safer and more convenient</a:t>
            </a:r>
          </a:p>
          <a:p>
            <a:r>
              <a:rPr lang="en-US" sz="2200" dirty="0">
                <a:latin typeface="Times New Roman" panose="02020603050405020304" pitchFamily="18" charset="0"/>
                <a:cs typeface="Times New Roman" panose="02020603050405020304" pitchFamily="18" charset="0"/>
              </a:rPr>
              <a:t>http://www.mazda.ie/videos/technology/high-beam-control-makingdrivingsafer-and-more-convenient/</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chemeClr val="dk1"/>
              </a:solidFill>
              <a:latin typeface="Arial"/>
              <a:ea typeface="Arial"/>
              <a:cs typeface="Arial"/>
              <a:sym typeface="Arial"/>
            </a:endParaRPr>
          </a:p>
        </p:txBody>
      </p:sp>
      <p:pic>
        <p:nvPicPr>
          <p:cNvPr id="250" name="Google Shape;250;p26" descr="C:\Users\DELL\Downloads\KPR logo 2020 3.png"/>
          <p:cNvPicPr preferRelativeResize="0"/>
          <p:nvPr/>
        </p:nvPicPr>
        <p:blipFill rotWithShape="1">
          <a:blip r:embed="rId5">
            <a:alphaModFix/>
          </a:blip>
          <a:srcRect/>
          <a:stretch/>
        </p:blipFill>
        <p:spPr>
          <a:xfrm>
            <a:off x="10758487" y="280987"/>
            <a:ext cx="1104900" cy="1073150"/>
          </a:xfrm>
          <a:prstGeom prst="rect">
            <a:avLst/>
          </a:prstGeom>
          <a:noFill/>
          <a:ln>
            <a:noFill/>
          </a:ln>
        </p:spPr>
      </p:pic>
      <p:sp>
        <p:nvSpPr>
          <p:cNvPr id="251" name="Google Shape;251;p26"/>
          <p:cNvSpPr txBox="1"/>
          <p:nvPr/>
        </p:nvSpPr>
        <p:spPr>
          <a:xfrm>
            <a:off x="914400" y="192087"/>
            <a:ext cx="10363200" cy="11334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REFERENCES</a:t>
            </a:r>
            <a:endParaRPr sz="1400" b="0" i="0" u="none" strike="noStrike" cap="none">
              <a:solidFill>
                <a:srgbClr val="000000"/>
              </a:solidFill>
              <a:latin typeface="Arial"/>
              <a:ea typeface="Arial"/>
              <a:cs typeface="Arial"/>
              <a:sym typeface="Arial"/>
            </a:endParaRPr>
          </a:p>
        </p:txBody>
      </p:sp>
      <p:sp>
        <p:nvSpPr>
          <p:cNvPr id="252" name="Google Shape;25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57"/>
        <p:cNvGrpSpPr/>
        <p:nvPr/>
      </p:nvGrpSpPr>
      <p:grpSpPr>
        <a:xfrm>
          <a:off x="0" y="0"/>
          <a:ext cx="0" cy="0"/>
          <a:chOff x="0" y="0"/>
          <a:chExt cx="0" cy="0"/>
        </a:xfrm>
      </p:grpSpPr>
      <p:sp>
        <p:nvSpPr>
          <p:cNvPr id="259" name="Google Shape;259;p27"/>
          <p:cNvSpPr txBox="1"/>
          <p:nvPr/>
        </p:nvSpPr>
        <p:spPr>
          <a:xfrm>
            <a:off x="254000" y="6318250"/>
            <a:ext cx="332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1F4E79"/>
              </a:buClr>
              <a:buSzPts val="1200"/>
              <a:buFont typeface="Arial"/>
              <a:buNone/>
            </a:pPr>
            <a:r>
              <a:rPr lang="en-US" sz="1200" b="1" i="0" u="none" strike="noStrike" cap="none">
                <a:solidFill>
                  <a:srgbClr val="1F4E79"/>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60" name="Google Shape;260;p27"/>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1" name="Google Shape;261;p27"/>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17</a:t>
            </a:fld>
            <a:endParaRPr sz="1400" b="0" i="0" u="none" strike="noStrike" cap="none">
              <a:solidFill>
                <a:srgbClr val="000000"/>
              </a:solidFill>
              <a:latin typeface="Arial"/>
              <a:ea typeface="Arial"/>
              <a:cs typeface="Arial"/>
              <a:sym typeface="Arial"/>
            </a:endParaRPr>
          </a:p>
        </p:txBody>
      </p:sp>
      <p:sp>
        <p:nvSpPr>
          <p:cNvPr id="262" name="Google Shape;262;p27"/>
          <p:cNvSpPr txBox="1"/>
          <p:nvPr/>
        </p:nvSpPr>
        <p:spPr>
          <a:xfrm>
            <a:off x="892175" y="1600200"/>
            <a:ext cx="8229600" cy="39195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3" name="Google Shape;263;p27"/>
          <p:cNvSpPr txBox="1"/>
          <p:nvPr/>
        </p:nvSpPr>
        <p:spPr>
          <a:xfrm>
            <a:off x="438150" y="1584325"/>
            <a:ext cx="1115695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27"/>
          <p:cNvSpPr txBox="1"/>
          <p:nvPr/>
        </p:nvSpPr>
        <p:spPr>
          <a:xfrm>
            <a:off x="1981200" y="503237"/>
            <a:ext cx="8229600" cy="44386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Arial"/>
              <a:buNone/>
            </a:pPr>
            <a:r>
              <a:rPr lang="en-US" sz="4400" b="1" i="0" u="none" strike="noStrike" cap="none" dirty="0">
                <a:solidFill>
                  <a:schemeClr val="dk1"/>
                </a:solidFill>
                <a:latin typeface="Arial"/>
                <a:ea typeface="Arial"/>
                <a:cs typeface="Arial"/>
                <a:sym typeface="Arial"/>
              </a:rPr>
              <a:t>Thank you.</a:t>
            </a:r>
            <a:endParaRPr sz="1400" b="0" i="0" u="none" strike="noStrike" cap="none" dirty="0">
              <a:solidFill>
                <a:srgbClr val="000000"/>
              </a:solidFill>
              <a:latin typeface="Arial"/>
              <a:ea typeface="Arial"/>
              <a:cs typeface="Arial"/>
              <a:sym typeface="Arial"/>
            </a:endParaRPr>
          </a:p>
        </p:txBody>
      </p:sp>
      <p:pic>
        <p:nvPicPr>
          <p:cNvPr id="265" name="Google Shape;265;p27" descr="C:\Users\DELL\Downloads\KPR logo 2020 3.png"/>
          <p:cNvPicPr preferRelativeResize="0"/>
          <p:nvPr/>
        </p:nvPicPr>
        <p:blipFill rotWithShape="1">
          <a:blip r:embed="rId3">
            <a:alphaModFix/>
          </a:blip>
          <a:srcRect/>
          <a:stretch/>
        </p:blipFill>
        <p:spPr>
          <a:xfrm>
            <a:off x="10758487" y="280987"/>
            <a:ext cx="1104900" cy="1073150"/>
          </a:xfrm>
          <a:prstGeom prst="rect">
            <a:avLst/>
          </a:prstGeom>
          <a:noFill/>
          <a:ln>
            <a:noFill/>
          </a:ln>
        </p:spPr>
      </p:pic>
      <p:sp>
        <p:nvSpPr>
          <p:cNvPr id="266" name="Google Shape;26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88"/>
        <p:cNvGrpSpPr/>
        <p:nvPr/>
      </p:nvGrpSpPr>
      <p:grpSpPr>
        <a:xfrm>
          <a:off x="0" y="0"/>
          <a:ext cx="0" cy="0"/>
          <a:chOff x="0" y="0"/>
          <a:chExt cx="0" cy="0"/>
        </a:xfrm>
      </p:grpSpPr>
      <p:sp>
        <p:nvSpPr>
          <p:cNvPr id="90" name="Google Shape;90;p13"/>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91" name="Google Shape;91;p13"/>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400" b="0" i="0" u="none" strike="noStrike" cap="none">
              <a:solidFill>
                <a:srgbClr val="000000"/>
              </a:solidFill>
              <a:latin typeface="Arial"/>
              <a:ea typeface="Arial"/>
              <a:cs typeface="Arial"/>
              <a:sym typeface="Arial"/>
            </a:endParaRPr>
          </a:p>
        </p:txBody>
      </p:sp>
      <p:sp>
        <p:nvSpPr>
          <p:cNvPr id="92" name="Google Shape;92;p13"/>
          <p:cNvSpPr txBox="1"/>
          <p:nvPr/>
        </p:nvSpPr>
        <p:spPr>
          <a:xfrm>
            <a:off x="835025" y="352425"/>
            <a:ext cx="9959975" cy="10604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4400" b="1" i="0" u="none" strike="noStrike" cap="none" dirty="0">
                <a:solidFill>
                  <a:schemeClr val="dk1"/>
                </a:solidFill>
                <a:latin typeface="Eurostile" panose="020B0504020202050204" pitchFamily="34" charset="77"/>
                <a:ea typeface="Times New Roman"/>
                <a:cs typeface="Angsana New" panose="02020603050405020304" pitchFamily="18" charset="-34"/>
                <a:sym typeface="Times New Roman"/>
              </a:rPr>
              <a:t>PROJECT</a:t>
            </a:r>
            <a:r>
              <a:rPr lang="en-US" sz="3200" b="1" i="0" u="none" strike="noStrike" cap="none" dirty="0">
                <a:solidFill>
                  <a:schemeClr val="dk1"/>
                </a:solidFill>
                <a:latin typeface="Eurostile" panose="020B0504020202050204" pitchFamily="34" charset="77"/>
                <a:ea typeface="Times New Roman"/>
                <a:cs typeface="Angsana New" panose="02020603050405020304" pitchFamily="18" charset="-34"/>
                <a:sym typeface="Times New Roman"/>
              </a:rPr>
              <a:t>  </a:t>
            </a:r>
            <a:r>
              <a:rPr lang="en-US" sz="4400" b="1" i="0" u="none" strike="noStrike" cap="none" dirty="0">
                <a:solidFill>
                  <a:schemeClr val="dk1"/>
                </a:solidFill>
                <a:latin typeface="Eurostile" panose="020B0504020202050204" pitchFamily="34" charset="77"/>
                <a:ea typeface="Times New Roman"/>
                <a:cs typeface="Angsana New" panose="02020603050405020304" pitchFamily="18" charset="-34"/>
                <a:sym typeface="Times New Roman"/>
              </a:rPr>
              <a:t>PRESENTATION</a:t>
            </a:r>
            <a:endParaRPr sz="4400" b="0" i="0" u="none" strike="noStrike" cap="none" dirty="0">
              <a:solidFill>
                <a:srgbClr val="000000"/>
              </a:solidFill>
              <a:latin typeface="Eurostile" panose="020B0504020202050204" pitchFamily="34" charset="77"/>
              <a:ea typeface="Times New Roman"/>
              <a:cs typeface="Angsana New" panose="02020603050405020304" pitchFamily="18" charset="-34"/>
              <a:sym typeface="Times New Roman"/>
            </a:endParaRPr>
          </a:p>
        </p:txBody>
      </p:sp>
      <p:graphicFrame>
        <p:nvGraphicFramePr>
          <p:cNvPr id="93" name="Google Shape;93;p13"/>
          <p:cNvGraphicFramePr/>
          <p:nvPr>
            <p:extLst>
              <p:ext uri="{D42A27DB-BD31-4B8C-83A1-F6EECF244321}">
                <p14:modId xmlns:p14="http://schemas.microsoft.com/office/powerpoint/2010/main" val="3696528373"/>
              </p:ext>
            </p:extLst>
          </p:nvPr>
        </p:nvGraphicFramePr>
        <p:xfrm>
          <a:off x="1959280" y="1959932"/>
          <a:ext cx="7967650" cy="3447060"/>
        </p:xfrm>
        <a:graphic>
          <a:graphicData uri="http://schemas.openxmlformats.org/drawingml/2006/table">
            <a:tbl>
              <a:tblPr>
                <a:noFill/>
                <a:tableStyleId>{00214665-EFE1-40CF-944D-423B3CC7C373}</a:tableStyleId>
              </a:tblPr>
              <a:tblGrid>
                <a:gridCol w="2186825">
                  <a:extLst>
                    <a:ext uri="{9D8B030D-6E8A-4147-A177-3AD203B41FA5}">
                      <a16:colId xmlns:a16="http://schemas.microsoft.com/office/drawing/2014/main" val="20000"/>
                    </a:ext>
                  </a:extLst>
                </a:gridCol>
                <a:gridCol w="5780825">
                  <a:extLst>
                    <a:ext uri="{9D8B030D-6E8A-4147-A177-3AD203B41FA5}">
                      <a16:colId xmlns:a16="http://schemas.microsoft.com/office/drawing/2014/main" val="20001"/>
                    </a:ext>
                  </a:extLst>
                </a:gridCol>
              </a:tblGrid>
              <a:tr h="6207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Class &amp; Team No:</a:t>
                      </a:r>
                      <a:endParaRPr sz="1400" b="1" u="none" strike="noStrike" cap="none" dirty="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 </a:t>
                      </a:r>
                    </a:p>
                    <a:p>
                      <a:pPr marL="0" marR="0" lvl="0" indent="0" algn="l" rtl="0">
                        <a:lnSpc>
                          <a:spcPct val="100000"/>
                        </a:lnSpc>
                        <a:spcBef>
                          <a:spcPts val="0"/>
                        </a:spcBef>
                        <a:spcAft>
                          <a:spcPts val="0"/>
                        </a:spcAft>
                        <a:buClr>
                          <a:schemeClr val="dk1"/>
                        </a:buClr>
                        <a:buSzPts val="1800"/>
                        <a:buFont typeface="Times New Roman"/>
                        <a:buNone/>
                      </a:pPr>
                      <a:r>
                        <a:rPr lang="pt-BR" sz="1800" b="0" i="0" u="none" strike="noStrike" cap="none" dirty="0">
                          <a:solidFill>
                            <a:schemeClr val="dk1"/>
                          </a:solidFill>
                          <a:latin typeface="Times New Roman"/>
                          <a:ea typeface="Times New Roman"/>
                          <a:cs typeface="Times New Roman"/>
                          <a:sym typeface="Times New Roman"/>
                        </a:rPr>
                        <a:t>IV CSE A &amp; TEAM NO 7</a:t>
                      </a:r>
                    </a:p>
                    <a:p>
                      <a:pPr marL="0" marR="0" lvl="0" indent="0" algn="l" rtl="0">
                        <a:lnSpc>
                          <a:spcPct val="100000"/>
                        </a:lnSpc>
                        <a:spcBef>
                          <a:spcPts val="0"/>
                        </a:spcBef>
                        <a:spcAft>
                          <a:spcPts val="0"/>
                        </a:spcAft>
                        <a:buClr>
                          <a:schemeClr val="dk1"/>
                        </a:buClr>
                        <a:buSzPts val="1800"/>
                        <a:buFont typeface="Times New Roman"/>
                        <a:buNone/>
                      </a:pPr>
                      <a:endParaRPr sz="1400" u="none" strike="noStrike" cap="none" dirty="0">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20700">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Times New Roman"/>
                          <a:ea typeface="Times New Roman"/>
                          <a:cs typeface="Times New Roman"/>
                          <a:sym typeface="Times New Roman"/>
                        </a:rPr>
                        <a:t>Review No:</a:t>
                      </a:r>
                      <a:endParaRPr sz="1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VII Semester Project (Odd Sem. Phase-I)</a:t>
                      </a:r>
                      <a:endParaRPr sz="180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334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Title:</a:t>
                      </a:r>
                      <a:endParaRPr sz="1400" b="1"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Times New Roman"/>
                          <a:ea typeface="Times New Roman"/>
                          <a:cs typeface="Times New Roman"/>
                          <a:sym typeface="Times New Roman"/>
                        </a:rPr>
                        <a:t>ALAS(ADVANCE LUMINOUS ASSISTANT SYSTEM)</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207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Date:</a:t>
                      </a:r>
                      <a:endParaRPr sz="1400" b="1"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Times New Roman"/>
                          <a:ea typeface="Times New Roman"/>
                          <a:cs typeface="Times New Roman"/>
                          <a:sym typeface="Times New Roman"/>
                        </a:rPr>
                        <a:t>29/01/2024 </a:t>
                      </a:r>
                      <a:endParaRPr sz="1800" u="none" strike="noStrike" cap="none" dirty="0">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207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Time:</a:t>
                      </a:r>
                      <a:endParaRPr sz="1400" b="1" u="none" strike="noStrike" cap="none" dirty="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94" name="Google Shape;94;p13" descr="C:\Users\DELL\Downloads\KPR logo 2020 3.png"/>
          <p:cNvPicPr preferRelativeResize="0"/>
          <p:nvPr/>
        </p:nvPicPr>
        <p:blipFill rotWithShape="1">
          <a:blip r:embed="rId3">
            <a:alphaModFix/>
          </a:blip>
          <a:srcRect/>
          <a:stretch/>
        </p:blipFill>
        <p:spPr>
          <a:xfrm>
            <a:off x="10911671" y="280987"/>
            <a:ext cx="799316" cy="736155"/>
          </a:xfrm>
          <a:prstGeom prst="rect">
            <a:avLst/>
          </a:prstGeom>
          <a:noFill/>
          <a:ln>
            <a:noFill/>
          </a:ln>
        </p:spPr>
      </p:pic>
      <p:sp>
        <p:nvSpPr>
          <p:cNvPr id="95" name="Google Shape;9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0"/>
        <p:cNvGrpSpPr/>
        <p:nvPr/>
      </p:nvGrpSpPr>
      <p:grpSpPr>
        <a:xfrm>
          <a:off x="0" y="0"/>
          <a:ext cx="0" cy="0"/>
          <a:chOff x="0" y="0"/>
          <a:chExt cx="0" cy="0"/>
        </a:xfrm>
      </p:grpSpPr>
      <p:sp>
        <p:nvSpPr>
          <p:cNvPr id="102" name="Google Shape;102;p14"/>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3" name="Google Shape;103;p14"/>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a:t>
            </a:fld>
            <a:endParaRPr sz="1400" b="0" i="0" u="none" strike="noStrike" cap="none">
              <a:solidFill>
                <a:srgbClr val="000000"/>
              </a:solidFill>
              <a:latin typeface="Arial"/>
              <a:ea typeface="Arial"/>
              <a:cs typeface="Arial"/>
              <a:sym typeface="Arial"/>
            </a:endParaRPr>
          </a:p>
        </p:txBody>
      </p:sp>
      <p:pic>
        <p:nvPicPr>
          <p:cNvPr id="104" name="Google Shape;104;p14" descr="C:\Users\DELL\Downloads\KPR logo 2020 3.png"/>
          <p:cNvPicPr preferRelativeResize="0"/>
          <p:nvPr/>
        </p:nvPicPr>
        <p:blipFill rotWithShape="1">
          <a:blip r:embed="rId3">
            <a:alphaModFix/>
          </a:blip>
          <a:srcRect/>
          <a:stretch/>
        </p:blipFill>
        <p:spPr>
          <a:xfrm>
            <a:off x="10758487" y="280987"/>
            <a:ext cx="1104900" cy="1073150"/>
          </a:xfrm>
          <a:prstGeom prst="rect">
            <a:avLst/>
          </a:prstGeom>
          <a:noFill/>
          <a:ln>
            <a:noFill/>
          </a:ln>
        </p:spPr>
      </p:pic>
      <p:sp>
        <p:nvSpPr>
          <p:cNvPr id="105" name="Google Shape;105;p14"/>
          <p:cNvSpPr txBox="1"/>
          <p:nvPr/>
        </p:nvSpPr>
        <p:spPr>
          <a:xfrm>
            <a:off x="1647824" y="508000"/>
            <a:ext cx="8750823" cy="123682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000"/>
              <a:buFont typeface="Times New Roman"/>
              <a:buNone/>
            </a:pPr>
            <a:r>
              <a:rPr lang="en-US" sz="4400" b="1" i="0" u="none" strike="noStrike" cap="none" dirty="0">
                <a:solidFill>
                  <a:schemeClr val="dk1"/>
                </a:solidFill>
                <a:latin typeface="Eurostile" panose="020B0504020202050204" pitchFamily="34" charset="77"/>
                <a:ea typeface="Times New Roman"/>
                <a:cs typeface="Times New Roman"/>
                <a:sym typeface="Times New Roman"/>
              </a:rPr>
              <a:t>Advance Luminous Assistant System</a:t>
            </a:r>
            <a:endParaRPr lang="en-US" sz="4400" b="0" i="0" u="none" strike="noStrike" cap="none" dirty="0">
              <a:solidFill>
                <a:srgbClr val="000000"/>
              </a:solidFill>
              <a:latin typeface="Eurostile" panose="020B0504020202050204" pitchFamily="34" charset="77"/>
              <a:sym typeface="Arial"/>
            </a:endParaRPr>
          </a:p>
        </p:txBody>
      </p:sp>
      <p:sp>
        <p:nvSpPr>
          <p:cNvPr id="106" name="Google Shape;106;p14"/>
          <p:cNvSpPr txBox="1"/>
          <p:nvPr/>
        </p:nvSpPr>
        <p:spPr>
          <a:xfrm>
            <a:off x="914401" y="2152921"/>
            <a:ext cx="11075436" cy="399070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600"/>
              <a:buFont typeface="Calibri"/>
              <a:buNone/>
            </a:pPr>
            <a:endParaRPr sz="1400" b="0" i="0" u="none" strike="noStrike" cap="none" dirty="0">
              <a:solidFill>
                <a:srgbClr val="000000"/>
              </a:solidFill>
              <a:latin typeface="Arial"/>
              <a:ea typeface="Arial"/>
              <a:cs typeface="Arial"/>
              <a:sym typeface="Arial"/>
            </a:endParaRPr>
          </a:p>
          <a:p>
            <a:pPr marL="457200" indent="-457200">
              <a:lnSpc>
                <a:spcPct val="90000"/>
              </a:lnSpc>
              <a:spcBef>
                <a:spcPts val="1000"/>
              </a:spcBef>
              <a:buFont typeface="Wingdings" panose="05000000000000000000" pitchFamily="2" charset="2"/>
              <a:buChar char="Ø"/>
            </a:pPr>
            <a:r>
              <a:rPr lang="en-US" sz="2600" b="1" dirty="0">
                <a:solidFill>
                  <a:schemeClr val="dk1"/>
                </a:solidFill>
                <a:latin typeface="Times New Roman" panose="02020603050405020304" pitchFamily="18" charset="0"/>
                <a:ea typeface="Calibri"/>
                <a:cs typeface="Times New Roman" panose="02020603050405020304" pitchFamily="18" charset="0"/>
                <a:sym typeface="Calibri"/>
              </a:rPr>
              <a:t>Aravind RM – 20cs013</a:t>
            </a:r>
            <a:r>
              <a:rPr lang="en-US" sz="2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p>
          <a:p>
            <a:pPr marL="457200" indent="-457200">
              <a:lnSpc>
                <a:spcPct val="90000"/>
              </a:lnSpc>
              <a:spcBef>
                <a:spcPts val="1000"/>
              </a:spcBef>
              <a:buFont typeface="Wingdings" panose="05000000000000000000" pitchFamily="2" charset="2"/>
              <a:buChar char="Ø"/>
            </a:pPr>
            <a:r>
              <a:rPr lang="en-US" sz="2600" dirty="0">
                <a:solidFill>
                  <a:schemeClr val="dk1"/>
                </a:solidFill>
                <a:latin typeface="Times New Roman" panose="02020603050405020304" pitchFamily="18" charset="0"/>
                <a:ea typeface="Calibri"/>
                <a:cs typeface="Times New Roman" panose="02020603050405020304" pitchFamily="18" charset="0"/>
                <a:sym typeface="Calibri"/>
              </a:rPr>
              <a:t>ArunPrakash SK – 20cs018</a:t>
            </a:r>
          </a:p>
          <a:p>
            <a:pPr marL="457200" indent="-457200">
              <a:lnSpc>
                <a:spcPct val="90000"/>
              </a:lnSpc>
              <a:spcBef>
                <a:spcPts val="1000"/>
              </a:spcBef>
              <a:buFont typeface="Wingdings" panose="05000000000000000000" pitchFamily="2" charset="2"/>
              <a:buChar char="Ø"/>
            </a:pPr>
            <a:r>
              <a:rPr lang="en-US" sz="260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Dheepadarshan</a:t>
            </a:r>
            <a:r>
              <a:rPr lang="en-US" sz="26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LB – 20cs045                          </a:t>
            </a:r>
            <a:endParaRPr lang="en-US" sz="140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indent="-457200">
              <a:lnSpc>
                <a:spcPct val="90000"/>
              </a:lnSpc>
              <a:spcBef>
                <a:spcPts val="1000"/>
              </a:spcBef>
              <a:buFont typeface="Wingdings" panose="05000000000000000000" pitchFamily="2" charset="2"/>
              <a:buChar char="Ø"/>
            </a:pPr>
            <a:endParaRPr lang="en-US" sz="2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						Guided by:</a:t>
            </a:r>
          </a:p>
          <a:p>
            <a:pPr marL="0" marR="0" lvl="0" indent="0" algn="l" rtl="0">
              <a:lnSpc>
                <a:spcPct val="90000"/>
              </a:lnSpc>
              <a:spcBef>
                <a:spcPts val="1000"/>
              </a:spcBef>
              <a:spcAft>
                <a:spcPts val="0"/>
              </a:spcAft>
              <a:buNone/>
            </a:pPr>
            <a:r>
              <a:rPr lang="en-US" sz="2600"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Mr.Thivaharan</a:t>
            </a:r>
            <a:r>
              <a:rPr lang="en-US" sz="2600" b="0" i="0" u="none" strike="noStrike" cap="none" dirty="0">
                <a:solidFill>
                  <a:schemeClr val="dk1"/>
                </a:solidFill>
                <a:latin typeface="Calibri"/>
                <a:ea typeface="Calibri"/>
                <a:cs typeface="Calibri"/>
                <a:sym typeface="Calibri"/>
              </a:rPr>
              <a:t> S</a:t>
            </a:r>
          </a:p>
          <a:p>
            <a:pPr marL="0" marR="0" lvl="0" indent="0" algn="l" rtl="0">
              <a:lnSpc>
                <a:spcPct val="90000"/>
              </a:lnSpc>
              <a:spcBef>
                <a:spcPts val="1000"/>
              </a:spcBef>
              <a:spcAft>
                <a:spcPts val="0"/>
              </a:spcAft>
              <a:buNone/>
            </a:pPr>
            <a:r>
              <a:rPr lang="en-US" sz="2600" dirty="0">
                <a:solidFill>
                  <a:schemeClr val="dk1"/>
                </a:solidFill>
                <a:latin typeface="Calibri"/>
                <a:cs typeface="Calibri"/>
                <a:sym typeface="Calibri"/>
              </a:rPr>
              <a:t>                                                                                Assistant Professor (</a:t>
            </a:r>
            <a:r>
              <a:rPr lang="en-US" sz="2600" dirty="0" err="1">
                <a:solidFill>
                  <a:schemeClr val="dk1"/>
                </a:solidFill>
                <a:latin typeface="Calibri"/>
                <a:cs typeface="Calibri"/>
                <a:sym typeface="Calibri"/>
              </a:rPr>
              <a:t>Sr.G</a:t>
            </a:r>
            <a:r>
              <a:rPr lang="en-US" sz="2600" dirty="0">
                <a:solidFill>
                  <a:schemeClr val="dk1"/>
                </a:solidFill>
                <a:latin typeface="Calibri"/>
                <a:cs typeface="Calibri"/>
                <a:sym typeface="Calibri"/>
              </a:rPr>
              <a:t>.) -CSE</a:t>
            </a:r>
            <a:endParaRPr dirty="0"/>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600"/>
              <a:buFont typeface="Calibri"/>
              <a:buNone/>
            </a:pPr>
            <a:r>
              <a:rPr lang="en-US" sz="2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
        <p:nvSpPr>
          <p:cNvPr id="107" name="Google Shape;10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5"/>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15" name="Google Shape;115;p15"/>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4</a:t>
            </a:fld>
            <a:endParaRPr sz="1400" b="0" i="0" u="none" strike="noStrike" cap="none">
              <a:solidFill>
                <a:srgbClr val="000000"/>
              </a:solidFill>
              <a:latin typeface="Arial"/>
              <a:ea typeface="Arial"/>
              <a:cs typeface="Arial"/>
              <a:sym typeface="Arial"/>
            </a:endParaRPr>
          </a:p>
        </p:txBody>
      </p:sp>
      <p:pic>
        <p:nvPicPr>
          <p:cNvPr id="116" name="Google Shape;116;p15" descr="C:\Users\DELL\Downloads\KPR logo 2020 3.png"/>
          <p:cNvPicPr preferRelativeResize="0"/>
          <p:nvPr/>
        </p:nvPicPr>
        <p:blipFill rotWithShape="1">
          <a:blip r:embed="rId3">
            <a:alphaModFix/>
          </a:blip>
          <a:srcRect/>
          <a:stretch/>
        </p:blipFill>
        <p:spPr>
          <a:xfrm>
            <a:off x="10758487" y="280987"/>
            <a:ext cx="1104900" cy="1073150"/>
          </a:xfrm>
          <a:prstGeom prst="rect">
            <a:avLst/>
          </a:prstGeom>
          <a:noFill/>
          <a:ln>
            <a:noFill/>
          </a:ln>
        </p:spPr>
      </p:pic>
      <p:sp>
        <p:nvSpPr>
          <p:cNvPr id="117" name="Google Shape;117;p15"/>
          <p:cNvSpPr txBox="1"/>
          <p:nvPr/>
        </p:nvSpPr>
        <p:spPr>
          <a:xfrm>
            <a:off x="1647824" y="508000"/>
            <a:ext cx="8689975" cy="1070279"/>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000"/>
              <a:buFont typeface="Times New Roman"/>
              <a:buNone/>
            </a:pPr>
            <a:r>
              <a:rPr lang="en-US" sz="4400" b="1" i="0" u="none" strike="noStrike" cap="none">
                <a:solidFill>
                  <a:schemeClr val="dk1"/>
                </a:solidFill>
                <a:latin typeface="Times New Roman"/>
                <a:ea typeface="Times New Roman"/>
                <a:cs typeface="Times New Roman"/>
                <a:sym typeface="Times New Roman"/>
              </a:rPr>
              <a:t>INDUSTRY</a:t>
            </a:r>
            <a:r>
              <a:rPr lang="en-US" sz="4000" b="1" i="0" u="none" strike="noStrike" cap="none">
                <a:solidFill>
                  <a:schemeClr val="dk1"/>
                </a:solidFill>
                <a:latin typeface="Times New Roman"/>
                <a:ea typeface="Times New Roman"/>
                <a:cs typeface="Times New Roman"/>
                <a:sym typeface="Times New Roman"/>
              </a:rPr>
              <a:t> </a:t>
            </a:r>
            <a:r>
              <a:rPr lang="en-US" sz="4400" b="1" i="0" u="none" strike="noStrike" cap="none">
                <a:solidFill>
                  <a:schemeClr val="dk1"/>
                </a:solidFill>
                <a:latin typeface="Times New Roman"/>
                <a:ea typeface="Times New Roman"/>
                <a:cs typeface="Times New Roman"/>
                <a:sym typeface="Times New Roman"/>
              </a:rPr>
              <a:t>ASSOCIATED</a:t>
            </a:r>
            <a:r>
              <a:rPr lang="en-US" sz="4000" b="1"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18" name="Google Shape;118;p15"/>
          <p:cNvSpPr txBox="1"/>
          <p:nvPr/>
        </p:nvSpPr>
        <p:spPr>
          <a:xfrm>
            <a:off x="1746249" y="1721649"/>
            <a:ext cx="8689975" cy="396555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600"/>
              <a:buFont typeface="Calibri"/>
              <a:buNone/>
            </a:pPr>
            <a:r>
              <a:rPr lang="en-US" sz="2600" b="0" i="0" u="none" strike="noStrike" cap="none" dirty="0">
                <a:solidFill>
                  <a:schemeClr val="dk1"/>
                </a:solidFill>
                <a:latin typeface="Calibri"/>
                <a:ea typeface="Calibri"/>
                <a:cs typeface="Calibri"/>
                <a:sym typeface="Calibri"/>
              </a:rPr>
              <a:t>Industry Name - </a:t>
            </a:r>
            <a:r>
              <a:rPr lang="en-US" sz="26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BSH Hausgeräte </a:t>
            </a:r>
            <a:r>
              <a:rPr lang="en-US" sz="2600" b="0" i="0" u="none" strike="noStrike" cap="none" dirty="0">
                <a:solidFill>
                  <a:schemeClr val="dk1"/>
                </a:solidFill>
                <a:latin typeface="Calibri"/>
                <a:ea typeface="Calibri"/>
                <a:cs typeface="Calibri"/>
                <a:sym typeface="Calibri"/>
              </a:rPr>
              <a:t>Engineering Company </a:t>
            </a:r>
          </a:p>
          <a:p>
            <a:pPr marL="0" marR="0" lvl="0" indent="0" algn="l" rtl="0">
              <a:lnSpc>
                <a:spcPct val="90000"/>
              </a:lnSpc>
              <a:spcBef>
                <a:spcPts val="0"/>
              </a:spcBef>
              <a:spcAft>
                <a:spcPts val="0"/>
              </a:spcAft>
              <a:buClr>
                <a:schemeClr val="dk1"/>
              </a:buClr>
              <a:buSzPts val="2600"/>
              <a:buFont typeface="Calibri"/>
              <a:buNone/>
            </a:pPr>
            <a:endParaRPr lang="en-US" sz="1400" b="0" i="0" u="none" strike="noStrike" cap="none" dirty="0">
              <a:solidFill>
                <a:srgbClr val="000000"/>
              </a:solidFill>
              <a:latin typeface="Arial"/>
              <a:ea typeface="Arial"/>
              <a:cs typeface="Arial"/>
              <a:sym typeface="Arial"/>
            </a:endParaRPr>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Address details - </a:t>
            </a:r>
            <a:r>
              <a:rPr lang="en-US" sz="26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BSH GGS Office </a:t>
            </a:r>
            <a:r>
              <a:rPr lang="en-US" sz="2600" b="0" i="0" u="none" strike="noStrike" cap="none" dirty="0">
                <a:solidFill>
                  <a:schemeClr val="dk1"/>
                </a:solidFill>
                <a:latin typeface="Calibri"/>
                <a:ea typeface="Calibri"/>
                <a:cs typeface="Calibri"/>
                <a:sym typeface="Calibri"/>
              </a:rPr>
              <a:t>Mind comp tech park, Whitefield, Bengaluru, Karnataka 560048</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000"/>
              </a:spcBef>
              <a:spcAft>
                <a:spcPts val="0"/>
              </a:spcAft>
              <a:buNone/>
            </a:pPr>
            <a:endParaRPr sz="26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					Industry supervisor :</a:t>
            </a:r>
            <a:endParaRPr dirty="0"/>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			</a:t>
            </a:r>
            <a:r>
              <a:rPr lang="en-US" sz="2600" dirty="0">
                <a:solidFill>
                  <a:schemeClr val="dk1"/>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Shwetha </a:t>
            </a:r>
            <a:r>
              <a:rPr lang="en-US" sz="2600" b="0" i="0" u="none" strike="noStrike" cap="none" dirty="0" err="1">
                <a:solidFill>
                  <a:schemeClr val="dk1"/>
                </a:solidFill>
                <a:latin typeface="Calibri"/>
                <a:ea typeface="Calibri"/>
                <a:cs typeface="Calibri"/>
                <a:sym typeface="Calibri"/>
              </a:rPr>
              <a:t>Shivalingapa</a:t>
            </a:r>
            <a:r>
              <a:rPr lang="en-US" sz="2600" b="0" i="0" u="none" strike="noStrike" cap="none" dirty="0">
                <a:solidFill>
                  <a:schemeClr val="dk1"/>
                </a:solidFill>
                <a:latin typeface="Calibri"/>
                <a:ea typeface="Calibri"/>
                <a:cs typeface="Calibri"/>
                <a:sym typeface="Calibri"/>
              </a:rPr>
              <a:t> </a:t>
            </a:r>
          </a:p>
          <a:p>
            <a:pPr marL="0" marR="0" lvl="0" indent="0" algn="l" rtl="0">
              <a:lnSpc>
                <a:spcPct val="90000"/>
              </a:lnSpc>
              <a:spcBef>
                <a:spcPts val="1000"/>
              </a:spcBef>
              <a:spcAft>
                <a:spcPts val="0"/>
              </a:spcAft>
              <a:buNone/>
            </a:pPr>
            <a:r>
              <a:rPr lang="en-US" sz="2600" dirty="0">
                <a:solidFill>
                  <a:schemeClr val="dk1"/>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(Head Service Management)</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600"/>
              <a:buFont typeface="Calibri"/>
              <a:buNone/>
            </a:pPr>
            <a:r>
              <a:rPr lang="en-US" sz="2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
        <p:nvSpPr>
          <p:cNvPr id="119" name="Google Shape;11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24"/>
        <p:cNvGrpSpPr/>
        <p:nvPr/>
      </p:nvGrpSpPr>
      <p:grpSpPr>
        <a:xfrm>
          <a:off x="0" y="0"/>
          <a:ext cx="0" cy="0"/>
          <a:chOff x="0" y="0"/>
          <a:chExt cx="0" cy="0"/>
        </a:xfrm>
      </p:grpSpPr>
      <p:sp>
        <p:nvSpPr>
          <p:cNvPr id="126" name="Google Shape;126;p16"/>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7" name="Google Shape;127;p16"/>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5</a:t>
            </a:fld>
            <a:endParaRPr sz="1400" b="0" i="0" u="none" strike="noStrike" cap="none">
              <a:solidFill>
                <a:srgbClr val="000000"/>
              </a:solidFill>
              <a:latin typeface="Arial"/>
              <a:ea typeface="Arial"/>
              <a:cs typeface="Arial"/>
              <a:sym typeface="Arial"/>
            </a:endParaRPr>
          </a:p>
        </p:txBody>
      </p:sp>
      <p:sp>
        <p:nvSpPr>
          <p:cNvPr id="128" name="Google Shape;128;p16"/>
          <p:cNvSpPr txBox="1"/>
          <p:nvPr/>
        </p:nvSpPr>
        <p:spPr>
          <a:xfrm>
            <a:off x="517525" y="1597025"/>
            <a:ext cx="11156950" cy="4525962"/>
          </a:xfrm>
          <a:prstGeom prst="rect">
            <a:avLst/>
          </a:prstGeom>
          <a:noFill/>
          <a:ln>
            <a:noFill/>
          </a:ln>
        </p:spPr>
        <p:txBody>
          <a:bodyPr spcFirstLastPara="1" wrap="square" lIns="91425" tIns="45700" rIns="91425" bIns="45700" anchor="t" anchorCtr="0">
            <a:noAutofit/>
          </a:bodyPr>
          <a:lstStyle/>
          <a:p>
            <a:pPr lvl="1" algn="just"/>
            <a:r>
              <a:rPr lang="en-US" sz="2200" b="1" dirty="0">
                <a:latin typeface="Times New Roman" panose="02020603050405020304" pitchFamily="18" charset="0"/>
                <a:cs typeface="Times New Roman" panose="02020603050405020304" pitchFamily="18" charset="0"/>
              </a:rPr>
              <a:t>ALAS – ADVANCE LUMINOUS ASSITANT SYSTEM</a:t>
            </a:r>
            <a:endParaRPr lang="en-US" sz="2200" dirty="0">
              <a:solidFill>
                <a:schemeClr val="dk1"/>
              </a:solidFill>
              <a:latin typeface="+mn-lt"/>
              <a:ea typeface="Calibri"/>
              <a:cs typeface="Times New Roman" panose="02020603050405020304" pitchFamily="18" charset="0"/>
              <a:sym typeface="Calibri"/>
            </a:endParaRPr>
          </a:p>
          <a:p>
            <a:pPr lvl="1" algn="just"/>
            <a:endParaRPr lang="en-US" sz="2200" dirty="0">
              <a:solidFill>
                <a:schemeClr val="dk1"/>
              </a:solidFill>
              <a:latin typeface="+mn-lt"/>
              <a:ea typeface="Calibri"/>
              <a:cs typeface="Times New Roman" panose="02020603050405020304" pitchFamily="18" charset="0"/>
              <a:sym typeface="Calibri"/>
            </a:endParaRPr>
          </a:p>
          <a:p>
            <a:pPr marL="342900" lvl="1" indent="-342900" algn="just">
              <a:buFont typeface="Arial" panose="020B0604020202020204" pitchFamily="34" charset="0"/>
              <a:buChar char="•"/>
            </a:pPr>
            <a:r>
              <a:rPr lang="en-US" sz="2200" b="1" dirty="0">
                <a:solidFill>
                  <a:schemeClr val="dk1"/>
                </a:solidFill>
                <a:latin typeface="+mn-lt"/>
                <a:ea typeface="Calibri"/>
                <a:cs typeface="Times New Roman" panose="02020603050405020304" pitchFamily="18" charset="0"/>
                <a:sym typeface="Calibri"/>
              </a:rPr>
              <a:t>ALAS</a:t>
            </a:r>
            <a:r>
              <a:rPr lang="en-US" sz="2200" dirty="0">
                <a:solidFill>
                  <a:schemeClr val="dk1"/>
                </a:solidFill>
                <a:latin typeface="+mn-lt"/>
                <a:ea typeface="Calibri"/>
                <a:cs typeface="Times New Roman" panose="02020603050405020304" pitchFamily="18" charset="0"/>
                <a:sym typeface="Calibri"/>
              </a:rPr>
              <a:t> focused on the autonomous functionality of the automobiles and especially on the luminous element of the vehicles. </a:t>
            </a:r>
          </a:p>
          <a:p>
            <a:pPr lvl="1" algn="just"/>
            <a:endParaRPr lang="en-US" sz="2200" dirty="0">
              <a:solidFill>
                <a:schemeClr val="dk1"/>
              </a:solidFill>
              <a:latin typeface="+mn-lt"/>
              <a:ea typeface="Calibri"/>
              <a:cs typeface="Times New Roman" panose="02020603050405020304" pitchFamily="18" charset="0"/>
              <a:sym typeface="Calibri"/>
            </a:endParaRPr>
          </a:p>
          <a:p>
            <a:pPr marL="342900" lvl="1" indent="-342900" algn="just">
              <a:buFont typeface="Arial" panose="020B0604020202020204" pitchFamily="34" charset="0"/>
              <a:buChar char="•"/>
            </a:pPr>
            <a:r>
              <a:rPr lang="en-US" sz="2200" b="1" dirty="0">
                <a:solidFill>
                  <a:schemeClr val="dk1"/>
                </a:solidFill>
                <a:latin typeface="+mn-lt"/>
                <a:ea typeface="Calibri"/>
                <a:cs typeface="Times New Roman" panose="02020603050405020304" pitchFamily="18" charset="0"/>
                <a:sym typeface="Calibri"/>
              </a:rPr>
              <a:t>ALAS</a:t>
            </a:r>
            <a:r>
              <a:rPr lang="en-US" sz="2200" dirty="0">
                <a:solidFill>
                  <a:schemeClr val="dk1"/>
                </a:solidFill>
                <a:latin typeface="+mn-lt"/>
                <a:ea typeface="Calibri"/>
                <a:cs typeface="Times New Roman" panose="02020603050405020304" pitchFamily="18" charset="0"/>
                <a:sym typeface="Calibri"/>
              </a:rPr>
              <a:t> is architecture driven, which creates an environment around the neighboring cars.</a:t>
            </a:r>
          </a:p>
          <a:p>
            <a:pPr marL="342900" lvl="1" indent="-342900" algn="just">
              <a:buFont typeface="Arial" panose="020B0604020202020204" pitchFamily="34" charset="0"/>
              <a:buChar char="•"/>
            </a:pPr>
            <a:endParaRPr lang="en-US" sz="2200" dirty="0">
              <a:solidFill>
                <a:schemeClr val="dk1"/>
              </a:solidFill>
              <a:latin typeface="+mn-lt"/>
              <a:ea typeface="Calibri"/>
              <a:cs typeface="Times New Roman" panose="02020603050405020304" pitchFamily="18" charset="0"/>
              <a:sym typeface="Calibri"/>
            </a:endParaRPr>
          </a:p>
          <a:p>
            <a:pPr marL="342900" lvl="1" indent="-342900" algn="just">
              <a:buFont typeface="Arial" panose="020B0604020202020204" pitchFamily="34" charset="0"/>
              <a:buChar char="•"/>
            </a:pPr>
            <a:r>
              <a:rPr lang="en-US" sz="2200" dirty="0">
                <a:solidFill>
                  <a:schemeClr val="dk1"/>
                </a:solidFill>
                <a:latin typeface="+mn-lt"/>
                <a:ea typeface="Calibri"/>
                <a:cs typeface="Times New Roman" panose="02020603050405020304" pitchFamily="18" charset="0"/>
                <a:sym typeface="Calibri"/>
              </a:rPr>
              <a:t>ALAS is an extension or add on to existing ADAS system</a:t>
            </a:r>
          </a:p>
          <a:p>
            <a:pPr lvl="1" algn="just"/>
            <a:endParaRPr lang="en-US" sz="2200" dirty="0">
              <a:solidFill>
                <a:schemeClr val="dk1"/>
              </a:solidFill>
              <a:latin typeface="+mn-lt"/>
              <a:ea typeface="Calibri"/>
              <a:cs typeface="Times New Roman" panose="02020603050405020304" pitchFamily="18" charset="0"/>
              <a:sym typeface="Calibri"/>
            </a:endParaRPr>
          </a:p>
          <a:p>
            <a:pPr lvl="1" algn="just"/>
            <a:endParaRPr lang="en-US" sz="22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29" name="Google Shape;129;p16" descr="C:\Users\DELL\Downloads\KPR logo 2020 3.png"/>
          <p:cNvPicPr preferRelativeResize="0"/>
          <p:nvPr/>
        </p:nvPicPr>
        <p:blipFill rotWithShape="1">
          <a:blip r:embed="rId3">
            <a:alphaModFix/>
          </a:blip>
          <a:srcRect/>
          <a:stretch/>
        </p:blipFill>
        <p:spPr>
          <a:xfrm>
            <a:off x="10758487" y="280987"/>
            <a:ext cx="1104900" cy="1073150"/>
          </a:xfrm>
          <a:prstGeom prst="rect">
            <a:avLst/>
          </a:prstGeom>
          <a:noFill/>
          <a:ln>
            <a:noFill/>
          </a:ln>
        </p:spPr>
      </p:pic>
      <p:sp>
        <p:nvSpPr>
          <p:cNvPr id="130" name="Google Shape;130;p16"/>
          <p:cNvSpPr txBox="1"/>
          <p:nvPr/>
        </p:nvSpPr>
        <p:spPr>
          <a:xfrm>
            <a:off x="914400" y="591133"/>
            <a:ext cx="10363200" cy="12223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dirty="0">
                <a:solidFill>
                  <a:schemeClr val="dk1"/>
                </a:solidFill>
                <a:latin typeface="Times New Roman"/>
                <a:ea typeface="Times New Roman"/>
                <a:cs typeface="Times New Roman"/>
                <a:sym typeface="Times New Roman"/>
              </a:rPr>
              <a:t>ABSTRACT</a:t>
            </a:r>
            <a:endParaRPr sz="1400" b="0" i="0" u="none" strike="noStrike" cap="none" dirty="0">
              <a:solidFill>
                <a:srgbClr val="000000"/>
              </a:solidFill>
              <a:latin typeface="Arial"/>
              <a:ea typeface="Arial"/>
              <a:cs typeface="Arial"/>
              <a:sym typeface="Arial"/>
            </a:endParaRPr>
          </a:p>
        </p:txBody>
      </p:sp>
      <p:sp>
        <p:nvSpPr>
          <p:cNvPr id="131" name="Google Shape;13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7"/>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9" name="Google Shape;139;p17"/>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6</a:t>
            </a:fld>
            <a:endParaRPr sz="1400" b="0" i="0" u="none" strike="noStrike" cap="none">
              <a:solidFill>
                <a:srgbClr val="000000"/>
              </a:solidFill>
              <a:latin typeface="Arial"/>
              <a:ea typeface="Arial"/>
              <a:cs typeface="Arial"/>
              <a:sym typeface="Arial"/>
            </a:endParaRPr>
          </a:p>
        </p:txBody>
      </p:sp>
      <p:sp>
        <p:nvSpPr>
          <p:cNvPr id="140" name="Google Shape;140;p17"/>
          <p:cNvSpPr txBox="1"/>
          <p:nvPr/>
        </p:nvSpPr>
        <p:spPr>
          <a:xfrm>
            <a:off x="438150" y="1304924"/>
            <a:ext cx="11156950" cy="4525962"/>
          </a:xfrm>
          <a:prstGeom prst="rect">
            <a:avLst/>
          </a:prstGeom>
          <a:noFill/>
          <a:ln>
            <a:noFill/>
          </a:ln>
        </p:spPr>
        <p:txBody>
          <a:bodyPr spcFirstLastPara="1" wrap="square" lIns="91425" tIns="45700" rIns="91425" bIns="45700" anchor="t" anchorCtr="0">
            <a:noAutofit/>
          </a:bodyPr>
          <a:lstStyle/>
          <a:p>
            <a:pPr marL="342900" indent="-342900">
              <a:lnSpc>
                <a:spcPct val="150000"/>
              </a:lnSpc>
              <a:buFont typeface="Arial" panose="020B0604020202020204" pitchFamily="34" charset="0"/>
              <a:buChar char="•"/>
            </a:pPr>
            <a:r>
              <a:rPr lang="en-US" sz="2200" b="1" dirty="0">
                <a:solidFill>
                  <a:schemeClr val="dk1"/>
                </a:solidFill>
                <a:latin typeface="Times New Roman" panose="02020603050405020304" pitchFamily="18" charset="0"/>
                <a:ea typeface="Calibri"/>
                <a:cs typeface="Times New Roman" panose="02020603050405020304" pitchFamily="18" charset="0"/>
                <a:sym typeface="Calibri"/>
              </a:rPr>
              <a:t>Problem Statement  :  </a:t>
            </a:r>
            <a:r>
              <a:rPr lang="en-US" sz="2200" b="1" dirty="0">
                <a:solidFill>
                  <a:schemeClr val="accent2"/>
                </a:solidFill>
                <a:latin typeface="Times New Roman" panose="02020603050405020304" pitchFamily="18" charset="0"/>
                <a:ea typeface="Calibri"/>
                <a:cs typeface="Times New Roman" panose="02020603050405020304" pitchFamily="18" charset="0"/>
                <a:sym typeface="Calibri"/>
              </a:rPr>
              <a:t>Blindspot Caused Due To High Intensity  </a:t>
            </a:r>
          </a:p>
          <a:p>
            <a:pPr marL="342900" indent="-342900">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 we know in our day to day life driving a car is became a part of it to migrate from or to go from one place to other in this part we need to check out importance of safety , the number of accidents occurring night is much higher when compare to the day . </a:t>
            </a:r>
          </a:p>
          <a:p>
            <a:pPr marL="342900" indent="-342900">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What we have a feature ? Which tackles the Blindspot.</a:t>
            </a:r>
          </a:p>
          <a:p>
            <a:pPr>
              <a:lnSpc>
                <a:spcPct val="150000"/>
              </a:lnSpc>
            </a:pPr>
            <a:endParaRPr lang="en-US" sz="2200" dirty="0">
              <a:latin typeface="Times New Roman" panose="02020603050405020304" pitchFamily="18" charset="0"/>
              <a:cs typeface="Times New Roman" panose="02020603050405020304" pitchFamily="18" charset="0"/>
            </a:endParaRPr>
          </a:p>
        </p:txBody>
      </p:sp>
      <p:pic>
        <p:nvPicPr>
          <p:cNvPr id="141" name="Google Shape;141;p17" descr="C:\Users\DELL\Downloads\KPR logo 2020 3.png"/>
          <p:cNvPicPr preferRelativeResize="0"/>
          <p:nvPr/>
        </p:nvPicPr>
        <p:blipFill rotWithShape="1">
          <a:blip r:embed="rId3">
            <a:alphaModFix/>
          </a:blip>
          <a:srcRect/>
          <a:stretch/>
        </p:blipFill>
        <p:spPr>
          <a:xfrm>
            <a:off x="10758487" y="280987"/>
            <a:ext cx="1104900" cy="1073150"/>
          </a:xfrm>
          <a:prstGeom prst="rect">
            <a:avLst/>
          </a:prstGeom>
          <a:noFill/>
          <a:ln>
            <a:noFill/>
          </a:ln>
        </p:spPr>
      </p:pic>
      <p:sp>
        <p:nvSpPr>
          <p:cNvPr id="142" name="Google Shape;142;p17"/>
          <p:cNvSpPr txBox="1"/>
          <p:nvPr/>
        </p:nvSpPr>
        <p:spPr>
          <a:xfrm>
            <a:off x="835025" y="427037"/>
            <a:ext cx="10363200" cy="73183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INTRODUCTION</a:t>
            </a:r>
            <a:endParaRPr sz="1400" b="0" i="0" u="none" strike="noStrike" cap="none">
              <a:solidFill>
                <a:srgbClr val="000000"/>
              </a:solidFill>
              <a:latin typeface="Arial"/>
              <a:ea typeface="Arial"/>
              <a:cs typeface="Arial"/>
              <a:sym typeface="Arial"/>
            </a:endParaRPr>
          </a:p>
        </p:txBody>
      </p:sp>
      <p:sp>
        <p:nvSpPr>
          <p:cNvPr id="143" name="Google Shape;14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18"/>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51" name="Google Shape;151;p18"/>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7</a:t>
            </a:fld>
            <a:endParaRPr sz="1400" b="0" i="0" u="none" strike="noStrike" cap="none">
              <a:solidFill>
                <a:srgbClr val="000000"/>
              </a:solidFill>
              <a:latin typeface="Arial"/>
              <a:ea typeface="Arial"/>
              <a:cs typeface="Arial"/>
              <a:sym typeface="Arial"/>
            </a:endParaRPr>
          </a:p>
        </p:txBody>
      </p:sp>
      <p:sp>
        <p:nvSpPr>
          <p:cNvPr id="152" name="Google Shape;152;p18"/>
          <p:cNvSpPr txBox="1"/>
          <p:nvPr/>
        </p:nvSpPr>
        <p:spPr>
          <a:xfrm>
            <a:off x="438150" y="1431977"/>
            <a:ext cx="11156950" cy="4525962"/>
          </a:xfrm>
          <a:prstGeom prst="rect">
            <a:avLst/>
          </a:prstGeom>
          <a:noFill/>
          <a:ln>
            <a:noFill/>
          </a:ln>
        </p:spPr>
        <p:txBody>
          <a:bodyPr spcFirstLastPara="1" wrap="square" lIns="91425" tIns="45700" rIns="91425" bIns="45700" anchor="t" anchorCtr="0">
            <a:no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create an environment where the automobiles dynamically manipulate their intensity of the luminous based on their neighboring entities.</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brings the full duplex architecture between the vehicles.</a:t>
            </a: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Bringing a edge computing techniques to faster transformation of data between the entities.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53" name="Google Shape;153;p18" descr="C:\Users\DELL\Downloads\KPR logo 2020 3.png"/>
          <p:cNvPicPr preferRelativeResize="0"/>
          <p:nvPr/>
        </p:nvPicPr>
        <p:blipFill rotWithShape="1">
          <a:blip r:embed="rId3">
            <a:alphaModFix/>
          </a:blip>
          <a:srcRect/>
          <a:stretch/>
        </p:blipFill>
        <p:spPr>
          <a:xfrm>
            <a:off x="10758487" y="280987"/>
            <a:ext cx="1104900" cy="1073150"/>
          </a:xfrm>
          <a:prstGeom prst="rect">
            <a:avLst/>
          </a:prstGeom>
          <a:noFill/>
          <a:ln>
            <a:noFill/>
          </a:ln>
        </p:spPr>
      </p:pic>
      <p:sp>
        <p:nvSpPr>
          <p:cNvPr id="154" name="Google Shape;154;p18"/>
          <p:cNvSpPr txBox="1"/>
          <p:nvPr/>
        </p:nvSpPr>
        <p:spPr>
          <a:xfrm>
            <a:off x="835025" y="203147"/>
            <a:ext cx="10363200" cy="83337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dirty="0">
                <a:solidFill>
                  <a:schemeClr val="dk1"/>
                </a:solidFill>
                <a:latin typeface="Times New Roman"/>
                <a:ea typeface="Times New Roman"/>
                <a:cs typeface="Times New Roman"/>
                <a:sym typeface="Times New Roman"/>
              </a:rPr>
              <a:t>OBJECTIVE</a:t>
            </a:r>
            <a:endParaRPr sz="1400" b="0" i="0" u="none" strike="noStrike" cap="none" dirty="0">
              <a:solidFill>
                <a:srgbClr val="000000"/>
              </a:solidFill>
              <a:latin typeface="Arial"/>
              <a:ea typeface="Arial"/>
              <a:cs typeface="Arial"/>
              <a:sym typeface="Arial"/>
            </a:endParaRPr>
          </a:p>
        </p:txBody>
      </p:sp>
      <p:sp>
        <p:nvSpPr>
          <p:cNvPr id="155" name="Google Shape;1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19"/>
          <p:cNvSpPr txBox="1"/>
          <p:nvPr/>
        </p:nvSpPr>
        <p:spPr>
          <a:xfrm>
            <a:off x="254000" y="6318250"/>
            <a:ext cx="332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1F4E79"/>
              </a:buClr>
              <a:buSzPts val="1200"/>
              <a:buFont typeface="Arial"/>
              <a:buNone/>
            </a:pPr>
            <a:r>
              <a:rPr lang="en-US" sz="1200" b="1" i="0" u="none" strike="noStrike" cap="none">
                <a:solidFill>
                  <a:srgbClr val="1F4E79"/>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63" name="Google Shape;163;p19"/>
          <p:cNvSpPr txBox="1"/>
          <p:nvPr/>
        </p:nvSpPr>
        <p:spPr>
          <a:xfrm>
            <a:off x="6365659" y="6407796"/>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64" name="Google Shape;164;p19"/>
          <p:cNvSpPr txBox="1"/>
          <p:nvPr/>
        </p:nvSpPr>
        <p:spPr>
          <a:xfrm>
            <a:off x="6696074" y="6430643"/>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8</a:t>
            </a:fld>
            <a:endParaRPr sz="1400" b="0" i="0" u="none" strike="noStrike" cap="none">
              <a:solidFill>
                <a:srgbClr val="000000"/>
              </a:solidFill>
              <a:latin typeface="Arial"/>
              <a:ea typeface="Arial"/>
              <a:cs typeface="Arial"/>
              <a:sym typeface="Arial"/>
            </a:endParaRPr>
          </a:p>
        </p:txBody>
      </p:sp>
      <p:pic>
        <p:nvPicPr>
          <p:cNvPr id="165" name="Google Shape;165;p19" descr="C:\Users\DELL\Downloads\KPR logo 2020 3.png"/>
          <p:cNvPicPr preferRelativeResize="0"/>
          <p:nvPr/>
        </p:nvPicPr>
        <p:blipFill rotWithShape="1">
          <a:blip r:embed="rId3">
            <a:alphaModFix/>
          </a:blip>
          <a:srcRect/>
          <a:stretch/>
        </p:blipFill>
        <p:spPr>
          <a:xfrm>
            <a:off x="10758487" y="280987"/>
            <a:ext cx="1104900" cy="1073150"/>
          </a:xfrm>
          <a:prstGeom prst="rect">
            <a:avLst/>
          </a:prstGeom>
          <a:noFill/>
          <a:ln>
            <a:noFill/>
          </a:ln>
        </p:spPr>
      </p:pic>
      <p:sp>
        <p:nvSpPr>
          <p:cNvPr id="166" name="Google Shape;166;p19"/>
          <p:cNvSpPr txBox="1"/>
          <p:nvPr/>
        </p:nvSpPr>
        <p:spPr>
          <a:xfrm>
            <a:off x="835025" y="176212"/>
            <a:ext cx="10363200" cy="51911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600"/>
              <a:buFont typeface="Times New Roman"/>
              <a:buNone/>
            </a:pPr>
            <a:r>
              <a:rPr lang="en-US" sz="3600" b="0" i="0" u="none" strike="noStrike" cap="none" dirty="0">
                <a:solidFill>
                  <a:schemeClr val="dk1"/>
                </a:solidFill>
                <a:latin typeface="Times New Roman"/>
                <a:ea typeface="Times New Roman"/>
                <a:cs typeface="Times New Roman"/>
                <a:sym typeface="Times New Roman"/>
              </a:rPr>
              <a:t>LITERATURE SURVEY</a:t>
            </a:r>
            <a:br>
              <a:rPr lang="en-US" sz="4400" b="0" i="0" u="none" strike="noStrike" cap="none" dirty="0">
                <a:solidFill>
                  <a:schemeClr val="dk1"/>
                </a:solidFill>
                <a:latin typeface="Times New Roman"/>
                <a:ea typeface="Times New Roman"/>
                <a:cs typeface="Times New Roman"/>
                <a:sym typeface="Times New Roman"/>
              </a:rPr>
            </a:br>
            <a:endParaRPr sz="1400" b="0" i="0" u="none" strike="noStrike" cap="none" dirty="0">
              <a:solidFill>
                <a:srgbClr val="000000"/>
              </a:solidFill>
              <a:latin typeface="Arial"/>
              <a:ea typeface="Arial"/>
              <a:cs typeface="Arial"/>
              <a:sym typeface="Arial"/>
            </a:endParaRPr>
          </a:p>
        </p:txBody>
      </p:sp>
      <p:graphicFrame>
        <p:nvGraphicFramePr>
          <p:cNvPr id="167" name="Google Shape;167;p19"/>
          <p:cNvGraphicFramePr/>
          <p:nvPr>
            <p:extLst>
              <p:ext uri="{D42A27DB-BD31-4B8C-83A1-F6EECF244321}">
                <p14:modId xmlns:p14="http://schemas.microsoft.com/office/powerpoint/2010/main" val="3755644777"/>
              </p:ext>
            </p:extLst>
          </p:nvPr>
        </p:nvGraphicFramePr>
        <p:xfrm>
          <a:off x="1073829" y="695324"/>
          <a:ext cx="9383032" cy="5694045"/>
        </p:xfrm>
        <a:graphic>
          <a:graphicData uri="http://schemas.openxmlformats.org/drawingml/2006/table">
            <a:tbl>
              <a:tblPr>
                <a:noFill/>
                <a:tableStyleId>{00214665-EFE1-40CF-944D-423B3CC7C373}</a:tableStyleId>
              </a:tblPr>
              <a:tblGrid>
                <a:gridCol w="1779075">
                  <a:extLst>
                    <a:ext uri="{9D8B030D-6E8A-4147-A177-3AD203B41FA5}">
                      <a16:colId xmlns:a16="http://schemas.microsoft.com/office/drawing/2014/main" val="20000"/>
                    </a:ext>
                  </a:extLst>
                </a:gridCol>
                <a:gridCol w="1779075">
                  <a:extLst>
                    <a:ext uri="{9D8B030D-6E8A-4147-A177-3AD203B41FA5}">
                      <a16:colId xmlns:a16="http://schemas.microsoft.com/office/drawing/2014/main" val="20001"/>
                    </a:ext>
                  </a:extLst>
                </a:gridCol>
                <a:gridCol w="1777595">
                  <a:extLst>
                    <a:ext uri="{9D8B030D-6E8A-4147-A177-3AD203B41FA5}">
                      <a16:colId xmlns:a16="http://schemas.microsoft.com/office/drawing/2014/main" val="20002"/>
                    </a:ext>
                  </a:extLst>
                </a:gridCol>
                <a:gridCol w="1779075">
                  <a:extLst>
                    <a:ext uri="{9D8B030D-6E8A-4147-A177-3AD203B41FA5}">
                      <a16:colId xmlns:a16="http://schemas.microsoft.com/office/drawing/2014/main" val="20003"/>
                    </a:ext>
                  </a:extLst>
                </a:gridCol>
                <a:gridCol w="2268212">
                  <a:extLst>
                    <a:ext uri="{9D8B030D-6E8A-4147-A177-3AD203B41FA5}">
                      <a16:colId xmlns:a16="http://schemas.microsoft.com/office/drawing/2014/main" val="20004"/>
                    </a:ext>
                  </a:extLst>
                </a:gridCol>
              </a:tblGrid>
              <a:tr h="259315">
                <a:tc>
                  <a:txBody>
                    <a:bodyPr/>
                    <a:lstStyle/>
                    <a:p>
                      <a:pPr marR="711200" algn="ctr">
                        <a:lnSpc>
                          <a:spcPct val="100000"/>
                        </a:lnSpc>
                        <a:spcBef>
                          <a:spcPts val="225"/>
                        </a:spcBef>
                      </a:pPr>
                      <a:r>
                        <a:rPr sz="1600" b="1" spc="-5" dirty="0">
                          <a:solidFill>
                            <a:srgbClr val="FFFFFF"/>
                          </a:solidFill>
                          <a:latin typeface="Times New Roman" pitchFamily="18" charset="0"/>
                          <a:cs typeface="Times New Roman" pitchFamily="18" charset="0"/>
                        </a:rPr>
                        <a:t>AUTHOR</a:t>
                      </a:r>
                      <a:endParaRPr sz="1600" dirty="0">
                        <a:latin typeface="Times New Roman" pitchFamily="18" charset="0"/>
                        <a:cs typeface="Times New Roman"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85725">
                        <a:lnSpc>
                          <a:spcPct val="100000"/>
                        </a:lnSpc>
                        <a:spcBef>
                          <a:spcPts val="225"/>
                        </a:spcBef>
                      </a:pPr>
                      <a:r>
                        <a:rPr sz="1600" b="1" spc="-5" dirty="0">
                          <a:solidFill>
                            <a:srgbClr val="FFFFFF"/>
                          </a:solidFill>
                          <a:latin typeface="Calibri"/>
                          <a:cs typeface="Calibri"/>
                        </a:rPr>
                        <a:t>TITLE</a:t>
                      </a:r>
                      <a:r>
                        <a:rPr sz="1600" b="1" spc="-35" dirty="0">
                          <a:solidFill>
                            <a:srgbClr val="FFFFFF"/>
                          </a:solidFill>
                          <a:latin typeface="Calibri"/>
                          <a:cs typeface="Calibri"/>
                        </a:rPr>
                        <a:t> </a:t>
                      </a:r>
                      <a:r>
                        <a:rPr sz="1600" b="1" spc="-5" dirty="0">
                          <a:solidFill>
                            <a:srgbClr val="FFFFFF"/>
                          </a:solidFill>
                          <a:latin typeface="Calibri"/>
                          <a:cs typeface="Calibri"/>
                        </a:rPr>
                        <a:t>AND</a:t>
                      </a:r>
                      <a:r>
                        <a:rPr sz="1600" b="1" spc="-30" dirty="0">
                          <a:solidFill>
                            <a:srgbClr val="FFFFFF"/>
                          </a:solidFill>
                          <a:latin typeface="Calibri"/>
                          <a:cs typeface="Calibri"/>
                        </a:rPr>
                        <a:t> </a:t>
                      </a:r>
                      <a:r>
                        <a:rPr sz="1600" b="1" spc="-5" dirty="0">
                          <a:solidFill>
                            <a:srgbClr val="FFFFFF"/>
                          </a:solidFill>
                          <a:latin typeface="Calibri"/>
                          <a:cs typeface="Calibri"/>
                        </a:rPr>
                        <a:t>YEAR</a:t>
                      </a:r>
                      <a:endParaRPr sz="1600" dirty="0">
                        <a:latin typeface="Calibri"/>
                        <a:cs typeface="Calibri"/>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85725">
                        <a:lnSpc>
                          <a:spcPct val="100000"/>
                        </a:lnSpc>
                        <a:spcBef>
                          <a:spcPts val="225"/>
                        </a:spcBef>
                      </a:pPr>
                      <a:r>
                        <a:rPr sz="1600" b="1" dirty="0">
                          <a:solidFill>
                            <a:srgbClr val="FFFFFF"/>
                          </a:solidFill>
                          <a:latin typeface="Calibri"/>
                          <a:cs typeface="Calibri"/>
                        </a:rPr>
                        <a:t>METHODOLOGY</a:t>
                      </a:r>
                      <a:endParaRPr sz="1600">
                        <a:latin typeface="Calibri"/>
                        <a:cs typeface="Calibri"/>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85725">
                        <a:lnSpc>
                          <a:spcPct val="100000"/>
                        </a:lnSpc>
                        <a:spcBef>
                          <a:spcPts val="225"/>
                        </a:spcBef>
                      </a:pPr>
                      <a:r>
                        <a:rPr sz="1600" b="1" spc="-5" dirty="0">
                          <a:solidFill>
                            <a:srgbClr val="FFFFFF"/>
                          </a:solidFill>
                          <a:latin typeface="Calibri"/>
                          <a:cs typeface="Calibri"/>
                        </a:rPr>
                        <a:t>ADVANTAGES</a:t>
                      </a:r>
                      <a:endParaRPr sz="1600" dirty="0">
                        <a:latin typeface="Calibri"/>
                        <a:cs typeface="Calibri"/>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85725">
                        <a:lnSpc>
                          <a:spcPct val="100000"/>
                        </a:lnSpc>
                        <a:spcBef>
                          <a:spcPts val="225"/>
                        </a:spcBef>
                      </a:pPr>
                      <a:r>
                        <a:rPr sz="1600" b="0" spc="-5" dirty="0">
                          <a:solidFill>
                            <a:srgbClr val="FFFFFF"/>
                          </a:solidFill>
                          <a:latin typeface="Calibri"/>
                          <a:cs typeface="Calibri"/>
                        </a:rPr>
                        <a:t>DISADVANTAGES</a:t>
                      </a:r>
                      <a:endParaRPr sz="1600" b="0" dirty="0">
                        <a:latin typeface="Calibri"/>
                        <a:cs typeface="Calibri"/>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111706">
                <a:tc>
                  <a:txBody>
                    <a:bodyPr/>
                    <a:lstStyle/>
                    <a:p>
                      <a:pPr marL="85090" algn="just">
                        <a:lnSpc>
                          <a:spcPct val="100000"/>
                        </a:lnSpc>
                        <a:spcBef>
                          <a:spcPts val="225"/>
                        </a:spcBef>
                      </a:pPr>
                      <a:r>
                        <a:rPr lang="en-IN" sz="1600" dirty="0">
                          <a:latin typeface="Times New Roman" pitchFamily="18" charset="0"/>
                          <a:cs typeface="Times New Roman" pitchFamily="18" charset="0"/>
                        </a:rPr>
                        <a:t>Yakusheva Nadezda1</a:t>
                      </a:r>
                    </a:p>
                    <a:p>
                      <a:pPr marL="85090" algn="just">
                        <a:lnSpc>
                          <a:spcPct val="100000"/>
                        </a:lnSpc>
                        <a:spcBef>
                          <a:spcPts val="225"/>
                        </a:spcBef>
                      </a:pPr>
                      <a:r>
                        <a:rPr lang="en-IN" sz="1600" dirty="0">
                          <a:latin typeface="Times New Roman" pitchFamily="18" charset="0"/>
                          <a:cs typeface="Times New Roman" pitchFamily="18" charset="0"/>
                        </a:rPr>
                        <a:t>, Gian Luca Foresti2</a:t>
                      </a:r>
                    </a:p>
                    <a:p>
                      <a:pPr marL="85090" algn="just">
                        <a:lnSpc>
                          <a:spcPct val="100000"/>
                        </a:lnSpc>
                        <a:spcBef>
                          <a:spcPts val="225"/>
                        </a:spcBef>
                      </a:pPr>
                      <a:r>
                        <a:rPr lang="en-IN" sz="1600" dirty="0">
                          <a:latin typeface="Times New Roman" pitchFamily="18" charset="0"/>
                          <a:cs typeface="Times New Roman" pitchFamily="18" charset="0"/>
                        </a:rPr>
                        <a:t> and Christian Micheloni2</a:t>
                      </a:r>
                      <a:endParaRPr sz="1600" dirty="0">
                        <a:latin typeface="Times New Roman" panose="02020603050405020304" pitchFamily="18" charset="0"/>
                        <a:cs typeface="Times New Roman" panose="02020603050405020304"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85725" marR="512445">
                        <a:lnSpc>
                          <a:spcPct val="100000"/>
                        </a:lnSpc>
                        <a:spcBef>
                          <a:spcPts val="225"/>
                        </a:spcBef>
                      </a:pPr>
                      <a:r>
                        <a:rPr lang="en-US" sz="1600" dirty="0">
                          <a:latin typeface="Times New Roman" pitchFamily="18" charset="0"/>
                          <a:cs typeface="Times New Roman" pitchFamily="18" charset="0"/>
                        </a:rPr>
                        <a:t>An ADAS Design based on IoT V2X Communications to Improve</a:t>
                      </a:r>
                    </a:p>
                    <a:p>
                      <a:pPr marL="85725" marR="512445">
                        <a:lnSpc>
                          <a:spcPct val="100000"/>
                        </a:lnSpc>
                        <a:spcBef>
                          <a:spcPts val="225"/>
                        </a:spcBef>
                      </a:pPr>
                      <a:r>
                        <a:rPr lang="en-US" sz="1600" dirty="0">
                          <a:latin typeface="Times New Roman" pitchFamily="18" charset="0"/>
                          <a:cs typeface="Times New Roman" pitchFamily="18" charset="0"/>
                        </a:rPr>
                        <a:t>Safety </a:t>
                      </a:r>
                      <a:endParaRPr sz="1600" dirty="0">
                        <a:latin typeface="Times New Roman" panose="02020603050405020304" pitchFamily="18" charset="0"/>
                        <a:cs typeface="Times New Roman" panose="02020603050405020304"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Using</a:t>
                      </a:r>
                      <a:r>
                        <a:rPr lang="en-US" sz="1600" b="0" i="0" baseline="0" dirty="0">
                          <a:solidFill>
                            <a:schemeClr val="tx1"/>
                          </a:solidFill>
                          <a:effectLst/>
                          <a:latin typeface="Times New Roman" panose="02020603050405020304" pitchFamily="18" charset="0"/>
                          <a:ea typeface="+mn-ea"/>
                          <a:cs typeface="Times New Roman" panose="02020603050405020304" pitchFamily="18" charset="0"/>
                        </a:rPr>
                        <a:t> Vehicle-to-everything technology refers to the sensors, cameras and wireless connectivity that allow vehicles to share real-time information with their drivers, other vehicles, pedestrians and roadway infrastructure like traffic lights.</a:t>
                      </a: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428625" marR="416559" indent="-309245">
                        <a:lnSpc>
                          <a:spcPct val="100000"/>
                        </a:lnSpc>
                        <a:spcBef>
                          <a:spcPts val="225"/>
                        </a:spcBef>
                        <a:buFont typeface="Arial MT"/>
                        <a:buChar char="•"/>
                        <a:tabLst>
                          <a:tab pos="427990" algn="l"/>
                          <a:tab pos="428625" algn="l"/>
                        </a:tabLst>
                      </a:pPr>
                      <a:r>
                        <a:rPr lang="en-US" sz="1600" b="0" i="0" dirty="0">
                          <a:solidFill>
                            <a:schemeClr val="tx1"/>
                          </a:solidFill>
                          <a:effectLst/>
                          <a:latin typeface="Times New Roman" panose="02020603050405020304" pitchFamily="18" charset="0"/>
                          <a:ea typeface="+mn-ea"/>
                          <a:cs typeface="Times New Roman" panose="02020603050405020304" pitchFamily="18" charset="0"/>
                        </a:rPr>
                        <a:t>Seamless communication with neighboring cars and IoT equipment's.</a:t>
                      </a: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85725" marR="278765" indent="33655">
                        <a:lnSpc>
                          <a:spcPct val="100000"/>
                        </a:lnSpc>
                        <a:spcBef>
                          <a:spcPts val="225"/>
                        </a:spcBef>
                        <a:buFont typeface="Arial MT"/>
                        <a:buChar char="•"/>
                        <a:tabLst>
                          <a:tab pos="370840" algn="l"/>
                          <a:tab pos="371475" algn="l"/>
                        </a:tabLst>
                      </a:pPr>
                      <a:r>
                        <a:rPr lang="en-US" sz="1600" b="0" i="0" dirty="0">
                          <a:solidFill>
                            <a:schemeClr val="tx1"/>
                          </a:solidFill>
                          <a:effectLst/>
                          <a:latin typeface="Times New Roman" panose="02020603050405020304" pitchFamily="18" charset="0"/>
                          <a:ea typeface="+mn-ea"/>
                          <a:cs typeface="Times New Roman" panose="02020603050405020304" pitchFamily="18" charset="0"/>
                        </a:rPr>
                        <a:t>General overview on communication technology and not focused on individual component.</a:t>
                      </a: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1"/>
                  </a:ext>
                </a:extLst>
              </a:tr>
              <a:tr h="1889612">
                <a:tc>
                  <a:txBody>
                    <a:bodyPr/>
                    <a:lstStyle/>
                    <a:p>
                      <a:pPr marL="85090" marR="135255">
                        <a:lnSpc>
                          <a:spcPct val="100000"/>
                        </a:lnSpc>
                        <a:spcBef>
                          <a:spcPts val="225"/>
                        </a:spcBef>
                      </a:pPr>
                      <a:r>
                        <a:rPr lang="en-IN" sz="1600" dirty="0" err="1">
                          <a:latin typeface="Times New Roman" pitchFamily="18" charset="0"/>
                          <a:cs typeface="Times New Roman" pitchFamily="18" charset="0"/>
                        </a:rPr>
                        <a:t>Jaswanth</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Nidamanuri</a:t>
                      </a:r>
                      <a:r>
                        <a:rPr lang="en-IN" sz="1600" dirty="0">
                          <a:latin typeface="Times New Roman" pitchFamily="18" charset="0"/>
                          <a:cs typeface="Times New Roman" pitchFamily="18" charset="0"/>
                        </a:rPr>
                        <a:t> , Chinmayi </a:t>
                      </a:r>
                      <a:r>
                        <a:rPr lang="en-IN" sz="1600" dirty="0" err="1">
                          <a:latin typeface="Times New Roman" pitchFamily="18" charset="0"/>
                          <a:cs typeface="Times New Roman" pitchFamily="18" charset="0"/>
                        </a:rPr>
                        <a:t>Nibhanupudi</a:t>
                      </a:r>
                      <a:r>
                        <a:rPr lang="en-IN" sz="1600" dirty="0">
                          <a:latin typeface="Times New Roman" pitchFamily="18" charset="0"/>
                          <a:cs typeface="Times New Roman" pitchFamily="18" charset="0"/>
                        </a:rPr>
                        <a:t>, Rolf </a:t>
                      </a:r>
                      <a:r>
                        <a:rPr lang="en-IN" sz="1600" dirty="0" err="1">
                          <a:latin typeface="Times New Roman" pitchFamily="18" charset="0"/>
                          <a:cs typeface="Times New Roman" pitchFamily="18" charset="0"/>
                        </a:rPr>
                        <a:t>Assfalg</a:t>
                      </a:r>
                      <a:r>
                        <a:rPr lang="en-IN" sz="1600" dirty="0">
                          <a:latin typeface="Times New Roman" pitchFamily="18" charset="0"/>
                          <a:cs typeface="Times New Roman" pitchFamily="18" charset="0"/>
                        </a:rPr>
                        <a:t>, and Hrishikesh Venkataraman</a:t>
                      </a:r>
                      <a:endParaRPr sz="1600" dirty="0">
                        <a:latin typeface="Times New Roman" panose="02020603050405020304" pitchFamily="18" charset="0"/>
                        <a:cs typeface="Times New Roman" panose="02020603050405020304"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85725" marR="459740">
                        <a:lnSpc>
                          <a:spcPct val="100000"/>
                        </a:lnSpc>
                        <a:spcBef>
                          <a:spcPts val="225"/>
                        </a:spcBef>
                      </a:pPr>
                      <a:r>
                        <a:rPr lang="en-US" sz="1600" dirty="0">
                          <a:latin typeface="Times New Roman" panose="02020603050405020304" pitchFamily="18" charset="0"/>
                          <a:cs typeface="Times New Roman" panose="02020603050405020304" pitchFamily="18" charset="0"/>
                        </a:rPr>
                        <a:t>A Progressive Review: Emerging Technologies for ADAS Driven Solutions</a:t>
                      </a:r>
                      <a:endParaRPr sz="1600" dirty="0">
                        <a:latin typeface="Times New Roman" panose="02020603050405020304" pitchFamily="18" charset="0"/>
                        <a:cs typeface="Times New Roman" panose="02020603050405020304"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r>
                        <a:rPr lang="en-US" sz="1600" dirty="0">
                          <a:latin typeface="Times New Roman" panose="02020603050405020304" pitchFamily="18" charset="0"/>
                          <a:cs typeface="Times New Roman" panose="02020603050405020304" pitchFamily="18" charset="0"/>
                        </a:rPr>
                        <a:t>This paper identifies the research gaps, reviews the state-of-the-art looking at the different functionalities of ADAS and its levels of autonomy.</a:t>
                      </a:r>
                      <a:endParaRPr sz="1600" dirty="0">
                        <a:latin typeface="Times New Roman" panose="02020603050405020304" pitchFamily="18" charset="0"/>
                        <a:cs typeface="Times New Roman" panose="02020603050405020304"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371475" indent="-252095">
                        <a:lnSpc>
                          <a:spcPct val="100000"/>
                        </a:lnSpc>
                        <a:buFont typeface="Arial MT"/>
                        <a:buChar char="•"/>
                        <a:tabLst>
                          <a:tab pos="370840" algn="l"/>
                          <a:tab pos="371475" algn="l"/>
                        </a:tabLst>
                      </a:pPr>
                      <a:r>
                        <a:rPr lang="en-US" sz="1600" b="0" i="0" dirty="0">
                          <a:solidFill>
                            <a:schemeClr val="tx1"/>
                          </a:solidFill>
                          <a:effectLst/>
                          <a:latin typeface="Times New Roman" panose="02020603050405020304" pitchFamily="18" charset="0"/>
                          <a:ea typeface="+mn-ea"/>
                          <a:cs typeface="Times New Roman" panose="02020603050405020304" pitchFamily="18" charset="0"/>
                        </a:rPr>
                        <a:t>Implementation of ADAS for less disciplined roads. </a:t>
                      </a: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371475" marR="321945" indent="-285750">
                        <a:lnSpc>
                          <a:spcPct val="100000"/>
                        </a:lnSpc>
                        <a:spcBef>
                          <a:spcPts val="225"/>
                        </a:spcBef>
                        <a:buFont typeface="Arial" pitchFamily="34" charset="0"/>
                        <a:buChar char="•"/>
                        <a:tabLst>
                          <a:tab pos="370840" algn="l"/>
                          <a:tab pos="371475" algn="l"/>
                        </a:tabLst>
                      </a:pPr>
                      <a:r>
                        <a:rPr lang="en-IN" sz="1600" b="0" spc="-5" baseline="0" dirty="0">
                          <a:latin typeface="Times New Roman" panose="02020603050405020304" pitchFamily="18" charset="0"/>
                          <a:cs typeface="Times New Roman" panose="02020603050405020304" pitchFamily="18" charset="0"/>
                        </a:rPr>
                        <a:t>More focused on machine learning components rather than on road implementation.</a:t>
                      </a: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2"/>
                  </a:ext>
                </a:extLst>
              </a:tr>
            </a:tbl>
          </a:graphicData>
        </a:graphic>
      </p:graphicFrame>
      <p:sp>
        <p:nvSpPr>
          <p:cNvPr id="168" name="Google Shape;16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20"/>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76" name="Google Shape;176;p20"/>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9</a:t>
            </a:fld>
            <a:endParaRPr sz="1400" b="0" i="0" u="none" strike="noStrike" cap="none">
              <a:solidFill>
                <a:srgbClr val="000000"/>
              </a:solidFill>
              <a:latin typeface="Arial"/>
              <a:ea typeface="Arial"/>
              <a:cs typeface="Arial"/>
              <a:sym typeface="Arial"/>
            </a:endParaRPr>
          </a:p>
        </p:txBody>
      </p:sp>
      <p:sp>
        <p:nvSpPr>
          <p:cNvPr id="177" name="Google Shape;177;p20"/>
          <p:cNvSpPr txBox="1"/>
          <p:nvPr/>
        </p:nvSpPr>
        <p:spPr>
          <a:xfrm>
            <a:off x="517525" y="852130"/>
            <a:ext cx="11156950" cy="4856692"/>
          </a:xfrm>
          <a:prstGeom prst="rect">
            <a:avLst/>
          </a:prstGeom>
          <a:noFill/>
          <a:ln>
            <a:noFill/>
          </a:ln>
        </p:spPr>
        <p:txBody>
          <a:bodyPr spcFirstLastPara="1" wrap="square" lIns="91425" tIns="45700" rIns="91425" bIns="45700" anchor="t" anchorCtr="0">
            <a:noAutofit/>
          </a:bodyPr>
          <a:lstStyle/>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It is the system where it is only available for BMW cars and its specially applicable in United kingdom(UK) manufactured BMW not in India and it is assigned in the cars of higher range not for low or middle budget cars</a:t>
            </a:r>
          </a:p>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 BMW  With the High Beam Assistant, when a front facing camera integrated into your BMW near the rearview mirror detects the headlights of oncoming vehicles from a distance of 700 meters, the system turns your low beams on automatically.</a:t>
            </a: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As you can observe that it works in a single manner not in dual beneficial manner.</a:t>
            </a: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pic>
        <p:nvPicPr>
          <p:cNvPr id="178" name="Google Shape;178;p20" descr="C:\Users\DELL\Downloads\KPR logo 2020 3.png"/>
          <p:cNvPicPr preferRelativeResize="0"/>
          <p:nvPr/>
        </p:nvPicPr>
        <p:blipFill rotWithShape="1">
          <a:blip r:embed="rId3">
            <a:alphaModFix/>
          </a:blip>
          <a:srcRect/>
          <a:stretch/>
        </p:blipFill>
        <p:spPr>
          <a:xfrm>
            <a:off x="10758487" y="280987"/>
            <a:ext cx="1104900" cy="1073150"/>
          </a:xfrm>
          <a:prstGeom prst="rect">
            <a:avLst/>
          </a:prstGeom>
          <a:noFill/>
          <a:ln>
            <a:noFill/>
          </a:ln>
        </p:spPr>
      </p:pic>
      <p:sp>
        <p:nvSpPr>
          <p:cNvPr id="179" name="Google Shape;179;p20"/>
          <p:cNvSpPr txBox="1"/>
          <p:nvPr/>
        </p:nvSpPr>
        <p:spPr>
          <a:xfrm>
            <a:off x="952773" y="350432"/>
            <a:ext cx="10044404" cy="68871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dirty="0">
                <a:solidFill>
                  <a:schemeClr val="dk1"/>
                </a:solidFill>
                <a:latin typeface="Times New Roman"/>
                <a:ea typeface="Times New Roman"/>
                <a:cs typeface="Times New Roman"/>
                <a:sym typeface="Times New Roman"/>
              </a:rPr>
              <a:t>EXISTING SYSTEM</a:t>
            </a:r>
            <a:endParaRPr b="0" i="0" u="none" strike="noStrike" cap="none" dirty="0">
              <a:solidFill>
                <a:srgbClr val="000000"/>
              </a:solidFill>
              <a:latin typeface="Arial"/>
              <a:ea typeface="Arial"/>
              <a:cs typeface="Arial"/>
              <a:sym typeface="Arial"/>
            </a:endParaRPr>
          </a:p>
        </p:txBody>
      </p:sp>
      <p:sp>
        <p:nvSpPr>
          <p:cNvPr id="3" name="Title 2">
            <a:extLst>
              <a:ext uri="{FF2B5EF4-FFF2-40B4-BE49-F238E27FC236}">
                <a16:creationId xmlns:a16="http://schemas.microsoft.com/office/drawing/2014/main" id="{DC94DC8A-32F7-AC5C-EA8F-F78B5B9D06D5}"/>
              </a:ext>
            </a:extLst>
          </p:cNvPr>
          <p:cNvSpPr>
            <a:spLocks noGrp="1"/>
          </p:cNvSpPr>
          <p:nvPr>
            <p:ph type="title"/>
          </p:nvPr>
        </p:nvSpPr>
        <p:spPr>
          <a:xfrm>
            <a:off x="5487451" y="-436986"/>
            <a:ext cx="3752388" cy="615510"/>
          </a:xfrm>
        </p:spPr>
        <p:txBody>
          <a:bodyPr/>
          <a:lstStyle/>
          <a:p>
            <a:br>
              <a:rPr lang="en-US" dirty="0"/>
            </a:br>
            <a:br>
              <a:rPr lang="en-US" dirty="0"/>
            </a:br>
            <a:br>
              <a:rPr lang="en-US" dirty="0"/>
            </a:br>
            <a:br>
              <a:rPr lang="en-US" dirty="0"/>
            </a:br>
            <a:endParaRPr lang="en-US" dirty="0"/>
          </a:p>
        </p:txBody>
      </p:sp>
      <p:sp>
        <p:nvSpPr>
          <p:cNvPr id="180" name="Google Shape;180;p20"/>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
        <p:nvSpPr>
          <p:cNvPr id="2" name="TextBox 1">
            <a:extLst>
              <a:ext uri="{FF2B5EF4-FFF2-40B4-BE49-F238E27FC236}">
                <a16:creationId xmlns:a16="http://schemas.microsoft.com/office/drawing/2014/main" id="{9050C82D-EE92-7430-D9B4-625A35246171}"/>
              </a:ext>
            </a:extLst>
          </p:cNvPr>
          <p:cNvSpPr txBox="1"/>
          <p:nvPr/>
        </p:nvSpPr>
        <p:spPr>
          <a:xfrm>
            <a:off x="5645020" y="2747865"/>
            <a:ext cx="914400" cy="914400"/>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A980BE8C-3248-2EF9-81B8-7F6D669DE116}"/>
              </a:ext>
            </a:extLst>
          </p:cNvPr>
          <p:cNvPicPr>
            <a:picLocks noChangeAspect="1"/>
          </p:cNvPicPr>
          <p:nvPr/>
        </p:nvPicPr>
        <p:blipFill>
          <a:blip r:embed="rId4"/>
          <a:stretch>
            <a:fillRect/>
          </a:stretch>
        </p:blipFill>
        <p:spPr>
          <a:xfrm>
            <a:off x="9577272" y="4936445"/>
            <a:ext cx="1419905" cy="14199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1055</Words>
  <Application>Microsoft Macintosh PowerPoint</Application>
  <PresentationFormat>Widescreen</PresentationFormat>
  <Paragraphs>211</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Andale Mono</vt:lpstr>
      <vt:lpstr>Arial</vt:lpstr>
      <vt:lpstr>Arial MT</vt:lpstr>
      <vt:lpstr>Calibri</vt:lpstr>
      <vt:lpstr>Eurostile</vt:lpstr>
      <vt:lpstr>Impact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17</cp:revision>
  <dcterms:modified xsi:type="dcterms:W3CDTF">2024-01-27T08:59:56Z</dcterms:modified>
</cp:coreProperties>
</file>