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9" r:id="rId4"/>
    <p:sldId id="370" r:id="rId5"/>
    <p:sldId id="372" r:id="rId6"/>
    <p:sldId id="373" r:id="rId7"/>
    <p:sldId id="374" r:id="rId8"/>
    <p:sldId id="379" r:id="rId9"/>
    <p:sldId id="385" r:id="rId10"/>
    <p:sldId id="387" r:id="rId11"/>
    <p:sldId id="376" r:id="rId12"/>
    <p:sldId id="375" r:id="rId13"/>
    <p:sldId id="37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INTELLIGENT THREAT DETECTION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566427" y="4735328"/>
            <a:ext cx="446312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Dr . </a:t>
            </a:r>
            <a:r>
              <a:rPr lang="en-IN" altLang="en-US" sz="2400" b="1" dirty="0" err="1">
                <a:solidFill>
                  <a:srgbClr val="FF0000"/>
                </a:solidFill>
              </a:rPr>
              <a:t>T.Kumaragurubaran</a:t>
            </a:r>
            <a:r>
              <a:rPr lang="en-IN" altLang="en-US" sz="2400" b="1" dirty="0">
                <a:solidFill>
                  <a:srgbClr val="FF0000"/>
                </a:solidFill>
              </a:rPr>
              <a:t> </a:t>
            </a:r>
            <a:r>
              <a:rPr lang="en-IN" altLang="en-US" sz="2400" b="1" dirty="0" err="1">
                <a:solidFill>
                  <a:srgbClr val="FF0000"/>
                </a:solidFill>
              </a:rPr>
              <a:t>M.Tech.,Ph.D.,AP</a:t>
            </a:r>
            <a:r>
              <a:rPr lang="en-IN" altLang="en-US" sz="2400" b="1" dirty="0">
                <a:solidFill>
                  <a:srgbClr val="FF0000"/>
                </a:solidFill>
              </a:rPr>
              <a:t>(SG) 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701617" y="4639347"/>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Avinash N</a:t>
            </a:r>
          </a:p>
          <a:p>
            <a:pPr>
              <a:spcBef>
                <a:spcPct val="0"/>
              </a:spcBef>
              <a:buClrTx/>
              <a:buFontTx/>
              <a:buNone/>
            </a:pPr>
            <a:r>
              <a:rPr lang="en-US" altLang="en-IN" sz="2400" b="1" dirty="0">
                <a:solidFill>
                  <a:srgbClr val="FF0000"/>
                </a:solidFill>
              </a:rPr>
              <a:t>210701036</a:t>
            </a:r>
          </a:p>
          <a:p>
            <a:pPr>
              <a:spcBef>
                <a:spcPct val="0"/>
              </a:spcBef>
              <a:buClrTx/>
              <a:buNone/>
            </a:pPr>
            <a:r>
              <a:rPr lang="en-US" altLang="en-IN" sz="2400" b="1" dirty="0">
                <a:solidFill>
                  <a:srgbClr val="FF0000"/>
                </a:solidFill>
              </a:rPr>
              <a:t>Aravind D</a:t>
            </a:r>
          </a:p>
          <a:p>
            <a:pPr>
              <a:spcBef>
                <a:spcPct val="0"/>
              </a:spcBef>
              <a:buClrTx/>
              <a:buNone/>
            </a:pPr>
            <a:r>
              <a:rPr lang="en-US" altLang="en-IN" sz="2400" b="1" dirty="0">
                <a:solidFill>
                  <a:srgbClr val="FF0000"/>
                </a:solidFill>
              </a:rPr>
              <a:t>210701031</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6129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0384" y="1745526"/>
            <a:ext cx="12111616" cy="6129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solidFill>
                  <a:srgbClr val="002060"/>
                </a:solidFill>
                <a:latin typeface="Verdana" panose="020B0604030504040204" pitchFamily="34" charset="0"/>
                <a:ea typeface="+mn-ea"/>
                <a:cs typeface="+mn-cs"/>
              </a:rPr>
              <a:t>GE19621 - </a:t>
            </a:r>
            <a:r>
              <a:rPr lang="en-US" sz="2400" b="1" dirty="0">
                <a:solidFill>
                  <a:srgbClr val="002060"/>
                </a:solidFill>
                <a:latin typeface="Verdana" panose="020B0604030504040204" pitchFamily="34" charset="0"/>
                <a:ea typeface="+mn-ea"/>
                <a:cs typeface="+mn-cs"/>
              </a:rPr>
              <a:t>Professional Readiness for </a:t>
            </a:r>
            <a:r>
              <a:rPr lang="en-US" sz="2400" b="1" dirty="0" err="1">
                <a:solidFill>
                  <a:srgbClr val="002060"/>
                </a:solidFill>
                <a:latin typeface="Verdana" panose="020B0604030504040204" pitchFamily="34" charset="0"/>
                <a:ea typeface="+mn-ea"/>
                <a:cs typeface="+mn-cs"/>
              </a:rPr>
              <a:t>Innovation,Employability</a:t>
            </a:r>
            <a:r>
              <a:rPr lang="en-US" sz="2400" b="1" dirty="0">
                <a:solidFill>
                  <a:srgbClr val="002060"/>
                </a:solidFill>
                <a:latin typeface="Verdana" panose="020B0604030504040204" pitchFamily="34" charset="0"/>
                <a:ea typeface="+mn-ea"/>
                <a:cs typeface="+mn-cs"/>
              </a:rPr>
              <a:t> and Entrepreneurship</a:t>
            </a:r>
            <a:endParaRPr lang="en-IN" sz="24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pic>
        <p:nvPicPr>
          <p:cNvPr id="7" name="Picture 6">
            <a:extLst>
              <a:ext uri="{FF2B5EF4-FFF2-40B4-BE49-F238E27FC236}">
                <a16:creationId xmlns:a16="http://schemas.microsoft.com/office/drawing/2014/main" id="{C2BD78FF-2C56-F170-ECE3-E82398EA2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19" y="1906206"/>
            <a:ext cx="6296265" cy="3548842"/>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94F027C9-F0BF-C9CD-13D9-06FF5CA7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1" y="1956897"/>
            <a:ext cx="6780270" cy="3830445"/>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638430"/>
          </a:xfrm>
        </p:spPr>
        <p:txBody>
          <a:bodyPr/>
          <a:lstStyle/>
          <a:p>
            <a:pPr marL="74930" marR="431800" algn="just">
              <a:lnSpc>
                <a:spcPct val="150000"/>
              </a:lnSpc>
              <a:spcBef>
                <a:spcPts val="1225"/>
              </a:spcBef>
              <a:spcAft>
                <a:spcPts val="0"/>
              </a:spcAft>
            </a:pP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conclusion,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offers a comprehensive and effective solution for enhancing safety and operational efficiency. The system's integration of the MQ-X gas sensor, AWS IoT platform, and ESP module has proven to be highly effective in detecting gas leaks promptly and taking immediate action to prevent accidents. The system's real-time monitoring capabilities, automated valve control, and user-friendly interface make it a valuable asset in industrial environments where gas safety is </a:t>
            </a:r>
            <a:r>
              <a:rPr lang="en-US" sz="2400" dirty="0">
                <a:latin typeface="Times New Roman" panose="02020603050405020304" pitchFamily="18" charset="0"/>
                <a:ea typeface="Times New Roman" panose="02020603050405020304" pitchFamily="18" charset="0"/>
              </a:rPr>
              <a:t>paramount</a:t>
            </a:r>
            <a:endParaRPr lang="en-US" sz="2400" dirty="0">
              <a:effectLst/>
              <a:latin typeface="Times New Roman" panose="02020603050405020304" pitchFamily="18" charset="0"/>
              <a:ea typeface="Times New Roman" panose="02020603050405020304" pitchFamily="18" charset="0"/>
            </a:endParaRPr>
          </a:p>
          <a:p>
            <a:pPr marL="74930" marR="431800" algn="just">
              <a:lnSpc>
                <a:spcPct val="150000"/>
              </a:lnSpc>
              <a:spcBef>
                <a:spcPts val="1225"/>
              </a:spcBef>
              <a:spcAft>
                <a:spcPts val="0"/>
              </a:spcAft>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13</a:t>
            </a:fld>
            <a:endParaRPr lang="en-US" altLang="en-US"/>
          </a:p>
        </p:txBody>
      </p:sp>
      <p:sp>
        <p:nvSpPr>
          <p:cNvPr id="5" name="TextBox 4">
            <a:extLst>
              <a:ext uri="{FF2B5EF4-FFF2-40B4-BE49-F238E27FC236}">
                <a16:creationId xmlns:a16="http://schemas.microsoft.com/office/drawing/2014/main" id="{56A083D1-8C9C-B05C-AEE3-6E5BC40C2236}"/>
              </a:ext>
            </a:extLst>
          </p:cNvPr>
          <p:cNvSpPr txBox="1"/>
          <p:nvPr/>
        </p:nvSpPr>
        <p:spPr>
          <a:xfrm>
            <a:off x="-5788" y="1838008"/>
            <a:ext cx="11435788" cy="3782061"/>
          </a:xfrm>
          <a:prstGeom prst="rect">
            <a:avLst/>
          </a:prstGeom>
          <a:noFill/>
        </p:spPr>
        <p:txBody>
          <a:bodyPr wrap="square">
            <a:spAutoFit/>
          </a:bodyPr>
          <a:lstStyle/>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spc="0" dirty="0">
                <a:effectLst/>
                <a:latin typeface="Times New Roman" panose="02020603050405020304" pitchFamily="18" charset="0"/>
                <a:ea typeface="Times New Roman" panose="02020603050405020304" pitchFamily="18" charset="0"/>
              </a:rPr>
              <a:t>A.S. Mohamed and N. G. Raja, "Smart Gas Leakage Detection and Prevention System Using IoT and Machine Learning," 2020 International Conference on Emerging Trends in Smart Technologies (ICETST), 2020, pp. 1-5, </a:t>
            </a:r>
            <a:r>
              <a:rPr lang="en-US" sz="1800" spc="-10" dirty="0">
                <a:effectLst/>
                <a:latin typeface="Times New Roman" panose="02020603050405020304" pitchFamily="18" charset="0"/>
                <a:ea typeface="Times New Roman" panose="02020603050405020304" pitchFamily="18" charset="0"/>
              </a:rPr>
              <a:t>doi:10.1109/ICETST51473.2020.9216432.</a:t>
            </a: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P. Varshini and R. </a:t>
            </a:r>
            <a:r>
              <a:rPr lang="en-US" sz="1800" dirty="0" err="1">
                <a:effectLst/>
                <a:latin typeface="Times New Roman" panose="02020603050405020304" pitchFamily="18" charset="0"/>
                <a:ea typeface="Times New Roman" panose="02020603050405020304" pitchFamily="18" charset="0"/>
              </a:rPr>
              <a:t>Priyadharshini</a:t>
            </a:r>
            <a:r>
              <a:rPr lang="en-US" sz="1800" dirty="0">
                <a:effectLst/>
                <a:latin typeface="Times New Roman" panose="02020603050405020304" pitchFamily="18" charset="0"/>
                <a:ea typeface="Times New Roman" panose="02020603050405020304" pitchFamily="18" charset="0"/>
              </a:rPr>
              <a:t>, "Smart Gas Leakage Detection and Monitoring System Using IoT," 2020 International Conference on Smart Electronics and Communication (ICOSEC), 2020, pp. 632-636, </a:t>
            </a:r>
            <a:r>
              <a:rPr lang="en-US" sz="1800" spc="-10" dirty="0">
                <a:effectLst/>
                <a:latin typeface="Times New Roman" panose="02020603050405020304" pitchFamily="18" charset="0"/>
                <a:ea typeface="Times New Roman" panose="02020603050405020304" pitchFamily="18" charset="0"/>
              </a:rPr>
              <a:t>doi:10.1109/ICOSEC49006.2020.9185793</a:t>
            </a:r>
            <a:endParaRPr lang="en-US" spc="-10" dirty="0">
              <a:latin typeface="Times New Roman" panose="02020603050405020304" pitchFamily="18" charset="0"/>
              <a:ea typeface="Times New Roman" panose="02020603050405020304" pitchFamily="18" charset="0"/>
            </a:endParaRP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S. S. Bhatia and M. Manikandan, "IoT Based Gas Leakage Monitoring and Detection System Using MQ-2 Sensor," 2020 International Conference on Recent Advances in Electronics and Communication Technology (ICRAECT), 2020, pp. 1-4, doi:10.1109/ICRAECT48207.2020.9150122</a:t>
            </a:r>
            <a:endParaRPr lang="en-IN" sz="14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Sensor (MQ-X), AWS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 and 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 using LSTM" is a novel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solution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efficiency in industrial environments where LPG (liquefied petroleum gas) is used. The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designed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emissions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promptly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take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immediate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action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prevent potential hazards. The core components of the system include the MQ-X gas sensor for accurate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reliable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detection,</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 time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controlling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valve.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Upon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leak, the system triggers an alert and simultaneously closes the gas regulator valve, preventing further gas emissions. The incident data, including the time of detection, is uploaded to the cloud for audit and analysis purposes.</a:t>
            </a:r>
            <a:endParaRPr lang="en-IN" sz="2400"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Existing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 monitoring</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settings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typically</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rely on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conventional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manual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intervention,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inefficient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prone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human error. These systems often lack real-time monitoring capabilities and may not provide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timely</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alerts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Moreover,</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manual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nature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 can lead to delays in detecting and responding to gas leaks, increasing the risk of </a:t>
            </a:r>
            <a:r>
              <a:rPr lang="en-US" sz="2400" dirty="0" err="1">
                <a:effectLst/>
                <a:latin typeface="Times New Roman" panose="02020603050405020304" pitchFamily="18" charset="0"/>
                <a:ea typeface="Times New Roman" panose="02020603050405020304" pitchFamily="18" charset="0"/>
              </a:rPr>
              <a:t>accidents.To</a:t>
            </a:r>
            <a:r>
              <a:rPr lang="en-US" sz="2400" dirty="0">
                <a:effectLst/>
                <a:latin typeface="Times New Roman" panose="02020603050405020304" pitchFamily="18" charset="0"/>
                <a:ea typeface="Times New Roman" panose="02020603050405020304" pitchFamily="18" charset="0"/>
              </a:rPr>
              <a:t> address these limitations, our project proposes a smart gas leakage 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leverages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advanced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 gas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 system aims to enhance the efficiency and effectiveness of gas leakage detection and control in industrial environments, ultimately improving safety standards and minimizing the risks associated with gas leaks.</a:t>
            </a:r>
            <a:endParaRPr lang="en-IN"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83925" y="1613424"/>
            <a:ext cx="105664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Our proposed system is a smart gas leakage monitoring and control system designed specifically</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applications.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integrates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accurate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real-time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ESP module for controlling the gas valve with detection of anomaly using LSTM model which predicts the </a:t>
            </a:r>
            <a:r>
              <a:rPr lang="en-US" sz="2400" dirty="0" err="1">
                <a:effectLst/>
                <a:latin typeface="Times New Roman" panose="02020603050405020304" pitchFamily="18" charset="0"/>
                <a:ea typeface="Times New Roman" panose="02020603050405020304" pitchFamily="18" charset="0"/>
              </a:rPr>
              <a:t>risks.The</a:t>
            </a:r>
            <a:r>
              <a:rPr lang="en-US" sz="2400" dirty="0">
                <a:effectLst/>
                <a:latin typeface="Times New Roman" panose="02020603050405020304" pitchFamily="18" charset="0"/>
                <a:ea typeface="Times New Roman" panose="02020603050405020304" pitchFamily="18" charset="0"/>
              </a:rPr>
              <a:t> system is designed to detect gas leaks promptly and accurately, triggering an alert and closing the gas regulator valve in real time to prevent further gas emissions. Incident data, including the time of detection, is uploaded to the cloud for analysis and audit purposes. Additionally, the system can be configured to send notifications via WhatsApp for immediate user </a:t>
            </a:r>
            <a:r>
              <a:rPr lang="en-US" sz="2400" dirty="0" err="1">
                <a:effectLst/>
                <a:latin typeface="Times New Roman" panose="02020603050405020304" pitchFamily="18" charset="0"/>
                <a:ea typeface="Times New Roman" panose="02020603050405020304" pitchFamily="18" charset="0"/>
              </a:rPr>
              <a:t>awareness.By</a:t>
            </a:r>
            <a:r>
              <a:rPr lang="en-US" sz="2400" dirty="0">
                <a:effectLst/>
                <a:latin typeface="Times New Roman" panose="02020603050405020304" pitchFamily="18" charset="0"/>
                <a:ea typeface="Times New Roman" panose="02020603050405020304" pitchFamily="18" charset="0"/>
              </a:rPr>
              <a:t> leveraging advanced technologies and real-time monitoring capabilities, our proposed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standards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environments,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providing</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proactive approach to gas leakage detection and control.</a:t>
            </a:r>
            <a:endParaRPr lang="en-IN" sz="24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2A76C1A7-8D52-CFDB-E6C5-E87627F71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036710"/>
            <a:ext cx="4794370" cy="3061501"/>
          </a:xfrm>
          <a:prstGeom prst="rect">
            <a:avLst/>
          </a:prstGeom>
          <a:noFill/>
          <a:ln>
            <a:noFill/>
          </a:ln>
        </p:spPr>
      </p:pic>
      <p:pic>
        <p:nvPicPr>
          <p:cNvPr id="6" name="Picture 5">
            <a:extLst>
              <a:ext uri="{FF2B5EF4-FFF2-40B4-BE49-F238E27FC236}">
                <a16:creationId xmlns:a16="http://schemas.microsoft.com/office/drawing/2014/main" id="{C73A6C0A-72C7-EDB2-F5F5-04CC5FDC3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855" y="2036710"/>
            <a:ext cx="5735490" cy="3139712"/>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ESP 8266</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Bread Board</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 Devices</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Jumper Wires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MQ-X Gas Sensor</a:t>
            </a:r>
          </a:p>
          <a:p>
            <a:pPr marL="0" marR="74295" indent="0" algn="just">
              <a:lnSpc>
                <a:spcPct val="150000"/>
              </a:lnSpc>
              <a:spcBef>
                <a:spcPts val="5"/>
              </a:spcBef>
              <a:spcAft>
                <a:spcPts val="0"/>
              </a:spcAft>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Detection: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sensor must accurately detect the presence of LPG gas within the specified detection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range.Sensitivity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Control: Ability to adjust sensitivity levels to cater to different environmental conditions and concentrations of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gas.Real</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-time Monitoring: Continuously monitor the gas levels and provide immediate feedback to the control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system.Reliability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consistent and reliable operation to minimize false alarms and ensure accurate detection of gas leaks</a:t>
            </a:r>
            <a:r>
              <a:rPr lang="en-US" altLang="en-US" sz="2400" dirty="0">
                <a:solidFill>
                  <a:srgbClr val="000000"/>
                </a:solidFill>
                <a:latin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335280" marR="459740" algn="just">
              <a:lnSpc>
                <a:spcPct val="150000"/>
              </a:lnSpc>
              <a:spcBef>
                <a:spcPts val="560"/>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Valve Control: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Control the gas regulator valve to open or close based on signals received from the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sensor.Response</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Time: Ensure swift response to gas leak detections by promptly closing the valve to prevent further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emissions.Reliability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reliable operation of the module to prevent potential failures that could compromise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safety.Compatibility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Interface effectively with both the gas sensor and the AWS IoT platform for seamless communication and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integration.Training</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mac</a:t>
            </a:r>
            <a:r>
              <a:rPr lang="en-US" altLang="en-US" sz="2400" dirty="0" err="1">
                <a:solidFill>
                  <a:srgbClr val="000000"/>
                </a:solidFill>
                <a:latin typeface="Times New Roman" panose="02020603050405020304" pitchFamily="18" charset="0"/>
                <a:cs typeface="Times New Roman" panose="02020603050405020304" pitchFamily="18" charset="0"/>
              </a:rPr>
              <a:t>hine</a:t>
            </a:r>
            <a:r>
              <a:rPr lang="en-US" altLang="en-US" sz="2400" dirty="0">
                <a:solidFill>
                  <a:srgbClr val="000000"/>
                </a:solidFill>
                <a:latin typeface="Times New Roman" panose="02020603050405020304" pitchFamily="18" charset="0"/>
                <a:cs typeface="Times New Roman" panose="02020603050405020304" pitchFamily="18" charset="0"/>
              </a:rPr>
              <a:t> learning model</a:t>
            </a:r>
            <a:r>
              <a:rPr lang="en-US" altLang="en-US" sz="2400" dirty="0">
                <a:solidFill>
                  <a:srgbClr val="000000"/>
                </a:solidFill>
                <a:latin typeface="Roboto"/>
                <a:cs typeface="Times New Roman" panose="02020603050405020304" pitchFamily="18" charset="0"/>
              </a:rPr>
              <a:t>.</a:t>
            </a:r>
            <a:endParaRPr lang="en-IN" sz="24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Long Short-Term Memory LSTM</a:t>
            </a: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By incorporating an LSTM machine learning model into the system</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 enhance its predictive capabilities, allowing for more accurate and proactive gas leak detection while minimizing false alarms. This enables the system to react swiftly and effectively to potential hazards, further enhancing safety in industrial environments where LPG is utilized..</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246</TotalTime>
  <Words>1092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Output</vt:lpstr>
      <vt:lpstr>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AVINASH N</cp:lastModifiedBy>
  <cp:revision>14</cp:revision>
  <dcterms:created xsi:type="dcterms:W3CDTF">2023-08-03T04:32:32Z</dcterms:created>
  <dcterms:modified xsi:type="dcterms:W3CDTF">2024-05-20T03:59:44Z</dcterms:modified>
</cp:coreProperties>
</file>