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60" r:id="rId4"/>
    <p:sldId id="257" r:id="rId5"/>
    <p:sldId id="276" r:id="rId6"/>
    <p:sldId id="277" r:id="rId7"/>
    <p:sldId id="278" r:id="rId8"/>
    <p:sldId id="261" r:id="rId9"/>
    <p:sldId id="258" r:id="rId10"/>
    <p:sldId id="262" r:id="rId11"/>
    <p:sldId id="259" r:id="rId12"/>
    <p:sldId id="263" r:id="rId13"/>
    <p:sldId id="264" r:id="rId14"/>
    <p:sldId id="284" r:id="rId15"/>
    <p:sldId id="282" r:id="rId16"/>
    <p:sldId id="285" r:id="rId17"/>
    <p:sldId id="265" r:id="rId18"/>
    <p:sldId id="266" r:id="rId19"/>
    <p:sldId id="267" r:id="rId20"/>
    <p:sldId id="286" r:id="rId21"/>
    <p:sldId id="271" r:id="rId22"/>
    <p:sldId id="268" r:id="rId23"/>
    <p:sldId id="287" r:id="rId24"/>
    <p:sldId id="292" r:id="rId25"/>
    <p:sldId id="293" r:id="rId26"/>
    <p:sldId id="291" r:id="rId27"/>
    <p:sldId id="272" r:id="rId28"/>
    <p:sldId id="273" r:id="rId29"/>
    <p:sldId id="274" r:id="rId30"/>
    <p:sldId id="275" r:id="rId31"/>
    <p:sldId id="270" r:id="rId32"/>
    <p:sldId id="269" r:id="rId33"/>
    <p:sldId id="288" r:id="rId34"/>
    <p:sldId id="2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Raajan" initials="AR" lastIdx="2" clrIdx="0">
    <p:extLst>
      <p:ext uri="{19B8F6BF-5375-455C-9EA6-DF929625EA0E}">
        <p15:presenceInfo xmlns:p15="http://schemas.microsoft.com/office/powerpoint/2012/main" userId="b23e3dc39a206f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72" d="100"/>
          <a:sy n="72"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File:Kernel_Machine.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ijirset.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D562-D942-41E6-9192-D3A2C0D4586E}"/>
              </a:ext>
            </a:extLst>
          </p:cNvPr>
          <p:cNvSpPr>
            <a:spLocks noGrp="1"/>
          </p:cNvSpPr>
          <p:nvPr>
            <p:ph type="ctrTitle"/>
          </p:nvPr>
        </p:nvSpPr>
        <p:spPr>
          <a:xfrm>
            <a:off x="1915127" y="1148052"/>
            <a:ext cx="8361229" cy="2098226"/>
          </a:xfrm>
        </p:spPr>
        <p:txBody>
          <a:bodyPr/>
          <a:lstStyle/>
          <a:p>
            <a:r>
              <a:rPr lang="en-IN" sz="1800" dirty="0">
                <a:solidFill>
                  <a:srgbClr val="C00000"/>
                </a:solidFill>
                <a:latin typeface="Times New Roman" panose="02020603050405020304" pitchFamily="18" charset="0"/>
                <a:cs typeface="Times New Roman" panose="02020603050405020304" pitchFamily="18" charset="0"/>
              </a:rPr>
              <a:t>VELAMMAL INSTITUTE OF TECHNOLOGY </a:t>
            </a:r>
            <a:br>
              <a:rPr lang="en-IN" sz="1800" dirty="0">
                <a:solidFill>
                  <a:srgbClr val="C00000"/>
                </a:solidFill>
                <a:latin typeface="Times New Roman" panose="02020603050405020304" pitchFamily="18" charset="0"/>
                <a:cs typeface="Times New Roman" panose="02020603050405020304" pitchFamily="18" charset="0"/>
              </a:rPr>
            </a:br>
            <a:r>
              <a:rPr lang="en-IN" sz="1800" dirty="0">
                <a:solidFill>
                  <a:srgbClr val="C00000"/>
                </a:solidFill>
                <a:latin typeface="Times New Roman" panose="02020603050405020304" pitchFamily="18" charset="0"/>
                <a:cs typeface="Times New Roman" panose="02020603050405020304" pitchFamily="18" charset="0"/>
              </a:rPr>
              <a:t>DEPATMENT OF COMPUTER SCIENCE AND ENGINEERING</a:t>
            </a:r>
            <a:br>
              <a:rPr lang="en-IN" sz="1800" dirty="0">
                <a:solidFill>
                  <a:srgbClr val="C00000"/>
                </a:solidFill>
                <a:latin typeface="Times New Roman" panose="02020603050405020304" pitchFamily="18" charset="0"/>
                <a:cs typeface="Times New Roman" panose="02020603050405020304" pitchFamily="18" charset="0"/>
              </a:rPr>
            </a:br>
            <a:br>
              <a:rPr lang="en-IN" sz="1800" dirty="0">
                <a:solidFill>
                  <a:srgbClr val="C00000"/>
                </a:solidFill>
                <a:latin typeface="Times New Roman" panose="02020603050405020304" pitchFamily="18" charset="0"/>
                <a:cs typeface="Times New Roman" panose="02020603050405020304" pitchFamily="18" charset="0"/>
              </a:rPr>
            </a:br>
            <a:r>
              <a:rPr lang="en-IN" sz="1800" dirty="0">
                <a:solidFill>
                  <a:srgbClr val="C00000"/>
                </a:solidFill>
                <a:latin typeface="Times New Roman" panose="02020603050405020304" pitchFamily="18" charset="0"/>
                <a:cs typeface="Times New Roman" panose="02020603050405020304" pitchFamily="18" charset="0"/>
              </a:rPr>
              <a:t>TRIP ANALYSIS USING MODERN TICKETING</a:t>
            </a:r>
          </a:p>
        </p:txBody>
      </p:sp>
      <p:sp>
        <p:nvSpPr>
          <p:cNvPr id="3" name="Subtitle 2">
            <a:extLst>
              <a:ext uri="{FF2B5EF4-FFF2-40B4-BE49-F238E27FC236}">
                <a16:creationId xmlns:a16="http://schemas.microsoft.com/office/drawing/2014/main" id="{B59933BC-649A-4F6B-AE0C-6E353A340520}"/>
              </a:ext>
            </a:extLst>
          </p:cNvPr>
          <p:cNvSpPr>
            <a:spLocks noGrp="1"/>
          </p:cNvSpPr>
          <p:nvPr>
            <p:ph type="subTitle" idx="1"/>
          </p:nvPr>
        </p:nvSpPr>
        <p:spPr>
          <a:xfrm>
            <a:off x="2679906" y="3956279"/>
            <a:ext cx="8133868" cy="1145808"/>
          </a:xfrm>
        </p:spPr>
        <p:txBody>
          <a:bodyPr numCol="2">
            <a:noAutofit/>
          </a:bodyPr>
          <a:lstStyle/>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BATCH NO: A06</a:t>
            </a:r>
          </a:p>
          <a:p>
            <a:pPr algn="l"/>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GUIDED BY</a:t>
            </a:r>
          </a:p>
          <a:p>
            <a:pPr algn="just"/>
            <a:r>
              <a:rPr lang="en-IN" sz="1600" dirty="0">
                <a:latin typeface="Times New Roman" panose="02020603050405020304" pitchFamily="18" charset="0"/>
                <a:cs typeface="Times New Roman" panose="02020603050405020304" pitchFamily="18" charset="0"/>
              </a:rPr>
              <a:t>DR.R.SUGUMAR, M.TECH., PHD</a:t>
            </a:r>
          </a:p>
          <a:p>
            <a:pPr algn="just"/>
            <a:r>
              <a:rPr lang="en-IN" sz="1600" dirty="0">
                <a:latin typeface="Times New Roman" panose="02020603050405020304" pitchFamily="18" charset="0"/>
                <a:cs typeface="Times New Roman" panose="02020603050405020304" pitchFamily="18" charset="0"/>
              </a:rPr>
              <a:t>PROFESSOR</a:t>
            </a: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ALEX RAAJAN A.(113315104006)</a:t>
            </a:r>
          </a:p>
          <a:p>
            <a:pPr algn="just"/>
            <a:r>
              <a:rPr lang="en-IN" sz="1600" dirty="0">
                <a:latin typeface="Times New Roman" panose="02020603050405020304" pitchFamily="18" charset="0"/>
                <a:cs typeface="Times New Roman" panose="02020603050405020304" pitchFamily="18" charset="0"/>
              </a:rPr>
              <a:t>ARAVINDH B.(113315104012)</a:t>
            </a:r>
          </a:p>
          <a:p>
            <a:pPr algn="just"/>
            <a:r>
              <a:rPr lang="en-IN" sz="1600" dirty="0">
                <a:latin typeface="Times New Roman" panose="02020603050405020304" pitchFamily="18" charset="0"/>
                <a:cs typeface="Times New Roman" panose="02020603050405020304" pitchFamily="18" charset="0"/>
              </a:rPr>
              <a:t>SANTHOSH KUMAR M.(113315104072)</a:t>
            </a:r>
          </a:p>
        </p:txBody>
      </p:sp>
      <p:pic>
        <p:nvPicPr>
          <p:cNvPr id="4" name="image2.jpeg">
            <a:extLst>
              <a:ext uri="{FF2B5EF4-FFF2-40B4-BE49-F238E27FC236}">
                <a16:creationId xmlns:a16="http://schemas.microsoft.com/office/drawing/2014/main" id="{15C99311-BEE9-4F21-90E6-489A603EF39E}"/>
              </a:ext>
            </a:extLst>
          </p:cNvPr>
          <p:cNvPicPr/>
          <p:nvPr/>
        </p:nvPicPr>
        <p:blipFill>
          <a:blip r:embed="rId2" cstate="print"/>
          <a:stretch>
            <a:fillRect/>
          </a:stretch>
        </p:blipFill>
        <p:spPr>
          <a:xfrm>
            <a:off x="1199477" y="1171640"/>
            <a:ext cx="1000125" cy="1025525"/>
          </a:xfrm>
          <a:prstGeom prst="rect">
            <a:avLst/>
          </a:prstGeom>
        </p:spPr>
      </p:pic>
    </p:spTree>
    <p:extLst>
      <p:ext uri="{BB962C8B-B14F-4D97-AF65-F5344CB8AC3E}">
        <p14:creationId xmlns:p14="http://schemas.microsoft.com/office/powerpoint/2010/main" val="365207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9923A4-CEEF-42CF-B8F8-82A32472C734}"/>
              </a:ext>
            </a:extLst>
          </p:cNvPr>
          <p:cNvSpPr>
            <a:spLocks noGrp="1"/>
          </p:cNvSpPr>
          <p:nvPr>
            <p:ph type="body" idx="1"/>
          </p:nvPr>
        </p:nvSpPr>
        <p:spPr>
          <a:xfrm>
            <a:off x="1371600" y="578644"/>
            <a:ext cx="4443984" cy="823912"/>
          </a:xfrm>
        </p:spPr>
        <p:txBody>
          <a:bodyPr/>
          <a:lstStyle/>
          <a:p>
            <a:r>
              <a:rPr lang="en-IN" sz="3200" dirty="0">
                <a:solidFill>
                  <a:srgbClr val="C00000"/>
                </a:solidFill>
                <a:latin typeface="Times New Roman" panose="02020603050405020304" pitchFamily="18" charset="0"/>
                <a:cs typeface="Times New Roman" panose="02020603050405020304" pitchFamily="18" charset="0"/>
              </a:rPr>
              <a:t>ADVANTAGE</a:t>
            </a:r>
          </a:p>
        </p:txBody>
      </p:sp>
      <p:sp>
        <p:nvSpPr>
          <p:cNvPr id="4" name="Content Placeholder 3">
            <a:extLst>
              <a:ext uri="{FF2B5EF4-FFF2-40B4-BE49-F238E27FC236}">
                <a16:creationId xmlns:a16="http://schemas.microsoft.com/office/drawing/2014/main" id="{157E144E-F73D-4A40-9616-F14473D28BE2}"/>
              </a:ext>
            </a:extLst>
          </p:cNvPr>
          <p:cNvSpPr>
            <a:spLocks noGrp="1"/>
          </p:cNvSpPr>
          <p:nvPr>
            <p:ph sz="half" idx="2"/>
          </p:nvPr>
        </p:nvSpPr>
        <p:spPr>
          <a:xfrm>
            <a:off x="1371600" y="1814513"/>
            <a:ext cx="4443984" cy="4052888"/>
          </a:xfrm>
        </p:spPr>
        <p:txBody>
          <a:bodyPr/>
          <a:lstStyle/>
          <a:p>
            <a:pPr algn="just"/>
            <a:r>
              <a:rPr lang="en-IN" dirty="0">
                <a:latin typeface="Times New Roman" panose="02020603050405020304" pitchFamily="18" charset="0"/>
                <a:cs typeface="Times New Roman" panose="02020603050405020304" pitchFamily="18" charset="0"/>
              </a:rPr>
              <a:t>No complicated hardware training required to handle this system.</a:t>
            </a:r>
          </a:p>
          <a:p>
            <a:pPr algn="just"/>
            <a:r>
              <a:rPr lang="en-IN" dirty="0">
                <a:latin typeface="Times New Roman" panose="02020603050405020304" pitchFamily="18" charset="0"/>
                <a:cs typeface="Times New Roman" panose="02020603050405020304" pitchFamily="18" charset="0"/>
              </a:rPr>
              <a:t>The problem of inadequate change will be rectified with this system.</a:t>
            </a:r>
          </a:p>
          <a:p>
            <a:pPr algn="just"/>
            <a:r>
              <a:rPr lang="en-IN" dirty="0">
                <a:latin typeface="Times New Roman" panose="02020603050405020304" pitchFamily="18" charset="0"/>
                <a:cs typeface="Times New Roman" panose="02020603050405020304" pitchFamily="18" charset="0"/>
              </a:rPr>
              <a:t>The analysis in bus routes can be effective so that, it helps in improving the wastage of fuel.</a:t>
            </a:r>
          </a:p>
        </p:txBody>
      </p:sp>
      <p:sp>
        <p:nvSpPr>
          <p:cNvPr id="5" name="Text Placeholder 4">
            <a:extLst>
              <a:ext uri="{FF2B5EF4-FFF2-40B4-BE49-F238E27FC236}">
                <a16:creationId xmlns:a16="http://schemas.microsoft.com/office/drawing/2014/main" id="{ED0C8237-0764-43D4-87AE-DFDD6F2E4954}"/>
              </a:ext>
            </a:extLst>
          </p:cNvPr>
          <p:cNvSpPr>
            <a:spLocks noGrp="1"/>
          </p:cNvSpPr>
          <p:nvPr>
            <p:ph type="body" sz="quarter" idx="3"/>
          </p:nvPr>
        </p:nvSpPr>
        <p:spPr>
          <a:xfrm>
            <a:off x="6525014" y="578644"/>
            <a:ext cx="4443984" cy="823912"/>
          </a:xfrm>
        </p:spPr>
        <p:txBody>
          <a:bodyPr/>
          <a:lstStyle/>
          <a:p>
            <a:r>
              <a:rPr lang="en-IN" sz="3200" dirty="0">
                <a:solidFill>
                  <a:srgbClr val="C00000"/>
                </a:solidFill>
                <a:latin typeface="Times New Roman" panose="02020603050405020304" pitchFamily="18" charset="0"/>
                <a:cs typeface="Times New Roman" panose="02020603050405020304" pitchFamily="18" charset="0"/>
              </a:rPr>
              <a:t>DISADVANTAGE</a:t>
            </a:r>
          </a:p>
        </p:txBody>
      </p:sp>
      <p:sp>
        <p:nvSpPr>
          <p:cNvPr id="6" name="Content Placeholder 5">
            <a:extLst>
              <a:ext uri="{FF2B5EF4-FFF2-40B4-BE49-F238E27FC236}">
                <a16:creationId xmlns:a16="http://schemas.microsoft.com/office/drawing/2014/main" id="{A231FF4B-E5C6-4E25-9061-45EFD9F82BDB}"/>
              </a:ext>
            </a:extLst>
          </p:cNvPr>
          <p:cNvSpPr>
            <a:spLocks noGrp="1"/>
          </p:cNvSpPr>
          <p:nvPr>
            <p:ph sz="quarter" idx="4"/>
          </p:nvPr>
        </p:nvSpPr>
        <p:spPr>
          <a:xfrm>
            <a:off x="6525014" y="1814513"/>
            <a:ext cx="4443984" cy="4052887"/>
          </a:xfrm>
        </p:spPr>
        <p:txBody>
          <a:bodyPr/>
          <a:lstStyle/>
          <a:p>
            <a:pPr algn="just"/>
            <a:r>
              <a:rPr lang="en-IN" dirty="0">
                <a:latin typeface="Times New Roman" panose="02020603050405020304" pitchFamily="18" charset="0"/>
                <a:cs typeface="Times New Roman" panose="02020603050405020304" pitchFamily="18" charset="0"/>
              </a:rPr>
              <a:t>The QR image should be accessible to all the passengers.</a:t>
            </a:r>
          </a:p>
          <a:p>
            <a:pPr algn="just"/>
            <a:r>
              <a:rPr lang="en-IN" dirty="0">
                <a:latin typeface="Times New Roman" panose="02020603050405020304" pitchFamily="18" charset="0"/>
                <a:cs typeface="Times New Roman" panose="02020603050405020304" pitchFamily="18" charset="0"/>
              </a:rPr>
              <a:t>The security measures are to taken into serious considerations.</a:t>
            </a:r>
          </a:p>
          <a:p>
            <a:pPr algn="just"/>
            <a:r>
              <a:rPr lang="en-IN" dirty="0">
                <a:latin typeface="Times New Roman" panose="02020603050405020304" pitchFamily="18" charset="0"/>
                <a:cs typeface="Times New Roman" panose="02020603050405020304" pitchFamily="18" charset="0"/>
              </a:rPr>
              <a:t>The system should be flexible to the fast changing technology.</a:t>
            </a:r>
          </a:p>
        </p:txBody>
      </p:sp>
    </p:spTree>
    <p:extLst>
      <p:ext uri="{BB962C8B-B14F-4D97-AF65-F5344CB8AC3E}">
        <p14:creationId xmlns:p14="http://schemas.microsoft.com/office/powerpoint/2010/main" val="290549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44EE7-1015-4DCA-9106-FA4CF9CCE7D0}"/>
              </a:ext>
            </a:extLst>
          </p:cNvPr>
          <p:cNvSpPr>
            <a:spLocks noGrp="1"/>
          </p:cNvSpPr>
          <p:nvPr>
            <p:ph type="title"/>
          </p:nvPr>
        </p:nvSpPr>
        <p:spPr>
          <a:xfrm>
            <a:off x="8419501" y="736307"/>
            <a:ext cx="3355942" cy="2101965"/>
          </a:xfrm>
        </p:spPr>
        <p:txBody>
          <a:bodyPr vert="horz" lIns="91440" tIns="45720" rIns="91440" bIns="45720" rtlCol="0" anchor="b">
            <a:normAutofit/>
          </a:bodyPr>
          <a:lstStyle/>
          <a:p>
            <a:pPr algn="ctr"/>
            <a:r>
              <a:rPr lang="en-US" sz="3200" cap="all" dirty="0">
                <a:solidFill>
                  <a:srgbClr val="C00000"/>
                </a:solidFill>
                <a:latin typeface="Times New Roman" panose="02020603050405020304" pitchFamily="18" charset="0"/>
                <a:cs typeface="Times New Roman" panose="02020603050405020304" pitchFamily="18" charset="0"/>
              </a:rPr>
              <a:t>SYSTEM ARCHITACTURE </a:t>
            </a:r>
          </a:p>
        </p:txBody>
      </p:sp>
      <p:sp>
        <p:nvSpPr>
          <p:cNvPr id="14"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3" name="Content Placeholder 3">
            <a:extLst>
              <a:ext uri="{FF2B5EF4-FFF2-40B4-BE49-F238E27FC236}">
                <a16:creationId xmlns:a16="http://schemas.microsoft.com/office/drawing/2014/main" id="{5D138F46-1D1C-4E1B-8258-E444321B0AB7}"/>
              </a:ext>
            </a:extLst>
          </p:cNvPr>
          <p:cNvPicPr>
            <a:picLocks/>
          </p:cNvPicPr>
          <p:nvPr/>
        </p:nvPicPr>
        <p:blipFill>
          <a:blip r:embed="rId2" cstate="print"/>
          <a:srcRect/>
          <a:stretch>
            <a:fillRect/>
          </a:stretch>
        </p:blipFill>
        <p:spPr bwMode="auto">
          <a:xfrm>
            <a:off x="1102973" y="1369084"/>
            <a:ext cx="6233386" cy="4307460"/>
          </a:xfrm>
          <a:prstGeom prst="rect">
            <a:avLst/>
          </a:prstGeom>
          <a:noFill/>
        </p:spPr>
      </p:pic>
    </p:spTree>
    <p:extLst>
      <p:ext uri="{BB962C8B-B14F-4D97-AF65-F5344CB8AC3E}">
        <p14:creationId xmlns:p14="http://schemas.microsoft.com/office/powerpoint/2010/main" val="149243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2999-5938-40F9-BDB9-9DC4698AE77A}"/>
              </a:ext>
            </a:extLst>
          </p:cNvPr>
          <p:cNvSpPr>
            <a:spLocks noGrp="1"/>
          </p:cNvSpPr>
          <p:nvPr>
            <p:ph type="title"/>
          </p:nvPr>
        </p:nvSpPr>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ALGORITHM</a:t>
            </a:r>
          </a:p>
        </p:txBody>
      </p:sp>
      <p:sp>
        <p:nvSpPr>
          <p:cNvPr id="5" name="Content Placeholder 4">
            <a:extLst>
              <a:ext uri="{FF2B5EF4-FFF2-40B4-BE49-F238E27FC236}">
                <a16:creationId xmlns:a16="http://schemas.microsoft.com/office/drawing/2014/main" id="{FB52193D-7111-4A72-AF3B-6230D522565B}"/>
              </a:ext>
            </a:extLst>
          </p:cNvPr>
          <p:cNvSpPr>
            <a:spLocks noGrp="1"/>
          </p:cNvSpPr>
          <p:nvPr>
            <p:ph idx="1"/>
          </p:nvPr>
        </p:nvSpPr>
        <p:spPr>
          <a:xfrm>
            <a:off x="1371600" y="1714927"/>
            <a:ext cx="9601200" cy="3581400"/>
          </a:xfrm>
        </p:spPr>
        <p:txBody>
          <a:bodyPr/>
          <a:lstStyle/>
          <a:p>
            <a:pPr algn="just"/>
            <a:r>
              <a:rPr lang="en-IN" sz="2400" dirty="0">
                <a:latin typeface="Times New Roman" panose="02020603050405020304" pitchFamily="18" charset="0"/>
                <a:cs typeface="Times New Roman" panose="02020603050405020304" pitchFamily="18" charset="0"/>
              </a:rPr>
              <a:t>SVM( Support Vector Machine):</a:t>
            </a:r>
          </a:p>
          <a:p>
            <a:pPr marL="0" indent="0" algn="just">
              <a:buNone/>
            </a:pPr>
            <a:r>
              <a:rPr lang="en-IN" sz="2400" dirty="0">
                <a:latin typeface="Times New Roman" panose="02020603050405020304" pitchFamily="18" charset="0"/>
                <a:cs typeface="Times New Roman" panose="02020603050405020304" pitchFamily="18" charset="0"/>
              </a:rPr>
              <a:t>More formally, a support vector machine constructs a hyperplane or set of hyperplanes in a high- or infinite-dimensional space, which can be used for classification, regression, or other tasks like outliers detection. Intuitively, a good separation is achieved by the hyperplane that has the largest distance to the nearest training-data point of any class (so-called functional margin), since in general the larger the margin the lower the generalization error of the classifier.</a:t>
            </a:r>
          </a:p>
          <a:p>
            <a:pPr algn="just"/>
            <a:endParaRPr lang="en-IN" dirty="0">
              <a:latin typeface="Times New Roman" panose="02020603050405020304" pitchFamily="18" charset="0"/>
              <a:cs typeface="Times New Roman" panose="02020603050405020304" pitchFamily="18" charset="0"/>
            </a:endParaRPr>
          </a:p>
          <a:p>
            <a:endParaRPr lang="en-IN" dirty="0"/>
          </a:p>
        </p:txBody>
      </p:sp>
      <p:pic>
        <p:nvPicPr>
          <p:cNvPr id="6" name="Picture 5" descr="https://upload.wikimedia.org/wikipedia/commons/thumb/1/1b/Kernel_Machine.png/220px-Kernel_Machine.png">
            <a:hlinkClick r:id="rId2"/>
            <a:extLst>
              <a:ext uri="{FF2B5EF4-FFF2-40B4-BE49-F238E27FC236}">
                <a16:creationId xmlns:a16="http://schemas.microsoft.com/office/drawing/2014/main" id="{945F49F6-7157-4FD9-9A3A-1F42FA6CF07A}"/>
              </a:ext>
            </a:extLst>
          </p:cNvPr>
          <p:cNvPicPr/>
          <p:nvPr/>
        </p:nvPicPr>
        <p:blipFill>
          <a:blip r:embed="rId3" cstate="print"/>
          <a:srcRect/>
          <a:stretch>
            <a:fillRect/>
          </a:stretch>
        </p:blipFill>
        <p:spPr bwMode="auto">
          <a:xfrm>
            <a:off x="4412760" y="4943863"/>
            <a:ext cx="3366480" cy="1514915"/>
          </a:xfrm>
          <a:prstGeom prst="rect">
            <a:avLst/>
          </a:prstGeom>
          <a:noFill/>
        </p:spPr>
      </p:pic>
    </p:spTree>
    <p:extLst>
      <p:ext uri="{BB962C8B-B14F-4D97-AF65-F5344CB8AC3E}">
        <p14:creationId xmlns:p14="http://schemas.microsoft.com/office/powerpoint/2010/main" val="170813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48C28A-9972-4885-86BA-A4A502888142}"/>
              </a:ext>
            </a:extLst>
          </p:cNvPr>
          <p:cNvSpPr/>
          <p:nvPr/>
        </p:nvSpPr>
        <p:spPr>
          <a:xfrm>
            <a:off x="1073426" y="1162595"/>
            <a:ext cx="10893288" cy="3001143"/>
          </a:xfrm>
          <a:prstGeom prst="rect">
            <a:avLst/>
          </a:prstGeom>
        </p:spPr>
        <p:txBody>
          <a:bodyPr wrap="square">
            <a:spAutoFit/>
          </a:bodyPr>
          <a:lstStyle/>
          <a:p>
            <a:pPr algn="just">
              <a:lnSpc>
                <a:spcPct val="150000"/>
              </a:lnSpc>
              <a:spcAft>
                <a:spcPts val="800"/>
              </a:spcAft>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Kernel:</a:t>
            </a:r>
          </a:p>
          <a:p>
            <a:pPr marL="342900" indent="-342900" algn="just">
              <a:lnSpc>
                <a:spcPct val="150000"/>
              </a:lnSpc>
              <a:spcAft>
                <a:spcPts val="800"/>
              </a:spcAf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Kernel methods are a class of algorithms for pattern analysis, whose best known member is the support vector machine (SVM).</a:t>
            </a:r>
          </a:p>
          <a:p>
            <a:pPr marL="342900" indent="-342900" algn="just">
              <a:lnSpc>
                <a:spcPct val="150000"/>
              </a:lnSpc>
              <a:spcAft>
                <a:spcPts val="800"/>
              </a:spcAf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 In its simplest form, the kernel trick means transforming data into another dimension that has a clear dividing margin between classes of data.</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FE8731-0005-410B-8D92-DE78255F8A07}"/>
              </a:ext>
            </a:extLst>
          </p:cNvPr>
          <p:cNvSpPr txBox="1"/>
          <p:nvPr/>
        </p:nvSpPr>
        <p:spPr>
          <a:xfrm>
            <a:off x="3525077" y="304800"/>
            <a:ext cx="5247861"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ALGORITHM (continue)</a:t>
            </a:r>
          </a:p>
        </p:txBody>
      </p:sp>
      <p:pic>
        <p:nvPicPr>
          <p:cNvPr id="5" name="Picture 4" descr="A close up of a map&#10;&#10;Description automatically generated">
            <a:extLst>
              <a:ext uri="{FF2B5EF4-FFF2-40B4-BE49-F238E27FC236}">
                <a16:creationId xmlns:a16="http://schemas.microsoft.com/office/drawing/2014/main" id="{CB6FF2F4-E12D-404B-ADA8-39E6601F0451}"/>
              </a:ext>
            </a:extLst>
          </p:cNvPr>
          <p:cNvPicPr>
            <a:picLocks noChangeAspect="1"/>
          </p:cNvPicPr>
          <p:nvPr/>
        </p:nvPicPr>
        <p:blipFill>
          <a:blip r:embed="rId2"/>
          <a:stretch>
            <a:fillRect/>
          </a:stretch>
        </p:blipFill>
        <p:spPr>
          <a:xfrm>
            <a:off x="3154017" y="4267821"/>
            <a:ext cx="6785113" cy="2590179"/>
          </a:xfrm>
          <a:prstGeom prst="rect">
            <a:avLst/>
          </a:prstGeom>
        </p:spPr>
      </p:pic>
    </p:spTree>
    <p:extLst>
      <p:ext uri="{BB962C8B-B14F-4D97-AF65-F5344CB8AC3E}">
        <p14:creationId xmlns:p14="http://schemas.microsoft.com/office/powerpoint/2010/main" val="142785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A401-9D64-4024-A080-DA178B0992C0}"/>
              </a:ext>
            </a:extLst>
          </p:cNvPr>
          <p:cNvSpPr>
            <a:spLocks noGrp="1"/>
          </p:cNvSpPr>
          <p:nvPr>
            <p:ph type="title"/>
          </p:nvPr>
        </p:nvSpPr>
        <p:spPr/>
        <p:txBody>
          <a:bodyPr/>
          <a:lstStyle/>
          <a:p>
            <a:pPr algn="ctr"/>
            <a:r>
              <a:rPr lang="en-US" sz="3200" dirty="0">
                <a:solidFill>
                  <a:srgbClr val="FF0000"/>
                </a:solidFill>
                <a:latin typeface="Times New Roman" panose="02020603050405020304" pitchFamily="18" charset="0"/>
                <a:cs typeface="Times New Roman" panose="02020603050405020304" pitchFamily="18" charset="0"/>
              </a:rPr>
              <a:t>UML DIAGRAM</a:t>
            </a:r>
            <a:br>
              <a:rPr lang="en-IN" dirty="0"/>
            </a:br>
            <a:endParaRPr lang="en-IN" dirty="0"/>
          </a:p>
        </p:txBody>
      </p:sp>
      <p:pic>
        <p:nvPicPr>
          <p:cNvPr id="5" name="Content Placeholder 3">
            <a:extLst>
              <a:ext uri="{FF2B5EF4-FFF2-40B4-BE49-F238E27FC236}">
                <a16:creationId xmlns:a16="http://schemas.microsoft.com/office/drawing/2014/main" id="{C9EB79C7-3FBB-498F-8392-CA955CD909B2}"/>
              </a:ext>
            </a:extLst>
          </p:cNvPr>
          <p:cNvPicPr>
            <a:picLocks/>
          </p:cNvPicPr>
          <p:nvPr/>
        </p:nvPicPr>
        <p:blipFill>
          <a:blip r:embed="rId2" cstate="print"/>
          <a:srcRect/>
          <a:stretch>
            <a:fillRect/>
          </a:stretch>
        </p:blipFill>
        <p:spPr>
          <a:xfrm>
            <a:off x="838200" y="2506662"/>
            <a:ext cx="6017646" cy="4351338"/>
          </a:xfrm>
          <a:prstGeom prst="rect">
            <a:avLst/>
          </a:prstGeom>
          <a:noFill/>
          <a:ln w="9525">
            <a:noFill/>
            <a:miter lim="800000"/>
            <a:headEnd/>
            <a:tailEnd/>
          </a:ln>
        </p:spPr>
      </p:pic>
      <p:pic>
        <p:nvPicPr>
          <p:cNvPr id="6" name="Picture 5">
            <a:extLst>
              <a:ext uri="{FF2B5EF4-FFF2-40B4-BE49-F238E27FC236}">
                <a16:creationId xmlns:a16="http://schemas.microsoft.com/office/drawing/2014/main" id="{309F9BFA-B613-4B8E-A201-D2A9425DA988}"/>
              </a:ext>
            </a:extLst>
          </p:cNvPr>
          <p:cNvPicPr/>
          <p:nvPr/>
        </p:nvPicPr>
        <p:blipFill>
          <a:blip r:embed="rId3" cstate="print"/>
          <a:srcRect/>
          <a:stretch>
            <a:fillRect/>
          </a:stretch>
        </p:blipFill>
        <p:spPr>
          <a:xfrm>
            <a:off x="7018417" y="2740655"/>
            <a:ext cx="5031740" cy="3992880"/>
          </a:xfrm>
          <a:prstGeom prst="rect">
            <a:avLst/>
          </a:prstGeom>
          <a:noFill/>
          <a:ln w="9525">
            <a:noFill/>
            <a:miter lim="800000"/>
            <a:headEnd/>
            <a:tailEnd/>
          </a:ln>
        </p:spPr>
      </p:pic>
      <p:sp>
        <p:nvSpPr>
          <p:cNvPr id="7" name="Rectangle 6">
            <a:extLst>
              <a:ext uri="{FF2B5EF4-FFF2-40B4-BE49-F238E27FC236}">
                <a16:creationId xmlns:a16="http://schemas.microsoft.com/office/drawing/2014/main" id="{F045D2F3-DF44-41C7-83C1-1A56A02F9CEA}"/>
              </a:ext>
            </a:extLst>
          </p:cNvPr>
          <p:cNvSpPr/>
          <p:nvPr/>
        </p:nvSpPr>
        <p:spPr>
          <a:xfrm>
            <a:off x="2481418" y="2086845"/>
            <a:ext cx="2140330"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 Use Case Diagram:</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76984EE9-18A7-4E66-AE79-0486C49275E9}"/>
              </a:ext>
            </a:extLst>
          </p:cNvPr>
          <p:cNvSpPr/>
          <p:nvPr/>
        </p:nvSpPr>
        <p:spPr>
          <a:xfrm>
            <a:off x="8675718" y="2086845"/>
            <a:ext cx="1717137"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3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37D9-6C53-46BD-908F-E718F82B273F}"/>
              </a:ext>
            </a:extLst>
          </p:cNvPr>
          <p:cNvSpPr>
            <a:spLocks noGrp="1"/>
          </p:cNvSpPr>
          <p:nvPr>
            <p:ph type="title"/>
          </p:nvPr>
        </p:nvSpPr>
        <p:spPr>
          <a:xfrm>
            <a:off x="-1290093" y="1385567"/>
            <a:ext cx="9601200" cy="1485900"/>
          </a:xfrm>
        </p:spPr>
        <p:txBody>
          <a:bodyPr>
            <a:normAutofit/>
          </a:bodyPr>
          <a:lstStyle/>
          <a:p>
            <a:pPr algn="ctr"/>
            <a:r>
              <a:rPr lang="en-IN" sz="1800" b="1" dirty="0">
                <a:solidFill>
                  <a:schemeClr val="tx1"/>
                </a:solidFill>
                <a:latin typeface="Times New Roman" panose="02020603050405020304" pitchFamily="18" charset="0"/>
                <a:cs typeface="Times New Roman" panose="02020603050405020304" pitchFamily="18" charset="0"/>
              </a:rPr>
              <a:t>ER DIAGRAM</a:t>
            </a:r>
          </a:p>
        </p:txBody>
      </p:sp>
      <p:grpSp>
        <p:nvGrpSpPr>
          <p:cNvPr id="27" name="Group 26">
            <a:extLst>
              <a:ext uri="{FF2B5EF4-FFF2-40B4-BE49-F238E27FC236}">
                <a16:creationId xmlns:a16="http://schemas.microsoft.com/office/drawing/2014/main" id="{5CACEC21-3559-485B-A795-E610CD359B22}"/>
              </a:ext>
            </a:extLst>
          </p:cNvPr>
          <p:cNvGrpSpPr/>
          <p:nvPr/>
        </p:nvGrpSpPr>
        <p:grpSpPr>
          <a:xfrm>
            <a:off x="708878" y="2099358"/>
            <a:ext cx="6076235" cy="4249372"/>
            <a:chOff x="0" y="0"/>
            <a:chExt cx="6753225" cy="2695575"/>
          </a:xfrm>
        </p:grpSpPr>
        <p:sp>
          <p:nvSpPr>
            <p:cNvPr id="28" name="Rectangle 27">
              <a:extLst>
                <a:ext uri="{FF2B5EF4-FFF2-40B4-BE49-F238E27FC236}">
                  <a16:creationId xmlns:a16="http://schemas.microsoft.com/office/drawing/2014/main" id="{F8C43A97-CE42-4C3C-9C6F-6C8AAB73C6D0}"/>
                </a:ext>
              </a:extLst>
            </p:cNvPr>
            <p:cNvSpPr/>
            <p:nvPr/>
          </p:nvSpPr>
          <p:spPr>
            <a:xfrm>
              <a:off x="4953000" y="0"/>
              <a:ext cx="895350" cy="342900"/>
            </a:xfrm>
            <a:prstGeom prst="rect">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07000"/>
                </a:lnSpc>
                <a:spcAft>
                  <a:spcPts val="800"/>
                </a:spcAft>
                <a:defRPr/>
              </a:pPr>
              <a:r>
                <a:rPr lang="en-US" sz="1600" kern="0" dirty="0">
                  <a:latin typeface="Times New Roman" panose="02020603050405020304" pitchFamily="18" charset="0"/>
                  <a:ea typeface="Calibri" panose="020F0502020204030204" pitchFamily="34" charset="0"/>
                  <a:cs typeface="Times New Roman" panose="02020603050405020304" pitchFamily="18" charset="0"/>
                </a:rPr>
                <a:t>Admin</a:t>
              </a:r>
              <a:endParaRPr lang="en-IN" sz="16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0FFA70D2-1F4B-40B2-97B2-3AA262DBC732}"/>
                </a:ext>
              </a:extLst>
            </p:cNvPr>
            <p:cNvSpPr/>
            <p:nvPr/>
          </p:nvSpPr>
          <p:spPr>
            <a:xfrm>
              <a:off x="1285875" y="47625"/>
              <a:ext cx="895350" cy="342900"/>
            </a:xfrm>
            <a:prstGeom prst="rect">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07000"/>
                </a:lnSpc>
                <a:spcAft>
                  <a:spcPts val="800"/>
                </a:spcAft>
                <a:defRPr/>
              </a:pPr>
              <a:r>
                <a:rPr lang="en-US" sz="1600" kern="0" dirty="0">
                  <a:latin typeface="Times New Roman" panose="02020603050405020304" pitchFamily="18" charset="0"/>
                  <a:ea typeface="Calibri" panose="020F0502020204030204" pitchFamily="34" charset="0"/>
                  <a:cs typeface="Times New Roman" panose="02020603050405020304" pitchFamily="18" charset="0"/>
                </a:rPr>
                <a:t>User</a:t>
              </a:r>
              <a:endParaRPr lang="en-IN" sz="16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Oval 29">
              <a:extLst>
                <a:ext uri="{FF2B5EF4-FFF2-40B4-BE49-F238E27FC236}">
                  <a16:creationId xmlns:a16="http://schemas.microsoft.com/office/drawing/2014/main" id="{E892002A-2AD0-4578-B9B3-8C2B6A0EA951}"/>
                </a:ext>
              </a:extLst>
            </p:cNvPr>
            <p:cNvSpPr/>
            <p:nvPr/>
          </p:nvSpPr>
          <p:spPr>
            <a:xfrm>
              <a:off x="314325" y="714375"/>
              <a:ext cx="1238250" cy="619125"/>
            </a:xfrm>
            <a:prstGeom prst="ellipse">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07000"/>
                </a:lnSpc>
                <a:spcAft>
                  <a:spcPts val="800"/>
                </a:spcAft>
                <a:defRPr/>
              </a:pPr>
              <a:r>
                <a:rPr lang="en-US" sz="1400" kern="0" dirty="0">
                  <a:latin typeface="Times New Roman" panose="02020603050405020304" pitchFamily="18" charset="0"/>
                  <a:ea typeface="Calibri" panose="020F0502020204030204" pitchFamily="34" charset="0"/>
                  <a:cs typeface="Times New Roman" panose="02020603050405020304" pitchFamily="18" charset="0"/>
                </a:rPr>
                <a:t>Login/</a:t>
              </a:r>
            </a:p>
            <a:p>
              <a:pPr algn="ctr" defTabSz="914400">
                <a:lnSpc>
                  <a:spcPct val="107000"/>
                </a:lnSpc>
                <a:spcAft>
                  <a:spcPts val="800"/>
                </a:spcAft>
                <a:defRPr/>
              </a:pPr>
              <a:r>
                <a:rPr lang="en-US" sz="1400" kern="0" dirty="0">
                  <a:latin typeface="Times New Roman" panose="02020603050405020304" pitchFamily="18" charset="0"/>
                  <a:ea typeface="Calibri" panose="020F0502020204030204" pitchFamily="34" charset="0"/>
                  <a:cs typeface="Times New Roman" panose="02020603050405020304" pitchFamily="18" charset="0"/>
                </a:rPr>
                <a:t>registration</a:t>
              </a:r>
              <a:endParaRPr lang="en-IN" sz="14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1" name="Oval 30">
              <a:extLst>
                <a:ext uri="{FF2B5EF4-FFF2-40B4-BE49-F238E27FC236}">
                  <a16:creationId xmlns:a16="http://schemas.microsoft.com/office/drawing/2014/main" id="{2552DB3D-EB58-468B-9B81-2207E713743C}"/>
                </a:ext>
              </a:extLst>
            </p:cNvPr>
            <p:cNvSpPr/>
            <p:nvPr/>
          </p:nvSpPr>
          <p:spPr>
            <a:xfrm>
              <a:off x="0" y="1724025"/>
              <a:ext cx="1238250" cy="619125"/>
            </a:xfrm>
            <a:prstGeom prst="ellipse">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defTabSz="914400">
                <a:lnSpc>
                  <a:spcPct val="107000"/>
                </a:lnSpc>
                <a:spcAft>
                  <a:spcPts val="800"/>
                </a:spcAft>
                <a:defRPr/>
              </a:pPr>
              <a:r>
                <a:rPr lang="en-US" sz="1400" kern="0" dirty="0">
                  <a:latin typeface="Times New Roman" panose="02020603050405020304" pitchFamily="18" charset="0"/>
                  <a:ea typeface="Calibri" panose="020F0502020204030204" pitchFamily="34" charset="0"/>
                  <a:cs typeface="Times New Roman" panose="02020603050405020304" pitchFamily="18" charset="0"/>
                </a:rPr>
                <a:t>Bank Account</a:t>
              </a:r>
              <a:endParaRPr lang="en-IN" sz="14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2" name="Oval 31">
              <a:extLst>
                <a:ext uri="{FF2B5EF4-FFF2-40B4-BE49-F238E27FC236}">
                  <a16:creationId xmlns:a16="http://schemas.microsoft.com/office/drawing/2014/main" id="{E38FCE97-D425-422A-B416-5ACE9DBCDCEF}"/>
                </a:ext>
              </a:extLst>
            </p:cNvPr>
            <p:cNvSpPr/>
            <p:nvPr/>
          </p:nvSpPr>
          <p:spPr>
            <a:xfrm>
              <a:off x="1276350" y="2076450"/>
              <a:ext cx="1238250" cy="619125"/>
            </a:xfrm>
            <a:prstGeom prst="ellipse">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07000"/>
                </a:lnSpc>
                <a:spcAft>
                  <a:spcPts val="800"/>
                </a:spcAft>
                <a:defRPr/>
              </a:pPr>
              <a:r>
                <a:rPr lang="en-US" sz="1200" kern="0" dirty="0">
                  <a:latin typeface="Times New Roman" panose="02020603050405020304" pitchFamily="18" charset="0"/>
                  <a:ea typeface="Calibri" panose="020F0502020204030204" pitchFamily="34" charset="0"/>
                  <a:cs typeface="Times New Roman" panose="02020603050405020304" pitchFamily="18" charset="0"/>
                </a:rPr>
                <a:t>Location setup</a:t>
              </a:r>
              <a:endParaRPr lang="en-IN" sz="12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3" name="Oval 32">
              <a:extLst>
                <a:ext uri="{FF2B5EF4-FFF2-40B4-BE49-F238E27FC236}">
                  <a16:creationId xmlns:a16="http://schemas.microsoft.com/office/drawing/2014/main" id="{79D2DB88-639A-4337-BB38-ACA33751F65A}"/>
                </a:ext>
              </a:extLst>
            </p:cNvPr>
            <p:cNvSpPr/>
            <p:nvPr/>
          </p:nvSpPr>
          <p:spPr>
            <a:xfrm>
              <a:off x="1828800" y="1314450"/>
              <a:ext cx="1238250" cy="619125"/>
            </a:xfrm>
            <a:prstGeom prst="ellipse">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defTabSz="914400">
                <a:lnSpc>
                  <a:spcPct val="107000"/>
                </a:lnSpc>
                <a:spcAft>
                  <a:spcPts val="800"/>
                </a:spcAft>
                <a:defRPr/>
              </a:pPr>
              <a:r>
                <a:rPr lang="en-US" sz="1100" kern="0" dirty="0">
                  <a:latin typeface="Calibri" panose="020F0502020204030204"/>
                  <a:ea typeface="Calibri" panose="020F0502020204030204" pitchFamily="34" charset="0"/>
                  <a:cs typeface="Times New Roman" panose="02020603050405020304" pitchFamily="18" charset="0"/>
                </a:rPr>
                <a:t>Amount details</a:t>
              </a:r>
              <a:endParaRPr lang="en-IN" sz="1100" kern="0" dirty="0">
                <a:latin typeface="Calibri" panose="020F0502020204030204"/>
                <a:ea typeface="Calibri" panose="020F0502020204030204" pitchFamily="34" charset="0"/>
                <a:cs typeface="Times New Roman" panose="02020603050405020304" pitchFamily="18" charset="0"/>
              </a:endParaRPr>
            </a:p>
          </p:txBody>
        </p:sp>
        <p:sp>
          <p:nvSpPr>
            <p:cNvPr id="34" name="Oval 33">
              <a:extLst>
                <a:ext uri="{FF2B5EF4-FFF2-40B4-BE49-F238E27FC236}">
                  <a16:creationId xmlns:a16="http://schemas.microsoft.com/office/drawing/2014/main" id="{86C71276-109E-4A29-ABE3-03EC2B569E09}"/>
                </a:ext>
              </a:extLst>
            </p:cNvPr>
            <p:cNvSpPr/>
            <p:nvPr/>
          </p:nvSpPr>
          <p:spPr>
            <a:xfrm>
              <a:off x="2019300" y="590550"/>
              <a:ext cx="1285875" cy="447675"/>
            </a:xfrm>
            <a:prstGeom prst="ellipse">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defTabSz="914400">
                <a:lnSpc>
                  <a:spcPct val="107000"/>
                </a:lnSpc>
                <a:spcAft>
                  <a:spcPts val="800"/>
                </a:spcAft>
                <a:defRPr/>
              </a:pPr>
              <a:r>
                <a:rPr lang="en-US" sz="1400" kern="0" dirty="0">
                  <a:latin typeface="Times New Roman" panose="02020603050405020304" pitchFamily="18" charset="0"/>
                  <a:ea typeface="Calibri" panose="020F0502020204030204" pitchFamily="34" charset="0"/>
                  <a:cs typeface="Times New Roman" panose="02020603050405020304" pitchFamily="18" charset="0"/>
                </a:rPr>
                <a:t>QR Scanner</a:t>
              </a:r>
              <a:endParaRPr lang="en-IN" sz="14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Oval 34">
              <a:extLst>
                <a:ext uri="{FF2B5EF4-FFF2-40B4-BE49-F238E27FC236}">
                  <a16:creationId xmlns:a16="http://schemas.microsoft.com/office/drawing/2014/main" id="{8B1C6CD7-A855-4CDE-A450-3D3AF4ABB868}"/>
                </a:ext>
              </a:extLst>
            </p:cNvPr>
            <p:cNvSpPr/>
            <p:nvPr/>
          </p:nvSpPr>
          <p:spPr>
            <a:xfrm>
              <a:off x="4419600" y="733425"/>
              <a:ext cx="1743075" cy="495300"/>
            </a:xfrm>
            <a:prstGeom prst="ellipse">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07000"/>
                </a:lnSpc>
                <a:spcAft>
                  <a:spcPts val="800"/>
                </a:spcAft>
                <a:defRPr/>
              </a:pPr>
              <a:r>
                <a:rPr lang="en-US" sz="1600" kern="0" dirty="0">
                  <a:latin typeface="Times New Roman" panose="02020603050405020304" pitchFamily="18" charset="0"/>
                  <a:ea typeface="Calibri" panose="020F0502020204030204" pitchFamily="34" charset="0"/>
                  <a:cs typeface="Times New Roman" panose="02020603050405020304" pitchFamily="18" charset="0"/>
                </a:rPr>
                <a:t>Login/registration</a:t>
              </a:r>
              <a:endParaRPr lang="en-IN" sz="16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Oval 35">
              <a:extLst>
                <a:ext uri="{FF2B5EF4-FFF2-40B4-BE49-F238E27FC236}">
                  <a16:creationId xmlns:a16="http://schemas.microsoft.com/office/drawing/2014/main" id="{F53C5F98-0C87-4A97-8A1F-84CC21577889}"/>
                </a:ext>
              </a:extLst>
            </p:cNvPr>
            <p:cNvSpPr/>
            <p:nvPr/>
          </p:nvSpPr>
          <p:spPr>
            <a:xfrm>
              <a:off x="3648075" y="1552575"/>
              <a:ext cx="1238250" cy="476250"/>
            </a:xfrm>
            <a:prstGeom prst="ellipse">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07000"/>
                </a:lnSpc>
                <a:spcAft>
                  <a:spcPts val="800"/>
                </a:spcAft>
                <a:defRPr/>
              </a:pPr>
              <a:r>
                <a:rPr lang="en-US" sz="1600" kern="0" dirty="0">
                  <a:latin typeface="Times New Roman" panose="02020603050405020304" pitchFamily="18" charset="0"/>
                  <a:ea typeface="Calibri" panose="020F0502020204030204" pitchFamily="34" charset="0"/>
                  <a:cs typeface="Times New Roman" panose="02020603050405020304" pitchFamily="18" charset="0"/>
                </a:rPr>
                <a:t>Collect data</a:t>
              </a:r>
              <a:endParaRPr lang="en-IN" sz="16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Oval 36">
              <a:extLst>
                <a:ext uri="{FF2B5EF4-FFF2-40B4-BE49-F238E27FC236}">
                  <a16:creationId xmlns:a16="http://schemas.microsoft.com/office/drawing/2014/main" id="{9A90AB13-B60F-49A6-AAEE-127026A500A8}"/>
                </a:ext>
              </a:extLst>
            </p:cNvPr>
            <p:cNvSpPr/>
            <p:nvPr/>
          </p:nvSpPr>
          <p:spPr>
            <a:xfrm>
              <a:off x="4467225" y="2000250"/>
              <a:ext cx="1238250" cy="619125"/>
            </a:xfrm>
            <a:prstGeom prst="ellipse">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07000"/>
                </a:lnSpc>
                <a:spcAft>
                  <a:spcPts val="800"/>
                </a:spcAft>
                <a:defRPr/>
              </a:pPr>
              <a:r>
                <a:rPr lang="en-US" sz="1200" kern="0" dirty="0">
                  <a:latin typeface="Times New Roman" panose="02020603050405020304" pitchFamily="18" charset="0"/>
                  <a:ea typeface="Calibri" panose="020F0502020204030204" pitchFamily="34" charset="0"/>
                  <a:cs typeface="Times New Roman" panose="02020603050405020304" pitchFamily="18" charset="0"/>
                </a:rPr>
                <a:t>Data Analyze</a:t>
              </a:r>
              <a:endParaRPr lang="en-IN" sz="12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 name="Oval 37">
              <a:extLst>
                <a:ext uri="{FF2B5EF4-FFF2-40B4-BE49-F238E27FC236}">
                  <a16:creationId xmlns:a16="http://schemas.microsoft.com/office/drawing/2014/main" id="{275E9E30-5B25-47DA-8AFD-93F27553D51D}"/>
                </a:ext>
              </a:extLst>
            </p:cNvPr>
            <p:cNvSpPr/>
            <p:nvPr/>
          </p:nvSpPr>
          <p:spPr>
            <a:xfrm>
              <a:off x="5514975" y="1333500"/>
              <a:ext cx="1238250" cy="619125"/>
            </a:xfrm>
            <a:prstGeom prst="ellipse">
              <a:avLst/>
            </a:prstGeom>
            <a:solidFill>
              <a:schemeClr val="bg1"/>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defTabSz="914400">
                <a:lnSpc>
                  <a:spcPct val="107000"/>
                </a:lnSpc>
                <a:spcAft>
                  <a:spcPts val="800"/>
                </a:spcAft>
                <a:defRPr/>
              </a:pPr>
              <a:r>
                <a:rPr lang="en-US" sz="1600" kern="0" dirty="0">
                  <a:latin typeface="Times New Roman" panose="02020603050405020304" pitchFamily="18" charset="0"/>
                  <a:ea typeface="Calibri" panose="020F0502020204030204" pitchFamily="34" charset="0"/>
                  <a:cs typeface="Times New Roman" panose="02020603050405020304" pitchFamily="18" charset="0"/>
                </a:rPr>
                <a:t>Show Result</a:t>
              </a:r>
              <a:endParaRPr lang="en-IN" sz="1600" kern="0"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4F1B9D87-611C-4FA9-A11B-E31BAC415838}"/>
                </a:ext>
              </a:extLst>
            </p:cNvPr>
            <p:cNvCxnSpPr/>
            <p:nvPr/>
          </p:nvCxnSpPr>
          <p:spPr>
            <a:xfrm flipH="1">
              <a:off x="1295400" y="419100"/>
              <a:ext cx="361950" cy="352425"/>
            </a:xfrm>
            <a:prstGeom prst="straightConnector1">
              <a:avLst/>
            </a:prstGeom>
            <a:noFill/>
            <a:ln w="6350" cap="flat" cmpd="sng" algn="ctr">
              <a:solidFill>
                <a:schemeClr val="tx1"/>
              </a:solidFill>
              <a:prstDash val="solid"/>
              <a:miter lim="800000"/>
              <a:tailEnd type="triangle"/>
            </a:ln>
            <a:effectLst/>
          </p:spPr>
        </p:cxnSp>
        <p:cxnSp>
          <p:nvCxnSpPr>
            <p:cNvPr id="40" name="Straight Arrow Connector 39">
              <a:extLst>
                <a:ext uri="{FF2B5EF4-FFF2-40B4-BE49-F238E27FC236}">
                  <a16:creationId xmlns:a16="http://schemas.microsoft.com/office/drawing/2014/main" id="{665E8567-8971-46B3-B941-8AC6F94B8AA4}"/>
                </a:ext>
              </a:extLst>
            </p:cNvPr>
            <p:cNvCxnSpPr/>
            <p:nvPr/>
          </p:nvCxnSpPr>
          <p:spPr>
            <a:xfrm flipH="1">
              <a:off x="666750" y="1343025"/>
              <a:ext cx="228600" cy="361950"/>
            </a:xfrm>
            <a:prstGeom prst="straightConnector1">
              <a:avLst/>
            </a:prstGeom>
            <a:noFill/>
            <a:ln w="6350" cap="flat" cmpd="sng" algn="ctr">
              <a:solidFill>
                <a:schemeClr val="tx1"/>
              </a:solidFill>
              <a:prstDash val="solid"/>
              <a:miter lim="800000"/>
              <a:tailEnd type="triangle"/>
            </a:ln>
            <a:effectLst/>
          </p:spPr>
        </p:cxnSp>
        <p:cxnSp>
          <p:nvCxnSpPr>
            <p:cNvPr id="41" name="Straight Arrow Connector 40">
              <a:extLst>
                <a:ext uri="{FF2B5EF4-FFF2-40B4-BE49-F238E27FC236}">
                  <a16:creationId xmlns:a16="http://schemas.microsoft.com/office/drawing/2014/main" id="{6ED267D5-F618-4FEC-A811-AF28C7D7F741}"/>
                </a:ext>
              </a:extLst>
            </p:cNvPr>
            <p:cNvCxnSpPr/>
            <p:nvPr/>
          </p:nvCxnSpPr>
          <p:spPr>
            <a:xfrm>
              <a:off x="1152525" y="1323975"/>
              <a:ext cx="561975" cy="781050"/>
            </a:xfrm>
            <a:prstGeom prst="straightConnector1">
              <a:avLst/>
            </a:prstGeom>
            <a:noFill/>
            <a:ln w="6350" cap="flat" cmpd="sng" algn="ctr">
              <a:solidFill>
                <a:schemeClr val="tx1"/>
              </a:solidFill>
              <a:prstDash val="solid"/>
              <a:miter lim="800000"/>
              <a:tailEnd type="triangle"/>
            </a:ln>
            <a:effectLst/>
          </p:spPr>
        </p:cxnSp>
        <p:cxnSp>
          <p:nvCxnSpPr>
            <p:cNvPr id="42" name="Straight Arrow Connector 41">
              <a:extLst>
                <a:ext uri="{FF2B5EF4-FFF2-40B4-BE49-F238E27FC236}">
                  <a16:creationId xmlns:a16="http://schemas.microsoft.com/office/drawing/2014/main" id="{D507ED75-CA98-49AF-BA68-10C3E5C759FF}"/>
                </a:ext>
              </a:extLst>
            </p:cNvPr>
            <p:cNvCxnSpPr/>
            <p:nvPr/>
          </p:nvCxnSpPr>
          <p:spPr>
            <a:xfrm>
              <a:off x="1476375" y="1200150"/>
              <a:ext cx="447675" cy="304800"/>
            </a:xfrm>
            <a:prstGeom prst="straightConnector1">
              <a:avLst/>
            </a:prstGeom>
            <a:noFill/>
            <a:ln w="6350" cap="flat" cmpd="sng" algn="ctr">
              <a:solidFill>
                <a:schemeClr val="tx1"/>
              </a:solidFill>
              <a:prstDash val="solid"/>
              <a:miter lim="800000"/>
              <a:tailEnd type="triangle"/>
            </a:ln>
            <a:effectLst/>
          </p:spPr>
        </p:cxnSp>
        <p:cxnSp>
          <p:nvCxnSpPr>
            <p:cNvPr id="43" name="Straight Arrow Connector 42">
              <a:extLst>
                <a:ext uri="{FF2B5EF4-FFF2-40B4-BE49-F238E27FC236}">
                  <a16:creationId xmlns:a16="http://schemas.microsoft.com/office/drawing/2014/main" id="{48B7AF0A-58C4-46BF-9C8C-737988077FD8}"/>
                </a:ext>
              </a:extLst>
            </p:cNvPr>
            <p:cNvCxnSpPr/>
            <p:nvPr/>
          </p:nvCxnSpPr>
          <p:spPr>
            <a:xfrm flipV="1">
              <a:off x="1571625" y="876300"/>
              <a:ext cx="466725" cy="142875"/>
            </a:xfrm>
            <a:prstGeom prst="straightConnector1">
              <a:avLst/>
            </a:prstGeom>
            <a:noFill/>
            <a:ln w="6350" cap="flat" cmpd="sng" algn="ctr">
              <a:solidFill>
                <a:schemeClr val="tx1"/>
              </a:solidFill>
              <a:prstDash val="solid"/>
              <a:miter lim="800000"/>
              <a:tailEnd type="triangle"/>
            </a:ln>
            <a:effectLst/>
          </p:spPr>
        </p:cxnSp>
        <p:cxnSp>
          <p:nvCxnSpPr>
            <p:cNvPr id="44" name="Straight Arrow Connector 43">
              <a:extLst>
                <a:ext uri="{FF2B5EF4-FFF2-40B4-BE49-F238E27FC236}">
                  <a16:creationId xmlns:a16="http://schemas.microsoft.com/office/drawing/2014/main" id="{C95D4379-9B2E-486B-BD15-BAB4AA45304A}"/>
                </a:ext>
              </a:extLst>
            </p:cNvPr>
            <p:cNvCxnSpPr/>
            <p:nvPr/>
          </p:nvCxnSpPr>
          <p:spPr>
            <a:xfrm flipH="1">
              <a:off x="5410200" y="352425"/>
              <a:ext cx="38100" cy="400050"/>
            </a:xfrm>
            <a:prstGeom prst="straightConnector1">
              <a:avLst/>
            </a:prstGeom>
            <a:noFill/>
            <a:ln w="6350" cap="flat" cmpd="sng" algn="ctr">
              <a:solidFill>
                <a:schemeClr val="tx1"/>
              </a:solidFill>
              <a:prstDash val="solid"/>
              <a:miter lim="800000"/>
              <a:tailEnd type="triangle"/>
            </a:ln>
            <a:effectLst/>
          </p:spPr>
        </p:cxnSp>
        <p:cxnSp>
          <p:nvCxnSpPr>
            <p:cNvPr id="45" name="Straight Arrow Connector 44">
              <a:extLst>
                <a:ext uri="{FF2B5EF4-FFF2-40B4-BE49-F238E27FC236}">
                  <a16:creationId xmlns:a16="http://schemas.microsoft.com/office/drawing/2014/main" id="{32143375-9D84-4340-A514-4C57E8428A6C}"/>
                </a:ext>
              </a:extLst>
            </p:cNvPr>
            <p:cNvCxnSpPr/>
            <p:nvPr/>
          </p:nvCxnSpPr>
          <p:spPr>
            <a:xfrm flipH="1">
              <a:off x="4400550" y="1209675"/>
              <a:ext cx="390525" cy="381000"/>
            </a:xfrm>
            <a:prstGeom prst="straightConnector1">
              <a:avLst/>
            </a:prstGeom>
            <a:noFill/>
            <a:ln w="6350" cap="flat" cmpd="sng" algn="ctr">
              <a:solidFill>
                <a:schemeClr val="tx1"/>
              </a:solidFill>
              <a:prstDash val="solid"/>
              <a:miter lim="800000"/>
              <a:tailEnd type="triangle"/>
            </a:ln>
            <a:effectLst/>
          </p:spPr>
        </p:cxnSp>
        <p:cxnSp>
          <p:nvCxnSpPr>
            <p:cNvPr id="46" name="Straight Arrow Connector 45">
              <a:extLst>
                <a:ext uri="{FF2B5EF4-FFF2-40B4-BE49-F238E27FC236}">
                  <a16:creationId xmlns:a16="http://schemas.microsoft.com/office/drawing/2014/main" id="{0DDC9960-8722-43A3-BD48-9FE152BD7F44}"/>
                </a:ext>
              </a:extLst>
            </p:cNvPr>
            <p:cNvCxnSpPr/>
            <p:nvPr/>
          </p:nvCxnSpPr>
          <p:spPr>
            <a:xfrm>
              <a:off x="5629275" y="1219200"/>
              <a:ext cx="190500" cy="190500"/>
            </a:xfrm>
            <a:prstGeom prst="straightConnector1">
              <a:avLst/>
            </a:prstGeom>
            <a:noFill/>
            <a:ln w="6350" cap="flat" cmpd="sng" algn="ctr">
              <a:solidFill>
                <a:schemeClr val="tx1"/>
              </a:solidFill>
              <a:prstDash val="solid"/>
              <a:miter lim="800000"/>
              <a:tailEnd type="triangle"/>
            </a:ln>
            <a:effectLst/>
          </p:spPr>
        </p:cxnSp>
        <p:cxnSp>
          <p:nvCxnSpPr>
            <p:cNvPr id="47" name="Straight Arrow Connector 46">
              <a:extLst>
                <a:ext uri="{FF2B5EF4-FFF2-40B4-BE49-F238E27FC236}">
                  <a16:creationId xmlns:a16="http://schemas.microsoft.com/office/drawing/2014/main" id="{36246972-90F5-400B-9EE6-D1E3DD48BE3A}"/>
                </a:ext>
              </a:extLst>
            </p:cNvPr>
            <p:cNvCxnSpPr/>
            <p:nvPr/>
          </p:nvCxnSpPr>
          <p:spPr>
            <a:xfrm flipH="1">
              <a:off x="5143500" y="1247775"/>
              <a:ext cx="57150" cy="771525"/>
            </a:xfrm>
            <a:prstGeom prst="straightConnector1">
              <a:avLst/>
            </a:prstGeom>
            <a:noFill/>
            <a:ln w="6350" cap="flat" cmpd="sng" algn="ctr">
              <a:solidFill>
                <a:schemeClr val="tx1"/>
              </a:solidFill>
              <a:prstDash val="solid"/>
              <a:miter lim="800000"/>
              <a:tailEnd type="triangle"/>
            </a:ln>
            <a:effectLst/>
          </p:spPr>
        </p:cxnSp>
        <p:cxnSp>
          <p:nvCxnSpPr>
            <p:cNvPr id="48" name="Straight Arrow Connector 47">
              <a:extLst>
                <a:ext uri="{FF2B5EF4-FFF2-40B4-BE49-F238E27FC236}">
                  <a16:creationId xmlns:a16="http://schemas.microsoft.com/office/drawing/2014/main" id="{7E78717B-6305-4AD2-82A2-EDE38FF72ACD}"/>
                </a:ext>
              </a:extLst>
            </p:cNvPr>
            <p:cNvCxnSpPr/>
            <p:nvPr/>
          </p:nvCxnSpPr>
          <p:spPr>
            <a:xfrm flipV="1">
              <a:off x="2200275" y="190500"/>
              <a:ext cx="2790825" cy="38100"/>
            </a:xfrm>
            <a:prstGeom prst="straightConnector1">
              <a:avLst/>
            </a:prstGeom>
            <a:noFill/>
            <a:ln w="6350" cap="flat" cmpd="sng" algn="ctr">
              <a:solidFill>
                <a:schemeClr val="tx1"/>
              </a:solidFill>
              <a:prstDash val="solid"/>
              <a:miter lim="800000"/>
              <a:tailEnd type="triangle"/>
            </a:ln>
            <a:effectLst/>
          </p:spPr>
        </p:cxnSp>
      </p:grpSp>
      <p:pic>
        <p:nvPicPr>
          <p:cNvPr id="25" name="Picture 24">
            <a:extLst>
              <a:ext uri="{FF2B5EF4-FFF2-40B4-BE49-F238E27FC236}">
                <a16:creationId xmlns:a16="http://schemas.microsoft.com/office/drawing/2014/main" id="{533E1AF5-C7EA-4BBA-82EC-259B09A60495}"/>
              </a:ext>
            </a:extLst>
          </p:cNvPr>
          <p:cNvPicPr>
            <a:picLocks noChangeAspect="1"/>
          </p:cNvPicPr>
          <p:nvPr/>
        </p:nvPicPr>
        <p:blipFill>
          <a:blip r:embed="rId2"/>
          <a:stretch>
            <a:fillRect/>
          </a:stretch>
        </p:blipFill>
        <p:spPr>
          <a:xfrm>
            <a:off x="6901344" y="1905658"/>
            <a:ext cx="5280943" cy="4697754"/>
          </a:xfrm>
          <a:prstGeom prst="rect">
            <a:avLst/>
          </a:prstGeom>
        </p:spPr>
      </p:pic>
      <p:sp>
        <p:nvSpPr>
          <p:cNvPr id="5" name="TextBox 4">
            <a:extLst>
              <a:ext uri="{FF2B5EF4-FFF2-40B4-BE49-F238E27FC236}">
                <a16:creationId xmlns:a16="http://schemas.microsoft.com/office/drawing/2014/main" id="{F9EDED36-1EC1-434D-A688-62232046754A}"/>
              </a:ext>
            </a:extLst>
          </p:cNvPr>
          <p:cNvSpPr txBox="1"/>
          <p:nvPr/>
        </p:nvSpPr>
        <p:spPr>
          <a:xfrm>
            <a:off x="7593566" y="1321683"/>
            <a:ext cx="2762423" cy="369332"/>
          </a:xfrm>
          <a:prstGeom prst="rect">
            <a:avLst/>
          </a:prstGeom>
          <a:noFill/>
        </p:spPr>
        <p:txBody>
          <a:bodyPr wrap="none" rtlCol="0">
            <a:spAutoFit/>
          </a:bodyPr>
          <a:lstStyle/>
          <a:p>
            <a:r>
              <a:rPr lang="en-US" b="1" cap="all" dirty="0">
                <a:latin typeface="Times New Roman" panose="02020603050405020304" pitchFamily="18" charset="0"/>
                <a:cs typeface="Times New Roman" panose="02020603050405020304" pitchFamily="18" charset="0"/>
              </a:rPr>
              <a:t>DATA FLOW DIAGRAM</a:t>
            </a:r>
            <a:endParaRPr lang="en-IN" b="1" dirty="0"/>
          </a:p>
        </p:txBody>
      </p:sp>
      <p:sp>
        <p:nvSpPr>
          <p:cNvPr id="7" name="TextBox 6">
            <a:extLst>
              <a:ext uri="{FF2B5EF4-FFF2-40B4-BE49-F238E27FC236}">
                <a16:creationId xmlns:a16="http://schemas.microsoft.com/office/drawing/2014/main" id="{DF9D2030-D376-4CE5-AE14-89C2239EB2D7}"/>
              </a:ext>
            </a:extLst>
          </p:cNvPr>
          <p:cNvSpPr txBox="1"/>
          <p:nvPr/>
        </p:nvSpPr>
        <p:spPr>
          <a:xfrm>
            <a:off x="4232646" y="466630"/>
            <a:ext cx="5308917" cy="584775"/>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UML DIAGRAM (continued)</a:t>
            </a:r>
            <a:endParaRPr lang="en-IN" sz="3200" dirty="0"/>
          </a:p>
        </p:txBody>
      </p:sp>
    </p:spTree>
    <p:extLst>
      <p:ext uri="{BB962C8B-B14F-4D97-AF65-F5344CB8AC3E}">
        <p14:creationId xmlns:p14="http://schemas.microsoft.com/office/powerpoint/2010/main" val="411970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CCE0B-3E36-48F5-80D8-D01FE658E598}"/>
              </a:ext>
            </a:extLst>
          </p:cNvPr>
          <p:cNvSpPr>
            <a:spLocks noGrp="1"/>
          </p:cNvSpPr>
          <p:nvPr>
            <p:ph sz="half" idx="1"/>
          </p:nvPr>
        </p:nvSpPr>
        <p:spPr/>
        <p:txBody>
          <a:bodyPr/>
          <a:lstStyle/>
          <a:p>
            <a:endParaRPr lang="en-IN" dirty="0"/>
          </a:p>
        </p:txBody>
      </p:sp>
      <p:pic>
        <p:nvPicPr>
          <p:cNvPr id="5" name="Picture 4">
            <a:extLst>
              <a:ext uri="{FF2B5EF4-FFF2-40B4-BE49-F238E27FC236}">
                <a16:creationId xmlns:a16="http://schemas.microsoft.com/office/drawing/2014/main" id="{2ADDF5F9-C462-4252-B79F-CD61C75998E1}"/>
              </a:ext>
            </a:extLst>
          </p:cNvPr>
          <p:cNvPicPr/>
          <p:nvPr/>
        </p:nvPicPr>
        <p:blipFill>
          <a:blip r:embed="rId2" cstate="print"/>
          <a:srcRect/>
          <a:stretch>
            <a:fillRect/>
          </a:stretch>
        </p:blipFill>
        <p:spPr>
          <a:xfrm>
            <a:off x="808383" y="1215146"/>
            <a:ext cx="5638800" cy="5555606"/>
          </a:xfrm>
          <a:prstGeom prst="rect">
            <a:avLst/>
          </a:prstGeom>
          <a:noFill/>
          <a:ln w="9525">
            <a:noFill/>
            <a:miter lim="800000"/>
            <a:headEnd/>
            <a:tailEnd/>
          </a:ln>
        </p:spPr>
      </p:pic>
      <p:pic>
        <p:nvPicPr>
          <p:cNvPr id="6" name="Picture 5">
            <a:extLst>
              <a:ext uri="{FF2B5EF4-FFF2-40B4-BE49-F238E27FC236}">
                <a16:creationId xmlns:a16="http://schemas.microsoft.com/office/drawing/2014/main" id="{D267C357-1B5F-42C8-8825-82B815733E67}"/>
              </a:ext>
            </a:extLst>
          </p:cNvPr>
          <p:cNvPicPr/>
          <p:nvPr/>
        </p:nvPicPr>
        <p:blipFill>
          <a:blip r:embed="rId3" cstate="print"/>
          <a:srcRect/>
          <a:stretch>
            <a:fillRect/>
          </a:stretch>
        </p:blipFill>
        <p:spPr>
          <a:xfrm>
            <a:off x="8314937" y="1272995"/>
            <a:ext cx="3629025" cy="2894559"/>
          </a:xfrm>
          <a:prstGeom prst="rect">
            <a:avLst/>
          </a:prstGeom>
          <a:noFill/>
          <a:ln w="9525">
            <a:noFill/>
            <a:miter lim="800000"/>
            <a:headEnd/>
            <a:tailEnd/>
          </a:ln>
        </p:spPr>
      </p:pic>
      <p:pic>
        <p:nvPicPr>
          <p:cNvPr id="7" name="Picture 6">
            <a:extLst>
              <a:ext uri="{FF2B5EF4-FFF2-40B4-BE49-F238E27FC236}">
                <a16:creationId xmlns:a16="http://schemas.microsoft.com/office/drawing/2014/main" id="{EF03AF1F-373F-45A4-A068-55A1C13EB588}"/>
              </a:ext>
            </a:extLst>
          </p:cNvPr>
          <p:cNvPicPr/>
          <p:nvPr/>
        </p:nvPicPr>
        <p:blipFill>
          <a:blip r:embed="rId4" cstate="print"/>
          <a:srcRect/>
          <a:stretch>
            <a:fillRect/>
          </a:stretch>
        </p:blipFill>
        <p:spPr>
          <a:xfrm>
            <a:off x="8314937" y="4167554"/>
            <a:ext cx="3629025" cy="2166986"/>
          </a:xfrm>
          <a:prstGeom prst="rect">
            <a:avLst/>
          </a:prstGeom>
          <a:noFill/>
          <a:ln w="9525">
            <a:noFill/>
            <a:miter lim="800000"/>
            <a:headEnd/>
            <a:tailEnd/>
          </a:ln>
        </p:spPr>
      </p:pic>
      <p:sp>
        <p:nvSpPr>
          <p:cNvPr id="8" name="Rectangle 7">
            <a:extLst>
              <a:ext uri="{FF2B5EF4-FFF2-40B4-BE49-F238E27FC236}">
                <a16:creationId xmlns:a16="http://schemas.microsoft.com/office/drawing/2014/main" id="{9F06C77F-8075-4374-AF07-9339C9E179F7}"/>
              </a:ext>
            </a:extLst>
          </p:cNvPr>
          <p:cNvSpPr/>
          <p:nvPr/>
        </p:nvSpPr>
        <p:spPr>
          <a:xfrm>
            <a:off x="2225564" y="845813"/>
            <a:ext cx="209544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Sequence Diagram</a:t>
            </a:r>
            <a:r>
              <a:rPr lang="en-US" b="1" dirty="0"/>
              <a:t>:</a:t>
            </a:r>
            <a:endParaRPr lang="en-IN" dirty="0"/>
          </a:p>
        </p:txBody>
      </p:sp>
      <p:sp>
        <p:nvSpPr>
          <p:cNvPr id="9" name="Rectangle 8">
            <a:extLst>
              <a:ext uri="{FF2B5EF4-FFF2-40B4-BE49-F238E27FC236}">
                <a16:creationId xmlns:a16="http://schemas.microsoft.com/office/drawing/2014/main" id="{9492BE81-EAC1-4018-8FF4-4589043F02DA}"/>
              </a:ext>
            </a:extLst>
          </p:cNvPr>
          <p:cNvSpPr/>
          <p:nvPr/>
        </p:nvSpPr>
        <p:spPr>
          <a:xfrm>
            <a:off x="9410000" y="903662"/>
            <a:ext cx="1973617"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AAA29C9-1BE4-4D50-8323-0F372073E1F5}"/>
              </a:ext>
            </a:extLst>
          </p:cNvPr>
          <p:cNvSpPr/>
          <p:nvPr/>
        </p:nvSpPr>
        <p:spPr>
          <a:xfrm>
            <a:off x="3870436" y="86362"/>
            <a:ext cx="6096000" cy="861774"/>
          </a:xfrm>
          <a:prstGeom prst="rect">
            <a:avLst/>
          </a:prstGeom>
        </p:spPr>
        <p:txBody>
          <a:bodyPr>
            <a:spAutoFit/>
          </a:bodyPr>
          <a:lstStyle/>
          <a:p>
            <a:r>
              <a:rPr lang="en-US" sz="3200" dirty="0">
                <a:solidFill>
                  <a:srgbClr val="FF0000"/>
                </a:solidFill>
                <a:latin typeface="Times New Roman" panose="02020603050405020304" pitchFamily="18" charset="0"/>
                <a:cs typeface="Times New Roman" panose="02020603050405020304" pitchFamily="18" charset="0"/>
              </a:rPr>
              <a:t>UML DIAGRAM (continued)</a:t>
            </a:r>
            <a:br>
              <a:rPr lang="en-IN" dirty="0"/>
            </a:br>
            <a:endParaRPr lang="en-IN" dirty="0"/>
          </a:p>
        </p:txBody>
      </p:sp>
    </p:spTree>
    <p:extLst>
      <p:ext uri="{BB962C8B-B14F-4D97-AF65-F5344CB8AC3E}">
        <p14:creationId xmlns:p14="http://schemas.microsoft.com/office/powerpoint/2010/main" val="1869592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61C9-ABF2-429C-81E4-172ADD2D27EB}"/>
              </a:ext>
            </a:extLst>
          </p:cNvPr>
          <p:cNvSpPr>
            <a:spLocks noGrp="1"/>
          </p:cNvSpPr>
          <p:nvPr>
            <p:ph type="title"/>
          </p:nvPr>
        </p:nvSpPr>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06027A3C-888A-438D-AB6A-52436F08C172}"/>
              </a:ext>
            </a:extLst>
          </p:cNvPr>
          <p:cNvSpPr>
            <a:spLocks noGrp="1"/>
          </p:cNvSpPr>
          <p:nvPr>
            <p:ph idx="1"/>
          </p:nvPr>
        </p:nvSpPr>
        <p:spPr>
          <a:xfrm>
            <a:off x="1371600" y="1875183"/>
            <a:ext cx="9601200" cy="3581400"/>
          </a:xfrm>
        </p:spPr>
        <p:txBody>
          <a:bodyPr/>
          <a:lstStyle/>
          <a:p>
            <a:pPr lvl="0" algn="just"/>
            <a:r>
              <a:rPr lang="en-IN" sz="2800" dirty="0">
                <a:latin typeface="Times New Roman" panose="02020603050405020304" pitchFamily="18" charset="0"/>
                <a:cs typeface="Times New Roman" panose="02020603050405020304" pitchFamily="18" charset="0"/>
              </a:rPr>
              <a:t>User registration</a:t>
            </a:r>
          </a:p>
          <a:p>
            <a:pPr lvl="0" algn="just"/>
            <a:r>
              <a:rPr lang="en-IN" sz="2800" dirty="0">
                <a:latin typeface="Times New Roman" panose="02020603050405020304" pitchFamily="18" charset="0"/>
                <a:cs typeface="Times New Roman" panose="02020603050405020304" pitchFamily="18" charset="0"/>
              </a:rPr>
              <a:t>Location Selection</a:t>
            </a:r>
          </a:p>
          <a:p>
            <a:pPr lvl="0" algn="just"/>
            <a:r>
              <a:rPr lang="en-US" sz="2800" dirty="0">
                <a:latin typeface="Times New Roman" panose="02020603050405020304" pitchFamily="18" charset="0"/>
                <a:cs typeface="Times New Roman" panose="02020603050405020304" pitchFamily="18" charset="0"/>
              </a:rPr>
              <a:t>QR Payment Gateway</a:t>
            </a:r>
            <a:endParaRPr lang="en-IN" sz="2800" dirty="0">
              <a:latin typeface="Times New Roman" panose="02020603050405020304" pitchFamily="18" charset="0"/>
              <a:cs typeface="Times New Roman" panose="02020603050405020304" pitchFamily="18" charset="0"/>
            </a:endParaRPr>
          </a:p>
          <a:p>
            <a:pPr lvl="0" algn="just"/>
            <a:r>
              <a:rPr lang="en-IN" sz="2800" dirty="0">
                <a:latin typeface="Times New Roman" panose="02020603050405020304" pitchFamily="18" charset="0"/>
                <a:cs typeface="Times New Roman" panose="02020603050405020304" pitchFamily="18" charset="0"/>
              </a:rPr>
              <a:t>Database</a:t>
            </a:r>
          </a:p>
          <a:p>
            <a:pPr lvl="0" algn="just"/>
            <a:r>
              <a:rPr lang="en-IN" sz="2800" dirty="0">
                <a:latin typeface="Times New Roman" panose="02020603050405020304" pitchFamily="18" charset="0"/>
                <a:cs typeface="Times New Roman" panose="02020603050405020304" pitchFamily="18" charset="0"/>
              </a:rPr>
              <a:t>Classification</a:t>
            </a:r>
          </a:p>
          <a:p>
            <a:endParaRPr lang="en-IN" dirty="0"/>
          </a:p>
        </p:txBody>
      </p:sp>
    </p:spTree>
    <p:extLst>
      <p:ext uri="{BB962C8B-B14F-4D97-AF65-F5344CB8AC3E}">
        <p14:creationId xmlns:p14="http://schemas.microsoft.com/office/powerpoint/2010/main" val="4141253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96493-333B-4C77-8A31-0FE1207E598E}"/>
              </a:ext>
            </a:extLst>
          </p:cNvPr>
          <p:cNvSpPr>
            <a:spLocks noGrp="1"/>
          </p:cNvSpPr>
          <p:nvPr>
            <p:ph idx="1"/>
          </p:nvPr>
        </p:nvSpPr>
        <p:spPr>
          <a:xfrm>
            <a:off x="1295400" y="1371601"/>
            <a:ext cx="9601200" cy="5486399"/>
          </a:xfrm>
        </p:spPr>
        <p:txBody>
          <a:bodyPr>
            <a:normAutofit lnSpcReduction="10000"/>
          </a:bodyPr>
          <a:lstStyle/>
          <a:p>
            <a:pPr algn="just"/>
            <a:r>
              <a:rPr lang="en-US" sz="2800" b="1" dirty="0">
                <a:latin typeface="Times New Roman" panose="02020603050405020304" pitchFamily="18" charset="0"/>
                <a:cs typeface="Times New Roman" panose="02020603050405020304" pitchFamily="18" charset="0"/>
              </a:rPr>
              <a:t>User registration</a:t>
            </a:r>
            <a:endParaRPr lang="en-IN" sz="2800" b="1" dirty="0">
              <a:latin typeface="Times New Roman" panose="02020603050405020304" pitchFamily="18" charset="0"/>
              <a:cs typeface="Times New Roman" panose="02020603050405020304" pitchFamily="18" charset="0"/>
            </a:endParaRPr>
          </a:p>
          <a:p>
            <a:pPr marL="0" indent="0" algn="just">
              <a:buNone/>
            </a:pPr>
            <a:r>
              <a:rPr lang="en-US" sz="2800" dirty="0"/>
              <a:t>	</a:t>
            </a:r>
            <a:r>
              <a:rPr lang="en-US" sz="2800" dirty="0">
                <a:latin typeface="Times New Roman" panose="02020603050405020304" pitchFamily="18" charset="0"/>
                <a:cs typeface="Times New Roman" panose="02020603050405020304" pitchFamily="18" charset="0"/>
              </a:rPr>
              <a:t>An android application for the user’s are created. The user can register them in this application along with their bank details. The bank details that are been registered will be helpful in processing the QR fire collection system. The bank details given by the user will be verified with the help of OPT to the registered mobile number.  </a:t>
            </a: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Location Selection:</a:t>
            </a:r>
            <a:endParaRPr lang="en-IN" sz="2800" b="1" dirty="0">
              <a:latin typeface="Times New Roman" panose="02020603050405020304" pitchFamily="18" charset="0"/>
              <a:cs typeface="Times New Roman" panose="02020603050405020304" pitchFamily="18" charset="0"/>
            </a:endParaRPr>
          </a:p>
          <a:p>
            <a:pPr marL="0" indent="0" algn="just">
              <a:buNone/>
            </a:pPr>
            <a:r>
              <a:rPr lang="en-US" sz="2800" dirty="0"/>
              <a:t>	</a:t>
            </a:r>
            <a:r>
              <a:rPr lang="en-US" sz="2800" dirty="0">
                <a:latin typeface="Times New Roman" panose="02020603050405020304" pitchFamily="18" charset="0"/>
                <a:cs typeface="Times New Roman" panose="02020603050405020304" pitchFamily="18" charset="0"/>
              </a:rPr>
              <a:t>This module will gather information about the starting and ending location. Based on this location and the head count provided by the user the algorithm will generate the fare details. Then the payment process can be processed through the QR system.</a:t>
            </a:r>
            <a:endParaRPr lang="en-IN" sz="2800" dirty="0">
              <a:latin typeface="Times New Roman" panose="02020603050405020304" pitchFamily="18" charset="0"/>
              <a:cs typeface="Times New Roman" panose="02020603050405020304" pitchFamily="18" charset="0"/>
            </a:endParaRPr>
          </a:p>
          <a:p>
            <a:pPr algn="just"/>
            <a:endParaRPr lang="en-US" b="1" dirty="0"/>
          </a:p>
          <a:p>
            <a:pPr marL="0" indent="0" algn="just">
              <a:buNone/>
            </a:pPr>
            <a:endParaRPr lang="en-IN" dirty="0"/>
          </a:p>
        </p:txBody>
      </p:sp>
      <p:sp>
        <p:nvSpPr>
          <p:cNvPr id="4" name="TextBox 3">
            <a:extLst>
              <a:ext uri="{FF2B5EF4-FFF2-40B4-BE49-F238E27FC236}">
                <a16:creationId xmlns:a16="http://schemas.microsoft.com/office/drawing/2014/main" id="{35120640-89B8-4E16-875A-450ED02320F1}"/>
              </a:ext>
            </a:extLst>
          </p:cNvPr>
          <p:cNvSpPr txBox="1"/>
          <p:nvPr/>
        </p:nvSpPr>
        <p:spPr>
          <a:xfrm>
            <a:off x="4055164" y="357809"/>
            <a:ext cx="4598505"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MODULES (continued)</a:t>
            </a:r>
          </a:p>
        </p:txBody>
      </p:sp>
    </p:spTree>
    <p:extLst>
      <p:ext uri="{BB962C8B-B14F-4D97-AF65-F5344CB8AC3E}">
        <p14:creationId xmlns:p14="http://schemas.microsoft.com/office/powerpoint/2010/main" val="105261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5830D-D81A-4148-A048-F6203FF55A57}"/>
              </a:ext>
            </a:extLst>
          </p:cNvPr>
          <p:cNvSpPr>
            <a:spLocks noGrp="1"/>
          </p:cNvSpPr>
          <p:nvPr>
            <p:ph idx="1"/>
          </p:nvPr>
        </p:nvSpPr>
        <p:spPr>
          <a:xfrm>
            <a:off x="1219200" y="1507435"/>
            <a:ext cx="9601200" cy="5138530"/>
          </a:xfrm>
        </p:spPr>
        <p:txBody>
          <a:bodyPr/>
          <a:lstStyle/>
          <a:p>
            <a:r>
              <a:rPr lang="en-US" sz="2400" b="1" dirty="0">
                <a:latin typeface="Times New Roman" panose="02020603050405020304" pitchFamily="18" charset="0"/>
                <a:cs typeface="Times New Roman" panose="02020603050405020304" pitchFamily="18" charset="0"/>
              </a:rPr>
              <a:t>QR Payment Gateway</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When all the required details are been gathered to generate the fare amount then the next step is the payment gateway. A QR image is been used to do so, this image will have the details to the amount need to be sent. With a scan the amount can be sent an acknowledgement will be received. we are using SOAP protocol, it will collect all the details from android application and it will send to server.</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Database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data’s that are stored in the database can be viewed by the administrator , this will include all the information regarding the head count in a particular route. With this the analysis will take place in order to find out the overflowing and insufficient buses in a particular route.</a:t>
            </a:r>
            <a:endParaRPr lang="en-IN" sz="24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953EC4-2971-4B8E-A849-FC1FE36716A1}"/>
              </a:ext>
            </a:extLst>
          </p:cNvPr>
          <p:cNvSpPr txBox="1"/>
          <p:nvPr/>
        </p:nvSpPr>
        <p:spPr>
          <a:xfrm>
            <a:off x="4280452" y="304800"/>
            <a:ext cx="4439478"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MODULES (continued)</a:t>
            </a:r>
          </a:p>
        </p:txBody>
      </p:sp>
    </p:spTree>
    <p:extLst>
      <p:ext uri="{BB962C8B-B14F-4D97-AF65-F5344CB8AC3E}">
        <p14:creationId xmlns:p14="http://schemas.microsoft.com/office/powerpoint/2010/main" val="142403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8477-87C0-47B8-95E1-D544C8350ACA}"/>
              </a:ext>
            </a:extLst>
          </p:cNvPr>
          <p:cNvSpPr>
            <a:spLocks noGrp="1"/>
          </p:cNvSpPr>
          <p:nvPr>
            <p:ph type="title"/>
          </p:nvPr>
        </p:nvSpPr>
        <p:spPr>
          <a:xfrm>
            <a:off x="1416321" y="275349"/>
            <a:ext cx="9601200" cy="1485900"/>
          </a:xfrm>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OVERVIEW</a:t>
            </a:r>
          </a:p>
        </p:txBody>
      </p:sp>
      <p:sp>
        <p:nvSpPr>
          <p:cNvPr id="7" name="Rectangle: Rounded Corners 6">
            <a:extLst>
              <a:ext uri="{FF2B5EF4-FFF2-40B4-BE49-F238E27FC236}">
                <a16:creationId xmlns:a16="http://schemas.microsoft.com/office/drawing/2014/main" id="{0C99B82F-E6C1-4801-8058-4C57FD997CA0}"/>
              </a:ext>
            </a:extLst>
          </p:cNvPr>
          <p:cNvSpPr/>
          <p:nvPr/>
        </p:nvSpPr>
        <p:spPr>
          <a:xfrm>
            <a:off x="5020915" y="1329811"/>
            <a:ext cx="2411895" cy="424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ABSTRACT</a:t>
            </a:r>
          </a:p>
        </p:txBody>
      </p:sp>
      <p:sp>
        <p:nvSpPr>
          <p:cNvPr id="12" name="Rectangle: Rounded Corners 11">
            <a:extLst>
              <a:ext uri="{FF2B5EF4-FFF2-40B4-BE49-F238E27FC236}">
                <a16:creationId xmlns:a16="http://schemas.microsoft.com/office/drawing/2014/main" id="{C4BB799D-BC2E-4028-AD92-7A3800A85805}"/>
              </a:ext>
            </a:extLst>
          </p:cNvPr>
          <p:cNvSpPr/>
          <p:nvPr/>
        </p:nvSpPr>
        <p:spPr>
          <a:xfrm>
            <a:off x="5020915" y="1816318"/>
            <a:ext cx="2411895" cy="424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INTRODUCTION</a:t>
            </a:r>
          </a:p>
        </p:txBody>
      </p:sp>
      <p:sp>
        <p:nvSpPr>
          <p:cNvPr id="13" name="Rectangle: Rounded Corners 12">
            <a:extLst>
              <a:ext uri="{FF2B5EF4-FFF2-40B4-BE49-F238E27FC236}">
                <a16:creationId xmlns:a16="http://schemas.microsoft.com/office/drawing/2014/main" id="{3D98861A-B30B-400D-8534-F9279FB563E3}"/>
              </a:ext>
            </a:extLst>
          </p:cNvPr>
          <p:cNvSpPr/>
          <p:nvPr/>
        </p:nvSpPr>
        <p:spPr>
          <a:xfrm>
            <a:off x="5015943" y="2333535"/>
            <a:ext cx="2421837" cy="41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LITERATURE SURVEY</a:t>
            </a:r>
          </a:p>
        </p:txBody>
      </p:sp>
      <p:sp>
        <p:nvSpPr>
          <p:cNvPr id="14" name="Rectangle: Rounded Corners 13">
            <a:extLst>
              <a:ext uri="{FF2B5EF4-FFF2-40B4-BE49-F238E27FC236}">
                <a16:creationId xmlns:a16="http://schemas.microsoft.com/office/drawing/2014/main" id="{1855B645-E907-4707-8ED3-316845AA7B29}"/>
              </a:ext>
            </a:extLst>
          </p:cNvPr>
          <p:cNvSpPr/>
          <p:nvPr/>
        </p:nvSpPr>
        <p:spPr>
          <a:xfrm>
            <a:off x="5001031" y="2835268"/>
            <a:ext cx="2421837" cy="42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EXISTING SYSTEM</a:t>
            </a:r>
          </a:p>
        </p:txBody>
      </p:sp>
      <p:sp>
        <p:nvSpPr>
          <p:cNvPr id="16" name="Rectangle: Rounded Corners 15">
            <a:extLst>
              <a:ext uri="{FF2B5EF4-FFF2-40B4-BE49-F238E27FC236}">
                <a16:creationId xmlns:a16="http://schemas.microsoft.com/office/drawing/2014/main" id="{1DF53030-241C-4AA5-8B44-50CA5E617E29}"/>
              </a:ext>
            </a:extLst>
          </p:cNvPr>
          <p:cNvSpPr/>
          <p:nvPr/>
        </p:nvSpPr>
        <p:spPr>
          <a:xfrm>
            <a:off x="4984469" y="3324613"/>
            <a:ext cx="2411895" cy="42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PROPOSED SYSTEM</a:t>
            </a:r>
          </a:p>
        </p:txBody>
      </p:sp>
      <p:sp>
        <p:nvSpPr>
          <p:cNvPr id="17" name="Rectangle: Rounded Corners 16">
            <a:extLst>
              <a:ext uri="{FF2B5EF4-FFF2-40B4-BE49-F238E27FC236}">
                <a16:creationId xmlns:a16="http://schemas.microsoft.com/office/drawing/2014/main" id="{42B8A3D4-D325-4CA1-A073-9AA1569463C9}"/>
              </a:ext>
            </a:extLst>
          </p:cNvPr>
          <p:cNvSpPr/>
          <p:nvPr/>
        </p:nvSpPr>
        <p:spPr>
          <a:xfrm>
            <a:off x="5006001" y="3794472"/>
            <a:ext cx="2411895" cy="424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SYSTEM ARCHITECTURE</a:t>
            </a:r>
          </a:p>
        </p:txBody>
      </p:sp>
      <p:sp>
        <p:nvSpPr>
          <p:cNvPr id="18" name="Rectangle: Rounded Corners 17">
            <a:extLst>
              <a:ext uri="{FF2B5EF4-FFF2-40B4-BE49-F238E27FC236}">
                <a16:creationId xmlns:a16="http://schemas.microsoft.com/office/drawing/2014/main" id="{2B2BD510-E880-4A34-AFC4-044B5CC79F70}"/>
              </a:ext>
            </a:extLst>
          </p:cNvPr>
          <p:cNvSpPr/>
          <p:nvPr/>
        </p:nvSpPr>
        <p:spPr>
          <a:xfrm>
            <a:off x="4972872" y="4797536"/>
            <a:ext cx="2411895" cy="424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SYSTEM REQUIREMENTS</a:t>
            </a:r>
          </a:p>
        </p:txBody>
      </p:sp>
      <p:sp>
        <p:nvSpPr>
          <p:cNvPr id="19" name="Rectangle: Rounded Corners 18">
            <a:extLst>
              <a:ext uri="{FF2B5EF4-FFF2-40B4-BE49-F238E27FC236}">
                <a16:creationId xmlns:a16="http://schemas.microsoft.com/office/drawing/2014/main" id="{90DB2C02-0519-4686-8C88-929B1B34DA4B}"/>
              </a:ext>
            </a:extLst>
          </p:cNvPr>
          <p:cNvSpPr/>
          <p:nvPr/>
        </p:nvSpPr>
        <p:spPr>
          <a:xfrm>
            <a:off x="5006003" y="4301174"/>
            <a:ext cx="2378764" cy="424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MODULES</a:t>
            </a:r>
          </a:p>
        </p:txBody>
      </p:sp>
      <p:sp>
        <p:nvSpPr>
          <p:cNvPr id="20" name="Rectangle: Rounded Corners 19">
            <a:extLst>
              <a:ext uri="{FF2B5EF4-FFF2-40B4-BE49-F238E27FC236}">
                <a16:creationId xmlns:a16="http://schemas.microsoft.com/office/drawing/2014/main" id="{8C871527-CD64-4788-B501-8208314D0EFF}"/>
              </a:ext>
            </a:extLst>
          </p:cNvPr>
          <p:cNvSpPr/>
          <p:nvPr/>
        </p:nvSpPr>
        <p:spPr>
          <a:xfrm>
            <a:off x="4995236" y="5331944"/>
            <a:ext cx="2411894" cy="424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CONCLUSION</a:t>
            </a:r>
          </a:p>
        </p:txBody>
      </p:sp>
      <p:sp>
        <p:nvSpPr>
          <p:cNvPr id="21" name="Rectangle: Rounded Corners 20">
            <a:extLst>
              <a:ext uri="{FF2B5EF4-FFF2-40B4-BE49-F238E27FC236}">
                <a16:creationId xmlns:a16="http://schemas.microsoft.com/office/drawing/2014/main" id="{058459DA-62CB-4749-8511-45A009A15C9F}"/>
              </a:ext>
            </a:extLst>
          </p:cNvPr>
          <p:cNvSpPr/>
          <p:nvPr/>
        </p:nvSpPr>
        <p:spPr>
          <a:xfrm>
            <a:off x="5001031" y="5815596"/>
            <a:ext cx="2411895" cy="436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FUTURE ENHANCEMENT</a:t>
            </a:r>
          </a:p>
        </p:txBody>
      </p:sp>
      <p:sp>
        <p:nvSpPr>
          <p:cNvPr id="22" name="Rectangle: Rounded Corners 21">
            <a:extLst>
              <a:ext uri="{FF2B5EF4-FFF2-40B4-BE49-F238E27FC236}">
                <a16:creationId xmlns:a16="http://schemas.microsoft.com/office/drawing/2014/main" id="{6064D916-3D15-4AAF-BA07-39B452799FC7}"/>
              </a:ext>
            </a:extLst>
          </p:cNvPr>
          <p:cNvSpPr/>
          <p:nvPr/>
        </p:nvSpPr>
        <p:spPr>
          <a:xfrm>
            <a:off x="4984469" y="6330581"/>
            <a:ext cx="2433429" cy="500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REFERENCE</a:t>
            </a:r>
          </a:p>
        </p:txBody>
      </p:sp>
      <p:sp>
        <p:nvSpPr>
          <p:cNvPr id="15" name="Rectangle: Rounded Corners 14">
            <a:extLst>
              <a:ext uri="{FF2B5EF4-FFF2-40B4-BE49-F238E27FC236}">
                <a16:creationId xmlns:a16="http://schemas.microsoft.com/office/drawing/2014/main" id="{53891A8F-983D-463C-8A7E-3AACC6988552}"/>
              </a:ext>
            </a:extLst>
          </p:cNvPr>
          <p:cNvSpPr/>
          <p:nvPr/>
        </p:nvSpPr>
        <p:spPr>
          <a:xfrm>
            <a:off x="5020915" y="864922"/>
            <a:ext cx="2411895" cy="424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3794206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A08A7-30C1-45ED-B621-0D33996656EC}"/>
              </a:ext>
            </a:extLst>
          </p:cNvPr>
          <p:cNvSpPr>
            <a:spLocks noGrp="1"/>
          </p:cNvSpPr>
          <p:nvPr>
            <p:ph idx="1"/>
          </p:nvPr>
        </p:nvSpPr>
        <p:spPr>
          <a:xfrm>
            <a:off x="1295400" y="2312505"/>
            <a:ext cx="9601200" cy="3581400"/>
          </a:xfrm>
        </p:spPr>
        <p:txBody>
          <a:bodyPr/>
          <a:lstStyle/>
          <a:p>
            <a:r>
              <a:rPr lang="en-US" sz="2800" b="1" dirty="0">
                <a:latin typeface="Times New Roman" panose="02020603050405020304" pitchFamily="18" charset="0"/>
                <a:cs typeface="Times New Roman" panose="02020603050405020304" pitchFamily="18" charset="0"/>
              </a:rPr>
              <a:t>Classification</a:t>
            </a:r>
          </a:p>
          <a:p>
            <a:pPr marL="0" indent="0" algn="just">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classification can be done on the basis of 3 hours using SVM algorithm. The data that are been gathered are in regards with the users processing the QR payment gateway. This data is been used to analyze the effectiveness of public transport in a particular route.</a:t>
            </a:r>
            <a:endParaRPr lang="en-IN"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A3321FF-D967-42F5-898E-597F4D9E6AA0}"/>
              </a:ext>
            </a:extLst>
          </p:cNvPr>
          <p:cNvSpPr/>
          <p:nvPr/>
        </p:nvSpPr>
        <p:spPr>
          <a:xfrm>
            <a:off x="3942522" y="960781"/>
            <a:ext cx="4306956" cy="584775"/>
          </a:xfrm>
          <a:prstGeom prst="rect">
            <a:avLst/>
          </a:prstGeom>
        </p:spPr>
        <p:txBody>
          <a:bodyPr wrap="square">
            <a:spAutoFit/>
          </a:bodyPr>
          <a:lstStyle/>
          <a:p>
            <a:r>
              <a:rPr lang="en-IN" sz="3200" dirty="0">
                <a:solidFill>
                  <a:srgbClr val="C00000"/>
                </a:solidFill>
                <a:latin typeface="Times New Roman" panose="02020603050405020304" pitchFamily="18" charset="0"/>
                <a:cs typeface="Times New Roman" panose="02020603050405020304" pitchFamily="18" charset="0"/>
              </a:rPr>
              <a:t>MODULES (continued)</a:t>
            </a:r>
          </a:p>
        </p:txBody>
      </p:sp>
    </p:spTree>
    <p:extLst>
      <p:ext uri="{BB962C8B-B14F-4D97-AF65-F5344CB8AC3E}">
        <p14:creationId xmlns:p14="http://schemas.microsoft.com/office/powerpoint/2010/main" val="1418063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DF54-2E34-4C6F-8183-6D53BCEAE5D4}"/>
              </a:ext>
            </a:extLst>
          </p:cNvPr>
          <p:cNvSpPr>
            <a:spLocks noGrp="1"/>
          </p:cNvSpPr>
          <p:nvPr>
            <p:ph type="title"/>
          </p:nvPr>
        </p:nvSpPr>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SYSTEM REQUIREMENTS</a:t>
            </a:r>
          </a:p>
        </p:txBody>
      </p:sp>
      <p:sp>
        <p:nvSpPr>
          <p:cNvPr id="3" name="Text Placeholder 2">
            <a:extLst>
              <a:ext uri="{FF2B5EF4-FFF2-40B4-BE49-F238E27FC236}">
                <a16:creationId xmlns:a16="http://schemas.microsoft.com/office/drawing/2014/main" id="{85D82B16-9521-4440-8D38-D7019CA34787}"/>
              </a:ext>
            </a:extLst>
          </p:cNvPr>
          <p:cNvSpPr>
            <a:spLocks noGrp="1"/>
          </p:cNvSpPr>
          <p:nvPr>
            <p:ph type="body" idx="1"/>
          </p:nvPr>
        </p:nvSpPr>
        <p:spPr>
          <a:xfrm>
            <a:off x="1371600" y="1516952"/>
            <a:ext cx="4443984" cy="823912"/>
          </a:xfrm>
        </p:spPr>
        <p:txBody>
          <a:bodyPr/>
          <a:lstStyle/>
          <a:p>
            <a:pPr algn="ctr"/>
            <a:r>
              <a:rPr lang="en-IN" dirty="0">
                <a:latin typeface="Times New Roman" panose="02020603050405020304" pitchFamily="18" charset="0"/>
                <a:cs typeface="Times New Roman" panose="02020603050405020304" pitchFamily="18" charset="0"/>
              </a:rPr>
              <a:t>HARDWARE</a:t>
            </a:r>
          </a:p>
        </p:txBody>
      </p:sp>
      <p:sp>
        <p:nvSpPr>
          <p:cNvPr id="4" name="Content Placeholder 3">
            <a:extLst>
              <a:ext uri="{FF2B5EF4-FFF2-40B4-BE49-F238E27FC236}">
                <a16:creationId xmlns:a16="http://schemas.microsoft.com/office/drawing/2014/main" id="{0E4628E7-BFDE-474A-9D96-60DC7AB10D26}"/>
              </a:ext>
            </a:extLst>
          </p:cNvPr>
          <p:cNvSpPr>
            <a:spLocks noGrp="1"/>
          </p:cNvSpPr>
          <p:nvPr>
            <p:ph sz="half" idx="2"/>
          </p:nvPr>
        </p:nvSpPr>
        <p:spPr>
          <a:xfrm>
            <a:off x="1371600" y="2602841"/>
            <a:ext cx="4443984" cy="2562193"/>
          </a:xfrm>
        </p:spPr>
        <p:txBody>
          <a:bodyPr/>
          <a:lstStyle/>
          <a:p>
            <a:pPr lvl="0" algn="just"/>
            <a:r>
              <a:rPr lang="en-IN" dirty="0">
                <a:latin typeface="Times New Roman" panose="02020603050405020304" pitchFamily="18" charset="0"/>
                <a:cs typeface="Times New Roman" panose="02020603050405020304" pitchFamily="18" charset="0"/>
              </a:rPr>
              <a:t>OS – Windows 7,8,10</a:t>
            </a:r>
          </a:p>
          <a:p>
            <a:pPr lvl="0" algn="just"/>
            <a:r>
              <a:rPr lang="en-IN" dirty="0">
                <a:latin typeface="Times New Roman" panose="02020603050405020304" pitchFamily="18" charset="0"/>
                <a:cs typeface="Times New Roman" panose="02020603050405020304" pitchFamily="18" charset="0"/>
              </a:rPr>
              <a:t>RAM – Min 4GB</a:t>
            </a:r>
          </a:p>
          <a:p>
            <a:pPr lvl="0" algn="just"/>
            <a:r>
              <a:rPr lang="en-IN" dirty="0">
                <a:latin typeface="Times New Roman" panose="02020603050405020304" pitchFamily="18" charset="0"/>
                <a:cs typeface="Times New Roman" panose="02020603050405020304" pitchFamily="18" charset="0"/>
              </a:rPr>
              <a:t>Android Mobile</a:t>
            </a:r>
          </a:p>
          <a:p>
            <a:endParaRPr lang="en-IN" dirty="0"/>
          </a:p>
        </p:txBody>
      </p:sp>
      <p:sp>
        <p:nvSpPr>
          <p:cNvPr id="5" name="Text Placeholder 4">
            <a:extLst>
              <a:ext uri="{FF2B5EF4-FFF2-40B4-BE49-F238E27FC236}">
                <a16:creationId xmlns:a16="http://schemas.microsoft.com/office/drawing/2014/main" id="{BD107FD0-0A08-441E-AAEF-7DB28D8E1ED1}"/>
              </a:ext>
            </a:extLst>
          </p:cNvPr>
          <p:cNvSpPr>
            <a:spLocks noGrp="1"/>
          </p:cNvSpPr>
          <p:nvPr>
            <p:ph type="body" sz="quarter" idx="3"/>
          </p:nvPr>
        </p:nvSpPr>
        <p:spPr>
          <a:xfrm>
            <a:off x="6525014" y="1516952"/>
            <a:ext cx="4443984" cy="823912"/>
          </a:xfrm>
        </p:spPr>
        <p:txBody>
          <a:bodyPr/>
          <a:lstStyle/>
          <a:p>
            <a:pPr algn="ctr"/>
            <a:r>
              <a:rPr lang="en-IN" dirty="0">
                <a:latin typeface="Times New Roman" panose="02020603050405020304" pitchFamily="18" charset="0"/>
                <a:cs typeface="Times New Roman" panose="02020603050405020304" pitchFamily="18" charset="0"/>
              </a:rPr>
              <a:t>SOFTWARE</a:t>
            </a:r>
          </a:p>
        </p:txBody>
      </p:sp>
      <p:sp>
        <p:nvSpPr>
          <p:cNvPr id="6" name="Content Placeholder 5">
            <a:extLst>
              <a:ext uri="{FF2B5EF4-FFF2-40B4-BE49-F238E27FC236}">
                <a16:creationId xmlns:a16="http://schemas.microsoft.com/office/drawing/2014/main" id="{4A8C4592-BF1C-41D3-B227-862C2E7F68EF}"/>
              </a:ext>
            </a:extLst>
          </p:cNvPr>
          <p:cNvSpPr>
            <a:spLocks noGrp="1"/>
          </p:cNvSpPr>
          <p:nvPr>
            <p:ph sz="quarter" idx="4"/>
          </p:nvPr>
        </p:nvSpPr>
        <p:spPr>
          <a:xfrm>
            <a:off x="6525014" y="2496825"/>
            <a:ext cx="4443984" cy="2562193"/>
          </a:xfrm>
        </p:spPr>
        <p:txBody>
          <a:bodyPr/>
          <a:lstStyle/>
          <a:p>
            <a:pPr lvl="0" algn="just"/>
            <a:r>
              <a:rPr lang="en-IN" dirty="0">
                <a:latin typeface="Times New Roman" panose="02020603050405020304" pitchFamily="18" charset="0"/>
                <a:cs typeface="Times New Roman" panose="02020603050405020304" pitchFamily="18" charset="0"/>
              </a:rPr>
              <a:t>JDK</a:t>
            </a:r>
          </a:p>
          <a:p>
            <a:pPr lvl="0" algn="just"/>
            <a:r>
              <a:rPr lang="en-IN" dirty="0">
                <a:latin typeface="Times New Roman" panose="02020603050405020304" pitchFamily="18" charset="0"/>
                <a:cs typeface="Times New Roman" panose="02020603050405020304" pitchFamily="18" charset="0"/>
              </a:rPr>
              <a:t>Android Eclipse (ADT-Bundle)</a:t>
            </a:r>
          </a:p>
          <a:p>
            <a:pPr lvl="0" algn="just"/>
            <a:r>
              <a:rPr lang="en-IN" dirty="0">
                <a:latin typeface="Times New Roman" panose="02020603050405020304" pitchFamily="18" charset="0"/>
                <a:cs typeface="Times New Roman" panose="02020603050405020304" pitchFamily="18" charset="0"/>
              </a:rPr>
              <a:t>Net beans IDE</a:t>
            </a:r>
          </a:p>
          <a:p>
            <a:pPr lvl="0" algn="just"/>
            <a:r>
              <a:rPr lang="en-IN" dirty="0" err="1">
                <a:latin typeface="Times New Roman" panose="02020603050405020304" pitchFamily="18" charset="0"/>
                <a:cs typeface="Times New Roman" panose="02020603050405020304" pitchFamily="18" charset="0"/>
              </a:rPr>
              <a:t>Mysql</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64628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2106-D870-4F7E-96FC-7C41497D9EFD}"/>
              </a:ext>
            </a:extLst>
          </p:cNvPr>
          <p:cNvSpPr>
            <a:spLocks noGrp="1"/>
          </p:cNvSpPr>
          <p:nvPr>
            <p:ph type="title"/>
          </p:nvPr>
        </p:nvSpPr>
        <p:spPr>
          <a:xfrm>
            <a:off x="1543879" y="247650"/>
            <a:ext cx="9601200" cy="742950"/>
          </a:xfrm>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SYSTEM REQUIREMENTS (continued)</a:t>
            </a:r>
          </a:p>
        </p:txBody>
      </p:sp>
      <p:sp>
        <p:nvSpPr>
          <p:cNvPr id="3" name="Content Placeholder 2">
            <a:extLst>
              <a:ext uri="{FF2B5EF4-FFF2-40B4-BE49-F238E27FC236}">
                <a16:creationId xmlns:a16="http://schemas.microsoft.com/office/drawing/2014/main" id="{841580FB-90D3-414E-A55D-D81235FD3B42}"/>
              </a:ext>
            </a:extLst>
          </p:cNvPr>
          <p:cNvSpPr>
            <a:spLocks noGrp="1"/>
          </p:cNvSpPr>
          <p:nvPr>
            <p:ph idx="1"/>
          </p:nvPr>
        </p:nvSpPr>
        <p:spPr>
          <a:xfrm>
            <a:off x="1371600" y="821635"/>
            <a:ext cx="9601200" cy="6036365"/>
          </a:xfrm>
        </p:spPr>
        <p:txBody>
          <a:bodyPr>
            <a:normAutofit lnSpcReduction="10000"/>
          </a:bodyPr>
          <a:lstStyle/>
          <a:p>
            <a:pPr marL="0" indent="0" algn="just">
              <a:buNone/>
            </a:pPr>
            <a:r>
              <a:rPr lang="en-IN" sz="2800" b="1" u="sng" dirty="0">
                <a:latin typeface="Times New Roman" panose="02020603050405020304" pitchFamily="18" charset="0"/>
                <a:cs typeface="Times New Roman" panose="02020603050405020304" pitchFamily="18" charset="0"/>
              </a:rPr>
              <a:t>Functional Requirements</a:t>
            </a:r>
            <a:endParaRPr lang="en-IN" sz="2800" b="1"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Function_1: User Registration:</a:t>
            </a:r>
          </a:p>
          <a:p>
            <a:pPr marL="0" indent="0" algn="just">
              <a:buNone/>
            </a:pPr>
            <a:r>
              <a:rPr lang="en-IN" sz="2800" dirty="0">
                <a:latin typeface="Times New Roman" panose="02020603050405020304" pitchFamily="18" charset="0"/>
                <a:cs typeface="Times New Roman" panose="02020603050405020304" pitchFamily="18" charset="0"/>
              </a:rPr>
              <a:t>Purpose:   The purpose of registration is to attach all the images of the moves of unauthorized intruder.</a:t>
            </a:r>
          </a:p>
          <a:p>
            <a:pPr marL="0" indent="0" algn="just">
              <a:buNone/>
            </a:pPr>
            <a:r>
              <a:rPr lang="en-IN" sz="2800" dirty="0">
                <a:latin typeface="Times New Roman" panose="02020603050405020304" pitchFamily="18" charset="0"/>
                <a:cs typeface="Times New Roman" panose="02020603050405020304" pitchFamily="18" charset="0"/>
              </a:rPr>
              <a:t>Inputs: The user will enter details in the registration form according to required fields, some of the fields include are username, password, confirm password, first name etc</a:t>
            </a:r>
          </a:p>
          <a:p>
            <a:pPr marL="0" indent="0" algn="just">
              <a:buNone/>
            </a:pPr>
            <a:r>
              <a:rPr lang="en-IN" sz="2800" dirty="0">
                <a:latin typeface="Times New Roman" panose="02020603050405020304" pitchFamily="18" charset="0"/>
                <a:cs typeface="Times New Roman" panose="02020603050405020304" pitchFamily="18" charset="0"/>
              </a:rPr>
              <a:t>Processing: On the server side the servlet is used to capture the details of the user and then store the details in the database.</a:t>
            </a:r>
          </a:p>
          <a:p>
            <a:pPr marL="0" indent="0" algn="just">
              <a:buNone/>
            </a:pPr>
            <a:r>
              <a:rPr lang="en-IN" sz="2800" dirty="0">
                <a:latin typeface="Times New Roman" panose="02020603050405020304" pitchFamily="18" charset="0"/>
                <a:cs typeface="Times New Roman" panose="02020603050405020304" pitchFamily="18" charset="0"/>
              </a:rPr>
              <a:t>Output: After the registration the user will be directed to the main home </a:t>
            </a:r>
          </a:p>
          <a:p>
            <a:pPr marL="0" indent="0" algn="just">
              <a:buNone/>
            </a:pPr>
            <a:r>
              <a:rPr lang="en-IN" sz="2800" dirty="0">
                <a:latin typeface="Times New Roman" panose="02020603050405020304" pitchFamily="18" charset="0"/>
                <a:cs typeface="Times New Roman" panose="02020603050405020304" pitchFamily="18" charset="0"/>
              </a:rPr>
              <a:t>Error Handling : If error is encountered than try to handle it with some suitable exception handling method</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374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109C-D415-4D0B-92FC-9DBD85815381}"/>
              </a:ext>
            </a:extLst>
          </p:cNvPr>
          <p:cNvSpPr>
            <a:spLocks noGrp="1"/>
          </p:cNvSpPr>
          <p:nvPr>
            <p:ph type="title"/>
          </p:nvPr>
        </p:nvSpPr>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SYSTEM REQUIREMENTS (continued)</a:t>
            </a:r>
            <a:endParaRPr lang="en-IN" sz="3200" dirty="0"/>
          </a:p>
        </p:txBody>
      </p:sp>
      <p:sp>
        <p:nvSpPr>
          <p:cNvPr id="3" name="Content Placeholder 2">
            <a:extLst>
              <a:ext uri="{FF2B5EF4-FFF2-40B4-BE49-F238E27FC236}">
                <a16:creationId xmlns:a16="http://schemas.microsoft.com/office/drawing/2014/main" id="{C568CAC1-2211-463D-9F9C-7B301FB6BA1D}"/>
              </a:ext>
            </a:extLst>
          </p:cNvPr>
          <p:cNvSpPr>
            <a:spLocks noGrp="1"/>
          </p:cNvSpPr>
          <p:nvPr>
            <p:ph idx="1"/>
          </p:nvPr>
        </p:nvSpPr>
        <p:spPr>
          <a:xfrm>
            <a:off x="1371600" y="1305339"/>
            <a:ext cx="9601200" cy="3581400"/>
          </a:xfrm>
        </p:spPr>
        <p:txBody>
          <a:bodyPr>
            <a:noAutofit/>
          </a:bodyPr>
          <a:lstStyle/>
          <a:p>
            <a:pPr marL="0" indent="0" algn="just">
              <a:buNone/>
            </a:pPr>
            <a:r>
              <a:rPr lang="en-US" sz="2800" b="1" u="sng" dirty="0">
                <a:latin typeface="Times New Roman" panose="02020603050405020304" pitchFamily="18" charset="0"/>
                <a:cs typeface="Times New Roman" panose="02020603050405020304" pitchFamily="18" charset="0"/>
              </a:rPr>
              <a:t>Non-Functional Requirements</a:t>
            </a:r>
            <a:endParaRPr lang="en-IN" sz="2800" u="sng"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Some of the non-functional requirements are as follows:</a:t>
            </a:r>
            <a:endParaRPr lang="en-IN"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1. Performance-is high as only it gets processed when necessary.</a:t>
            </a:r>
            <a:endParaRPr lang="en-IN"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2. Reliability – is high as only registered users will get the intruder’s images.</a:t>
            </a:r>
            <a:endParaRPr lang="en-IN"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3. Security- It provides security to the data by authentication, only those users who are registered can access.</a:t>
            </a:r>
            <a:endParaRPr lang="en-IN"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4. Portability-SISME-HSS is a real time project which can be implemented on any system which supports the requirements.</a:t>
            </a:r>
            <a:endParaRPr lang="en-IN"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5. Logical Database Requirements – data base is needed for storing the details of the users and images. </a:t>
            </a:r>
            <a:endParaRPr lang="en-IN"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085125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F6E0-0E31-44F2-B5A4-C8938D5E264B}"/>
              </a:ext>
            </a:extLst>
          </p:cNvPr>
          <p:cNvSpPr>
            <a:spLocks noGrp="1"/>
          </p:cNvSpPr>
          <p:nvPr>
            <p:ph type="title"/>
          </p:nvPr>
        </p:nvSpPr>
        <p:spPr>
          <a:xfrm>
            <a:off x="1295400" y="314739"/>
            <a:ext cx="9601200" cy="1485900"/>
          </a:xfrm>
        </p:spPr>
        <p:txBody>
          <a:bodyPr/>
          <a:lstStyle/>
          <a:p>
            <a:pPr algn="ctr"/>
            <a:r>
              <a:rPr lang="en-IN" dirty="0">
                <a:solidFill>
                  <a:srgbClr val="C00000"/>
                </a:solidFill>
                <a:latin typeface="Times New Roman" panose="02020603050405020304" pitchFamily="18" charset="0"/>
                <a:cs typeface="Times New Roman" panose="02020603050405020304" pitchFamily="18" charset="0"/>
              </a:rPr>
              <a:t>SCREENSHOT</a:t>
            </a:r>
            <a:endParaRPr lang="en-IN" dirty="0"/>
          </a:p>
        </p:txBody>
      </p:sp>
      <p:pic>
        <p:nvPicPr>
          <p:cNvPr id="4" name="Picture 3" descr="A screenshot of a social media post&#10;&#10;Description automatically generated">
            <a:extLst>
              <a:ext uri="{FF2B5EF4-FFF2-40B4-BE49-F238E27FC236}">
                <a16:creationId xmlns:a16="http://schemas.microsoft.com/office/drawing/2014/main" id="{5E716D73-67B2-4EC0-AA7A-87F730B357B2}"/>
              </a:ext>
            </a:extLst>
          </p:cNvPr>
          <p:cNvPicPr>
            <a:picLocks noChangeAspect="1"/>
          </p:cNvPicPr>
          <p:nvPr/>
        </p:nvPicPr>
        <p:blipFill>
          <a:blip r:embed="rId2"/>
          <a:stretch>
            <a:fillRect/>
          </a:stretch>
        </p:blipFill>
        <p:spPr>
          <a:xfrm>
            <a:off x="0" y="1223889"/>
            <a:ext cx="12192000" cy="5632437"/>
          </a:xfrm>
          <a:prstGeom prst="rect">
            <a:avLst/>
          </a:prstGeom>
        </p:spPr>
      </p:pic>
    </p:spTree>
    <p:extLst>
      <p:ext uri="{BB962C8B-B14F-4D97-AF65-F5344CB8AC3E}">
        <p14:creationId xmlns:p14="http://schemas.microsoft.com/office/powerpoint/2010/main" val="1871892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A85B-4BB8-4D6E-A139-37482E21A510}"/>
              </a:ext>
            </a:extLst>
          </p:cNvPr>
          <p:cNvSpPr>
            <a:spLocks noGrp="1"/>
          </p:cNvSpPr>
          <p:nvPr>
            <p:ph type="title"/>
          </p:nvPr>
        </p:nvSpPr>
        <p:spPr>
          <a:xfrm>
            <a:off x="1570383" y="182217"/>
            <a:ext cx="9601200" cy="1485900"/>
          </a:xfrm>
        </p:spPr>
        <p:txBody>
          <a:bodyPr/>
          <a:lstStyle/>
          <a:p>
            <a:pPr algn="ctr"/>
            <a:r>
              <a:rPr lang="en-IN" dirty="0">
                <a:solidFill>
                  <a:srgbClr val="C00000"/>
                </a:solidFill>
                <a:latin typeface="Times New Roman" panose="02020603050405020304" pitchFamily="18" charset="0"/>
                <a:cs typeface="Times New Roman" panose="02020603050405020304" pitchFamily="18" charset="0"/>
              </a:rPr>
              <a:t>SCREENSHOT (continued)</a:t>
            </a:r>
            <a:endParaRPr lang="en-IN" dirty="0"/>
          </a:p>
        </p:txBody>
      </p:sp>
      <p:pic>
        <p:nvPicPr>
          <p:cNvPr id="4" name="Picture 3" descr="A screenshot of a computer&#10;&#10;Description automatically generated">
            <a:extLst>
              <a:ext uri="{FF2B5EF4-FFF2-40B4-BE49-F238E27FC236}">
                <a16:creationId xmlns:a16="http://schemas.microsoft.com/office/drawing/2014/main" id="{9108B24E-8B6C-4FF6-9808-D33774C0A11E}"/>
              </a:ext>
            </a:extLst>
          </p:cNvPr>
          <p:cNvPicPr>
            <a:picLocks noChangeAspect="1"/>
          </p:cNvPicPr>
          <p:nvPr/>
        </p:nvPicPr>
        <p:blipFill>
          <a:blip r:embed="rId2"/>
          <a:stretch>
            <a:fillRect/>
          </a:stretch>
        </p:blipFill>
        <p:spPr>
          <a:xfrm>
            <a:off x="0" y="1069145"/>
            <a:ext cx="12192000" cy="5787181"/>
          </a:xfrm>
          <a:prstGeom prst="rect">
            <a:avLst/>
          </a:prstGeom>
        </p:spPr>
      </p:pic>
    </p:spTree>
    <p:extLst>
      <p:ext uri="{BB962C8B-B14F-4D97-AF65-F5344CB8AC3E}">
        <p14:creationId xmlns:p14="http://schemas.microsoft.com/office/powerpoint/2010/main" val="3054894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BC5E-9418-4B48-813F-7B6934790754}"/>
              </a:ext>
            </a:extLst>
          </p:cNvPr>
          <p:cNvSpPr>
            <a:spLocks noGrp="1"/>
          </p:cNvSpPr>
          <p:nvPr>
            <p:ph type="title"/>
          </p:nvPr>
        </p:nvSpPr>
        <p:spPr>
          <a:xfrm>
            <a:off x="1424609" y="182217"/>
            <a:ext cx="9601200" cy="1485900"/>
          </a:xfrm>
        </p:spPr>
        <p:txBody>
          <a:bodyPr/>
          <a:lstStyle/>
          <a:p>
            <a:pPr algn="ctr"/>
            <a:r>
              <a:rPr lang="en-IN" dirty="0">
                <a:solidFill>
                  <a:srgbClr val="C00000"/>
                </a:solidFill>
                <a:latin typeface="Times New Roman" panose="02020603050405020304" pitchFamily="18" charset="0"/>
                <a:cs typeface="Times New Roman" panose="02020603050405020304" pitchFamily="18" charset="0"/>
              </a:rPr>
              <a:t>SCREENSHOT (continued)</a:t>
            </a:r>
            <a:endParaRPr lang="en-IN" dirty="0"/>
          </a:p>
        </p:txBody>
      </p:sp>
      <p:pic>
        <p:nvPicPr>
          <p:cNvPr id="4" name="Picture 3" descr="A screenshot of a computer&#10;&#10;Description automatically generated">
            <a:extLst>
              <a:ext uri="{FF2B5EF4-FFF2-40B4-BE49-F238E27FC236}">
                <a16:creationId xmlns:a16="http://schemas.microsoft.com/office/drawing/2014/main" id="{E6C7874F-1B95-4178-AB2D-BF575F84CE05}"/>
              </a:ext>
            </a:extLst>
          </p:cNvPr>
          <p:cNvPicPr>
            <a:picLocks noChangeAspect="1"/>
          </p:cNvPicPr>
          <p:nvPr/>
        </p:nvPicPr>
        <p:blipFill>
          <a:blip r:embed="rId2"/>
          <a:stretch>
            <a:fillRect/>
          </a:stretch>
        </p:blipFill>
        <p:spPr>
          <a:xfrm>
            <a:off x="0" y="1125414"/>
            <a:ext cx="12192000" cy="5730911"/>
          </a:xfrm>
          <a:prstGeom prst="rect">
            <a:avLst/>
          </a:prstGeom>
        </p:spPr>
      </p:pic>
    </p:spTree>
    <p:extLst>
      <p:ext uri="{BB962C8B-B14F-4D97-AF65-F5344CB8AC3E}">
        <p14:creationId xmlns:p14="http://schemas.microsoft.com/office/powerpoint/2010/main" val="222226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B1CA-1C4B-4077-BB63-C9032C8AA891}"/>
              </a:ext>
            </a:extLst>
          </p:cNvPr>
          <p:cNvSpPr>
            <a:spLocks noGrp="1"/>
          </p:cNvSpPr>
          <p:nvPr>
            <p:ph type="title"/>
          </p:nvPr>
        </p:nvSpPr>
        <p:spPr>
          <a:xfrm>
            <a:off x="1371600" y="685800"/>
            <a:ext cx="9601200" cy="586409"/>
          </a:xfrm>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SCREENSHOT (continued)</a:t>
            </a:r>
          </a:p>
        </p:txBody>
      </p:sp>
      <p:pic>
        <p:nvPicPr>
          <p:cNvPr id="5" name="Content Placeholder 4">
            <a:extLst>
              <a:ext uri="{FF2B5EF4-FFF2-40B4-BE49-F238E27FC236}">
                <a16:creationId xmlns:a16="http://schemas.microsoft.com/office/drawing/2014/main" id="{FF18BDBE-292D-4106-9533-273E4747CF1B}"/>
              </a:ext>
            </a:extLst>
          </p:cNvPr>
          <p:cNvPicPr>
            <a:picLocks noGrp="1"/>
          </p:cNvPicPr>
          <p:nvPr>
            <p:ph sz="half" idx="1"/>
          </p:nvPr>
        </p:nvPicPr>
        <p:blipFill>
          <a:blip r:embed="rId2"/>
          <a:stretch>
            <a:fillRect/>
          </a:stretch>
        </p:blipFill>
        <p:spPr>
          <a:xfrm>
            <a:off x="940904" y="1444487"/>
            <a:ext cx="4878871" cy="4359965"/>
          </a:xfrm>
          <a:prstGeom prst="rect">
            <a:avLst/>
          </a:prstGeom>
        </p:spPr>
      </p:pic>
      <p:pic>
        <p:nvPicPr>
          <p:cNvPr id="6" name="Content Placeholder 5">
            <a:extLst>
              <a:ext uri="{FF2B5EF4-FFF2-40B4-BE49-F238E27FC236}">
                <a16:creationId xmlns:a16="http://schemas.microsoft.com/office/drawing/2014/main" id="{DC900099-2FF7-4250-ABBB-E93CD83AE9E2}"/>
              </a:ext>
            </a:extLst>
          </p:cNvPr>
          <p:cNvPicPr>
            <a:picLocks noGrp="1"/>
          </p:cNvPicPr>
          <p:nvPr>
            <p:ph sz="half" idx="2"/>
          </p:nvPr>
        </p:nvPicPr>
        <p:blipFill>
          <a:blip r:embed="rId3"/>
          <a:stretch>
            <a:fillRect/>
          </a:stretch>
        </p:blipFill>
        <p:spPr>
          <a:xfrm>
            <a:off x="6524625" y="1550505"/>
            <a:ext cx="5071027" cy="4359964"/>
          </a:xfrm>
          <a:prstGeom prst="rect">
            <a:avLst/>
          </a:prstGeom>
        </p:spPr>
      </p:pic>
    </p:spTree>
    <p:extLst>
      <p:ext uri="{BB962C8B-B14F-4D97-AF65-F5344CB8AC3E}">
        <p14:creationId xmlns:p14="http://schemas.microsoft.com/office/powerpoint/2010/main" val="1197375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A0D4-4E54-474C-BB30-931F8F467EE9}"/>
              </a:ext>
            </a:extLst>
          </p:cNvPr>
          <p:cNvSpPr>
            <a:spLocks noGrp="1"/>
          </p:cNvSpPr>
          <p:nvPr>
            <p:ph type="title"/>
          </p:nvPr>
        </p:nvSpPr>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SCREENSHOT (continued)</a:t>
            </a:r>
          </a:p>
        </p:txBody>
      </p:sp>
      <p:pic>
        <p:nvPicPr>
          <p:cNvPr id="5" name="Content Placeholder 4">
            <a:extLst>
              <a:ext uri="{FF2B5EF4-FFF2-40B4-BE49-F238E27FC236}">
                <a16:creationId xmlns:a16="http://schemas.microsoft.com/office/drawing/2014/main" id="{E217C439-DE57-456B-A4EF-49DC4F2301DC}"/>
              </a:ext>
            </a:extLst>
          </p:cNvPr>
          <p:cNvPicPr>
            <a:picLocks noGrp="1"/>
          </p:cNvPicPr>
          <p:nvPr>
            <p:ph sz="half" idx="1"/>
          </p:nvPr>
        </p:nvPicPr>
        <p:blipFill>
          <a:blip r:embed="rId2"/>
          <a:stretch>
            <a:fillRect/>
          </a:stretch>
        </p:blipFill>
        <p:spPr>
          <a:xfrm>
            <a:off x="1017282" y="1645920"/>
            <a:ext cx="4802494" cy="4642337"/>
          </a:xfrm>
          <a:prstGeom prst="rect">
            <a:avLst/>
          </a:prstGeom>
        </p:spPr>
      </p:pic>
      <p:pic>
        <p:nvPicPr>
          <p:cNvPr id="6" name="Content Placeholder 5">
            <a:extLst>
              <a:ext uri="{FF2B5EF4-FFF2-40B4-BE49-F238E27FC236}">
                <a16:creationId xmlns:a16="http://schemas.microsoft.com/office/drawing/2014/main" id="{393C00F9-FA24-4AAD-B312-8F9B129A2578}"/>
              </a:ext>
            </a:extLst>
          </p:cNvPr>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726544" y="1645920"/>
            <a:ext cx="4448175" cy="4642337"/>
          </a:xfrm>
          <a:prstGeom prst="rect">
            <a:avLst/>
          </a:prstGeom>
          <a:noFill/>
          <a:ln>
            <a:noFill/>
          </a:ln>
        </p:spPr>
      </p:pic>
    </p:spTree>
    <p:extLst>
      <p:ext uri="{BB962C8B-B14F-4D97-AF65-F5344CB8AC3E}">
        <p14:creationId xmlns:p14="http://schemas.microsoft.com/office/powerpoint/2010/main" val="1232236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DC09-A601-4ACE-B40E-8CC107A33E67}"/>
              </a:ext>
            </a:extLst>
          </p:cNvPr>
          <p:cNvSpPr>
            <a:spLocks noGrp="1"/>
          </p:cNvSpPr>
          <p:nvPr>
            <p:ph type="title"/>
          </p:nvPr>
        </p:nvSpPr>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SCREENSHOT (continued)</a:t>
            </a:r>
            <a:endParaRPr lang="en-IN" sz="3200" dirty="0"/>
          </a:p>
        </p:txBody>
      </p:sp>
      <p:pic>
        <p:nvPicPr>
          <p:cNvPr id="5" name="Content Placeholder 4">
            <a:extLst>
              <a:ext uri="{FF2B5EF4-FFF2-40B4-BE49-F238E27FC236}">
                <a16:creationId xmlns:a16="http://schemas.microsoft.com/office/drawing/2014/main" id="{5326B630-4ADF-42AC-B2B5-A153FC2A8719}"/>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19200" y="1842868"/>
            <a:ext cx="4600575" cy="4107765"/>
          </a:xfrm>
          <a:prstGeom prst="rect">
            <a:avLst/>
          </a:prstGeom>
          <a:noFill/>
        </p:spPr>
      </p:pic>
      <p:pic>
        <p:nvPicPr>
          <p:cNvPr id="6" name="Content Placeholder 5">
            <a:extLst>
              <a:ext uri="{FF2B5EF4-FFF2-40B4-BE49-F238E27FC236}">
                <a16:creationId xmlns:a16="http://schemas.microsoft.com/office/drawing/2014/main" id="{35770AB4-06C6-4987-9E55-788C24C87C9C}"/>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24625" y="1842869"/>
            <a:ext cx="5024950" cy="4107764"/>
          </a:xfrm>
          <a:prstGeom prst="rect">
            <a:avLst/>
          </a:prstGeom>
          <a:noFill/>
        </p:spPr>
      </p:pic>
    </p:spTree>
    <p:extLst>
      <p:ext uri="{BB962C8B-B14F-4D97-AF65-F5344CB8AC3E}">
        <p14:creationId xmlns:p14="http://schemas.microsoft.com/office/powerpoint/2010/main" val="323616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0F51-76F4-4EB4-9242-E87FD1D914A3}"/>
              </a:ext>
            </a:extLst>
          </p:cNvPr>
          <p:cNvSpPr>
            <a:spLocks noGrp="1"/>
          </p:cNvSpPr>
          <p:nvPr>
            <p:ph type="title"/>
          </p:nvPr>
        </p:nvSpPr>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8F00A43-D2EF-4BD5-B3BE-0788B14B822E}"/>
              </a:ext>
            </a:extLst>
          </p:cNvPr>
          <p:cNvSpPr>
            <a:spLocks noGrp="1"/>
          </p:cNvSpPr>
          <p:nvPr>
            <p:ph idx="1"/>
          </p:nvPr>
        </p:nvSpPr>
        <p:spPr>
          <a:xfrm>
            <a:off x="1371600" y="1669774"/>
            <a:ext cx="9601200" cy="4197626"/>
          </a:xfrm>
        </p:spPr>
        <p:txBody>
          <a:bodyPr>
            <a:normAutofit fontScale="85000" lnSpcReduction="10000"/>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Bus is one of the widely used public transport in many cities. In improving the quality of bus service, a real-time system can be formulated that can monitor and predict the passenger flow of the running bus is helpful. </a:t>
            </a: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passenger flow that is denoted here is the number of on-board passengers of a bus, this varies over time and space. This passenger flow can partially reflect the sum of human mobility along a particular route and the quality of bus service in term of comfort. In the perspective of scheduling, it tells us how many people travel or want to travel on a route.</a:t>
            </a: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These information can guide the administrator to allocate and schedule the bus route and timetable dynamically in fine granularity. The use of automated data-collection systems grow rapidly and show great potential. Automatic Fare Collection (AFC) devices that can record payments of riders using QR based system, and a GPS embedded in the mobile device that can track the bus are widely deployed. </a:t>
            </a: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With the mature of big data systems, we have the opportunity to estimate and predict the passenger flow of every bus in urban wide Bus Transit System (BTS).</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4936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A729-68FC-45DE-BEFF-799365AF1EB4}"/>
              </a:ext>
            </a:extLst>
          </p:cNvPr>
          <p:cNvSpPr>
            <a:spLocks noGrp="1"/>
          </p:cNvSpPr>
          <p:nvPr>
            <p:ph type="title"/>
          </p:nvPr>
        </p:nvSpPr>
        <p:spPr>
          <a:xfrm>
            <a:off x="1023562" y="685800"/>
            <a:ext cx="10493524" cy="1485900"/>
          </a:xfrm>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CONCLUSION</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1E5C1D0-D807-4793-B7DF-A11343E8DB1A}"/>
              </a:ext>
            </a:extLst>
          </p:cNvPr>
          <p:cNvSpPr>
            <a:spLocks noGrp="1"/>
          </p:cNvSpPr>
          <p:nvPr>
            <p:ph idx="1"/>
          </p:nvPr>
        </p:nvSpPr>
        <p:spPr>
          <a:xfrm>
            <a:off x="1023562" y="2286000"/>
            <a:ext cx="5072437" cy="3581400"/>
          </a:xfrm>
        </p:spPr>
        <p:txBody>
          <a:bodyPr>
            <a:normAutofit/>
          </a:bodyPr>
          <a:lstStyle/>
          <a:p>
            <a:pPr algn="just"/>
            <a:r>
              <a:rPr lang="en-IN" sz="1700" dirty="0">
                <a:latin typeface="Times New Roman" panose="02020603050405020304" pitchFamily="18" charset="0"/>
                <a:cs typeface="Times New Roman" panose="02020603050405020304" pitchFamily="18" charset="0"/>
              </a:rPr>
              <a:t>This project proposes an effective way in collecting and utilizing the ticketing data’s that is generated in public transport. </a:t>
            </a:r>
          </a:p>
          <a:p>
            <a:pPr algn="just"/>
            <a:r>
              <a:rPr lang="en-IN" sz="1700" dirty="0">
                <a:latin typeface="Times New Roman" panose="02020603050405020304" pitchFamily="18" charset="0"/>
                <a:cs typeface="Times New Roman" panose="02020603050405020304" pitchFamily="18" charset="0"/>
              </a:rPr>
              <a:t>This efficient method of analysing data can allow the administrator to organize and understand about the detailed transportation module. </a:t>
            </a:r>
          </a:p>
          <a:p>
            <a:pPr algn="just"/>
            <a:r>
              <a:rPr lang="en-IN" sz="1700" dirty="0">
                <a:latin typeface="Times New Roman" panose="02020603050405020304" pitchFamily="18" charset="0"/>
                <a:cs typeface="Times New Roman" panose="02020603050405020304" pitchFamily="18" charset="0"/>
              </a:rPr>
              <a:t>Thus it results in providing a better model of organization. The challenge is mainly inculcated in gathering the data’s of the passengers and that is sorted using QR system. The implementation of the proposed system can be done in a large scale provided sufficient network facility.</a:t>
            </a:r>
          </a:p>
          <a:p>
            <a:endParaRPr lang="en-IN" sz="1700" dirty="0"/>
          </a:p>
        </p:txBody>
      </p:sp>
      <p:pic>
        <p:nvPicPr>
          <p:cNvPr id="4" name="Picture 3">
            <a:extLst>
              <a:ext uri="{FF2B5EF4-FFF2-40B4-BE49-F238E27FC236}">
                <a16:creationId xmlns:a16="http://schemas.microsoft.com/office/drawing/2014/main" id="{ADD80BF8-4DDA-4C04-A8F6-4B6C6CDF6A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1641" y="2286000"/>
            <a:ext cx="5105445" cy="3581400"/>
          </a:xfrm>
          <a:prstGeom prst="rect">
            <a:avLst/>
          </a:prstGeom>
          <a:noFill/>
        </p:spPr>
      </p:pic>
    </p:spTree>
    <p:extLst>
      <p:ext uri="{BB962C8B-B14F-4D97-AF65-F5344CB8AC3E}">
        <p14:creationId xmlns:p14="http://schemas.microsoft.com/office/powerpoint/2010/main" val="1093349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213B-90FA-42C1-A056-488BF0743D6F}"/>
              </a:ext>
            </a:extLst>
          </p:cNvPr>
          <p:cNvSpPr>
            <a:spLocks noGrp="1"/>
          </p:cNvSpPr>
          <p:nvPr>
            <p:ph type="title"/>
          </p:nvPr>
        </p:nvSpPr>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2B5776FD-D944-45B1-BFEA-79C0EE07AA0B}"/>
              </a:ext>
            </a:extLst>
          </p:cNvPr>
          <p:cNvSpPr>
            <a:spLocks noGrp="1"/>
          </p:cNvSpPr>
          <p:nvPr>
            <p:ph idx="1"/>
          </p:nvPr>
        </p:nvSpPr>
        <p:spPr>
          <a:xfrm>
            <a:off x="1371600" y="1762539"/>
            <a:ext cx="9601200" cy="4104861"/>
          </a:xfrm>
        </p:spPr>
        <p:txBody>
          <a:bodyPr/>
          <a:lstStyle/>
          <a:p>
            <a:pPr algn="just"/>
            <a:r>
              <a:rPr lang="en-IN" dirty="0">
                <a:latin typeface="Times New Roman" panose="02020603050405020304" pitchFamily="18" charset="0"/>
                <a:cs typeface="Times New Roman" panose="02020603050405020304" pitchFamily="18" charset="0"/>
              </a:rPr>
              <a:t>The project is aimed in providing a complete user friendly and administrational friendly public transportation system. </a:t>
            </a:r>
          </a:p>
          <a:p>
            <a:pPr algn="just"/>
            <a:r>
              <a:rPr lang="en-IN" dirty="0">
                <a:latin typeface="Times New Roman" panose="02020603050405020304" pitchFamily="18" charset="0"/>
                <a:cs typeface="Times New Roman" panose="02020603050405020304" pitchFamily="18" charset="0"/>
              </a:rPr>
              <a:t>As of now this project deals from the administrative perspective and not completely on the user perspective. </a:t>
            </a:r>
          </a:p>
          <a:p>
            <a:pPr algn="just"/>
            <a:r>
              <a:rPr lang="en-IN" dirty="0">
                <a:latin typeface="Times New Roman" panose="02020603050405020304" pitchFamily="18" charset="0"/>
                <a:cs typeface="Times New Roman" panose="02020603050405020304" pitchFamily="18" charset="0"/>
              </a:rPr>
              <a:t>The future enhancement can be made by implementing a live GPS tracking in the public transport and also to communicate the  current head count of passengers in the public transport. </a:t>
            </a:r>
          </a:p>
          <a:p>
            <a:pPr algn="just"/>
            <a:r>
              <a:rPr lang="en-IN" dirty="0">
                <a:latin typeface="Times New Roman" panose="02020603050405020304" pitchFamily="18" charset="0"/>
                <a:cs typeface="Times New Roman" panose="02020603050405020304" pitchFamily="18" charset="0"/>
              </a:rPr>
              <a:t>There is a good scope for all the future enhancement that are made in providing the public transportation digital. </a:t>
            </a:r>
          </a:p>
          <a:p>
            <a:endParaRPr lang="en-IN" dirty="0"/>
          </a:p>
        </p:txBody>
      </p:sp>
    </p:spTree>
    <p:extLst>
      <p:ext uri="{BB962C8B-B14F-4D97-AF65-F5344CB8AC3E}">
        <p14:creationId xmlns:p14="http://schemas.microsoft.com/office/powerpoint/2010/main" val="2662864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F267-AE83-4D15-B7BE-BD17E56961FE}"/>
              </a:ext>
            </a:extLst>
          </p:cNvPr>
          <p:cNvSpPr>
            <a:spLocks noGrp="1"/>
          </p:cNvSpPr>
          <p:nvPr>
            <p:ph type="title"/>
          </p:nvPr>
        </p:nvSpPr>
        <p:spPr>
          <a:xfrm>
            <a:off x="1219200" y="115957"/>
            <a:ext cx="9601200" cy="1485900"/>
          </a:xfrm>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86D66604-AE0B-4FCF-B0E6-183DABB70461}"/>
              </a:ext>
            </a:extLst>
          </p:cNvPr>
          <p:cNvSpPr>
            <a:spLocks noGrp="1"/>
          </p:cNvSpPr>
          <p:nvPr>
            <p:ph idx="1"/>
          </p:nvPr>
        </p:nvSpPr>
        <p:spPr>
          <a:xfrm>
            <a:off x="1371600" y="689113"/>
            <a:ext cx="9601200" cy="5897217"/>
          </a:xfrm>
        </p:spPr>
        <p:txBody>
          <a:bodyPr>
            <a:normAutofit fontScale="92500" lnSpcReduction="10000"/>
          </a:bodyPr>
          <a:lstStyle/>
          <a:p>
            <a:pPr algn="just"/>
            <a:r>
              <a:rPr lang="en-IN" dirty="0" err="1">
                <a:latin typeface="Times New Roman" panose="02020603050405020304" pitchFamily="18" charset="0"/>
                <a:cs typeface="Times New Roman" panose="02020603050405020304" pitchFamily="18" charset="0"/>
              </a:rPr>
              <a:t>Tarciso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Braz</a:t>
            </a:r>
            <a:r>
              <a:rPr lang="en-IN" dirty="0">
                <a:latin typeface="Times New Roman" panose="02020603050405020304" pitchFamily="18" charset="0"/>
                <a:cs typeface="Times New Roman" panose="02020603050405020304" pitchFamily="18" charset="0"/>
              </a:rPr>
              <a:t> , Matheus </a:t>
            </a:r>
            <a:r>
              <a:rPr lang="en-IN" dirty="0" err="1">
                <a:latin typeface="Times New Roman" panose="02020603050405020304" pitchFamily="18" charset="0"/>
                <a:cs typeface="Times New Roman" panose="02020603050405020304" pitchFamily="18" charset="0"/>
              </a:rPr>
              <a:t>Maciel</a:t>
            </a:r>
            <a:r>
              <a:rPr lang="en-IN" dirty="0">
                <a:latin typeface="Times New Roman" panose="02020603050405020304" pitchFamily="18" charset="0"/>
                <a:cs typeface="Times New Roman" panose="02020603050405020304" pitchFamily="18" charset="0"/>
              </a:rPr>
              <a:t>, Demetrio Gomes Mestre, </a:t>
            </a:r>
            <a:r>
              <a:rPr lang="en-IN" dirty="0" err="1">
                <a:latin typeface="Times New Roman" panose="02020603050405020304" pitchFamily="18" charset="0"/>
                <a:cs typeface="Times New Roman" panose="02020603050405020304" pitchFamily="18" charset="0"/>
              </a:rPr>
              <a:t>Nazareno</a:t>
            </a:r>
            <a:r>
              <a:rPr lang="en-IN" dirty="0">
                <a:latin typeface="Times New Roman" panose="02020603050405020304" pitchFamily="18" charset="0"/>
                <a:cs typeface="Times New Roman" panose="02020603050405020304" pitchFamily="18" charset="0"/>
              </a:rPr>
              <a:t> Andrade, Carlos Eduardo Pires, </a:t>
            </a:r>
            <a:r>
              <a:rPr lang="en-IN" dirty="0" err="1">
                <a:latin typeface="Times New Roman" panose="02020603050405020304" pitchFamily="18" charset="0"/>
                <a:cs typeface="Times New Roman" panose="02020603050405020304" pitchFamily="18" charset="0"/>
              </a:rPr>
              <a:t>Andreza</a:t>
            </a:r>
            <a:r>
              <a:rPr lang="en-IN" dirty="0">
                <a:latin typeface="Times New Roman" panose="02020603050405020304" pitchFamily="18" charset="0"/>
                <a:cs typeface="Times New Roman" panose="02020603050405020304" pitchFamily="18" charset="0"/>
              </a:rPr>
              <a:t> Raquel Queiroz, and </a:t>
            </a:r>
            <a:r>
              <a:rPr lang="en-IN" dirty="0" err="1">
                <a:latin typeface="Times New Roman" panose="02020603050405020304" pitchFamily="18" charset="0"/>
                <a:cs typeface="Times New Roman" panose="02020603050405020304" pitchFamily="18" charset="0"/>
              </a:rPr>
              <a:t>Veruska</a:t>
            </a:r>
            <a:r>
              <a:rPr lang="en-IN" dirty="0">
                <a:latin typeface="Times New Roman" panose="02020603050405020304" pitchFamily="18" charset="0"/>
                <a:cs typeface="Times New Roman" panose="02020603050405020304" pitchFamily="18" charset="0"/>
              </a:rPr>
              <a:t> Borges Santos. “Estimating Inefﬁciency in Bus Trip Choices from a User Perspective With Schedule, Positioning, and Ticketing Data”. IEEE TRANSACTIONS ON INTELLIGENT TRANSPORTATION SYSTEMS 2018.</a:t>
            </a:r>
          </a:p>
          <a:p>
            <a:pPr algn="just"/>
            <a:r>
              <a:rPr lang="en-IN" dirty="0" err="1">
                <a:latin typeface="Times New Roman" panose="02020603050405020304" pitchFamily="18" charset="0"/>
                <a:cs typeface="Times New Roman" panose="02020603050405020304" pitchFamily="18" charset="0"/>
              </a:rPr>
              <a:t>Yuqiao</a:t>
            </a:r>
            <a:r>
              <a:rPr lang="en-IN" dirty="0">
                <a:latin typeface="Times New Roman" panose="02020603050405020304" pitchFamily="18" charset="0"/>
                <a:cs typeface="Times New Roman" panose="02020603050405020304" pitchFamily="18" charset="0"/>
              </a:rPr>
              <a:t> Cheng, </a:t>
            </a:r>
            <a:r>
              <a:rPr lang="en-IN" dirty="0" err="1">
                <a:latin typeface="Times New Roman" panose="02020603050405020304" pitchFamily="18" charset="0"/>
                <a:cs typeface="Times New Roman" panose="02020603050405020304" pitchFamily="18" charset="0"/>
              </a:rPr>
              <a:t>Zhengxin</a:t>
            </a:r>
            <a:r>
              <a:rPr lang="en-IN" dirty="0">
                <a:latin typeface="Times New Roman" panose="02020603050405020304" pitchFamily="18" charset="0"/>
                <a:cs typeface="Times New Roman" panose="02020603050405020304" pitchFamily="18" charset="0"/>
              </a:rPr>
              <a:t> Fu, Bin Yu. “Improved Visual Secret Sharing Scheme for QR Code Applications”. IEEE Transactions on Information Forensics and Security 2018.</a:t>
            </a:r>
          </a:p>
          <a:p>
            <a:pPr algn="just"/>
            <a:r>
              <a:rPr lang="en-IN" dirty="0">
                <a:latin typeface="Times New Roman" panose="02020603050405020304" pitchFamily="18" charset="0"/>
                <a:cs typeface="Times New Roman" panose="02020603050405020304" pitchFamily="18" charset="0"/>
              </a:rPr>
              <a:t>Jun Zhang, </a:t>
            </a:r>
            <a:r>
              <a:rPr lang="en-IN" dirty="0" err="1">
                <a:latin typeface="Times New Roman" panose="02020603050405020304" pitchFamily="18" charset="0"/>
                <a:cs typeface="Times New Roman" panose="02020603050405020304" pitchFamily="18" charset="0"/>
              </a:rPr>
              <a:t>Dayong</a:t>
            </a:r>
            <a:r>
              <a:rPr lang="en-IN" dirty="0">
                <a:latin typeface="Times New Roman" panose="02020603050405020304" pitchFamily="18" charset="0"/>
                <a:cs typeface="Times New Roman" panose="02020603050405020304" pitchFamily="18" charset="0"/>
              </a:rPr>
              <a:t> Shen, Lai Tu, Fan Zhang, </a:t>
            </a:r>
            <a:r>
              <a:rPr lang="en-IN" dirty="0" err="1">
                <a:latin typeface="Times New Roman" panose="02020603050405020304" pitchFamily="18" charset="0"/>
                <a:cs typeface="Times New Roman" panose="02020603050405020304" pitchFamily="18" charset="0"/>
              </a:rPr>
              <a:t>Chengzhong</a:t>
            </a:r>
            <a:r>
              <a:rPr lang="en-IN" dirty="0">
                <a:latin typeface="Times New Roman" panose="02020603050405020304" pitchFamily="18" charset="0"/>
                <a:cs typeface="Times New Roman" panose="02020603050405020304" pitchFamily="18" charset="0"/>
              </a:rPr>
              <a:t> Xu, Yi Wang, Chen Tian, </a:t>
            </a:r>
            <a:r>
              <a:rPr lang="en-IN" dirty="0" err="1">
                <a:latin typeface="Times New Roman" panose="02020603050405020304" pitchFamily="18" charset="0"/>
                <a:cs typeface="Times New Roman" panose="02020603050405020304" pitchFamily="18" charset="0"/>
              </a:rPr>
              <a:t>Xiangyang</a:t>
            </a:r>
            <a:r>
              <a:rPr lang="en-IN" dirty="0">
                <a:latin typeface="Times New Roman" panose="02020603050405020304" pitchFamily="18" charset="0"/>
                <a:cs typeface="Times New Roman" panose="02020603050405020304" pitchFamily="18" charset="0"/>
              </a:rPr>
              <a:t> Li, Fellow, IEEE, </a:t>
            </a:r>
            <a:r>
              <a:rPr lang="en-IN" dirty="0" err="1">
                <a:latin typeface="Times New Roman" panose="02020603050405020304" pitchFamily="18" charset="0"/>
                <a:cs typeface="Times New Roman" panose="02020603050405020304" pitchFamily="18" charset="0"/>
              </a:rPr>
              <a:t>Benxiong</a:t>
            </a:r>
            <a:r>
              <a:rPr lang="en-IN" dirty="0">
                <a:latin typeface="Times New Roman" panose="02020603050405020304" pitchFamily="18" charset="0"/>
                <a:cs typeface="Times New Roman" panose="02020603050405020304" pitchFamily="18" charset="0"/>
              </a:rPr>
              <a:t> Huang, and </a:t>
            </a:r>
            <a:r>
              <a:rPr lang="en-IN" dirty="0" err="1">
                <a:latin typeface="Times New Roman" panose="02020603050405020304" pitchFamily="18" charset="0"/>
                <a:cs typeface="Times New Roman" panose="02020603050405020304" pitchFamily="18" charset="0"/>
              </a:rPr>
              <a:t>Zhengxi</a:t>
            </a:r>
            <a:r>
              <a:rPr lang="en-IN" dirty="0">
                <a:latin typeface="Times New Roman" panose="02020603050405020304" pitchFamily="18" charset="0"/>
                <a:cs typeface="Times New Roman" panose="02020603050405020304" pitchFamily="18" charset="0"/>
              </a:rPr>
              <a:t> Li. “A Real-Time Passenger Flow Estimation and Prediction Method for Urban Bus Transit Systems”. IEEE TRANSACTIONS ON INTELLIGENT TRANSPORTATION SYSTEMS 2017.</a:t>
            </a:r>
          </a:p>
          <a:p>
            <a:pPr algn="just"/>
            <a:r>
              <a:rPr lang="en-IN" dirty="0">
                <a:latin typeface="Times New Roman" panose="02020603050405020304" pitchFamily="18" charset="0"/>
                <a:cs typeface="Times New Roman" panose="02020603050405020304" pitchFamily="18" charset="0"/>
              </a:rPr>
              <a:t>R. Nair, C. Coffey, F. </a:t>
            </a:r>
            <a:r>
              <a:rPr lang="en-IN" dirty="0" err="1">
                <a:latin typeface="Times New Roman" panose="02020603050405020304" pitchFamily="18" charset="0"/>
                <a:cs typeface="Times New Roman" panose="02020603050405020304" pitchFamily="18" charset="0"/>
              </a:rPr>
              <a:t>Pinelli</a:t>
            </a:r>
            <a:r>
              <a:rPr lang="en-IN" dirty="0">
                <a:latin typeface="Times New Roman" panose="02020603050405020304" pitchFamily="18" charset="0"/>
                <a:cs typeface="Times New Roman" panose="02020603050405020304" pitchFamily="18" charset="0"/>
              </a:rPr>
              <a:t>, and F. Calabrese, “Large-scale transit schedule coordination based on journey planner requests,” Transp. Res. Rec., J. Transp. Res. Board, vol. 2351, pp. 65–75, Dec. 2013.</a:t>
            </a:r>
          </a:p>
          <a:p>
            <a:pPr algn="just"/>
            <a:r>
              <a:rPr lang="en-IN" dirty="0">
                <a:latin typeface="Times New Roman" panose="02020603050405020304" pitchFamily="18" charset="0"/>
                <a:cs typeface="Times New Roman" panose="02020603050405020304" pitchFamily="18" charset="0"/>
              </a:rPr>
              <a:t>https://en.wikipedia.org/wiki/Web_service.</a:t>
            </a:r>
          </a:p>
          <a:p>
            <a:pPr algn="just"/>
            <a:r>
              <a:rPr lang="en-IN" dirty="0" err="1">
                <a:latin typeface="Times New Roman" panose="02020603050405020304" pitchFamily="18" charset="0"/>
                <a:cs typeface="Times New Roman" panose="02020603050405020304" pitchFamily="18" charset="0"/>
              </a:rPr>
              <a:t>Tkachenko</a:t>
            </a:r>
            <a:r>
              <a:rPr lang="en-IN" dirty="0">
                <a:latin typeface="Times New Roman" panose="02020603050405020304" pitchFamily="18" charset="0"/>
                <a:cs typeface="Times New Roman" panose="02020603050405020304" pitchFamily="18" charset="0"/>
              </a:rPr>
              <a:t>, W. Puech, C. </a:t>
            </a:r>
            <a:r>
              <a:rPr lang="en-IN" dirty="0" err="1">
                <a:latin typeface="Times New Roman" panose="02020603050405020304" pitchFamily="18" charset="0"/>
                <a:cs typeface="Times New Roman" panose="02020603050405020304" pitchFamily="18" charset="0"/>
              </a:rPr>
              <a:t>Destruel</a:t>
            </a:r>
            <a:r>
              <a:rPr lang="en-IN" dirty="0">
                <a:latin typeface="Times New Roman" panose="02020603050405020304" pitchFamily="18" charset="0"/>
                <a:cs typeface="Times New Roman" panose="02020603050405020304" pitchFamily="18" charset="0"/>
              </a:rPr>
              <a:t>, et al., “Two-Level QR Code for Private Message Sharing and Document Authentication,” IEEE Transactions on Information Forensics &amp; Security, vol. 11, no. 13, pp. 571-583, 2016.</a:t>
            </a:r>
          </a:p>
          <a:p>
            <a:pPr algn="just"/>
            <a:r>
              <a:rPr lang="en-IN" dirty="0">
                <a:latin typeface="Times New Roman" panose="02020603050405020304" pitchFamily="18" charset="0"/>
                <a:cs typeface="Times New Roman" panose="02020603050405020304" pitchFamily="18" charset="0"/>
              </a:rPr>
              <a:t>J. Jung and K. Sohn, “Deep-learning architecture to forecast destinations of bus passengers from entry-only smart-card data,” IET </a:t>
            </a:r>
            <a:r>
              <a:rPr lang="en-IN" dirty="0" err="1">
                <a:latin typeface="Times New Roman" panose="02020603050405020304" pitchFamily="18" charset="0"/>
                <a:cs typeface="Times New Roman" panose="02020603050405020304" pitchFamily="18" charset="0"/>
              </a:rPr>
              <a:t>Intell</a:t>
            </a:r>
            <a:r>
              <a:rPr lang="en-IN" dirty="0">
                <a:latin typeface="Times New Roman" panose="02020603050405020304" pitchFamily="18" charset="0"/>
                <a:cs typeface="Times New Roman" panose="02020603050405020304" pitchFamily="18" charset="0"/>
              </a:rPr>
              <a:t>. Transp. Syst., vol. 11, no. 6, pp. 334–339, Aug. 2017.</a:t>
            </a:r>
          </a:p>
          <a:p>
            <a:endParaRPr lang="en-IN" dirty="0"/>
          </a:p>
        </p:txBody>
      </p:sp>
    </p:spTree>
    <p:extLst>
      <p:ext uri="{BB962C8B-B14F-4D97-AF65-F5344CB8AC3E}">
        <p14:creationId xmlns:p14="http://schemas.microsoft.com/office/powerpoint/2010/main" val="1077456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A288-C9A2-42F4-8350-16CAE6578B66}"/>
              </a:ext>
            </a:extLst>
          </p:cNvPr>
          <p:cNvSpPr>
            <a:spLocks noGrp="1"/>
          </p:cNvSpPr>
          <p:nvPr>
            <p:ph type="title"/>
          </p:nvPr>
        </p:nvSpPr>
        <p:spPr>
          <a:xfrm>
            <a:off x="1295400" y="195470"/>
            <a:ext cx="9601200" cy="1485900"/>
          </a:xfrm>
        </p:spPr>
        <p:txBody>
          <a:bodyPr/>
          <a:lstStyle/>
          <a:p>
            <a:pPr algn="ctr"/>
            <a:r>
              <a:rPr lang="en-US" altLang="en-US" b="1" dirty="0">
                <a:solidFill>
                  <a:srgbClr val="FF0000"/>
                </a:solidFill>
                <a:latin typeface="Times New Roman" panose="02020603050405020304" pitchFamily="18" charset="0"/>
                <a:cs typeface="Times New Roman" panose="02020603050405020304" pitchFamily="18" charset="0"/>
              </a:rPr>
              <a:t>Publication (Conference &amp; Journal)</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1F41357-2AE1-4BC4-A652-AC400AF6D0C7}"/>
              </a:ext>
            </a:extLst>
          </p:cNvPr>
          <p:cNvSpPr>
            <a:spLocks noGrp="1"/>
          </p:cNvSpPr>
          <p:nvPr>
            <p:ph idx="1"/>
          </p:nvPr>
        </p:nvSpPr>
        <p:spPr>
          <a:xfrm>
            <a:off x="1295400" y="938420"/>
            <a:ext cx="9601200" cy="5919580"/>
          </a:xfrm>
        </p:spPr>
        <p:txBody>
          <a:bodyPr>
            <a:normAutofit fontScale="92500"/>
          </a:bodyPr>
          <a:lstStyle/>
          <a:p>
            <a:pPr marL="0" indent="0" algn="ctr">
              <a:buNone/>
            </a:pPr>
            <a:r>
              <a:rPr lang="en-IN" sz="2400" b="1" dirty="0">
                <a:latin typeface="Times New Roman" panose="02020603050405020304" pitchFamily="18" charset="0"/>
                <a:cs typeface="Times New Roman" panose="02020603050405020304" pitchFamily="18" charset="0"/>
              </a:rPr>
              <a:t>AUTHORS:</a:t>
            </a:r>
          </a:p>
          <a:p>
            <a:pPr marL="0" indent="0" algn="ctr">
              <a:buNone/>
            </a:pP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Sugumar</a:t>
            </a:r>
            <a:r>
              <a:rPr lang="en-IN" sz="2400" dirty="0">
                <a:latin typeface="Times New Roman" panose="02020603050405020304" pitchFamily="18" charset="0"/>
                <a:cs typeface="Times New Roman" panose="02020603050405020304" pitchFamily="18" charset="0"/>
              </a:rPr>
              <a:t> , Alex Raajan A. , Aravindh B. , Santhosh Kumar M.</a:t>
            </a:r>
          </a:p>
          <a:p>
            <a:pPr marL="0" indent="0" algn="ctr">
              <a:buNone/>
            </a:pPr>
            <a:r>
              <a:rPr lang="en-IN" sz="2400" b="1" dirty="0">
                <a:latin typeface="Times New Roman" panose="02020603050405020304" pitchFamily="18" charset="0"/>
                <a:cs typeface="Times New Roman" panose="02020603050405020304" pitchFamily="18" charset="0"/>
              </a:rPr>
              <a:t>TITLE:</a:t>
            </a:r>
          </a:p>
          <a:p>
            <a:pPr marL="0" indent="0" algn="ctr">
              <a:buNone/>
            </a:pPr>
            <a:r>
              <a:rPr lang="en-IN" sz="2400" dirty="0">
                <a:latin typeface="Times New Roman" panose="02020603050405020304" pitchFamily="18" charset="0"/>
                <a:cs typeface="Times New Roman" panose="02020603050405020304" pitchFamily="18" charset="0"/>
              </a:rPr>
              <a:t>Trip Analysis Using Modern Ticketing</a:t>
            </a:r>
          </a:p>
          <a:p>
            <a:pPr marL="0" indent="0" algn="ctr">
              <a:buNone/>
            </a:pPr>
            <a:r>
              <a:rPr lang="en-IN" sz="2400" b="1" dirty="0">
                <a:latin typeface="Times New Roman" panose="02020603050405020304" pitchFamily="18" charset="0"/>
                <a:cs typeface="Times New Roman" panose="02020603050405020304" pitchFamily="18" charset="0"/>
              </a:rPr>
              <a:t>JOURNAL</a:t>
            </a:r>
            <a:r>
              <a:rPr lang="en-IN" sz="2400" dirty="0">
                <a:latin typeface="Times New Roman" panose="02020603050405020304" pitchFamily="18" charset="0"/>
                <a:cs typeface="Times New Roman" panose="02020603050405020304" pitchFamily="18" charset="0"/>
              </a:rPr>
              <a:t>:</a:t>
            </a:r>
          </a:p>
          <a:p>
            <a:pPr marL="0" indent="0" algn="ctr">
              <a:buNone/>
            </a:pPr>
            <a:r>
              <a:rPr lang="en-IN" sz="2400" dirty="0">
                <a:latin typeface="Times New Roman" panose="02020603050405020304" pitchFamily="18" charset="0"/>
                <a:cs typeface="Times New Roman" panose="02020603050405020304" pitchFamily="18" charset="0"/>
              </a:rPr>
              <a:t>International Journal Of Innovative Research In Science, Engineering And Technology (IJIRSET)</a:t>
            </a:r>
          </a:p>
          <a:p>
            <a:pPr marL="0" indent="0" algn="ctr">
              <a:buNone/>
            </a:pPr>
            <a:r>
              <a:rPr lang="en-IN" sz="2400" dirty="0">
                <a:latin typeface="Times New Roman" panose="02020603050405020304" pitchFamily="18" charset="0"/>
                <a:cs typeface="Times New Roman" panose="02020603050405020304" pitchFamily="18" charset="0"/>
              </a:rPr>
              <a:t>Website: </a:t>
            </a:r>
            <a:r>
              <a:rPr lang="en-IN" sz="2400" dirty="0">
                <a:latin typeface="Times New Roman" panose="02020603050405020304" pitchFamily="18" charset="0"/>
                <a:cs typeface="Times New Roman" panose="02020603050405020304" pitchFamily="18" charset="0"/>
                <a:hlinkClick r:id="rId2"/>
              </a:rPr>
              <a:t>www.ijirset.com</a:t>
            </a:r>
            <a:endParaRPr lang="en-IN" sz="2400" dirty="0">
              <a:latin typeface="Times New Roman" panose="02020603050405020304" pitchFamily="18" charset="0"/>
              <a:cs typeface="Times New Roman" panose="02020603050405020304" pitchFamily="18" charset="0"/>
            </a:endParaRPr>
          </a:p>
          <a:p>
            <a:pPr marL="0" indent="0" algn="ctr">
              <a:buNone/>
            </a:pPr>
            <a:r>
              <a:rPr lang="en-IN" sz="2400" dirty="0">
                <a:latin typeface="Times New Roman" panose="02020603050405020304" pitchFamily="18" charset="0"/>
                <a:cs typeface="Times New Roman" panose="02020603050405020304" pitchFamily="18" charset="0"/>
              </a:rPr>
              <a:t>Volume 8, Special Issue 2, March 2019 </a:t>
            </a:r>
          </a:p>
          <a:p>
            <a:pPr marL="0" indent="0" algn="ctr">
              <a:buNone/>
            </a:pPr>
            <a:r>
              <a:rPr lang="en-IN" sz="2400" b="1" dirty="0">
                <a:latin typeface="Times New Roman" panose="02020603050405020304" pitchFamily="18" charset="0"/>
                <a:cs typeface="Times New Roman" panose="02020603050405020304" pitchFamily="18" charset="0"/>
              </a:rPr>
              <a:t>CONFERENCE: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7</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National Conference On Computer Communication &amp; Information Technology</a:t>
            </a:r>
          </a:p>
          <a:p>
            <a:pPr marL="0" indent="0" algn="ctr">
              <a:buNone/>
            </a:pPr>
            <a:r>
              <a:rPr lang="en-IN" sz="2400" dirty="0">
                <a:latin typeface="Times New Roman" panose="02020603050405020304" pitchFamily="18" charset="0"/>
                <a:cs typeface="Times New Roman" panose="02020603050405020304" pitchFamily="18" charset="0"/>
              </a:rPr>
              <a:t>Organized By: T.J.S Engineering College</a:t>
            </a:r>
          </a:p>
          <a:p>
            <a:pPr marL="0" indent="0" algn="ctr">
              <a:buNone/>
            </a:pPr>
            <a:r>
              <a:rPr lang="en-IN" sz="2400" dirty="0">
                <a:latin typeface="Times New Roman" panose="02020603050405020304" pitchFamily="18" charset="0"/>
                <a:cs typeface="Times New Roman" panose="02020603050405020304" pitchFamily="18" charset="0"/>
              </a:rPr>
              <a:t>Held On: 13</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March 2019</a:t>
            </a:r>
          </a:p>
          <a:p>
            <a:pPr marL="0" indent="0" algn="ct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211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F99C-2232-4826-AAC5-4AA6978C068B}"/>
              </a:ext>
            </a:extLst>
          </p:cNvPr>
          <p:cNvSpPr>
            <a:spLocks noGrp="1"/>
          </p:cNvSpPr>
          <p:nvPr>
            <p:ph type="title"/>
          </p:nvPr>
        </p:nvSpPr>
        <p:spPr>
          <a:xfrm>
            <a:off x="1295400" y="2898913"/>
            <a:ext cx="9601200" cy="1485900"/>
          </a:xfrm>
        </p:spPr>
        <p:txBody>
          <a:bodyPr>
            <a:normAutofit/>
          </a:bodyPr>
          <a:lstStyle/>
          <a:p>
            <a:pPr algn="ctr"/>
            <a:r>
              <a:rPr lang="en-IN" sz="5400" dirty="0">
                <a:solidFill>
                  <a:srgbClr val="C00000"/>
                </a:solidFill>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75761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B70C-AE23-47A9-B6FD-42E57FB7D4BD}"/>
              </a:ext>
            </a:extLst>
          </p:cNvPr>
          <p:cNvSpPr>
            <a:spLocks noGrp="1"/>
          </p:cNvSpPr>
          <p:nvPr>
            <p:ph type="title"/>
          </p:nvPr>
        </p:nvSpPr>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6C52BC1-9599-4801-84C2-2A1D73EDFB74}"/>
              </a:ext>
            </a:extLst>
          </p:cNvPr>
          <p:cNvSpPr>
            <a:spLocks noGrp="1"/>
          </p:cNvSpPr>
          <p:nvPr>
            <p:ph idx="1"/>
          </p:nvPr>
        </p:nvSpPr>
        <p:spPr>
          <a:xfrm>
            <a:off x="1371600" y="1749287"/>
            <a:ext cx="10078278" cy="4422913"/>
          </a:xfrm>
        </p:spPr>
        <p:txBody>
          <a:bodyPr>
            <a:normAutofit fontScale="62500" lnSpcReduction="20000"/>
          </a:bodyPr>
          <a:lstStyle/>
          <a:p>
            <a:pPr algn="just">
              <a:lnSpc>
                <a:spcPct val="107000"/>
              </a:lnSpc>
              <a:spcAft>
                <a:spcPts val="80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In this digital era all the traditional systems have been modernized using the current technologies. Public transport is one of the highly used medium of travel in major cities.</a:t>
            </a:r>
          </a:p>
          <a:p>
            <a:pPr algn="just">
              <a:lnSpc>
                <a:spcPct val="107000"/>
              </a:lnSpc>
              <a:spcAft>
                <a:spcPts val="80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 The study in 2018 states that on an average the public bus carries 1300 passengers per day in Chennai(India) .The existing system does provide monitoring and analysing methods for these data’s generated. </a:t>
            </a:r>
          </a:p>
          <a:p>
            <a:pPr algn="just">
              <a:lnSpc>
                <a:spcPct val="107000"/>
              </a:lnSpc>
              <a:spcAft>
                <a:spcPts val="80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This has paved way in proposing an efficient digital solution for monitoring and analysing the data in this field. To provide a comfortable travel experience, effective bus scheduling is essential. Traditional approaches are based on fixed timetables.</a:t>
            </a:r>
          </a:p>
          <a:p>
            <a:pPr algn="just">
              <a:lnSpc>
                <a:spcPct val="107000"/>
              </a:lnSpc>
              <a:spcAft>
                <a:spcPts val="80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 The wide adoptions of QR base fare collection systems in public transportation provide new opportunities for using the data-driven approaches to fit the demand of passengers.</a:t>
            </a:r>
          </a:p>
          <a:p>
            <a:pPr algn="just">
              <a:lnSpc>
                <a:spcPct val="107000"/>
              </a:lnSpc>
              <a:spcAft>
                <a:spcPts val="80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This system is being associated with these two independent data sets to derive the passengers’ origin and destination. As the data are real time, a system is built to forecast the passenger flow in real time. To the best, this is the project, which implements a system utilizing QR system forecast the passenger flow in real time.</a:t>
            </a:r>
          </a:p>
          <a:p>
            <a:pPr marL="0" indent="0" algn="just">
              <a:lnSpc>
                <a:spcPct val="107000"/>
              </a:lnSpc>
              <a:spcAft>
                <a:spcPts val="800"/>
              </a:spcAft>
              <a:buNone/>
            </a:pPr>
            <a:r>
              <a:rPr lang="en-IN" sz="2600" b="1" dirty="0">
                <a:latin typeface="Times New Roman" panose="02020603050405020304" pitchFamily="18" charset="0"/>
                <a:ea typeface="Calibri" panose="020F0502020204030204" pitchFamily="34" charset="0"/>
                <a:cs typeface="Times New Roman" panose="02020603050405020304" pitchFamily="18" charset="0"/>
              </a:rPr>
              <a:t>        KEYWORDS</a:t>
            </a:r>
            <a:r>
              <a:rPr lang="en-IN" sz="2600" dirty="0">
                <a:latin typeface="Times New Roman" panose="02020603050405020304" pitchFamily="18" charset="0"/>
                <a:ea typeface="Calibri" panose="020F0502020204030204" pitchFamily="34" charset="0"/>
                <a:cs typeface="Times New Roman" panose="02020603050405020304" pitchFamily="18" charset="0"/>
              </a:rPr>
              <a:t>— Digital-era, Real-time, QR fare collection, estimation, prediction.</a:t>
            </a:r>
            <a:endParaRPr lang="en-IN" sz="26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29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69F2-A37A-4F7F-998D-4A6378A76425}"/>
              </a:ext>
            </a:extLst>
          </p:cNvPr>
          <p:cNvSpPr>
            <a:spLocks noGrp="1"/>
          </p:cNvSpPr>
          <p:nvPr>
            <p:ph type="title"/>
          </p:nvPr>
        </p:nvSpPr>
        <p:spPr>
          <a:xfrm>
            <a:off x="1295400" y="-344556"/>
            <a:ext cx="9601200" cy="1485900"/>
          </a:xfrm>
        </p:spPr>
        <p:txBody>
          <a:bodyPr/>
          <a:lstStyle/>
          <a:p>
            <a:pPr algn="ctr"/>
            <a:br>
              <a:rPr lang="en-IN" dirty="0"/>
            </a:br>
            <a:r>
              <a:rPr lang="en-IN" sz="3200" dirty="0">
                <a:solidFill>
                  <a:srgbClr val="C00000"/>
                </a:solidFill>
                <a:latin typeface="Times New Roman" panose="02020603050405020304" pitchFamily="18" charset="0"/>
                <a:cs typeface="Times New Roman" panose="02020603050405020304" pitchFamily="18" charset="0"/>
              </a:rPr>
              <a:t>LITERATURE SURVEY</a:t>
            </a:r>
          </a:p>
        </p:txBody>
      </p:sp>
      <p:graphicFrame>
        <p:nvGraphicFramePr>
          <p:cNvPr id="5" name="Content Placeholder 4">
            <a:extLst>
              <a:ext uri="{FF2B5EF4-FFF2-40B4-BE49-F238E27FC236}">
                <a16:creationId xmlns:a16="http://schemas.microsoft.com/office/drawing/2014/main" id="{3D739E4D-3514-4E58-B5BA-75B0DEB677D5}"/>
              </a:ext>
            </a:extLst>
          </p:cNvPr>
          <p:cNvGraphicFramePr>
            <a:graphicFrameLocks noGrp="1"/>
          </p:cNvGraphicFramePr>
          <p:nvPr>
            <p:ph idx="1"/>
            <p:extLst>
              <p:ext uri="{D42A27DB-BD31-4B8C-83A1-F6EECF244321}">
                <p14:modId xmlns:p14="http://schemas.microsoft.com/office/powerpoint/2010/main" val="3849116854"/>
              </p:ext>
            </p:extLst>
          </p:nvPr>
        </p:nvGraphicFramePr>
        <p:xfrm>
          <a:off x="1649896" y="846813"/>
          <a:ext cx="9601200" cy="6011187"/>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597951850"/>
                    </a:ext>
                  </a:extLst>
                </a:gridCol>
                <a:gridCol w="2400300">
                  <a:extLst>
                    <a:ext uri="{9D8B030D-6E8A-4147-A177-3AD203B41FA5}">
                      <a16:colId xmlns:a16="http://schemas.microsoft.com/office/drawing/2014/main" val="3547296053"/>
                    </a:ext>
                  </a:extLst>
                </a:gridCol>
                <a:gridCol w="2400300">
                  <a:extLst>
                    <a:ext uri="{9D8B030D-6E8A-4147-A177-3AD203B41FA5}">
                      <a16:colId xmlns:a16="http://schemas.microsoft.com/office/drawing/2014/main" val="1824903623"/>
                    </a:ext>
                  </a:extLst>
                </a:gridCol>
                <a:gridCol w="2400300">
                  <a:extLst>
                    <a:ext uri="{9D8B030D-6E8A-4147-A177-3AD203B41FA5}">
                      <a16:colId xmlns:a16="http://schemas.microsoft.com/office/drawing/2014/main" val="2537184150"/>
                    </a:ext>
                  </a:extLst>
                </a:gridCol>
              </a:tblGrid>
              <a:tr h="616227">
                <a:tc>
                  <a:txBody>
                    <a:bodyPr/>
                    <a:lstStyle/>
                    <a:p>
                      <a:r>
                        <a:rPr lang="en-IN" dirty="0"/>
                        <a:t>TITLE &amp; AUTHOR</a:t>
                      </a:r>
                    </a:p>
                  </a:txBody>
                  <a:tcPr/>
                </a:tc>
                <a:tc>
                  <a:txBody>
                    <a:bodyPr/>
                    <a:lstStyle/>
                    <a:p>
                      <a:r>
                        <a:rPr lang="en-IN" dirty="0"/>
                        <a:t>DESCRIPTION</a:t>
                      </a:r>
                    </a:p>
                  </a:txBody>
                  <a:tcPr/>
                </a:tc>
                <a:tc>
                  <a:txBody>
                    <a:bodyPr/>
                    <a:lstStyle/>
                    <a:p>
                      <a:r>
                        <a:rPr lang="en-IN" dirty="0"/>
                        <a:t>ADVANTAGE</a:t>
                      </a:r>
                    </a:p>
                  </a:txBody>
                  <a:tcPr/>
                </a:tc>
                <a:tc>
                  <a:txBody>
                    <a:bodyPr/>
                    <a:lstStyle/>
                    <a:p>
                      <a:r>
                        <a:rPr lang="en-IN" dirty="0"/>
                        <a:t>DISADVANTAGE</a:t>
                      </a:r>
                    </a:p>
                  </a:txBody>
                  <a:tcPr/>
                </a:tc>
                <a:extLst>
                  <a:ext uri="{0D108BD9-81ED-4DB2-BD59-A6C34878D82A}">
                    <a16:rowId xmlns:a16="http://schemas.microsoft.com/office/drawing/2014/main" val="1231224674"/>
                  </a:ext>
                </a:extLst>
              </a:tr>
              <a:tr h="1353931">
                <a:tc>
                  <a:txBody>
                    <a:bodyPr/>
                    <a:lstStyle/>
                    <a:p>
                      <a:pPr algn="just"/>
                      <a:r>
                        <a:rPr lang="en-US" sz="1600" b="1" kern="1200" dirty="0">
                          <a:solidFill>
                            <a:schemeClr val="dk1"/>
                          </a:solidFill>
                          <a:effectLst/>
                          <a:latin typeface="Times New Roman" panose="02020603050405020304" pitchFamily="18" charset="0"/>
                          <a:ea typeface="+mn-ea"/>
                          <a:cs typeface="Times New Roman" panose="02020603050405020304" pitchFamily="18" charset="0"/>
                        </a:rPr>
                        <a:t>The research and implementation of GPS intelligent transmission strategy based on on-board Android smartphones.</a:t>
                      </a:r>
                    </a:p>
                    <a:p>
                      <a:pPr algn="just"/>
                      <a:r>
                        <a:rPr lang="en-US" sz="1400" kern="1200" dirty="0">
                          <a:solidFill>
                            <a:schemeClr val="dk1"/>
                          </a:solidFill>
                          <a:effectLst/>
                          <a:latin typeface="Times New Roman" panose="02020603050405020304" pitchFamily="18" charset="0"/>
                          <a:ea typeface="+mn-ea"/>
                          <a:cs typeface="Times New Roman" panose="02020603050405020304" pitchFamily="18" charset="0"/>
                        </a:rPr>
                        <a:t>Z. Wei, Y. Song, H. Liu, Y. Sheng, X. Wang.</a:t>
                      </a:r>
                    </a:p>
                    <a:p>
                      <a:pPr algn="just"/>
                      <a:r>
                        <a:rPr lang="en-US" sz="1400" kern="1200" dirty="0">
                          <a:solidFill>
                            <a:schemeClr val="dk1"/>
                          </a:solidFill>
                          <a:effectLst/>
                          <a:latin typeface="Times New Roman" panose="02020603050405020304" pitchFamily="18" charset="0"/>
                          <a:ea typeface="+mn-ea"/>
                          <a:cs typeface="Times New Roman" panose="02020603050405020304" pitchFamily="18" charset="0"/>
                        </a:rPr>
                        <a:t>2013 3</a:t>
                      </a:r>
                      <a:r>
                        <a:rPr lang="en-US" sz="1400" kern="1200" baseline="30000" dirty="0">
                          <a:solidFill>
                            <a:schemeClr val="dk1"/>
                          </a:solidFill>
                          <a:effectLst/>
                          <a:latin typeface="Times New Roman" panose="02020603050405020304" pitchFamily="18" charset="0"/>
                          <a:ea typeface="+mn-ea"/>
                          <a:cs typeface="Times New Roman" panose="02020603050405020304" pitchFamily="18" charset="0"/>
                        </a:rPr>
                        <a:t>rd</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i="0" kern="1200" dirty="0">
                          <a:solidFill>
                            <a:schemeClr val="dk1"/>
                          </a:solidFill>
                          <a:effectLst/>
                          <a:latin typeface="Times New Roman" panose="02020603050405020304" pitchFamily="18" charset="0"/>
                          <a:ea typeface="+mn-ea"/>
                          <a:cs typeface="Times New Roman" panose="02020603050405020304" pitchFamily="18" charset="0"/>
                        </a:rPr>
                        <a:t>International conference on computer science and network technology.</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Smartphones have been widely integrated with GPS receiver, which may provide accurate location information of vehicles without cost increase.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we implemented a platform to collect real-time GPS data from vehicles.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The central server was in a fixed frequency that it cannot be updated dynamically</a:t>
                      </a:r>
                    </a:p>
                  </a:txBody>
                  <a:tcPr/>
                </a:tc>
                <a:extLst>
                  <a:ext uri="{0D108BD9-81ED-4DB2-BD59-A6C34878D82A}">
                    <a16:rowId xmlns:a16="http://schemas.microsoft.com/office/drawing/2014/main" val="3212608536"/>
                  </a:ext>
                </a:extLst>
              </a:tr>
              <a:tr h="1353931">
                <a:tc>
                  <a:txBody>
                    <a:bodyPr/>
                    <a:lstStyle/>
                    <a:p>
                      <a:pPr algn="just"/>
                      <a:r>
                        <a:rPr lang="en-US" sz="1600" b="1" kern="1200" dirty="0">
                          <a:solidFill>
                            <a:schemeClr val="dk1"/>
                          </a:solidFill>
                          <a:effectLst/>
                          <a:latin typeface="Times New Roman" panose="02020603050405020304" pitchFamily="18" charset="0"/>
                          <a:ea typeface="+mn-ea"/>
                          <a:cs typeface="Times New Roman" panose="02020603050405020304" pitchFamily="18" charset="0"/>
                        </a:rPr>
                        <a:t>Performance evaluation of IoT protocols under a constrained wireless access network.</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Y. Chen, T. Kunz.</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2016 International conference on selected topics in mobile &amp; wireless networking.</a:t>
                      </a: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Internet of Things (IoT) is to efficiently support machine-to-machine communication, given that the remote sensors and the gateway devices are connected through low bandwidth, unreliable, or intermittent wireless communication links</a:t>
                      </a:r>
                      <a:r>
                        <a:rPr lang="en-US" sz="1800" kern="1200" dirty="0">
                          <a:solidFill>
                            <a:schemeClr val="dk1"/>
                          </a:solidFill>
                          <a:effectLst/>
                          <a:latin typeface="+mn-lt"/>
                          <a:ea typeface="+mn-ea"/>
                          <a:cs typeface="+mn-cs"/>
                        </a:rPr>
                        <a:t>.</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Its superior performance with regard to data latency and reliability makes it an attractive choice for medical IoT applications and beyond.</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algn="just"/>
                      <a:r>
                        <a:rPr lang="en-IN" sz="1600" dirty="0">
                          <a:latin typeface="Times New Roman" panose="02020603050405020304" pitchFamily="18" charset="0"/>
                          <a:cs typeface="Times New Roman" panose="02020603050405020304" pitchFamily="18" charset="0"/>
                        </a:rPr>
                        <a:t>There was a high packet loss in this type of communication.</a:t>
                      </a:r>
                    </a:p>
                  </a:txBody>
                  <a:tcPr/>
                </a:tc>
                <a:extLst>
                  <a:ext uri="{0D108BD9-81ED-4DB2-BD59-A6C34878D82A}">
                    <a16:rowId xmlns:a16="http://schemas.microsoft.com/office/drawing/2014/main" val="145870625"/>
                  </a:ext>
                </a:extLst>
              </a:tr>
            </a:tbl>
          </a:graphicData>
        </a:graphic>
      </p:graphicFrame>
    </p:spTree>
    <p:extLst>
      <p:ext uri="{BB962C8B-B14F-4D97-AF65-F5344CB8AC3E}">
        <p14:creationId xmlns:p14="http://schemas.microsoft.com/office/powerpoint/2010/main" val="392119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F3C3-367B-4F4C-9A29-E1DDE7C2D19C}"/>
              </a:ext>
            </a:extLst>
          </p:cNvPr>
          <p:cNvSpPr>
            <a:spLocks noGrp="1"/>
          </p:cNvSpPr>
          <p:nvPr>
            <p:ph type="title"/>
          </p:nvPr>
        </p:nvSpPr>
        <p:spPr>
          <a:xfrm>
            <a:off x="1689652" y="94090"/>
            <a:ext cx="9601200" cy="1485900"/>
          </a:xfrm>
        </p:spPr>
        <p:txBody>
          <a:bodyPr>
            <a:normAutofit/>
          </a:bodyPr>
          <a:lstStyle/>
          <a:p>
            <a:pPr algn="ctr"/>
            <a:br>
              <a:rPr lang="en-IN" sz="3200" dirty="0"/>
            </a:br>
            <a:r>
              <a:rPr lang="en-IN" sz="3200" dirty="0">
                <a:solidFill>
                  <a:srgbClr val="C00000"/>
                </a:solidFill>
                <a:latin typeface="Times New Roman" panose="02020603050405020304" pitchFamily="18" charset="0"/>
                <a:cs typeface="Times New Roman" panose="02020603050405020304" pitchFamily="18" charset="0"/>
              </a:rPr>
              <a:t>LITERATURE SURVEY (continued)</a:t>
            </a:r>
            <a:endParaRPr lang="en-IN" sz="3200" dirty="0"/>
          </a:p>
        </p:txBody>
      </p:sp>
      <p:graphicFrame>
        <p:nvGraphicFramePr>
          <p:cNvPr id="6" name="Content Placeholder 5">
            <a:extLst>
              <a:ext uri="{FF2B5EF4-FFF2-40B4-BE49-F238E27FC236}">
                <a16:creationId xmlns:a16="http://schemas.microsoft.com/office/drawing/2014/main" id="{25FC97CC-6168-4840-800E-3B0783028C0E}"/>
              </a:ext>
            </a:extLst>
          </p:cNvPr>
          <p:cNvGraphicFramePr>
            <a:graphicFrameLocks noGrp="1"/>
          </p:cNvGraphicFramePr>
          <p:nvPr>
            <p:ph idx="1"/>
            <p:extLst>
              <p:ext uri="{D42A27DB-BD31-4B8C-83A1-F6EECF244321}">
                <p14:modId xmlns:p14="http://schemas.microsoft.com/office/powerpoint/2010/main" val="3098139670"/>
              </p:ext>
            </p:extLst>
          </p:nvPr>
        </p:nvGraphicFramePr>
        <p:xfrm>
          <a:off x="1689652" y="1368949"/>
          <a:ext cx="9601200" cy="4825117"/>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1239263025"/>
                    </a:ext>
                  </a:extLst>
                </a:gridCol>
                <a:gridCol w="2400300">
                  <a:extLst>
                    <a:ext uri="{9D8B030D-6E8A-4147-A177-3AD203B41FA5}">
                      <a16:colId xmlns:a16="http://schemas.microsoft.com/office/drawing/2014/main" val="3354967394"/>
                    </a:ext>
                  </a:extLst>
                </a:gridCol>
                <a:gridCol w="2400300">
                  <a:extLst>
                    <a:ext uri="{9D8B030D-6E8A-4147-A177-3AD203B41FA5}">
                      <a16:colId xmlns:a16="http://schemas.microsoft.com/office/drawing/2014/main" val="703242071"/>
                    </a:ext>
                  </a:extLst>
                </a:gridCol>
                <a:gridCol w="2400300">
                  <a:extLst>
                    <a:ext uri="{9D8B030D-6E8A-4147-A177-3AD203B41FA5}">
                      <a16:colId xmlns:a16="http://schemas.microsoft.com/office/drawing/2014/main" val="2262105733"/>
                    </a:ext>
                  </a:extLst>
                </a:gridCol>
              </a:tblGrid>
              <a:tr h="496957">
                <a:tc>
                  <a:txBody>
                    <a:bodyPr/>
                    <a:lstStyle/>
                    <a:p>
                      <a:r>
                        <a:rPr lang="en-IN" dirty="0">
                          <a:latin typeface="Times New Roman" panose="02020603050405020304" pitchFamily="18" charset="0"/>
                          <a:cs typeface="Times New Roman" panose="02020603050405020304" pitchFamily="18" charset="0"/>
                        </a:rPr>
                        <a:t>TITLE &amp; AUTHOR</a:t>
                      </a:r>
                    </a:p>
                  </a:txBody>
                  <a:tcPr/>
                </a:tc>
                <a:tc>
                  <a:txBody>
                    <a:bodyPr/>
                    <a:lstStyle/>
                    <a:p>
                      <a:r>
                        <a:rPr lang="en-IN" dirty="0">
                          <a:latin typeface="Times New Roman" panose="02020603050405020304" pitchFamily="18" charset="0"/>
                          <a:cs typeface="Times New Roman" panose="02020603050405020304" pitchFamily="18" charset="0"/>
                        </a:rPr>
                        <a:t>DISCRIPTION</a:t>
                      </a:r>
                    </a:p>
                  </a:txBody>
                  <a:tcPr/>
                </a:tc>
                <a:tc>
                  <a:txBody>
                    <a:bodyPr/>
                    <a:lstStyle/>
                    <a:p>
                      <a:r>
                        <a:rPr lang="en-IN" dirty="0">
                          <a:latin typeface="Times New Roman" panose="02020603050405020304" pitchFamily="18" charset="0"/>
                          <a:cs typeface="Times New Roman" panose="02020603050405020304" pitchFamily="18" charset="0"/>
                        </a:rPr>
                        <a:t>ADVANTAGE</a:t>
                      </a:r>
                    </a:p>
                  </a:txBody>
                  <a:tcPr/>
                </a:tc>
                <a:tc>
                  <a:txBody>
                    <a:bodyPr/>
                    <a:lstStyle/>
                    <a:p>
                      <a:r>
                        <a:rPr lang="en-IN"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1667795235"/>
                  </a:ext>
                </a:extLst>
              </a:tr>
              <a:tr h="1362765">
                <a:tc>
                  <a:txBody>
                    <a:bodyPr/>
                    <a:lstStyle/>
                    <a:p>
                      <a:pPr algn="just"/>
                      <a:r>
                        <a:rPr lang="en-US" sz="1600" b="1" kern="1200" dirty="0">
                          <a:solidFill>
                            <a:schemeClr val="dk1"/>
                          </a:solidFill>
                          <a:effectLst/>
                          <a:latin typeface="Times New Roman" panose="02020603050405020304" pitchFamily="18" charset="0"/>
                          <a:ea typeface="+mn-ea"/>
                          <a:cs typeface="Times New Roman" panose="02020603050405020304" pitchFamily="18" charset="0"/>
                        </a:rPr>
                        <a:t>Implementation of unconscious bus location sensing system with smartphone devices and beacon devices.</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K. Tanaka, K. Naito.</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2016 13</a:t>
                      </a:r>
                      <a:r>
                        <a:rPr lang="en-US" sz="1600" kern="1200" baseline="30000" dirty="0">
                          <a:solidFill>
                            <a:schemeClr val="dk1"/>
                          </a:solidFill>
                          <a:effectLst/>
                          <a:latin typeface="Times New Roman" panose="02020603050405020304" pitchFamily="18" charset="0"/>
                          <a:ea typeface="+mn-ea"/>
                          <a:cs typeface="Times New Roman" panose="02020603050405020304" pitchFamily="18" charset="0"/>
                        </a:rPr>
                        <a:t>th</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IEEE annual consumer communication &amp; networking conference.</a:t>
                      </a:r>
                    </a:p>
                  </a:txBody>
                  <a:tcPr/>
                </a:tc>
                <a:tc>
                  <a:txBody>
                    <a:bodyPr/>
                    <a:lstStyle/>
                    <a:p>
                      <a:pPr algn="just"/>
                      <a:r>
                        <a:rPr lang="en-IN" sz="1600" dirty="0">
                          <a:latin typeface="Times New Roman" panose="02020603050405020304" pitchFamily="18" charset="0"/>
                          <a:cs typeface="Times New Roman" panose="02020603050405020304" pitchFamily="18" charset="0"/>
                        </a:rPr>
                        <a:t>The beacon device is used to get the location of the bus and store it in a cloud service.</a:t>
                      </a: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The new participatory sensing mechanism will help in location effectively.</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The beacon device is attached with the smartphone such that both should be active in order give the result effectively.</a:t>
                      </a:r>
                    </a:p>
                  </a:txBody>
                  <a:tcPr/>
                </a:tc>
                <a:extLst>
                  <a:ext uri="{0D108BD9-81ED-4DB2-BD59-A6C34878D82A}">
                    <a16:rowId xmlns:a16="http://schemas.microsoft.com/office/drawing/2014/main" val="2467176036"/>
                  </a:ext>
                </a:extLst>
              </a:tr>
              <a:tr h="1362765">
                <a:tc>
                  <a:txBody>
                    <a:bodyPr/>
                    <a:lstStyle/>
                    <a:p>
                      <a:pPr algn="just"/>
                      <a:r>
                        <a:rPr lang="en-US" sz="1600" b="1" kern="1200" dirty="0">
                          <a:solidFill>
                            <a:schemeClr val="dk1"/>
                          </a:solidFill>
                          <a:effectLst/>
                          <a:latin typeface="Times New Roman" panose="02020603050405020304" pitchFamily="18" charset="0"/>
                          <a:ea typeface="+mn-ea"/>
                          <a:cs typeface="Times New Roman" panose="02020603050405020304" pitchFamily="18" charset="0"/>
                        </a:rPr>
                        <a:t>Hybrid dynamic prediction model of bus arrival time based on weighted of historical and real-time GPS data.</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J. Gong, M. Liu, S. Zhang</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2013 25</a:t>
                      </a:r>
                      <a:r>
                        <a:rPr lang="en-US" sz="1600" kern="1200" baseline="30000" dirty="0">
                          <a:solidFill>
                            <a:schemeClr val="dk1"/>
                          </a:solidFill>
                          <a:effectLst/>
                          <a:latin typeface="Times New Roman" panose="02020603050405020304" pitchFamily="18" charset="0"/>
                          <a:ea typeface="+mn-ea"/>
                          <a:cs typeface="Times New Roman" panose="02020603050405020304" pitchFamily="18" charset="0"/>
                        </a:rPr>
                        <a:t>th</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Chinese control and decision conference.</a:t>
                      </a: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Global positioning system-based automatic vehicle location (AVL) systems have been adopted by many transit agencies for tracking their vehicles and predicting travel time in real time.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The automatic vehicle location will help in predicting the travel time.</a:t>
                      </a:r>
                    </a:p>
                  </a:txBody>
                  <a:tcPr/>
                </a:tc>
                <a:tc>
                  <a:txBody>
                    <a:bodyPr/>
                    <a:lstStyle/>
                    <a:p>
                      <a:pPr algn="just"/>
                      <a:r>
                        <a:rPr lang="en-IN" sz="1600" dirty="0">
                          <a:latin typeface="Times New Roman" panose="02020603050405020304" pitchFamily="18" charset="0"/>
                          <a:cs typeface="Times New Roman" panose="02020603050405020304" pitchFamily="18" charset="0"/>
                        </a:rPr>
                        <a:t>The automatic positioning is related with the hardware used to do the process.</a:t>
                      </a:r>
                    </a:p>
                  </a:txBody>
                  <a:tcPr/>
                </a:tc>
                <a:extLst>
                  <a:ext uri="{0D108BD9-81ED-4DB2-BD59-A6C34878D82A}">
                    <a16:rowId xmlns:a16="http://schemas.microsoft.com/office/drawing/2014/main" val="2323481704"/>
                  </a:ext>
                </a:extLst>
              </a:tr>
            </a:tbl>
          </a:graphicData>
        </a:graphic>
      </p:graphicFrame>
    </p:spTree>
    <p:extLst>
      <p:ext uri="{BB962C8B-B14F-4D97-AF65-F5344CB8AC3E}">
        <p14:creationId xmlns:p14="http://schemas.microsoft.com/office/powerpoint/2010/main" val="260519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31DF-3830-4EC1-A527-BF3D77C35E0F}"/>
              </a:ext>
            </a:extLst>
          </p:cNvPr>
          <p:cNvSpPr>
            <a:spLocks noGrp="1"/>
          </p:cNvSpPr>
          <p:nvPr>
            <p:ph type="title"/>
          </p:nvPr>
        </p:nvSpPr>
        <p:spPr>
          <a:xfrm>
            <a:off x="1424609" y="-458858"/>
            <a:ext cx="9601200" cy="1485900"/>
          </a:xfrm>
        </p:spPr>
        <p:txBody>
          <a:bodyPr>
            <a:normAutofit/>
          </a:bodyPr>
          <a:lstStyle/>
          <a:p>
            <a:pPr algn="ctr"/>
            <a:br>
              <a:rPr lang="en-IN" sz="3200" dirty="0"/>
            </a:br>
            <a:r>
              <a:rPr lang="en-IN" sz="3200" dirty="0">
                <a:solidFill>
                  <a:srgbClr val="C00000"/>
                </a:solidFill>
                <a:latin typeface="Times New Roman" panose="02020603050405020304" pitchFamily="18" charset="0"/>
                <a:cs typeface="Times New Roman" panose="02020603050405020304" pitchFamily="18" charset="0"/>
              </a:rPr>
              <a:t>LITERATURE SURVEY (continued)</a:t>
            </a:r>
            <a:endParaRPr lang="en-IN" sz="3200" dirty="0"/>
          </a:p>
        </p:txBody>
      </p:sp>
      <p:graphicFrame>
        <p:nvGraphicFramePr>
          <p:cNvPr id="4" name="Content Placeholder 3">
            <a:extLst>
              <a:ext uri="{FF2B5EF4-FFF2-40B4-BE49-F238E27FC236}">
                <a16:creationId xmlns:a16="http://schemas.microsoft.com/office/drawing/2014/main" id="{882D3B09-0B81-4040-9345-E880BB702940}"/>
              </a:ext>
            </a:extLst>
          </p:cNvPr>
          <p:cNvGraphicFramePr>
            <a:graphicFrameLocks noGrp="1"/>
          </p:cNvGraphicFramePr>
          <p:nvPr>
            <p:ph idx="1"/>
            <p:extLst>
              <p:ext uri="{D42A27DB-BD31-4B8C-83A1-F6EECF244321}">
                <p14:modId xmlns:p14="http://schemas.microsoft.com/office/powerpoint/2010/main" val="3293441564"/>
              </p:ext>
            </p:extLst>
          </p:nvPr>
        </p:nvGraphicFramePr>
        <p:xfrm>
          <a:off x="1424609" y="435485"/>
          <a:ext cx="9601200" cy="6422515"/>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718976884"/>
                    </a:ext>
                  </a:extLst>
                </a:gridCol>
                <a:gridCol w="2400300">
                  <a:extLst>
                    <a:ext uri="{9D8B030D-6E8A-4147-A177-3AD203B41FA5}">
                      <a16:colId xmlns:a16="http://schemas.microsoft.com/office/drawing/2014/main" val="1143772646"/>
                    </a:ext>
                  </a:extLst>
                </a:gridCol>
                <a:gridCol w="2400300">
                  <a:extLst>
                    <a:ext uri="{9D8B030D-6E8A-4147-A177-3AD203B41FA5}">
                      <a16:colId xmlns:a16="http://schemas.microsoft.com/office/drawing/2014/main" val="1672384157"/>
                    </a:ext>
                  </a:extLst>
                </a:gridCol>
                <a:gridCol w="2400300">
                  <a:extLst>
                    <a:ext uri="{9D8B030D-6E8A-4147-A177-3AD203B41FA5}">
                      <a16:colId xmlns:a16="http://schemas.microsoft.com/office/drawing/2014/main" val="1505053857"/>
                    </a:ext>
                  </a:extLst>
                </a:gridCol>
              </a:tblGrid>
              <a:tr h="600835">
                <a:tc>
                  <a:txBody>
                    <a:bodyPr/>
                    <a:lstStyle/>
                    <a:p>
                      <a:r>
                        <a:rPr lang="en-IN" dirty="0"/>
                        <a:t>AUTHOR &amp; TITLE</a:t>
                      </a:r>
                    </a:p>
                  </a:txBody>
                  <a:tcPr/>
                </a:tc>
                <a:tc>
                  <a:txBody>
                    <a:bodyPr/>
                    <a:lstStyle/>
                    <a:p>
                      <a:r>
                        <a:rPr lang="en-IN" dirty="0"/>
                        <a:t>DISCRIPTION</a:t>
                      </a:r>
                    </a:p>
                  </a:txBody>
                  <a:tcPr/>
                </a:tc>
                <a:tc>
                  <a:txBody>
                    <a:bodyPr/>
                    <a:lstStyle/>
                    <a:p>
                      <a:r>
                        <a:rPr lang="en-IN" dirty="0"/>
                        <a:t>ADVANTAGE</a:t>
                      </a:r>
                    </a:p>
                  </a:txBody>
                  <a:tcPr/>
                </a:tc>
                <a:tc>
                  <a:txBody>
                    <a:bodyPr/>
                    <a:lstStyle/>
                    <a:p>
                      <a:r>
                        <a:rPr lang="en-IN" dirty="0"/>
                        <a:t>DISADVANTAGE</a:t>
                      </a:r>
                    </a:p>
                  </a:txBody>
                  <a:tcPr/>
                </a:tc>
                <a:extLst>
                  <a:ext uri="{0D108BD9-81ED-4DB2-BD59-A6C34878D82A}">
                    <a16:rowId xmlns:a16="http://schemas.microsoft.com/office/drawing/2014/main" val="2228412962"/>
                  </a:ext>
                </a:extLst>
              </a:tr>
              <a:tr h="1385922">
                <a:tc>
                  <a:txBody>
                    <a:bodyPr/>
                    <a:lstStyle/>
                    <a:p>
                      <a:pPr algn="just"/>
                      <a:r>
                        <a:rPr lang="en-US" sz="1600" b="1" kern="1200" dirty="0">
                          <a:solidFill>
                            <a:schemeClr val="dk1"/>
                          </a:solidFill>
                          <a:effectLst/>
                          <a:latin typeface="Times New Roman" panose="02020603050405020304" pitchFamily="18" charset="0"/>
                          <a:ea typeface="+mn-ea"/>
                          <a:cs typeface="Times New Roman" panose="02020603050405020304" pitchFamily="18" charset="0"/>
                        </a:rPr>
                        <a:t>GPS based bus tracking system.</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L. Singla, P. Bhatia.</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2015 International conference on computer communication and control.</a:t>
                      </a: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People who rely on the public transport their major concern is to know the real time location of the bus for which they are waiting for and the time it will take to reach their bus stop. This information helps people in making better travelling decisions.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The real time location of the public transport, is formulated effectively.</a:t>
                      </a:r>
                    </a:p>
                  </a:txBody>
                  <a:tcPr/>
                </a:tc>
                <a:tc>
                  <a:txBody>
                    <a:bodyPr/>
                    <a:lstStyle/>
                    <a:p>
                      <a:pPr algn="just"/>
                      <a:r>
                        <a:rPr lang="en-IN" sz="1600" dirty="0">
                          <a:latin typeface="Times New Roman" panose="02020603050405020304" pitchFamily="18" charset="0"/>
                          <a:cs typeface="Times New Roman" panose="02020603050405020304" pitchFamily="18" charset="0"/>
                        </a:rPr>
                        <a:t>The notification is done with GSM module which is slow and not effective.</a:t>
                      </a:r>
                    </a:p>
                  </a:txBody>
                  <a:tcPr/>
                </a:tc>
                <a:extLst>
                  <a:ext uri="{0D108BD9-81ED-4DB2-BD59-A6C34878D82A}">
                    <a16:rowId xmlns:a16="http://schemas.microsoft.com/office/drawing/2014/main" val="1260018559"/>
                  </a:ext>
                </a:extLst>
              </a:tr>
              <a:tr h="1385922">
                <a:tc>
                  <a:txBody>
                    <a:bodyPr/>
                    <a:lstStyle/>
                    <a:p>
                      <a:pPr algn="just"/>
                      <a:r>
                        <a:rPr lang="en-IN" sz="1600" b="1" kern="1200" dirty="0">
                          <a:solidFill>
                            <a:schemeClr val="dk1"/>
                          </a:solidFill>
                          <a:effectLst/>
                          <a:latin typeface="Times New Roman" panose="02020603050405020304" pitchFamily="18" charset="0"/>
                          <a:ea typeface="+mn-ea"/>
                          <a:cs typeface="Times New Roman" panose="02020603050405020304" pitchFamily="18" charset="0"/>
                        </a:rPr>
                        <a:t>RFID-based Ticketing for Public Transport System: Perspective Megacity Dhaka.</a:t>
                      </a:r>
                    </a:p>
                    <a:p>
                      <a:pPr algn="just"/>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Foisal</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Mahedi</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Hasan et al</a:t>
                      </a:r>
                    </a:p>
                    <a:p>
                      <a:pPr algn="just"/>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2010 3rd International Conference on Computer Science and Information Technology.</a:t>
                      </a:r>
                      <a:endParaRPr lang="en-IN" sz="1400" b="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This paper actually suggests a much more public friendly, automated system of ticketing as well as the credit transaction with the use of RFID based tickets.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The total system mainly acts to bring out the consistency among various bus agencies that will conclude in uniform access of passengers in daily rides through an automated server being updated every single time the passengers travel by carrying the RFID based tickets.</a:t>
                      </a:r>
                    </a:p>
                    <a:p>
                      <a:endParaRPr lang="en-IN" dirty="0"/>
                    </a:p>
                  </a:txBody>
                  <a:tcPr/>
                </a:tc>
                <a:tc>
                  <a:txBody>
                    <a:bodyPr/>
                    <a:lstStyle/>
                    <a:p>
                      <a:pPr lvl="0"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Hardware debugging is the major problem. </a:t>
                      </a:r>
                    </a:p>
                    <a:p>
                      <a:pPr lvl="0"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We fabricated all the components in PCB and test power supply; input and output. </a:t>
                      </a:r>
                    </a:p>
                    <a:p>
                      <a:pPr lvl="0"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If the ports are not working then check the code and rework in hardware.</a:t>
                      </a:r>
                    </a:p>
                    <a:p>
                      <a:endParaRPr lang="en-IN" dirty="0"/>
                    </a:p>
                  </a:txBody>
                  <a:tcPr/>
                </a:tc>
                <a:extLst>
                  <a:ext uri="{0D108BD9-81ED-4DB2-BD59-A6C34878D82A}">
                    <a16:rowId xmlns:a16="http://schemas.microsoft.com/office/drawing/2014/main" val="3004678460"/>
                  </a:ext>
                </a:extLst>
              </a:tr>
            </a:tbl>
          </a:graphicData>
        </a:graphic>
      </p:graphicFrame>
    </p:spTree>
    <p:extLst>
      <p:ext uri="{BB962C8B-B14F-4D97-AF65-F5344CB8AC3E}">
        <p14:creationId xmlns:p14="http://schemas.microsoft.com/office/powerpoint/2010/main" val="413468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CAA6-E20A-4FD4-A8C1-3B9C1DC763A6}"/>
              </a:ext>
            </a:extLst>
          </p:cNvPr>
          <p:cNvSpPr>
            <a:spLocks noGrp="1"/>
          </p:cNvSpPr>
          <p:nvPr>
            <p:ph type="title"/>
          </p:nvPr>
        </p:nvSpPr>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4604E2BC-F2D7-4B71-9490-BE604FBEC5BE}"/>
              </a:ext>
            </a:extLst>
          </p:cNvPr>
          <p:cNvSpPr>
            <a:spLocks noGrp="1"/>
          </p:cNvSpPr>
          <p:nvPr>
            <p:ph idx="1"/>
          </p:nvPr>
        </p:nvSpPr>
        <p:spPr/>
        <p:txBody>
          <a:bodyPr>
            <a:normAutofit fontScale="92500" lnSpcReduction="10000"/>
          </a:bodyPr>
          <a:lstStyle/>
          <a:p>
            <a:pPr algn="just"/>
            <a:r>
              <a:rPr lang="en-US" sz="1600" dirty="0">
                <a:latin typeface="Times New Roman" panose="02020603050405020304" pitchFamily="18" charset="0"/>
                <a:cs typeface="Times New Roman" panose="02020603050405020304" pitchFamily="18" charset="0"/>
              </a:rPr>
              <a:t>Current practice in Bus Transit System (BTS) operators demonstrates that manual data-collection efforts are costly and usually applicable only in small scale.</a:t>
            </a:r>
          </a:p>
          <a:p>
            <a:pPr algn="just"/>
            <a:r>
              <a:rPr lang="en-US" sz="1700" dirty="0">
                <a:latin typeface="Times New Roman" panose="02020603050405020304" pitchFamily="18" charset="0"/>
                <a:cs typeface="Times New Roman" panose="02020603050405020304" pitchFamily="18" charset="0"/>
              </a:rPr>
              <a:t>In Existing system RFID Reader is used to read the RFID tag but destination should be entered by passenger in keyboard , So that amount will be debited automatically from the tag. </a:t>
            </a:r>
          </a:p>
          <a:p>
            <a:pPr algn="just"/>
            <a:r>
              <a:rPr lang="en-US" sz="1700" dirty="0">
                <a:latin typeface="Times New Roman" panose="02020603050405020304" pitchFamily="18" charset="0"/>
                <a:cs typeface="Times New Roman" panose="02020603050405020304" pitchFamily="18" charset="0"/>
              </a:rPr>
              <a:t>Here if once destination is arrived, bus stops automatically and intimate with buzzer sound. Fairly such arrangement consumes more time in case of accessing of tag by every individual, so to overcome that, implementation of ticketing system without access is developed in this proposal with addition of application to transfer information about accident occurrence.</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b="1" dirty="0">
                <a:latin typeface="Times New Roman" panose="02020603050405020304" pitchFamily="18" charset="0"/>
                <a:cs typeface="Times New Roman" panose="02020603050405020304" pitchFamily="18" charset="0"/>
              </a:rPr>
              <a:t>      Disadvantage:</a:t>
            </a:r>
            <a:endParaRPr lang="en-IN" sz="1700" dirty="0">
              <a:latin typeface="Times New Roman" panose="02020603050405020304" pitchFamily="18" charset="0"/>
              <a:cs typeface="Times New Roman" panose="02020603050405020304" pitchFamily="18" charset="0"/>
            </a:endParaRPr>
          </a:p>
          <a:p>
            <a:pPr marL="0" lvl="0" indent="0" algn="just">
              <a:buNone/>
            </a:pPr>
            <a:r>
              <a:rPr lang="en-IN" sz="1700" dirty="0">
                <a:latin typeface="Times New Roman" panose="02020603050405020304" pitchFamily="18" charset="0"/>
                <a:cs typeface="Times New Roman" panose="02020603050405020304" pitchFamily="18" charset="0"/>
              </a:rPr>
              <a:t>      Hardware debugging is the major problem. </a:t>
            </a:r>
          </a:p>
          <a:p>
            <a:pPr marL="0" lvl="0" indent="0" algn="just">
              <a:buNone/>
            </a:pPr>
            <a:r>
              <a:rPr lang="en-IN" sz="1700" dirty="0">
                <a:latin typeface="Times New Roman" panose="02020603050405020304" pitchFamily="18" charset="0"/>
                <a:cs typeface="Times New Roman" panose="02020603050405020304" pitchFamily="18" charset="0"/>
              </a:rPr>
              <a:t>      We fabricated all the components in PCB and test power supply; input and output. </a:t>
            </a:r>
          </a:p>
          <a:p>
            <a:pPr marL="0" lvl="0" indent="0" algn="just">
              <a:buNone/>
            </a:pPr>
            <a:r>
              <a:rPr lang="en-IN" sz="1700" dirty="0">
                <a:latin typeface="Times New Roman" panose="02020603050405020304" pitchFamily="18" charset="0"/>
                <a:cs typeface="Times New Roman" panose="02020603050405020304" pitchFamily="18" charset="0"/>
              </a:rPr>
              <a:t>      If the ports are not working then check the code and rework in hardware.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97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8DE8-6E0E-47BE-8793-559AD355114A}"/>
              </a:ext>
            </a:extLst>
          </p:cNvPr>
          <p:cNvSpPr>
            <a:spLocks noGrp="1"/>
          </p:cNvSpPr>
          <p:nvPr>
            <p:ph type="title"/>
          </p:nvPr>
        </p:nvSpPr>
        <p:spPr/>
        <p:txBody>
          <a:bodyPr>
            <a:normAutofit/>
          </a:bodyPr>
          <a:lstStyle/>
          <a:p>
            <a:pPr algn="ctr"/>
            <a:r>
              <a:rPr lang="en-IN" sz="3200" dirty="0">
                <a:solidFill>
                  <a:srgbClr val="C00000"/>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B672D5D8-9456-4B58-84F2-1AB915FE210E}"/>
              </a:ext>
            </a:extLst>
          </p:cNvPr>
          <p:cNvSpPr>
            <a:spLocks noGrp="1"/>
          </p:cNvSpPr>
          <p:nvPr>
            <p:ph idx="1"/>
          </p:nvPr>
        </p:nvSpPr>
        <p:spPr>
          <a:xfrm>
            <a:off x="1371599" y="1881809"/>
            <a:ext cx="9972261" cy="3985591"/>
          </a:xfrm>
        </p:spPr>
        <p:txBody>
          <a:bodyPr>
            <a:normAutofit fontScale="92500" lnSpcReduction="10000"/>
          </a:bodyPr>
          <a:lstStyle/>
          <a:p>
            <a:pPr algn="just"/>
            <a:r>
              <a:rPr lang="en-IN" sz="2200" dirty="0">
                <a:latin typeface="Times New Roman" panose="02020603050405020304" pitchFamily="18" charset="0"/>
                <a:cs typeface="Times New Roman" panose="02020603050405020304" pitchFamily="18" charset="0"/>
              </a:rPr>
              <a:t>The proposed system, introduces a digital payment method for collecting the ticketing data’s efficiently, for making this happen the proposed system implements a QR based payment methodology for a convenient user interface. </a:t>
            </a:r>
          </a:p>
          <a:p>
            <a:pPr algn="just"/>
            <a:r>
              <a:rPr lang="en-IN" sz="2200" dirty="0">
                <a:latin typeface="Times New Roman" panose="02020603050405020304" pitchFamily="18" charset="0"/>
                <a:cs typeface="Times New Roman" panose="02020603050405020304" pitchFamily="18" charset="0"/>
              </a:rPr>
              <a:t>To implement the proposed system an android application is used for selecting the travelling route and to generate amount. </a:t>
            </a:r>
          </a:p>
          <a:p>
            <a:pPr algn="just"/>
            <a:r>
              <a:rPr lang="en-IN" sz="2200" dirty="0">
                <a:latin typeface="Times New Roman" panose="02020603050405020304" pitchFamily="18" charset="0"/>
                <a:cs typeface="Times New Roman" panose="02020603050405020304" pitchFamily="18" charset="0"/>
              </a:rPr>
              <a:t>The generated amount will be processed through QR image system. An automatic update in the financial status will be done in bank as well as the wallet.</a:t>
            </a:r>
          </a:p>
          <a:p>
            <a:pPr algn="just"/>
            <a:r>
              <a:rPr lang="en-IN" sz="2200" dirty="0">
                <a:latin typeface="Times New Roman" panose="02020603050405020304" pitchFamily="18" charset="0"/>
                <a:cs typeface="Times New Roman" panose="02020603050405020304" pitchFamily="18" charset="0"/>
              </a:rPr>
              <a:t> All the data’s generated will be stored in the database for analyses purpose. Then the user will be confirmed with the SMS message about the travelling ticket details.</a:t>
            </a:r>
          </a:p>
          <a:p>
            <a:pPr algn="just"/>
            <a:r>
              <a:rPr lang="en-IN" sz="2200" dirty="0">
                <a:latin typeface="Times New Roman" panose="02020603050405020304" pitchFamily="18" charset="0"/>
                <a:cs typeface="Times New Roman" panose="02020603050405020304" pitchFamily="18" charset="0"/>
              </a:rPr>
              <a:t> With the gathered data’s the admin will do the analysis and will find the peak timings, the overflow of bus in a particular route, insufficient bus in a particular route. This will allow the organization to run in a effective way.</a:t>
            </a:r>
          </a:p>
          <a:p>
            <a:endParaRPr lang="en-IN" sz="1700" dirty="0"/>
          </a:p>
        </p:txBody>
      </p:sp>
    </p:spTree>
    <p:extLst>
      <p:ext uri="{BB962C8B-B14F-4D97-AF65-F5344CB8AC3E}">
        <p14:creationId xmlns:p14="http://schemas.microsoft.com/office/powerpoint/2010/main" val="36981995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922</TotalTime>
  <Words>2489</Words>
  <Application>Microsoft Office PowerPoint</Application>
  <PresentationFormat>Widescreen</PresentationFormat>
  <Paragraphs>221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Franklin Gothic Book</vt:lpstr>
      <vt:lpstr>Times New Roman</vt:lpstr>
      <vt:lpstr>Wingdings</vt:lpstr>
      <vt:lpstr>Crop</vt:lpstr>
      <vt:lpstr>VELAMMAL INSTITUTE OF TECHNOLOGY  DEPATMENT OF COMPUTER SCIENCE AND ENGINEERING  TRIP ANALYSIS USING MODERN TICKETING</vt:lpstr>
      <vt:lpstr>OVERVIEW</vt:lpstr>
      <vt:lpstr>OBJECTIVE</vt:lpstr>
      <vt:lpstr>ABSTRACT</vt:lpstr>
      <vt:lpstr> LITERATURE SURVEY</vt:lpstr>
      <vt:lpstr> LITERATURE SURVEY (continued)</vt:lpstr>
      <vt:lpstr> LITERATURE SURVEY (continued)</vt:lpstr>
      <vt:lpstr>EXISTING SYSTEM</vt:lpstr>
      <vt:lpstr>PROPOSED SYSTEM</vt:lpstr>
      <vt:lpstr>PowerPoint Presentation</vt:lpstr>
      <vt:lpstr>SYSTEM ARCHITACTURE </vt:lpstr>
      <vt:lpstr>ALGORITHM</vt:lpstr>
      <vt:lpstr>PowerPoint Presentation</vt:lpstr>
      <vt:lpstr>UML DIAGRAM </vt:lpstr>
      <vt:lpstr>ER DIAGRAM</vt:lpstr>
      <vt:lpstr>PowerPoint Presentation</vt:lpstr>
      <vt:lpstr>MODULES</vt:lpstr>
      <vt:lpstr>PowerPoint Presentation</vt:lpstr>
      <vt:lpstr>PowerPoint Presentation</vt:lpstr>
      <vt:lpstr>PowerPoint Presentation</vt:lpstr>
      <vt:lpstr>SYSTEM REQUIREMENTS</vt:lpstr>
      <vt:lpstr>SYSTEM REQUIREMENTS (continued)</vt:lpstr>
      <vt:lpstr>SYSTEM REQUIREMENTS (continued)</vt:lpstr>
      <vt:lpstr>SCREENSHOT</vt:lpstr>
      <vt:lpstr>SCREENSHOT (continued)</vt:lpstr>
      <vt:lpstr>SCREENSHOT (continued)</vt:lpstr>
      <vt:lpstr>SCREENSHOT (continued)</vt:lpstr>
      <vt:lpstr>SCREENSHOT (continued)</vt:lpstr>
      <vt:lpstr>SCREENSHOT (continued)</vt:lpstr>
      <vt:lpstr>CONCLUSION</vt:lpstr>
      <vt:lpstr>FUTURE ENHANCEMENT</vt:lpstr>
      <vt:lpstr>REFERENCE</vt:lpstr>
      <vt:lpstr>Publication (Conference &amp; Journal)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VELAMMAL INSTITUTE OF TECHNOLOGY  DEPATMENT OF COMPUTER SCIENCE AND ENGINEERING  TRIP ANALYSIS USING MODERN TICKETING</dc:title>
  <dc:creator>Alex Raajan</dc:creator>
  <cp:lastModifiedBy>Alex Raajan</cp:lastModifiedBy>
  <cp:revision>38</cp:revision>
  <dcterms:created xsi:type="dcterms:W3CDTF">2019-03-20T01:38:05Z</dcterms:created>
  <dcterms:modified xsi:type="dcterms:W3CDTF">2019-04-05T00:14:21Z</dcterms:modified>
</cp:coreProperties>
</file>