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Default Extension="jpeg" ContentType="image/jpeg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Default Extension="fntdata" ContentType="application/x-fontdata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theme/theme3.xml" ContentType="application/vnd.openxmlformats-officedocument.them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embedTrueTypeFonts="1" saveSubsetFonts="1">
  <p:sldMasterIdLst>
    <p:sldMasterId id="2147483654" r:id="rId1"/>
  </p:sldMasterIdLst>
  <p:notesMasterIdLst>
    <p:notesMasterId r:id="rId42"/>
  </p:notesMasterIdLst>
  <p:handoutMasterIdLst>
    <p:handoutMasterId r:id="rId43"/>
  </p:handoutMasterIdLst>
  <p:sldIdLst>
    <p:sldId id="256" r:id="rId2"/>
    <p:sldId id="499" r:id="rId3"/>
    <p:sldId id="500" r:id="rId4"/>
    <p:sldId id="501" r:id="rId5"/>
    <p:sldId id="502" r:id="rId6"/>
    <p:sldId id="511" r:id="rId7"/>
    <p:sldId id="474" r:id="rId8"/>
    <p:sldId id="475" r:id="rId9"/>
    <p:sldId id="476" r:id="rId10"/>
    <p:sldId id="503" r:id="rId11"/>
    <p:sldId id="477" r:id="rId12"/>
    <p:sldId id="478" r:id="rId13"/>
    <p:sldId id="330" r:id="rId14"/>
    <p:sldId id="479" r:id="rId15"/>
    <p:sldId id="480" r:id="rId16"/>
    <p:sldId id="481" r:id="rId17"/>
    <p:sldId id="482" r:id="rId18"/>
    <p:sldId id="483" r:id="rId19"/>
    <p:sldId id="504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97" r:id="rId33"/>
    <p:sldId id="498" r:id="rId34"/>
    <p:sldId id="496" r:id="rId35"/>
    <p:sldId id="505" r:id="rId36"/>
    <p:sldId id="510" r:id="rId37"/>
    <p:sldId id="506" r:id="rId38"/>
    <p:sldId id="507" r:id="rId39"/>
    <p:sldId id="509" r:id="rId40"/>
    <p:sldId id="508" r:id="rId41"/>
  </p:sldIdLst>
  <p:sldSz cx="9144000" cy="6858000" type="screen4x3"/>
  <p:notesSz cx="6858000" cy="9144000"/>
  <p:embeddedFontLst>
    <p:embeddedFont>
      <p:font typeface="Cambria Math"/>
      <p:regular r:id="rId44"/>
    </p:embeddedFont>
    <p:embeddedFont>
      <p:font typeface="Bookman Old Style"/>
      <p:regular r:id="rId45"/>
      <p:bold r:id="rId46"/>
      <p:italic r:id="rId47"/>
      <p:boldItalic r:id="rId48"/>
    </p:embeddedFont>
  </p:embeddedFontLst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FF9966"/>
    <a:srgbClr val="FF6600"/>
    <a:srgbClr val="FFFF00"/>
    <a:srgbClr val="99FFCC"/>
    <a:srgbClr val="FF7C80"/>
    <a:srgbClr val="FF3300"/>
    <a:srgbClr val="9966FF"/>
    <a:srgbClr val="008E40"/>
    <a:srgbClr val="53A9FF"/>
    <a:srgbClr val="0099FF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4649" autoAdjust="0"/>
    <p:restoredTop sz="94625" autoAdjust="0"/>
  </p:normalViewPr>
  <p:slideViewPr>
    <p:cSldViewPr snapToGrid="0">
      <p:cViewPr varScale="1">
        <p:scale>
          <a:sx n="114" d="100"/>
          <a:sy n="114" d="100"/>
        </p:scale>
        <p:origin x="-7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font" Target="fonts/font1.fntdata"/><Relationship Id="rId45" Type="http://schemas.openxmlformats.org/officeDocument/2006/relationships/font" Target="fonts/font2.fntdata"/><Relationship Id="rId46" Type="http://schemas.openxmlformats.org/officeDocument/2006/relationships/font" Target="fonts/font3.fntdata"/><Relationship Id="rId47" Type="http://schemas.openxmlformats.org/officeDocument/2006/relationships/font" Target="fonts/font4.fntdata"/><Relationship Id="rId48" Type="http://schemas.openxmlformats.org/officeDocument/2006/relationships/font" Target="fonts/font5.fntdata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099F6F-0341-43F9-AB4E-EBBD91311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7871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F69CEB-286A-4BA1-8AE6-D48A2EA2B8D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98507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DF8813-5C58-4499-B2D6-ACB796B103E8}" type="slidenum">
              <a:rPr lang="nl-NL" altLang="en-US" smtClean="0"/>
              <a:pPr eaLnBrk="1" hangingPunct="1"/>
              <a:t>0</a:t>
            </a:fld>
            <a:endParaRPr lang="nl-NL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217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9CEB-286A-4BA1-8AE6-D48A2EA2B8D4}" type="slidenum">
              <a:rPr lang="nl-NL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497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9CEB-286A-4BA1-8AE6-D48A2EA2B8D4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40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blue title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066CC"/>
              </a:clrFrom>
              <a:clrTo>
                <a:srgbClr val="0066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acmicpc-tree-isomorphism-6-638 (1)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5314" y="1294839"/>
            <a:ext cx="5413448" cy="3946190"/>
          </a:xfrm>
          <a:prstGeom prst="rect">
            <a:avLst/>
          </a:prstGeom>
        </p:spPr>
      </p:pic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5364163" y="6524625"/>
            <a:ext cx="2087562" cy="21748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0" y="1276909"/>
            <a:ext cx="3865563" cy="39560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 dirty="0"/>
              <a:t>Klik om het opmaakprofiel te bewerken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8" name="Freeform 26"/>
          <p:cNvSpPr>
            <a:spLocks/>
          </p:cNvSpPr>
          <p:nvPr userDrawn="1"/>
        </p:nvSpPr>
        <p:spPr bwMode="auto">
          <a:xfrm>
            <a:off x="3855687" y="1280227"/>
            <a:ext cx="2998788" cy="3957638"/>
          </a:xfrm>
          <a:custGeom>
            <a:avLst/>
            <a:gdLst/>
            <a:ahLst/>
            <a:cxnLst>
              <a:cxn ang="0">
                <a:pos x="0" y="2492"/>
              </a:cxn>
              <a:cxn ang="0">
                <a:pos x="0" y="0"/>
              </a:cxn>
              <a:cxn ang="0">
                <a:pos x="1889" y="0"/>
              </a:cxn>
              <a:cxn ang="0">
                <a:pos x="1880" y="2493"/>
              </a:cxn>
              <a:cxn ang="0">
                <a:pos x="0" y="2492"/>
              </a:cxn>
            </a:cxnLst>
            <a:rect l="0" t="0" r="r" b="b"/>
            <a:pathLst>
              <a:path w="1889" h="2493">
                <a:moveTo>
                  <a:pt x="0" y="2492"/>
                </a:moveTo>
                <a:lnTo>
                  <a:pt x="0" y="0"/>
                </a:lnTo>
                <a:lnTo>
                  <a:pt x="1889" y="0"/>
                </a:lnTo>
                <a:lnTo>
                  <a:pt x="1880" y="2493"/>
                </a:lnTo>
                <a:lnTo>
                  <a:pt x="0" y="2492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285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2679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0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71352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0"/>
            <a:ext cx="2052638" cy="616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1963" y="0"/>
            <a:ext cx="6008687" cy="616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5997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145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1517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76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2289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308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8663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cxnSp>
        <p:nvCxnSpPr>
          <p:cNvPr id="5" name="Straight Connector 6"/>
          <p:cNvCxnSpPr>
            <a:cxnSpLocks noChangeShapeType="1"/>
          </p:cNvCxnSpPr>
          <p:nvPr userDrawn="1"/>
        </p:nvCxnSpPr>
        <p:spPr bwMode="auto">
          <a:xfrm>
            <a:off x="263525" y="3051175"/>
            <a:ext cx="8588375" cy="0"/>
          </a:xfrm>
          <a:prstGeom prst="line">
            <a:avLst/>
          </a:prstGeom>
          <a:noFill/>
          <a:ln w="317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261938" y="3700463"/>
            <a:ext cx="8588375" cy="0"/>
          </a:xfrm>
          <a:prstGeom prst="line">
            <a:avLst/>
          </a:prstGeom>
          <a:noFill/>
          <a:ln w="317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0000" y="3160166"/>
            <a:ext cx="7772400" cy="424282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721094" y="2493263"/>
            <a:ext cx="7772400" cy="42428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9670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540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lue bar smal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8953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0"/>
            <a:ext cx="78867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Klik om het opmaakprofiel te bewerken</a:t>
            </a:r>
          </a:p>
        </p:txBody>
      </p:sp>
      <p:pic>
        <p:nvPicPr>
          <p:cNvPr id="1028" name="Picture 11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6750" y="6332538"/>
            <a:ext cx="2030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Klik om de opmaakprofielen van de modeltekst te bewerken</a:t>
            </a:r>
          </a:p>
          <a:p>
            <a:pPr lvl="1"/>
            <a:r>
              <a:rPr lang="nl-NL" altLang="en-US" smtClean="0"/>
              <a:t>Tweede niveau</a:t>
            </a:r>
          </a:p>
          <a:p>
            <a:pPr lvl="2"/>
            <a:r>
              <a:rPr lang="nl-NL" altLang="en-US" smtClean="0"/>
              <a:t>Derde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6" r:id="rId8"/>
    <p:sldLayoutId id="2147483971" r:id="rId9"/>
    <p:sldLayoutId id="2147483972" r:id="rId10"/>
    <p:sldLayoutId id="2147483973" r:id="rId11"/>
    <p:sldLayoutId id="214748397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4433887" cy="2198688"/>
          </a:xfrm>
        </p:spPr>
        <p:txBody>
          <a:bodyPr/>
          <a:lstStyle/>
          <a:p>
            <a:r>
              <a:rPr lang="en-US" altLang="en-US" sz="2800" b="0" dirty="0" smtClean="0">
                <a:latin typeface="+mn-lt"/>
              </a:rPr>
              <a:t>Honors Track:</a:t>
            </a:r>
            <a:br>
              <a:rPr lang="en-US" altLang="en-US" sz="2800" b="0" dirty="0" smtClean="0">
                <a:latin typeface="+mn-lt"/>
              </a:rPr>
            </a:br>
            <a:r>
              <a:rPr lang="en-US" altLang="en-US" sz="2800" b="0" i="1" dirty="0" smtClean="0">
                <a:latin typeface="+mn-lt"/>
              </a:rPr>
              <a:t>Competitive Programming</a:t>
            </a:r>
            <a:br>
              <a:rPr lang="en-US" altLang="en-US" sz="2800" b="0" i="1" dirty="0" smtClean="0">
                <a:latin typeface="+mn-lt"/>
              </a:rPr>
            </a:br>
            <a:r>
              <a:rPr lang="en-US" altLang="en-US" sz="2800" b="0" i="1" dirty="0" smtClean="0">
                <a:latin typeface="+mn-lt"/>
              </a:rPr>
              <a:t>&amp; Problem Solving</a:t>
            </a:r>
            <a:r>
              <a:rPr lang="en-US" altLang="en-US" sz="2800" b="0" dirty="0" smtClean="0">
                <a:latin typeface="+mn-lt"/>
              </a:rPr>
              <a:t/>
            </a:r>
            <a:br>
              <a:rPr lang="en-US" altLang="en-US" sz="2800" b="0" dirty="0" smtClean="0">
                <a:latin typeface="+mn-lt"/>
              </a:rPr>
            </a:br>
            <a:r>
              <a:rPr lang="en-US" altLang="en-US" sz="2800" b="0" dirty="0" smtClean="0">
                <a:latin typeface="+mn-lt"/>
              </a:rPr>
              <a:t/>
            </a:r>
            <a:br>
              <a:rPr lang="en-US" altLang="en-US" sz="2800" b="0" dirty="0" smtClean="0">
                <a:latin typeface="+mn-lt"/>
              </a:rPr>
            </a:br>
            <a:r>
              <a:rPr lang="en-US" altLang="en-US" sz="2800" b="0" dirty="0" smtClean="0">
                <a:latin typeface="+mn-lt"/>
              </a:rPr>
              <a:t>Tree Isomorphism</a:t>
            </a:r>
            <a:endParaRPr lang="en-US" altLang="en-US" sz="2800" dirty="0" smtClean="0">
              <a:latin typeface="+mn-lt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898348"/>
            <a:ext cx="4897437" cy="1061002"/>
          </a:xfrm>
          <a:noFill/>
        </p:spPr>
        <p:txBody>
          <a:bodyPr/>
          <a:lstStyle/>
          <a:p>
            <a:pPr eaLnBrk="1" hangingPunct="1"/>
            <a:endParaRPr lang="en-US" altLang="en-US" sz="1800" b="1" dirty="0" smtClean="0">
              <a:solidFill>
                <a:schemeClr val="accent2"/>
              </a:solidFill>
              <a:latin typeface="TUE Meta" pitchFamily="34" charset="0"/>
            </a:endParaRPr>
          </a:p>
          <a:p>
            <a:pPr eaLnBrk="1" hangingPunct="1"/>
            <a:r>
              <a:rPr lang="en-US" altLang="en-US" sz="1800" b="1" dirty="0" smtClean="0">
                <a:solidFill>
                  <a:schemeClr val="accent2"/>
                </a:solidFill>
                <a:latin typeface="TUE Meta" pitchFamily="34" charset="0"/>
              </a:rPr>
              <a:t/>
            </a:r>
            <a:br>
              <a:rPr lang="en-US" altLang="en-US" sz="1800" b="1" dirty="0" smtClean="0">
                <a:solidFill>
                  <a:schemeClr val="accent2"/>
                </a:solidFill>
                <a:latin typeface="TUE Meta" pitchFamily="34" charset="0"/>
              </a:rPr>
            </a:br>
            <a:r>
              <a:rPr lang="en-US" altLang="en-US" sz="2200" b="1" dirty="0" smtClean="0">
                <a:solidFill>
                  <a:schemeClr val="bg2"/>
                </a:solidFill>
                <a:latin typeface="TUE Meta" pitchFamily="34" charset="0"/>
              </a:rPr>
              <a:t>Pantea Haghighatkhah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Keep in mind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Trees have either 1 center (Centered tree) or 2 centers (</a:t>
            </a:r>
            <a:r>
              <a:rPr lang="en-US" dirty="0" err="1" smtClean="0"/>
              <a:t>bicentered</a:t>
            </a:r>
            <a:r>
              <a:rPr lang="en-US" dirty="0"/>
              <a:t> </a:t>
            </a:r>
            <a:r>
              <a:rPr lang="en-US" dirty="0" smtClean="0"/>
              <a:t>tree)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Diametrical path with even length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345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Rooted trees</a:t>
            </a:r>
            <a:endParaRPr lang="en-US" dirty="0">
              <a:latin typeface="+mn-lt"/>
            </a:endParaRPr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accent1"/>
                    </a:solidFill>
                  </a:rPr>
                  <a:t>Now we prove that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can turn any ordinary tree isomorphism problem to a rooted tree isomorphism and solve it.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 be two ordinary trees then we find their centers and set them as roots: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 smtClean="0"/>
                  <a:t>  is </a:t>
                </a:r>
                <a:r>
                  <a:rPr lang="en-US" sz="1800" dirty="0" smtClean="0"/>
                  <a:t>root </a:t>
                </a:r>
                <a:r>
                  <a:rPr lang="en-US" sz="1800" dirty="0" smtClean="0"/>
                  <a:t>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 smtClean="0"/>
                  <a:t> is the </a:t>
                </a:r>
                <a:r>
                  <a:rPr lang="en-US" sz="1800" dirty="0" smtClean="0"/>
                  <a:t>root </a:t>
                </a:r>
                <a:r>
                  <a:rPr lang="en-US" sz="1800" dirty="0" smtClean="0"/>
                  <a:t>of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 smtClean="0"/>
                  <a:t> then trees are isomorphic if the rooted trees are.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and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baseline="-2500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baseline="-25000" dirty="0" smtClean="0"/>
                  <a:t> </a:t>
                </a:r>
                <a:r>
                  <a:rPr lang="en-US" sz="1800" dirty="0" smtClean="0"/>
                  <a:t>are the </a:t>
                </a:r>
                <a:r>
                  <a:rPr lang="en-US" sz="1800" dirty="0" smtClean="0"/>
                  <a:t>centers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baseline="-25000" dirty="0" smtClean="0"/>
                  <a:t> </a:t>
                </a:r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800" i="1" baseline="-250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800" i="1" baseline="-25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baseline="-25000" dirty="0"/>
                  <a:t> </a:t>
                </a:r>
                <a:r>
                  <a:rPr lang="en-US" sz="1800" dirty="0"/>
                  <a:t>are the </a:t>
                </a:r>
                <a:r>
                  <a:rPr lang="en-US" sz="1800" dirty="0" smtClean="0"/>
                  <a:t>centers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 so if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800" b="0" i="0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aseline="-250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r>
                      <a:rPr lang="en-US" sz="18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800" baseline="-250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aseline="-25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 smtClean="0"/>
                  <a:t>are (rooted) isomorphic or </a:t>
                </a:r>
                <a14:m>
                  <m:oMath xmlns:m="http://schemas.openxmlformats.org/officeDocument/2006/math">
                    <m:r>
                      <a:rPr lang="en-US" sz="18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800" b="0" i="0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aseline="-25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′1)</m:t>
                    </m:r>
                  </m:oMath>
                </a14:m>
                <a:r>
                  <a:rPr lang="en-US" sz="1800" baseline="-25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/>
                  <a:t>are </a:t>
                </a:r>
                <a:r>
                  <a:rPr lang="en-US" sz="1800" dirty="0" smtClean="0"/>
                  <a:t>isomorphic then the trees are isomorphic.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 smtClean="0"/>
                  <a:t>If two trees are having different number of centers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Not isomorphic.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303" t="-1816" r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483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ATTENTION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07731"/>
            <a:ext cx="8207375" cy="50403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sz="3200" dirty="0" smtClean="0"/>
              <a:t>From now on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		  </a:t>
            </a:r>
            <a:r>
              <a:rPr lang="en-US" sz="5400" dirty="0" smtClean="0"/>
              <a:t>TREE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978982" y="4448327"/>
            <a:ext cx="5186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scadeUp">
              <a:avLst>
                <a:gd name="adj" fmla="val 50520"/>
              </a:avLst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rgbClr val="008E4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ROOTED T</a:t>
            </a:r>
            <a:r>
              <a:rPr lang="en-US" sz="5400" b="1" dirty="0" smtClean="0">
                <a:ln/>
                <a:solidFill>
                  <a:srgbClr val="008E4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</a:t>
            </a:r>
            <a:r>
              <a:rPr lang="en-US" sz="5400" b="1" cap="none" spc="0" dirty="0" smtClean="0">
                <a:ln/>
                <a:solidFill>
                  <a:srgbClr val="008E4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EE</a:t>
            </a:r>
            <a:endParaRPr lang="en-US" sz="5400" b="1" cap="none" spc="0" dirty="0">
              <a:ln/>
              <a:solidFill>
                <a:srgbClr val="008E4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&quot;No&quot; Symbol 4"/>
          <p:cNvSpPr/>
          <p:nvPr/>
        </p:nvSpPr>
        <p:spPr bwMode="auto">
          <a:xfrm>
            <a:off x="3137494" y="2086850"/>
            <a:ext cx="2535637" cy="2159337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309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Finding a solution</a:t>
            </a:r>
            <a:endParaRPr lang="nl-NL" dirty="0">
              <a:latin typeface="+mn-lt"/>
            </a:endParaRPr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 smtClean="0"/>
                  <a:t>Let’s try to find an invariant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for isomorphism such that </a:t>
                </a:r>
              </a:p>
              <a:p>
                <a:pPr marL="269875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for all pairs of isomorphic trees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-25000" dirty="0" smtClean="0">
                  <a:solidFill>
                    <a:schemeClr val="accent1"/>
                  </a:solidFill>
                </a:endParaRPr>
              </a:p>
              <a:p>
                <a:pPr marL="269875" lvl="1" indent="0">
                  <a:buNone/>
                </a:pP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In other words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aseline="-250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</a:t>
                </a:r>
                <a:r>
                  <a:rPr lang="en-US" dirty="0" smtClean="0"/>
                  <a:t>re isomorphic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aseline="-25000" dirty="0" smtClean="0">
                  <a:solidFill>
                    <a:schemeClr val="accent1"/>
                  </a:solidFill>
                </a:endParaRPr>
              </a:p>
              <a:p>
                <a:pPr marL="269875" lvl="1" indent="0">
                  <a:buNone/>
                </a:pPr>
                <a:endParaRPr lang="en-US" baseline="-25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 smtClean="0"/>
                  <a:t>Once we have an invariant we can build an algorithm on it.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Finding a solution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63" y="1242769"/>
            <a:ext cx="8207375" cy="50403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Idea #1:</a:t>
            </a:r>
          </a:p>
          <a:p>
            <a:pPr marL="0" indent="0">
              <a:buNone/>
            </a:pPr>
            <a:r>
              <a:rPr lang="en-US" dirty="0" smtClean="0"/>
              <a:t>The number of levels and vertices are tree isomorphism invariant.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Conjecture</a:t>
            </a:r>
          </a:p>
          <a:p>
            <a:pPr marL="0" indent="0">
              <a:buNone/>
            </a:pPr>
            <a:r>
              <a:rPr lang="en-US" dirty="0" smtClean="0"/>
              <a:t>Two trees are isomorphic </a:t>
            </a:r>
            <a:r>
              <a:rPr lang="en-US" b="1" dirty="0" err="1" smtClean="0"/>
              <a:t>iff</a:t>
            </a:r>
            <a:r>
              <a:rPr lang="en-US" dirty="0" smtClean="0"/>
              <a:t> they have the same number of levels and the same number of vertices on each level.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Counter example: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501849" y="4353169"/>
            <a:ext cx="5806928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800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Finding a solution</a:t>
            </a:r>
            <a:endParaRPr lang="en-US" dirty="0">
              <a:latin typeface="+mn-lt"/>
            </a:endParaRPr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Before getting to the second idea…..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chemeClr val="accent1"/>
                    </a:solidFill>
                  </a:rPr>
                  <a:t>Definition: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Degree Spectrum </a:t>
                </a:r>
                <a:r>
                  <a:rPr lang="en-US" dirty="0" smtClean="0"/>
                  <a:t>of a tree is a sequence of integers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 smtClean="0"/>
                  <a:t>is the number of vertices that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children.</a:t>
                </a:r>
                <a:endPara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 smtClean="0"/>
                  <a:t>Idea </a:t>
                </a:r>
                <a:r>
                  <a:rPr lang="en-US" b="1" dirty="0" smtClean="0"/>
                  <a:t>#1 was wrong probably because we didn’t take degree </a:t>
                </a:r>
                <a:r>
                  <a:rPr lang="en-US" b="1" dirty="0" smtClean="0"/>
                  <a:t>         spectrum </a:t>
                </a:r>
                <a:r>
                  <a:rPr lang="en-US" b="1" dirty="0" smtClean="0"/>
                  <a:t>into account?</a:t>
                </a:r>
              </a:p>
              <a:p>
                <a:pPr marL="0" indent="0">
                  <a:buNone/>
                </a:pPr>
                <a:endParaRPr lang="en-US" sz="3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Idea#2</a:t>
                </a:r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accent1"/>
                    </a:solidFill>
                  </a:rPr>
                  <a:t>Conjecture</a:t>
                </a:r>
              </a:p>
              <a:p>
                <a:pPr marL="0" indent="0">
                  <a:buNone/>
                </a:pPr>
                <a:r>
                  <a:rPr lang="en-US" dirty="0" smtClean="0"/>
                  <a:t>Two trees are isomorphic </a:t>
                </a:r>
                <a:r>
                  <a:rPr lang="en-US" b="1" dirty="0" err="1" smtClean="0"/>
                  <a:t>iff</a:t>
                </a:r>
                <a:r>
                  <a:rPr lang="en-US" dirty="0" smtClean="0"/>
                  <a:t> the have the same degree spectrum.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46" t="-1453" r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 bwMode="auto">
          <a:xfrm>
            <a:off x="299278" y="2905884"/>
            <a:ext cx="7449835" cy="95927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8836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Counter example:</a:t>
            </a:r>
          </a:p>
          <a:p>
            <a:pPr marL="0" indent="0">
              <a:buNone/>
            </a:pPr>
            <a:r>
              <a:rPr lang="en-US" dirty="0" smtClean="0"/>
              <a:t>Degree of spectrum is the same in both trees but they are not isomorphic</a:t>
            </a: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303304" y="2396244"/>
            <a:ext cx="6204018" cy="33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224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Finding a solution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Idea #3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Conjecture</a:t>
            </a:r>
          </a:p>
          <a:p>
            <a:pPr marL="0" indent="0">
              <a:buNone/>
            </a:pPr>
            <a:r>
              <a:rPr lang="en-US" dirty="0" smtClean="0"/>
              <a:t>Two trees are isomorphic </a:t>
            </a:r>
            <a:r>
              <a:rPr lang="en-US" b="1" dirty="0" err="1" smtClean="0"/>
              <a:t>iff</a:t>
            </a:r>
            <a:r>
              <a:rPr lang="en-US" dirty="0" smtClean="0"/>
              <a:t> they have the same degree of spectrum at each level.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If </a:t>
            </a:r>
            <a:r>
              <a:rPr lang="en-US" dirty="0">
                <a:solidFill>
                  <a:schemeClr val="accent1"/>
                </a:solidFill>
              </a:rPr>
              <a:t>two trees have the same degree spectrum at each </a:t>
            </a:r>
            <a:r>
              <a:rPr lang="en-US" dirty="0" smtClean="0">
                <a:solidFill>
                  <a:schemeClr val="accent1"/>
                </a:solidFill>
              </a:rPr>
              <a:t>level: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same number of </a:t>
            </a:r>
            <a:r>
              <a:rPr lang="en-US" dirty="0" smtClean="0"/>
              <a:t>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same number of vertices at each </a:t>
            </a:r>
            <a:r>
              <a:rPr lang="en-US" dirty="0" smtClean="0"/>
              <a:t>level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same global degree </a:t>
            </a:r>
            <a:r>
              <a:rPr lang="en-US" dirty="0" smtClean="0"/>
              <a:t>spectrum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8728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Finding a solution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63" y="1064578"/>
            <a:ext cx="8207375" cy="526329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Counter example: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 degree of spectrum is the same in each level but trees are not isomorphic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958728" y="1619832"/>
            <a:ext cx="7073593" cy="38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5823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Disappointed?</a:t>
            </a:r>
          </a:p>
          <a:p>
            <a:pPr marL="0" indent="0">
              <a:buNone/>
            </a:pPr>
            <a:r>
              <a:rPr lang="en-US" dirty="0" smtClean="0"/>
              <a:t>Sad?</a:t>
            </a:r>
          </a:p>
          <a:p>
            <a:pPr marL="0" indent="0">
              <a:buNone/>
            </a:pPr>
            <a:r>
              <a:rPr lang="en-US" dirty="0" smtClean="0"/>
              <a:t>Do you want to cry?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found the solution for you….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3283700" y="3320753"/>
            <a:ext cx="2492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AHA…!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7656" y="4700768"/>
            <a:ext cx="1685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AHU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818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What does isomorphism mean in graphs?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What are isomorphic graphs?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/>
              <a:t>Exactly similar but their nodes ha been moved around.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060255" y="3097783"/>
            <a:ext cx="364638" cy="366354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2110226" y="3097783"/>
            <a:ext cx="364638" cy="366354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1060255" y="3958813"/>
            <a:ext cx="364638" cy="366354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2110226" y="3948957"/>
            <a:ext cx="364638" cy="366354"/>
          </a:xfrm>
          <a:prstGeom prst="ellipse">
            <a:avLst/>
          </a:prstGeom>
          <a:solidFill>
            <a:srgbClr val="FF99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1060255" y="4819843"/>
            <a:ext cx="364638" cy="3663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2110226" y="4800132"/>
            <a:ext cx="364638" cy="366354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1060255" y="5680873"/>
            <a:ext cx="364638" cy="366354"/>
          </a:xfrm>
          <a:prstGeom prst="ellipse">
            <a:avLst/>
          </a:prstGeom>
          <a:solidFill>
            <a:srgbClr val="9966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110226" y="5677209"/>
            <a:ext cx="364638" cy="366354"/>
          </a:xfrm>
          <a:prstGeom prst="ellipse">
            <a:avLst/>
          </a:prstGeom>
          <a:solidFill>
            <a:srgbClr val="FF33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Straight Connector 62"/>
          <p:cNvCxnSpPr>
            <a:stCxn id="5" idx="6"/>
            <a:endCxn id="54" idx="2"/>
          </p:cNvCxnSpPr>
          <p:nvPr/>
        </p:nvCxnSpPr>
        <p:spPr bwMode="auto">
          <a:xfrm>
            <a:off x="1424893" y="3280960"/>
            <a:ext cx="685333" cy="0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 bwMode="auto">
          <a:xfrm>
            <a:off x="1424893" y="4132134"/>
            <a:ext cx="685333" cy="0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 bwMode="auto">
          <a:xfrm>
            <a:off x="1424892" y="4986973"/>
            <a:ext cx="685333" cy="0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 bwMode="auto">
          <a:xfrm>
            <a:off x="1424892" y="5860386"/>
            <a:ext cx="685333" cy="0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" idx="5"/>
            <a:endCxn id="56" idx="1"/>
          </p:cNvCxnSpPr>
          <p:nvPr/>
        </p:nvCxnSpPr>
        <p:spPr bwMode="auto">
          <a:xfrm>
            <a:off x="1371493" y="3410486"/>
            <a:ext cx="792133" cy="592122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4"/>
            <a:endCxn id="58" idx="1"/>
          </p:cNvCxnSpPr>
          <p:nvPr/>
        </p:nvCxnSpPr>
        <p:spPr bwMode="auto">
          <a:xfrm>
            <a:off x="1242574" y="3464137"/>
            <a:ext cx="921052" cy="1389646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5" idx="7"/>
            <a:endCxn id="54" idx="3"/>
          </p:cNvCxnSpPr>
          <p:nvPr/>
        </p:nvCxnSpPr>
        <p:spPr bwMode="auto">
          <a:xfrm flipV="1">
            <a:off x="1371493" y="3410486"/>
            <a:ext cx="792133" cy="601978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5" idx="5"/>
            <a:endCxn id="60" idx="0"/>
          </p:cNvCxnSpPr>
          <p:nvPr/>
        </p:nvCxnSpPr>
        <p:spPr bwMode="auto">
          <a:xfrm>
            <a:off x="1371493" y="4271516"/>
            <a:ext cx="921052" cy="1405693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7" idx="7"/>
            <a:endCxn id="54" idx="4"/>
          </p:cNvCxnSpPr>
          <p:nvPr/>
        </p:nvCxnSpPr>
        <p:spPr bwMode="auto">
          <a:xfrm flipV="1">
            <a:off x="1371493" y="3464137"/>
            <a:ext cx="921052" cy="1409357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57" idx="5"/>
            <a:endCxn id="60" idx="1"/>
          </p:cNvCxnSpPr>
          <p:nvPr/>
        </p:nvCxnSpPr>
        <p:spPr bwMode="auto">
          <a:xfrm>
            <a:off x="1371493" y="5132546"/>
            <a:ext cx="792133" cy="598314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9" idx="7"/>
            <a:endCxn id="58" idx="3"/>
          </p:cNvCxnSpPr>
          <p:nvPr/>
        </p:nvCxnSpPr>
        <p:spPr bwMode="auto">
          <a:xfrm flipV="1">
            <a:off x="1371493" y="5112835"/>
            <a:ext cx="792133" cy="621689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59" idx="0"/>
            <a:endCxn id="56" idx="3"/>
          </p:cNvCxnSpPr>
          <p:nvPr/>
        </p:nvCxnSpPr>
        <p:spPr bwMode="auto">
          <a:xfrm flipV="1">
            <a:off x="1242574" y="4261660"/>
            <a:ext cx="921052" cy="1419213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 bwMode="auto">
          <a:xfrm>
            <a:off x="4534387" y="3088330"/>
            <a:ext cx="364638" cy="366354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7142231" y="3091391"/>
            <a:ext cx="364638" cy="366354"/>
          </a:xfrm>
          <a:prstGeom prst="ellipse">
            <a:avLst/>
          </a:prstGeom>
          <a:solidFill>
            <a:srgbClr val="FF99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286262" y="3654529"/>
            <a:ext cx="364638" cy="366354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7142231" y="5364506"/>
            <a:ext cx="364638" cy="366354"/>
          </a:xfrm>
          <a:prstGeom prst="ellipse">
            <a:avLst/>
          </a:prstGeom>
          <a:solidFill>
            <a:srgbClr val="9966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4534387" y="5364506"/>
            <a:ext cx="364638" cy="366354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354773" y="3652619"/>
            <a:ext cx="364638" cy="366354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6351246" y="4746340"/>
            <a:ext cx="364638" cy="366354"/>
          </a:xfrm>
          <a:prstGeom prst="ellipse">
            <a:avLst/>
          </a:prstGeom>
          <a:solidFill>
            <a:srgbClr val="FF33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5286262" y="4746340"/>
            <a:ext cx="364638" cy="3663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4" name="Straight Connector 113"/>
          <p:cNvCxnSpPr>
            <a:stCxn id="105" idx="6"/>
            <a:endCxn id="106" idx="2"/>
          </p:cNvCxnSpPr>
          <p:nvPr/>
        </p:nvCxnSpPr>
        <p:spPr bwMode="auto">
          <a:xfrm>
            <a:off x="4899025" y="3271507"/>
            <a:ext cx="2243206" cy="3061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9" idx="6"/>
            <a:endCxn id="108" idx="2"/>
          </p:cNvCxnSpPr>
          <p:nvPr/>
        </p:nvCxnSpPr>
        <p:spPr bwMode="auto">
          <a:xfrm>
            <a:off x="4899025" y="5547683"/>
            <a:ext cx="2243206" cy="0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5" idx="4"/>
            <a:endCxn id="109" idx="0"/>
          </p:cNvCxnSpPr>
          <p:nvPr/>
        </p:nvCxnSpPr>
        <p:spPr bwMode="auto">
          <a:xfrm>
            <a:off x="4716706" y="3454684"/>
            <a:ext cx="0" cy="1909822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6" idx="4"/>
            <a:endCxn id="108" idx="0"/>
          </p:cNvCxnSpPr>
          <p:nvPr/>
        </p:nvCxnSpPr>
        <p:spPr bwMode="auto">
          <a:xfrm>
            <a:off x="7324550" y="3457745"/>
            <a:ext cx="0" cy="1906761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5" idx="5"/>
            <a:endCxn id="107" idx="1"/>
          </p:cNvCxnSpPr>
          <p:nvPr/>
        </p:nvCxnSpPr>
        <p:spPr bwMode="auto">
          <a:xfrm>
            <a:off x="4845625" y="3401033"/>
            <a:ext cx="494037" cy="307147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6"/>
            <a:endCxn id="110" idx="2"/>
          </p:cNvCxnSpPr>
          <p:nvPr/>
        </p:nvCxnSpPr>
        <p:spPr bwMode="auto">
          <a:xfrm flipV="1">
            <a:off x="5650900" y="3835796"/>
            <a:ext cx="703873" cy="1910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7" idx="4"/>
            <a:endCxn id="112" idx="0"/>
          </p:cNvCxnSpPr>
          <p:nvPr/>
        </p:nvCxnSpPr>
        <p:spPr bwMode="auto">
          <a:xfrm>
            <a:off x="5468581" y="4020883"/>
            <a:ext cx="0" cy="725457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2" idx="6"/>
            <a:endCxn id="111" idx="2"/>
          </p:cNvCxnSpPr>
          <p:nvPr/>
        </p:nvCxnSpPr>
        <p:spPr bwMode="auto">
          <a:xfrm>
            <a:off x="5650900" y="4929517"/>
            <a:ext cx="700346" cy="0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0" idx="4"/>
            <a:endCxn id="111" idx="0"/>
          </p:cNvCxnSpPr>
          <p:nvPr/>
        </p:nvCxnSpPr>
        <p:spPr bwMode="auto">
          <a:xfrm flipH="1">
            <a:off x="6533565" y="4018973"/>
            <a:ext cx="3527" cy="727367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2" idx="3"/>
            <a:endCxn id="109" idx="7"/>
          </p:cNvCxnSpPr>
          <p:nvPr/>
        </p:nvCxnSpPr>
        <p:spPr bwMode="auto">
          <a:xfrm flipH="1">
            <a:off x="4845625" y="5059043"/>
            <a:ext cx="494037" cy="359114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06" idx="3"/>
            <a:endCxn id="110" idx="7"/>
          </p:cNvCxnSpPr>
          <p:nvPr/>
        </p:nvCxnSpPr>
        <p:spPr bwMode="auto">
          <a:xfrm flipH="1">
            <a:off x="6666011" y="3404094"/>
            <a:ext cx="529620" cy="302176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11" idx="5"/>
            <a:endCxn id="108" idx="1"/>
          </p:cNvCxnSpPr>
          <p:nvPr/>
        </p:nvCxnSpPr>
        <p:spPr bwMode="auto">
          <a:xfrm>
            <a:off x="6662484" y="5059043"/>
            <a:ext cx="533147" cy="359114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5728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AHU (</a:t>
            </a:r>
            <a:r>
              <a:rPr lang="en-US" dirty="0" err="1" smtClean="0">
                <a:latin typeface="+mn-lt"/>
              </a:rPr>
              <a:t>Aho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Hopcroft</a:t>
            </a:r>
            <a:r>
              <a:rPr lang="en-US" dirty="0" smtClean="0">
                <a:latin typeface="+mn-lt"/>
              </a:rPr>
              <a:t>, Ullman)</a:t>
            </a:r>
            <a:endParaRPr lang="en-US" dirty="0">
              <a:latin typeface="+mn-lt"/>
            </a:endParaRPr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Non of above worked…!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Let’s use a new algorithm…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accent1"/>
                    </a:solidFill>
                  </a:rPr>
                  <a:t>Algorithm by </a:t>
                </a:r>
                <a:r>
                  <a:rPr lang="en-US" sz="2400" dirty="0" err="1" smtClean="0">
                    <a:solidFill>
                      <a:schemeClr val="accent1"/>
                    </a:solidFill>
                  </a:rPr>
                  <a:t>Aho</a:t>
                </a:r>
                <a:r>
                  <a:rPr lang="en-US" sz="2400" dirty="0" smtClean="0">
                    <a:solidFill>
                      <a:schemeClr val="accent1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schemeClr val="accent1"/>
                    </a:solidFill>
                  </a:rPr>
                  <a:t>Hopcroft</a:t>
                </a:r>
                <a:r>
                  <a:rPr lang="en-US" sz="2400" dirty="0" smtClean="0">
                    <a:solidFill>
                      <a:schemeClr val="accent1"/>
                    </a:solidFill>
                  </a:rPr>
                  <a:t> and Ullman</a:t>
                </a:r>
              </a:p>
              <a:p>
                <a:pPr>
                  <a:buSzPct val="11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Uses the whole history of degree spectrum of the vertex descendants as a complete invariant.</a:t>
                </a:r>
              </a:p>
              <a:p>
                <a:pPr>
                  <a:buSzPct val="11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Determines tree isomorphism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SzPct val="11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accent1"/>
                    </a:solidFill>
                  </a:rPr>
                  <a:t>The idea behind AHU algorithm: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AHU algorithm associates a name/tuple with each vertex which describes the whole history of its descendants.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303" t="-1453" r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879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AHU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Knuth tuples</a:t>
            </a:r>
          </a:p>
          <a:p>
            <a:pPr marL="0" indent="0">
              <a:buNone/>
            </a:pPr>
            <a:r>
              <a:rPr lang="en-US" dirty="0" smtClean="0"/>
              <a:t>Assign parenthetical tuples to all vertices.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Example: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438924" y="2475287"/>
            <a:ext cx="6266152" cy="265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988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AHU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Knuth tuples</a:t>
            </a:r>
          </a:p>
          <a:p>
            <a:pPr marL="0" indent="0">
              <a:buNone/>
            </a:pPr>
            <a:r>
              <a:rPr lang="en-US" dirty="0" smtClean="0"/>
              <a:t>Assign parenthetical tuples to all vertices.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Example: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461875" y="2400374"/>
            <a:ext cx="6569702" cy="268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4441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AHU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Knuth tuples</a:t>
            </a:r>
          </a:p>
          <a:p>
            <a:pPr marL="0" indent="0">
              <a:buNone/>
            </a:pPr>
            <a:r>
              <a:rPr lang="en-US" dirty="0" smtClean="0"/>
              <a:t>Assign parenthetical tuples to all vertices.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Example: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345391" y="2440343"/>
            <a:ext cx="6709481" cy="287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06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AHU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Knuth tuples</a:t>
            </a:r>
          </a:p>
          <a:p>
            <a:pPr marL="0" indent="0">
              <a:buNone/>
            </a:pPr>
            <a:r>
              <a:rPr lang="en-US" dirty="0" smtClean="0"/>
              <a:t>Assign parenthetical tuples to all vertices.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Example: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537589" y="2435950"/>
            <a:ext cx="6455985" cy="284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030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AHU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Knuth tuples</a:t>
            </a:r>
          </a:p>
          <a:p>
            <a:pPr marL="0" indent="0">
              <a:buNone/>
            </a:pPr>
            <a:r>
              <a:rPr lang="en-US" dirty="0" smtClean="0"/>
              <a:t>Assign parenthetical tuples to all vertices.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Example: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310444" y="2417045"/>
            <a:ext cx="6779373" cy="27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114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AHU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Knuth tuples</a:t>
            </a:r>
          </a:p>
          <a:p>
            <a:pPr marL="0" indent="0">
              <a:buNone/>
            </a:pPr>
            <a:r>
              <a:rPr lang="en-US" dirty="0" smtClean="0"/>
              <a:t>Assign parenthetical tuples to all vertices.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Example: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212920" y="2478961"/>
            <a:ext cx="7028094" cy="274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232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AHU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Knuth tuples</a:t>
            </a:r>
          </a:p>
          <a:p>
            <a:pPr marL="0" indent="0">
              <a:buNone/>
            </a:pPr>
            <a:r>
              <a:rPr lang="en-US" dirty="0" smtClean="0"/>
              <a:t>Assign parenthetical tuples to all vertices.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Example: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292973" y="2405769"/>
            <a:ext cx="6942451" cy="294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746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AHU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Knuth tuples</a:t>
            </a:r>
          </a:p>
          <a:p>
            <a:pPr marL="0" indent="0">
              <a:buNone/>
            </a:pPr>
            <a:r>
              <a:rPr lang="en-US" dirty="0" smtClean="0"/>
              <a:t>Assign parenthetical tuples to all vertices.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Example: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202224" y="2407992"/>
            <a:ext cx="7020285" cy="283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484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AHU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Knuth tuples</a:t>
            </a:r>
          </a:p>
          <a:p>
            <a:pPr marL="0" indent="0">
              <a:buNone/>
            </a:pPr>
            <a:r>
              <a:rPr lang="en-US" dirty="0" smtClean="0"/>
              <a:t>Assign parenthetical tuples to all vertices.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Example: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263854" y="2451195"/>
            <a:ext cx="6949868" cy="279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0036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Other examples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61963" y="2039814"/>
            <a:ext cx="323557" cy="35169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61963" y="3568321"/>
            <a:ext cx="323557" cy="35169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002375" y="2039813"/>
            <a:ext cx="323557" cy="35169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02375" y="3568321"/>
            <a:ext cx="323557" cy="35169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>
            <a:stCxn id="4" idx="6"/>
            <a:endCxn id="6" idx="2"/>
          </p:cNvCxnSpPr>
          <p:nvPr/>
        </p:nvCxnSpPr>
        <p:spPr bwMode="auto">
          <a:xfrm flipV="1">
            <a:off x="785520" y="2215659"/>
            <a:ext cx="1216855" cy="1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4"/>
            <a:endCxn id="5" idx="0"/>
          </p:cNvCxnSpPr>
          <p:nvPr/>
        </p:nvCxnSpPr>
        <p:spPr bwMode="auto">
          <a:xfrm>
            <a:off x="623742" y="2391506"/>
            <a:ext cx="0" cy="1176815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 bwMode="auto">
          <a:xfrm>
            <a:off x="785520" y="3744167"/>
            <a:ext cx="1216855" cy="0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4"/>
            <a:endCxn id="7" idx="0"/>
          </p:cNvCxnSpPr>
          <p:nvPr/>
        </p:nvCxnSpPr>
        <p:spPr bwMode="auto">
          <a:xfrm>
            <a:off x="2164154" y="2391505"/>
            <a:ext cx="0" cy="1176816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 bwMode="auto">
          <a:xfrm>
            <a:off x="3013917" y="2039813"/>
            <a:ext cx="323557" cy="35169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623246" y="2039813"/>
            <a:ext cx="323557" cy="35169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010743" y="3549380"/>
            <a:ext cx="323557" cy="35169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623246" y="3568321"/>
            <a:ext cx="323557" cy="35169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>
            <a:stCxn id="16" idx="6"/>
            <a:endCxn id="17" idx="2"/>
          </p:cNvCxnSpPr>
          <p:nvPr/>
        </p:nvCxnSpPr>
        <p:spPr bwMode="auto">
          <a:xfrm>
            <a:off x="3337474" y="2215659"/>
            <a:ext cx="1285772" cy="0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4"/>
            <a:endCxn id="19" idx="0"/>
          </p:cNvCxnSpPr>
          <p:nvPr/>
        </p:nvCxnSpPr>
        <p:spPr bwMode="auto">
          <a:xfrm>
            <a:off x="3175696" y="2391505"/>
            <a:ext cx="1609329" cy="1176816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6"/>
            <a:endCxn id="19" idx="2"/>
          </p:cNvCxnSpPr>
          <p:nvPr/>
        </p:nvCxnSpPr>
        <p:spPr bwMode="auto">
          <a:xfrm>
            <a:off x="3334300" y="3725226"/>
            <a:ext cx="1288946" cy="18941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4"/>
            <a:endCxn id="18" idx="0"/>
          </p:cNvCxnSpPr>
          <p:nvPr/>
        </p:nvCxnSpPr>
        <p:spPr bwMode="auto">
          <a:xfrm flipH="1">
            <a:off x="3172522" y="2391505"/>
            <a:ext cx="1612503" cy="1157875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 bwMode="auto">
          <a:xfrm>
            <a:off x="7131485" y="1688121"/>
            <a:ext cx="323557" cy="35169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5985308" y="2291205"/>
            <a:ext cx="323557" cy="35169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7559204" y="3132219"/>
            <a:ext cx="323557" cy="35169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227079" y="4564554"/>
            <a:ext cx="323557" cy="35169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Freeform 44"/>
          <p:cNvSpPr/>
          <p:nvPr/>
        </p:nvSpPr>
        <p:spPr bwMode="auto">
          <a:xfrm>
            <a:off x="6232574" y="1744394"/>
            <a:ext cx="913813" cy="583809"/>
          </a:xfrm>
          <a:custGeom>
            <a:avLst/>
            <a:gdLst>
              <a:gd name="connsiteX0" fmla="*/ 16568 w 923934"/>
              <a:gd name="connsiteY0" fmla="*/ 645533 h 645533"/>
              <a:gd name="connsiteX1" fmla="*/ 122075 w 923934"/>
              <a:gd name="connsiteY1" fmla="*/ 40622 h 645533"/>
              <a:gd name="connsiteX2" fmla="*/ 923934 w 923934"/>
              <a:gd name="connsiteY2" fmla="*/ 54690 h 64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934" h="645533">
                <a:moveTo>
                  <a:pt x="16568" y="645533"/>
                </a:moveTo>
                <a:cubicBezTo>
                  <a:pt x="-6293" y="392314"/>
                  <a:pt x="-29153" y="139096"/>
                  <a:pt x="122075" y="40622"/>
                </a:cubicBezTo>
                <a:cubicBezTo>
                  <a:pt x="273303" y="-57852"/>
                  <a:pt x="784429" y="53518"/>
                  <a:pt x="923934" y="5469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 bwMode="auto">
          <a:xfrm>
            <a:off x="6470968" y="2013924"/>
            <a:ext cx="849842" cy="2552466"/>
          </a:xfrm>
          <a:custGeom>
            <a:avLst/>
            <a:gdLst>
              <a:gd name="connsiteX0" fmla="*/ 754475 w 849842"/>
              <a:gd name="connsiteY0" fmla="*/ 0 h 2552466"/>
              <a:gd name="connsiteX1" fmla="*/ 148615 w 849842"/>
              <a:gd name="connsiteY1" fmla="*/ 650739 h 2552466"/>
              <a:gd name="connsiteX2" fmla="*/ 53248 w 849842"/>
              <a:gd name="connsiteY2" fmla="*/ 1610017 h 2552466"/>
              <a:gd name="connsiteX3" fmla="*/ 849842 w 849842"/>
              <a:gd name="connsiteY3" fmla="*/ 2552466 h 255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9842" h="2552466">
                <a:moveTo>
                  <a:pt x="754475" y="0"/>
                </a:moveTo>
                <a:cubicBezTo>
                  <a:pt x="509980" y="191201"/>
                  <a:pt x="265486" y="382403"/>
                  <a:pt x="148615" y="650739"/>
                </a:cubicBezTo>
                <a:cubicBezTo>
                  <a:pt x="31744" y="919075"/>
                  <a:pt x="-63623" y="1293063"/>
                  <a:pt x="53248" y="1610017"/>
                </a:cubicBezTo>
                <a:cubicBezTo>
                  <a:pt x="170119" y="1926971"/>
                  <a:pt x="839557" y="2517872"/>
                  <a:pt x="849842" y="2552466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 bwMode="auto">
          <a:xfrm>
            <a:off x="6305433" y="2494665"/>
            <a:ext cx="1312697" cy="674881"/>
          </a:xfrm>
          <a:custGeom>
            <a:avLst/>
            <a:gdLst>
              <a:gd name="connsiteX0" fmla="*/ 0 w 1312697"/>
              <a:gd name="connsiteY0" fmla="*/ 29752 h 674881"/>
              <a:gd name="connsiteX1" fmla="*/ 785374 w 1312697"/>
              <a:gd name="connsiteY1" fmla="*/ 74631 h 674881"/>
              <a:gd name="connsiteX2" fmla="*/ 1312697 w 1312697"/>
              <a:gd name="connsiteY2" fmla="*/ 674881 h 674881"/>
              <a:gd name="connsiteX3" fmla="*/ 1312697 w 1312697"/>
              <a:gd name="connsiteY3" fmla="*/ 674881 h 67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697" h="674881">
                <a:moveTo>
                  <a:pt x="0" y="29752"/>
                </a:moveTo>
                <a:cubicBezTo>
                  <a:pt x="283295" y="-1569"/>
                  <a:pt x="566591" y="-32890"/>
                  <a:pt x="785374" y="74631"/>
                </a:cubicBezTo>
                <a:cubicBezTo>
                  <a:pt x="1004157" y="182152"/>
                  <a:pt x="1312697" y="674881"/>
                  <a:pt x="1312697" y="674881"/>
                </a:cubicBezTo>
                <a:lnTo>
                  <a:pt x="1312697" y="674881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 bwMode="auto">
          <a:xfrm>
            <a:off x="5912192" y="3348612"/>
            <a:ext cx="1806915" cy="1300966"/>
          </a:xfrm>
          <a:custGeom>
            <a:avLst/>
            <a:gdLst>
              <a:gd name="connsiteX0" fmla="*/ 1508588 w 1508588"/>
              <a:gd name="connsiteY0" fmla="*/ 123864 h 1228998"/>
              <a:gd name="connsiteX1" fmla="*/ 5157 w 1508588"/>
              <a:gd name="connsiteY1" fmla="*/ 101425 h 1228998"/>
              <a:gd name="connsiteX2" fmla="*/ 1110291 w 1508588"/>
              <a:gd name="connsiteY2" fmla="*/ 1228998 h 12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8588" h="1228998">
                <a:moveTo>
                  <a:pt x="1508588" y="123864"/>
                </a:moveTo>
                <a:cubicBezTo>
                  <a:pt x="790064" y="20550"/>
                  <a:pt x="71540" y="-82764"/>
                  <a:pt x="5157" y="101425"/>
                </a:cubicBezTo>
                <a:cubicBezTo>
                  <a:pt x="-61226" y="285614"/>
                  <a:pt x="524532" y="757306"/>
                  <a:pt x="1110291" y="1228998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95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AHU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</a:rPr>
              <a:t>Pseudocode</a:t>
            </a:r>
            <a:r>
              <a:rPr lang="en-US" sz="2400" dirty="0" smtClean="0">
                <a:solidFill>
                  <a:schemeClr val="accent1"/>
                </a:solidFill>
              </a:rPr>
              <a:t> for assigning </a:t>
            </a:r>
            <a:r>
              <a:rPr lang="en-US" sz="2400" dirty="0" err="1" smtClean="0">
                <a:solidFill>
                  <a:schemeClr val="accent1"/>
                </a:solidFill>
              </a:rPr>
              <a:t>knuth</a:t>
            </a:r>
            <a:r>
              <a:rPr lang="en-US" sz="2400" dirty="0" smtClean="0">
                <a:solidFill>
                  <a:schemeClr val="accent1"/>
                </a:solidFill>
              </a:rPr>
              <a:t> tuples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cap="small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Assign_Knuth-Tuples(v)</a:t>
            </a:r>
          </a:p>
          <a:p>
            <a:pPr marL="0" indent="0">
              <a:buNone/>
            </a:pPr>
            <a:r>
              <a:rPr lang="en-US" dirty="0" smtClean="0"/>
              <a:t>1:  </a:t>
            </a:r>
            <a:r>
              <a:rPr lang="en-US" b="1" dirty="0" smtClean="0"/>
              <a:t>if </a:t>
            </a:r>
            <a:r>
              <a:rPr lang="en-US" i="1" dirty="0" smtClean="0">
                <a:solidFill>
                  <a:schemeClr val="accent1"/>
                </a:solidFill>
              </a:rPr>
              <a:t>v</a:t>
            </a:r>
            <a:r>
              <a:rPr lang="en-US" dirty="0" smtClean="0"/>
              <a:t> is a leaf </a:t>
            </a:r>
            <a:r>
              <a:rPr lang="en-US" b="1" dirty="0" smtClean="0"/>
              <a:t>then</a:t>
            </a:r>
          </a:p>
          <a:p>
            <a:pPr marL="0" indent="0">
              <a:buNone/>
            </a:pPr>
            <a:r>
              <a:rPr lang="en-US" dirty="0" smtClean="0"/>
              <a:t>2:       Give </a:t>
            </a:r>
            <a:r>
              <a:rPr lang="en-US" i="1" dirty="0" smtClean="0">
                <a:solidFill>
                  <a:schemeClr val="accent1"/>
                </a:solidFill>
              </a:rPr>
              <a:t>v</a:t>
            </a:r>
            <a:r>
              <a:rPr lang="en-US" dirty="0" smtClean="0"/>
              <a:t> the tuple name </a:t>
            </a:r>
            <a:r>
              <a:rPr lang="en-US" i="1" dirty="0" smtClean="0">
                <a:solidFill>
                  <a:schemeClr val="accent1"/>
                </a:solidFill>
              </a:rPr>
              <a:t>(0)</a:t>
            </a:r>
          </a:p>
          <a:p>
            <a:pPr marL="0" indent="0">
              <a:buNone/>
            </a:pPr>
            <a:r>
              <a:rPr lang="en-US" dirty="0" smtClean="0"/>
              <a:t>3:  </a:t>
            </a:r>
            <a:r>
              <a:rPr lang="en-US" b="1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4:        </a:t>
            </a:r>
            <a:r>
              <a:rPr lang="en-US" b="1" dirty="0" smtClean="0"/>
              <a:t>for every </a:t>
            </a:r>
            <a:r>
              <a:rPr lang="en-US" dirty="0" smtClean="0"/>
              <a:t>child </a:t>
            </a:r>
            <a:r>
              <a:rPr lang="en-US" i="1" dirty="0" smtClean="0">
                <a:solidFill>
                  <a:schemeClr val="accent1"/>
                </a:solidFill>
              </a:rPr>
              <a:t>w</a:t>
            </a:r>
            <a:r>
              <a:rPr lang="en-US" dirty="0" smtClean="0"/>
              <a:t> of </a:t>
            </a:r>
            <a:r>
              <a:rPr lang="en-US" i="1" dirty="0" smtClean="0">
                <a:solidFill>
                  <a:schemeClr val="accent1"/>
                </a:solidFill>
              </a:rPr>
              <a:t>v</a:t>
            </a:r>
            <a:r>
              <a:rPr lang="en-US" dirty="0" smtClean="0"/>
              <a:t> do </a:t>
            </a:r>
          </a:p>
          <a:p>
            <a:pPr marL="0" indent="0">
              <a:buNone/>
            </a:pPr>
            <a:r>
              <a:rPr lang="en-US" cap="small" dirty="0" smtClean="0"/>
              <a:t>5:            </a:t>
            </a:r>
            <a:r>
              <a:rPr lang="en-US" cap="small" dirty="0" smtClean="0">
                <a:latin typeface="Bookman Old Style" panose="02050604050505020204" pitchFamily="18" charset="0"/>
              </a:rPr>
              <a:t>Assign_Knuth-Tuples(w)</a:t>
            </a:r>
          </a:p>
          <a:p>
            <a:pPr marL="0" indent="0">
              <a:buNone/>
            </a:pPr>
            <a:r>
              <a:rPr lang="en-US" cap="small" dirty="0" smtClean="0"/>
              <a:t>6:        </a:t>
            </a:r>
            <a:r>
              <a:rPr lang="en-US" b="1" dirty="0" smtClean="0"/>
              <a:t>end for</a:t>
            </a:r>
            <a:endParaRPr lang="en-US" b="1" cap="small" dirty="0"/>
          </a:p>
          <a:p>
            <a:pPr marL="0" indent="0">
              <a:buNone/>
            </a:pPr>
            <a:r>
              <a:rPr lang="en-US" dirty="0" smtClean="0"/>
              <a:t>7:  </a:t>
            </a:r>
            <a:r>
              <a:rPr lang="en-US" b="1" dirty="0" smtClean="0"/>
              <a:t>end if</a:t>
            </a:r>
          </a:p>
          <a:p>
            <a:pPr marL="0" indent="0">
              <a:buNone/>
            </a:pPr>
            <a:r>
              <a:rPr lang="en-US" dirty="0" smtClean="0"/>
              <a:t>8: Concatenate the names of all children of </a:t>
            </a:r>
            <a:r>
              <a:rPr lang="en-US" i="1" dirty="0" smtClean="0">
                <a:solidFill>
                  <a:schemeClr val="accent1"/>
                </a:solidFill>
              </a:rPr>
              <a:t>v</a:t>
            </a:r>
            <a:r>
              <a:rPr lang="en-US" dirty="0" smtClean="0"/>
              <a:t> and name it </a:t>
            </a:r>
            <a:r>
              <a:rPr lang="en-US" i="1" dirty="0" smtClean="0">
                <a:solidFill>
                  <a:schemeClr val="accent1"/>
                </a:solidFill>
              </a:rPr>
              <a:t>t</a:t>
            </a:r>
          </a:p>
          <a:p>
            <a:pPr marL="0" indent="0">
              <a:buNone/>
            </a:pPr>
            <a:r>
              <a:rPr lang="en-US" dirty="0" smtClean="0"/>
              <a:t>9: Set </a:t>
            </a:r>
            <a:r>
              <a:rPr lang="en-US" i="1" dirty="0" smtClean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as tuple name of </a:t>
            </a:r>
            <a:r>
              <a:rPr lang="en-US" i="1" dirty="0" smtClean="0">
                <a:solidFill>
                  <a:schemeClr val="accent1"/>
                </a:solidFill>
              </a:rPr>
              <a:t>v</a:t>
            </a:r>
            <a:r>
              <a:rPr lang="en-US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327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AHU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*Parenthetical tuples do not have orders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Example: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/>
              <a:t>We’ll use canonical names jut because we would like to have orders so that in this case the root </a:t>
            </a:r>
            <a:r>
              <a:rPr lang="en-US" i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have the same canonical name.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17362" y="2220417"/>
            <a:ext cx="7480874" cy="271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714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AHU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*Parenthetical tuples do not have orders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Example: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/>
              <a:t>We’ll use canonical names jut because we would like to have orders so that in this case the root </a:t>
            </a:r>
            <a:r>
              <a:rPr lang="en-US" i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have the same canonical name.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17362" y="2220417"/>
            <a:ext cx="7480874" cy="2718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17362" y="2078893"/>
            <a:ext cx="7480874" cy="281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35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AHU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*Parenthetical tuples do not have orders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Example: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/>
              <a:t>We’ll use canonical names jut because we would like to have orders so that in this case the root </a:t>
            </a:r>
            <a:r>
              <a:rPr lang="en-US" i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have the same canonical name.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17362" y="2220417"/>
            <a:ext cx="7480874" cy="2718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34646" y="2220417"/>
            <a:ext cx="7576977" cy="262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507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AHU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969109"/>
            <a:ext cx="8207375" cy="54160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Canonical names:</a:t>
            </a:r>
          </a:p>
          <a:p>
            <a:pPr marL="0" indent="0">
              <a:buNone/>
            </a:pPr>
            <a:r>
              <a:rPr lang="en-US" dirty="0" smtClean="0"/>
              <a:t>Dropping all the “</a:t>
            </a:r>
            <a:r>
              <a:rPr lang="en-US" dirty="0" smtClean="0">
                <a:solidFill>
                  <a:schemeClr val="accent1"/>
                </a:solidFill>
              </a:rPr>
              <a:t>0</a:t>
            </a:r>
            <a:r>
              <a:rPr lang="en-US" dirty="0" smtClean="0"/>
              <a:t>”-s and replacing “(“ and “)” with “</a:t>
            </a: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chemeClr val="accent1"/>
                </a:solidFill>
              </a:rPr>
              <a:t>0</a:t>
            </a:r>
            <a:r>
              <a:rPr lang="en-US" dirty="0" smtClean="0"/>
              <a:t>” respectively.</a:t>
            </a:r>
          </a:p>
          <a:p>
            <a:pPr marL="0" indent="0">
              <a:buNone/>
            </a:pPr>
            <a:endParaRPr lang="en-US" sz="2400" cap="small" dirty="0" smtClean="0">
              <a:solidFill>
                <a:schemeClr val="accent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cap="small" dirty="0" err="1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Assign_Canonical</a:t>
            </a:r>
            <a:r>
              <a:rPr lang="en-US" sz="2400" cap="small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-Names(</a:t>
            </a:r>
            <a:r>
              <a:rPr lang="en-US" sz="2400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v</a:t>
            </a:r>
            <a:r>
              <a:rPr lang="en-US" sz="2400" cap="small" dirty="0">
                <a:solidFill>
                  <a:schemeClr val="accent1"/>
                </a:solidFill>
                <a:latin typeface="Bookman Old Style" panose="020506040505050202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1:  </a:t>
            </a:r>
            <a:r>
              <a:rPr lang="en-US" b="1" dirty="0"/>
              <a:t>if </a:t>
            </a:r>
            <a:r>
              <a:rPr lang="en-US" i="1" dirty="0">
                <a:solidFill>
                  <a:schemeClr val="accent1"/>
                </a:solidFill>
              </a:rPr>
              <a:t>v</a:t>
            </a:r>
            <a:r>
              <a:rPr lang="en-US" dirty="0"/>
              <a:t> is a leaf </a:t>
            </a:r>
            <a:r>
              <a:rPr lang="en-US" b="1" dirty="0"/>
              <a:t>then</a:t>
            </a:r>
          </a:p>
          <a:p>
            <a:pPr marL="0" indent="0">
              <a:buNone/>
            </a:pPr>
            <a:r>
              <a:rPr lang="en-US" dirty="0"/>
              <a:t>2:       Give </a:t>
            </a:r>
            <a:r>
              <a:rPr lang="en-US" i="1" dirty="0">
                <a:solidFill>
                  <a:schemeClr val="accent1"/>
                </a:solidFill>
              </a:rPr>
              <a:t>v</a:t>
            </a:r>
            <a:r>
              <a:rPr lang="en-US" dirty="0"/>
              <a:t> the tuple name </a:t>
            </a:r>
            <a:r>
              <a:rPr lang="en-US" dirty="0" smtClean="0"/>
              <a:t>“</a:t>
            </a:r>
            <a:r>
              <a:rPr lang="en-US" i="1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3:  </a:t>
            </a:r>
            <a:r>
              <a:rPr lang="en-US" b="1" dirty="0"/>
              <a:t>else</a:t>
            </a:r>
          </a:p>
          <a:p>
            <a:pPr marL="0" indent="0">
              <a:buNone/>
            </a:pPr>
            <a:r>
              <a:rPr lang="en-US" dirty="0"/>
              <a:t>4:        </a:t>
            </a:r>
            <a:r>
              <a:rPr lang="en-US" b="1" dirty="0"/>
              <a:t>for every </a:t>
            </a:r>
            <a:r>
              <a:rPr lang="en-US" dirty="0"/>
              <a:t>child </a:t>
            </a:r>
            <a:r>
              <a:rPr lang="en-US" i="1" dirty="0">
                <a:solidFill>
                  <a:schemeClr val="accent1"/>
                </a:solidFill>
              </a:rPr>
              <a:t>w</a:t>
            </a:r>
            <a:r>
              <a:rPr lang="en-US" dirty="0"/>
              <a:t> of </a:t>
            </a:r>
            <a:r>
              <a:rPr lang="en-US" i="1" dirty="0">
                <a:solidFill>
                  <a:schemeClr val="accent1"/>
                </a:solidFill>
              </a:rPr>
              <a:t>v</a:t>
            </a:r>
            <a:r>
              <a:rPr lang="en-US" dirty="0"/>
              <a:t> do </a:t>
            </a:r>
          </a:p>
          <a:p>
            <a:pPr marL="0" indent="0">
              <a:buNone/>
            </a:pPr>
            <a:r>
              <a:rPr lang="en-US" cap="small" dirty="0"/>
              <a:t>5:            </a:t>
            </a:r>
            <a:r>
              <a:rPr lang="en-US" cap="small" dirty="0">
                <a:latin typeface="Bookman Old Style" panose="02050604050505020204" pitchFamily="18" charset="0"/>
              </a:rPr>
              <a:t>Assign_Knuth-Tuples(w)</a:t>
            </a:r>
          </a:p>
          <a:p>
            <a:pPr marL="0" indent="0">
              <a:buNone/>
            </a:pPr>
            <a:r>
              <a:rPr lang="en-US" cap="small" dirty="0"/>
              <a:t>6:        </a:t>
            </a:r>
            <a:r>
              <a:rPr lang="en-US" b="1" dirty="0"/>
              <a:t>end for</a:t>
            </a:r>
            <a:endParaRPr lang="en-US" b="1" cap="small" dirty="0"/>
          </a:p>
          <a:p>
            <a:pPr marL="0" indent="0">
              <a:buNone/>
            </a:pPr>
            <a:r>
              <a:rPr lang="en-US" dirty="0"/>
              <a:t>7:  </a:t>
            </a:r>
            <a:r>
              <a:rPr lang="en-US" b="1" dirty="0"/>
              <a:t>end if</a:t>
            </a:r>
          </a:p>
          <a:p>
            <a:pPr marL="0" indent="0">
              <a:buNone/>
            </a:pPr>
            <a:r>
              <a:rPr lang="en-US" dirty="0"/>
              <a:t>8: Concatenate the names of all children of </a:t>
            </a:r>
            <a:r>
              <a:rPr lang="en-US" i="1" dirty="0">
                <a:solidFill>
                  <a:schemeClr val="accent1"/>
                </a:solidFill>
              </a:rPr>
              <a:t>v</a:t>
            </a:r>
            <a:r>
              <a:rPr lang="en-US" dirty="0"/>
              <a:t> and name it </a:t>
            </a:r>
            <a:r>
              <a:rPr lang="en-US" i="1" dirty="0">
                <a:solidFill>
                  <a:schemeClr val="accent1"/>
                </a:solidFill>
              </a:rPr>
              <a:t>t</a:t>
            </a:r>
          </a:p>
          <a:p>
            <a:pPr marL="0" indent="0">
              <a:buNone/>
            </a:pPr>
            <a:r>
              <a:rPr lang="en-US" dirty="0"/>
              <a:t>9: Set </a:t>
            </a:r>
            <a:r>
              <a:rPr lang="en-US" i="1" dirty="0" smtClean="0">
                <a:solidFill>
                  <a:schemeClr val="accent1"/>
                </a:solidFill>
              </a:rPr>
              <a:t>1t0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>as tuple name of </a:t>
            </a:r>
            <a:r>
              <a:rPr lang="en-US" i="1" dirty="0">
                <a:solidFill>
                  <a:schemeClr val="accent1"/>
                </a:solidFill>
              </a:rPr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33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63" y="1125538"/>
            <a:ext cx="8213725" cy="54098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Canonical names can get pretty huge pretty fast.</a:t>
            </a:r>
          </a:p>
          <a:p>
            <a:pPr marL="0" indent="0">
              <a:buNone/>
            </a:pPr>
            <a:r>
              <a:rPr lang="en-US" b="1" dirty="0" smtClean="0"/>
              <a:t>Solution to it is to use hashing:</a:t>
            </a:r>
          </a:p>
          <a:p>
            <a:pPr marL="0" indent="0">
              <a:buNone/>
            </a:pPr>
            <a:r>
              <a:rPr lang="en-US" cap="small" dirty="0" err="1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Assign_Names</a:t>
            </a:r>
            <a:r>
              <a:rPr lang="en-US" cap="small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(</a:t>
            </a:r>
            <a:r>
              <a:rPr lang="en-US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v</a:t>
            </a:r>
            <a:r>
              <a:rPr lang="en-US" cap="small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: Let </a:t>
            </a:r>
            <a:r>
              <a:rPr lang="en-US" i="1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be </a:t>
            </a:r>
            <a:r>
              <a:rPr lang="en-US" i="1" dirty="0" smtClean="0">
                <a:solidFill>
                  <a:schemeClr val="accent1"/>
                </a:solidFill>
              </a:rPr>
              <a:t>0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: Let </a:t>
            </a:r>
            <a:r>
              <a:rPr lang="en-US" i="1" dirty="0" err="1" smtClean="0">
                <a:solidFill>
                  <a:schemeClr val="accent1"/>
                </a:solidFill>
              </a:rPr>
              <a:t>hm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be a </a:t>
            </a:r>
            <a:r>
              <a:rPr lang="en-US" dirty="0" err="1"/>
              <a:t>H</a:t>
            </a:r>
            <a:r>
              <a:rPr lang="en-US" dirty="0" err="1" smtClean="0"/>
              <a:t>ashMap</a:t>
            </a:r>
            <a:r>
              <a:rPr lang="en-US" dirty="0" smtClean="0"/>
              <a:t> hashing array(lists)s to integers</a:t>
            </a:r>
            <a:endParaRPr lang="en-US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:  </a:t>
            </a:r>
            <a:r>
              <a:rPr lang="en-US" b="1" dirty="0"/>
              <a:t>if </a:t>
            </a:r>
            <a:r>
              <a:rPr lang="en-US" i="1" dirty="0">
                <a:solidFill>
                  <a:schemeClr val="accent1"/>
                </a:solidFill>
              </a:rPr>
              <a:t>v</a:t>
            </a:r>
            <a:r>
              <a:rPr lang="en-US" dirty="0" smtClean="0"/>
              <a:t> is </a:t>
            </a:r>
            <a:r>
              <a:rPr lang="en-US" dirty="0"/>
              <a:t>a leaf </a:t>
            </a:r>
            <a:r>
              <a:rPr lang="en-US" b="1" dirty="0"/>
              <a:t>then</a:t>
            </a:r>
          </a:p>
          <a:p>
            <a:pPr marL="0" indent="0">
              <a:buNone/>
            </a:pPr>
            <a:r>
              <a:rPr lang="en-US" dirty="0"/>
              <a:t>2:       Give </a:t>
            </a:r>
            <a:r>
              <a:rPr lang="en-US" i="1" dirty="0">
                <a:solidFill>
                  <a:schemeClr val="accent1"/>
                </a:solidFill>
              </a:rPr>
              <a:t>v</a:t>
            </a:r>
            <a:r>
              <a:rPr lang="en-US" dirty="0" smtClean="0"/>
              <a:t> </a:t>
            </a:r>
            <a:r>
              <a:rPr lang="en-US" dirty="0"/>
              <a:t>the tuple name </a:t>
            </a:r>
            <a:r>
              <a:rPr lang="en-US" i="1" dirty="0" smtClean="0">
                <a:solidFill>
                  <a:schemeClr val="accent1"/>
                </a:solidFill>
              </a:rPr>
              <a:t>0 </a:t>
            </a:r>
            <a:r>
              <a:rPr lang="en-US" dirty="0" smtClean="0"/>
              <a:t>and </a:t>
            </a:r>
            <a:r>
              <a:rPr lang="en-US" b="1" dirty="0" smtClean="0"/>
              <a:t>return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3:  </a:t>
            </a:r>
            <a:r>
              <a:rPr lang="en-US" b="1" dirty="0"/>
              <a:t>else</a:t>
            </a:r>
          </a:p>
          <a:p>
            <a:pPr marL="0" indent="0">
              <a:buNone/>
            </a:pPr>
            <a:r>
              <a:rPr lang="en-US" dirty="0"/>
              <a:t>4:        </a:t>
            </a:r>
            <a:r>
              <a:rPr lang="en-US" b="1" dirty="0"/>
              <a:t>for every </a:t>
            </a:r>
            <a:r>
              <a:rPr lang="en-US" dirty="0"/>
              <a:t>child </a:t>
            </a:r>
            <a:r>
              <a:rPr lang="en-US" i="1" dirty="0">
                <a:solidFill>
                  <a:schemeClr val="accent1"/>
                </a:solidFill>
              </a:rPr>
              <a:t>w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i="1" dirty="0">
                <a:solidFill>
                  <a:schemeClr val="accent1"/>
                </a:solidFill>
              </a:rPr>
              <a:t>v</a:t>
            </a:r>
            <a:r>
              <a:rPr lang="en-US" dirty="0" smtClean="0"/>
              <a:t> </a:t>
            </a:r>
            <a:r>
              <a:rPr lang="en-US" dirty="0"/>
              <a:t>do </a:t>
            </a:r>
          </a:p>
          <a:p>
            <a:pPr marL="0" indent="0">
              <a:buNone/>
            </a:pPr>
            <a:r>
              <a:rPr lang="en-US" cap="small" dirty="0"/>
              <a:t>5:            </a:t>
            </a:r>
            <a:r>
              <a:rPr lang="en-US" cap="small" dirty="0" err="1" smtClean="0">
                <a:latin typeface="Bookman Old Style" panose="02050604050505020204" pitchFamily="18" charset="0"/>
              </a:rPr>
              <a:t>Assign_Name</a:t>
            </a:r>
            <a:r>
              <a:rPr lang="en-US" cap="small" dirty="0" smtClean="0">
                <a:latin typeface="Bookman Old Style" panose="02050604050505020204" pitchFamily="18" charset="0"/>
              </a:rPr>
              <a:t>(w</a:t>
            </a:r>
            <a:r>
              <a:rPr lang="en-US" cap="small" dirty="0">
                <a:latin typeface="Bookman Old Style" panose="02050604050505020204" pitchFamily="18" charset="0"/>
              </a:rPr>
              <a:t>)</a:t>
            </a:r>
          </a:p>
          <a:p>
            <a:pPr marL="0" indent="0">
              <a:buNone/>
            </a:pPr>
            <a:r>
              <a:rPr lang="en-US" cap="small" dirty="0"/>
              <a:t>6:        </a:t>
            </a:r>
            <a:r>
              <a:rPr lang="en-US" b="1" dirty="0"/>
              <a:t>end for</a:t>
            </a:r>
            <a:endParaRPr lang="en-US" b="1" cap="small" dirty="0"/>
          </a:p>
          <a:p>
            <a:pPr marL="0" indent="0">
              <a:buNone/>
            </a:pPr>
            <a:r>
              <a:rPr lang="en-US" dirty="0"/>
              <a:t>7:  </a:t>
            </a:r>
            <a:r>
              <a:rPr lang="en-US" b="1" dirty="0"/>
              <a:t>end if</a:t>
            </a:r>
          </a:p>
          <a:p>
            <a:pPr marL="0" indent="0">
              <a:buNone/>
            </a:pPr>
            <a:r>
              <a:rPr lang="en-US" dirty="0"/>
              <a:t>8: </a:t>
            </a:r>
            <a:r>
              <a:rPr lang="en-US" dirty="0" smtClean="0"/>
              <a:t>let array </a:t>
            </a:r>
            <a:r>
              <a:rPr lang="en-US" i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consist of names of children of </a:t>
            </a:r>
            <a:r>
              <a:rPr lang="en-US" i="1" dirty="0" smtClean="0">
                <a:solidFill>
                  <a:schemeClr val="accent1"/>
                </a:solidFill>
              </a:rPr>
              <a:t>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228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9: radix sort </a:t>
            </a:r>
            <a:r>
              <a:rPr lang="en-US" i="1" dirty="0">
                <a:solidFill>
                  <a:schemeClr val="accent1"/>
                </a:solidFill>
              </a:rPr>
              <a:t>A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10: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i="1" dirty="0">
                <a:solidFill>
                  <a:schemeClr val="accent1"/>
                </a:solidFill>
              </a:rPr>
              <a:t>A</a:t>
            </a:r>
            <a:r>
              <a:rPr lang="en-US" dirty="0"/>
              <a:t> is not in </a:t>
            </a:r>
            <a:r>
              <a:rPr lang="en-US" i="1" dirty="0" err="1">
                <a:solidFill>
                  <a:schemeClr val="accent1"/>
                </a:solidFill>
              </a:rPr>
              <a:t>hm</a:t>
            </a:r>
            <a:r>
              <a:rPr lang="en-US" dirty="0"/>
              <a:t>  </a:t>
            </a:r>
            <a:r>
              <a:rPr lang="en-US" dirty="0" smtClean="0"/>
              <a:t>it</a:t>
            </a:r>
          </a:p>
          <a:p>
            <a:pPr marL="0" indent="0">
              <a:buNone/>
            </a:pPr>
            <a:r>
              <a:rPr lang="en-US" dirty="0" smtClean="0"/>
              <a:t>11:     </a:t>
            </a:r>
            <a:r>
              <a:rPr lang="en-US" b="1" dirty="0" smtClean="0"/>
              <a:t>then </a:t>
            </a:r>
            <a:r>
              <a:rPr lang="en-US" i="1" dirty="0" err="1">
                <a:solidFill>
                  <a:schemeClr val="accent1"/>
                </a:solidFill>
              </a:rPr>
              <a:t>hm</a:t>
            </a:r>
            <a:r>
              <a:rPr lang="en-US" dirty="0" err="1"/>
              <a:t>.put</a:t>
            </a:r>
            <a:r>
              <a:rPr lang="en-US" dirty="0"/>
              <a:t>(</a:t>
            </a:r>
            <a:r>
              <a:rPr lang="en-US" i="1" dirty="0">
                <a:solidFill>
                  <a:schemeClr val="accent1"/>
                </a:solidFill>
              </a:rPr>
              <a:t>A</a:t>
            </a:r>
            <a:r>
              <a:rPr lang="en-US" dirty="0"/>
              <a:t>, ++</a:t>
            </a:r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12: </a:t>
            </a:r>
            <a:r>
              <a:rPr lang="en-US" i="1" dirty="0" smtClean="0">
                <a:solidFill>
                  <a:schemeClr val="accent1"/>
                </a:solidFill>
              </a:rPr>
              <a:t>v</a:t>
            </a:r>
            <a:r>
              <a:rPr lang="en-US" dirty="0" smtClean="0"/>
              <a:t>.name = </a:t>
            </a:r>
            <a:r>
              <a:rPr lang="en-US" i="1" dirty="0" err="1" smtClean="0">
                <a:solidFill>
                  <a:schemeClr val="accent1"/>
                </a:solidFill>
              </a:rPr>
              <a:t>hm</a:t>
            </a:r>
            <a:r>
              <a:rPr lang="en-US" dirty="0" err="1" smtClean="0"/>
              <a:t>.get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8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isomorphism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small" dirty="0" err="1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Find_Centers</a:t>
            </a:r>
            <a:r>
              <a:rPr lang="en-US" cap="small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(</a:t>
            </a:r>
            <a:r>
              <a:rPr lang="en-US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v</a:t>
            </a:r>
            <a:r>
              <a:rPr lang="en-US" cap="small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1: run DFS(</a:t>
            </a:r>
            <a:r>
              <a:rPr lang="en-US" i="1" dirty="0" smtClean="0">
                <a:solidFill>
                  <a:schemeClr val="accent1"/>
                </a:solidFill>
              </a:rPr>
              <a:t>v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2: let </a:t>
            </a:r>
            <a:r>
              <a:rPr lang="en-US" i="1" dirty="0" smtClean="0">
                <a:solidFill>
                  <a:schemeClr val="accent1"/>
                </a:solidFill>
              </a:rPr>
              <a:t>n </a:t>
            </a:r>
            <a:r>
              <a:rPr lang="en-US" dirty="0" smtClean="0"/>
              <a:t>be the furthest node from </a:t>
            </a:r>
            <a:r>
              <a:rPr lang="en-US" i="1" dirty="0" smtClean="0">
                <a:solidFill>
                  <a:schemeClr val="accent1"/>
                </a:solidFill>
              </a:rPr>
              <a:t>v</a:t>
            </a:r>
            <a:r>
              <a:rPr lang="en-US" dirty="0" smtClean="0"/>
              <a:t> and run DFS(</a:t>
            </a:r>
            <a:r>
              <a:rPr lang="en-US" i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3: let </a:t>
            </a:r>
            <a:r>
              <a:rPr lang="en-US" i="1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 be the furthest node from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</a:p>
          <a:p>
            <a:pPr marL="0" indent="0">
              <a:buNone/>
            </a:pPr>
            <a:r>
              <a:rPr lang="en-US" dirty="0" smtClean="0"/>
              <a:t>4: return array of median node(s) in the path from </a:t>
            </a:r>
            <a:r>
              <a:rPr lang="en-US" i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to </a:t>
            </a:r>
            <a:r>
              <a:rPr lang="en-US" i="1" dirty="0" smtClean="0">
                <a:solidFill>
                  <a:schemeClr val="accent1"/>
                </a:solidFill>
              </a:rPr>
              <a:t>m</a:t>
            </a:r>
            <a:endParaRPr lang="en-US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cap="small" dirty="0" err="1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Tree_Isomorphism</a:t>
            </a:r>
            <a:r>
              <a:rPr lang="en-US" cap="small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(</a:t>
            </a:r>
            <a:r>
              <a:rPr lang="en-US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r, </a:t>
            </a:r>
            <a:r>
              <a:rPr lang="en-US" dirty="0">
                <a:solidFill>
                  <a:schemeClr val="accent1"/>
                </a:solidFill>
                <a:latin typeface="Bookman Old Style" panose="02050604050505020204" pitchFamily="18" charset="0"/>
              </a:rPr>
              <a:t>s</a:t>
            </a:r>
            <a:r>
              <a:rPr lang="en-US" cap="small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)</a:t>
            </a:r>
            <a:endParaRPr lang="en-US" cap="small" dirty="0">
              <a:solidFill>
                <a:schemeClr val="accent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smtClean="0"/>
              <a:t>1: put result of </a:t>
            </a:r>
            <a:r>
              <a:rPr lang="en-US" cap="small" dirty="0" err="1" smtClean="0">
                <a:latin typeface="Bookman Old Style" panose="02050604050505020204" pitchFamily="18" charset="0"/>
              </a:rPr>
              <a:t>Find_Centers</a:t>
            </a:r>
            <a:r>
              <a:rPr lang="en-US" cap="small" dirty="0" smtClean="0">
                <a:latin typeface="Bookman Old Style" panose="02050604050505020204" pitchFamily="18" charset="0"/>
              </a:rPr>
              <a:t>(</a:t>
            </a:r>
            <a:r>
              <a:rPr lang="en-US" dirty="0" smtClean="0">
                <a:latin typeface="Bookman Old Style" panose="02050604050505020204" pitchFamily="18" charset="0"/>
              </a:rPr>
              <a:t>r</a:t>
            </a:r>
            <a:r>
              <a:rPr lang="en-US" cap="small" dirty="0" smtClean="0">
                <a:latin typeface="Bookman Old Style" panose="02050604050505020204" pitchFamily="18" charset="0"/>
              </a:rPr>
              <a:t>)</a:t>
            </a:r>
            <a:r>
              <a:rPr lang="en-US" cap="small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latin typeface="Arial" panose="020B0604020202020204" pitchFamily="34" charset="0"/>
              </a:rPr>
              <a:t>in A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</a:rPr>
              <a:t>2: </a:t>
            </a:r>
            <a:r>
              <a:rPr lang="en-US" dirty="0"/>
              <a:t>put result of </a:t>
            </a:r>
            <a:r>
              <a:rPr lang="en-US" cap="small" dirty="0" err="1" smtClean="0">
                <a:latin typeface="Bookman Old Style" panose="02050604050505020204" pitchFamily="18" charset="0"/>
              </a:rPr>
              <a:t>Find_Centers</a:t>
            </a:r>
            <a:r>
              <a:rPr lang="en-US" cap="small" dirty="0" smtClean="0">
                <a:latin typeface="Bookman Old Style" panose="02050604050505020204" pitchFamily="18" charset="0"/>
              </a:rPr>
              <a:t>(</a:t>
            </a:r>
            <a:r>
              <a:rPr lang="en-US" dirty="0" smtClean="0">
                <a:latin typeface="Bookman Old Style" panose="02050604050505020204" pitchFamily="18" charset="0"/>
              </a:rPr>
              <a:t>s</a:t>
            </a:r>
            <a:r>
              <a:rPr lang="en-US" cap="small" dirty="0" smtClean="0">
                <a:latin typeface="Bookman Old Style" panose="02050604050505020204" pitchFamily="18" charset="0"/>
              </a:rPr>
              <a:t>)</a:t>
            </a:r>
            <a:r>
              <a:rPr lang="en-US" cap="small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in </a:t>
            </a:r>
            <a:r>
              <a:rPr lang="en-US" dirty="0" smtClean="0">
                <a:latin typeface="Arial" panose="020B0604020202020204" pitchFamily="34" charset="0"/>
              </a:rPr>
              <a:t>B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</a:rPr>
              <a:t>3: </a:t>
            </a:r>
            <a:r>
              <a:rPr lang="en-US" b="1" dirty="0" smtClean="0">
                <a:latin typeface="Arial" panose="020B0604020202020204" pitchFamily="34" charset="0"/>
              </a:rPr>
              <a:t>if</a:t>
            </a:r>
            <a:r>
              <a:rPr lang="en-US" dirty="0" smtClean="0">
                <a:latin typeface="Arial" panose="020B0604020202020204" pitchFamily="34" charset="0"/>
              </a:rPr>
              <a:t> A and B both have length </a:t>
            </a:r>
            <a:r>
              <a:rPr lang="en-US" i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</a:rPr>
              <a:t>4:      </a:t>
            </a:r>
            <a:r>
              <a:rPr lang="en-US" b="1" dirty="0" smtClean="0">
                <a:latin typeface="Arial" panose="020B0604020202020204" pitchFamily="34" charset="0"/>
              </a:rPr>
              <a:t>then </a:t>
            </a:r>
            <a:r>
              <a:rPr lang="en-US" dirty="0" smtClean="0">
                <a:latin typeface="Arial" panose="020B0604020202020204" pitchFamily="34" charset="0"/>
              </a:rPr>
              <a:t>do</a:t>
            </a:r>
            <a:r>
              <a:rPr lang="en-US" b="1" dirty="0" smtClean="0">
                <a:latin typeface="Arial" panose="020B0604020202020204" pitchFamily="34" charset="0"/>
              </a:rPr>
              <a:t> </a:t>
            </a:r>
            <a:r>
              <a:rPr lang="en-US" cap="small" dirty="0" err="1" smtClean="0">
                <a:latin typeface="Bookman Old Style" panose="02050604050505020204" pitchFamily="18" charset="0"/>
              </a:rPr>
              <a:t>Assign_Names</a:t>
            </a:r>
            <a:r>
              <a:rPr lang="en-US" cap="small" dirty="0" smtClean="0">
                <a:latin typeface="Bookman Old Style" panose="02050604050505020204" pitchFamily="18" charset="0"/>
              </a:rPr>
              <a:t>(</a:t>
            </a:r>
            <a:r>
              <a:rPr lang="en-US" dirty="0" smtClean="0">
                <a:latin typeface="Bookman Old Style" panose="02050604050505020204" pitchFamily="18" charset="0"/>
              </a:rPr>
              <a:t>A[0]</a:t>
            </a:r>
            <a:r>
              <a:rPr lang="en-US" cap="small" dirty="0" smtClean="0">
                <a:latin typeface="Bookman Old Style" panose="02050604050505020204" pitchFamily="18" charset="0"/>
              </a:rPr>
              <a:t>) </a:t>
            </a:r>
            <a:r>
              <a:rPr lang="en-US" dirty="0" smtClean="0"/>
              <a:t>and</a:t>
            </a:r>
            <a:r>
              <a:rPr lang="en-US" cap="small" dirty="0" smtClean="0">
                <a:latin typeface="Bookman Old Style" panose="02050604050505020204" pitchFamily="18" charset="0"/>
              </a:rPr>
              <a:t> </a:t>
            </a:r>
            <a:r>
              <a:rPr lang="en-US" cap="small" dirty="0" err="1">
                <a:latin typeface="Bookman Old Style" panose="02050604050505020204" pitchFamily="18" charset="0"/>
              </a:rPr>
              <a:t>Assign_Names</a:t>
            </a:r>
            <a:r>
              <a:rPr lang="en-US" cap="small" dirty="0">
                <a:latin typeface="Bookman Old Style" panose="02050604050505020204" pitchFamily="18" charset="0"/>
              </a:rPr>
              <a:t>(</a:t>
            </a:r>
            <a:r>
              <a:rPr lang="en-US" dirty="0">
                <a:latin typeface="Bookman Old Style" panose="02050604050505020204" pitchFamily="18" charset="0"/>
              </a:rPr>
              <a:t>B[0]</a:t>
            </a:r>
            <a:r>
              <a:rPr lang="en-US" cap="small" dirty="0">
                <a:latin typeface="Bookman Old Style" panose="02050604050505020204" pitchFamily="18" charset="0"/>
              </a:rPr>
              <a:t>) </a:t>
            </a:r>
            <a:endParaRPr lang="en-US" cap="small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smtClean="0"/>
              <a:t>5: 	</a:t>
            </a:r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name of A[0] is the same as name of B[0]   </a:t>
            </a:r>
          </a:p>
          <a:p>
            <a:pPr marL="0" indent="0">
              <a:buNone/>
            </a:pPr>
            <a:r>
              <a:rPr lang="en-US" dirty="0" smtClean="0"/>
              <a:t>6:             </a:t>
            </a:r>
            <a:r>
              <a:rPr lang="en-US" b="1" dirty="0" smtClean="0"/>
              <a:t>then</a:t>
            </a:r>
            <a:r>
              <a:rPr lang="en-US" dirty="0" smtClean="0"/>
              <a:t> return </a:t>
            </a:r>
            <a:r>
              <a:rPr lang="en-US" i="1" dirty="0" smtClean="0">
                <a:solidFill>
                  <a:schemeClr val="accent1"/>
                </a:solidFill>
              </a:rPr>
              <a:t>true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2861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Isomorphism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7: </a:t>
            </a:r>
            <a:r>
              <a:rPr lang="en-US" b="1" dirty="0" smtClean="0"/>
              <a:t>if </a:t>
            </a:r>
            <a:r>
              <a:rPr lang="en-US" dirty="0" smtClean="0"/>
              <a:t>A and B both have length </a:t>
            </a:r>
            <a:r>
              <a:rPr lang="en-US" i="1" dirty="0" smtClean="0">
                <a:solidFill>
                  <a:schemeClr val="accent1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 smtClean="0"/>
              <a:t>8: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</a:rPr>
              <a:t>then </a:t>
            </a:r>
            <a:r>
              <a:rPr lang="en-US" dirty="0">
                <a:latin typeface="Arial" panose="020B0604020202020204" pitchFamily="34" charset="0"/>
              </a:rPr>
              <a:t>do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cap="small" dirty="0" err="1">
                <a:latin typeface="Bookman Old Style" panose="02050604050505020204" pitchFamily="18" charset="0"/>
              </a:rPr>
              <a:t>Assign_Names</a:t>
            </a:r>
            <a:r>
              <a:rPr lang="en-US" cap="small" dirty="0">
                <a:latin typeface="Bookman Old Style" panose="02050604050505020204" pitchFamily="18" charset="0"/>
              </a:rPr>
              <a:t>(</a:t>
            </a:r>
            <a:r>
              <a:rPr lang="en-US" dirty="0">
                <a:latin typeface="Bookman Old Style" panose="02050604050505020204" pitchFamily="18" charset="0"/>
              </a:rPr>
              <a:t>A[0]</a:t>
            </a:r>
            <a:r>
              <a:rPr lang="en-US" cap="small" dirty="0">
                <a:latin typeface="Bookman Old Style" panose="02050604050505020204" pitchFamily="18" charset="0"/>
              </a:rPr>
              <a:t>) </a:t>
            </a:r>
            <a:r>
              <a:rPr lang="en-US" dirty="0"/>
              <a:t>and</a:t>
            </a:r>
            <a:r>
              <a:rPr lang="en-US" cap="small" dirty="0">
                <a:latin typeface="Bookman Old Style" panose="02050604050505020204" pitchFamily="18" charset="0"/>
              </a:rPr>
              <a:t> </a:t>
            </a:r>
            <a:r>
              <a:rPr lang="en-US" cap="small" dirty="0" err="1">
                <a:latin typeface="Bookman Old Style" panose="02050604050505020204" pitchFamily="18" charset="0"/>
              </a:rPr>
              <a:t>Assign_Names</a:t>
            </a:r>
            <a:r>
              <a:rPr lang="en-US" cap="small" dirty="0">
                <a:latin typeface="Bookman Old Style" panose="02050604050505020204" pitchFamily="18" charset="0"/>
              </a:rPr>
              <a:t>(</a:t>
            </a:r>
            <a:r>
              <a:rPr lang="en-US" dirty="0">
                <a:latin typeface="Bookman Old Style" panose="02050604050505020204" pitchFamily="18" charset="0"/>
              </a:rPr>
              <a:t>B[0]</a:t>
            </a:r>
            <a:r>
              <a:rPr lang="en-US" cap="small" dirty="0">
                <a:latin typeface="Bookman Old Style" panose="02050604050505020204" pitchFamily="18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/>
              <a:t>9: </a:t>
            </a: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name of </a:t>
            </a:r>
            <a:r>
              <a:rPr lang="en-US" dirty="0" smtClean="0"/>
              <a:t>A[0] </a:t>
            </a:r>
            <a:r>
              <a:rPr lang="en-US" dirty="0"/>
              <a:t>is the same as name of </a:t>
            </a:r>
            <a:r>
              <a:rPr lang="en-US" dirty="0" smtClean="0"/>
              <a:t>B[0]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10:             </a:t>
            </a:r>
            <a:r>
              <a:rPr lang="en-US" b="1" dirty="0"/>
              <a:t>then</a:t>
            </a:r>
            <a:r>
              <a:rPr lang="en-US" dirty="0"/>
              <a:t> return </a:t>
            </a:r>
            <a:r>
              <a:rPr lang="en-US" i="1" dirty="0" smtClean="0">
                <a:solidFill>
                  <a:schemeClr val="accent1"/>
                </a:solidFill>
              </a:rPr>
              <a:t>true</a:t>
            </a:r>
          </a:p>
          <a:p>
            <a:pPr marL="0" indent="0">
              <a:buNone/>
            </a:pPr>
            <a:r>
              <a:rPr lang="en-US" dirty="0" smtClean="0"/>
              <a:t>11:	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>
                <a:latin typeface="Arial" panose="020B0604020202020204" pitchFamily="34" charset="0"/>
              </a:rPr>
              <a:t>do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cap="small" dirty="0" smtClean="0">
                <a:latin typeface="Bookman Old Style" panose="02050604050505020204" pitchFamily="18" charset="0"/>
              </a:rPr>
              <a:t>Assign_Names(</a:t>
            </a:r>
            <a:r>
              <a:rPr lang="en-US" dirty="0" smtClean="0">
                <a:latin typeface="Bookman Old Style" panose="02050604050505020204" pitchFamily="18" charset="0"/>
              </a:rPr>
              <a:t>A[1]</a:t>
            </a:r>
            <a:r>
              <a:rPr lang="en-US" cap="small" dirty="0" smtClean="0">
                <a:latin typeface="Bookman Old Style" panose="02050604050505020204" pitchFamily="18" charset="0"/>
              </a:rPr>
              <a:t>) </a:t>
            </a:r>
            <a:r>
              <a:rPr lang="en-US" dirty="0"/>
              <a:t>and</a:t>
            </a:r>
            <a:r>
              <a:rPr lang="en-US" cap="small" dirty="0">
                <a:latin typeface="Bookman Old Style" panose="02050604050505020204" pitchFamily="18" charset="0"/>
              </a:rPr>
              <a:t> </a:t>
            </a:r>
            <a:r>
              <a:rPr lang="en-US" cap="small" dirty="0" smtClean="0">
                <a:latin typeface="Bookman Old Style" panose="02050604050505020204" pitchFamily="18" charset="0"/>
              </a:rPr>
              <a:t>Assign_Names(</a:t>
            </a:r>
            <a:r>
              <a:rPr lang="en-US" dirty="0" smtClean="0">
                <a:latin typeface="Bookman Old Style" panose="02050604050505020204" pitchFamily="18" charset="0"/>
              </a:rPr>
              <a:t>B</a:t>
            </a:r>
            <a:r>
              <a:rPr lang="en-US" dirty="0" smtClean="0">
                <a:latin typeface="Bookman Old Style" panose="02050604050505020204" pitchFamily="18" charset="0"/>
              </a:rPr>
              <a:t>[0]</a:t>
            </a:r>
            <a:r>
              <a:rPr lang="en-US" cap="small" dirty="0" smtClean="0">
                <a:latin typeface="Bookman Old Style" panose="020506040505050202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12: </a:t>
            </a:r>
            <a:r>
              <a:rPr lang="en-US" dirty="0"/>
              <a:t>	</a:t>
            </a:r>
            <a:r>
              <a:rPr lang="en-US" dirty="0" smtClean="0"/>
              <a:t>      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name of </a:t>
            </a:r>
            <a:r>
              <a:rPr lang="en-US" dirty="0" smtClean="0"/>
              <a:t>A[1] </a:t>
            </a:r>
            <a:r>
              <a:rPr lang="en-US" dirty="0"/>
              <a:t>is the same as name of </a:t>
            </a:r>
            <a:r>
              <a:rPr lang="en-US" dirty="0" smtClean="0"/>
              <a:t>B</a:t>
            </a:r>
            <a:r>
              <a:rPr lang="en-US" dirty="0" smtClean="0"/>
              <a:t>[0]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13:                  </a:t>
            </a:r>
            <a:r>
              <a:rPr lang="en-US" b="1" dirty="0"/>
              <a:t>then</a:t>
            </a:r>
            <a:r>
              <a:rPr lang="en-US" dirty="0"/>
              <a:t> return </a:t>
            </a:r>
            <a:r>
              <a:rPr lang="en-US" i="1" dirty="0" smtClean="0">
                <a:solidFill>
                  <a:schemeClr val="accent1"/>
                </a:solidFill>
              </a:rPr>
              <a:t>true</a:t>
            </a:r>
          </a:p>
          <a:p>
            <a:pPr marL="0" indent="0">
              <a:buNone/>
            </a:pPr>
            <a:r>
              <a:rPr lang="en-US" dirty="0" smtClean="0"/>
              <a:t>14:return </a:t>
            </a:r>
            <a:r>
              <a:rPr lang="en-US" i="1" dirty="0" smtClean="0">
                <a:solidFill>
                  <a:schemeClr val="accent1"/>
                </a:solidFill>
              </a:rPr>
              <a:t>false</a:t>
            </a:r>
            <a:endParaRPr lang="en-US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139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ame size tree isomorphism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Subtree</a:t>
            </a:r>
            <a:r>
              <a:rPr lang="en-US" dirty="0" smtClean="0"/>
              <a:t> isomorphism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Reduce </a:t>
            </a:r>
            <a:r>
              <a:rPr lang="en-US" dirty="0" smtClean="0"/>
              <a:t>and simplify your tree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7498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Isomorphism in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Isomorphism for general graphs:</a:t>
            </a:r>
          </a:p>
          <a:p>
            <a:pPr marL="0" indent="0">
              <a:buSzPct val="110000"/>
              <a:buNone/>
            </a:pPr>
            <a:endParaRPr lang="en-US" dirty="0"/>
          </a:p>
          <a:p>
            <a:pP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Takes too much time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Hard to compute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SzPct val="110000"/>
              <a:buNone/>
            </a:pPr>
            <a:r>
              <a:rPr lang="en-US" dirty="0" smtClean="0">
                <a:solidFill>
                  <a:schemeClr val="accent1"/>
                </a:solidFill>
              </a:rPr>
              <a:t>Isomorphism in trees:</a:t>
            </a:r>
          </a:p>
          <a:p>
            <a:pPr marL="0" indent="0">
              <a:buSzPct val="110000"/>
              <a:buNone/>
            </a:pPr>
            <a:endParaRPr lang="en-US" dirty="0" smtClean="0"/>
          </a:p>
          <a:p>
            <a:pP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Takes linear time to check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Easier to compute</a:t>
            </a:r>
          </a:p>
          <a:p>
            <a:pPr marL="0" indent="0">
              <a:buSzPct val="110000"/>
              <a:buNone/>
            </a:pPr>
            <a:endParaRPr lang="en-US" dirty="0"/>
          </a:p>
          <a:p>
            <a:pPr marL="0" indent="0">
              <a:buSzPct val="110000"/>
              <a:buNone/>
            </a:pPr>
            <a:r>
              <a:rPr lang="en-US" dirty="0" smtClean="0"/>
              <a:t>We focus on tree isomorphism.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979021" y="1312679"/>
            <a:ext cx="3101609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803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530027" y="1815674"/>
            <a:ext cx="3513053" cy="3513053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287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Isomorphism in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definition of isomorphism for trees = definition of isomorphism for general graphs.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660345" y="2019066"/>
            <a:ext cx="224392" cy="224393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>
            <a:stCxn id="4" idx="3"/>
            <a:endCxn id="7" idx="0"/>
          </p:cNvCxnSpPr>
          <p:nvPr/>
        </p:nvCxnSpPr>
        <p:spPr bwMode="auto">
          <a:xfrm flipH="1">
            <a:off x="1115408" y="2210597"/>
            <a:ext cx="577798" cy="699199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1003212" y="2909796"/>
            <a:ext cx="224392" cy="224393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370997" y="2833803"/>
            <a:ext cx="224392" cy="224393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0"/>
          <p:cNvCxnSpPr>
            <a:stCxn id="4" idx="5"/>
            <a:endCxn id="9" idx="1"/>
          </p:cNvCxnSpPr>
          <p:nvPr/>
        </p:nvCxnSpPr>
        <p:spPr bwMode="auto">
          <a:xfrm>
            <a:off x="1851876" y="2210597"/>
            <a:ext cx="551982" cy="656068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308603" y="3720045"/>
            <a:ext cx="224392" cy="224393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97035" y="3720045"/>
            <a:ext cx="224392" cy="224393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888746" y="4196099"/>
            <a:ext cx="224392" cy="224393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233917" y="4998476"/>
            <a:ext cx="224392" cy="224393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336109" y="4998475"/>
            <a:ext cx="224392" cy="224393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>
            <a:stCxn id="7" idx="3"/>
            <a:endCxn id="12" idx="0"/>
          </p:cNvCxnSpPr>
          <p:nvPr/>
        </p:nvCxnSpPr>
        <p:spPr bwMode="auto">
          <a:xfrm flipH="1">
            <a:off x="420799" y="3101327"/>
            <a:ext cx="615274" cy="618718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4"/>
            <a:endCxn id="13" idx="0"/>
          </p:cNvCxnSpPr>
          <p:nvPr/>
        </p:nvCxnSpPr>
        <p:spPr bwMode="auto">
          <a:xfrm flipH="1">
            <a:off x="1109231" y="3134189"/>
            <a:ext cx="6177" cy="585856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  <a:endCxn id="14" idx="0"/>
          </p:cNvCxnSpPr>
          <p:nvPr/>
        </p:nvCxnSpPr>
        <p:spPr bwMode="auto">
          <a:xfrm>
            <a:off x="1194743" y="3101327"/>
            <a:ext cx="806199" cy="1094772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3"/>
            <a:endCxn id="15" idx="0"/>
          </p:cNvCxnSpPr>
          <p:nvPr/>
        </p:nvCxnSpPr>
        <p:spPr bwMode="auto">
          <a:xfrm flipH="1">
            <a:off x="1346113" y="4387630"/>
            <a:ext cx="575494" cy="610846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5"/>
            <a:endCxn id="16" idx="0"/>
          </p:cNvCxnSpPr>
          <p:nvPr/>
        </p:nvCxnSpPr>
        <p:spPr bwMode="auto">
          <a:xfrm>
            <a:off x="2080277" y="4387630"/>
            <a:ext cx="368028" cy="610845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 bwMode="auto">
          <a:xfrm>
            <a:off x="4797005" y="2909797"/>
            <a:ext cx="224392" cy="224393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4198703" y="3720784"/>
            <a:ext cx="224392" cy="224393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4797005" y="4201233"/>
            <a:ext cx="224392" cy="224393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5358390" y="3720046"/>
            <a:ext cx="224392" cy="224393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4405313" y="4998476"/>
            <a:ext cx="224392" cy="224393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200208" y="4998476"/>
            <a:ext cx="224392" cy="224393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Connector 70"/>
          <p:cNvCxnSpPr>
            <a:stCxn id="63" idx="3"/>
            <a:endCxn id="66" idx="0"/>
          </p:cNvCxnSpPr>
          <p:nvPr/>
        </p:nvCxnSpPr>
        <p:spPr bwMode="auto">
          <a:xfrm flipH="1">
            <a:off x="4310899" y="3101328"/>
            <a:ext cx="518967" cy="619456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3" idx="4"/>
            <a:endCxn id="67" idx="0"/>
          </p:cNvCxnSpPr>
          <p:nvPr/>
        </p:nvCxnSpPr>
        <p:spPr bwMode="auto">
          <a:xfrm>
            <a:off x="4909201" y="3134190"/>
            <a:ext cx="0" cy="1067043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3" idx="5"/>
            <a:endCxn id="68" idx="0"/>
          </p:cNvCxnSpPr>
          <p:nvPr/>
        </p:nvCxnSpPr>
        <p:spPr bwMode="auto">
          <a:xfrm>
            <a:off x="4988536" y="3101328"/>
            <a:ext cx="482050" cy="618718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7" idx="5"/>
            <a:endCxn id="70" idx="0"/>
          </p:cNvCxnSpPr>
          <p:nvPr/>
        </p:nvCxnSpPr>
        <p:spPr bwMode="auto">
          <a:xfrm>
            <a:off x="4988536" y="4392764"/>
            <a:ext cx="323868" cy="605712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67" idx="3"/>
            <a:endCxn id="69" idx="0"/>
          </p:cNvCxnSpPr>
          <p:nvPr/>
        </p:nvCxnSpPr>
        <p:spPr bwMode="auto">
          <a:xfrm flipH="1">
            <a:off x="4517509" y="4392764"/>
            <a:ext cx="312357" cy="605712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>
            <a:off x="6170432" y="1884480"/>
            <a:ext cx="2392460" cy="3334237"/>
            <a:chOff x="6170432" y="1884480"/>
            <a:chExt cx="2392460" cy="3334237"/>
          </a:xfrm>
        </p:grpSpPr>
        <p:sp>
          <p:nvSpPr>
            <p:cNvPr id="76" name="Oval 75"/>
            <p:cNvSpPr/>
            <p:nvPr/>
          </p:nvSpPr>
          <p:spPr bwMode="auto">
            <a:xfrm>
              <a:off x="7258765" y="1884480"/>
              <a:ext cx="224392" cy="22439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7" name="Straight Connector 76"/>
            <p:cNvCxnSpPr>
              <a:stCxn id="76" idx="3"/>
              <a:endCxn id="78" idx="0"/>
            </p:cNvCxnSpPr>
            <p:nvPr/>
          </p:nvCxnSpPr>
          <p:spPr bwMode="auto">
            <a:xfrm flipH="1">
              <a:off x="6670159" y="2076011"/>
              <a:ext cx="621467" cy="833784"/>
            </a:xfrm>
            <a:prstGeom prst="line">
              <a:avLst/>
            </a:prstGeom>
            <a:ln w="25400">
              <a:headEnd type="none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 bwMode="auto">
            <a:xfrm>
              <a:off x="6557963" y="2909795"/>
              <a:ext cx="224392" cy="22439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953017" y="2909795"/>
              <a:ext cx="224392" cy="22439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0" name="Straight Connector 79"/>
            <p:cNvCxnSpPr>
              <a:stCxn id="76" idx="5"/>
              <a:endCxn id="79" idx="1"/>
            </p:cNvCxnSpPr>
            <p:nvPr/>
          </p:nvCxnSpPr>
          <p:spPr bwMode="auto">
            <a:xfrm>
              <a:off x="7450296" y="2076011"/>
              <a:ext cx="535582" cy="866646"/>
            </a:xfrm>
            <a:prstGeom prst="line">
              <a:avLst/>
            </a:prstGeom>
            <a:ln w="25400">
              <a:headEnd type="none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 bwMode="auto">
            <a:xfrm>
              <a:off x="6170432" y="3888882"/>
              <a:ext cx="224392" cy="22439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052146" y="3888883"/>
              <a:ext cx="224392" cy="22439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6" name="Straight Connector 85"/>
            <p:cNvCxnSpPr>
              <a:stCxn id="78" idx="3"/>
              <a:endCxn id="81" idx="0"/>
            </p:cNvCxnSpPr>
            <p:nvPr/>
          </p:nvCxnSpPr>
          <p:spPr bwMode="auto">
            <a:xfrm flipH="1">
              <a:off x="6282628" y="3101326"/>
              <a:ext cx="308196" cy="787556"/>
            </a:xfrm>
            <a:prstGeom prst="line">
              <a:avLst/>
            </a:prstGeom>
            <a:ln w="25400">
              <a:headEnd type="none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8" idx="5"/>
              <a:endCxn id="82" idx="0"/>
            </p:cNvCxnSpPr>
            <p:nvPr/>
          </p:nvCxnSpPr>
          <p:spPr bwMode="auto">
            <a:xfrm>
              <a:off x="6749494" y="3101326"/>
              <a:ext cx="414848" cy="787557"/>
            </a:xfrm>
            <a:prstGeom prst="line">
              <a:avLst/>
            </a:prstGeom>
            <a:ln w="25400">
              <a:headEnd type="none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9" idx="4"/>
              <a:endCxn id="150" idx="0"/>
            </p:cNvCxnSpPr>
            <p:nvPr/>
          </p:nvCxnSpPr>
          <p:spPr bwMode="auto">
            <a:xfrm>
              <a:off x="8065213" y="3134188"/>
              <a:ext cx="32861" cy="754696"/>
            </a:xfrm>
            <a:prstGeom prst="line">
              <a:avLst/>
            </a:prstGeom>
            <a:ln w="25400">
              <a:headEnd type="none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 bwMode="auto">
            <a:xfrm>
              <a:off x="7985878" y="3888884"/>
              <a:ext cx="224392" cy="22439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" name="Oval 150"/>
            <p:cNvSpPr/>
            <p:nvPr/>
          </p:nvSpPr>
          <p:spPr bwMode="auto">
            <a:xfrm>
              <a:off x="7710906" y="4994324"/>
              <a:ext cx="224392" cy="22439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Oval 151"/>
            <p:cNvSpPr/>
            <p:nvPr/>
          </p:nvSpPr>
          <p:spPr bwMode="auto">
            <a:xfrm>
              <a:off x="8338500" y="4992321"/>
              <a:ext cx="224392" cy="224393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3" name="Straight Connector 152"/>
            <p:cNvCxnSpPr>
              <a:stCxn id="150" idx="3"/>
              <a:endCxn id="151" idx="0"/>
            </p:cNvCxnSpPr>
            <p:nvPr/>
          </p:nvCxnSpPr>
          <p:spPr bwMode="auto">
            <a:xfrm flipH="1">
              <a:off x="7823102" y="4080415"/>
              <a:ext cx="195637" cy="913909"/>
            </a:xfrm>
            <a:prstGeom prst="line">
              <a:avLst/>
            </a:prstGeom>
            <a:ln w="25400">
              <a:headEnd type="none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50" idx="5"/>
              <a:endCxn id="152" idx="0"/>
            </p:cNvCxnSpPr>
            <p:nvPr/>
          </p:nvCxnSpPr>
          <p:spPr bwMode="auto">
            <a:xfrm>
              <a:off x="8177409" y="4080415"/>
              <a:ext cx="273287" cy="911906"/>
            </a:xfrm>
            <a:prstGeom prst="line">
              <a:avLst/>
            </a:prstGeom>
            <a:ln w="25400">
              <a:headEnd type="none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9" name="Picture 2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467902" y="5681685"/>
            <a:ext cx="405397" cy="466921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133280" y="5681685"/>
            <a:ext cx="475362" cy="475362"/>
          </a:xfrm>
          <a:prstGeom prst="rect">
            <a:avLst/>
          </a:prstGeom>
        </p:spPr>
      </p:pic>
      <p:sp>
        <p:nvSpPr>
          <p:cNvPr id="238" name="Freeform 237"/>
          <p:cNvSpPr/>
          <p:nvPr/>
        </p:nvSpPr>
        <p:spPr bwMode="auto">
          <a:xfrm>
            <a:off x="1217330" y="3018081"/>
            <a:ext cx="3612722" cy="459429"/>
          </a:xfrm>
          <a:custGeom>
            <a:avLst/>
            <a:gdLst>
              <a:gd name="connsiteX0" fmla="*/ 0 w 3612722"/>
              <a:gd name="connsiteY0" fmla="*/ 16829 h 751730"/>
              <a:gd name="connsiteX1" fmla="*/ 1452942 w 3612722"/>
              <a:gd name="connsiteY1" fmla="*/ 751715 h 751730"/>
              <a:gd name="connsiteX2" fmla="*/ 3612722 w 3612722"/>
              <a:gd name="connsiteY2" fmla="*/ 0 h 7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2722" h="751730">
                <a:moveTo>
                  <a:pt x="0" y="16829"/>
                </a:moveTo>
                <a:cubicBezTo>
                  <a:pt x="425411" y="385674"/>
                  <a:pt x="850822" y="754520"/>
                  <a:pt x="1452942" y="751715"/>
                </a:cubicBezTo>
                <a:cubicBezTo>
                  <a:pt x="2055062" y="748910"/>
                  <a:pt x="2833892" y="374455"/>
                  <a:pt x="3612722" y="0"/>
                </a:cubicBezTo>
              </a:path>
            </a:pathLst>
          </a:custGeom>
          <a:noFill/>
          <a:ln w="50800" cap="flat" cmpd="sng" algn="ctr">
            <a:solidFill>
              <a:schemeClr val="bg2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38"/>
          <p:cNvSpPr/>
          <p:nvPr/>
        </p:nvSpPr>
        <p:spPr bwMode="auto">
          <a:xfrm>
            <a:off x="2109291" y="4269071"/>
            <a:ext cx="2681492" cy="424986"/>
          </a:xfrm>
          <a:custGeom>
            <a:avLst/>
            <a:gdLst>
              <a:gd name="connsiteX0" fmla="*/ 0 w 2681492"/>
              <a:gd name="connsiteY0" fmla="*/ 0 h 662260"/>
              <a:gd name="connsiteX1" fmla="*/ 1183671 w 2681492"/>
              <a:gd name="connsiteY1" fmla="*/ 661958 h 662260"/>
              <a:gd name="connsiteX2" fmla="*/ 2681492 w 2681492"/>
              <a:gd name="connsiteY2" fmla="*/ 67318 h 66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1492" h="662260">
                <a:moveTo>
                  <a:pt x="0" y="0"/>
                </a:moveTo>
                <a:cubicBezTo>
                  <a:pt x="368378" y="325369"/>
                  <a:pt x="736756" y="650738"/>
                  <a:pt x="1183671" y="661958"/>
                </a:cubicBezTo>
                <a:cubicBezTo>
                  <a:pt x="1630586" y="673178"/>
                  <a:pt x="2156039" y="370248"/>
                  <a:pt x="2681492" y="67318"/>
                </a:cubicBezTo>
              </a:path>
            </a:pathLst>
          </a:custGeom>
          <a:noFill/>
          <a:ln w="50800" cap="flat" cmpd="sng" algn="ctr">
            <a:solidFill>
              <a:schemeClr val="bg2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 bwMode="auto">
          <a:xfrm>
            <a:off x="4164175" y="1863169"/>
            <a:ext cx="224392" cy="224393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1" name="Straight Connector 240"/>
          <p:cNvCxnSpPr>
            <a:stCxn id="240" idx="5"/>
            <a:endCxn id="63" idx="0"/>
          </p:cNvCxnSpPr>
          <p:nvPr/>
        </p:nvCxnSpPr>
        <p:spPr bwMode="auto">
          <a:xfrm>
            <a:off x="4355706" y="2054700"/>
            <a:ext cx="553495" cy="855097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 bwMode="auto">
          <a:xfrm>
            <a:off x="3622043" y="2833803"/>
            <a:ext cx="224392" cy="224393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3" name="Straight Connector 242"/>
          <p:cNvCxnSpPr>
            <a:stCxn id="240" idx="3"/>
            <a:endCxn id="242" idx="0"/>
          </p:cNvCxnSpPr>
          <p:nvPr/>
        </p:nvCxnSpPr>
        <p:spPr bwMode="auto">
          <a:xfrm flipH="1">
            <a:off x="3734239" y="2054700"/>
            <a:ext cx="462797" cy="779103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5944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238" grpId="0" animBg="1"/>
      <p:bldP spid="239" grpId="0" animBg="1"/>
      <p:bldP spid="240" grpId="0" animBg="1"/>
      <p:bldP spid="2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latin typeface="+mn-lt"/>
              </a:rPr>
              <a:t>Isomorphism</a:t>
            </a:r>
            <a:endParaRPr lang="nl-NL" dirty="0">
              <a:latin typeface="+mn-lt"/>
            </a:endParaRPr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69875" lvl="1" indent="0">
                  <a:buNone/>
                </a:pPr>
                <a:r>
                  <a:rPr lang="en-US" sz="2400" b="1" dirty="0" smtClean="0">
                    <a:solidFill>
                      <a:schemeClr val="accent1"/>
                    </a:solidFill>
                  </a:rPr>
                  <a:t>Definition:</a:t>
                </a:r>
              </a:p>
              <a:p>
                <a:pPr marL="269875" lvl="1" indent="0">
                  <a:buNone/>
                </a:pPr>
                <a:endParaRPr lang="en-US" sz="2200" b="1" dirty="0" smtClean="0">
                  <a:solidFill>
                    <a:schemeClr val="accent1"/>
                  </a:solidFill>
                </a:endParaRPr>
              </a:p>
              <a:p>
                <a:pPr marL="269875" lvl="1" indent="0">
                  <a:buNone/>
                </a:pPr>
                <a:r>
                  <a:rPr lang="en-US" sz="2200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2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</a:t>
                </a:r>
                <a:r>
                  <a:rPr lang="en-US" sz="22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somorphism </a:t>
                </a:r>
                <a:r>
                  <a:rPr lang="en-US" dirty="0" smtClean="0"/>
                  <a:t>of graphs</a:t>
                </a:r>
                <a:r>
                  <a:rPr lang="en-US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bijection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between the vertex sets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/>
                  <a:t>such that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2698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baseline="-250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baseline="-250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))∈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baseline="-250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269875" lvl="1" indent="0">
                  <a:buNone/>
                </a:pPr>
                <a:endParaRPr lang="en-US" dirty="0"/>
              </a:p>
              <a:p>
                <a:pPr marL="269875" lvl="1" indent="0">
                  <a:buNone/>
                </a:pPr>
                <a:endParaRPr lang="en-US" dirty="0" smtClean="0"/>
              </a:p>
              <a:p>
                <a:pPr marL="269875" lvl="1" indent="0">
                  <a:buNone/>
                </a:pPr>
                <a:endParaRPr lang="en-US" dirty="0"/>
              </a:p>
              <a:p>
                <a:pPr marL="269875" lvl="1" indent="0">
                  <a:buNone/>
                </a:pPr>
                <a:endParaRPr lang="en-US" dirty="0" smtClean="0"/>
              </a:p>
              <a:p>
                <a:pPr marL="269875" lvl="1" indent="0">
                  <a:buNone/>
                </a:pPr>
                <a:endParaRPr lang="en-US" dirty="0"/>
              </a:p>
              <a:p>
                <a:pPr marL="269875" lvl="1" indent="0">
                  <a:buNone/>
                </a:pPr>
                <a:endParaRPr lang="en-US" dirty="0" smtClean="0"/>
              </a:p>
              <a:p>
                <a:pPr marL="269875" lvl="1" indent="0">
                  <a:buNone/>
                </a:pPr>
                <a:endParaRPr lang="en-US" dirty="0" smtClean="0"/>
              </a:p>
              <a:p>
                <a:pPr marL="269875" lvl="1" indent="0">
                  <a:buNone/>
                </a:pPr>
                <a:r>
                  <a:rPr lang="en-US" dirty="0" smtClean="0"/>
                  <a:t>But how to check if two arbitrary graphs are isomorphic?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13781" t="13598" r="47438" b="51947"/>
          <a:stretch/>
        </p:blipFill>
        <p:spPr>
          <a:xfrm>
            <a:off x="1502874" y="3014803"/>
            <a:ext cx="2055137" cy="2362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16516" t="13201" r="33599" b="54456"/>
          <a:stretch/>
        </p:blipFill>
        <p:spPr>
          <a:xfrm>
            <a:off x="4472412" y="3087230"/>
            <a:ext cx="2643612" cy="221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9141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ectangle 4"/>
          <p:cNvSpPr/>
          <p:nvPr/>
        </p:nvSpPr>
        <p:spPr>
          <a:xfrm>
            <a:off x="1486577" y="1660248"/>
            <a:ext cx="617084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latin typeface="+mn-lt"/>
              </a:rPr>
              <a:t>Takes Too Long</a:t>
            </a:r>
            <a:endParaRPr 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084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Rooted Trees</a:t>
            </a:r>
            <a:endParaRPr lang="en-US" dirty="0">
              <a:latin typeface="+mn-lt"/>
            </a:endParaRPr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Rooted tree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/>
                  <a:t>is a tree with a selected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Isomorphism in rooted trees </a:t>
                </a:r>
                <a:r>
                  <a:rPr lang="en-US" dirty="0" smtClean="0"/>
                  <a:t>similar to graphs except for: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dirty="0" smtClean="0"/>
                  <a:t>The graphs should be trees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dirty="0" smtClean="0"/>
                  <a:t>The trees should have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the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same roots</a:t>
                </a:r>
              </a:p>
              <a:p>
                <a:pPr marL="0" indent="0">
                  <a:buNone/>
                </a:pPr>
                <a:r>
                  <a:rPr lang="en-US" dirty="0" smtClean="0"/>
                  <a:t>Example</a:t>
                </a:r>
                <a:r>
                  <a:rPr lang="en-US" dirty="0"/>
                  <a:t>: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</a:t>
                </a:r>
                <a:r>
                  <a:rPr lang="en-US" i="1" baseline="-25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i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 </a:t>
                </a:r>
                <a:r>
                  <a:rPr lang="en-US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</a:t>
                </a:r>
                <a:r>
                  <a:rPr lang="en-US" i="1" baseline="-25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are isomorphic as graphs but </a:t>
                </a:r>
                <a:r>
                  <a:rPr lang="en-US" dirty="0">
                    <a:solidFill>
                      <a:srgbClr val="FF0000"/>
                    </a:solidFill>
                  </a:rPr>
                  <a:t>not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isomorphic </a:t>
                </a:r>
                <a:r>
                  <a:rPr lang="en-US" dirty="0">
                    <a:solidFill>
                      <a:srgbClr val="FF0000"/>
                    </a:solidFill>
                  </a:rPr>
                  <a:t>rooted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trees!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84201" y="4331243"/>
            <a:ext cx="4291044" cy="16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1928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Rooted Trees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Choosing the root(s) for your trees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 center of the two trees is the root.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How to find the middle node(s) of a tree?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DFS twice to find the diameter of your tree.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Take the middle node(s) of the diametrical path to be your root.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98498" y="6132190"/>
            <a:ext cx="286101" cy="2804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02243" y="5444234"/>
            <a:ext cx="286101" cy="2804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02243" y="4756277"/>
            <a:ext cx="286101" cy="2804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43923" y="4756276"/>
            <a:ext cx="286101" cy="2804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85603" y="4755428"/>
            <a:ext cx="286101" cy="2804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427283" y="4755427"/>
            <a:ext cx="286101" cy="2804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427283" y="4101792"/>
            <a:ext cx="286101" cy="2804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743922" y="4101791"/>
            <a:ext cx="286101" cy="2804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743920" y="5461063"/>
            <a:ext cx="286101" cy="2804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743920" y="6132190"/>
            <a:ext cx="286101" cy="2804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>
            <a:stCxn id="6" idx="4"/>
            <a:endCxn id="5" idx="0"/>
          </p:cNvCxnSpPr>
          <p:nvPr/>
        </p:nvCxnSpPr>
        <p:spPr bwMode="auto">
          <a:xfrm flipH="1">
            <a:off x="1041549" y="5724725"/>
            <a:ext cx="3745" cy="407465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4"/>
            <a:endCxn id="6" idx="0"/>
          </p:cNvCxnSpPr>
          <p:nvPr/>
        </p:nvCxnSpPr>
        <p:spPr bwMode="auto">
          <a:xfrm>
            <a:off x="1045294" y="5036768"/>
            <a:ext cx="0" cy="407466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4"/>
            <a:endCxn id="14" idx="0"/>
          </p:cNvCxnSpPr>
          <p:nvPr/>
        </p:nvCxnSpPr>
        <p:spPr bwMode="auto">
          <a:xfrm>
            <a:off x="1886971" y="5741554"/>
            <a:ext cx="0" cy="390636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4"/>
            <a:endCxn id="13" idx="0"/>
          </p:cNvCxnSpPr>
          <p:nvPr/>
        </p:nvCxnSpPr>
        <p:spPr bwMode="auto">
          <a:xfrm flipH="1">
            <a:off x="1886971" y="5036767"/>
            <a:ext cx="3" cy="424296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4"/>
            <a:endCxn id="8" idx="0"/>
          </p:cNvCxnSpPr>
          <p:nvPr/>
        </p:nvCxnSpPr>
        <p:spPr bwMode="auto">
          <a:xfrm>
            <a:off x="1886973" y="4382282"/>
            <a:ext cx="1" cy="373994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4"/>
            <a:endCxn id="10" idx="0"/>
          </p:cNvCxnSpPr>
          <p:nvPr/>
        </p:nvCxnSpPr>
        <p:spPr bwMode="auto">
          <a:xfrm>
            <a:off x="3570334" y="4382283"/>
            <a:ext cx="0" cy="373144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7" idx="6"/>
          </p:cNvCxnSpPr>
          <p:nvPr/>
        </p:nvCxnSpPr>
        <p:spPr bwMode="auto">
          <a:xfrm flipH="1">
            <a:off x="1188344" y="4896522"/>
            <a:ext cx="555579" cy="1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2"/>
            <a:endCxn id="8" idx="6"/>
          </p:cNvCxnSpPr>
          <p:nvPr/>
        </p:nvCxnSpPr>
        <p:spPr bwMode="auto">
          <a:xfrm flipH="1">
            <a:off x="2030024" y="4895674"/>
            <a:ext cx="555579" cy="848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" idx="2"/>
            <a:endCxn id="9" idx="6"/>
          </p:cNvCxnSpPr>
          <p:nvPr/>
        </p:nvCxnSpPr>
        <p:spPr bwMode="auto">
          <a:xfrm flipH="1">
            <a:off x="2871704" y="4895673"/>
            <a:ext cx="555579" cy="1"/>
          </a:xfrm>
          <a:prstGeom prst="line">
            <a:avLst/>
          </a:prstGeom>
          <a:ln w="25400"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896420" y="6132189"/>
            <a:ext cx="286101" cy="280491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/>
          <p:cNvCxnSpPr/>
          <p:nvPr/>
        </p:nvCxnSpPr>
        <p:spPr bwMode="auto">
          <a:xfrm flipH="1">
            <a:off x="1045293" y="5729219"/>
            <a:ext cx="3745" cy="407465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 bwMode="auto">
          <a:xfrm>
            <a:off x="893931" y="5441987"/>
            <a:ext cx="286101" cy="280491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1043421" y="5034521"/>
            <a:ext cx="0" cy="407466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 bwMode="auto">
          <a:xfrm>
            <a:off x="905987" y="4756276"/>
            <a:ext cx="286101" cy="280491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1752235" y="4755893"/>
            <a:ext cx="286101" cy="280491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flipH="1">
            <a:off x="1180032" y="4898769"/>
            <a:ext cx="555579" cy="1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 bwMode="auto">
          <a:xfrm flipH="1">
            <a:off x="2046648" y="4895672"/>
            <a:ext cx="555579" cy="848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 bwMode="auto">
          <a:xfrm>
            <a:off x="2589347" y="4755427"/>
            <a:ext cx="286101" cy="280491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flipH="1">
            <a:off x="2879192" y="4895671"/>
            <a:ext cx="555579" cy="1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 bwMode="auto">
          <a:xfrm>
            <a:off x="3434770" y="4755427"/>
            <a:ext cx="286101" cy="280491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>
            <a:off x="3570333" y="4382283"/>
            <a:ext cx="0" cy="373144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auto">
          <a:xfrm>
            <a:off x="3427281" y="4101791"/>
            <a:ext cx="286101" cy="280491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1748491" y="4755427"/>
            <a:ext cx="286101" cy="280491"/>
          </a:xfrm>
          <a:prstGeom prst="ellipse">
            <a:avLst/>
          </a:prstGeom>
          <a:solidFill>
            <a:srgbClr val="FF9966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79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756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4" grpId="0" animBg="1"/>
      <p:bldP spid="56" grpId="0" animBg="1"/>
      <p:bldP spid="58" grpId="0" animBg="1"/>
      <p:bldP spid="59" grpId="0" animBg="1"/>
      <p:bldP spid="62" grpId="0" animBg="1"/>
      <p:bldP spid="64" grpId="0" animBg="1"/>
      <p:bldP spid="66" grpId="0" animBg="1"/>
      <p:bldP spid="67" grpId="0" animBg="1"/>
    </p:bldLst>
  </p:timing>
</p:sld>
</file>

<file path=ppt/theme/theme1.xml><?xml version="1.0" encoding="utf-8"?>
<a:theme xmlns:a="http://schemas.openxmlformats.org/drawingml/2006/main" name="TUe special blue">
  <a:themeElements>
    <a:clrScheme name="TUe special blue 7">
      <a:dk1>
        <a:srgbClr val="000000"/>
      </a:dk1>
      <a:lt1>
        <a:srgbClr val="FFFFFF"/>
      </a:lt1>
      <a:dk2>
        <a:srgbClr val="101073"/>
      </a:dk2>
      <a:lt2>
        <a:srgbClr val="FF9A00"/>
      </a:lt2>
      <a:accent1>
        <a:srgbClr val="0066CB"/>
      </a:accent1>
      <a:accent2>
        <a:srgbClr val="D6004A"/>
      </a:accent2>
      <a:accent3>
        <a:srgbClr val="FFFFFF"/>
      </a:accent3>
      <a:accent4>
        <a:srgbClr val="000000"/>
      </a:accent4>
      <a:accent5>
        <a:srgbClr val="AAB8E2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blue">
      <a:majorFont>
        <a:latin typeface="TUE Met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ln w="25400">
          <a:headEnd type="none" w="med" len="med"/>
          <a:tailEnd type="non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TUe special blu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2">
        <a:dk1>
          <a:srgbClr val="000000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3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4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5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6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7">
        <a:dk1>
          <a:srgbClr val="000000"/>
        </a:dk1>
        <a:lt1>
          <a:srgbClr val="FFFFFF"/>
        </a:lt1>
        <a:dk2>
          <a:srgbClr val="101073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special blue</Template>
  <TotalTime>21315</TotalTime>
  <Words>1230</Words>
  <Application>Microsoft Macintosh PowerPoint</Application>
  <PresentationFormat>On-screen Show (4:3)</PresentationFormat>
  <Paragraphs>257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Cambria Math</vt:lpstr>
      <vt:lpstr>Bookman Old Style</vt:lpstr>
      <vt:lpstr>TUe special blue</vt:lpstr>
      <vt:lpstr>Honors Track: Competitive Programming &amp; Problem Solving  Tree Isomorphism</vt:lpstr>
      <vt:lpstr>Isomorphism</vt:lpstr>
      <vt:lpstr>Isomorphism</vt:lpstr>
      <vt:lpstr>Isomorphism in trees</vt:lpstr>
      <vt:lpstr>Isomorphism in trees</vt:lpstr>
      <vt:lpstr>Isomorphism</vt:lpstr>
      <vt:lpstr>Slide 6</vt:lpstr>
      <vt:lpstr>Rooted Trees</vt:lpstr>
      <vt:lpstr>Rooted Trees</vt:lpstr>
      <vt:lpstr>Rooted trees</vt:lpstr>
      <vt:lpstr>Rooted trees</vt:lpstr>
      <vt:lpstr>ATTENTION</vt:lpstr>
      <vt:lpstr>Finding a solution</vt:lpstr>
      <vt:lpstr>Finding a solution</vt:lpstr>
      <vt:lpstr>Finding a solution</vt:lpstr>
      <vt:lpstr>Finding a solution</vt:lpstr>
      <vt:lpstr>Finding a solution</vt:lpstr>
      <vt:lpstr>Finding a solution</vt:lpstr>
      <vt:lpstr>Finding a solution</vt:lpstr>
      <vt:lpstr>AHU (Aho, Hopcroft, Ullman)</vt:lpstr>
      <vt:lpstr>Understanding AHU algorithm</vt:lpstr>
      <vt:lpstr>Understanding AHU algorithm</vt:lpstr>
      <vt:lpstr>Understanding AHU algorithm</vt:lpstr>
      <vt:lpstr>Understanding AHU algorithm</vt:lpstr>
      <vt:lpstr>Understanding AHU algorithm</vt:lpstr>
      <vt:lpstr>Understanding AHU algorithm</vt:lpstr>
      <vt:lpstr>Understanding AHU algorithm</vt:lpstr>
      <vt:lpstr>Understanding AHU algorithm</vt:lpstr>
      <vt:lpstr>Understanding AHU algorithm</vt:lpstr>
      <vt:lpstr>Understanding AHU algorithm</vt:lpstr>
      <vt:lpstr>Understanding AHU algorithm</vt:lpstr>
      <vt:lpstr>Understanding AHU algorithm</vt:lpstr>
      <vt:lpstr>Understanding AHU algorithm</vt:lpstr>
      <vt:lpstr>Understanding AHU algorithm</vt:lpstr>
      <vt:lpstr>Faster Ways</vt:lpstr>
      <vt:lpstr>Slide 35</vt:lpstr>
      <vt:lpstr>Tree isomorphism</vt:lpstr>
      <vt:lpstr>Tree Isomorphism</vt:lpstr>
      <vt:lpstr>More…</vt:lpstr>
      <vt:lpstr>Question</vt:lpstr>
    </vt:vector>
  </TitlesOfParts>
  <Company>Technische Universiteit Eindhoven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Area-Universal  Rectangular Layouts</dc:title>
  <dc:creator>Maurix, F.G.</dc:creator>
  <dc:description>Design by Volle Kracht_x000d_
Template by Orange Pepper BV_x000d_
Copyright 2008</dc:description>
  <cp:lastModifiedBy>pantea haghighatkhah</cp:lastModifiedBy>
  <cp:revision>1126</cp:revision>
  <dcterms:created xsi:type="dcterms:W3CDTF">2016-02-23T14:45:16Z</dcterms:created>
  <dcterms:modified xsi:type="dcterms:W3CDTF">2016-02-24T16:59:00Z</dcterms:modified>
</cp:coreProperties>
</file>