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619500"/>
            <a:ext cx="10464800" cy="168547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b="0"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165100"/>
            <a:ext cx="11099800" cy="1259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ithub.com/williamfiset/algorithms" TargetMode="External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acktracking: The Power Set"/>
          <p:cNvSpPr txBox="1"/>
          <p:nvPr>
            <p:ph type="ctrTitle"/>
          </p:nvPr>
        </p:nvSpPr>
        <p:spPr>
          <a:xfrm>
            <a:off x="406622" y="1680093"/>
            <a:ext cx="12191556" cy="3920607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</a:lstStyle>
          <a:p>
            <a:pPr/>
            <a:r>
              <a:t>Backtracking: The Power Set</a:t>
            </a:r>
          </a:p>
        </p:txBody>
      </p:sp>
      <p:sp>
        <p:nvSpPr>
          <p:cNvPr id="120" name="William Fiset"/>
          <p:cNvSpPr txBox="1"/>
          <p:nvPr>
            <p:ph type="subTitle" sz="quarter" idx="1"/>
          </p:nvPr>
        </p:nvSpPr>
        <p:spPr>
          <a:xfrm>
            <a:off x="1270000" y="7181479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b="1" sz="4800"/>
            </a:lvl1pPr>
          </a:lstStyle>
          <a:p>
            <a:pPr/>
            <a:r>
              <a:t>William Fiset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Table"/>
          <p:cNvGraphicFramePr/>
          <p:nvPr/>
        </p:nvGraphicFramePr>
        <p:xfrm>
          <a:off x="2229799" y="1909647"/>
          <a:ext cx="4406901" cy="72479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64733"/>
                <a:gridCol w="1464733"/>
                <a:gridCol w="1464733"/>
              </a:tblGrid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2" name="Suppose s = {  ,  ,  }, what is P(s)?"/>
          <p:cNvSpPr txBox="1"/>
          <p:nvPr/>
        </p:nvSpPr>
        <p:spPr>
          <a:xfrm>
            <a:off x="754054" y="533069"/>
            <a:ext cx="11496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Suppose s = {  ,  ,  }, what is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P</a:t>
            </a:r>
            <a:r>
              <a:t>(s)?</a:t>
            </a:r>
          </a:p>
        </p:txBody>
      </p:sp>
      <p:sp>
        <p:nvSpPr>
          <p:cNvPr id="183" name="Apple"/>
          <p:cNvSpPr/>
          <p:nvPr/>
        </p:nvSpPr>
        <p:spPr>
          <a:xfrm>
            <a:off x="4956478" y="483480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4" name="Pear"/>
          <p:cNvSpPr/>
          <p:nvPr/>
        </p:nvSpPr>
        <p:spPr>
          <a:xfrm>
            <a:off x="5834021" y="433151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" name="Carrot"/>
          <p:cNvSpPr/>
          <p:nvPr/>
        </p:nvSpPr>
        <p:spPr>
          <a:xfrm>
            <a:off x="6497382" y="400366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Table"/>
          <p:cNvGraphicFramePr/>
          <p:nvPr/>
        </p:nvGraphicFramePr>
        <p:xfrm>
          <a:off x="2229799" y="1909647"/>
          <a:ext cx="4406901" cy="72479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64733"/>
                <a:gridCol w="1464733"/>
                <a:gridCol w="1464733"/>
              </a:tblGrid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8" name="Apple"/>
          <p:cNvSpPr/>
          <p:nvPr/>
        </p:nvSpPr>
        <p:spPr>
          <a:xfrm>
            <a:off x="7927117" y="1974242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" name="Carrot"/>
          <p:cNvSpPr/>
          <p:nvPr/>
        </p:nvSpPr>
        <p:spPr>
          <a:xfrm>
            <a:off x="11058104" y="1956698"/>
            <a:ext cx="730628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" name="Pear"/>
          <p:cNvSpPr/>
          <p:nvPr/>
        </p:nvSpPr>
        <p:spPr>
          <a:xfrm>
            <a:off x="9689861" y="1923913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1" name="Suppose s = {  ,  ,  }, what is P(s)?"/>
          <p:cNvSpPr txBox="1"/>
          <p:nvPr/>
        </p:nvSpPr>
        <p:spPr>
          <a:xfrm>
            <a:off x="754054" y="533069"/>
            <a:ext cx="11496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Suppose s = {  ,  ,  }, what is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P</a:t>
            </a:r>
            <a:r>
              <a:t>(s)?</a:t>
            </a:r>
          </a:p>
        </p:txBody>
      </p:sp>
      <p:sp>
        <p:nvSpPr>
          <p:cNvPr id="192" name="Apple"/>
          <p:cNvSpPr/>
          <p:nvPr/>
        </p:nvSpPr>
        <p:spPr>
          <a:xfrm>
            <a:off x="4956478" y="483480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3" name="Pear"/>
          <p:cNvSpPr/>
          <p:nvPr/>
        </p:nvSpPr>
        <p:spPr>
          <a:xfrm>
            <a:off x="5834021" y="433151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4" name="Carrot"/>
          <p:cNvSpPr/>
          <p:nvPr/>
        </p:nvSpPr>
        <p:spPr>
          <a:xfrm>
            <a:off x="6497382" y="400366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/>
        </p:nvGraphicFramePr>
        <p:xfrm>
          <a:off x="2229799" y="1909647"/>
          <a:ext cx="4406901" cy="72479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64733"/>
                <a:gridCol w="1464733"/>
                <a:gridCol w="1464733"/>
              </a:tblGrid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7" name="Apple"/>
          <p:cNvSpPr/>
          <p:nvPr/>
        </p:nvSpPr>
        <p:spPr>
          <a:xfrm>
            <a:off x="7927117" y="1974242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8" name="Carrot"/>
          <p:cNvSpPr/>
          <p:nvPr/>
        </p:nvSpPr>
        <p:spPr>
          <a:xfrm>
            <a:off x="11058104" y="1956698"/>
            <a:ext cx="730628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" name="Pear"/>
          <p:cNvSpPr/>
          <p:nvPr/>
        </p:nvSpPr>
        <p:spPr>
          <a:xfrm>
            <a:off x="9689861" y="1923913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" name="Apple"/>
          <p:cNvSpPr/>
          <p:nvPr/>
        </p:nvSpPr>
        <p:spPr>
          <a:xfrm>
            <a:off x="7955761" y="2999489"/>
            <a:ext cx="547598" cy="623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" name="Carrot"/>
          <p:cNvSpPr/>
          <p:nvPr/>
        </p:nvSpPr>
        <p:spPr>
          <a:xfrm>
            <a:off x="11066843" y="2864418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2" name="Pear"/>
          <p:cNvSpPr/>
          <p:nvPr/>
        </p:nvSpPr>
        <p:spPr>
          <a:xfrm>
            <a:off x="9689861" y="2949160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3" name="Suppose s = {  ,  ,  }, what is P(s)?"/>
          <p:cNvSpPr txBox="1"/>
          <p:nvPr/>
        </p:nvSpPr>
        <p:spPr>
          <a:xfrm>
            <a:off x="754054" y="533069"/>
            <a:ext cx="11496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Suppose s = {  ,  ,  }, what is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P</a:t>
            </a:r>
            <a:r>
              <a:t>(s)?</a:t>
            </a:r>
          </a:p>
        </p:txBody>
      </p:sp>
      <p:sp>
        <p:nvSpPr>
          <p:cNvPr id="204" name="Apple"/>
          <p:cNvSpPr/>
          <p:nvPr/>
        </p:nvSpPr>
        <p:spPr>
          <a:xfrm>
            <a:off x="4956478" y="483480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5" name="Pear"/>
          <p:cNvSpPr/>
          <p:nvPr/>
        </p:nvSpPr>
        <p:spPr>
          <a:xfrm>
            <a:off x="5834021" y="433151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6" name="Carrot"/>
          <p:cNvSpPr/>
          <p:nvPr/>
        </p:nvSpPr>
        <p:spPr>
          <a:xfrm>
            <a:off x="6497382" y="400366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Table"/>
          <p:cNvGraphicFramePr/>
          <p:nvPr/>
        </p:nvGraphicFramePr>
        <p:xfrm>
          <a:off x="2229799" y="1909647"/>
          <a:ext cx="4406901" cy="72479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64733"/>
                <a:gridCol w="1464733"/>
                <a:gridCol w="1464733"/>
              </a:tblGrid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9" name="Apple"/>
          <p:cNvSpPr/>
          <p:nvPr/>
        </p:nvSpPr>
        <p:spPr>
          <a:xfrm>
            <a:off x="7927117" y="1974242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0" name="Carrot"/>
          <p:cNvSpPr/>
          <p:nvPr/>
        </p:nvSpPr>
        <p:spPr>
          <a:xfrm>
            <a:off x="11058104" y="1956698"/>
            <a:ext cx="730628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" name="Pear"/>
          <p:cNvSpPr/>
          <p:nvPr/>
        </p:nvSpPr>
        <p:spPr>
          <a:xfrm>
            <a:off x="9689861" y="1923913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2" name="Apple"/>
          <p:cNvSpPr/>
          <p:nvPr/>
        </p:nvSpPr>
        <p:spPr>
          <a:xfrm>
            <a:off x="7955761" y="2999489"/>
            <a:ext cx="547598" cy="623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3" name="Carrot"/>
          <p:cNvSpPr/>
          <p:nvPr/>
        </p:nvSpPr>
        <p:spPr>
          <a:xfrm>
            <a:off x="11066843" y="2864418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4" name="Pear"/>
          <p:cNvSpPr/>
          <p:nvPr/>
        </p:nvSpPr>
        <p:spPr>
          <a:xfrm>
            <a:off x="9689861" y="2949160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5" name="Apple"/>
          <p:cNvSpPr/>
          <p:nvPr/>
        </p:nvSpPr>
        <p:spPr>
          <a:xfrm>
            <a:off x="7955761" y="3789680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6" name="Carrot"/>
          <p:cNvSpPr/>
          <p:nvPr/>
        </p:nvSpPr>
        <p:spPr>
          <a:xfrm>
            <a:off x="11066843" y="3654609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7" name="Pear"/>
          <p:cNvSpPr/>
          <p:nvPr/>
        </p:nvSpPr>
        <p:spPr>
          <a:xfrm>
            <a:off x="9714364" y="3739351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8" name="Suppose s = {  ,  ,  }, what is P(s)?"/>
          <p:cNvSpPr txBox="1"/>
          <p:nvPr/>
        </p:nvSpPr>
        <p:spPr>
          <a:xfrm>
            <a:off x="754054" y="533069"/>
            <a:ext cx="11496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Suppose s = {  ,  ,  }, what is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P</a:t>
            </a:r>
            <a:r>
              <a:t>(s)?</a:t>
            </a:r>
          </a:p>
        </p:txBody>
      </p:sp>
      <p:sp>
        <p:nvSpPr>
          <p:cNvPr id="219" name="Apple"/>
          <p:cNvSpPr/>
          <p:nvPr/>
        </p:nvSpPr>
        <p:spPr>
          <a:xfrm>
            <a:off x="4956478" y="483480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" name="Pear"/>
          <p:cNvSpPr/>
          <p:nvPr/>
        </p:nvSpPr>
        <p:spPr>
          <a:xfrm>
            <a:off x="5834021" y="433151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" name="Carrot"/>
          <p:cNvSpPr/>
          <p:nvPr/>
        </p:nvSpPr>
        <p:spPr>
          <a:xfrm>
            <a:off x="6497382" y="400366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Table"/>
          <p:cNvGraphicFramePr/>
          <p:nvPr/>
        </p:nvGraphicFramePr>
        <p:xfrm>
          <a:off x="2229799" y="1909647"/>
          <a:ext cx="4406901" cy="72479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64733"/>
                <a:gridCol w="1464733"/>
                <a:gridCol w="1464733"/>
              </a:tblGrid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4" name="Apple"/>
          <p:cNvSpPr/>
          <p:nvPr/>
        </p:nvSpPr>
        <p:spPr>
          <a:xfrm>
            <a:off x="7927117" y="1974242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5" name="Carrot"/>
          <p:cNvSpPr/>
          <p:nvPr/>
        </p:nvSpPr>
        <p:spPr>
          <a:xfrm>
            <a:off x="11058104" y="1956698"/>
            <a:ext cx="730628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6" name="Pear"/>
          <p:cNvSpPr/>
          <p:nvPr/>
        </p:nvSpPr>
        <p:spPr>
          <a:xfrm>
            <a:off x="9689861" y="1923913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7" name="Apple"/>
          <p:cNvSpPr/>
          <p:nvPr/>
        </p:nvSpPr>
        <p:spPr>
          <a:xfrm>
            <a:off x="7955761" y="2999489"/>
            <a:ext cx="547598" cy="623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8" name="Carrot"/>
          <p:cNvSpPr/>
          <p:nvPr/>
        </p:nvSpPr>
        <p:spPr>
          <a:xfrm>
            <a:off x="11066843" y="2864418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9" name="Pear"/>
          <p:cNvSpPr/>
          <p:nvPr/>
        </p:nvSpPr>
        <p:spPr>
          <a:xfrm>
            <a:off x="9689861" y="2949160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0" name="Apple"/>
          <p:cNvSpPr/>
          <p:nvPr/>
        </p:nvSpPr>
        <p:spPr>
          <a:xfrm>
            <a:off x="7955761" y="3789680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1" name="Carrot"/>
          <p:cNvSpPr/>
          <p:nvPr/>
        </p:nvSpPr>
        <p:spPr>
          <a:xfrm>
            <a:off x="11066843" y="3654609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" name="Pear"/>
          <p:cNvSpPr/>
          <p:nvPr/>
        </p:nvSpPr>
        <p:spPr>
          <a:xfrm>
            <a:off x="9714364" y="3739351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" name="Apple"/>
          <p:cNvSpPr/>
          <p:nvPr/>
        </p:nvSpPr>
        <p:spPr>
          <a:xfrm>
            <a:off x="7984405" y="4814927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4" name="Carrot"/>
          <p:cNvSpPr/>
          <p:nvPr/>
        </p:nvSpPr>
        <p:spPr>
          <a:xfrm>
            <a:off x="11095487" y="4679856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5" name="Pear"/>
          <p:cNvSpPr/>
          <p:nvPr/>
        </p:nvSpPr>
        <p:spPr>
          <a:xfrm>
            <a:off x="9689861" y="4764598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6" name="Suppose s = {  ,  ,  }, what is P(s)?"/>
          <p:cNvSpPr txBox="1"/>
          <p:nvPr/>
        </p:nvSpPr>
        <p:spPr>
          <a:xfrm>
            <a:off x="754054" y="533069"/>
            <a:ext cx="11496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Suppose s = {  ,  ,  }, what is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P</a:t>
            </a:r>
            <a:r>
              <a:t>(s)?</a:t>
            </a:r>
          </a:p>
        </p:txBody>
      </p:sp>
      <p:sp>
        <p:nvSpPr>
          <p:cNvPr id="237" name="Apple"/>
          <p:cNvSpPr/>
          <p:nvPr/>
        </p:nvSpPr>
        <p:spPr>
          <a:xfrm>
            <a:off x="4956478" y="483480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8" name="Pear"/>
          <p:cNvSpPr/>
          <p:nvPr/>
        </p:nvSpPr>
        <p:spPr>
          <a:xfrm>
            <a:off x="5834021" y="433151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9" name="Carrot"/>
          <p:cNvSpPr/>
          <p:nvPr/>
        </p:nvSpPr>
        <p:spPr>
          <a:xfrm>
            <a:off x="6497382" y="400366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Table"/>
          <p:cNvGraphicFramePr/>
          <p:nvPr/>
        </p:nvGraphicFramePr>
        <p:xfrm>
          <a:off x="2229799" y="1909647"/>
          <a:ext cx="4406901" cy="72479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64733"/>
                <a:gridCol w="1464733"/>
                <a:gridCol w="1464733"/>
              </a:tblGrid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2" name="Apple"/>
          <p:cNvSpPr/>
          <p:nvPr/>
        </p:nvSpPr>
        <p:spPr>
          <a:xfrm>
            <a:off x="7927117" y="1974242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3" name="Carrot"/>
          <p:cNvSpPr/>
          <p:nvPr/>
        </p:nvSpPr>
        <p:spPr>
          <a:xfrm>
            <a:off x="11058104" y="1956698"/>
            <a:ext cx="730628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4" name="Pear"/>
          <p:cNvSpPr/>
          <p:nvPr/>
        </p:nvSpPr>
        <p:spPr>
          <a:xfrm>
            <a:off x="9689861" y="1923913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5" name="Apple"/>
          <p:cNvSpPr/>
          <p:nvPr/>
        </p:nvSpPr>
        <p:spPr>
          <a:xfrm>
            <a:off x="7955761" y="2999489"/>
            <a:ext cx="547598" cy="623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6" name="Carrot"/>
          <p:cNvSpPr/>
          <p:nvPr/>
        </p:nvSpPr>
        <p:spPr>
          <a:xfrm>
            <a:off x="11066843" y="2864418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7" name="Pear"/>
          <p:cNvSpPr/>
          <p:nvPr/>
        </p:nvSpPr>
        <p:spPr>
          <a:xfrm>
            <a:off x="9689861" y="2949160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8" name="Apple"/>
          <p:cNvSpPr/>
          <p:nvPr/>
        </p:nvSpPr>
        <p:spPr>
          <a:xfrm>
            <a:off x="7955761" y="3789680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9" name="Carrot"/>
          <p:cNvSpPr/>
          <p:nvPr/>
        </p:nvSpPr>
        <p:spPr>
          <a:xfrm>
            <a:off x="11066843" y="3654609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0" name="Pear"/>
          <p:cNvSpPr/>
          <p:nvPr/>
        </p:nvSpPr>
        <p:spPr>
          <a:xfrm>
            <a:off x="9714364" y="3739351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1" name="Apple"/>
          <p:cNvSpPr/>
          <p:nvPr/>
        </p:nvSpPr>
        <p:spPr>
          <a:xfrm>
            <a:off x="7984405" y="4814927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2" name="Carrot"/>
          <p:cNvSpPr/>
          <p:nvPr/>
        </p:nvSpPr>
        <p:spPr>
          <a:xfrm>
            <a:off x="11095487" y="4679856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3" name="Pear"/>
          <p:cNvSpPr/>
          <p:nvPr/>
        </p:nvSpPr>
        <p:spPr>
          <a:xfrm>
            <a:off x="9689861" y="4764598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" name="Apple"/>
          <p:cNvSpPr/>
          <p:nvPr/>
        </p:nvSpPr>
        <p:spPr>
          <a:xfrm>
            <a:off x="7951620" y="5703474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" name="Carrot"/>
          <p:cNvSpPr/>
          <p:nvPr/>
        </p:nvSpPr>
        <p:spPr>
          <a:xfrm>
            <a:off x="11062702" y="5568403"/>
            <a:ext cx="730628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6" name="Pear"/>
          <p:cNvSpPr/>
          <p:nvPr/>
        </p:nvSpPr>
        <p:spPr>
          <a:xfrm>
            <a:off x="9714364" y="5653146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7" name="Suppose s = {  ,  ,  }, what is P(s)?"/>
          <p:cNvSpPr txBox="1"/>
          <p:nvPr/>
        </p:nvSpPr>
        <p:spPr>
          <a:xfrm>
            <a:off x="754054" y="533069"/>
            <a:ext cx="11496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Suppose s = {  ,  ,  }, what is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P</a:t>
            </a:r>
            <a:r>
              <a:t>(s)?</a:t>
            </a:r>
          </a:p>
        </p:txBody>
      </p:sp>
      <p:sp>
        <p:nvSpPr>
          <p:cNvPr id="258" name="Apple"/>
          <p:cNvSpPr/>
          <p:nvPr/>
        </p:nvSpPr>
        <p:spPr>
          <a:xfrm>
            <a:off x="4956478" y="483480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9" name="Pear"/>
          <p:cNvSpPr/>
          <p:nvPr/>
        </p:nvSpPr>
        <p:spPr>
          <a:xfrm>
            <a:off x="5834021" y="433151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0" name="Carrot"/>
          <p:cNvSpPr/>
          <p:nvPr/>
        </p:nvSpPr>
        <p:spPr>
          <a:xfrm>
            <a:off x="6497382" y="400366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Table"/>
          <p:cNvGraphicFramePr/>
          <p:nvPr/>
        </p:nvGraphicFramePr>
        <p:xfrm>
          <a:off x="2229799" y="1909647"/>
          <a:ext cx="4406901" cy="72479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64733"/>
                <a:gridCol w="1464733"/>
                <a:gridCol w="1464733"/>
              </a:tblGrid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3" name="Apple"/>
          <p:cNvSpPr/>
          <p:nvPr/>
        </p:nvSpPr>
        <p:spPr>
          <a:xfrm>
            <a:off x="7927117" y="1974242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" name="Carrot"/>
          <p:cNvSpPr/>
          <p:nvPr/>
        </p:nvSpPr>
        <p:spPr>
          <a:xfrm>
            <a:off x="11058104" y="1956698"/>
            <a:ext cx="730628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5" name="Pear"/>
          <p:cNvSpPr/>
          <p:nvPr/>
        </p:nvSpPr>
        <p:spPr>
          <a:xfrm>
            <a:off x="9689861" y="1923913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6" name="Apple"/>
          <p:cNvSpPr/>
          <p:nvPr/>
        </p:nvSpPr>
        <p:spPr>
          <a:xfrm>
            <a:off x="7955761" y="2999489"/>
            <a:ext cx="547598" cy="623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7" name="Carrot"/>
          <p:cNvSpPr/>
          <p:nvPr/>
        </p:nvSpPr>
        <p:spPr>
          <a:xfrm>
            <a:off x="11066843" y="2864418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8" name="Pear"/>
          <p:cNvSpPr/>
          <p:nvPr/>
        </p:nvSpPr>
        <p:spPr>
          <a:xfrm>
            <a:off x="9689861" y="2949160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9" name="Apple"/>
          <p:cNvSpPr/>
          <p:nvPr/>
        </p:nvSpPr>
        <p:spPr>
          <a:xfrm>
            <a:off x="7955761" y="3789680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0" name="Carrot"/>
          <p:cNvSpPr/>
          <p:nvPr/>
        </p:nvSpPr>
        <p:spPr>
          <a:xfrm>
            <a:off x="11066843" y="3654609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1" name="Pear"/>
          <p:cNvSpPr/>
          <p:nvPr/>
        </p:nvSpPr>
        <p:spPr>
          <a:xfrm>
            <a:off x="9714364" y="3739351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2" name="Apple"/>
          <p:cNvSpPr/>
          <p:nvPr/>
        </p:nvSpPr>
        <p:spPr>
          <a:xfrm>
            <a:off x="7984405" y="4814927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3" name="Carrot"/>
          <p:cNvSpPr/>
          <p:nvPr/>
        </p:nvSpPr>
        <p:spPr>
          <a:xfrm>
            <a:off x="11095487" y="4679856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4" name="Pear"/>
          <p:cNvSpPr/>
          <p:nvPr/>
        </p:nvSpPr>
        <p:spPr>
          <a:xfrm>
            <a:off x="9689861" y="4764598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" name="Apple"/>
          <p:cNvSpPr/>
          <p:nvPr/>
        </p:nvSpPr>
        <p:spPr>
          <a:xfrm>
            <a:off x="7951620" y="5703474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6" name="Carrot"/>
          <p:cNvSpPr/>
          <p:nvPr/>
        </p:nvSpPr>
        <p:spPr>
          <a:xfrm>
            <a:off x="11062702" y="5568403"/>
            <a:ext cx="730628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7" name="Pear"/>
          <p:cNvSpPr/>
          <p:nvPr/>
        </p:nvSpPr>
        <p:spPr>
          <a:xfrm>
            <a:off x="9714364" y="5653146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8" name="Apple"/>
          <p:cNvSpPr/>
          <p:nvPr/>
        </p:nvSpPr>
        <p:spPr>
          <a:xfrm>
            <a:off x="7980264" y="6728721"/>
            <a:ext cx="547598" cy="623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9" name="Carrot"/>
          <p:cNvSpPr/>
          <p:nvPr/>
        </p:nvSpPr>
        <p:spPr>
          <a:xfrm>
            <a:off x="11091346" y="6593650"/>
            <a:ext cx="730628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0" name="Pear"/>
          <p:cNvSpPr/>
          <p:nvPr/>
        </p:nvSpPr>
        <p:spPr>
          <a:xfrm>
            <a:off x="9737197" y="6678393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1" name="Suppose s = {  ,  ,  }, what is P(s)?"/>
          <p:cNvSpPr txBox="1"/>
          <p:nvPr/>
        </p:nvSpPr>
        <p:spPr>
          <a:xfrm>
            <a:off x="754054" y="533069"/>
            <a:ext cx="11496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Suppose s = {  ,  ,  }, what is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P</a:t>
            </a:r>
            <a:r>
              <a:t>(s)?</a:t>
            </a:r>
          </a:p>
        </p:txBody>
      </p:sp>
      <p:sp>
        <p:nvSpPr>
          <p:cNvPr id="282" name="Apple"/>
          <p:cNvSpPr/>
          <p:nvPr/>
        </p:nvSpPr>
        <p:spPr>
          <a:xfrm>
            <a:off x="4956478" y="483480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3" name="Pear"/>
          <p:cNvSpPr/>
          <p:nvPr/>
        </p:nvSpPr>
        <p:spPr>
          <a:xfrm>
            <a:off x="5834021" y="433151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4" name="Carrot"/>
          <p:cNvSpPr/>
          <p:nvPr/>
        </p:nvSpPr>
        <p:spPr>
          <a:xfrm>
            <a:off x="6497382" y="400366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" name="Table"/>
          <p:cNvGraphicFramePr/>
          <p:nvPr/>
        </p:nvGraphicFramePr>
        <p:xfrm>
          <a:off x="2229799" y="1909647"/>
          <a:ext cx="4406901" cy="72479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64733"/>
                <a:gridCol w="1464733"/>
                <a:gridCol w="1464733"/>
              </a:tblGrid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7" name="Apple"/>
          <p:cNvSpPr/>
          <p:nvPr/>
        </p:nvSpPr>
        <p:spPr>
          <a:xfrm>
            <a:off x="7927117" y="1974242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8" name="Carrot"/>
          <p:cNvSpPr/>
          <p:nvPr/>
        </p:nvSpPr>
        <p:spPr>
          <a:xfrm>
            <a:off x="11058104" y="1956698"/>
            <a:ext cx="730628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9" name="Pear"/>
          <p:cNvSpPr/>
          <p:nvPr/>
        </p:nvSpPr>
        <p:spPr>
          <a:xfrm>
            <a:off x="9689861" y="1923913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0" name="Apple"/>
          <p:cNvSpPr/>
          <p:nvPr/>
        </p:nvSpPr>
        <p:spPr>
          <a:xfrm>
            <a:off x="7955761" y="2999489"/>
            <a:ext cx="547598" cy="623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1" name="Carrot"/>
          <p:cNvSpPr/>
          <p:nvPr/>
        </p:nvSpPr>
        <p:spPr>
          <a:xfrm>
            <a:off x="11066843" y="2864418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2" name="Pear"/>
          <p:cNvSpPr/>
          <p:nvPr/>
        </p:nvSpPr>
        <p:spPr>
          <a:xfrm>
            <a:off x="9689861" y="2949160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3" name="Apple"/>
          <p:cNvSpPr/>
          <p:nvPr/>
        </p:nvSpPr>
        <p:spPr>
          <a:xfrm>
            <a:off x="7955761" y="3789680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4" name="Carrot"/>
          <p:cNvSpPr/>
          <p:nvPr/>
        </p:nvSpPr>
        <p:spPr>
          <a:xfrm>
            <a:off x="11066843" y="3654609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5" name="Pear"/>
          <p:cNvSpPr/>
          <p:nvPr/>
        </p:nvSpPr>
        <p:spPr>
          <a:xfrm>
            <a:off x="9714364" y="3739351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6" name="Apple"/>
          <p:cNvSpPr/>
          <p:nvPr/>
        </p:nvSpPr>
        <p:spPr>
          <a:xfrm>
            <a:off x="7984405" y="4814927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" name="Carrot"/>
          <p:cNvSpPr/>
          <p:nvPr/>
        </p:nvSpPr>
        <p:spPr>
          <a:xfrm>
            <a:off x="11095487" y="4679856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" name="Pear"/>
          <p:cNvSpPr/>
          <p:nvPr/>
        </p:nvSpPr>
        <p:spPr>
          <a:xfrm>
            <a:off x="9689861" y="4764598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9" name="Apple"/>
          <p:cNvSpPr/>
          <p:nvPr/>
        </p:nvSpPr>
        <p:spPr>
          <a:xfrm>
            <a:off x="7951620" y="5703474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0" name="Carrot"/>
          <p:cNvSpPr/>
          <p:nvPr/>
        </p:nvSpPr>
        <p:spPr>
          <a:xfrm>
            <a:off x="11062702" y="5568403"/>
            <a:ext cx="730628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1" name="Pear"/>
          <p:cNvSpPr/>
          <p:nvPr/>
        </p:nvSpPr>
        <p:spPr>
          <a:xfrm>
            <a:off x="9714364" y="5653146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2" name="Apple"/>
          <p:cNvSpPr/>
          <p:nvPr/>
        </p:nvSpPr>
        <p:spPr>
          <a:xfrm>
            <a:off x="7980264" y="6728721"/>
            <a:ext cx="547598" cy="623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3" name="Carrot"/>
          <p:cNvSpPr/>
          <p:nvPr/>
        </p:nvSpPr>
        <p:spPr>
          <a:xfrm>
            <a:off x="11091346" y="6593650"/>
            <a:ext cx="730628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4" name="Pear"/>
          <p:cNvSpPr/>
          <p:nvPr/>
        </p:nvSpPr>
        <p:spPr>
          <a:xfrm>
            <a:off x="9737197" y="6678393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5" name="Apple"/>
          <p:cNvSpPr/>
          <p:nvPr/>
        </p:nvSpPr>
        <p:spPr>
          <a:xfrm>
            <a:off x="7955761" y="7617268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6" name="Carrot"/>
          <p:cNvSpPr/>
          <p:nvPr/>
        </p:nvSpPr>
        <p:spPr>
          <a:xfrm>
            <a:off x="11038198" y="7482197"/>
            <a:ext cx="730628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7" name="Pear"/>
          <p:cNvSpPr/>
          <p:nvPr/>
        </p:nvSpPr>
        <p:spPr>
          <a:xfrm>
            <a:off x="9714364" y="7566939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8" name="Suppose s = {  ,  ,  }, what is P(s)?"/>
          <p:cNvSpPr txBox="1"/>
          <p:nvPr/>
        </p:nvSpPr>
        <p:spPr>
          <a:xfrm>
            <a:off x="754054" y="533069"/>
            <a:ext cx="11496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Suppose s = {  ,  ,  }, what is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P</a:t>
            </a:r>
            <a:r>
              <a:t>(s)?</a:t>
            </a:r>
          </a:p>
        </p:txBody>
      </p:sp>
      <p:sp>
        <p:nvSpPr>
          <p:cNvPr id="309" name="Apple"/>
          <p:cNvSpPr/>
          <p:nvPr/>
        </p:nvSpPr>
        <p:spPr>
          <a:xfrm>
            <a:off x="4956478" y="483480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0" name="Pear"/>
          <p:cNvSpPr/>
          <p:nvPr/>
        </p:nvSpPr>
        <p:spPr>
          <a:xfrm>
            <a:off x="5834021" y="433151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1" name="Carrot"/>
          <p:cNvSpPr/>
          <p:nvPr/>
        </p:nvSpPr>
        <p:spPr>
          <a:xfrm>
            <a:off x="6497382" y="400366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Table"/>
          <p:cNvGraphicFramePr/>
          <p:nvPr/>
        </p:nvGraphicFramePr>
        <p:xfrm>
          <a:off x="2229799" y="1909647"/>
          <a:ext cx="4406901" cy="72479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64733"/>
                <a:gridCol w="1464733"/>
                <a:gridCol w="1464733"/>
              </a:tblGrid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044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14" name="Apple"/>
          <p:cNvSpPr/>
          <p:nvPr/>
        </p:nvSpPr>
        <p:spPr>
          <a:xfrm>
            <a:off x="7927117" y="1974242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5" name="Carrot"/>
          <p:cNvSpPr/>
          <p:nvPr/>
        </p:nvSpPr>
        <p:spPr>
          <a:xfrm>
            <a:off x="11058104" y="1956698"/>
            <a:ext cx="730628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6" name="Pear"/>
          <p:cNvSpPr/>
          <p:nvPr/>
        </p:nvSpPr>
        <p:spPr>
          <a:xfrm>
            <a:off x="9689861" y="1923913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7" name="Apple"/>
          <p:cNvSpPr/>
          <p:nvPr/>
        </p:nvSpPr>
        <p:spPr>
          <a:xfrm>
            <a:off x="7955761" y="2999489"/>
            <a:ext cx="547598" cy="623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8" name="Carrot"/>
          <p:cNvSpPr/>
          <p:nvPr/>
        </p:nvSpPr>
        <p:spPr>
          <a:xfrm>
            <a:off x="11066843" y="2864418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9" name="Pear"/>
          <p:cNvSpPr/>
          <p:nvPr/>
        </p:nvSpPr>
        <p:spPr>
          <a:xfrm>
            <a:off x="9689861" y="2949160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0" name="Apple"/>
          <p:cNvSpPr/>
          <p:nvPr/>
        </p:nvSpPr>
        <p:spPr>
          <a:xfrm>
            <a:off x="7955761" y="3789680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" name="Carrot"/>
          <p:cNvSpPr/>
          <p:nvPr/>
        </p:nvSpPr>
        <p:spPr>
          <a:xfrm>
            <a:off x="11066843" y="3654609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2" name="Pear"/>
          <p:cNvSpPr/>
          <p:nvPr/>
        </p:nvSpPr>
        <p:spPr>
          <a:xfrm>
            <a:off x="9714364" y="3739351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3" name="Apple"/>
          <p:cNvSpPr/>
          <p:nvPr/>
        </p:nvSpPr>
        <p:spPr>
          <a:xfrm>
            <a:off x="7984405" y="4814927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4" name="Carrot"/>
          <p:cNvSpPr/>
          <p:nvPr/>
        </p:nvSpPr>
        <p:spPr>
          <a:xfrm>
            <a:off x="11095487" y="4679856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5" name="Pear"/>
          <p:cNvSpPr/>
          <p:nvPr/>
        </p:nvSpPr>
        <p:spPr>
          <a:xfrm>
            <a:off x="9689861" y="4764598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6" name="Apple"/>
          <p:cNvSpPr/>
          <p:nvPr/>
        </p:nvSpPr>
        <p:spPr>
          <a:xfrm>
            <a:off x="7951620" y="5703474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7" name="Carrot"/>
          <p:cNvSpPr/>
          <p:nvPr/>
        </p:nvSpPr>
        <p:spPr>
          <a:xfrm>
            <a:off x="11062702" y="5568403"/>
            <a:ext cx="730628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8" name="Pear"/>
          <p:cNvSpPr/>
          <p:nvPr/>
        </p:nvSpPr>
        <p:spPr>
          <a:xfrm>
            <a:off x="9714364" y="5653146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9" name="Apple"/>
          <p:cNvSpPr/>
          <p:nvPr/>
        </p:nvSpPr>
        <p:spPr>
          <a:xfrm>
            <a:off x="7980264" y="6728721"/>
            <a:ext cx="547598" cy="623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0" name="Carrot"/>
          <p:cNvSpPr/>
          <p:nvPr/>
        </p:nvSpPr>
        <p:spPr>
          <a:xfrm>
            <a:off x="11091346" y="6593650"/>
            <a:ext cx="730628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1" name="Pear"/>
          <p:cNvSpPr/>
          <p:nvPr/>
        </p:nvSpPr>
        <p:spPr>
          <a:xfrm>
            <a:off x="9737197" y="6678393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2" name="Apple"/>
          <p:cNvSpPr/>
          <p:nvPr/>
        </p:nvSpPr>
        <p:spPr>
          <a:xfrm>
            <a:off x="7955761" y="7617268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3" name="Carrot"/>
          <p:cNvSpPr/>
          <p:nvPr/>
        </p:nvSpPr>
        <p:spPr>
          <a:xfrm>
            <a:off x="11038198" y="7482197"/>
            <a:ext cx="730628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4" name="Pear"/>
          <p:cNvSpPr/>
          <p:nvPr/>
        </p:nvSpPr>
        <p:spPr>
          <a:xfrm>
            <a:off x="9714364" y="7566939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5" name="Apple"/>
          <p:cNvSpPr/>
          <p:nvPr/>
        </p:nvSpPr>
        <p:spPr>
          <a:xfrm>
            <a:off x="7955761" y="8642515"/>
            <a:ext cx="547598" cy="623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6" name="Carrot"/>
          <p:cNvSpPr/>
          <p:nvPr/>
        </p:nvSpPr>
        <p:spPr>
          <a:xfrm>
            <a:off x="10989650" y="8507444"/>
            <a:ext cx="730628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" name="Pear"/>
          <p:cNvSpPr/>
          <p:nvPr/>
        </p:nvSpPr>
        <p:spPr>
          <a:xfrm>
            <a:off x="9669956" y="8592186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" name="Suppose s = {  ,  ,  }, what is P(s)?"/>
          <p:cNvSpPr txBox="1"/>
          <p:nvPr/>
        </p:nvSpPr>
        <p:spPr>
          <a:xfrm>
            <a:off x="754054" y="533069"/>
            <a:ext cx="11496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Suppose s = {  ,  ,  }, what is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P</a:t>
            </a:r>
            <a:r>
              <a:t>(s)?</a:t>
            </a:r>
          </a:p>
        </p:txBody>
      </p:sp>
      <p:sp>
        <p:nvSpPr>
          <p:cNvPr id="339" name="Apple"/>
          <p:cNvSpPr/>
          <p:nvPr/>
        </p:nvSpPr>
        <p:spPr>
          <a:xfrm>
            <a:off x="4956478" y="483480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0" name="Pear"/>
          <p:cNvSpPr/>
          <p:nvPr/>
        </p:nvSpPr>
        <p:spPr>
          <a:xfrm>
            <a:off x="5834021" y="433151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1" name="Carrot"/>
          <p:cNvSpPr/>
          <p:nvPr/>
        </p:nvSpPr>
        <p:spPr>
          <a:xfrm>
            <a:off x="6497382" y="400366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function powerSet(set):…"/>
          <p:cNvSpPr txBox="1"/>
          <p:nvPr/>
        </p:nvSpPr>
        <p:spPr>
          <a:xfrm>
            <a:off x="389582" y="-213117"/>
            <a:ext cx="12225636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</a:p>
          <a:p>
            <a:pPr algn="l"/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function</a:t>
            </a:r>
            <a:r>
              <a:t> powerSet(set):</a:t>
            </a:r>
          </a:p>
          <a:p>
            <a:pPr algn="l"/>
            <a:r>
              <a:t>    </a:t>
            </a:r>
          </a:p>
          <a:p>
            <a:pPr algn="l"/>
            <a:r>
              <a:t>    N = set.length</a:t>
            </a:r>
          </a:p>
          <a:p>
            <a:pPr algn="l"/>
            <a:r>
              <a:t>    B = [0,0,…,0]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B should be of length N</a:t>
            </a:r>
          </a:p>
          <a:p>
            <a:pPr algn="l"/>
            <a:r>
              <a:t>    bitstrings = [] </a:t>
            </a:r>
          </a:p>
          <a:p>
            <a:pPr algn="l"/>
            <a:r>
              <a:t>    generateBitstrings(0, B, bitstrings)</a:t>
            </a:r>
          </a:p>
          <a:p>
            <a:pPr algn="l"/>
            <a:r>
              <a:t>    </a:t>
            </a:r>
          </a:p>
          <a:p>
            <a:pPr algn="l">
              <a:def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    # Use found bit strings to select items</a:t>
            </a:r>
          </a:p>
          <a:p>
            <a:pPr algn="l"/>
            <a:r>
              <a:t>    subsets = []</a:t>
            </a:r>
          </a:p>
          <a:p>
            <a:pPr algn="l"/>
            <a:r>
              <a:t>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 bitstring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in</a:t>
            </a:r>
            <a:r>
              <a:t> bitstrings:</a:t>
            </a:r>
          </a:p>
          <a:p>
            <a:pPr algn="l"/>
            <a:r>
              <a:t>        subset = []</a:t>
            </a:r>
          </a:p>
          <a:p>
            <a:pPr algn="l"/>
            <a:r>
              <a:t>    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 </a:t>
            </a:r>
            <a:r>
              <a:t>(i = 0; i &lt; N; i = i + 1)</a:t>
            </a:r>
          </a:p>
          <a:p>
            <a:pPr algn="l"/>
            <a:r>
              <a:t>            bit = bitstring[i]</a:t>
            </a:r>
          </a:p>
          <a:p>
            <a:pPr algn="l"/>
            <a:r>
              <a:t>        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if</a:t>
            </a:r>
            <a:r>
              <a:t> bit == 1:</a:t>
            </a:r>
          </a:p>
          <a:p>
            <a:pPr algn="l"/>
            <a:r>
              <a:t>                subset.add(set[i])</a:t>
            </a:r>
          </a:p>
          <a:p>
            <a:pPr algn="l"/>
            <a:r>
              <a:t>        subsets.add(subset)</a:t>
            </a:r>
          </a:p>
          <a:p>
            <a:pPr algn="l"/>
            <a:r>
              <a:t>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return</a:t>
            </a:r>
            <a:r>
              <a:t> subsets</a:t>
            </a:r>
          </a:p>
          <a:p>
            <a:pPr algn="l"/>
            <a:r>
              <a:t>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the power set?"/>
          <p:cNvSpPr txBox="1"/>
          <p:nvPr>
            <p:ph type="title"/>
          </p:nvPr>
        </p:nvSpPr>
        <p:spPr>
          <a:xfrm>
            <a:off x="328460" y="217885"/>
            <a:ext cx="12347880" cy="1473841"/>
          </a:xfrm>
          <a:prstGeom prst="rect">
            <a:avLst/>
          </a:prstGeom>
        </p:spPr>
        <p:txBody>
          <a:bodyPr/>
          <a:lstStyle>
            <a:lvl1pPr defTabSz="531622">
              <a:defRPr b="1" sz="7280"/>
            </a:lvl1pPr>
          </a:lstStyle>
          <a:p>
            <a:pPr/>
            <a:r>
              <a:t>What is the power set?</a:t>
            </a:r>
          </a:p>
        </p:txBody>
      </p:sp>
      <p:sp>
        <p:nvSpPr>
          <p:cNvPr id="123" name="In mathematics, the power set is the set of all subsets. If s is a set we denote the power set as P(s)."/>
          <p:cNvSpPr txBox="1"/>
          <p:nvPr/>
        </p:nvSpPr>
        <p:spPr>
          <a:xfrm>
            <a:off x="381462" y="1691725"/>
            <a:ext cx="12241876" cy="2935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4200"/>
            </a:pPr>
            <a:r>
              <a:t>In mathematics, the power set is the set of all subsets. If </a:t>
            </a:r>
            <a:r>
              <a:rPr i="1"/>
              <a:t>s</a:t>
            </a:r>
            <a:r>
              <a:t> is a set we denote the power set as </a:t>
            </a:r>
            <a:r>
              <a:rPr b="1" i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P</a:t>
            </a:r>
            <a:r>
              <a:rPr i="1"/>
              <a:t>(s)</a:t>
            </a:r>
            <a:r>
              <a:t>.</a:t>
            </a:r>
          </a:p>
        </p:txBody>
      </p:sp>
      <p:sp>
        <p:nvSpPr>
          <p:cNvPr id="124" name="Suppose that s = {a, b, c}"/>
          <p:cNvSpPr txBox="1"/>
          <p:nvPr/>
        </p:nvSpPr>
        <p:spPr>
          <a:xfrm>
            <a:off x="2133810" y="4693740"/>
            <a:ext cx="8737180" cy="1172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4200"/>
            </a:pPr>
            <a:r>
              <a:t>Suppose that </a:t>
            </a:r>
            <a:r>
              <a:rPr i="1"/>
              <a:t>s = {a, b, c}</a:t>
            </a:r>
          </a:p>
        </p:txBody>
      </p:sp>
      <p:sp>
        <p:nvSpPr>
          <p:cNvPr id="125" name="Then P(s) = {{}, {a}, {b}, {c}, {a,b}, {a,c}, {b,c}, {a,b,c}}"/>
          <p:cNvSpPr txBox="1"/>
          <p:nvPr/>
        </p:nvSpPr>
        <p:spPr>
          <a:xfrm>
            <a:off x="1324085" y="6763753"/>
            <a:ext cx="10356629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4200"/>
            </a:pPr>
            <a:r>
              <a:rPr i="0"/>
              <a:t>Then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P</a:t>
            </a:r>
            <a:r>
              <a:t>(s) = {{}, {a}, {b}, {c}, {a,b}, {a,c}, {b,c}, {a,b,c}}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Let i be the index of the element we’re considering, let B be an array of length N representing a bit string (initialized with all 0s), and finally, let bitstrings be an originally empty array tracking the found bit strings.…"/>
          <p:cNvSpPr txBox="1"/>
          <p:nvPr/>
        </p:nvSpPr>
        <p:spPr>
          <a:xfrm>
            <a:off x="553551" y="292100"/>
            <a:ext cx="11897697" cy="916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900"/>
            </a:pPr>
            <a:r>
              <a:t>Let </a:t>
            </a:r>
            <a:r>
              <a:rPr i="1"/>
              <a:t>i</a:t>
            </a:r>
            <a:r>
              <a:t> be the index of the element we’re considering, let </a:t>
            </a:r>
            <a:r>
              <a:rPr i="1"/>
              <a:t>B</a:t>
            </a:r>
            <a:r>
              <a:t> be an array of length </a:t>
            </a:r>
            <a:r>
              <a:rPr i="1"/>
              <a:t>N</a:t>
            </a:r>
            <a:r>
              <a:t> representing a bit string (initialized with all 0s), and finally, let </a:t>
            </a:r>
            <a:r>
              <a:rPr i="1"/>
              <a:t>bitstrings</a:t>
            </a:r>
            <a:r>
              <a:t> be an originally empty array tracking the found bit strings.</a:t>
            </a:r>
          </a:p>
          <a:p>
            <a:pPr algn="l">
              <a:defRPr sz="2900"/>
            </a:pPr>
          </a:p>
          <a:p>
            <a:pPr algn="l">
              <a:defRPr sz="2900"/>
            </a:pP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function</a:t>
            </a:r>
            <a:r>
              <a:t> generateBitstrings(i, B, bitstrings):</a:t>
            </a:r>
          </a:p>
          <a:p>
            <a:pPr algn="l">
              <a:defRPr sz="2900"/>
            </a:pPr>
            <a:r>
              <a:t>    </a:t>
            </a:r>
          </a:p>
          <a:p>
            <a:pPr algn="l">
              <a:defRPr sz="29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    # Found a valid subset</a:t>
            </a:r>
          </a:p>
          <a:p>
            <a:pPr algn="l">
              <a:defRPr sz="2900"/>
            </a:pPr>
            <a:r>
              <a:t>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if</a:t>
            </a:r>
            <a:r>
              <a:t> i == N</a:t>
            </a:r>
          </a:p>
          <a:p>
            <a:pPr algn="l">
              <a:defRPr sz="29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        </a:t>
            </a:r>
            <a:r>
              <a:rPr>
                <a:solidFill>
                  <a:srgbClr val="FFFFFF"/>
                </a:solidFill>
              </a:rPr>
              <a:t>bitstrings.add(B.deepcopy())</a:t>
            </a:r>
          </a:p>
          <a:p>
            <a:pPr algn="l">
              <a:defRPr sz="2900"/>
            </a:pPr>
            <a:r>
              <a:t>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else</a:t>
            </a:r>
          </a:p>
          <a:p>
            <a:pPr algn="l">
              <a:defRPr sz="29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        # Consider including element</a:t>
            </a:r>
          </a:p>
          <a:p>
            <a:pPr algn="l">
              <a:defRPr sz="2900"/>
            </a:pPr>
            <a:r>
              <a:t>        B[i] = 1</a:t>
            </a:r>
          </a:p>
          <a:p>
            <a:pPr algn="l">
              <a:defRPr sz="2900"/>
            </a:pPr>
            <a:r>
              <a:t>        generateBitstrings(i+1, B, bitstrings)</a:t>
            </a:r>
          </a:p>
          <a:p>
            <a:pPr algn="l">
              <a:defRPr sz="2900"/>
            </a:pPr>
          </a:p>
          <a:p>
            <a:pPr algn="l">
              <a:defRPr sz="29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        # Consider not including element</a:t>
            </a:r>
          </a:p>
          <a:p>
            <a:pPr algn="l">
              <a:defRPr sz="2900"/>
            </a:pPr>
            <a:r>
              <a:t>        B[i] = 0</a:t>
            </a:r>
          </a:p>
          <a:p>
            <a:pPr algn="l">
              <a:defRPr sz="2900"/>
            </a:pPr>
            <a:r>
              <a:t>        generateBitstrings(i+1, B, bitstrings)</a:t>
            </a:r>
          </a:p>
          <a:p>
            <a:pPr algn="l">
              <a:defRPr sz="29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ircle"/>
          <p:cNvSpPr/>
          <p:nvPr/>
        </p:nvSpPr>
        <p:spPr>
          <a:xfrm>
            <a:off x="6898646" y="781227"/>
            <a:ext cx="1149914" cy="11499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8" name="i = 0"/>
          <p:cNvSpPr txBox="1"/>
          <p:nvPr/>
        </p:nvSpPr>
        <p:spPr>
          <a:xfrm>
            <a:off x="180888" y="1372564"/>
            <a:ext cx="183466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i =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ircle"/>
          <p:cNvSpPr/>
          <p:nvPr/>
        </p:nvSpPr>
        <p:spPr>
          <a:xfrm>
            <a:off x="6898646" y="781227"/>
            <a:ext cx="1149914" cy="11499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1" name="1"/>
          <p:cNvSpPr/>
          <p:nvPr/>
        </p:nvSpPr>
        <p:spPr>
          <a:xfrm>
            <a:off x="4276149" y="2650364"/>
            <a:ext cx="1149915" cy="1149915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2" name="0"/>
          <p:cNvSpPr/>
          <p:nvPr/>
        </p:nvSpPr>
        <p:spPr>
          <a:xfrm>
            <a:off x="9582157" y="2650364"/>
            <a:ext cx="1149914" cy="1149915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3" name="Line"/>
          <p:cNvSpPr/>
          <p:nvPr/>
        </p:nvSpPr>
        <p:spPr>
          <a:xfrm flipH="1">
            <a:off x="5384475" y="1705044"/>
            <a:ext cx="1549540" cy="105039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4" name="Line"/>
          <p:cNvSpPr/>
          <p:nvPr/>
        </p:nvSpPr>
        <p:spPr>
          <a:xfrm>
            <a:off x="8032819" y="1668622"/>
            <a:ext cx="1527451" cy="116978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5" name="Line"/>
          <p:cNvSpPr/>
          <p:nvPr/>
        </p:nvSpPr>
        <p:spPr>
          <a:xfrm>
            <a:off x="161963" y="2243432"/>
            <a:ext cx="12680875" cy="1"/>
          </a:xfrm>
          <a:prstGeom prst="line">
            <a:avLst/>
          </a:prstGeom>
          <a:ln w="50800">
            <a:solidFill>
              <a:srgbClr val="FFFFF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6" name="Line"/>
          <p:cNvSpPr/>
          <p:nvPr/>
        </p:nvSpPr>
        <p:spPr>
          <a:xfrm>
            <a:off x="161963" y="4207210"/>
            <a:ext cx="12680874" cy="1"/>
          </a:xfrm>
          <a:prstGeom prst="line">
            <a:avLst/>
          </a:prstGeom>
          <a:ln w="50800">
            <a:solidFill>
              <a:srgbClr val="FFFFF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7" name="i = 0"/>
          <p:cNvSpPr txBox="1"/>
          <p:nvPr/>
        </p:nvSpPr>
        <p:spPr>
          <a:xfrm>
            <a:off x="180888" y="1372564"/>
            <a:ext cx="183466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i = 0</a:t>
            </a:r>
          </a:p>
        </p:txBody>
      </p:sp>
      <p:sp>
        <p:nvSpPr>
          <p:cNvPr id="358" name="i = 1"/>
          <p:cNvSpPr txBox="1"/>
          <p:nvPr/>
        </p:nvSpPr>
        <p:spPr>
          <a:xfrm>
            <a:off x="180888" y="3265404"/>
            <a:ext cx="183466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i 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ircle"/>
          <p:cNvSpPr/>
          <p:nvPr/>
        </p:nvSpPr>
        <p:spPr>
          <a:xfrm>
            <a:off x="6898646" y="781227"/>
            <a:ext cx="1149914" cy="11499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1" name="1"/>
          <p:cNvSpPr/>
          <p:nvPr/>
        </p:nvSpPr>
        <p:spPr>
          <a:xfrm>
            <a:off x="4276149" y="2650364"/>
            <a:ext cx="1149915" cy="1149915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2" name="0"/>
          <p:cNvSpPr/>
          <p:nvPr/>
        </p:nvSpPr>
        <p:spPr>
          <a:xfrm>
            <a:off x="9582157" y="2650364"/>
            <a:ext cx="1149914" cy="1149915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3" name="11"/>
          <p:cNvSpPr/>
          <p:nvPr/>
        </p:nvSpPr>
        <p:spPr>
          <a:xfrm>
            <a:off x="2980996" y="4740340"/>
            <a:ext cx="1149915" cy="11499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364" name="10"/>
          <p:cNvSpPr/>
          <p:nvPr/>
        </p:nvSpPr>
        <p:spPr>
          <a:xfrm>
            <a:off x="5593323" y="4740340"/>
            <a:ext cx="1149914" cy="11499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365" name="01"/>
          <p:cNvSpPr/>
          <p:nvPr/>
        </p:nvSpPr>
        <p:spPr>
          <a:xfrm>
            <a:off x="8332378" y="4772623"/>
            <a:ext cx="1149915" cy="11499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366" name="00"/>
          <p:cNvSpPr/>
          <p:nvPr/>
        </p:nvSpPr>
        <p:spPr>
          <a:xfrm>
            <a:off x="10817421" y="4772623"/>
            <a:ext cx="1149915" cy="11499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367" name="Line"/>
          <p:cNvSpPr/>
          <p:nvPr/>
        </p:nvSpPr>
        <p:spPr>
          <a:xfrm flipH="1">
            <a:off x="5384475" y="1705044"/>
            <a:ext cx="1549540" cy="105039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8" name="Line"/>
          <p:cNvSpPr/>
          <p:nvPr/>
        </p:nvSpPr>
        <p:spPr>
          <a:xfrm>
            <a:off x="8032819" y="1668622"/>
            <a:ext cx="1527451" cy="116978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9" name="Line"/>
          <p:cNvSpPr/>
          <p:nvPr/>
        </p:nvSpPr>
        <p:spPr>
          <a:xfrm flipH="1">
            <a:off x="3862754" y="3787504"/>
            <a:ext cx="631436" cy="99475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0" name="Line"/>
          <p:cNvSpPr/>
          <p:nvPr/>
        </p:nvSpPr>
        <p:spPr>
          <a:xfrm>
            <a:off x="5127250" y="3801948"/>
            <a:ext cx="689612" cy="9903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1" name="Line"/>
          <p:cNvSpPr/>
          <p:nvPr/>
        </p:nvSpPr>
        <p:spPr>
          <a:xfrm flipH="1">
            <a:off x="9178298" y="3795992"/>
            <a:ext cx="633751" cy="958735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2" name="Line"/>
          <p:cNvSpPr/>
          <p:nvPr/>
        </p:nvSpPr>
        <p:spPr>
          <a:xfrm>
            <a:off x="10445108" y="3810435"/>
            <a:ext cx="689613" cy="9903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3" name="Line"/>
          <p:cNvSpPr/>
          <p:nvPr/>
        </p:nvSpPr>
        <p:spPr>
          <a:xfrm>
            <a:off x="161963" y="2243432"/>
            <a:ext cx="12680875" cy="1"/>
          </a:xfrm>
          <a:prstGeom prst="line">
            <a:avLst/>
          </a:prstGeom>
          <a:ln w="50800">
            <a:solidFill>
              <a:srgbClr val="FFFFF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4" name="Line"/>
          <p:cNvSpPr/>
          <p:nvPr/>
        </p:nvSpPr>
        <p:spPr>
          <a:xfrm>
            <a:off x="161963" y="4207210"/>
            <a:ext cx="12680874" cy="1"/>
          </a:xfrm>
          <a:prstGeom prst="line">
            <a:avLst/>
          </a:prstGeom>
          <a:ln w="50800">
            <a:solidFill>
              <a:srgbClr val="FFFFF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5" name="Line"/>
          <p:cNvSpPr/>
          <p:nvPr/>
        </p:nvSpPr>
        <p:spPr>
          <a:xfrm>
            <a:off x="161963" y="6170988"/>
            <a:ext cx="12680874" cy="1"/>
          </a:xfrm>
          <a:prstGeom prst="line">
            <a:avLst/>
          </a:prstGeom>
          <a:ln w="50800">
            <a:solidFill>
              <a:srgbClr val="FFFFF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6" name="i = 0"/>
          <p:cNvSpPr txBox="1"/>
          <p:nvPr/>
        </p:nvSpPr>
        <p:spPr>
          <a:xfrm>
            <a:off x="180888" y="1372564"/>
            <a:ext cx="183466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i = 0</a:t>
            </a:r>
          </a:p>
        </p:txBody>
      </p:sp>
      <p:sp>
        <p:nvSpPr>
          <p:cNvPr id="377" name="i = 1"/>
          <p:cNvSpPr txBox="1"/>
          <p:nvPr/>
        </p:nvSpPr>
        <p:spPr>
          <a:xfrm>
            <a:off x="180888" y="3265404"/>
            <a:ext cx="183466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i = 1</a:t>
            </a:r>
          </a:p>
        </p:txBody>
      </p:sp>
      <p:sp>
        <p:nvSpPr>
          <p:cNvPr id="378" name="i = 2"/>
          <p:cNvSpPr txBox="1"/>
          <p:nvPr/>
        </p:nvSpPr>
        <p:spPr>
          <a:xfrm>
            <a:off x="180888" y="5353049"/>
            <a:ext cx="183466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i =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ircle"/>
          <p:cNvSpPr/>
          <p:nvPr/>
        </p:nvSpPr>
        <p:spPr>
          <a:xfrm>
            <a:off x="6898646" y="781227"/>
            <a:ext cx="1149914" cy="11499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81" name="1"/>
          <p:cNvSpPr/>
          <p:nvPr/>
        </p:nvSpPr>
        <p:spPr>
          <a:xfrm>
            <a:off x="4276149" y="2650364"/>
            <a:ext cx="1149915" cy="1149915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2" name="0"/>
          <p:cNvSpPr/>
          <p:nvPr/>
        </p:nvSpPr>
        <p:spPr>
          <a:xfrm>
            <a:off x="9582157" y="2650364"/>
            <a:ext cx="1149914" cy="1149915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83" name="11"/>
          <p:cNvSpPr/>
          <p:nvPr/>
        </p:nvSpPr>
        <p:spPr>
          <a:xfrm>
            <a:off x="2980996" y="4740340"/>
            <a:ext cx="1149915" cy="11499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384" name="10"/>
          <p:cNvSpPr/>
          <p:nvPr/>
        </p:nvSpPr>
        <p:spPr>
          <a:xfrm>
            <a:off x="5593323" y="4740340"/>
            <a:ext cx="1149914" cy="11499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385" name="111"/>
          <p:cNvSpPr/>
          <p:nvPr/>
        </p:nvSpPr>
        <p:spPr>
          <a:xfrm>
            <a:off x="2290258" y="6649367"/>
            <a:ext cx="1149915" cy="1149915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111</a:t>
            </a:r>
          </a:p>
        </p:txBody>
      </p:sp>
      <p:sp>
        <p:nvSpPr>
          <p:cNvPr id="386" name="110"/>
          <p:cNvSpPr/>
          <p:nvPr/>
        </p:nvSpPr>
        <p:spPr>
          <a:xfrm>
            <a:off x="3614237" y="6649367"/>
            <a:ext cx="1149914" cy="1149915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110</a:t>
            </a:r>
          </a:p>
        </p:txBody>
      </p:sp>
      <p:sp>
        <p:nvSpPr>
          <p:cNvPr id="387" name="101"/>
          <p:cNvSpPr/>
          <p:nvPr/>
        </p:nvSpPr>
        <p:spPr>
          <a:xfrm>
            <a:off x="4982180" y="6649367"/>
            <a:ext cx="1149914" cy="1149915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388" name="100"/>
          <p:cNvSpPr/>
          <p:nvPr/>
        </p:nvSpPr>
        <p:spPr>
          <a:xfrm>
            <a:off x="6306159" y="6649367"/>
            <a:ext cx="1149914" cy="1149915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100</a:t>
            </a:r>
          </a:p>
        </p:txBody>
      </p:sp>
      <p:sp>
        <p:nvSpPr>
          <p:cNvPr id="389" name="011"/>
          <p:cNvSpPr/>
          <p:nvPr/>
        </p:nvSpPr>
        <p:spPr>
          <a:xfrm>
            <a:off x="7630138" y="6649367"/>
            <a:ext cx="1149914" cy="1149915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011</a:t>
            </a:r>
          </a:p>
        </p:txBody>
      </p:sp>
      <p:sp>
        <p:nvSpPr>
          <p:cNvPr id="390" name="010"/>
          <p:cNvSpPr/>
          <p:nvPr/>
        </p:nvSpPr>
        <p:spPr>
          <a:xfrm>
            <a:off x="8954117" y="6649367"/>
            <a:ext cx="1149914" cy="1149915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010</a:t>
            </a:r>
          </a:p>
        </p:txBody>
      </p:sp>
      <p:sp>
        <p:nvSpPr>
          <p:cNvPr id="391" name="001"/>
          <p:cNvSpPr/>
          <p:nvPr/>
        </p:nvSpPr>
        <p:spPr>
          <a:xfrm>
            <a:off x="10278095" y="6649367"/>
            <a:ext cx="1149915" cy="1149915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001</a:t>
            </a:r>
          </a:p>
        </p:txBody>
      </p:sp>
      <p:sp>
        <p:nvSpPr>
          <p:cNvPr id="392" name="000"/>
          <p:cNvSpPr/>
          <p:nvPr/>
        </p:nvSpPr>
        <p:spPr>
          <a:xfrm>
            <a:off x="11602074" y="6649367"/>
            <a:ext cx="1149915" cy="1149915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000</a:t>
            </a:r>
          </a:p>
        </p:txBody>
      </p:sp>
      <p:sp>
        <p:nvSpPr>
          <p:cNvPr id="393" name="01"/>
          <p:cNvSpPr/>
          <p:nvPr/>
        </p:nvSpPr>
        <p:spPr>
          <a:xfrm>
            <a:off x="8332378" y="4772623"/>
            <a:ext cx="1149915" cy="11499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394" name="00"/>
          <p:cNvSpPr/>
          <p:nvPr/>
        </p:nvSpPr>
        <p:spPr>
          <a:xfrm>
            <a:off x="10817421" y="4772623"/>
            <a:ext cx="1149915" cy="11499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395" name="Line"/>
          <p:cNvSpPr/>
          <p:nvPr/>
        </p:nvSpPr>
        <p:spPr>
          <a:xfrm flipH="1">
            <a:off x="5384475" y="1705044"/>
            <a:ext cx="1549540" cy="105039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96" name="Line"/>
          <p:cNvSpPr/>
          <p:nvPr/>
        </p:nvSpPr>
        <p:spPr>
          <a:xfrm>
            <a:off x="8032819" y="1668622"/>
            <a:ext cx="1527451" cy="116978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97" name="Line"/>
          <p:cNvSpPr/>
          <p:nvPr/>
        </p:nvSpPr>
        <p:spPr>
          <a:xfrm flipH="1">
            <a:off x="3862754" y="3787504"/>
            <a:ext cx="631436" cy="99475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98" name="Line"/>
          <p:cNvSpPr/>
          <p:nvPr/>
        </p:nvSpPr>
        <p:spPr>
          <a:xfrm>
            <a:off x="5127250" y="3801948"/>
            <a:ext cx="689612" cy="9903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99" name="Line"/>
          <p:cNvSpPr/>
          <p:nvPr/>
        </p:nvSpPr>
        <p:spPr>
          <a:xfrm flipH="1">
            <a:off x="9178298" y="3795992"/>
            <a:ext cx="633751" cy="958735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0" name="Line"/>
          <p:cNvSpPr/>
          <p:nvPr/>
        </p:nvSpPr>
        <p:spPr>
          <a:xfrm>
            <a:off x="10445108" y="3810435"/>
            <a:ext cx="689613" cy="9903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1" name="Line"/>
          <p:cNvSpPr/>
          <p:nvPr/>
        </p:nvSpPr>
        <p:spPr>
          <a:xfrm flipH="1">
            <a:off x="8404832" y="5914006"/>
            <a:ext cx="254279" cy="68634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2" name="Line"/>
          <p:cNvSpPr/>
          <p:nvPr/>
        </p:nvSpPr>
        <p:spPr>
          <a:xfrm>
            <a:off x="9131973" y="5947122"/>
            <a:ext cx="260605" cy="69495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3" name="Line"/>
          <p:cNvSpPr/>
          <p:nvPr/>
        </p:nvSpPr>
        <p:spPr>
          <a:xfrm flipH="1">
            <a:off x="10996897" y="5963556"/>
            <a:ext cx="127109" cy="66898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4" name="Line"/>
          <p:cNvSpPr/>
          <p:nvPr/>
        </p:nvSpPr>
        <p:spPr>
          <a:xfrm>
            <a:off x="11669798" y="5904625"/>
            <a:ext cx="314845" cy="76963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5" name="Line"/>
          <p:cNvSpPr/>
          <p:nvPr/>
        </p:nvSpPr>
        <p:spPr>
          <a:xfrm flipH="1">
            <a:off x="5640121" y="5898791"/>
            <a:ext cx="254278" cy="68634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6" name="Line"/>
          <p:cNvSpPr/>
          <p:nvPr/>
        </p:nvSpPr>
        <p:spPr>
          <a:xfrm>
            <a:off x="6367261" y="5931906"/>
            <a:ext cx="260606" cy="69495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7" name="Line"/>
          <p:cNvSpPr/>
          <p:nvPr/>
        </p:nvSpPr>
        <p:spPr>
          <a:xfrm flipH="1">
            <a:off x="2970219" y="5907278"/>
            <a:ext cx="254279" cy="68634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8" name="Line"/>
          <p:cNvSpPr/>
          <p:nvPr/>
        </p:nvSpPr>
        <p:spPr>
          <a:xfrm>
            <a:off x="3697360" y="5940393"/>
            <a:ext cx="260606" cy="69495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09" name="Line"/>
          <p:cNvSpPr/>
          <p:nvPr/>
        </p:nvSpPr>
        <p:spPr>
          <a:xfrm>
            <a:off x="161963" y="2243432"/>
            <a:ext cx="12680875" cy="1"/>
          </a:xfrm>
          <a:prstGeom prst="line">
            <a:avLst/>
          </a:prstGeom>
          <a:ln w="50800">
            <a:solidFill>
              <a:srgbClr val="FFFFF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10" name="Line"/>
          <p:cNvSpPr/>
          <p:nvPr/>
        </p:nvSpPr>
        <p:spPr>
          <a:xfrm>
            <a:off x="161963" y="4207210"/>
            <a:ext cx="12680874" cy="1"/>
          </a:xfrm>
          <a:prstGeom prst="line">
            <a:avLst/>
          </a:prstGeom>
          <a:ln w="50800">
            <a:solidFill>
              <a:srgbClr val="FFFFF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11" name="Line"/>
          <p:cNvSpPr/>
          <p:nvPr/>
        </p:nvSpPr>
        <p:spPr>
          <a:xfrm>
            <a:off x="161963" y="6170988"/>
            <a:ext cx="12680874" cy="1"/>
          </a:xfrm>
          <a:prstGeom prst="line">
            <a:avLst/>
          </a:prstGeom>
          <a:ln w="50800">
            <a:solidFill>
              <a:srgbClr val="FFFFF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12" name="Line"/>
          <p:cNvSpPr/>
          <p:nvPr/>
        </p:nvSpPr>
        <p:spPr>
          <a:xfrm>
            <a:off x="161963" y="8134766"/>
            <a:ext cx="12680874" cy="1"/>
          </a:xfrm>
          <a:prstGeom prst="line">
            <a:avLst/>
          </a:prstGeom>
          <a:ln w="50800">
            <a:solidFill>
              <a:srgbClr val="FFFFF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13" name="i = 0"/>
          <p:cNvSpPr txBox="1"/>
          <p:nvPr/>
        </p:nvSpPr>
        <p:spPr>
          <a:xfrm>
            <a:off x="180888" y="1372564"/>
            <a:ext cx="183466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i = 0</a:t>
            </a:r>
          </a:p>
        </p:txBody>
      </p:sp>
      <p:sp>
        <p:nvSpPr>
          <p:cNvPr id="414" name="i = 1"/>
          <p:cNvSpPr txBox="1"/>
          <p:nvPr/>
        </p:nvSpPr>
        <p:spPr>
          <a:xfrm>
            <a:off x="180888" y="3265404"/>
            <a:ext cx="183466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i = 1</a:t>
            </a:r>
          </a:p>
        </p:txBody>
      </p:sp>
      <p:sp>
        <p:nvSpPr>
          <p:cNvPr id="415" name="i = 2"/>
          <p:cNvSpPr txBox="1"/>
          <p:nvPr/>
        </p:nvSpPr>
        <p:spPr>
          <a:xfrm>
            <a:off x="180888" y="5353049"/>
            <a:ext cx="183466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i = 2</a:t>
            </a:r>
          </a:p>
        </p:txBody>
      </p:sp>
      <p:sp>
        <p:nvSpPr>
          <p:cNvPr id="416" name="i = 3"/>
          <p:cNvSpPr txBox="1"/>
          <p:nvPr/>
        </p:nvSpPr>
        <p:spPr>
          <a:xfrm>
            <a:off x="180888" y="7245890"/>
            <a:ext cx="183466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i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ource Code Link"/>
          <p:cNvSpPr txBox="1"/>
          <p:nvPr>
            <p:ph type="title"/>
          </p:nvPr>
        </p:nvSpPr>
        <p:spPr>
          <a:xfrm>
            <a:off x="-712020" y="0"/>
            <a:ext cx="14100187" cy="1548776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pPr/>
            <a:r>
              <a:t>Source Code Link</a:t>
            </a:r>
          </a:p>
        </p:txBody>
      </p:sp>
      <p:sp>
        <p:nvSpPr>
          <p:cNvPr id="419" name="Implementation source code can be found at the following link:"/>
          <p:cNvSpPr txBox="1"/>
          <p:nvPr/>
        </p:nvSpPr>
        <p:spPr>
          <a:xfrm>
            <a:off x="935588" y="2000999"/>
            <a:ext cx="11133624" cy="1917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20624">
              <a:defRPr sz="4608"/>
            </a:lvl1pPr>
          </a:lstStyle>
          <a:p>
            <a:pPr/>
            <a:r>
              <a:t>Implementation source code can be found at the following link:</a:t>
            </a:r>
          </a:p>
        </p:txBody>
      </p:sp>
      <p:sp>
        <p:nvSpPr>
          <p:cNvPr id="420" name="github.com/williamfiset/algorithms"/>
          <p:cNvSpPr txBox="1"/>
          <p:nvPr/>
        </p:nvSpPr>
        <p:spPr>
          <a:xfrm>
            <a:off x="206077" y="4164878"/>
            <a:ext cx="1259264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800" u="sng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github.com/williamfiset/algorithms</a:t>
            </a:r>
          </a:p>
        </p:txBody>
      </p:sp>
      <p:sp>
        <p:nvSpPr>
          <p:cNvPr id="421" name="Link in the description:"/>
          <p:cNvSpPr txBox="1"/>
          <p:nvPr/>
        </p:nvSpPr>
        <p:spPr>
          <a:xfrm>
            <a:off x="771262" y="5604652"/>
            <a:ext cx="111336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43991">
              <a:defRPr sz="4864"/>
            </a:lvl1pPr>
          </a:lstStyle>
          <a:p>
            <a:pPr/>
            <a:r>
              <a:t>Link in the description:</a:t>
            </a:r>
          </a:p>
        </p:txBody>
      </p:sp>
      <p:sp>
        <p:nvSpPr>
          <p:cNvPr id="422" name="Arrow"/>
          <p:cNvSpPr/>
          <p:nvPr/>
        </p:nvSpPr>
        <p:spPr>
          <a:xfrm rot="5400000">
            <a:off x="5256262" y="7012650"/>
            <a:ext cx="2492276" cy="1793831"/>
          </a:xfrm>
          <a:prstGeom prst="rightArrow">
            <a:avLst>
              <a:gd name="adj1" fmla="val 32000"/>
              <a:gd name="adj2" fmla="val 50985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ower set facts"/>
          <p:cNvSpPr txBox="1"/>
          <p:nvPr>
            <p:ph type="title"/>
          </p:nvPr>
        </p:nvSpPr>
        <p:spPr>
          <a:xfrm>
            <a:off x="328460" y="217885"/>
            <a:ext cx="12347880" cy="147384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Power set facts</a:t>
            </a:r>
          </a:p>
        </p:txBody>
      </p:sp>
      <p:sp>
        <p:nvSpPr>
          <p:cNvPr id="128" name="P(s) always has 2n elements where n = |s|"/>
          <p:cNvSpPr txBox="1"/>
          <p:nvPr/>
        </p:nvSpPr>
        <p:spPr>
          <a:xfrm>
            <a:off x="700559" y="1679725"/>
            <a:ext cx="11603682" cy="3276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P</a:t>
            </a:r>
            <a:r>
              <a:t>(s) always has 2</a:t>
            </a:r>
            <a:r>
              <a:rPr baseline="31999"/>
              <a:t>n</a:t>
            </a:r>
            <a:r>
              <a:t> elements where n = |s|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ower set facts"/>
          <p:cNvSpPr txBox="1"/>
          <p:nvPr>
            <p:ph type="title"/>
          </p:nvPr>
        </p:nvSpPr>
        <p:spPr>
          <a:xfrm>
            <a:off x="328460" y="217885"/>
            <a:ext cx="12347880" cy="147384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Power set facts</a:t>
            </a:r>
          </a:p>
        </p:txBody>
      </p:sp>
      <p:sp>
        <p:nvSpPr>
          <p:cNvPr id="131" name="P(s) always has 2n elements where n = |s|…"/>
          <p:cNvSpPr txBox="1"/>
          <p:nvPr/>
        </p:nvSpPr>
        <p:spPr>
          <a:xfrm>
            <a:off x="700559" y="1679725"/>
            <a:ext cx="11603682" cy="812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P</a:t>
            </a:r>
            <a:r>
              <a:t>(s) always has 2</a:t>
            </a:r>
            <a:r>
              <a:rPr baseline="31999"/>
              <a:t>n</a:t>
            </a:r>
            <a:r>
              <a:t> elements where n = |s|</a:t>
            </a:r>
          </a:p>
          <a:p>
            <a:pPr/>
          </a:p>
          <a:p>
            <a:pPr/>
            <a:r>
              <a:t>The power set is the set of all subsets of different sizes. In other words, the power set is the set of all combinations of different sizes.</a:t>
            </a:r>
          </a:p>
          <a:p>
            <a:pPr/>
          </a:p>
        </p:txBody>
      </p:sp>
      <p:sp>
        <p:nvSpPr>
          <p:cNvPr id="132" name="{}…"/>
          <p:cNvSpPr txBox="1"/>
          <p:nvPr/>
        </p:nvSpPr>
        <p:spPr>
          <a:xfrm>
            <a:off x="6650424" y="5300865"/>
            <a:ext cx="5347149" cy="4270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/>
            <a:r>
              <a:t>{}</a:t>
            </a:r>
          </a:p>
          <a:p>
            <a:pPr algn="l"/>
          </a:p>
          <a:p>
            <a:pPr algn="l"/>
            <a:r>
              <a:t>{a}, {b}, {c}</a:t>
            </a:r>
          </a:p>
          <a:p>
            <a:pPr algn="l"/>
          </a:p>
          <a:p>
            <a:pPr algn="l"/>
            <a:r>
              <a:t>{a,b}, {a,c}, {b,c}</a:t>
            </a:r>
          </a:p>
          <a:p>
            <a:pPr algn="l"/>
          </a:p>
          <a:p>
            <a:pPr algn="l"/>
            <a:r>
              <a:t>{a,b,c}</a:t>
            </a:r>
          </a:p>
        </p:txBody>
      </p:sp>
      <p:sp>
        <p:nvSpPr>
          <p:cNvPr id="133" name="Subsets of size 0:…"/>
          <p:cNvSpPr txBox="1"/>
          <p:nvPr/>
        </p:nvSpPr>
        <p:spPr>
          <a:xfrm>
            <a:off x="1007227" y="5300865"/>
            <a:ext cx="5606550" cy="4270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/>
            <a:r>
              <a:t>Subsets of size 0:</a:t>
            </a:r>
          </a:p>
          <a:p>
            <a:pPr algn="l"/>
          </a:p>
          <a:p>
            <a:pPr algn="l"/>
            <a:r>
              <a:t>Subsets of size 1: </a:t>
            </a:r>
          </a:p>
          <a:p>
            <a:pPr algn="l"/>
          </a:p>
          <a:p>
            <a:pPr algn="l"/>
            <a:r>
              <a:t>Subsets of size 2:</a:t>
            </a:r>
          </a:p>
          <a:p>
            <a:pPr algn="l"/>
          </a:p>
          <a:p>
            <a:pPr algn="l"/>
            <a:r>
              <a:t>Subsets of size 3: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et’s see how we can use backtracking to generate all subsets of a set. The key realization is to notice that any subset can be represented as a bit string of length N."/>
          <p:cNvSpPr txBox="1"/>
          <p:nvPr/>
        </p:nvSpPr>
        <p:spPr>
          <a:xfrm>
            <a:off x="0" y="158415"/>
            <a:ext cx="13004801" cy="3786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Let’s see how we can use backtracking to generate all subsets of a set. The key realization is to notice that 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any subset can be represented as a bit string of length N</a:t>
            </a:r>
            <a:r>
              <a:t>.</a:t>
            </a:r>
          </a:p>
          <a:p>
            <a:pPr/>
          </a:p>
        </p:txBody>
      </p:sp>
      <p:sp>
        <p:nvSpPr>
          <p:cNvPr id="136" name="Line"/>
          <p:cNvSpPr/>
          <p:nvPr/>
        </p:nvSpPr>
        <p:spPr>
          <a:xfrm>
            <a:off x="2452465" y="5576473"/>
            <a:ext cx="1783444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7" name="Line"/>
          <p:cNvSpPr/>
          <p:nvPr/>
        </p:nvSpPr>
        <p:spPr>
          <a:xfrm>
            <a:off x="5610678" y="5576473"/>
            <a:ext cx="1783444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8" name="Line"/>
          <p:cNvSpPr/>
          <p:nvPr/>
        </p:nvSpPr>
        <p:spPr>
          <a:xfrm>
            <a:off x="8768891" y="5576473"/>
            <a:ext cx="1783444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9" name="A"/>
          <p:cNvSpPr txBox="1"/>
          <p:nvPr/>
        </p:nvSpPr>
        <p:spPr>
          <a:xfrm>
            <a:off x="2916203" y="3813383"/>
            <a:ext cx="855968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/>
            </a:lvl1pPr>
          </a:lstStyle>
          <a:p>
            <a:pPr/>
            <a:r>
              <a:t>A</a:t>
            </a:r>
          </a:p>
        </p:txBody>
      </p:sp>
      <p:sp>
        <p:nvSpPr>
          <p:cNvPr id="140" name="B"/>
          <p:cNvSpPr txBox="1"/>
          <p:nvPr/>
        </p:nvSpPr>
        <p:spPr>
          <a:xfrm>
            <a:off x="6074416" y="3813383"/>
            <a:ext cx="855968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/>
            </a:lvl1pPr>
          </a:lstStyle>
          <a:p>
            <a:pPr/>
            <a:r>
              <a:t>B</a:t>
            </a:r>
          </a:p>
        </p:txBody>
      </p:sp>
      <p:sp>
        <p:nvSpPr>
          <p:cNvPr id="141" name="C"/>
          <p:cNvSpPr txBox="1"/>
          <p:nvPr/>
        </p:nvSpPr>
        <p:spPr>
          <a:xfrm>
            <a:off x="9232629" y="3813383"/>
            <a:ext cx="855967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/>
            </a:lvl1pPr>
          </a:lstStyle>
          <a:p>
            <a:pPr/>
            <a:r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ine"/>
          <p:cNvSpPr/>
          <p:nvPr/>
        </p:nvSpPr>
        <p:spPr>
          <a:xfrm>
            <a:off x="2452465" y="5576473"/>
            <a:ext cx="1783444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4" name="Line"/>
          <p:cNvSpPr/>
          <p:nvPr/>
        </p:nvSpPr>
        <p:spPr>
          <a:xfrm>
            <a:off x="5610678" y="5576473"/>
            <a:ext cx="1783444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5" name="Line"/>
          <p:cNvSpPr/>
          <p:nvPr/>
        </p:nvSpPr>
        <p:spPr>
          <a:xfrm>
            <a:off x="8768891" y="5576473"/>
            <a:ext cx="1783444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6" name="A"/>
          <p:cNvSpPr txBox="1"/>
          <p:nvPr/>
        </p:nvSpPr>
        <p:spPr>
          <a:xfrm>
            <a:off x="2916203" y="3813383"/>
            <a:ext cx="855968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>
                <a:solidFill>
                  <a:srgbClr val="53585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47" name="B"/>
          <p:cNvSpPr txBox="1"/>
          <p:nvPr/>
        </p:nvSpPr>
        <p:spPr>
          <a:xfrm>
            <a:off x="6074416" y="3813383"/>
            <a:ext cx="855968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>
                <a:solidFill>
                  <a:srgbClr val="53585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48" name="C"/>
          <p:cNvSpPr txBox="1"/>
          <p:nvPr/>
        </p:nvSpPr>
        <p:spPr>
          <a:xfrm>
            <a:off x="9232629" y="3813383"/>
            <a:ext cx="855967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>
                <a:solidFill>
                  <a:srgbClr val="53585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49" name="0"/>
          <p:cNvSpPr txBox="1"/>
          <p:nvPr/>
        </p:nvSpPr>
        <p:spPr>
          <a:xfrm>
            <a:off x="2916204" y="5802864"/>
            <a:ext cx="855967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/>
            </a:lvl1pPr>
          </a:lstStyle>
          <a:p>
            <a:pPr/>
            <a:r>
              <a:t>0</a:t>
            </a:r>
          </a:p>
        </p:txBody>
      </p:sp>
      <p:sp>
        <p:nvSpPr>
          <p:cNvPr id="150" name="0"/>
          <p:cNvSpPr txBox="1"/>
          <p:nvPr/>
        </p:nvSpPr>
        <p:spPr>
          <a:xfrm>
            <a:off x="6074416" y="5802864"/>
            <a:ext cx="855968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/>
            </a:lvl1pPr>
          </a:lstStyle>
          <a:p>
            <a:pPr/>
            <a:r>
              <a:t>0</a:t>
            </a:r>
          </a:p>
        </p:txBody>
      </p:sp>
      <p:sp>
        <p:nvSpPr>
          <p:cNvPr id="151" name="0"/>
          <p:cNvSpPr txBox="1"/>
          <p:nvPr/>
        </p:nvSpPr>
        <p:spPr>
          <a:xfrm>
            <a:off x="9232629" y="5802864"/>
            <a:ext cx="855967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/>
            </a:lvl1pPr>
          </a:lstStyle>
          <a:p>
            <a:pPr/>
            <a:r>
              <a:t>0</a:t>
            </a:r>
          </a:p>
        </p:txBody>
      </p:sp>
      <p:sp>
        <p:nvSpPr>
          <p:cNvPr id="152" name="Let’s see how we can use backtracking to generate all subsets of a set. The key realization is to notice that any subset can be represented as a bit string of length N."/>
          <p:cNvSpPr txBox="1"/>
          <p:nvPr/>
        </p:nvSpPr>
        <p:spPr>
          <a:xfrm>
            <a:off x="0" y="158415"/>
            <a:ext cx="13004801" cy="3786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Let’s see how we can use backtracking to generate all subsets of a set. The key realization is to notice that 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any subset can be represented as a bit string of length N</a:t>
            </a:r>
            <a:r>
              <a:t>.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"/>
          <p:cNvSpPr/>
          <p:nvPr/>
        </p:nvSpPr>
        <p:spPr>
          <a:xfrm>
            <a:off x="2452465" y="5576473"/>
            <a:ext cx="1783444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5" name="Line"/>
          <p:cNvSpPr/>
          <p:nvPr/>
        </p:nvSpPr>
        <p:spPr>
          <a:xfrm>
            <a:off x="5610678" y="5576473"/>
            <a:ext cx="1783444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6" name="Line"/>
          <p:cNvSpPr/>
          <p:nvPr/>
        </p:nvSpPr>
        <p:spPr>
          <a:xfrm>
            <a:off x="8768891" y="5576473"/>
            <a:ext cx="1783444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7" name="A"/>
          <p:cNvSpPr txBox="1"/>
          <p:nvPr/>
        </p:nvSpPr>
        <p:spPr>
          <a:xfrm>
            <a:off x="2916203" y="3813383"/>
            <a:ext cx="855968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58" name="C"/>
          <p:cNvSpPr txBox="1"/>
          <p:nvPr/>
        </p:nvSpPr>
        <p:spPr>
          <a:xfrm>
            <a:off x="9232629" y="3813383"/>
            <a:ext cx="855967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59" name="1"/>
          <p:cNvSpPr txBox="1"/>
          <p:nvPr/>
        </p:nvSpPr>
        <p:spPr>
          <a:xfrm>
            <a:off x="2916204" y="5802864"/>
            <a:ext cx="855967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/>
            </a:lvl1pPr>
          </a:lstStyle>
          <a:p>
            <a:pPr/>
            <a:r>
              <a:t>1</a:t>
            </a:r>
          </a:p>
        </p:txBody>
      </p:sp>
      <p:sp>
        <p:nvSpPr>
          <p:cNvPr id="160" name="0"/>
          <p:cNvSpPr txBox="1"/>
          <p:nvPr/>
        </p:nvSpPr>
        <p:spPr>
          <a:xfrm>
            <a:off x="6074416" y="5802864"/>
            <a:ext cx="855968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/>
            </a:lvl1pPr>
          </a:lstStyle>
          <a:p>
            <a:pPr/>
            <a:r>
              <a:t>0</a:t>
            </a:r>
          </a:p>
        </p:txBody>
      </p:sp>
      <p:sp>
        <p:nvSpPr>
          <p:cNvPr id="161" name="1"/>
          <p:cNvSpPr txBox="1"/>
          <p:nvPr/>
        </p:nvSpPr>
        <p:spPr>
          <a:xfrm>
            <a:off x="9232629" y="5802864"/>
            <a:ext cx="855967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/>
            </a:lvl1pPr>
          </a:lstStyle>
          <a:p>
            <a:pPr/>
            <a:r>
              <a:t>1</a:t>
            </a:r>
          </a:p>
        </p:txBody>
      </p:sp>
      <p:sp>
        <p:nvSpPr>
          <p:cNvPr id="162" name="B"/>
          <p:cNvSpPr txBox="1"/>
          <p:nvPr/>
        </p:nvSpPr>
        <p:spPr>
          <a:xfrm>
            <a:off x="6074416" y="3813383"/>
            <a:ext cx="855968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>
                <a:solidFill>
                  <a:srgbClr val="53585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63" name="Let’s see how we can use backtracking to generate all subsets of a set. The key realization is to notice that any subset can be represented as a bit string of length N."/>
          <p:cNvSpPr txBox="1"/>
          <p:nvPr/>
        </p:nvSpPr>
        <p:spPr>
          <a:xfrm>
            <a:off x="0" y="158415"/>
            <a:ext cx="13004801" cy="3786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Let’s see how we can use backtracking to generate all subsets of a set. The key realization is to notice that 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any subset can be represented as a bit string of length N</a:t>
            </a:r>
            <a:r>
              <a:t>.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ine"/>
          <p:cNvSpPr/>
          <p:nvPr/>
        </p:nvSpPr>
        <p:spPr>
          <a:xfrm>
            <a:off x="2452465" y="5576473"/>
            <a:ext cx="1783444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6" name="Line"/>
          <p:cNvSpPr/>
          <p:nvPr/>
        </p:nvSpPr>
        <p:spPr>
          <a:xfrm>
            <a:off x="5610678" y="5576473"/>
            <a:ext cx="1783444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7" name="Line"/>
          <p:cNvSpPr/>
          <p:nvPr/>
        </p:nvSpPr>
        <p:spPr>
          <a:xfrm>
            <a:off x="8768891" y="5576473"/>
            <a:ext cx="1783444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8" name="C"/>
          <p:cNvSpPr txBox="1"/>
          <p:nvPr/>
        </p:nvSpPr>
        <p:spPr>
          <a:xfrm>
            <a:off x="9232629" y="3813383"/>
            <a:ext cx="855967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69" name="0"/>
          <p:cNvSpPr txBox="1"/>
          <p:nvPr/>
        </p:nvSpPr>
        <p:spPr>
          <a:xfrm>
            <a:off x="2916204" y="5802864"/>
            <a:ext cx="855967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/>
            </a:lvl1pPr>
          </a:lstStyle>
          <a:p>
            <a:pPr/>
            <a:r>
              <a:t>0</a:t>
            </a:r>
          </a:p>
        </p:txBody>
      </p:sp>
      <p:sp>
        <p:nvSpPr>
          <p:cNvPr id="170" name="1"/>
          <p:cNvSpPr txBox="1"/>
          <p:nvPr/>
        </p:nvSpPr>
        <p:spPr>
          <a:xfrm>
            <a:off x="6074416" y="5802864"/>
            <a:ext cx="855968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/>
            </a:lvl1pPr>
          </a:lstStyle>
          <a:p>
            <a:pPr/>
            <a:r>
              <a:t>1</a:t>
            </a:r>
          </a:p>
        </p:txBody>
      </p:sp>
      <p:sp>
        <p:nvSpPr>
          <p:cNvPr id="171" name="1"/>
          <p:cNvSpPr txBox="1"/>
          <p:nvPr/>
        </p:nvSpPr>
        <p:spPr>
          <a:xfrm>
            <a:off x="9232629" y="5802864"/>
            <a:ext cx="855967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/>
            </a:lvl1pPr>
          </a:lstStyle>
          <a:p>
            <a:pPr/>
            <a:r>
              <a:t>1</a:t>
            </a:r>
          </a:p>
        </p:txBody>
      </p:sp>
      <p:sp>
        <p:nvSpPr>
          <p:cNvPr id="172" name="B"/>
          <p:cNvSpPr txBox="1"/>
          <p:nvPr/>
        </p:nvSpPr>
        <p:spPr>
          <a:xfrm>
            <a:off x="6074416" y="3813383"/>
            <a:ext cx="855968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3" name="A"/>
          <p:cNvSpPr txBox="1"/>
          <p:nvPr/>
        </p:nvSpPr>
        <p:spPr>
          <a:xfrm>
            <a:off x="2916203" y="3813383"/>
            <a:ext cx="855968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700">
                <a:solidFill>
                  <a:srgbClr val="53585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4" name="Let’s see how we can use backtracking to generate all subsets of a set. The key realization is to notice that any subset can be represented as a bit string of length N."/>
          <p:cNvSpPr txBox="1"/>
          <p:nvPr/>
        </p:nvSpPr>
        <p:spPr>
          <a:xfrm>
            <a:off x="0" y="158415"/>
            <a:ext cx="13004801" cy="3786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Let’s see how we can use backtracking to generate all subsets of a set. The key realization is to notice that 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any subset can be represented as a bit string of length N</a:t>
            </a:r>
            <a:r>
              <a:t>.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uppose s = {  ,  ,  }, what is P(s)?"/>
          <p:cNvSpPr txBox="1"/>
          <p:nvPr/>
        </p:nvSpPr>
        <p:spPr>
          <a:xfrm>
            <a:off x="754054" y="533069"/>
            <a:ext cx="11496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Suppose s = {  ,  ,  }, what is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P</a:t>
            </a:r>
            <a:r>
              <a:t>(s)?</a:t>
            </a:r>
          </a:p>
        </p:txBody>
      </p:sp>
      <p:sp>
        <p:nvSpPr>
          <p:cNvPr id="177" name="Apple"/>
          <p:cNvSpPr/>
          <p:nvPr/>
        </p:nvSpPr>
        <p:spPr>
          <a:xfrm>
            <a:off x="4956478" y="483480"/>
            <a:ext cx="547598" cy="623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8" name="Pear"/>
          <p:cNvSpPr/>
          <p:nvPr/>
        </p:nvSpPr>
        <p:spPr>
          <a:xfrm>
            <a:off x="5834021" y="433151"/>
            <a:ext cx="448164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9" name="Carrot"/>
          <p:cNvSpPr/>
          <p:nvPr/>
        </p:nvSpPr>
        <p:spPr>
          <a:xfrm>
            <a:off x="6497382" y="400366"/>
            <a:ext cx="730627" cy="7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56" fill="norm" stroke="1" extrusionOk="0">
                <a:moveTo>
                  <a:pt x="17341" y="7"/>
                </a:moveTo>
                <a:cubicBezTo>
                  <a:pt x="17150" y="-42"/>
                  <a:pt x="17010" y="188"/>
                  <a:pt x="16850" y="305"/>
                </a:cubicBezTo>
                <a:cubicBezTo>
                  <a:pt x="16604" y="484"/>
                  <a:pt x="16395" y="305"/>
                  <a:pt x="16072" y="328"/>
                </a:cubicBezTo>
                <a:cubicBezTo>
                  <a:pt x="15666" y="497"/>
                  <a:pt x="15848" y="779"/>
                  <a:pt x="15892" y="1099"/>
                </a:cubicBezTo>
                <a:cubicBezTo>
                  <a:pt x="15918" y="1281"/>
                  <a:pt x="15948" y="1526"/>
                  <a:pt x="15777" y="1591"/>
                </a:cubicBezTo>
                <a:cubicBezTo>
                  <a:pt x="15620" y="1652"/>
                  <a:pt x="15428" y="1628"/>
                  <a:pt x="15267" y="1675"/>
                </a:cubicBezTo>
                <a:cubicBezTo>
                  <a:pt x="15070" y="1734"/>
                  <a:pt x="15104" y="2035"/>
                  <a:pt x="15229" y="2199"/>
                </a:cubicBezTo>
                <a:cubicBezTo>
                  <a:pt x="15284" y="2272"/>
                  <a:pt x="15353" y="2346"/>
                  <a:pt x="15408" y="2422"/>
                </a:cubicBezTo>
                <a:cubicBezTo>
                  <a:pt x="15506" y="2557"/>
                  <a:pt x="15476" y="2772"/>
                  <a:pt x="15320" y="2828"/>
                </a:cubicBezTo>
                <a:cubicBezTo>
                  <a:pt x="14743" y="3031"/>
                  <a:pt x="14780" y="3599"/>
                  <a:pt x="15490" y="3710"/>
                </a:cubicBezTo>
                <a:cubicBezTo>
                  <a:pt x="16209" y="3823"/>
                  <a:pt x="15667" y="4575"/>
                  <a:pt x="15574" y="4740"/>
                </a:cubicBezTo>
                <a:cubicBezTo>
                  <a:pt x="15320" y="5193"/>
                  <a:pt x="15078" y="5535"/>
                  <a:pt x="14814" y="5863"/>
                </a:cubicBezTo>
                <a:cubicBezTo>
                  <a:pt x="13984" y="5233"/>
                  <a:pt x="12915" y="5025"/>
                  <a:pt x="12145" y="5801"/>
                </a:cubicBezTo>
                <a:cubicBezTo>
                  <a:pt x="4639" y="13365"/>
                  <a:pt x="1172" y="19011"/>
                  <a:pt x="34" y="21078"/>
                </a:cubicBezTo>
                <a:cubicBezTo>
                  <a:pt x="-94" y="21310"/>
                  <a:pt x="173" y="21558"/>
                  <a:pt x="393" y="21413"/>
                </a:cubicBezTo>
                <a:cubicBezTo>
                  <a:pt x="7852" y="16489"/>
                  <a:pt x="14575" y="10313"/>
                  <a:pt x="15588" y="9292"/>
                </a:cubicBezTo>
                <a:cubicBezTo>
                  <a:pt x="16357" y="8517"/>
                  <a:pt x="16142" y="7413"/>
                  <a:pt x="15506" y="6561"/>
                </a:cubicBezTo>
                <a:cubicBezTo>
                  <a:pt x="15853" y="6237"/>
                  <a:pt x="16238" y="5955"/>
                  <a:pt x="16654" y="5725"/>
                </a:cubicBezTo>
                <a:cubicBezTo>
                  <a:pt x="16975" y="5548"/>
                  <a:pt x="17337" y="5386"/>
                  <a:pt x="17657" y="5560"/>
                </a:cubicBezTo>
                <a:cubicBezTo>
                  <a:pt x="17989" y="5742"/>
                  <a:pt x="18061" y="6167"/>
                  <a:pt x="18040" y="6363"/>
                </a:cubicBezTo>
                <a:cubicBezTo>
                  <a:pt x="17988" y="6840"/>
                  <a:pt x="18417" y="6898"/>
                  <a:pt x="18597" y="6822"/>
                </a:cubicBezTo>
                <a:cubicBezTo>
                  <a:pt x="18935" y="6703"/>
                  <a:pt x="18642" y="6188"/>
                  <a:pt x="19247" y="6385"/>
                </a:cubicBezTo>
                <a:cubicBezTo>
                  <a:pt x="19373" y="6425"/>
                  <a:pt x="19546" y="6534"/>
                  <a:pt x="19733" y="6373"/>
                </a:cubicBezTo>
                <a:cubicBezTo>
                  <a:pt x="19795" y="6319"/>
                  <a:pt x="19831" y="6248"/>
                  <a:pt x="19841" y="6166"/>
                </a:cubicBezTo>
                <a:cubicBezTo>
                  <a:pt x="19866" y="5957"/>
                  <a:pt x="19562" y="5746"/>
                  <a:pt x="19626" y="5613"/>
                </a:cubicBezTo>
                <a:cubicBezTo>
                  <a:pt x="19711" y="5450"/>
                  <a:pt x="20039" y="5599"/>
                  <a:pt x="20202" y="5678"/>
                </a:cubicBezTo>
                <a:cubicBezTo>
                  <a:pt x="20365" y="5758"/>
                  <a:pt x="20783" y="5757"/>
                  <a:pt x="20862" y="5592"/>
                </a:cubicBezTo>
                <a:cubicBezTo>
                  <a:pt x="20932" y="5447"/>
                  <a:pt x="20860" y="5283"/>
                  <a:pt x="20751" y="5165"/>
                </a:cubicBezTo>
                <a:cubicBezTo>
                  <a:pt x="20642" y="5047"/>
                  <a:pt x="20575" y="4822"/>
                  <a:pt x="20719" y="4755"/>
                </a:cubicBezTo>
                <a:cubicBezTo>
                  <a:pt x="20786" y="4724"/>
                  <a:pt x="20862" y="4749"/>
                  <a:pt x="20934" y="4762"/>
                </a:cubicBezTo>
                <a:cubicBezTo>
                  <a:pt x="21267" y="4818"/>
                  <a:pt x="21429" y="4498"/>
                  <a:pt x="21222" y="4228"/>
                </a:cubicBezTo>
                <a:lnTo>
                  <a:pt x="21142" y="4124"/>
                </a:lnTo>
                <a:cubicBezTo>
                  <a:pt x="20996" y="3934"/>
                  <a:pt x="21039" y="3661"/>
                  <a:pt x="21235" y="3525"/>
                </a:cubicBezTo>
                <a:lnTo>
                  <a:pt x="21242" y="3520"/>
                </a:lnTo>
                <a:cubicBezTo>
                  <a:pt x="21506" y="3346"/>
                  <a:pt x="21461" y="3067"/>
                  <a:pt x="21228" y="3023"/>
                </a:cubicBezTo>
                <a:lnTo>
                  <a:pt x="20977" y="2979"/>
                </a:lnTo>
                <a:cubicBezTo>
                  <a:pt x="20558" y="2807"/>
                  <a:pt x="20634" y="2581"/>
                  <a:pt x="20859" y="2363"/>
                </a:cubicBezTo>
                <a:cubicBezTo>
                  <a:pt x="21084" y="2146"/>
                  <a:pt x="20819" y="1780"/>
                  <a:pt x="20580" y="1812"/>
                </a:cubicBezTo>
                <a:cubicBezTo>
                  <a:pt x="20513" y="1821"/>
                  <a:pt x="20469" y="1860"/>
                  <a:pt x="20408" y="1884"/>
                </a:cubicBezTo>
                <a:cubicBezTo>
                  <a:pt x="20182" y="1974"/>
                  <a:pt x="20016" y="2173"/>
                  <a:pt x="19773" y="2185"/>
                </a:cubicBezTo>
                <a:cubicBezTo>
                  <a:pt x="19718" y="2188"/>
                  <a:pt x="19659" y="2183"/>
                  <a:pt x="19613" y="2151"/>
                </a:cubicBezTo>
                <a:cubicBezTo>
                  <a:pt x="19461" y="2046"/>
                  <a:pt x="19582" y="1800"/>
                  <a:pt x="19730" y="1687"/>
                </a:cubicBezTo>
                <a:cubicBezTo>
                  <a:pt x="19880" y="1572"/>
                  <a:pt x="20078" y="1430"/>
                  <a:pt x="20022" y="1242"/>
                </a:cubicBezTo>
                <a:cubicBezTo>
                  <a:pt x="19985" y="1116"/>
                  <a:pt x="19833" y="1046"/>
                  <a:pt x="19706" y="1072"/>
                </a:cubicBezTo>
                <a:cubicBezTo>
                  <a:pt x="19380" y="1138"/>
                  <a:pt x="19522" y="1229"/>
                  <a:pt x="19197" y="1289"/>
                </a:cubicBezTo>
                <a:cubicBezTo>
                  <a:pt x="19091" y="1308"/>
                  <a:pt x="18977" y="1266"/>
                  <a:pt x="18916" y="1176"/>
                </a:cubicBezTo>
                <a:cubicBezTo>
                  <a:pt x="18777" y="971"/>
                  <a:pt x="18877" y="733"/>
                  <a:pt x="18880" y="554"/>
                </a:cubicBezTo>
                <a:cubicBezTo>
                  <a:pt x="18883" y="317"/>
                  <a:pt x="18561" y="127"/>
                  <a:pt x="18362" y="364"/>
                </a:cubicBezTo>
                <a:cubicBezTo>
                  <a:pt x="18260" y="485"/>
                  <a:pt x="18101" y="773"/>
                  <a:pt x="17953" y="828"/>
                </a:cubicBezTo>
                <a:cubicBezTo>
                  <a:pt x="17805" y="883"/>
                  <a:pt x="17656" y="889"/>
                  <a:pt x="17582" y="749"/>
                </a:cubicBezTo>
                <a:cubicBezTo>
                  <a:pt x="17520" y="631"/>
                  <a:pt x="17506" y="495"/>
                  <a:pt x="17519" y="362"/>
                </a:cubicBezTo>
                <a:cubicBezTo>
                  <a:pt x="17532" y="229"/>
                  <a:pt x="17469" y="40"/>
                  <a:pt x="17341" y="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normAutofit fontScale="100000" lnSpcReduction="0"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normAutofit fontScale="100000" lnSpcReduction="0"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