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Today we’re going to talk about a very powerful data structure: The Fenwick tree, also sometimes called a Binary Indexed Tree (BIT)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So there are a limited number of operations we can perform with Fenwick trees, but do not underestimate them they are extremely fast and space efficient. The construction of a Fenwick tree is linear because we need to place all elements inside an array to begin with.</a:t>
            </a:r>
          </a:p>
          <a:p>
            <a:pPr/>
          </a:p>
          <a:p>
            <a:pPr/>
            <a:r>
              <a:t>The two primary operations of a Fenwick tree setting a value and getting the prefix sum both take up to logarithmic time which is not as good as our static prefix array with constant time complexity but we can now do really cheap updates.</a:t>
            </a:r>
          </a:p>
          <a:p>
            <a:pPr/>
          </a:p>
          <a:p>
            <a:pPr/>
            <a:r>
              <a:t>A downside to Fenwick trees however is that you cannot add or remove values from the data structure, you create it once and then you can perform your queries and that’s about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1" name="Shape 1271"/>
          <p:cNvSpPr/>
          <p:nvPr>
            <p:ph type="sldImg"/>
          </p:nvPr>
        </p:nvSpPr>
        <p:spPr>
          <a:prstGeom prst="rect">
            <a:avLst/>
          </a:prstGeom>
        </p:spPr>
        <p:txBody>
          <a:bodyPr/>
          <a:lstStyle/>
          <a:p>
            <a:pPr/>
          </a:p>
        </p:txBody>
      </p:sp>
      <p:sp>
        <p:nvSpPr>
          <p:cNvPr id="1272" name="Shape 1272"/>
          <p:cNvSpPr/>
          <p:nvPr>
            <p:ph type="body" sz="quarter" idx="1"/>
          </p:nvPr>
        </p:nvSpPr>
        <p:spPr>
          <a:prstGeom prst="rect">
            <a:avLst/>
          </a:prstGeom>
        </p:spPr>
        <p:txBody>
          <a:bodyPr/>
          <a:lstStyle/>
          <a:p>
            <a:pPr/>
            <a:r>
              <a:t>If you’re interested in an actual implementation of a priority queue I will be creating a video displaying some source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8" name="Shape 1278"/>
          <p:cNvSpPr/>
          <p:nvPr>
            <p:ph type="sldImg"/>
          </p:nvPr>
        </p:nvSpPr>
        <p:spPr>
          <a:prstGeom prst="rect">
            <a:avLst/>
          </a:prstGeom>
        </p:spPr>
        <p:txBody>
          <a:bodyPr/>
          <a:lstStyle/>
          <a:p>
            <a:pPr/>
          </a:p>
        </p:txBody>
      </p:sp>
      <p:sp>
        <p:nvSpPr>
          <p:cNvPr id="1279" name="Shape 1279"/>
          <p:cNvSpPr/>
          <p:nvPr>
            <p:ph type="body" sz="quarter" idx="1"/>
          </p:nvPr>
        </p:nvSpPr>
        <p:spPr>
          <a:prstGeom prst="rect">
            <a:avLst/>
          </a:prstGeom>
        </p:spPr>
        <p:txBody>
          <a:bodyPr/>
          <a:lstStyle/>
          <a:p>
            <a:pPr/>
            <a:r>
              <a:t>Before we get started talking about point updates make sure you check out the last video on range queries to understand the context i’m coming from because we’re going to jump right 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2" name="Shape 1642"/>
          <p:cNvSpPr/>
          <p:nvPr>
            <p:ph type="sldImg"/>
          </p:nvPr>
        </p:nvSpPr>
        <p:spPr>
          <a:prstGeom prst="rect">
            <a:avLst/>
          </a:prstGeom>
        </p:spPr>
        <p:txBody>
          <a:bodyPr/>
          <a:lstStyle/>
          <a:p>
            <a:pPr/>
          </a:p>
        </p:txBody>
      </p:sp>
      <p:sp>
        <p:nvSpPr>
          <p:cNvPr id="1643" name="Shape 1643"/>
          <p:cNvSpPr/>
          <p:nvPr>
            <p:ph type="body" sz="quarter" idx="1"/>
          </p:nvPr>
        </p:nvSpPr>
        <p:spPr>
          <a:prstGeom prst="rect">
            <a:avLst/>
          </a:prstGeom>
        </p:spPr>
        <p:txBody>
          <a:bodyPr/>
          <a:lstStyle/>
          <a:p>
            <a:pPr/>
            <a:r>
              <a:t>Suppose we now draw a line coming out of position 9, notice that it hits all the positions we just computed.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1" name="Shape 1911"/>
          <p:cNvSpPr/>
          <p:nvPr>
            <p:ph type="sldImg"/>
          </p:nvPr>
        </p:nvSpPr>
        <p:spPr>
          <a:prstGeom prst="rect">
            <a:avLst/>
          </a:prstGeom>
        </p:spPr>
        <p:txBody>
          <a:bodyPr/>
          <a:lstStyle/>
          <a:p>
            <a:pPr/>
          </a:p>
        </p:txBody>
      </p:sp>
      <p:sp>
        <p:nvSpPr>
          <p:cNvPr id="1912" name="Shape 1912"/>
          <p:cNvSpPr/>
          <p:nvPr>
            <p:ph type="body" sz="quarter" idx="1"/>
          </p:nvPr>
        </p:nvSpPr>
        <p:spPr>
          <a:prstGeom prst="rect">
            <a:avLst/>
          </a:prstGeom>
        </p:spPr>
        <p:txBody>
          <a:bodyPr/>
          <a:lstStyle/>
          <a:p>
            <a:pPr/>
            <a:r>
              <a:t>If you’re interested in an actual implementation of a priority queue I will be creating a video displaying some source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6" name="Shape 2506"/>
          <p:cNvSpPr/>
          <p:nvPr>
            <p:ph type="sldImg"/>
          </p:nvPr>
        </p:nvSpPr>
        <p:spPr>
          <a:prstGeom prst="rect">
            <a:avLst/>
          </a:prstGeom>
        </p:spPr>
        <p:txBody>
          <a:bodyPr/>
          <a:lstStyle/>
          <a:p>
            <a:pPr/>
          </a:p>
        </p:txBody>
      </p:sp>
      <p:sp>
        <p:nvSpPr>
          <p:cNvPr id="2507" name="Shape 2507"/>
          <p:cNvSpPr/>
          <p:nvPr>
            <p:ph type="body" sz="quarter" idx="1"/>
          </p:nvPr>
        </p:nvSpPr>
        <p:spPr>
          <a:prstGeom prst="rect">
            <a:avLst/>
          </a:prstGeom>
        </p:spPr>
        <p:txBody>
          <a:bodyPr/>
          <a:lstStyle/>
          <a:p>
            <a:pPr/>
            <a:r>
              <a:t>If you’re interested in an actual implementation of a priority queue I will be creating a video displaying some source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9" name="Shape 2519"/>
          <p:cNvSpPr/>
          <p:nvPr>
            <p:ph type="sldImg"/>
          </p:nvPr>
        </p:nvSpPr>
        <p:spPr>
          <a:prstGeom prst="rect">
            <a:avLst/>
          </a:prstGeom>
        </p:spPr>
        <p:txBody>
          <a:bodyPr/>
          <a:lstStyle/>
          <a:p>
            <a:pPr/>
          </a:p>
        </p:txBody>
      </p:sp>
      <p:sp>
        <p:nvSpPr>
          <p:cNvPr id="2520" name="Shape 2520"/>
          <p:cNvSpPr/>
          <p:nvPr>
            <p:ph type="body" sz="quarter" idx="1"/>
          </p:nvPr>
        </p:nvSpPr>
        <p:spPr>
          <a:prstGeom prst="rect">
            <a:avLst/>
          </a:prstGeom>
        </p:spPr>
        <p:txBody>
          <a:bodyPr/>
          <a:lstStyle/>
          <a:p>
            <a:pPr/>
            <a:r>
              <a:t>Ok now we’re going to look at how to visualize a Fenwick tree as an actual tree when we’re interested in doing range queries on the tree. The tree would actually look different if we tried doing say an update query because the edges would point to other nodes which is why a Fenwick tree is usually represented as an array with ranges.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9" name="Shape 2559"/>
          <p:cNvSpPr/>
          <p:nvPr>
            <p:ph type="sldImg"/>
          </p:nvPr>
        </p:nvSpPr>
        <p:spPr>
          <a:prstGeom prst="rect">
            <a:avLst/>
          </a:prstGeom>
        </p:spPr>
        <p:txBody>
          <a:bodyPr/>
          <a:lstStyle/>
          <a:p>
            <a:pPr/>
          </a:p>
        </p:txBody>
      </p:sp>
      <p:sp>
        <p:nvSpPr>
          <p:cNvPr id="2560" name="Shape 2560"/>
          <p:cNvSpPr/>
          <p:nvPr>
            <p:ph type="body" sz="quarter" idx="1"/>
          </p:nvPr>
        </p:nvSpPr>
        <p:spPr>
          <a:prstGeom prst="rect">
            <a:avLst/>
          </a:prstGeom>
        </p:spPr>
        <p:txBody>
          <a:bodyPr/>
          <a:lstStyle/>
          <a:p>
            <a:pPr/>
            <a:r>
              <a:t>Ok I know there’s a lot of stuff on the screen, but before we actually look at how we construct the tree in the middle of the screen I would like to give you guys an example of how a Fenwick tree is actually used visually. Suppose we want to know what the sum between indices 11 and 15 inclusive are, then here’s what we would do.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4" name="Shape 2834"/>
          <p:cNvSpPr/>
          <p:nvPr>
            <p:ph type="sldImg"/>
          </p:nvPr>
        </p:nvSpPr>
        <p:spPr>
          <a:prstGeom prst="rect">
            <a:avLst/>
          </a:prstGeom>
        </p:spPr>
        <p:txBody>
          <a:bodyPr/>
          <a:lstStyle/>
          <a:p>
            <a:pPr/>
          </a:p>
        </p:txBody>
      </p:sp>
      <p:sp>
        <p:nvSpPr>
          <p:cNvPr id="2835" name="Shape 2835"/>
          <p:cNvSpPr/>
          <p:nvPr>
            <p:ph type="body" sz="quarter" idx="1"/>
          </p:nvPr>
        </p:nvSpPr>
        <p:spPr>
          <a:prstGeom prst="rect">
            <a:avLst/>
          </a:prstGeom>
        </p:spPr>
        <p:txBody>
          <a:bodyPr/>
          <a:lstStyle/>
          <a:p>
            <a:pPr/>
            <a:r>
              <a:t>Node 11 is excluded because it has already been included in the prefix sum of [1,15], now we want the prefix sum from [1, 11) not inclusive in order not to capture the value of 11 twice!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6" name="Shape 3036"/>
          <p:cNvSpPr/>
          <p:nvPr>
            <p:ph type="sldImg"/>
          </p:nvPr>
        </p:nvSpPr>
        <p:spPr>
          <a:prstGeom prst="rect">
            <a:avLst/>
          </a:prstGeom>
        </p:spPr>
        <p:txBody>
          <a:bodyPr/>
          <a:lstStyle/>
          <a:p>
            <a:pPr/>
          </a:p>
        </p:txBody>
      </p:sp>
      <p:sp>
        <p:nvSpPr>
          <p:cNvPr id="3037" name="Shape 3037"/>
          <p:cNvSpPr/>
          <p:nvPr>
            <p:ph type="body" sz="quarter" idx="1"/>
          </p:nvPr>
        </p:nvSpPr>
        <p:spPr>
          <a:prstGeom prst="rect">
            <a:avLst/>
          </a:prstGeom>
        </p:spPr>
        <p:txBody>
          <a:bodyPr/>
          <a:lstStyle/>
          <a:p>
            <a:pPr/>
            <a:r>
              <a:t>Ok, now let’s look at how we can construct this Fenwick Tree. So the idea is that we place an edge between values who only differ only in their least significant bit. Let me show you what I mean by the least significant bit.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Read Slide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7" name="Shape 3047"/>
          <p:cNvSpPr/>
          <p:nvPr>
            <p:ph type="sldImg"/>
          </p:nvPr>
        </p:nvSpPr>
        <p:spPr>
          <a:prstGeom prst="rect">
            <a:avLst/>
          </a:prstGeom>
        </p:spPr>
        <p:txBody>
          <a:bodyPr/>
          <a:lstStyle/>
          <a:p>
            <a:pPr/>
          </a:p>
        </p:txBody>
      </p:sp>
      <p:sp>
        <p:nvSpPr>
          <p:cNvPr id="3048" name="Shape 3048"/>
          <p:cNvSpPr/>
          <p:nvPr>
            <p:ph type="body" sz="quarter" idx="1"/>
          </p:nvPr>
        </p:nvSpPr>
        <p:spPr>
          <a:prstGeom prst="rect">
            <a:avLst/>
          </a:prstGeom>
        </p:spPr>
        <p:txBody>
          <a:bodyPr/>
          <a:lstStyle/>
          <a:p>
            <a:pPr/>
            <a:r>
              <a:t>The LSB is the highlighted bit in teal for all the indices on the left column.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5" name="Shape 3055"/>
          <p:cNvSpPr/>
          <p:nvPr>
            <p:ph type="sldImg"/>
          </p:nvPr>
        </p:nvSpPr>
        <p:spPr>
          <a:prstGeom prst="rect">
            <a:avLst/>
          </a:prstGeom>
        </p:spPr>
        <p:txBody>
          <a:bodyPr/>
          <a:lstStyle/>
          <a:p>
            <a:pPr/>
          </a:p>
        </p:txBody>
      </p:sp>
      <p:sp>
        <p:nvSpPr>
          <p:cNvPr id="3056" name="Shape 3056"/>
          <p:cNvSpPr/>
          <p:nvPr>
            <p:ph type="body" sz="quarter" idx="1"/>
          </p:nvPr>
        </p:nvSpPr>
        <p:spPr>
          <a:prstGeom prst="rect">
            <a:avLst/>
          </a:prstGeom>
        </p:spPr>
        <p:txBody>
          <a:bodyPr/>
          <a:lstStyle/>
          <a:p>
            <a:pPr/>
            <a:r>
              <a:t>Another way to think about where the edges go is to place an edge between an index x and x without its LSB.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5" name="Shape 3065"/>
          <p:cNvSpPr/>
          <p:nvPr>
            <p:ph type="sldImg"/>
          </p:nvPr>
        </p:nvSpPr>
        <p:spPr>
          <a:prstGeom prst="rect">
            <a:avLst/>
          </a:prstGeom>
        </p:spPr>
        <p:txBody>
          <a:bodyPr/>
          <a:lstStyle/>
          <a:p>
            <a:pPr/>
          </a:p>
        </p:txBody>
      </p:sp>
      <p:sp>
        <p:nvSpPr>
          <p:cNvPr id="3066" name="Shape 3066"/>
          <p:cNvSpPr/>
          <p:nvPr>
            <p:ph type="body" sz="quarter" idx="1"/>
          </p:nvPr>
        </p:nvSpPr>
        <p:spPr>
          <a:prstGeom prst="rect">
            <a:avLst/>
          </a:prstGeom>
        </p:spPr>
        <p:txBody>
          <a:bodyPr/>
          <a:lstStyle/>
          <a:p>
            <a:pPr/>
            <a:r>
              <a:t>Consider index thirteen, in binary 13 is 1101, so if we strip its LSB we get 12 or 1100 in binary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5" name="Shape 3075"/>
          <p:cNvSpPr/>
          <p:nvPr>
            <p:ph type="sldImg"/>
          </p:nvPr>
        </p:nvSpPr>
        <p:spPr>
          <a:prstGeom prst="rect">
            <a:avLst/>
          </a:prstGeom>
        </p:spPr>
        <p:txBody>
          <a:bodyPr/>
          <a:lstStyle/>
          <a:p>
            <a:pPr/>
          </a:p>
        </p:txBody>
      </p:sp>
      <p:sp>
        <p:nvSpPr>
          <p:cNvPr id="3076" name="Shape 3076"/>
          <p:cNvSpPr/>
          <p:nvPr>
            <p:ph type="body" sz="quarter" idx="1"/>
          </p:nvPr>
        </p:nvSpPr>
        <p:spPr>
          <a:prstGeom prst="rect">
            <a:avLst/>
          </a:prstGeom>
        </p:spPr>
        <p:txBody>
          <a:bodyPr/>
          <a:lstStyle/>
          <a:p>
            <a:pPr/>
            <a:r>
              <a:t>Similarly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7" name="Shape 3097"/>
          <p:cNvSpPr/>
          <p:nvPr>
            <p:ph type="sldImg"/>
          </p:nvPr>
        </p:nvSpPr>
        <p:spPr>
          <a:prstGeom prst="rect">
            <a:avLst/>
          </a:prstGeom>
        </p:spPr>
        <p:txBody>
          <a:bodyPr/>
          <a:lstStyle/>
          <a:p>
            <a:pPr/>
          </a:p>
        </p:txBody>
      </p:sp>
      <p:sp>
        <p:nvSpPr>
          <p:cNvPr id="3098" name="Shape 3098"/>
          <p:cNvSpPr/>
          <p:nvPr>
            <p:ph type="body" sz="quarter" idx="1"/>
          </p:nvPr>
        </p:nvSpPr>
        <p:spPr>
          <a:prstGeom prst="rect">
            <a:avLst/>
          </a:prstGeom>
        </p:spPr>
        <p:txBody>
          <a:bodyPr/>
          <a:lstStyle/>
          <a:p>
            <a:pPr/>
            <a:r>
              <a:t>Now we have everything we need to know to understand the Fenwick tree visualization. Let’s start inserting nodes.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7" name="Shape 3107"/>
          <p:cNvSpPr/>
          <p:nvPr>
            <p:ph type="sldImg"/>
          </p:nvPr>
        </p:nvSpPr>
        <p:spPr>
          <a:prstGeom prst="rect">
            <a:avLst/>
          </a:prstGeom>
        </p:spPr>
        <p:txBody>
          <a:bodyPr/>
          <a:lstStyle/>
          <a:p>
            <a:pPr/>
          </a:p>
        </p:txBody>
      </p:sp>
      <p:sp>
        <p:nvSpPr>
          <p:cNvPr id="3108" name="Shape 3108"/>
          <p:cNvSpPr/>
          <p:nvPr>
            <p:ph type="body" sz="quarter" idx="1"/>
          </p:nvPr>
        </p:nvSpPr>
        <p:spPr>
          <a:prstGeom prst="rect">
            <a:avLst/>
          </a:prstGeom>
        </p:spPr>
        <p:txBody>
          <a:bodyPr/>
          <a:lstStyle/>
          <a:p>
            <a:pPr/>
            <a:r>
              <a:t>So if we remove the least significant bit from 16 we obtain one so we place a node and an edge connecting them.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9" name="Shape 3129"/>
          <p:cNvSpPr/>
          <p:nvPr>
            <p:ph type="sldImg"/>
          </p:nvPr>
        </p:nvSpPr>
        <p:spPr>
          <a:prstGeom prst="rect">
            <a:avLst/>
          </a:prstGeom>
        </p:spPr>
        <p:txBody>
          <a:bodyPr/>
          <a:lstStyle/>
          <a:p>
            <a:pPr/>
          </a:p>
        </p:txBody>
      </p:sp>
      <p:sp>
        <p:nvSpPr>
          <p:cNvPr id="3130" name="Shape 3130"/>
          <p:cNvSpPr/>
          <p:nvPr>
            <p:ph type="body" sz="quarter" idx="1"/>
          </p:nvPr>
        </p:nvSpPr>
        <p:spPr>
          <a:prstGeom prst="rect">
            <a:avLst/>
          </a:prstGeom>
        </p:spPr>
        <p:txBody>
          <a:bodyPr/>
          <a:lstStyle/>
          <a:p>
            <a:pPr/>
            <a:r>
              <a:t>So if we remove the least significant bit from 16 we obtain one so we place a node and an edge connecting them.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3" name="Shape 3193"/>
          <p:cNvSpPr/>
          <p:nvPr>
            <p:ph type="sldImg"/>
          </p:nvPr>
        </p:nvSpPr>
        <p:spPr>
          <a:prstGeom prst="rect">
            <a:avLst/>
          </a:prstGeom>
        </p:spPr>
        <p:txBody>
          <a:bodyPr/>
          <a:lstStyle/>
          <a:p>
            <a:pPr/>
          </a:p>
        </p:txBody>
      </p:sp>
      <p:sp>
        <p:nvSpPr>
          <p:cNvPr id="3194" name="Shape 3194"/>
          <p:cNvSpPr/>
          <p:nvPr>
            <p:ph type="body" sz="quarter" idx="1"/>
          </p:nvPr>
        </p:nvSpPr>
        <p:spPr>
          <a:prstGeom prst="rect">
            <a:avLst/>
          </a:prstGeom>
        </p:spPr>
        <p:txBody>
          <a:bodyPr/>
          <a:lstStyle/>
          <a:p>
            <a:pPr/>
            <a:r>
              <a:t>So if we remove the least significant bit from 16 we obtain one so we place a node and an edge connecting them.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4" name="Shape 3214"/>
          <p:cNvSpPr/>
          <p:nvPr>
            <p:ph type="sldImg"/>
          </p:nvPr>
        </p:nvSpPr>
        <p:spPr>
          <a:prstGeom prst="rect">
            <a:avLst/>
          </a:prstGeom>
        </p:spPr>
        <p:txBody>
          <a:bodyPr/>
          <a:lstStyle/>
          <a:p>
            <a:pPr/>
          </a:p>
        </p:txBody>
      </p:sp>
      <p:sp>
        <p:nvSpPr>
          <p:cNvPr id="3215" name="Shape 3215"/>
          <p:cNvSpPr/>
          <p:nvPr>
            <p:ph type="body" sz="quarter" idx="1"/>
          </p:nvPr>
        </p:nvSpPr>
        <p:spPr>
          <a:prstGeom prst="rect">
            <a:avLst/>
          </a:prstGeom>
        </p:spPr>
        <p:txBody>
          <a:bodyPr/>
          <a:lstStyle/>
          <a:p>
            <a:pPr/>
            <a:r>
              <a:t>So if we remove the least significant bit from 16 we obtain one so we place a node and an edge connecting them.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9" name="Shape 3259"/>
          <p:cNvSpPr/>
          <p:nvPr>
            <p:ph type="sldImg"/>
          </p:nvPr>
        </p:nvSpPr>
        <p:spPr>
          <a:prstGeom prst="rect">
            <a:avLst/>
          </a:prstGeom>
        </p:spPr>
        <p:txBody>
          <a:bodyPr/>
          <a:lstStyle/>
          <a:p>
            <a:pPr/>
          </a:p>
        </p:txBody>
      </p:sp>
      <p:sp>
        <p:nvSpPr>
          <p:cNvPr id="3260" name="Shape 3260"/>
          <p:cNvSpPr/>
          <p:nvPr>
            <p:ph type="body" sz="quarter" idx="1"/>
          </p:nvPr>
        </p:nvSpPr>
        <p:spPr>
          <a:prstGeom prst="rect">
            <a:avLst/>
          </a:prstGeom>
        </p:spPr>
        <p:txBody>
          <a:bodyPr/>
          <a:lstStyle/>
          <a:p>
            <a:pPr/>
            <a:r>
              <a:t>And lastly 10 degenerates to 8 which is already in our tree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So if we want to get the range from from 2 to 7 not inclusive we get 6+1+0+-4+11 which is 14</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7" name="Shape 3337"/>
          <p:cNvSpPr/>
          <p:nvPr>
            <p:ph type="sldImg"/>
          </p:nvPr>
        </p:nvSpPr>
        <p:spPr>
          <a:prstGeom prst="rect">
            <a:avLst/>
          </a:prstGeom>
        </p:spPr>
        <p:txBody>
          <a:bodyPr/>
          <a:lstStyle/>
          <a:p>
            <a:pPr/>
          </a:p>
        </p:txBody>
      </p:sp>
      <p:sp>
        <p:nvSpPr>
          <p:cNvPr id="3338" name="Shape 3338"/>
          <p:cNvSpPr/>
          <p:nvPr>
            <p:ph type="body" sz="quarter" idx="1"/>
          </p:nvPr>
        </p:nvSpPr>
        <p:spPr>
          <a:prstGeom prst="rect">
            <a:avLst/>
          </a:prstGeom>
        </p:spPr>
        <p:txBody>
          <a:bodyPr/>
          <a:lstStyle/>
          <a:p>
            <a:pPr/>
            <a:r>
              <a:t>And lastly 10 degenerates to 8 which is already in our tree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8" name="Shape 3498"/>
          <p:cNvSpPr/>
          <p:nvPr>
            <p:ph type="sldImg"/>
          </p:nvPr>
        </p:nvSpPr>
        <p:spPr>
          <a:prstGeom prst="rect">
            <a:avLst/>
          </a:prstGeom>
        </p:spPr>
        <p:txBody>
          <a:bodyPr/>
          <a:lstStyle/>
          <a:p>
            <a:pPr/>
          </a:p>
        </p:txBody>
      </p:sp>
      <p:sp>
        <p:nvSpPr>
          <p:cNvPr id="3499" name="Shape 3499"/>
          <p:cNvSpPr/>
          <p:nvPr>
            <p:ph type="body" sz="quarter" idx="1"/>
          </p:nvPr>
        </p:nvSpPr>
        <p:spPr>
          <a:prstGeom prst="rect">
            <a:avLst/>
          </a:prstGeom>
        </p:spPr>
        <p:txBody>
          <a:bodyPr/>
          <a:lstStyle/>
          <a:p>
            <a:pPr/>
            <a:r>
              <a:t>And lastly 10 degenerates to 8 which is already in our tree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3" name="Shape 3613"/>
          <p:cNvSpPr/>
          <p:nvPr>
            <p:ph type="sldImg"/>
          </p:nvPr>
        </p:nvSpPr>
        <p:spPr>
          <a:prstGeom prst="rect">
            <a:avLst/>
          </a:prstGeom>
        </p:spPr>
        <p:txBody>
          <a:bodyPr/>
          <a:lstStyle/>
          <a:p>
            <a:pPr/>
          </a:p>
        </p:txBody>
      </p:sp>
      <p:sp>
        <p:nvSpPr>
          <p:cNvPr id="3614" name="Shape 3614"/>
          <p:cNvSpPr/>
          <p:nvPr>
            <p:ph type="body" sz="quarter" idx="1"/>
          </p:nvPr>
        </p:nvSpPr>
        <p:spPr>
          <a:prstGeom prst="rect">
            <a:avLst/>
          </a:prstGeom>
        </p:spPr>
        <p:txBody>
          <a:bodyPr/>
          <a:lstStyle/>
          <a:p>
            <a:pPr/>
            <a:r>
              <a:t>Read slide.</a:t>
            </a:r>
          </a:p>
          <a:p>
            <a:pPr/>
            <a:r>
              <a:t>We haven’t yet talked about how to construct a Fenwick tree with actual values we just looked at its structure and we see that the structure is independent of the values.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Another example might be to get the range sum from 0 to 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and we may also be interested in the range sum for only one element.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Read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p>
            <a:pPr/>
            <a:r>
              <a:t>Well, if we do that then we also have to update a bunch of values in our partial sums array, this is not good.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Read slide.</a:t>
            </a:r>
          </a:p>
          <a:p>
            <a:pPr/>
            <a:r>
              <a:t>We will be investigating one of a few kinds of fenwick tree. There are Fenwick trees which support range queries and range updates others which support range updates and point queries, but not all simultaneously from what I can tell, I may be wrong but at least I have not been successful in doing so.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github.com/williamfiset/data-structures" TargetMode="Externa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github.com/williamfiset/data-structures" TargetMode="Externa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github.com/williamfiset/data-structures" TargetMode="Externa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Fenwick Tree"/>
          <p:cNvSpPr/>
          <p:nvPr>
            <p:ph type="ctrTitle"/>
          </p:nvPr>
        </p:nvSpPr>
        <p:spPr>
          <a:xfrm>
            <a:off x="70264" y="163712"/>
            <a:ext cx="12864272" cy="4059116"/>
          </a:xfrm>
          <a:prstGeom prst="rect">
            <a:avLst/>
          </a:prstGeom>
        </p:spPr>
        <p:txBody>
          <a:bodyPr/>
          <a:lstStyle>
            <a:lvl1pPr>
              <a:defRPr b="1" sz="13000"/>
            </a:lvl1pPr>
          </a:lstStyle>
          <a:p>
            <a:pPr/>
            <a:r>
              <a:t>Fenwick Tree </a:t>
            </a:r>
          </a:p>
        </p:txBody>
      </p:sp>
      <p:sp>
        <p:nvSpPr>
          <p:cNvPr id="120" name="William Fiset"/>
          <p:cNvSpPr/>
          <p:nvPr>
            <p:ph type="subTitle" sz="quarter" idx="1"/>
          </p:nvPr>
        </p:nvSpPr>
        <p:spPr>
          <a:xfrm>
            <a:off x="1270000" y="6367028"/>
            <a:ext cx="10464800" cy="1130301"/>
          </a:xfrm>
          <a:prstGeom prst="rect">
            <a:avLst/>
          </a:prstGeom>
        </p:spPr>
        <p:txBody>
          <a:bodyPr/>
          <a:lstStyle>
            <a:lvl1pPr>
              <a:defRPr sz="4500"/>
            </a:lvl1pPr>
          </a:lstStyle>
          <a:p>
            <a:pPr/>
            <a:r>
              <a:t>William Fiset</a:t>
            </a:r>
          </a:p>
        </p:txBody>
      </p:sp>
      <p:sp>
        <p:nvSpPr>
          <p:cNvPr id="121" name="(Binary Indexed Tree)"/>
          <p:cNvSpPr/>
          <p:nvPr/>
        </p:nvSpPr>
        <p:spPr>
          <a:xfrm>
            <a:off x="826986" y="3991460"/>
            <a:ext cx="11350828" cy="17706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09625">
              <a:defRPr b="1" sz="6889"/>
            </a:lvl1pPr>
          </a:lstStyle>
          <a:p>
            <a:pPr/>
            <a:r>
              <a:t>(Binary Indexed Tree)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94"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5"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96"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97"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198"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9"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00"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32"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23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5"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6"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7"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8"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39"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0"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1"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2"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3"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4"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5"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6"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247" name="j = 01102 + 001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endParaRPr baseline="-5999"/>
          </a:p>
          <a:p>
            <a:pPr algn="l"/>
            <a:r>
              <a:rPr baseline="-5999"/>
              <a:t>   </a:t>
            </a:r>
            <a:r>
              <a:t>= 8</a:t>
            </a:r>
          </a:p>
        </p:txBody>
      </p:sp>
      <p:sp>
        <p:nvSpPr>
          <p:cNvPr id="2248" name="i = 6 = 01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6 = 0110</a:t>
            </a:r>
            <a:r>
              <a:rPr baseline="-5999"/>
              <a:t>2</a:t>
            </a:r>
          </a:p>
        </p:txBody>
      </p:sp>
      <p:sp>
        <p:nvSpPr>
          <p:cNvPr id="2249"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0"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1"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2"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54"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25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59"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6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7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7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72"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273" name="j = 01112 + 0001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endParaRPr baseline="-5999"/>
          </a:p>
          <a:p>
            <a:pPr algn="l"/>
            <a:r>
              <a:rPr baseline="-5999"/>
              <a:t>   </a:t>
            </a:r>
            <a:r>
              <a:t>= 8</a:t>
            </a:r>
          </a:p>
        </p:txBody>
      </p:sp>
      <p:sp>
        <p:nvSpPr>
          <p:cNvPr id="2274" name="i = 7 = 01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7 = 0111</a:t>
            </a:r>
            <a:r>
              <a:rPr baseline="-5999"/>
              <a:t>2</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76"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27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7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7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1"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8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0"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1"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2"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3"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94"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295" name="j = 01112 + 0001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endParaRPr baseline="-5999"/>
          </a:p>
          <a:p>
            <a:pPr algn="l"/>
            <a:r>
              <a:rPr baseline="-5999"/>
              <a:t>   </a:t>
            </a:r>
            <a:r>
              <a:t>= 8</a:t>
            </a:r>
          </a:p>
        </p:txBody>
      </p:sp>
      <p:sp>
        <p:nvSpPr>
          <p:cNvPr id="2296" name="i = 7 = 01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7 = 0111</a:t>
            </a:r>
            <a:r>
              <a:rPr baseline="-5999"/>
              <a:t>2</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98"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29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1"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2"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6"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0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6"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317" name="j = 10002 + 10002 = 100002…"/>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1000</a:t>
            </a:r>
            <a:r>
              <a:rPr baseline="-5999"/>
              <a:t>2 </a:t>
            </a:r>
            <a:r>
              <a:t>+ 1000</a:t>
            </a:r>
            <a:r>
              <a:rPr baseline="-5999"/>
              <a:t>2</a:t>
            </a:r>
            <a:r>
              <a:t> = 10000</a:t>
            </a:r>
            <a:r>
              <a:rPr baseline="-5999"/>
              <a:t>2</a:t>
            </a:r>
            <a:endParaRPr baseline="-5999"/>
          </a:p>
          <a:p>
            <a:pPr algn="l"/>
            <a:r>
              <a:rPr baseline="-5999"/>
              <a:t>   </a:t>
            </a:r>
            <a:r>
              <a:t>= </a:t>
            </a:r>
            <a:r>
              <a:rPr b="1">
                <a:solidFill>
                  <a:schemeClr val="accent5"/>
                </a:solidFill>
              </a:rPr>
              <a:t>16</a:t>
            </a:r>
          </a:p>
        </p:txBody>
      </p:sp>
      <p:sp>
        <p:nvSpPr>
          <p:cNvPr id="2318" name="i = 8 = 10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8 = 1000</a:t>
            </a:r>
            <a:r>
              <a:rPr baseline="-5999"/>
              <a:t>2</a:t>
            </a:r>
          </a:p>
        </p:txBody>
      </p:sp>
      <p:sp>
        <p:nvSpPr>
          <p:cNvPr id="2319" name="Ignore updating j if index is out of bounds"/>
          <p:cNvSpPr/>
          <p:nvPr/>
        </p:nvSpPr>
        <p:spPr>
          <a:xfrm>
            <a:off x="6318244" y="7111209"/>
            <a:ext cx="64643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Ignore updating j if index is out of bounds</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21"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322"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3"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4"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5"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6"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7"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8"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29"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0"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1"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2"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3"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4"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5"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6"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7"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8"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39"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340" name="j = 10012 + 00012 = 1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endParaRPr baseline="-5999"/>
          </a:p>
          <a:p>
            <a:pPr algn="l"/>
            <a:r>
              <a:rPr baseline="-5999"/>
              <a:t>   </a:t>
            </a:r>
            <a:r>
              <a:t>= 10</a:t>
            </a:r>
          </a:p>
        </p:txBody>
      </p:sp>
      <p:sp>
        <p:nvSpPr>
          <p:cNvPr id="2341" name="i = 9 = 1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9 = 1001</a:t>
            </a:r>
            <a:r>
              <a:rPr baseline="-5999"/>
              <a:t>2</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43"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344"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45"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46"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47"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48"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49"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0"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1"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2"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3"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4"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5"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6"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7"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8"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59"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60"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61"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362" name="j = 10012 + 00012 = 1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endParaRPr baseline="-5999"/>
          </a:p>
          <a:p>
            <a:pPr algn="l"/>
            <a:r>
              <a:rPr baseline="-5999"/>
              <a:t>   </a:t>
            </a:r>
            <a:r>
              <a:t>= 10</a:t>
            </a:r>
          </a:p>
        </p:txBody>
      </p:sp>
      <p:sp>
        <p:nvSpPr>
          <p:cNvPr id="2363" name="i = 9 = 1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9 = 1001</a:t>
            </a:r>
            <a:r>
              <a:rPr baseline="-5999"/>
              <a:t>2</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65"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366"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67"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68"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69"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0"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1"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2"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3"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4"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5"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6"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7"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8"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79"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80"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81"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82"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83"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384" name="j = 10102 + 0010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endParaRPr baseline="-5999"/>
          </a:p>
          <a:p>
            <a:pPr algn="l"/>
            <a:r>
              <a:rPr baseline="-5999"/>
              <a:t>   </a:t>
            </a:r>
            <a:r>
              <a:t>= 12</a:t>
            </a:r>
          </a:p>
        </p:txBody>
      </p:sp>
      <p:sp>
        <p:nvSpPr>
          <p:cNvPr id="2385" name="i = 10 = 101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10 = 1010</a:t>
            </a:r>
            <a:r>
              <a:rPr baseline="-5999"/>
              <a:t>2</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87"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-8+-7</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388"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89"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0"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1"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2"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3"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4"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5"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6"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7"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8"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99"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0"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1"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2"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3"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4"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05"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406" name="j = 10102 + 0010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endParaRPr baseline="-5999"/>
          </a:p>
          <a:p>
            <a:pPr algn="l"/>
            <a:r>
              <a:rPr baseline="-5999"/>
              <a:t>   </a:t>
            </a:r>
            <a:r>
              <a:t>= 12</a:t>
            </a:r>
          </a:p>
        </p:txBody>
      </p:sp>
      <p:sp>
        <p:nvSpPr>
          <p:cNvPr id="2407" name="i = 10 = 101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10 = 1010</a:t>
            </a:r>
            <a:r>
              <a:rPr baseline="-5999"/>
              <a:t>2</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09"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410"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1"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2"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3"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4"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5"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6"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7"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8"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19"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0"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1"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2"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3"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4"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5"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6"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27"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428" name="j = 10112 + 0001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endParaRPr baseline="-5999"/>
          </a:p>
          <a:p>
            <a:pPr algn="l"/>
            <a:r>
              <a:rPr baseline="-5999"/>
              <a:t>   </a:t>
            </a:r>
            <a:r>
              <a:t>= 12</a:t>
            </a:r>
          </a:p>
        </p:txBody>
      </p:sp>
      <p:sp>
        <p:nvSpPr>
          <p:cNvPr id="2429" name="i = 11 = 1011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11 = 1011</a:t>
            </a:r>
            <a:r>
              <a:rPr baseline="-5999"/>
              <a:t>2</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31"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-15+4</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432"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3"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4"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5"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6"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7"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8"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39"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0"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1"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2"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3"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4"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5"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6"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7"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8"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49"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450" name="j = 10112 + 0001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endParaRPr baseline="-5999"/>
          </a:p>
          <a:p>
            <a:pPr algn="l"/>
            <a:r>
              <a:rPr baseline="-5999"/>
              <a:t>   </a:t>
            </a:r>
            <a:r>
              <a:t>= 12</a:t>
            </a:r>
          </a:p>
        </p:txBody>
      </p:sp>
      <p:sp>
        <p:nvSpPr>
          <p:cNvPr id="2451" name="i = 11 = 1011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11 = 1011</a:t>
            </a:r>
            <a:r>
              <a:rPr baseline="-5999"/>
              <a:t>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03"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4"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05"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06"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07"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08"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09"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53"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454"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5"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6"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7"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8"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9"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0"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1"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2"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3"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4"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5"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6"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7"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8"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69"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0"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1"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472" name="j = 11002 + 01002 = 100002…"/>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1100</a:t>
            </a:r>
            <a:r>
              <a:rPr baseline="-5999"/>
              <a:t>2 </a:t>
            </a:r>
            <a:r>
              <a:t>+ 0100</a:t>
            </a:r>
            <a:r>
              <a:rPr baseline="-5999"/>
              <a:t>2</a:t>
            </a:r>
            <a:r>
              <a:t> = 10000</a:t>
            </a:r>
            <a:r>
              <a:rPr baseline="-5999"/>
              <a:t>2</a:t>
            </a:r>
            <a:endParaRPr baseline="-5999"/>
          </a:p>
          <a:p>
            <a:pPr algn="l"/>
            <a:r>
              <a:rPr baseline="-5999"/>
              <a:t>   </a:t>
            </a:r>
            <a:r>
              <a:t>= </a:t>
            </a:r>
            <a:r>
              <a:rPr b="1">
                <a:solidFill>
                  <a:schemeClr val="accent5"/>
                </a:solidFill>
              </a:rPr>
              <a:t>16</a:t>
            </a:r>
          </a:p>
        </p:txBody>
      </p:sp>
      <p:sp>
        <p:nvSpPr>
          <p:cNvPr id="2473" name="i = 12 = 110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12 = 1100</a:t>
            </a:r>
            <a:r>
              <a:rPr baseline="-5999"/>
              <a:t>2</a:t>
            </a:r>
          </a:p>
        </p:txBody>
      </p:sp>
      <p:sp>
        <p:nvSpPr>
          <p:cNvPr id="2474" name="Ignore updating j if index is out of bounds"/>
          <p:cNvSpPr/>
          <p:nvPr/>
        </p:nvSpPr>
        <p:spPr>
          <a:xfrm>
            <a:off x="6318244" y="7111209"/>
            <a:ext cx="64643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Ignore updating j if index is out of bounds</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76"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47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94"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pic>
        <p:nvPicPr>
          <p:cNvPr id="2495" name="Rectangle" descr="Rectangle"/>
          <p:cNvPicPr>
            <a:picLocks noChangeAspect="0"/>
          </p:cNvPicPr>
          <p:nvPr/>
        </p:nvPicPr>
        <p:blipFill>
          <a:blip r:embed="rId3">
            <a:alphaModFix amt="71000"/>
            <a:extLst/>
          </a:blip>
          <a:stretch>
            <a:fillRect/>
          </a:stretch>
        </p:blipFill>
        <p:spPr>
          <a:xfrm>
            <a:off x="2997200" y="318988"/>
            <a:ext cx="994321" cy="9115624"/>
          </a:xfrm>
          <a:prstGeom prst="rect">
            <a:avLst/>
          </a:prstGeom>
        </p:spPr>
      </p:pic>
      <p:sp>
        <p:nvSpPr>
          <p:cNvPr id="2497" name="Constructed Fenwick tree! We can now perform point and range query updates as required."/>
          <p:cNvSpPr/>
          <p:nvPr/>
        </p:nvSpPr>
        <p:spPr>
          <a:xfrm>
            <a:off x="6432407" y="1677321"/>
            <a:ext cx="623598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Constructed Fenwick tree! We can now perform point and range query updates as required.</a:t>
            </a:r>
          </a:p>
        </p:txBody>
      </p:sp>
      <p:sp>
        <p:nvSpPr>
          <p:cNvPr id="2498" name="Line"/>
          <p:cNvSpPr/>
          <p:nvPr/>
        </p:nvSpPr>
        <p:spPr>
          <a:xfrm flipH="1">
            <a:off x="4161035" y="2693072"/>
            <a:ext cx="2861097" cy="109281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0" name="Construction Algorithm"/>
          <p:cNvSpPr/>
          <p:nvPr/>
        </p:nvSpPr>
        <p:spPr>
          <a:xfrm>
            <a:off x="2857050" y="69669"/>
            <a:ext cx="70110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Construction Algorithm</a:t>
            </a:r>
          </a:p>
        </p:txBody>
      </p:sp>
      <p:sp>
        <p:nvSpPr>
          <p:cNvPr id="2501" name="# Make sure values is 1-based!…"/>
          <p:cNvSpPr/>
          <p:nvPr/>
        </p:nvSpPr>
        <p:spPr>
          <a:xfrm>
            <a:off x="661395" y="1075872"/>
            <a:ext cx="13715121"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a:solidFill>
                  <a:schemeClr val="accent1">
                    <a:hueOff val="-136794"/>
                    <a:satOff val="-2150"/>
                    <a:lumOff val="15693"/>
                  </a:schemeClr>
                </a:solidFill>
              </a:defRPr>
            </a:pPr>
            <a:r>
              <a:t># Make sure values is 1-based!</a:t>
            </a:r>
          </a:p>
          <a:p>
            <a:pPr algn="l"/>
            <a:r>
              <a:rPr b="1">
                <a:solidFill>
                  <a:schemeClr val="accent5">
                    <a:hueOff val="101205"/>
                    <a:satOff val="-13598"/>
                    <a:lumOff val="23877"/>
                  </a:schemeClr>
                </a:solidFill>
              </a:rPr>
              <a:t>function</a:t>
            </a:r>
            <a:r>
              <a:t> construct(values):</a:t>
            </a:r>
          </a:p>
          <a:p>
            <a:pPr algn="l"/>
            <a:r>
              <a:t>    </a:t>
            </a:r>
          </a:p>
          <a:p>
            <a:pPr algn="l"/>
            <a:r>
              <a:t>    N := </a:t>
            </a:r>
            <a:r>
              <a:rPr b="1">
                <a:solidFill>
                  <a:schemeClr val="accent4">
                    <a:hueOff val="102361"/>
                    <a:satOff val="14118"/>
                    <a:lumOff val="10675"/>
                  </a:schemeClr>
                </a:solidFill>
              </a:rPr>
              <a:t>length</a:t>
            </a:r>
            <a:r>
              <a:t>(values)</a:t>
            </a:r>
          </a:p>
          <a:p>
            <a:pPr algn="l"/>
          </a:p>
          <a:p>
            <a:pPr algn="l"/>
            <a:r>
              <a:t>    </a:t>
            </a:r>
            <a:r>
              <a:rPr>
                <a:solidFill>
                  <a:schemeClr val="accent1">
                    <a:hueOff val="-136794"/>
                    <a:satOff val="-2150"/>
                    <a:lumOff val="15693"/>
                  </a:schemeClr>
                </a:solidFill>
              </a:rPr>
              <a:t># Clone the values array since we’re </a:t>
            </a:r>
            <a:endParaRPr>
              <a:solidFill>
                <a:schemeClr val="accent1">
                  <a:hueOff val="-136794"/>
                  <a:satOff val="-2150"/>
                  <a:lumOff val="15693"/>
                </a:schemeClr>
              </a:solidFill>
            </a:endParaRPr>
          </a:p>
          <a:p>
            <a:pPr algn="l"/>
            <a:r>
              <a:rPr>
                <a:solidFill>
                  <a:schemeClr val="accent1">
                    <a:hueOff val="-136794"/>
                    <a:satOff val="-2150"/>
                    <a:lumOff val="15693"/>
                  </a:schemeClr>
                </a:solidFill>
              </a:rPr>
              <a:t>    # doing in place operations</a:t>
            </a:r>
          </a:p>
          <a:p>
            <a:pPr algn="l"/>
            <a:r>
              <a:t>    tree = </a:t>
            </a:r>
            <a:r>
              <a:rPr b="1">
                <a:solidFill>
                  <a:schemeClr val="accent4">
                    <a:hueOff val="102361"/>
                    <a:satOff val="14118"/>
                    <a:lumOff val="10675"/>
                  </a:schemeClr>
                </a:solidFill>
              </a:rPr>
              <a:t>deepCopy</a:t>
            </a:r>
            <a:r>
              <a:t>(values)</a:t>
            </a:r>
          </a:p>
          <a:p>
            <a:pPr algn="l"/>
          </a:p>
          <a:p>
            <a:pPr algn="l"/>
            <a:r>
              <a:t>    </a:t>
            </a:r>
            <a:r>
              <a:rPr b="1">
                <a:solidFill>
                  <a:schemeClr val="accent5">
                    <a:hueOff val="101205"/>
                    <a:satOff val="-13598"/>
                    <a:lumOff val="23877"/>
                  </a:schemeClr>
                </a:solidFill>
              </a:rPr>
              <a:t>for</a:t>
            </a:r>
            <a:r>
              <a:t> i = 1,2,3, … N:</a:t>
            </a:r>
          </a:p>
          <a:p>
            <a:pPr algn="l"/>
            <a:r>
              <a:t>        j := i + </a:t>
            </a:r>
            <a:r>
              <a:rPr b="1">
                <a:solidFill>
                  <a:schemeClr val="accent2">
                    <a:satOff val="-13916"/>
                    <a:lumOff val="13989"/>
                  </a:schemeClr>
                </a:solidFill>
              </a:rPr>
              <a:t>LSB</a:t>
            </a:r>
            <a:r>
              <a:t>(i)</a:t>
            </a:r>
          </a:p>
          <a:p>
            <a:pPr algn="l"/>
            <a:r>
              <a:t>        </a:t>
            </a:r>
            <a:r>
              <a:rPr b="1">
                <a:solidFill>
                  <a:schemeClr val="accent5">
                    <a:hueOff val="101205"/>
                    <a:satOff val="-13598"/>
                    <a:lumOff val="23877"/>
                  </a:schemeClr>
                </a:solidFill>
              </a:rPr>
              <a:t>if</a:t>
            </a:r>
            <a:r>
              <a:t> j &lt; N: </a:t>
            </a:r>
          </a:p>
          <a:p>
            <a:pPr algn="l"/>
            <a:r>
              <a:t>            tree[j] = tree[j] + tree[i]</a:t>
            </a:r>
          </a:p>
          <a:p>
            <a:pPr algn="l"/>
          </a:p>
          <a:p>
            <a:pPr algn="l"/>
            <a:r>
              <a:t>    </a:t>
            </a:r>
            <a:r>
              <a:rPr b="1">
                <a:solidFill>
                  <a:schemeClr val="accent5">
                    <a:hueOff val="101205"/>
                    <a:satOff val="-13598"/>
                    <a:lumOff val="23877"/>
                  </a:schemeClr>
                </a:solidFill>
              </a:rPr>
              <a:t>return</a:t>
            </a:r>
            <a:r>
              <a:t> tree</a:t>
            </a:r>
          </a:p>
          <a:p>
            <a:pPr algn="l"/>
            <a:r>
              <a:t>    </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3" name="Fenwick Tree source code follows in next video!"/>
          <p:cNvSpPr/>
          <p:nvPr>
            <p:ph type="ctrTitle"/>
          </p:nvPr>
        </p:nvSpPr>
        <p:spPr>
          <a:xfrm>
            <a:off x="117718" y="-77911"/>
            <a:ext cx="12769363" cy="2715813"/>
          </a:xfrm>
          <a:prstGeom prst="rect">
            <a:avLst/>
          </a:prstGeom>
        </p:spPr>
        <p:txBody>
          <a:bodyPr anchor="ctr"/>
          <a:lstStyle>
            <a:lvl1pPr defTabSz="473201">
              <a:defRPr b="1" sz="5832"/>
            </a:lvl1pPr>
          </a:lstStyle>
          <a:p>
            <a:pPr/>
            <a:r>
              <a:t>Fenwick Tree source code follows in next video!</a:t>
            </a:r>
          </a:p>
        </p:txBody>
      </p:sp>
      <p:sp>
        <p:nvSpPr>
          <p:cNvPr id="2504" name="Implementation source code and tests can all be found at the following link:"/>
          <p:cNvSpPr/>
          <p:nvPr/>
        </p:nvSpPr>
        <p:spPr>
          <a:xfrm>
            <a:off x="779530" y="7300131"/>
            <a:ext cx="11445740" cy="11951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defRPr sz="3691"/>
            </a:lvl1pPr>
          </a:lstStyle>
          <a:p>
            <a:pPr/>
            <a:r>
              <a:t>Implementation source code and tests can all be found at the following link:</a:t>
            </a:r>
          </a:p>
        </p:txBody>
      </p:sp>
      <p:sp>
        <p:nvSpPr>
          <p:cNvPr id="2505" name="github.com/williamfiset/data-structures"/>
          <p:cNvSpPr/>
          <p:nvPr/>
        </p:nvSpPr>
        <p:spPr>
          <a:xfrm>
            <a:off x="779530" y="8558334"/>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9" name="Fenwick Tree…"/>
          <p:cNvSpPr/>
          <p:nvPr>
            <p:ph type="title"/>
          </p:nvPr>
        </p:nvSpPr>
        <p:spPr>
          <a:xfrm>
            <a:off x="-1950568" y="338944"/>
            <a:ext cx="16323171" cy="5150516"/>
          </a:xfrm>
          <a:prstGeom prst="rect">
            <a:avLst/>
          </a:prstGeom>
        </p:spPr>
        <p:txBody>
          <a:bodyPr/>
          <a:lstStyle/>
          <a:p>
            <a:pPr>
              <a:defRPr b="1" sz="10400"/>
            </a:pPr>
            <a:r>
              <a:t>Fenwick Tree </a:t>
            </a:r>
          </a:p>
          <a:p>
            <a:pPr>
              <a:defRPr b="1" sz="10400"/>
            </a:pPr>
            <a:r>
              <a:t>Source Code</a:t>
            </a:r>
          </a:p>
        </p:txBody>
      </p:sp>
      <p:sp>
        <p:nvSpPr>
          <p:cNvPr id="2510" name="William Fiset"/>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2" name="Source Code Link"/>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2513" name="NOTE: Make sure you have understood the previous video sections explaining how a Fenwick Tree works before continuing!"/>
          <p:cNvSpPr/>
          <p:nvPr/>
        </p:nvSpPr>
        <p:spPr>
          <a:xfrm>
            <a:off x="562111" y="7008283"/>
            <a:ext cx="118805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the previous video sections explaining how a </a:t>
            </a:r>
            <a:r>
              <a:t>Fenwick Tree works</a:t>
            </a:r>
            <a:r>
              <a:t> before continuing! </a:t>
            </a:r>
          </a:p>
        </p:txBody>
      </p:sp>
      <p:sp>
        <p:nvSpPr>
          <p:cNvPr id="2514" name="Implementation source code and tests can all be found at the following link:"/>
          <p:cNvSpPr/>
          <p:nvPr/>
        </p:nvSpPr>
        <p:spPr>
          <a:xfrm>
            <a:off x="1900485" y="2846494"/>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2515" name="github.com/williamfiset/data-structures"/>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8" name="Fenwick Tree Range Update Visualization"/>
          <p:cNvSpPr/>
          <p:nvPr>
            <p:ph type="title"/>
          </p:nvPr>
        </p:nvSpPr>
        <p:spPr>
          <a:xfrm>
            <a:off x="-833115" y="2354929"/>
            <a:ext cx="14671029" cy="5043742"/>
          </a:xfrm>
          <a:prstGeom prst="rect">
            <a:avLst/>
          </a:prstGeom>
        </p:spPr>
        <p:txBody>
          <a:bodyPr/>
          <a:lstStyle/>
          <a:p>
            <a:pPr>
              <a:defRPr b="1" sz="11000"/>
            </a:pPr>
            <a:r>
              <a:t>Fenwick Tree</a:t>
            </a:r>
            <a:r>
              <a:t> Range Update Visualization</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22"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523"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524"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25"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26"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27"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28"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29"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30"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31"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32"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533"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34"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35"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36"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37"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38"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39"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540"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1"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2"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5"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6"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8"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3"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4"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5"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556"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57"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58"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62"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563"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564"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65"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66"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67"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68"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69"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70"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71"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7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573"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74"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7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7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7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78"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79"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580"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1"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2"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5"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6"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8"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3"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4"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5"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596"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97" name="6"/>
          <p:cNvSpPr/>
          <p:nvPr/>
        </p:nvSpPr>
        <p:spPr>
          <a:xfrm>
            <a:off x="4146153" y="7954745"/>
            <a:ext cx="63423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pPr>
            <a:r>
              <a:rPr>
                <a:solidFill>
                  <a:schemeClr val="accent6">
                    <a:hueOff val="-241736"/>
                    <a:satOff val="29413"/>
                    <a:lumOff val="20727"/>
                  </a:schemeClr>
                </a:solidFill>
              </a:rPr>
              <a:t>6</a:t>
            </a:r>
            <a:r>
              <a:t> </a:t>
            </a:r>
          </a:p>
        </p:txBody>
      </p:sp>
      <p:sp>
        <p:nvSpPr>
          <p:cNvPr id="2598"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599"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12"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3"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14"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15"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16"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7"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18"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01"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60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603"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04"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05"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06"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07"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08"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09"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10"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11"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61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1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14"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15"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16"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17"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1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619"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0"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1"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2"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4"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8"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9"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0"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1"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2"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3"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4"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635"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36" name="6 + -1"/>
          <p:cNvSpPr/>
          <p:nvPr/>
        </p:nvSpPr>
        <p:spPr>
          <a:xfrm>
            <a:off x="4146153" y="7954745"/>
            <a:ext cx="167409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pPr>
            <a:r>
              <a:t>6</a:t>
            </a:r>
            <a:r>
              <a:t> + </a:t>
            </a:r>
            <a:r>
              <a:rPr>
                <a:solidFill>
                  <a:schemeClr val="accent6">
                    <a:hueOff val="-241736"/>
                    <a:satOff val="29413"/>
                    <a:lumOff val="20727"/>
                  </a:schemeClr>
                </a:solidFill>
              </a:rPr>
              <a:t>-1</a:t>
            </a:r>
          </a:p>
        </p:txBody>
      </p:sp>
      <p:sp>
        <p:nvSpPr>
          <p:cNvPr id="2637"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638"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40"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64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642"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43"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44"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4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46"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4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48"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49"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50"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651"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52"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5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54"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55"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56"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57"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658"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9"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0"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1"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3"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4"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5"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0"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1"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2"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3"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674"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75" name="6 + -1 + -10"/>
          <p:cNvSpPr/>
          <p:nvPr/>
        </p:nvSpPr>
        <p:spPr>
          <a:xfrm>
            <a:off x="4146153" y="7954745"/>
            <a:ext cx="323388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pPr>
            <a:r>
              <a:t>6 + -1 + </a:t>
            </a:r>
            <a:r>
              <a:rPr>
                <a:solidFill>
                  <a:schemeClr val="accent6">
                    <a:hueOff val="-241736"/>
                    <a:satOff val="29413"/>
                    <a:lumOff val="20727"/>
                  </a:schemeClr>
                </a:solidFill>
              </a:rPr>
              <a:t>-10</a:t>
            </a:r>
          </a:p>
        </p:txBody>
      </p:sp>
      <p:sp>
        <p:nvSpPr>
          <p:cNvPr id="2676"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677"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79"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68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681"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82"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83"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84"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85"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86"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87"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8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89"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690"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91"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92"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93"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94"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95"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9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697"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8"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9"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0"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2"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3"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5"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6"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7"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8"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0"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1"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2"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713"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14" name="6 + -1 + -10 + 26"/>
          <p:cNvSpPr/>
          <p:nvPr/>
        </p:nvSpPr>
        <p:spPr>
          <a:xfrm>
            <a:off x="4146153" y="7954745"/>
            <a:ext cx="453371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a:t>
            </a:r>
          </a:p>
        </p:txBody>
      </p:sp>
      <p:sp>
        <p:nvSpPr>
          <p:cNvPr id="2715"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716"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18"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71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720"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21"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722"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23"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24"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25"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26"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27"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28"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29"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30"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31"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32"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33"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34"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735"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736"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7"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8"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0"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1"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2"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3"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4"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8"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9"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0"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1"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752"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53" name="6 + -1 + -10 + 26"/>
          <p:cNvSpPr/>
          <p:nvPr/>
        </p:nvSpPr>
        <p:spPr>
          <a:xfrm>
            <a:off x="4146153" y="7954745"/>
            <a:ext cx="453371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a:t>
            </a:r>
          </a:p>
        </p:txBody>
      </p:sp>
      <p:sp>
        <p:nvSpPr>
          <p:cNvPr id="2754"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755"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5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758"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759"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60"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76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6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63"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64"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6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67"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6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6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70"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7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7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7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774"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775"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6"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0"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791"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92" name="(6 + -1 + -10 + 26) - ("/>
          <p:cNvSpPr/>
          <p:nvPr/>
        </p:nvSpPr>
        <p:spPr>
          <a:xfrm>
            <a:off x="3036305" y="7954745"/>
            <a:ext cx="609350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 - (</a:t>
            </a:r>
          </a:p>
        </p:txBody>
      </p:sp>
      <p:sp>
        <p:nvSpPr>
          <p:cNvPr id="2793"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794"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96"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797"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798"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99"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00"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0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02"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803"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04"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05"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06"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0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08"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09"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1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1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1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813"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814"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9"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1"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6"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9"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830"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31" name="(6 + -1 + -10 + 26) - ("/>
          <p:cNvSpPr/>
          <p:nvPr/>
        </p:nvSpPr>
        <p:spPr>
          <a:xfrm>
            <a:off x="3036305" y="7954745"/>
            <a:ext cx="609350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 - (</a:t>
            </a:r>
          </a:p>
        </p:txBody>
      </p:sp>
      <p:sp>
        <p:nvSpPr>
          <p:cNvPr id="2832"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833"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3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838"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39"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40"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4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4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43"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844"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4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4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47"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48"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4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50"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5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5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5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854"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855"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6"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0"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871"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72" name="(6 + -1 + -10 + 26) - (-11"/>
          <p:cNvSpPr/>
          <p:nvPr/>
        </p:nvSpPr>
        <p:spPr>
          <a:xfrm>
            <a:off x="3036305" y="7954745"/>
            <a:ext cx="713337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pPr>
            <a:r>
              <a:t>(6 + -1 + -10 + 26) - (</a:t>
            </a:r>
            <a:r>
              <a:rPr>
                <a:solidFill>
                  <a:schemeClr val="accent6">
                    <a:hueOff val="-241736"/>
                    <a:satOff val="29413"/>
                    <a:lumOff val="20727"/>
                  </a:schemeClr>
                </a:solidFill>
              </a:rPr>
              <a:t>-11</a:t>
            </a:r>
            <a:r>
              <a:t> </a:t>
            </a:r>
          </a:p>
        </p:txBody>
      </p:sp>
      <p:sp>
        <p:nvSpPr>
          <p:cNvPr id="2873"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874"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76"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6">
                              <a:hueOff val="-241736"/>
                              <a:satOff val="29413"/>
                              <a:lumOff val="20727"/>
                            </a:schemeClr>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87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78"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79"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8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8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82"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883"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84"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85"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8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8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88"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89"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9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91"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92"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89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894"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9"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1"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6"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9"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910"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11" name="(6 + -1 + -10 + 26) - (-11 + 26)"/>
          <p:cNvSpPr/>
          <p:nvPr/>
        </p:nvSpPr>
        <p:spPr>
          <a:xfrm>
            <a:off x="3036305" y="7954745"/>
            <a:ext cx="869316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pPr>
            <a:r>
              <a:t>(6 + -1 + -10 + 26) - (-11 + </a:t>
            </a:r>
            <a:r>
              <a:rPr>
                <a:solidFill>
                  <a:schemeClr val="accent6">
                    <a:hueOff val="-241736"/>
                    <a:satOff val="29413"/>
                    <a:lumOff val="20727"/>
                  </a:schemeClr>
                </a:solidFill>
              </a:rPr>
              <a:t>26</a:t>
            </a:r>
            <a:r>
              <a:t>) </a:t>
            </a:r>
          </a:p>
        </p:txBody>
      </p:sp>
      <p:sp>
        <p:nvSpPr>
          <p:cNvPr id="2912"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913"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15"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916" name="0"/>
          <p:cNvSpPr/>
          <p:nvPr/>
        </p:nvSpPr>
        <p:spPr>
          <a:xfrm>
            <a:off x="7562644" y="1241078"/>
            <a:ext cx="660225" cy="660224"/>
          </a:xfrm>
          <a:prstGeom prst="ellipse">
            <a:avLst/>
          </a:prstGeom>
          <a:solidFill>
            <a:schemeClr val="accent4">
              <a:hueOff val="102361"/>
              <a:satOff val="14118"/>
              <a:lumOff val="106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17"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18"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19"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20"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21"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22"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23"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24"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25"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26"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27"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28"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29"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30"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31"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93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933"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4"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5"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8"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9"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2"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3"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4"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5"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6"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7"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949"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50" name="(6 + -1 + -10 + 26) - (-11 + 26)"/>
          <p:cNvSpPr/>
          <p:nvPr/>
        </p:nvSpPr>
        <p:spPr>
          <a:xfrm>
            <a:off x="3036305" y="7954745"/>
            <a:ext cx="869316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 - (-11 + 26) </a:t>
            </a:r>
          </a:p>
        </p:txBody>
      </p:sp>
      <p:sp>
        <p:nvSpPr>
          <p:cNvPr id="2951"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952"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54"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955" name="0"/>
          <p:cNvSpPr/>
          <p:nvPr/>
        </p:nvSpPr>
        <p:spPr>
          <a:xfrm>
            <a:off x="7562644" y="1241078"/>
            <a:ext cx="660225" cy="660224"/>
          </a:xfrm>
          <a:prstGeom prst="ellipse">
            <a:avLst/>
          </a:prstGeom>
          <a:solidFill>
            <a:schemeClr val="accent4">
              <a:hueOff val="102361"/>
              <a:satOff val="14118"/>
              <a:lumOff val="106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56"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57"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58"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5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60"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61"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62"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63"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64"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65"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67"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68"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69"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70"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97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2972"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3"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4"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5"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6"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7"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8"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0"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1"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2"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3"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4"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7"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2988"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89" name="(6 + -1 + -10 + 26) - (-11 + 26) = 6"/>
          <p:cNvSpPr/>
          <p:nvPr/>
        </p:nvSpPr>
        <p:spPr>
          <a:xfrm>
            <a:off x="3036305" y="7954745"/>
            <a:ext cx="973302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 - (-11 + 26) = 6 </a:t>
            </a:r>
          </a:p>
        </p:txBody>
      </p:sp>
      <p:sp>
        <p:nvSpPr>
          <p:cNvPr id="2990"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2991"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21"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2"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23"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24"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25"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6"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27"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93"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28</a:t>
                      </a:r>
                    </a:p>
                  </a:txBody>
                  <a:tcPr marL="50800" marR="50800" marT="50800" marB="50800" anchor="ctr" anchorCtr="0" horzOverflow="overflow">
                    <a:lnL w="12700">
                      <a:miter lim="400000"/>
                    </a:lnL>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miter lim="400000"/>
                    </a:lnR>
                    <a:lnT w="12700">
                      <a:miter lim="400000"/>
                    </a:lnT>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T w="12700">
                      <a:miter lim="400000"/>
                    </a:lnT>
                  </a:tcPr>
                </a:tc>
              </a:tr>
            </a:tbl>
          </a:graphicData>
        </a:graphic>
      </p:graphicFrame>
      <p:sp>
        <p:nvSpPr>
          <p:cNvPr id="2994"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95"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96"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97"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98"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9"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00"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0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0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03"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00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0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06"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07"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08"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09"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01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011"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2"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5"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8"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9"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6"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027" name="Table"/>
          <p:cNvGraphicFramePr/>
          <p:nvPr/>
        </p:nvGraphicFramePr>
        <p:xfrm>
          <a:off x="3231583" y="-25148"/>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16</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28" name="(6 + -1 + -10 + 26) - (-11 + 26) = 6"/>
          <p:cNvSpPr/>
          <p:nvPr/>
        </p:nvSpPr>
        <p:spPr>
          <a:xfrm>
            <a:off x="3036305" y="7954745"/>
            <a:ext cx="973302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400"/>
            </a:lvl1pPr>
          </a:lstStyle>
          <a:p>
            <a:pPr/>
            <a:r>
              <a:t>(6 + -1 + -10 + 26) - (-11 + 26) = 6 </a:t>
            </a:r>
          </a:p>
        </p:txBody>
      </p:sp>
      <p:sp>
        <p:nvSpPr>
          <p:cNvPr id="3029"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Find the sum in the array between [11,15]</a:t>
            </a:r>
          </a:p>
        </p:txBody>
      </p:sp>
      <p:graphicFrame>
        <p:nvGraphicFramePr>
          <p:cNvPr id="3030" name="Table"/>
          <p:cNvGraphicFramePr/>
          <p:nvPr/>
        </p:nvGraphicFramePr>
        <p:xfrm>
          <a:off x="3231583" y="457452"/>
          <a:ext cx="9700660" cy="584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9880"/>
                <a:gridCol w="569880"/>
                <a:gridCol w="569880"/>
                <a:gridCol w="569880"/>
                <a:gridCol w="569880"/>
                <a:gridCol w="569880"/>
                <a:gridCol w="569880"/>
                <a:gridCol w="569880"/>
                <a:gridCol w="569880"/>
                <a:gridCol w="569880"/>
                <a:gridCol w="569880"/>
                <a:gridCol w="569880"/>
                <a:gridCol w="569880"/>
                <a:gridCol w="569880"/>
                <a:gridCol w="569880"/>
                <a:gridCol w="569880"/>
                <a:gridCol w="569880"/>
              </a:tblGrid>
              <a:tr h="571476">
                <a:tc>
                  <a:txBody>
                    <a:bodyPr/>
                    <a:lstStyle/>
                    <a:p>
                      <a:pPr defTabSz="914400">
                        <a:defRPr>
                          <a:solidFill>
                            <a:srgbClr val="000000"/>
                          </a:solidFill>
                        </a:defRPr>
                      </a:pPr>
                      <a:r>
                        <a:rPr b="1" sz="2000">
                          <a:solidFill>
                            <a:srgbClr val="FFFFFF"/>
                          </a:solidFill>
                          <a:latin typeface="Helvetica"/>
                          <a:ea typeface="Helvetica"/>
                          <a:cs typeface="Helvetica"/>
                          <a:sym typeface="Helvetica"/>
                        </a:rPr>
                        <a:t>N/A</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chemeClr val="accent2">
                              <a:satOff val="-13916"/>
                              <a:lumOff val="1398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6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32"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33"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
        <p:nvSpPr>
          <p:cNvPr id="3034"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35"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39"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40"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41" name="Line"/>
          <p:cNvSpPr/>
          <p:nvPr/>
        </p:nvSpPr>
        <p:spPr>
          <a:xfrm flipH="1">
            <a:off x="2046318" y="5821029"/>
            <a:ext cx="2384506" cy="1"/>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2" name="Line"/>
          <p:cNvSpPr/>
          <p:nvPr/>
        </p:nvSpPr>
        <p:spPr>
          <a:xfrm flipH="1">
            <a:off x="1644698" y="6004914"/>
            <a:ext cx="2840562" cy="1415745"/>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3" name="Line"/>
          <p:cNvSpPr/>
          <p:nvPr/>
        </p:nvSpPr>
        <p:spPr>
          <a:xfrm flipH="1" flipV="1">
            <a:off x="1602348" y="2982870"/>
            <a:ext cx="2916569" cy="2655340"/>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4" name="Least significant bits"/>
          <p:cNvSpPr/>
          <p:nvPr/>
        </p:nvSpPr>
        <p:spPr>
          <a:xfrm>
            <a:off x="4566677" y="5509879"/>
            <a:ext cx="616996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Least significant bits</a:t>
            </a:r>
          </a:p>
        </p:txBody>
      </p:sp>
      <p:sp>
        <p:nvSpPr>
          <p:cNvPr id="3045"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46"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50"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51"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52" name="In other words: Place an edge between nodes i and i without its LSB."/>
          <p:cNvSpPr/>
          <p:nvPr/>
        </p:nvSpPr>
        <p:spPr>
          <a:xfrm>
            <a:off x="3749337" y="4585976"/>
            <a:ext cx="79256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In other words:</a:t>
            </a:r>
            <a:r>
              <a:t> Place an edge between nodes i and i without its LSB.</a:t>
            </a:r>
          </a:p>
        </p:txBody>
      </p:sp>
      <p:sp>
        <p:nvSpPr>
          <p:cNvPr id="3053"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54"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58"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59"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60" name="13"/>
          <p:cNvSpPr/>
          <p:nvPr/>
        </p:nvSpPr>
        <p:spPr>
          <a:xfrm>
            <a:off x="3780141" y="6669431"/>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13</a:t>
            </a:r>
          </a:p>
        </p:txBody>
      </p:sp>
      <p:sp>
        <p:nvSpPr>
          <p:cNvPr id="3061" name="1101"/>
          <p:cNvSpPr/>
          <p:nvPr/>
        </p:nvSpPr>
        <p:spPr>
          <a:xfrm>
            <a:off x="3250876" y="7340818"/>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1101</a:t>
            </a:r>
          </a:p>
        </p:txBody>
      </p:sp>
      <p:sp>
        <p:nvSpPr>
          <p:cNvPr id="3062"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63"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
        <p:nvSpPr>
          <p:cNvPr id="3064" name="In other words: Place an edge between nodes i and i without its LSB."/>
          <p:cNvSpPr/>
          <p:nvPr/>
        </p:nvSpPr>
        <p:spPr>
          <a:xfrm>
            <a:off x="3749337" y="4585976"/>
            <a:ext cx="79256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In other words:</a:t>
            </a:r>
            <a:r>
              <a:t> Place an edge between nodes i and i without its LSB.</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68"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69"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70" name="13   -&gt;   12"/>
          <p:cNvSpPr/>
          <p:nvPr/>
        </p:nvSpPr>
        <p:spPr>
          <a:xfrm>
            <a:off x="3780141" y="6669431"/>
            <a:ext cx="341739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13   -&gt;   12</a:t>
            </a:r>
          </a:p>
        </p:txBody>
      </p:sp>
      <p:sp>
        <p:nvSpPr>
          <p:cNvPr id="3071" name="1101  -&gt;  1100"/>
          <p:cNvSpPr/>
          <p:nvPr/>
        </p:nvSpPr>
        <p:spPr>
          <a:xfrm>
            <a:off x="3250876" y="7340818"/>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1101  -&gt;  1100</a:t>
            </a:r>
          </a:p>
        </p:txBody>
      </p:sp>
      <p:sp>
        <p:nvSpPr>
          <p:cNvPr id="3072"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73"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
        <p:nvSpPr>
          <p:cNvPr id="3074" name="In other words: Place an edge between nodes i and i without its LSB."/>
          <p:cNvSpPr/>
          <p:nvPr/>
        </p:nvSpPr>
        <p:spPr>
          <a:xfrm>
            <a:off x="3749337" y="4585976"/>
            <a:ext cx="79256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In other words:</a:t>
            </a:r>
            <a:r>
              <a:t> Place an edge between nodes i and i without its LSB.</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78"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7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80" name="13   -&gt;   12  -&gt;    8"/>
          <p:cNvSpPr/>
          <p:nvPr/>
        </p:nvSpPr>
        <p:spPr>
          <a:xfrm>
            <a:off x="3780141" y="6669431"/>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13   -&gt;   12  -&gt;    8</a:t>
            </a:r>
          </a:p>
        </p:txBody>
      </p:sp>
      <p:sp>
        <p:nvSpPr>
          <p:cNvPr id="3081" name="1101  -&gt;  1100 -&gt;  1000"/>
          <p:cNvSpPr/>
          <p:nvPr/>
        </p:nvSpPr>
        <p:spPr>
          <a:xfrm>
            <a:off x="3250876" y="7340818"/>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1101  -&gt;  1100 -&gt;  1000</a:t>
            </a:r>
          </a:p>
        </p:txBody>
      </p:sp>
      <p:sp>
        <p:nvSpPr>
          <p:cNvPr id="3082"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83"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
        <p:nvSpPr>
          <p:cNvPr id="3084" name="In other words: Place an edge between nodes i and i without its LSB."/>
          <p:cNvSpPr/>
          <p:nvPr/>
        </p:nvSpPr>
        <p:spPr>
          <a:xfrm>
            <a:off x="3749337" y="4585976"/>
            <a:ext cx="79256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In other words:</a:t>
            </a:r>
            <a:r>
              <a:t> Place an edge between nodes i and i without its LSB.</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86"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87" name="Least Significant Bit"/>
          <p:cNvSpPr/>
          <p:nvPr/>
        </p:nvSpPr>
        <p:spPr>
          <a:xfrm>
            <a:off x="3560541" y="81132"/>
            <a:ext cx="8303215"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Least Significant Bit</a:t>
            </a:r>
          </a:p>
        </p:txBody>
      </p:sp>
      <p:sp>
        <p:nvSpPr>
          <p:cNvPr id="3088"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089" name="13   -&gt;   12  -&gt;    8  -&gt;  0"/>
          <p:cNvSpPr/>
          <p:nvPr/>
        </p:nvSpPr>
        <p:spPr>
          <a:xfrm>
            <a:off x="3780141" y="6669431"/>
            <a:ext cx="782151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13   -&gt;   12  -&gt;    8  -&gt;  0</a:t>
            </a:r>
          </a:p>
        </p:txBody>
      </p:sp>
      <p:sp>
        <p:nvSpPr>
          <p:cNvPr id="3090" name="1101  -&gt;  1100 -&gt;  1000 -&gt; 0000"/>
          <p:cNvSpPr/>
          <p:nvPr/>
        </p:nvSpPr>
        <p:spPr>
          <a:xfrm>
            <a:off x="3250876" y="7340818"/>
            <a:ext cx="89225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1101  -&gt;  1100 -&gt;  1000 -&gt; 0000</a:t>
            </a:r>
          </a:p>
        </p:txBody>
      </p:sp>
      <p:sp>
        <p:nvSpPr>
          <p:cNvPr id="3091" name="Idea: Place an edge between values who only differ by their Least Significant Bit (LSB) in binary."/>
          <p:cNvSpPr/>
          <p:nvPr/>
        </p:nvSpPr>
        <p:spPr>
          <a:xfrm>
            <a:off x="3056654" y="2411789"/>
            <a:ext cx="967220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Idea:</a:t>
            </a:r>
            <a:r>
              <a:t> Place an edge between values who only differ by their </a:t>
            </a:r>
            <a:r>
              <a:rPr b="1">
                <a:solidFill>
                  <a:schemeClr val="accent2">
                    <a:satOff val="-13916"/>
                    <a:lumOff val="13989"/>
                  </a:schemeClr>
                </a:solidFill>
              </a:rPr>
              <a:t>Least Significant Bit</a:t>
            </a:r>
            <a:r>
              <a:t> (LSB) in binary.</a:t>
            </a:r>
          </a:p>
        </p:txBody>
      </p:sp>
      <p:sp>
        <p:nvSpPr>
          <p:cNvPr id="3092" name="In other words: Place an edge between nodes i and i without its LSB."/>
          <p:cNvSpPr/>
          <p:nvPr/>
        </p:nvSpPr>
        <p:spPr>
          <a:xfrm>
            <a:off x="3749337" y="4585976"/>
            <a:ext cx="79256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In other words:</a:t>
            </a:r>
            <a:r>
              <a:t> Place an edge between nodes i and i without its LSB.</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94"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095"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
        <p:nvSpPr>
          <p:cNvPr id="309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0"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01"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0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3" name="16   -&gt;    0"/>
          <p:cNvSpPr/>
          <p:nvPr/>
        </p:nvSpPr>
        <p:spPr>
          <a:xfrm>
            <a:off x="5186474" y="8000155"/>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16   -&gt;    0</a:t>
            </a:r>
          </a:p>
        </p:txBody>
      </p:sp>
      <p:sp>
        <p:nvSpPr>
          <p:cNvPr id="3104" name="10000  -&gt;  00000"/>
          <p:cNvSpPr/>
          <p:nvPr/>
        </p:nvSpPr>
        <p:spPr>
          <a:xfrm>
            <a:off x="4657209" y="8671542"/>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10000  -&gt;  00000</a:t>
            </a:r>
          </a:p>
        </p:txBody>
      </p:sp>
      <p:graphicFrame>
        <p:nvGraphicFramePr>
          <p:cNvPr id="3105"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0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30"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1"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2"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33"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34"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5"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36"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1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1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3" name="15"/>
          <p:cNvSpPr/>
          <p:nvPr/>
        </p:nvSpPr>
        <p:spPr>
          <a:xfrm>
            <a:off x="2933317" y="7634809"/>
            <a:ext cx="112357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15  </a:t>
            </a:r>
          </a:p>
        </p:txBody>
      </p:sp>
      <p:sp>
        <p:nvSpPr>
          <p:cNvPr id="3114" name="1111"/>
          <p:cNvSpPr/>
          <p:nvPr/>
        </p:nvSpPr>
        <p:spPr>
          <a:xfrm>
            <a:off x="2404052" y="8306196"/>
            <a:ext cx="162821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1111 </a:t>
            </a:r>
          </a:p>
        </p:txBody>
      </p:sp>
      <p:graphicFrame>
        <p:nvGraphicFramePr>
          <p:cNvPr id="3115"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16"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1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9"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20"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2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2" name="15   -&gt;   14"/>
          <p:cNvSpPr/>
          <p:nvPr/>
        </p:nvSpPr>
        <p:spPr>
          <a:xfrm>
            <a:off x="2933317" y="7634809"/>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15   -&gt;   14</a:t>
            </a:r>
          </a:p>
        </p:txBody>
      </p:sp>
      <p:sp>
        <p:nvSpPr>
          <p:cNvPr id="3123" name="1111  -&gt;  1110"/>
          <p:cNvSpPr/>
          <p:nvPr/>
        </p:nvSpPr>
        <p:spPr>
          <a:xfrm>
            <a:off x="2404052" y="8306196"/>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1111  -&gt;  1110</a:t>
            </a:r>
          </a:p>
        </p:txBody>
      </p:sp>
      <p:graphicFrame>
        <p:nvGraphicFramePr>
          <p:cNvPr id="3124"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25"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26"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2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3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3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5" name="15   -&gt;   14  -&gt;   12"/>
          <p:cNvSpPr/>
          <p:nvPr/>
        </p:nvSpPr>
        <p:spPr>
          <a:xfrm>
            <a:off x="2933317" y="7634809"/>
            <a:ext cx="541301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15   -&gt;   14  -&gt;   12</a:t>
            </a:r>
          </a:p>
        </p:txBody>
      </p:sp>
      <p:sp>
        <p:nvSpPr>
          <p:cNvPr id="3136" name="1111  -&gt;  1110 -&gt;  1100"/>
          <p:cNvSpPr/>
          <p:nvPr/>
        </p:nvSpPr>
        <p:spPr>
          <a:xfrm>
            <a:off x="2404052" y="8306196"/>
            <a:ext cx="616996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1111  -&gt;  1110 -&gt;  1100</a:t>
            </a:r>
          </a:p>
        </p:txBody>
      </p:sp>
      <p:graphicFrame>
        <p:nvGraphicFramePr>
          <p:cNvPr id="313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38"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39"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40"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41"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2"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5"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4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4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8" name="15   -&gt;   14  -&gt;   12  -&gt;  8"/>
          <p:cNvSpPr/>
          <p:nvPr/>
        </p:nvSpPr>
        <p:spPr>
          <a:xfrm>
            <a:off x="2933317" y="7634809"/>
            <a:ext cx="717924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15   -&gt;   14  -&gt;   12  -&gt;  8</a:t>
            </a:r>
          </a:p>
        </p:txBody>
      </p:sp>
      <p:sp>
        <p:nvSpPr>
          <p:cNvPr id="3149" name="1111  -&gt;  1110 -&gt;  1100 -&gt; 1000"/>
          <p:cNvSpPr/>
          <p:nvPr/>
        </p:nvSpPr>
        <p:spPr>
          <a:xfrm>
            <a:off x="2404052" y="8306196"/>
            <a:ext cx="818852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1111  -&gt;  1110 -&gt;  1100 -&gt; 1000</a:t>
            </a:r>
          </a:p>
        </p:txBody>
      </p:sp>
      <p:graphicFrame>
        <p:nvGraphicFramePr>
          <p:cNvPr id="3150"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51"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52"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53"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54"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5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6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6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3" name="15   -&gt;   14  -&gt;   12  -&gt;  8   -&gt;   0"/>
          <p:cNvSpPr/>
          <p:nvPr/>
        </p:nvSpPr>
        <p:spPr>
          <a:xfrm>
            <a:off x="2933317" y="7634809"/>
            <a:ext cx="945012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15   -&gt;   14  -&gt;   12  -&gt;  8   -&gt;   0</a:t>
            </a:r>
          </a:p>
        </p:txBody>
      </p:sp>
      <p:sp>
        <p:nvSpPr>
          <p:cNvPr id="3164" name="1111  -&gt;  1110 -&gt;  1100 -&gt; 1000 -&gt; 0000"/>
          <p:cNvSpPr/>
          <p:nvPr/>
        </p:nvSpPr>
        <p:spPr>
          <a:xfrm>
            <a:off x="2404052" y="8306196"/>
            <a:ext cx="1020708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1111  -&gt;  1110 -&gt;  1100 -&gt; 1000 -&gt; 0000</a:t>
            </a:r>
          </a:p>
        </p:txBody>
      </p:sp>
      <p:sp>
        <p:nvSpPr>
          <p:cNvPr id="316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6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68"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6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173"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74"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77"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7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80"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8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18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8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18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188" name="13   -&gt;   12"/>
          <p:cNvSpPr/>
          <p:nvPr/>
        </p:nvSpPr>
        <p:spPr>
          <a:xfrm>
            <a:off x="5715740" y="7710418"/>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13   -&gt;   12</a:t>
            </a:r>
          </a:p>
        </p:txBody>
      </p:sp>
      <p:sp>
        <p:nvSpPr>
          <p:cNvPr id="3189" name="1101  -&gt;  1100"/>
          <p:cNvSpPr/>
          <p:nvPr/>
        </p:nvSpPr>
        <p:spPr>
          <a:xfrm>
            <a:off x="5186474" y="8381805"/>
            <a:ext cx="389909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1101  -&gt;  1100</a:t>
            </a:r>
          </a:p>
        </p:txBody>
      </p:sp>
      <p:sp>
        <p:nvSpPr>
          <p:cNvPr id="319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9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2"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197"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19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00"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0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0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0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20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208" name="11"/>
          <p:cNvSpPr/>
          <p:nvPr/>
        </p:nvSpPr>
        <p:spPr>
          <a:xfrm>
            <a:off x="5110865" y="7824905"/>
            <a:ext cx="61894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11</a:t>
            </a:r>
          </a:p>
        </p:txBody>
      </p:sp>
      <p:sp>
        <p:nvSpPr>
          <p:cNvPr id="3209" name="1011"/>
          <p:cNvSpPr/>
          <p:nvPr/>
        </p:nvSpPr>
        <p:spPr>
          <a:xfrm>
            <a:off x="4581600" y="8496292"/>
            <a:ext cx="137589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1011</a:t>
            </a:r>
          </a:p>
        </p:txBody>
      </p:sp>
      <p:sp>
        <p:nvSpPr>
          <p:cNvPr id="321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1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2"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1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21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21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0"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21"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2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2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2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228"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229" name="11   -&gt;   10"/>
          <p:cNvSpPr/>
          <p:nvPr/>
        </p:nvSpPr>
        <p:spPr>
          <a:xfrm>
            <a:off x="5110865" y="7824905"/>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11   -&gt;   10</a:t>
            </a:r>
          </a:p>
        </p:txBody>
      </p:sp>
      <p:sp>
        <p:nvSpPr>
          <p:cNvPr id="3230" name="1011  -&gt;  1010"/>
          <p:cNvSpPr/>
          <p:nvPr/>
        </p:nvSpPr>
        <p:spPr>
          <a:xfrm>
            <a:off x="4581600" y="8496292"/>
            <a:ext cx="389909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1011  -&gt;  1010</a:t>
            </a:r>
          </a:p>
        </p:txBody>
      </p:sp>
      <p:sp>
        <p:nvSpPr>
          <p:cNvPr id="323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3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3"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34"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35"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8"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239"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240"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42"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43"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44"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45"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6"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7"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8"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249"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250" name="11   -&gt;   10  -&gt;  8"/>
          <p:cNvSpPr/>
          <p:nvPr/>
        </p:nvSpPr>
        <p:spPr>
          <a:xfrm>
            <a:off x="5110865" y="7824905"/>
            <a:ext cx="490837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11   -&gt;   10  -&gt;  8</a:t>
            </a:r>
          </a:p>
        </p:txBody>
      </p:sp>
      <p:sp>
        <p:nvSpPr>
          <p:cNvPr id="3251" name="1011  -&gt;  1010 -&gt; 1000"/>
          <p:cNvSpPr/>
          <p:nvPr/>
        </p:nvSpPr>
        <p:spPr>
          <a:xfrm>
            <a:off x="4581600" y="8496292"/>
            <a:ext cx="591764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 1011  -&gt;  1010 -&gt; 1000</a:t>
            </a:r>
          </a:p>
        </p:txBody>
      </p:sp>
      <p:sp>
        <p:nvSpPr>
          <p:cNvPr id="3252"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5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4"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55"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5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26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26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6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68"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6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273"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274" name="9   -&gt;   8"/>
          <p:cNvSpPr/>
          <p:nvPr/>
        </p:nvSpPr>
        <p:spPr>
          <a:xfrm>
            <a:off x="6393401" y="7688808"/>
            <a:ext cx="263749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9   -&gt;   8</a:t>
            </a:r>
          </a:p>
        </p:txBody>
      </p:sp>
      <p:sp>
        <p:nvSpPr>
          <p:cNvPr id="3275" name="1001 -&gt; 1000"/>
          <p:cNvSpPr/>
          <p:nvPr/>
        </p:nvSpPr>
        <p:spPr>
          <a:xfrm>
            <a:off x="6141081" y="8254342"/>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1001 -&gt; 1000</a:t>
            </a:r>
          </a:p>
        </p:txBody>
      </p:sp>
      <p:sp>
        <p:nvSpPr>
          <p:cNvPr id="327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7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79"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8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28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4"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39"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0"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1"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42"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43"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4"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45"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6"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287"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28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9"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90"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91"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92"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9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297"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298" name="7"/>
          <p:cNvSpPr/>
          <p:nvPr/>
        </p:nvSpPr>
        <p:spPr>
          <a:xfrm>
            <a:off x="4597148" y="7537589"/>
            <a:ext cx="36662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7</a:t>
            </a:r>
          </a:p>
        </p:txBody>
      </p:sp>
      <p:sp>
        <p:nvSpPr>
          <p:cNvPr id="3299" name="0111"/>
          <p:cNvSpPr/>
          <p:nvPr/>
        </p:nvSpPr>
        <p:spPr>
          <a:xfrm>
            <a:off x="4122525" y="8178733"/>
            <a:ext cx="112357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0111</a:t>
            </a:r>
          </a:p>
        </p:txBody>
      </p:sp>
      <p:sp>
        <p:nvSpPr>
          <p:cNvPr id="330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0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0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0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30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0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1"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312"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31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4"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15"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16"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17"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1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322"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323" name="7  -&gt;   6"/>
          <p:cNvSpPr/>
          <p:nvPr/>
        </p:nvSpPr>
        <p:spPr>
          <a:xfrm>
            <a:off x="4597148" y="7537589"/>
            <a:ext cx="238517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7  -&gt;   6</a:t>
            </a:r>
          </a:p>
        </p:txBody>
      </p:sp>
      <p:sp>
        <p:nvSpPr>
          <p:cNvPr id="3324" name="0111 -&gt; 0110"/>
          <p:cNvSpPr/>
          <p:nvPr/>
        </p:nvSpPr>
        <p:spPr>
          <a:xfrm>
            <a:off x="4122525" y="8178733"/>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0111 -&gt; 0110</a:t>
            </a:r>
          </a:p>
        </p:txBody>
      </p:sp>
      <p:sp>
        <p:nvSpPr>
          <p:cNvPr id="3325"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2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28"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2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1"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33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3"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34"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3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34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34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3"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44"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45"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46"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4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8"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9"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0"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351"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352" name="7  -&gt;   6  -&gt;  4"/>
          <p:cNvSpPr/>
          <p:nvPr/>
        </p:nvSpPr>
        <p:spPr>
          <a:xfrm>
            <a:off x="4597148" y="7537589"/>
            <a:ext cx="415141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7  -&gt;   6  -&gt;  4</a:t>
            </a:r>
          </a:p>
        </p:txBody>
      </p:sp>
      <p:sp>
        <p:nvSpPr>
          <p:cNvPr id="3353" name="0111 -&gt; 0110 -&gt; 0100"/>
          <p:cNvSpPr/>
          <p:nvPr/>
        </p:nvSpPr>
        <p:spPr>
          <a:xfrm>
            <a:off x="4122525" y="8178733"/>
            <a:ext cx="516069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0111 -&gt; 0110 -&gt; 0100</a:t>
            </a:r>
          </a:p>
        </p:txBody>
      </p:sp>
      <p:sp>
        <p:nvSpPr>
          <p:cNvPr id="3354"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55"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6"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57"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58"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9"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0"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361"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2"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63"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64"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6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37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37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7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74"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75"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7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380"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381" name="7  -&gt;   6  -&gt;  4   -&gt; 0"/>
          <p:cNvSpPr/>
          <p:nvPr/>
        </p:nvSpPr>
        <p:spPr>
          <a:xfrm>
            <a:off x="4597148" y="7537589"/>
            <a:ext cx="591764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7  -&gt;   6  -&gt;  4   -&gt; 0</a:t>
            </a:r>
          </a:p>
        </p:txBody>
      </p:sp>
      <p:sp>
        <p:nvSpPr>
          <p:cNvPr id="3382" name="0111 -&gt; 0110 -&gt; 0100 -&gt; 0000"/>
          <p:cNvSpPr/>
          <p:nvPr/>
        </p:nvSpPr>
        <p:spPr>
          <a:xfrm>
            <a:off x="4122525" y="8178733"/>
            <a:ext cx="717924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0111 -&gt; 0110 -&gt; 0100 -&gt; 0000</a:t>
            </a:r>
          </a:p>
        </p:txBody>
      </p:sp>
      <p:sp>
        <p:nvSpPr>
          <p:cNvPr id="3383"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84"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5"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86"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8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8"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9"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390"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92"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93"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94"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40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40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0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04"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05"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0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1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1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1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41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8"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19"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20"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21"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2"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3"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424"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425"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26"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7" name="5  -&gt;   4"/>
          <p:cNvSpPr/>
          <p:nvPr/>
        </p:nvSpPr>
        <p:spPr>
          <a:xfrm>
            <a:off x="6688518" y="7461980"/>
            <a:ext cx="238517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5  -&gt;   4</a:t>
            </a:r>
          </a:p>
        </p:txBody>
      </p:sp>
      <p:sp>
        <p:nvSpPr>
          <p:cNvPr id="3428" name="0101 -&gt; 0100"/>
          <p:cNvSpPr/>
          <p:nvPr/>
        </p:nvSpPr>
        <p:spPr>
          <a:xfrm>
            <a:off x="6213896" y="8103123"/>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0101 -&gt; 0100</a:t>
            </a:r>
          </a:p>
        </p:txBody>
      </p:sp>
      <p:sp>
        <p:nvSpPr>
          <p:cNvPr id="342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43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43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4"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3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36"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37"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3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2"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4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4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4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8"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44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5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5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5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456"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45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5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9" name="3"/>
          <p:cNvSpPr/>
          <p:nvPr/>
        </p:nvSpPr>
        <p:spPr>
          <a:xfrm>
            <a:off x="5606426" y="7294744"/>
            <a:ext cx="61893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3 </a:t>
            </a:r>
          </a:p>
        </p:txBody>
      </p:sp>
      <p:sp>
        <p:nvSpPr>
          <p:cNvPr id="3460" name="0011"/>
          <p:cNvSpPr/>
          <p:nvPr/>
        </p:nvSpPr>
        <p:spPr>
          <a:xfrm>
            <a:off x="5131803" y="7935888"/>
            <a:ext cx="112357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0011</a:t>
            </a:r>
          </a:p>
        </p:txBody>
      </p:sp>
      <p:sp>
        <p:nvSpPr>
          <p:cNvPr id="3461"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62"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4"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465"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466"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7"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68"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69"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70"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71"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2"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3"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4"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5"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7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78"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7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1"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48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3"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84"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85"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8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489"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490"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91"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2" name="3  -&gt;   2"/>
          <p:cNvSpPr/>
          <p:nvPr/>
        </p:nvSpPr>
        <p:spPr>
          <a:xfrm>
            <a:off x="5606426" y="7294744"/>
            <a:ext cx="238517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3  -&gt;   2</a:t>
            </a:r>
          </a:p>
        </p:txBody>
      </p:sp>
      <p:sp>
        <p:nvSpPr>
          <p:cNvPr id="3493" name="0011 -&gt; 0010"/>
          <p:cNvSpPr/>
          <p:nvPr/>
        </p:nvSpPr>
        <p:spPr>
          <a:xfrm>
            <a:off x="5131803" y="7935888"/>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0011 -&gt; 0010</a:t>
            </a:r>
          </a:p>
        </p:txBody>
      </p:sp>
      <p:sp>
        <p:nvSpPr>
          <p:cNvPr id="3494"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95"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9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50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50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4"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0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06"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07"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0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1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1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1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8"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51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2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2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2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526"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52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2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9" name="3  -&gt;   2  -&gt;  0"/>
          <p:cNvSpPr/>
          <p:nvPr/>
        </p:nvSpPr>
        <p:spPr>
          <a:xfrm>
            <a:off x="5606426" y="7294744"/>
            <a:ext cx="415141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3  -&gt;   2  -&gt;  0</a:t>
            </a:r>
          </a:p>
        </p:txBody>
      </p:sp>
      <p:sp>
        <p:nvSpPr>
          <p:cNvPr id="3530" name="0011 -&gt; 0010 -&gt; 0000"/>
          <p:cNvSpPr/>
          <p:nvPr/>
        </p:nvSpPr>
        <p:spPr>
          <a:xfrm>
            <a:off x="5131803" y="7935888"/>
            <a:ext cx="516069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0011 -&gt; 0010 -&gt; 0000</a:t>
            </a:r>
          </a:p>
        </p:txBody>
      </p:sp>
      <p:sp>
        <p:nvSpPr>
          <p:cNvPr id="3531"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32"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33"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4"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5"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53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53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0"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41"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4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4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4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8"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49"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0"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51"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5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3"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4"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555"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6"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57"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5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59"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0"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1"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562"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solidFill>
                            <a:schemeClr val="accent4">
                              <a:hueOff val="102361"/>
                              <a:satOff val="14118"/>
                              <a:lumOff val="10675"/>
                            </a:schemeClr>
                          </a:solidFill>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563"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64"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5" name="1  -&gt;  0"/>
          <p:cNvSpPr/>
          <p:nvPr/>
        </p:nvSpPr>
        <p:spPr>
          <a:xfrm>
            <a:off x="6548563" y="7294744"/>
            <a:ext cx="213285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1  -&gt;  0</a:t>
            </a:r>
          </a:p>
        </p:txBody>
      </p:sp>
      <p:sp>
        <p:nvSpPr>
          <p:cNvPr id="3566" name="0001 -&gt; 0000"/>
          <p:cNvSpPr/>
          <p:nvPr/>
        </p:nvSpPr>
        <p:spPr>
          <a:xfrm>
            <a:off x="6073941" y="7935888"/>
            <a:ext cx="314213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300"/>
            </a:lvl1pPr>
          </a:lstStyle>
          <a:p>
            <a:pPr/>
            <a:r>
              <a:t>0001 -&gt; 0000</a:t>
            </a:r>
          </a:p>
        </p:txBody>
      </p:sp>
      <p:sp>
        <p:nvSpPr>
          <p:cNvPr id="3567"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68"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69"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1"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72"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5"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57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57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8"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7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80"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81"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82"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8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89"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9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59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4"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9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9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9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3600" name="Table"/>
          <p:cNvGraphicFramePr/>
          <p:nvPr/>
        </p:nvGraphicFramePr>
        <p:xfrm>
          <a:off x="252513" y="85070"/>
          <a:ext cx="2774127"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10000</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601"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02"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3"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04"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0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7"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08"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lvl1pPr>
          </a:lstStyle>
          <a:p>
            <a:pPr/>
            <a:r>
              <a:t>Fenwick Tree Visualization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48"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9"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0"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51"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52"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53"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54"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1" name="Although the values contained by different Fenwick trees may differ, the actual structure of the tree does not depend on the values it is holding."/>
          <p:cNvSpPr/>
          <p:nvPr/>
        </p:nvSpPr>
        <p:spPr>
          <a:xfrm>
            <a:off x="259670" y="3950406"/>
            <a:ext cx="12485459" cy="2428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sz="3915"/>
            </a:lvl1pPr>
          </a:lstStyle>
          <a:p>
            <a:pPr/>
            <a:r>
              <a:t>Although the values contained by different Fenwick trees may differ, the actual structure of the tree does not depend on the values it is holding.</a:t>
            </a:r>
          </a:p>
        </p:txBody>
      </p:sp>
      <p:sp>
        <p:nvSpPr>
          <p:cNvPr id="3612" name="Fenwick Tree Analysis"/>
          <p:cNvSpPr/>
          <p:nvPr>
            <p:ph type="title"/>
          </p:nvPr>
        </p:nvSpPr>
        <p:spPr>
          <a:xfrm>
            <a:off x="-940457" y="25022"/>
            <a:ext cx="14885714" cy="1414690"/>
          </a:xfrm>
          <a:prstGeom prst="rect">
            <a:avLst/>
          </a:prstGeom>
        </p:spPr>
        <p:txBody>
          <a:bodyPr/>
          <a:lstStyle>
            <a:lvl1pPr>
              <a:defRPr b="1" sz="7500"/>
            </a:lvl1pPr>
          </a:lstStyle>
          <a:p>
            <a:pPr/>
            <a:r>
              <a:t>Fenwick Tree Analysis</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6" name="The furthest node from the root will always be at most log2(n) nodes deep. This happens when all the trailing bits are 1’s. These numbers are of the form 2n-1."/>
          <p:cNvSpPr/>
          <p:nvPr/>
        </p:nvSpPr>
        <p:spPr>
          <a:xfrm>
            <a:off x="699393" y="1855255"/>
            <a:ext cx="11606015" cy="30928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The furthest node from the root will always be at most log</a:t>
            </a:r>
            <a:r>
              <a:rPr baseline="-5999"/>
              <a:t>2</a:t>
            </a:r>
            <a:r>
              <a:t>(n) nodes deep. This happens when all the trailing bits are 1’s. These numbers are of the form 2</a:t>
            </a:r>
            <a:r>
              <a:rPr baseline="31999"/>
              <a:t>n</a:t>
            </a:r>
            <a:r>
              <a:t>-1.</a:t>
            </a:r>
          </a:p>
        </p:txBody>
      </p:sp>
      <p:sp>
        <p:nvSpPr>
          <p:cNvPr id="3617" name="21-1 =  1 = 0b000001…"/>
          <p:cNvSpPr/>
          <p:nvPr/>
        </p:nvSpPr>
        <p:spPr>
          <a:xfrm>
            <a:off x="3126866" y="5363633"/>
            <a:ext cx="6751068"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2</a:t>
            </a:r>
            <a:r>
              <a:rPr baseline="31999"/>
              <a:t>1</a:t>
            </a:r>
            <a:r>
              <a:t>-1 =  1 = 0b000001</a:t>
            </a:r>
          </a:p>
          <a:p>
            <a:pPr algn="l">
              <a:defRPr sz="4200"/>
            </a:pPr>
            <a:r>
              <a:t>2</a:t>
            </a:r>
            <a:r>
              <a:rPr baseline="31999"/>
              <a:t>2</a:t>
            </a:r>
            <a:r>
              <a:t>-1 =  3 = 0b000011</a:t>
            </a:r>
          </a:p>
          <a:p>
            <a:pPr algn="l">
              <a:defRPr sz="4200"/>
            </a:pPr>
            <a:r>
              <a:t>2</a:t>
            </a:r>
            <a:r>
              <a:rPr baseline="31999"/>
              <a:t>3</a:t>
            </a:r>
            <a:r>
              <a:t>-1 =  7 = 0b000111</a:t>
            </a:r>
          </a:p>
          <a:p>
            <a:pPr algn="l">
              <a:defRPr sz="4200"/>
            </a:pPr>
            <a:r>
              <a:t>2</a:t>
            </a:r>
            <a:r>
              <a:rPr baseline="31999"/>
              <a:t>4</a:t>
            </a:r>
            <a:r>
              <a:t>-1 = 15 = 0b001111</a:t>
            </a:r>
          </a:p>
          <a:p>
            <a:pPr algn="l">
              <a:defRPr sz="4200"/>
            </a:pPr>
            <a:r>
              <a:t>2</a:t>
            </a:r>
            <a:r>
              <a:rPr baseline="31999"/>
              <a:t>5</a:t>
            </a:r>
            <a:r>
              <a:t>-1 = 31 = 0b011111</a:t>
            </a:r>
          </a:p>
          <a:p>
            <a:pPr algn="l">
              <a:defRPr sz="4200"/>
            </a:pPr>
            <a:r>
              <a:t>2</a:t>
            </a:r>
            <a:r>
              <a:rPr baseline="31999"/>
              <a:t>6</a:t>
            </a:r>
            <a:r>
              <a:t>-1 = 63 = 0b111111</a:t>
            </a:r>
          </a:p>
        </p:txBody>
      </p:sp>
      <p:sp>
        <p:nvSpPr>
          <p:cNvPr id="3618" name="Fenwick Tree Analysis"/>
          <p:cNvSpPr/>
          <p:nvPr>
            <p:ph type="title"/>
          </p:nvPr>
        </p:nvSpPr>
        <p:spPr>
          <a:xfrm>
            <a:off x="-940457" y="25022"/>
            <a:ext cx="14885714" cy="1414690"/>
          </a:xfrm>
          <a:prstGeom prst="rect">
            <a:avLst/>
          </a:prstGeom>
        </p:spPr>
        <p:txBody>
          <a:bodyPr/>
          <a:lstStyle>
            <a:lvl1pPr>
              <a:defRPr b="1" sz="7500"/>
            </a:lvl1pPr>
          </a:lstStyle>
          <a:p>
            <a:pPr/>
            <a:r>
              <a:t>Fenwick Tree Analysis</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0" name="Odd nodes are always leaves in our Fenwick Tree because their LSB is always a 1."/>
          <p:cNvSpPr/>
          <p:nvPr/>
        </p:nvSpPr>
        <p:spPr>
          <a:xfrm>
            <a:off x="122195" y="1018798"/>
            <a:ext cx="12760411" cy="31976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Odd nodes are always leaves in our Fenwick Tree because their LSB is always a 1.</a:t>
            </a:r>
          </a:p>
        </p:txBody>
      </p:sp>
      <p:sp>
        <p:nvSpPr>
          <p:cNvPr id="3621" name="0"/>
          <p:cNvSpPr/>
          <p:nvPr/>
        </p:nvSpPr>
        <p:spPr>
          <a:xfrm>
            <a:off x="6377311" y="3594811"/>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622" name="16"/>
          <p:cNvSpPr/>
          <p:nvPr/>
        </p:nvSpPr>
        <p:spPr>
          <a:xfrm>
            <a:off x="10469298" y="5553836"/>
            <a:ext cx="660224"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623" name="Line"/>
          <p:cNvSpPr/>
          <p:nvPr/>
        </p:nvSpPr>
        <p:spPr>
          <a:xfrm flipH="1" flipV="1">
            <a:off x="7041613" y="4037024"/>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4" name="8"/>
          <p:cNvSpPr/>
          <p:nvPr/>
        </p:nvSpPr>
        <p:spPr>
          <a:xfrm>
            <a:off x="7475760" y="5553836"/>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25" name="12"/>
          <p:cNvSpPr/>
          <p:nvPr/>
        </p:nvSpPr>
        <p:spPr>
          <a:xfrm>
            <a:off x="8682002" y="6596849"/>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26" name="14"/>
          <p:cNvSpPr/>
          <p:nvPr/>
        </p:nvSpPr>
        <p:spPr>
          <a:xfrm>
            <a:off x="9888244" y="7601157"/>
            <a:ext cx="660225" cy="6602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27" name="15"/>
          <p:cNvSpPr/>
          <p:nvPr/>
        </p:nvSpPr>
        <p:spPr>
          <a:xfrm>
            <a:off x="9888244" y="8682875"/>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28" name="Line"/>
          <p:cNvSpPr/>
          <p:nvPr/>
        </p:nvSpPr>
        <p:spPr>
          <a:xfrm flipH="1" flipV="1">
            <a:off x="6888390" y="4227921"/>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9" name="Line"/>
          <p:cNvSpPr/>
          <p:nvPr/>
        </p:nvSpPr>
        <p:spPr>
          <a:xfrm flipV="1">
            <a:off x="10218355" y="8308980"/>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0" name="Line"/>
          <p:cNvSpPr/>
          <p:nvPr/>
        </p:nvSpPr>
        <p:spPr>
          <a:xfrm flipH="1" flipV="1">
            <a:off x="9351934" y="7132668"/>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1" name="Line"/>
          <p:cNvSpPr/>
          <p:nvPr/>
        </p:nvSpPr>
        <p:spPr>
          <a:xfrm flipH="1" flipV="1">
            <a:off x="8098464" y="6115459"/>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2" name="13"/>
          <p:cNvSpPr/>
          <p:nvPr/>
        </p:nvSpPr>
        <p:spPr>
          <a:xfrm>
            <a:off x="8682002" y="7601157"/>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33" name="Line"/>
          <p:cNvSpPr/>
          <p:nvPr/>
        </p:nvSpPr>
        <p:spPr>
          <a:xfrm flipV="1">
            <a:off x="9012114" y="724661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4" name="10"/>
          <p:cNvSpPr/>
          <p:nvPr/>
        </p:nvSpPr>
        <p:spPr>
          <a:xfrm>
            <a:off x="7475760" y="6571046"/>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35" name="11"/>
          <p:cNvSpPr/>
          <p:nvPr/>
        </p:nvSpPr>
        <p:spPr>
          <a:xfrm>
            <a:off x="7475760" y="758825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36" name="Line"/>
          <p:cNvSpPr/>
          <p:nvPr/>
        </p:nvSpPr>
        <p:spPr>
          <a:xfrm flipV="1">
            <a:off x="7805872" y="724661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7" name="Line"/>
          <p:cNvSpPr/>
          <p:nvPr/>
        </p:nvSpPr>
        <p:spPr>
          <a:xfrm flipV="1">
            <a:off x="7805872" y="622940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8" name="9"/>
          <p:cNvSpPr/>
          <p:nvPr/>
        </p:nvSpPr>
        <p:spPr>
          <a:xfrm>
            <a:off x="6269518" y="6571046"/>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39" name="Line"/>
          <p:cNvSpPr/>
          <p:nvPr/>
        </p:nvSpPr>
        <p:spPr>
          <a:xfrm flipV="1">
            <a:off x="6891592" y="6108919"/>
            <a:ext cx="625025" cy="5362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0" name="4"/>
          <p:cNvSpPr/>
          <p:nvPr/>
        </p:nvSpPr>
        <p:spPr>
          <a:xfrm>
            <a:off x="4888607" y="5579640"/>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41" name="6"/>
          <p:cNvSpPr/>
          <p:nvPr/>
        </p:nvSpPr>
        <p:spPr>
          <a:xfrm>
            <a:off x="5365982" y="6596849"/>
            <a:ext cx="660224"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42" name="7"/>
          <p:cNvSpPr/>
          <p:nvPr/>
        </p:nvSpPr>
        <p:spPr>
          <a:xfrm>
            <a:off x="5365982" y="7614059"/>
            <a:ext cx="660224"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43" name="Line"/>
          <p:cNvSpPr/>
          <p:nvPr/>
        </p:nvSpPr>
        <p:spPr>
          <a:xfrm flipV="1">
            <a:off x="5486055" y="4160444"/>
            <a:ext cx="957754" cy="141150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4" name="Line"/>
          <p:cNvSpPr/>
          <p:nvPr/>
        </p:nvSpPr>
        <p:spPr>
          <a:xfrm flipV="1">
            <a:off x="5696094" y="7272419"/>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5" name="Line"/>
          <p:cNvSpPr/>
          <p:nvPr/>
        </p:nvSpPr>
        <p:spPr>
          <a:xfrm flipH="1" flipV="1">
            <a:off x="5384460" y="6256091"/>
            <a:ext cx="141414"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6" name="5"/>
          <p:cNvSpPr/>
          <p:nvPr/>
        </p:nvSpPr>
        <p:spPr>
          <a:xfrm>
            <a:off x="4355097" y="6596849"/>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47" name="Line"/>
          <p:cNvSpPr/>
          <p:nvPr/>
        </p:nvSpPr>
        <p:spPr>
          <a:xfrm flipV="1">
            <a:off x="4885421" y="6248481"/>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8" name="2"/>
          <p:cNvSpPr/>
          <p:nvPr/>
        </p:nvSpPr>
        <p:spPr>
          <a:xfrm>
            <a:off x="3598322" y="5579640"/>
            <a:ext cx="660225" cy="66022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49" name="3"/>
          <p:cNvSpPr/>
          <p:nvPr/>
        </p:nvSpPr>
        <p:spPr>
          <a:xfrm>
            <a:off x="3598322" y="6596849"/>
            <a:ext cx="660225" cy="66022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50" name="Line"/>
          <p:cNvSpPr/>
          <p:nvPr/>
        </p:nvSpPr>
        <p:spPr>
          <a:xfrm flipV="1">
            <a:off x="4206870" y="4090827"/>
            <a:ext cx="2190806"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1" name="Line"/>
          <p:cNvSpPr/>
          <p:nvPr/>
        </p:nvSpPr>
        <p:spPr>
          <a:xfrm flipV="1">
            <a:off x="3913510" y="6255209"/>
            <a:ext cx="1" cy="32629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2" name="1"/>
          <p:cNvSpPr/>
          <p:nvPr/>
        </p:nvSpPr>
        <p:spPr>
          <a:xfrm>
            <a:off x="2650937" y="5553836"/>
            <a:ext cx="660225" cy="6602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53" name="Line"/>
          <p:cNvSpPr/>
          <p:nvPr/>
        </p:nvSpPr>
        <p:spPr>
          <a:xfrm flipV="1">
            <a:off x="3251823" y="4003356"/>
            <a:ext cx="3113513" cy="16673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4" name="Fenwick Tree Analysis"/>
          <p:cNvSpPr/>
          <p:nvPr>
            <p:ph type="title"/>
          </p:nvPr>
        </p:nvSpPr>
        <p:spPr>
          <a:xfrm>
            <a:off x="-940457" y="25022"/>
            <a:ext cx="14885714" cy="1414690"/>
          </a:xfrm>
          <a:prstGeom prst="rect">
            <a:avLst/>
          </a:prstGeom>
        </p:spPr>
        <p:txBody>
          <a:bodyPr/>
          <a:lstStyle>
            <a:lvl1pPr>
              <a:defRPr b="1" sz="7500"/>
            </a:lvl1pPr>
          </a:lstStyle>
          <a:p>
            <a:pPr/>
            <a:r>
              <a:t>Fenwick Tree Analysis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57"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8"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60"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61"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62"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63"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66"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6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70"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71"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272"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75"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6"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7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279" name="Sum of A from [2,7) = P[7] - P[2] = 16 - 2 = 14"/>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graphicFrame>
        <p:nvGraphicFramePr>
          <p:cNvPr id="280"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8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Outline"/>
          <p:cNvSpPr/>
          <p:nvPr>
            <p:ph type="title"/>
          </p:nvPr>
        </p:nvSpPr>
        <p:spPr>
          <a:xfrm>
            <a:off x="952500" y="-87946"/>
            <a:ext cx="11099800" cy="2159001"/>
          </a:xfrm>
          <a:prstGeom prst="rect">
            <a:avLst/>
          </a:prstGeom>
        </p:spPr>
        <p:txBody>
          <a:bodyPr/>
          <a:lstStyle>
            <a:lvl1pPr>
              <a:defRPr b="1"/>
            </a:lvl1pPr>
          </a:lstStyle>
          <a:p>
            <a:pPr/>
            <a:r>
              <a:t>Outline</a:t>
            </a:r>
          </a:p>
        </p:txBody>
      </p:sp>
      <p:sp>
        <p:nvSpPr>
          <p:cNvPr id="126" name="Discussion &amp; Examples…"/>
          <p:cNvSpPr/>
          <p:nvPr>
            <p:ph type="body" idx="1"/>
          </p:nvPr>
        </p:nvSpPr>
        <p:spPr>
          <a:xfrm>
            <a:off x="1056797" y="1511033"/>
            <a:ext cx="6937725" cy="7788054"/>
          </a:xfrm>
          <a:prstGeom prst="rect">
            <a:avLst/>
          </a:prstGeom>
        </p:spPr>
        <p:txBody>
          <a:bodyPr/>
          <a:lstStyle/>
          <a:p>
            <a:pPr marL="435610" indent="-435610" defTabSz="572516">
              <a:spcBef>
                <a:spcPts val="3900"/>
              </a:spcBef>
              <a:defRPr b="1" sz="2744"/>
            </a:pPr>
            <a:r>
              <a:t>Discussion &amp; Examples</a:t>
            </a:r>
          </a:p>
          <a:p>
            <a:pPr lvl="1" marL="871219" indent="-435609" defTabSz="572516">
              <a:spcBef>
                <a:spcPts val="3900"/>
              </a:spcBef>
              <a:defRPr sz="2744"/>
            </a:pPr>
            <a:r>
              <a:t>Data structure motivation</a:t>
            </a:r>
            <a:endParaRPr>
              <a:solidFill>
                <a:schemeClr val="accent4"/>
              </a:solidFill>
            </a:endParaRPr>
          </a:p>
          <a:p>
            <a:pPr lvl="1" marL="871219" indent="-435609" defTabSz="572516">
              <a:spcBef>
                <a:spcPts val="3900"/>
              </a:spcBef>
              <a:defRPr sz="2744"/>
            </a:pPr>
            <a:r>
              <a:t>What is a Fenwick tree?</a:t>
            </a:r>
          </a:p>
          <a:p>
            <a:pPr lvl="1" marL="871219" indent="-435609" defTabSz="572516">
              <a:spcBef>
                <a:spcPts val="3900"/>
              </a:spcBef>
              <a:defRPr sz="2744"/>
            </a:pPr>
            <a:r>
              <a:t>Complexity analysis</a:t>
            </a:r>
          </a:p>
          <a:p>
            <a:pPr marL="435610" indent="-435610" defTabSz="572516">
              <a:spcBef>
                <a:spcPts val="3900"/>
              </a:spcBef>
              <a:defRPr b="1" sz="2744"/>
            </a:pPr>
            <a:r>
              <a:t>Implementation details</a:t>
            </a:r>
          </a:p>
          <a:p>
            <a:pPr lvl="1" marL="871219" indent="-435609" defTabSz="572516">
              <a:spcBef>
                <a:spcPts val="3900"/>
              </a:spcBef>
              <a:defRPr sz="2744"/>
            </a:pPr>
            <a:r>
              <a:t>Range query</a:t>
            </a:r>
          </a:p>
          <a:p>
            <a:pPr lvl="1" marL="871219" indent="-435609" defTabSz="572516">
              <a:spcBef>
                <a:spcPts val="3900"/>
              </a:spcBef>
              <a:defRPr sz="2744"/>
            </a:pPr>
            <a:r>
              <a:t>Point Updates</a:t>
            </a:r>
          </a:p>
          <a:p>
            <a:pPr lvl="1" marL="871219" indent="-435609" defTabSz="572516">
              <a:spcBef>
                <a:spcPts val="3900"/>
              </a:spcBef>
              <a:defRPr sz="2744"/>
            </a:pPr>
            <a:r>
              <a:t>Fenwick tree construction</a:t>
            </a:r>
          </a:p>
          <a:p>
            <a:pPr marL="435610" indent="-435610" defTabSz="572516">
              <a:spcBef>
                <a:spcPts val="3900"/>
              </a:spcBef>
              <a:defRPr b="1" sz="2744"/>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84"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5"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6"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87"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288" name="Sum of A from [2,7) = P[7] - P[2] = 16 - 2 = 14"/>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sp>
        <p:nvSpPr>
          <p:cNvPr id="289" name="Sum of A from [0,4) = P[4] - P[0] = 9 - 0 = 9"/>
          <p:cNvSpPr/>
          <p:nvPr/>
        </p:nvSpPr>
        <p:spPr>
          <a:xfrm>
            <a:off x="248339" y="824956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P[4] - P[0] = 9 - 0 = 9</a:t>
            </a:r>
          </a:p>
        </p:txBody>
      </p:sp>
      <p:graphicFrame>
        <p:nvGraphicFramePr>
          <p:cNvPr id="290"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9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294"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5"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6"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297"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298"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99" name="Sum of A from [2,7) = P[7] - P[2] = 16 - 2 = 14"/>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P[7] - P[2] = 16 - 2 = 14</a:t>
            </a:r>
          </a:p>
        </p:txBody>
      </p:sp>
      <p:sp>
        <p:nvSpPr>
          <p:cNvPr id="300" name="Sum of A from [0,4) = P[4] - P[0] = 9 - 0 = 9"/>
          <p:cNvSpPr/>
          <p:nvPr/>
        </p:nvSpPr>
        <p:spPr>
          <a:xfrm>
            <a:off x="248339" y="824956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P[4] - P[0] = 9 - 0 = 9</a:t>
            </a:r>
          </a:p>
        </p:txBody>
      </p:sp>
      <p:sp>
        <p:nvSpPr>
          <p:cNvPr id="301" name="Sum of A from [7,8) = P[8] - P[7] = 22 - 16 = 6"/>
          <p:cNvSpPr/>
          <p:nvPr/>
        </p:nvSpPr>
        <p:spPr>
          <a:xfrm>
            <a:off x="248339" y="892279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[7,8) = P[8] - P[7] = 22 - 16 = 6</a:t>
            </a:r>
          </a:p>
        </p:txBody>
      </p:sp>
      <p:sp>
        <p:nvSpPr>
          <p:cNvPr id="302"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Question: What about if we want to update our initial array with some new value?"/>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305"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6"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30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309"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0"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Question: What about if we want to update our initial array with some new value?"/>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315"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5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6"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1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31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319"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0" name="A[4] = 3"/>
          <p:cNvSpPr/>
          <p:nvPr/>
        </p:nvSpPr>
        <p:spPr>
          <a:xfrm>
            <a:off x="5012012" y="7861632"/>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3</a:t>
            </a:r>
          </a:p>
        </p:txBody>
      </p:sp>
      <p:sp>
        <p:nvSpPr>
          <p:cNvPr id="32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Question: What about if we want to update our initial array with some new value?"/>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rPr b="1"/>
              <a:t>Question:</a:t>
            </a:r>
            <a:r>
              <a:t> What about if we want to update our initial array with some new value?</a:t>
            </a:r>
          </a:p>
        </p:txBody>
      </p:sp>
      <p:graphicFrame>
        <p:nvGraphicFramePr>
          <p:cNvPr id="326"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500">
                          <a:solidFill>
                            <a:schemeClr val="accent5">
                              <a:hueOff val="101205"/>
                              <a:satOff val="-13598"/>
                              <a:lumOff val="2387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7"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2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32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330"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27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1" name="A prefix sum array is great for static arrays, but takes O(n) for updates."/>
          <p:cNvSpPr/>
          <p:nvPr/>
        </p:nvSpPr>
        <p:spPr>
          <a:xfrm>
            <a:off x="351667" y="7873993"/>
            <a:ext cx="1267643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prefix sum array is great for </a:t>
            </a:r>
            <a:r>
              <a:rPr b="1">
                <a:solidFill>
                  <a:schemeClr val="accent2">
                    <a:satOff val="-13916"/>
                    <a:lumOff val="13989"/>
                  </a:schemeClr>
                </a:solidFill>
              </a:rPr>
              <a:t>static arrays</a:t>
            </a:r>
            <a:r>
              <a:t>, but takes </a:t>
            </a:r>
            <a:r>
              <a:rPr b="1">
                <a:solidFill>
                  <a:schemeClr val="accent5">
                    <a:hueOff val="101205"/>
                    <a:satOff val="-13598"/>
                    <a:lumOff val="23877"/>
                  </a:schemeClr>
                </a:solidFill>
              </a:rPr>
              <a:t>O(n)</a:t>
            </a:r>
            <a:r>
              <a:t> for updates.</a:t>
            </a:r>
          </a:p>
        </p:txBody>
      </p:sp>
      <p:sp>
        <p:nvSpPr>
          <p:cNvPr id="332"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What is a…"/>
          <p:cNvSpPr/>
          <p:nvPr>
            <p:ph type="title"/>
          </p:nvPr>
        </p:nvSpPr>
        <p:spPr>
          <a:xfrm>
            <a:off x="-884429" y="228909"/>
            <a:ext cx="14773659" cy="2873596"/>
          </a:xfrm>
          <a:prstGeom prst="rect">
            <a:avLst/>
          </a:prstGeom>
        </p:spPr>
        <p:txBody>
          <a:bodyPr/>
          <a:lstStyle/>
          <a:p>
            <a:pPr>
              <a:defRPr b="1" sz="9000"/>
            </a:pPr>
            <a:r>
              <a:t>What is a </a:t>
            </a:r>
          </a:p>
          <a:p>
            <a:pPr>
              <a:defRPr b="1" sz="9000"/>
            </a:pPr>
            <a:r>
              <a:t>Fenwick Tree?</a:t>
            </a:r>
          </a:p>
        </p:txBody>
      </p:sp>
      <p:sp>
        <p:nvSpPr>
          <p:cNvPr id="337" name="A Fenwick Tree (also called Binary Indexed Tree) is a data structure that supports sum range queries as well as setting values in a static array and getting the value of the prefix sum up some index efficiently."/>
          <p:cNvSpPr/>
          <p:nvPr/>
        </p:nvSpPr>
        <p:spPr>
          <a:xfrm>
            <a:off x="241628" y="2713867"/>
            <a:ext cx="12521544" cy="60530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200"/>
            </a:pPr>
            <a:r>
              <a:t>A </a:t>
            </a:r>
            <a:r>
              <a:rPr b="1">
                <a:solidFill>
                  <a:schemeClr val="accent2">
                    <a:satOff val="-13916"/>
                    <a:lumOff val="13989"/>
                  </a:schemeClr>
                </a:solidFill>
              </a:rPr>
              <a:t>Fenwick Tree</a:t>
            </a:r>
            <a:r>
              <a:t> (also called Binary Indexed Tree) is a data structure that supports sum range queries as well as setting values in a static array and getting the value of the prefix sum up some index efficiently.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Complexity"/>
          <p:cNvSpPr/>
          <p:nvPr>
            <p:ph type="title"/>
          </p:nvPr>
        </p:nvSpPr>
        <p:spPr>
          <a:prstGeom prst="rect">
            <a:avLst/>
          </a:prstGeom>
        </p:spPr>
        <p:txBody>
          <a:bodyPr/>
          <a:lstStyle>
            <a:lvl1pPr>
              <a:defRPr b="1" sz="9000"/>
            </a:lvl1pPr>
          </a:lstStyle>
          <a:p>
            <a:pPr/>
            <a:r>
              <a:t>Complexity</a:t>
            </a:r>
          </a:p>
        </p:txBody>
      </p:sp>
      <p:graphicFrame>
        <p:nvGraphicFramePr>
          <p:cNvPr id="342" name="Table"/>
          <p:cNvGraphicFramePr/>
          <p:nvPr/>
        </p:nvGraphicFramePr>
        <p:xfrm>
          <a:off x="836667" y="2263899"/>
          <a:ext cx="11344166" cy="67371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665732"/>
                <a:gridCol w="5665732"/>
              </a:tblGrid>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Point Update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Range Sum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Range Update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Adding Index</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anchorCtr="0" horzOverflow="overflow">
                    <a:lnR w="12700">
                      <a:solidFill>
                        <a:srgbClr val="D6D6D6"/>
                      </a:solidFill>
                      <a:miter lim="400000"/>
                    </a:lnR>
                  </a:tcPr>
                </a:tc>
              </a:tr>
              <a:tr h="1120733">
                <a:tc>
                  <a:txBody>
                    <a:bodyPr/>
                    <a:lstStyle/>
                    <a:p>
                      <a:pPr defTabSz="914400">
                        <a:defRPr>
                          <a:solidFill>
                            <a:srgbClr val="000000"/>
                          </a:solidFill>
                        </a:defRPr>
                      </a:pPr>
                      <a:r>
                        <a:rPr b="1" sz="3500">
                          <a:solidFill>
                            <a:srgbClr val="FFFFFF"/>
                          </a:solidFill>
                          <a:latin typeface="Helvetica"/>
                          <a:ea typeface="Helvetica"/>
                          <a:cs typeface="Helvetica"/>
                          <a:sym typeface="Helvetica"/>
                        </a:rPr>
                        <a:t>Removing Index</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Fenwick Tree Range Queries"/>
          <p:cNvSpPr/>
          <p:nvPr>
            <p:ph type="title"/>
          </p:nvPr>
        </p:nvSpPr>
        <p:spPr>
          <a:xfrm>
            <a:off x="-1350274" y="633078"/>
            <a:ext cx="15705348" cy="5932822"/>
          </a:xfrm>
          <a:prstGeom prst="rect">
            <a:avLst/>
          </a:prstGeom>
        </p:spPr>
        <p:txBody>
          <a:bodyPr/>
          <a:lstStyle>
            <a:lvl1pPr>
              <a:defRPr b="1" sz="12400"/>
            </a:lvl1pPr>
          </a:lstStyle>
          <a:p>
            <a:pPr/>
            <a:r>
              <a:t>Fenwick Tree Range Queries</a:t>
            </a:r>
          </a:p>
        </p:txBody>
      </p:sp>
      <p:sp>
        <p:nvSpPr>
          <p:cNvPr id="347" name="William Fiset"/>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pPr/>
            <a:r>
              <a:t>William Fiset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9"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50" name="Unlike a regular array, in a Fenwick tree a specific cell is responsible for other cells as well."/>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Unlike a regular array, in a Fenwick tree a specific cell is responsible for other cells as well."/>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353" name="The position of the least significant bit (LSB) determines the range of responsibility that cell has to the cells below itself."/>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354"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
        <p:nvSpPr>
          <p:cNvPr id="129"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30"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31"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32"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Unlike a regular array, in a Fenwick tree a specific cell is responsible for other cells as well."/>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357" name="Index 12 in binary is: 11002"/>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12 in binary is: 1</a:t>
            </a:r>
            <a:r>
              <a:rPr>
                <a:solidFill>
                  <a:schemeClr val="accent2">
                    <a:satOff val="-13916"/>
                    <a:lumOff val="13989"/>
                  </a:schemeClr>
                </a:solidFill>
              </a:rPr>
              <a:t>1</a:t>
            </a:r>
            <a:r>
              <a:t>00</a:t>
            </a:r>
            <a:r>
              <a:rPr baseline="-5999"/>
              <a:t>2</a:t>
            </a:r>
          </a:p>
        </p:txBody>
      </p:sp>
      <p:sp>
        <p:nvSpPr>
          <p:cNvPr id="358" name="LSB is at position 3, so this index is responsible for 23-1 = 4 cells below itself."/>
          <p:cNvSpPr/>
          <p:nvPr/>
        </p:nvSpPr>
        <p:spPr>
          <a:xfrm>
            <a:off x="3260385" y="7666566"/>
            <a:ext cx="927130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3, so this index is responsible for 2</a:t>
            </a:r>
            <a:r>
              <a:rPr baseline="31999"/>
              <a:t>3-1 </a:t>
            </a:r>
            <a:r>
              <a:t>= 4 cells below itself.</a:t>
            </a:r>
          </a:p>
        </p:txBody>
      </p:sp>
      <p:sp>
        <p:nvSpPr>
          <p:cNvPr id="359" name="The position of the least significant bit (LSB) determines the range of responsibility that cell has to the cells below itself."/>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360"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Index 10 in binary is: 10102"/>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10 in binary is: 1</a:t>
            </a:r>
            <a:r>
              <a:t>0</a:t>
            </a:r>
            <a:r>
              <a:rPr>
                <a:solidFill>
                  <a:schemeClr val="accent2">
                    <a:satOff val="-13916"/>
                    <a:lumOff val="13989"/>
                  </a:schemeClr>
                </a:solidFill>
              </a:rPr>
              <a:t>1</a:t>
            </a:r>
            <a:r>
              <a:t>0</a:t>
            </a:r>
            <a:r>
              <a:rPr baseline="-5999"/>
              <a:t>2</a:t>
            </a:r>
          </a:p>
        </p:txBody>
      </p:sp>
      <p:sp>
        <p:nvSpPr>
          <p:cNvPr id="363" name="LSB is at position 2, so this index is responsible for 22-1 = 2 cells below itself."/>
          <p:cNvSpPr/>
          <p:nvPr/>
        </p:nvSpPr>
        <p:spPr>
          <a:xfrm>
            <a:off x="3260385" y="7666566"/>
            <a:ext cx="927130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2, so this index is responsible for 2</a:t>
            </a:r>
            <a:r>
              <a:rPr baseline="31999"/>
              <a:t>2-1 </a:t>
            </a:r>
            <a:r>
              <a:t>= 2 cells below itself.</a:t>
            </a:r>
          </a:p>
        </p:txBody>
      </p:sp>
      <p:sp>
        <p:nvSpPr>
          <p:cNvPr id="364" name="Unlike a regular array, in a Fenwick tree a specific cell is responsible for other cells as well."/>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365" name="The position of the least significant bit (LSB) determines the range of responsibility that cell has to the cells below itself."/>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366"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Index 11 in binary is: 10112"/>
          <p:cNvSpPr/>
          <p:nvPr/>
        </p:nvSpPr>
        <p:spPr>
          <a:xfrm>
            <a:off x="3396536" y="6704541"/>
            <a:ext cx="899900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Index 11 in binary is: 1</a:t>
            </a:r>
            <a:r>
              <a:t>01</a:t>
            </a:r>
            <a:r>
              <a:rPr>
                <a:solidFill>
                  <a:schemeClr val="accent2">
                    <a:satOff val="-13916"/>
                    <a:lumOff val="13989"/>
                  </a:schemeClr>
                </a:solidFill>
              </a:rPr>
              <a:t>1</a:t>
            </a:r>
            <a:r>
              <a:rPr baseline="-5999"/>
              <a:t>2</a:t>
            </a:r>
          </a:p>
        </p:txBody>
      </p:sp>
      <p:sp>
        <p:nvSpPr>
          <p:cNvPr id="369" name="LSB is at position 1, so this index is responsible for 21-1 = 1 cell (itself)."/>
          <p:cNvSpPr/>
          <p:nvPr/>
        </p:nvSpPr>
        <p:spPr>
          <a:xfrm>
            <a:off x="3206277" y="7649633"/>
            <a:ext cx="937952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LSB is at position 1, so this index is responsible for 2</a:t>
            </a:r>
            <a:r>
              <a:rPr baseline="31999"/>
              <a:t>1-1 </a:t>
            </a:r>
            <a:r>
              <a:t>= 1 cell (itself).</a:t>
            </a:r>
          </a:p>
        </p:txBody>
      </p:sp>
      <p:sp>
        <p:nvSpPr>
          <p:cNvPr id="370" name="Unlike a regular array, in a Fenwick tree a specific cell is responsible for other cells as well."/>
          <p:cNvSpPr/>
          <p:nvPr/>
        </p:nvSpPr>
        <p:spPr>
          <a:xfrm>
            <a:off x="4207287" y="639233"/>
            <a:ext cx="737750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Unlike a regular array, in a Fenwick tree a specific cell is responsible for other cells as well.</a:t>
            </a:r>
          </a:p>
        </p:txBody>
      </p:sp>
      <p:sp>
        <p:nvSpPr>
          <p:cNvPr id="371" name="The position of the least significant bit (LSB) determines the range of responsibility that cell has to the cells below itself."/>
          <p:cNvSpPr/>
          <p:nvPr/>
        </p:nvSpPr>
        <p:spPr>
          <a:xfrm>
            <a:off x="3926639" y="3524249"/>
            <a:ext cx="793879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position of the </a:t>
            </a:r>
            <a:r>
              <a:rPr b="1">
                <a:solidFill>
                  <a:schemeClr val="accent2">
                    <a:satOff val="-13916"/>
                    <a:lumOff val="13989"/>
                  </a:schemeClr>
                </a:solidFill>
              </a:rPr>
              <a:t>least significant bit </a:t>
            </a:r>
            <a:r>
              <a:rPr b="1"/>
              <a:t>(LSB)</a:t>
            </a:r>
            <a:r>
              <a:t> determines the range of responsibility that cell has to the cells below itself.</a:t>
            </a:r>
          </a:p>
        </p:txBody>
      </p:sp>
      <p:graphicFrame>
        <p:nvGraphicFramePr>
          <p:cNvPr id="372"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4"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a:t>
                      </a:r>
                      <a:r>
                        <a:rPr>
                          <a:solidFill>
                            <a:schemeClr val="accent4">
                              <a:hueOff val="102361"/>
                              <a:satOff val="14118"/>
                              <a:lumOff val="10675"/>
                            </a:schemeClr>
                          </a:solidFill>
                        </a:rPr>
                        <a:t>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7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6" name="Rectangle"/>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3"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4" name="Blue bars  represent the range of responsibility for that cell NOT value."/>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385" name="All odd numbers have a their first least significant bit set in the ones position, so they are only responsible for themselves."/>
          <p:cNvSpPr/>
          <p:nvPr/>
        </p:nvSpPr>
        <p:spPr>
          <a:xfrm>
            <a:off x="3395513" y="5062537"/>
            <a:ext cx="938768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All odd numbers have a their first least significant bit set in the ones position, so they are only responsible for themselves.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87"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a:t>
                      </a:r>
                      <a:r>
                        <a:rPr>
                          <a:solidFill>
                            <a:schemeClr val="accent4">
                              <a:hueOff val="102361"/>
                              <a:satOff val="14118"/>
                              <a:lumOff val="10675"/>
                            </a:schemeClr>
                          </a:solidFill>
                        </a:rPr>
                        <a:t>1</a:t>
                      </a:r>
                      <a:r>
                        <a:t>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38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9" name="Rectangle"/>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6"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7" name="Blue bars  represent the range of responsibility for that cell NOT value."/>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398" name="Rectangle"/>
          <p:cNvSpPr/>
          <p:nvPr/>
        </p:nvSpPr>
        <p:spPr>
          <a:xfrm rot="21596204">
            <a:off x="3102127" y="1309882"/>
            <a:ext cx="142258" cy="112222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2" name="Numbers with their least significant bit in the second position have a range of two."/>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second position have a range of two.</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4"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a:t>
                      </a:r>
                      <a:r>
                        <a:rPr>
                          <a:solidFill>
                            <a:schemeClr val="accent4">
                              <a:hueOff val="102361"/>
                              <a:satOff val="14118"/>
                              <a:lumOff val="10675"/>
                            </a:schemeClr>
                          </a:solidFill>
                        </a:rPr>
                        <a:t>1</a:t>
                      </a:r>
                      <a:r>
                        <a:t>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a:t>
                      </a:r>
                      <a:r>
                        <a:rPr>
                          <a:solidFill>
                            <a:schemeClr val="accent4">
                              <a:hueOff val="102361"/>
                              <a:satOff val="14118"/>
                              <a:lumOff val="10675"/>
                            </a:schemeClr>
                          </a:solidFill>
                        </a:rPr>
                        <a:t>1</a:t>
                      </a:r>
                      <a:r>
                        <a:t>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40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3"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4" name="Blue bars  represent the range of responsibility for that cell NOT value."/>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41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3" name="Numbers with their least significant bit in the third position have a range of four."/>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third position have a range of four.</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25"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a:t>
                      </a:r>
                      <a:r>
                        <a:rPr>
                          <a:solidFill>
                            <a:schemeClr val="accent4">
                              <a:hueOff val="102361"/>
                              <a:satOff val="14118"/>
                              <a:lumOff val="10675"/>
                            </a:schemeClr>
                          </a:solidFill>
                        </a:rPr>
                        <a:t>1</a:t>
                      </a:r>
                      <a:r>
                        <a:t>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42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4"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5" name="Blue bars  represent the range of responsibility for that cell NOT value."/>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43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8"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8" name="Numbers with their least significant bit in the fourth position have a range of eight."/>
          <p:cNvSpPr/>
          <p:nvPr/>
        </p:nvSpPr>
        <p:spPr>
          <a:xfrm>
            <a:off x="3894980" y="5322887"/>
            <a:ext cx="91803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fourth position have a range of eight.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50"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a:solidFill>
                            <a:schemeClr val="accent4">
                              <a:hueOff val="102361"/>
                              <a:satOff val="14118"/>
                              <a:lumOff val="10675"/>
                            </a:schemeClr>
                          </a:solidFill>
                        </a:rPr>
                        <a:t>1</a:t>
                      </a:r>
                      <a:r>
                        <a:t>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4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9"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0" name="Blue bars  represent the range of responsibility for that cell NOT value."/>
          <p:cNvSpPr/>
          <p:nvPr/>
        </p:nvSpPr>
        <p:spPr>
          <a:xfrm>
            <a:off x="4555789" y="2519194"/>
            <a:ext cx="785869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Blue bars  represent the </a:t>
            </a:r>
            <a:r>
              <a:rPr b="1">
                <a:solidFill>
                  <a:schemeClr val="accent2">
                    <a:satOff val="-13916"/>
                    <a:lumOff val="13989"/>
                  </a:schemeClr>
                </a:solidFill>
              </a:rPr>
              <a:t>range of responsibility</a:t>
            </a:r>
            <a:r>
              <a:t> for that cell </a:t>
            </a:r>
            <a:r>
              <a:rPr b="1">
                <a:solidFill>
                  <a:schemeClr val="accent5">
                    <a:hueOff val="101205"/>
                    <a:satOff val="-13598"/>
                    <a:lumOff val="23877"/>
                  </a:schemeClr>
                </a:solidFill>
              </a:rPr>
              <a:t>NOT value</a:t>
            </a:r>
            <a:r>
              <a:t>.</a:t>
            </a:r>
          </a:p>
        </p:txBody>
      </p:sp>
      <p:sp>
        <p:nvSpPr>
          <p:cNvPr id="46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1" name="Numbers with their least significant bit in the fifth position have a range of sixteen."/>
          <p:cNvSpPr/>
          <p:nvPr/>
        </p:nvSpPr>
        <p:spPr>
          <a:xfrm>
            <a:off x="4745782" y="5075237"/>
            <a:ext cx="77483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Numbers with their least significant bit in the fifth position have a range of sixteen.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1"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512"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513"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2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3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3"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544" name="Idea: Suppose you want to find the prefix sum of [1, i], then you start at i and cascade downwards until you reach zero adding the value at each of the indices you encounter."/>
          <p:cNvSpPr/>
          <p:nvPr/>
        </p:nvSpPr>
        <p:spPr>
          <a:xfrm>
            <a:off x="4957031" y="4610099"/>
            <a:ext cx="7891338" cy="307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Idea:</a:t>
            </a:r>
            <a:r>
              <a:t> Suppose you want to find the prefix sum of [1, i], then you </a:t>
            </a:r>
            <a:r>
              <a:rPr b="1">
                <a:solidFill>
                  <a:schemeClr val="accent2">
                    <a:satOff val="-13916"/>
                    <a:lumOff val="13989"/>
                  </a:schemeClr>
                </a:solidFill>
              </a:rPr>
              <a:t>start at i and cascade downwards</a:t>
            </a:r>
            <a:r>
              <a:t> until you reach zero adding the value at each of the indices you encounter.</a:t>
            </a:r>
          </a:p>
        </p:txBody>
      </p:sp>
      <p:sp>
        <p:nvSpPr>
          <p:cNvPr id="545"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546"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37"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38"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3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40" name="Sum of A from [2,7) = 6 + 1 + 0 + -4 + 11 = 14"/>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14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49"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8"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5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8"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69"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0"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1"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2"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3"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4"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5"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76"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577" name="Find the prefix sum up to index 7."/>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
        <p:nvSpPr>
          <p:cNvPr id="578"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579"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5"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1"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3"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4"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7"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8"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99"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0"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1"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2"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3"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4"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5"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6"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7"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8"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09"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10" name="sum = A[7]"/>
          <p:cNvSpPr/>
          <p:nvPr/>
        </p:nvSpPr>
        <p:spPr>
          <a:xfrm>
            <a:off x="5324247" y="5632449"/>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a:t>
            </a:r>
          </a:p>
        </p:txBody>
      </p:sp>
      <p:sp>
        <p:nvSpPr>
          <p:cNvPr id="611"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12"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13" name="Find the prefix sum up to index 7."/>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9"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5"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2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3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4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4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4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43"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44" name="sum = A[7] + A[6]"/>
          <p:cNvSpPr/>
          <p:nvPr/>
        </p:nvSpPr>
        <p:spPr>
          <a:xfrm>
            <a:off x="5324247" y="5632449"/>
            <a:ext cx="479368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 A[6]</a:t>
            </a:r>
          </a:p>
        </p:txBody>
      </p:sp>
      <p:sp>
        <p:nvSpPr>
          <p:cNvPr id="645"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46"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47" name="Find the prefix sum up to index 7."/>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0"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1"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2"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3"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4"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5"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6"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7"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8"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9"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0"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1"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2"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3"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4"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5"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6"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7"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8"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69"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0"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1"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2"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3"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4"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5"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6"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77"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678" name="sum = A[7] + A[6] + A[4]"/>
          <p:cNvSpPr/>
          <p:nvPr/>
        </p:nvSpPr>
        <p:spPr>
          <a:xfrm>
            <a:off x="5324247" y="5632449"/>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A[7] + A[6] + A[4]</a:t>
            </a:r>
          </a:p>
        </p:txBody>
      </p:sp>
      <p:sp>
        <p:nvSpPr>
          <p:cNvPr id="679"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680"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681" name="Find the prefix sum up to index 7."/>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7.</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9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0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1"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12" name="Find the prefix sum up to index 11."/>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
        <p:nvSpPr>
          <p:cNvPr id="713"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14"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8"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1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6"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2"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3"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4"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5"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6"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7"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8"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39"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0"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1"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2"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3"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44"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45" name="sum = A[11]"/>
          <p:cNvSpPr/>
          <p:nvPr/>
        </p:nvSpPr>
        <p:spPr>
          <a:xfrm>
            <a:off x="5161124" y="60388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a:t>
            </a:r>
          </a:p>
        </p:txBody>
      </p:sp>
      <p:sp>
        <p:nvSpPr>
          <p:cNvPr id="746"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47"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48" name="Find the prefix sum up to index 11."/>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2"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9"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6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779" name="sum = A[11] + A[10]"/>
          <p:cNvSpPr/>
          <p:nvPr/>
        </p:nvSpPr>
        <p:spPr>
          <a:xfrm>
            <a:off x="5161124" y="60388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 + A[10]</a:t>
            </a:r>
          </a:p>
        </p:txBody>
      </p:sp>
      <p:sp>
        <p:nvSpPr>
          <p:cNvPr id="780"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781"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782" name="Find the prefix sum up to index 11."/>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6"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7"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8"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9"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1"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4"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5"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6"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7"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0"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2"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3"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4"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5"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6"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7"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0"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1"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2"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813" name="sum = A[11] + A[10] + A[8]"/>
          <p:cNvSpPr/>
          <p:nvPr/>
        </p:nvSpPr>
        <p:spPr>
          <a:xfrm>
            <a:off x="5161124" y="60388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sum = A[11] + A[10] + A[8]</a:t>
            </a:r>
          </a:p>
        </p:txBody>
      </p:sp>
      <p:sp>
        <p:nvSpPr>
          <p:cNvPr id="814"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815"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16" name="Find the prefix sum up to index 11."/>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11.</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9"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8"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8"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9"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0"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1"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2"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3"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4"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5"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847" name="Find the prefix sum up to index 4."/>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4.</a:t>
            </a:r>
          </a:p>
        </p:txBody>
      </p:sp>
      <p:sp>
        <p:nvSpPr>
          <p:cNvPr id="848"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849"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1"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3"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4"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7"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0"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1"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2"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3"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4"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5"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6"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7"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8"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79"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880" name="sum = A[4]"/>
          <p:cNvSpPr/>
          <p:nvPr/>
        </p:nvSpPr>
        <p:spPr>
          <a:xfrm>
            <a:off x="7469261" y="58991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sum = A[4]</a:t>
            </a:r>
          </a:p>
        </p:txBody>
      </p:sp>
      <p:sp>
        <p:nvSpPr>
          <p:cNvPr id="881"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882"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883" name="Find the prefix sum up to index 4."/>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 the prefix sum up to index 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46"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47"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4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49" name="Sum of A from [2,7) = 6 + 1 + 0 + -4 + 11 = 14"/>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150" name="Sum of A from [0,4) = 5 + -3 + 6 + 1 = 9"/>
          <p:cNvSpPr/>
          <p:nvPr/>
        </p:nvSpPr>
        <p:spPr>
          <a:xfrm>
            <a:off x="508869" y="6841005"/>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5 + -3 + 6 + 1 = 9</a:t>
            </a:r>
          </a:p>
        </p:txBody>
      </p:sp>
      <p:sp>
        <p:nvSpPr>
          <p:cNvPr id="15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3"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914" name="In a Fenwick tree we may compute the prefix sum up to a certain index, which ultimately lets us perform range sum queries."/>
          <p:cNvSpPr/>
          <p:nvPr/>
        </p:nvSpPr>
        <p:spPr>
          <a:xfrm>
            <a:off x="4847667" y="831204"/>
            <a:ext cx="811006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a Fenwick tree we may compute the </a:t>
            </a:r>
            <a:r>
              <a:rPr b="1">
                <a:solidFill>
                  <a:schemeClr val="accent2">
                    <a:satOff val="-13916"/>
                    <a:lumOff val="13989"/>
                  </a:schemeClr>
                </a:solidFill>
              </a:rPr>
              <a:t>prefix sum </a:t>
            </a:r>
            <a:r>
              <a:t>up to a certain index</a:t>
            </a:r>
            <a:r>
              <a:t>, which ultimately lets us perform range sum queries. </a:t>
            </a:r>
          </a:p>
        </p:txBody>
      </p:sp>
      <p:graphicFrame>
        <p:nvGraphicFramePr>
          <p:cNvPr id="915"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2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3"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4"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5"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6"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5"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946" name="Let’s use prefix sums to compute the interval sum between [i, j]."/>
          <p:cNvSpPr/>
          <p:nvPr/>
        </p:nvSpPr>
        <p:spPr>
          <a:xfrm>
            <a:off x="5024971" y="1351904"/>
            <a:ext cx="7755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use prefix sums to compute the interval sum between [i, j].</a:t>
            </a:r>
          </a:p>
        </p:txBody>
      </p:sp>
      <p:sp>
        <p:nvSpPr>
          <p:cNvPr id="947" name="Compute the interval sum between [11, 15]."/>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graphicFrame>
        <p:nvGraphicFramePr>
          <p:cNvPr id="948"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6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8"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979" name="First we compute the prefix sum of [1, 15], then we will compute the prefix sum of [1,11) and get the difference."/>
          <p:cNvSpPr/>
          <p:nvPr/>
        </p:nvSpPr>
        <p:spPr>
          <a:xfrm>
            <a:off x="4479424" y="5092639"/>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980" name="Line"/>
          <p:cNvSpPr/>
          <p:nvPr/>
        </p:nvSpPr>
        <p:spPr>
          <a:xfrm flipV="1">
            <a:off x="6273799" y="7359619"/>
            <a:ext cx="1" cy="8128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1" name="Not inclusive! We want the value at position 11."/>
          <p:cNvSpPr/>
          <p:nvPr/>
        </p:nvSpPr>
        <p:spPr>
          <a:xfrm>
            <a:off x="4743327" y="8255000"/>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 inclusive! We want the value at position 11.</a:t>
            </a:r>
          </a:p>
        </p:txBody>
      </p:sp>
      <p:graphicFrame>
        <p:nvGraphicFramePr>
          <p:cNvPr id="982"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983" name="Let’s use prefix sums to compute the interval sum between [i, j]."/>
          <p:cNvSpPr/>
          <p:nvPr/>
        </p:nvSpPr>
        <p:spPr>
          <a:xfrm>
            <a:off x="5024971" y="1351904"/>
            <a:ext cx="7755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use prefix sums to compute the interval sum between [i, j].</a:t>
            </a:r>
          </a:p>
        </p:txBody>
      </p:sp>
      <p:sp>
        <p:nvSpPr>
          <p:cNvPr id="984" name="Compute the interval sum between [11, 15]."/>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87"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88"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89"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0"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1"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2"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3"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4" name="Rectangle"/>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5"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6"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7"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8"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99"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0"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1"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2"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3"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4"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5"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6"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7"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8"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9"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10"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11"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12"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13"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14"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015"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1016"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1017" name="Sum of [1,15] = A[15]"/>
          <p:cNvSpPr/>
          <p:nvPr/>
        </p:nvSpPr>
        <p:spPr>
          <a:xfrm>
            <a:off x="4600671" y="5562600"/>
            <a:ext cx="47707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t>
            </a:r>
          </a:p>
        </p:txBody>
      </p:sp>
      <p:graphicFrame>
        <p:nvGraphicFramePr>
          <p:cNvPr id="1018"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1"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2"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3"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4"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5"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6"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7"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9"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0"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1"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2"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3"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4"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5"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6"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7"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8"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9"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0"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1"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2"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3"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4"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5"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6"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7"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8"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049" name="Sum of [1,15] = A[15]+A[14]"/>
          <p:cNvSpPr/>
          <p:nvPr/>
        </p:nvSpPr>
        <p:spPr>
          <a:xfrm>
            <a:off x="4600671" y="5562600"/>
            <a:ext cx="61011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t>
            </a:r>
          </a:p>
        </p:txBody>
      </p:sp>
      <p:graphicFrame>
        <p:nvGraphicFramePr>
          <p:cNvPr id="1050"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051"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1052"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5"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6"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7"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8"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9"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0"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1"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3"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4"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5"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6"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7"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0"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1"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2"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3"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4"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5"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6"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7"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8"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9"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0"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1"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2"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083" name="Sum of [1,15] = A[15]+A[14]+A[12]"/>
          <p:cNvSpPr/>
          <p:nvPr/>
        </p:nvSpPr>
        <p:spPr>
          <a:xfrm>
            <a:off x="4600671" y="5562600"/>
            <a:ext cx="74315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t>
            </a:r>
          </a:p>
        </p:txBody>
      </p:sp>
      <p:graphicFrame>
        <p:nvGraphicFramePr>
          <p:cNvPr id="1084"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085"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1086"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9"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0"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1"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2"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3"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4"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5"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7"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8"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99"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0"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1"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8"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9"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0"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1"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2"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3"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4"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5"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6"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117" name="Sum of [1,15] = A[15]+A[14]+A[12]+A[8]"/>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graphicFrame>
        <p:nvGraphicFramePr>
          <p:cNvPr id="1118"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119"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1120"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2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1"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4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0"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151"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1152"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
        <p:nvSpPr>
          <p:cNvPr id="1153" name="Sum of [1,15] = A[15]+A[14]+A[12]+A[8]"/>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1154" name="Sum of [1,11) = A[10]"/>
          <p:cNvSpPr/>
          <p:nvPr/>
        </p:nvSpPr>
        <p:spPr>
          <a:xfrm>
            <a:off x="4600671" y="6108700"/>
            <a:ext cx="47707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t>
            </a:r>
          </a:p>
        </p:txBody>
      </p:sp>
      <p:graphicFrame>
        <p:nvGraphicFramePr>
          <p:cNvPr id="1155"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6"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6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3"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4"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5"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6"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5"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186" name="Sum of [1,15] = A[15]+A[14]+A[12]+A[8]"/>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1187" name="Sum of [1,11) = A[10]+A[8]"/>
          <p:cNvSpPr/>
          <p:nvPr/>
        </p:nvSpPr>
        <p:spPr>
          <a:xfrm>
            <a:off x="4600671" y="6108700"/>
            <a:ext cx="587941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A[10]+A[8]</a:t>
            </a:r>
          </a:p>
        </p:txBody>
      </p:sp>
      <p:graphicFrame>
        <p:nvGraphicFramePr>
          <p:cNvPr id="1188"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189"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1190"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20"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sp>
        <p:nvSpPr>
          <p:cNvPr id="1221" name="Sum of [1,15] = A[15]+A[14]+A[12]+A[8]"/>
          <p:cNvSpPr/>
          <p:nvPr/>
        </p:nvSpPr>
        <p:spPr>
          <a:xfrm>
            <a:off x="4600671" y="5562600"/>
            <a:ext cx="854024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[1,15] = A[15]+A[14]+A[12]+A[8]</a:t>
            </a:r>
          </a:p>
        </p:txBody>
      </p:sp>
      <p:sp>
        <p:nvSpPr>
          <p:cNvPr id="1222" name="Sum of [1,11) = A[10]+A[8]"/>
          <p:cNvSpPr/>
          <p:nvPr/>
        </p:nvSpPr>
        <p:spPr>
          <a:xfrm>
            <a:off x="4600671" y="6108700"/>
            <a:ext cx="587941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vl1pPr>
          </a:lstStyle>
          <a:p>
            <a:pPr/>
            <a:r>
              <a:t>Sum of [1,11) = A[10]+A[8]</a:t>
            </a:r>
          </a:p>
        </p:txBody>
      </p:sp>
      <p:sp>
        <p:nvSpPr>
          <p:cNvPr id="1223" name="(A[15]+A[14]+A[12]+A[8])-(A[10]+A[8])"/>
          <p:cNvSpPr/>
          <p:nvPr/>
        </p:nvSpPr>
        <p:spPr>
          <a:xfrm>
            <a:off x="4491198" y="7923212"/>
            <a:ext cx="803560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(A[15]+A[14]+A[12]+A[8])-(A[10]+A[8])</a:t>
            </a:r>
          </a:p>
        </p:txBody>
      </p:sp>
      <p:sp>
        <p:nvSpPr>
          <p:cNvPr id="1224" name="Range sum:"/>
          <p:cNvSpPr/>
          <p:nvPr/>
        </p:nvSpPr>
        <p:spPr>
          <a:xfrm>
            <a:off x="7075561" y="7296463"/>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Range sum:</a:t>
            </a:r>
          </a:p>
        </p:txBody>
      </p:sp>
      <p:graphicFrame>
        <p:nvGraphicFramePr>
          <p:cNvPr id="1225"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226"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we compute the prefix sum of [1, 15], then we will compute the prefix sum of [1,11) and get the difference.</a:t>
            </a:r>
          </a:p>
        </p:txBody>
      </p:sp>
      <p:sp>
        <p:nvSpPr>
          <p:cNvPr id="1227"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Compute the interval sum between [11, 15].</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56"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7"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5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59" name="Sum of A from [2,7) = 6 + 1 + 0 + -4 + 11 = 14"/>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[2,7) = 6 + 1 + 0 + -4 + 11 = 14</a:t>
            </a:r>
          </a:p>
        </p:txBody>
      </p:sp>
      <p:sp>
        <p:nvSpPr>
          <p:cNvPr id="160" name="Sum of A from [0,4) = 5 + -3 + 6 + 1 = 9"/>
          <p:cNvSpPr/>
          <p:nvPr/>
        </p:nvSpPr>
        <p:spPr>
          <a:xfrm>
            <a:off x="508869" y="6841005"/>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[0,4) = 5 + -3 + 6 + 1 = 9</a:t>
            </a:r>
          </a:p>
        </p:txBody>
      </p:sp>
      <p:sp>
        <p:nvSpPr>
          <p:cNvPr id="161" name="Sum of A from [7,8) = 6 = 6"/>
          <p:cNvSpPr/>
          <p:nvPr/>
        </p:nvSpPr>
        <p:spPr>
          <a:xfrm>
            <a:off x="508869" y="7423933"/>
            <a:ext cx="12508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400"/>
            </a:lvl1pPr>
          </a:lstStyle>
          <a:p>
            <a:pPr/>
            <a:r>
              <a:t>Sum of A from [7,8) = 6 = 6</a:t>
            </a:r>
          </a:p>
        </p:txBody>
      </p:sp>
      <p:sp>
        <p:nvSpPr>
          <p:cNvPr id="162"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9"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0"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1"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2"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3"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4"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5"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6"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7"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8"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39"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0"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1"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2"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3"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4"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5"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6"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7"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8"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9"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0"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1"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2"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3"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4"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5"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6"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57" name="Range Queries"/>
          <p:cNvSpPr/>
          <p:nvPr/>
        </p:nvSpPr>
        <p:spPr>
          <a:xfrm>
            <a:off x="6459983" y="25400"/>
            <a:ext cx="488543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Range Queries</a:t>
            </a:r>
          </a:p>
        </p:txBody>
      </p:sp>
      <p:graphicFrame>
        <p:nvGraphicFramePr>
          <p:cNvPr id="1258" name="Table"/>
          <p:cNvGraphicFramePr/>
          <p:nvPr/>
        </p:nvGraphicFramePr>
        <p:xfrm>
          <a:off x="726646"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259" name="Notice that in the worst case the cell we’re querying has a binary representation of all ones (numbers of the form 2n-1)"/>
          <p:cNvSpPr/>
          <p:nvPr/>
        </p:nvSpPr>
        <p:spPr>
          <a:xfrm>
            <a:off x="4464822" y="2113931"/>
            <a:ext cx="864462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Notice that in the worst case the cell we’re querying has a binary representation of all ones (numbers of the form 2</a:t>
            </a:r>
            <a:r>
              <a:rPr baseline="31999"/>
              <a:t>n</a:t>
            </a:r>
            <a:r>
              <a:t>-1)</a:t>
            </a:r>
          </a:p>
        </p:txBody>
      </p:sp>
      <p:sp>
        <p:nvSpPr>
          <p:cNvPr id="1260" name="Hence, it’s easy to see that in the worst case a range query might make us have to do two queries that cost log2(n) operations."/>
          <p:cNvSpPr/>
          <p:nvPr/>
        </p:nvSpPr>
        <p:spPr>
          <a:xfrm>
            <a:off x="4493150" y="5279924"/>
            <a:ext cx="826658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Hence, it’s easy to see that in the worst case a range query might make us have to do two queries that cost log</a:t>
            </a:r>
            <a:r>
              <a:rPr baseline="-5999"/>
              <a:t>2</a:t>
            </a:r>
            <a:r>
              <a:t>(n) operations.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2" name="Range query algorithm"/>
          <p:cNvSpPr/>
          <p:nvPr/>
        </p:nvSpPr>
        <p:spPr>
          <a:xfrm>
            <a:off x="2431076" y="173553"/>
            <a:ext cx="814264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Range query algorithm</a:t>
            </a:r>
          </a:p>
        </p:txBody>
      </p:sp>
      <p:sp>
        <p:nvSpPr>
          <p:cNvPr id="1263" name="function prefixSum(i):…"/>
          <p:cNvSpPr/>
          <p:nvPr/>
        </p:nvSpPr>
        <p:spPr>
          <a:xfrm>
            <a:off x="2692879" y="2657211"/>
            <a:ext cx="7821514"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prefixSum(i):</a:t>
            </a:r>
          </a:p>
          <a:p>
            <a:pPr algn="l"/>
            <a:r>
              <a:t>    sum := 0</a:t>
            </a:r>
          </a:p>
          <a:p>
            <a:pPr algn="l"/>
            <a:r>
              <a:t>    </a:t>
            </a:r>
            <a:r>
              <a:rPr b="1">
                <a:solidFill>
                  <a:schemeClr val="accent5">
                    <a:hueOff val="101205"/>
                    <a:satOff val="-13598"/>
                    <a:lumOff val="23877"/>
                  </a:schemeClr>
                </a:solidFill>
              </a:rPr>
              <a:t>while</a:t>
            </a:r>
            <a:r>
              <a:t> i != 0:</a:t>
            </a:r>
          </a:p>
          <a:p>
            <a:pPr algn="l"/>
            <a:r>
              <a:t>        sum = sum + tree[i]</a:t>
            </a:r>
          </a:p>
          <a:p>
            <a:pPr algn="l"/>
            <a:r>
              <a:t>        i = i - </a:t>
            </a:r>
            <a:r>
              <a:rPr b="1">
                <a:solidFill>
                  <a:schemeClr val="accent2">
                    <a:satOff val="-13916"/>
                    <a:lumOff val="13989"/>
                  </a:schemeClr>
                </a:solidFill>
              </a:rPr>
              <a:t>LSB</a:t>
            </a:r>
            <a:r>
              <a:t>(i)</a:t>
            </a:r>
          </a:p>
          <a:p>
            <a:pPr algn="l"/>
            <a:r>
              <a:t>    </a:t>
            </a:r>
            <a:r>
              <a:rPr b="1">
                <a:solidFill>
                  <a:schemeClr val="accent5">
                    <a:hueOff val="101205"/>
                    <a:satOff val="-13598"/>
                    <a:lumOff val="23877"/>
                  </a:schemeClr>
                </a:solidFill>
              </a:rPr>
              <a:t>return</a:t>
            </a:r>
            <a:r>
              <a:t> sum</a:t>
            </a:r>
          </a:p>
        </p:txBody>
      </p:sp>
      <p:sp>
        <p:nvSpPr>
          <p:cNvPr id="1264" name="To do a range query from [i,j] both inclusive a Fenwick tree of size N:"/>
          <p:cNvSpPr/>
          <p:nvPr/>
        </p:nvSpPr>
        <p:spPr>
          <a:xfrm>
            <a:off x="850528" y="1262983"/>
            <a:ext cx="1088173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do a range query from [i,j] both inclusive a Fenwick tree of size N:</a:t>
            </a:r>
          </a:p>
        </p:txBody>
      </p:sp>
      <p:sp>
        <p:nvSpPr>
          <p:cNvPr id="1265" name="function rangeQuery(i, j):…"/>
          <p:cNvSpPr/>
          <p:nvPr/>
        </p:nvSpPr>
        <p:spPr>
          <a:xfrm>
            <a:off x="1041333" y="6489980"/>
            <a:ext cx="1112460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rangeQuery(i, j):</a:t>
            </a:r>
          </a:p>
          <a:p>
            <a:pPr algn="l"/>
            <a:r>
              <a:t>    </a:t>
            </a:r>
            <a:r>
              <a:rPr b="1">
                <a:solidFill>
                  <a:schemeClr val="accent5">
                    <a:hueOff val="101205"/>
                    <a:satOff val="-13598"/>
                    <a:lumOff val="23877"/>
                  </a:schemeClr>
                </a:solidFill>
              </a:rPr>
              <a:t>return</a:t>
            </a:r>
            <a:r>
              <a:t> prefixSum(j) - prefixSum(i-1)</a:t>
            </a:r>
          </a:p>
        </p:txBody>
      </p:sp>
      <p:sp>
        <p:nvSpPr>
          <p:cNvPr id="1266" name="Where LSB returns the value of the least significant bit."/>
          <p:cNvSpPr/>
          <p:nvPr/>
        </p:nvSpPr>
        <p:spPr>
          <a:xfrm>
            <a:off x="944091" y="7962110"/>
            <a:ext cx="975648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2">
                    <a:satOff val="-13916"/>
                    <a:lumOff val="13989"/>
                  </a:schemeClr>
                </a:solidFill>
              </a:rPr>
              <a:t>LSB</a:t>
            </a:r>
            <a:r>
              <a:t> returns the value of the least significant bit.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8" name="next video: Fenwick Tree point updates!"/>
          <p:cNvSpPr/>
          <p:nvPr>
            <p:ph type="ctrTitle"/>
          </p:nvPr>
        </p:nvSpPr>
        <p:spPr>
          <a:xfrm>
            <a:off x="688193" y="-103311"/>
            <a:ext cx="11963945" cy="3217111"/>
          </a:xfrm>
          <a:prstGeom prst="rect">
            <a:avLst/>
          </a:prstGeom>
        </p:spPr>
        <p:txBody>
          <a:bodyPr anchor="ctr"/>
          <a:lstStyle>
            <a:lvl1pPr defTabSz="280415">
              <a:defRPr b="1" sz="6911"/>
            </a:lvl1pPr>
          </a:lstStyle>
          <a:p>
            <a:pPr/>
            <a:r>
              <a:t>next video: Fenwick Tree point updates!</a:t>
            </a:r>
          </a:p>
        </p:txBody>
      </p:sp>
      <p:sp>
        <p:nvSpPr>
          <p:cNvPr id="1269" name="Implementation source code and tests can all be found at the following link:"/>
          <p:cNvSpPr/>
          <p:nvPr/>
        </p:nvSpPr>
        <p:spPr>
          <a:xfrm>
            <a:off x="779530" y="7300131"/>
            <a:ext cx="11445740" cy="11951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defRPr sz="3691"/>
            </a:lvl1pPr>
          </a:lstStyle>
          <a:p>
            <a:pPr/>
            <a:r>
              <a:t>Implementation source code and tests can all be found at the following link:</a:t>
            </a:r>
          </a:p>
        </p:txBody>
      </p:sp>
      <p:sp>
        <p:nvSpPr>
          <p:cNvPr id="1270" name="github.com/williamfiset/data-structures"/>
          <p:cNvSpPr/>
          <p:nvPr/>
        </p:nvSpPr>
        <p:spPr>
          <a:xfrm>
            <a:off x="779530" y="8558334"/>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4" name="Fenwick Tree Point Updates"/>
          <p:cNvSpPr/>
          <p:nvPr>
            <p:ph type="title"/>
          </p:nvPr>
        </p:nvSpPr>
        <p:spPr>
          <a:xfrm>
            <a:off x="-1350274" y="633078"/>
            <a:ext cx="15705348" cy="5932822"/>
          </a:xfrm>
          <a:prstGeom prst="rect">
            <a:avLst/>
          </a:prstGeom>
        </p:spPr>
        <p:txBody>
          <a:bodyPr/>
          <a:lstStyle>
            <a:lvl1pPr>
              <a:defRPr b="1" sz="12200"/>
            </a:lvl1pPr>
          </a:lstStyle>
          <a:p>
            <a:pPr/>
            <a:r>
              <a:t>Fenwick Tree Point Updates</a:t>
            </a:r>
          </a:p>
        </p:txBody>
      </p:sp>
      <p:sp>
        <p:nvSpPr>
          <p:cNvPr id="1275" name="William Fiset"/>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pPr/>
            <a:r>
              <a:t>William Fiset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7" name="Last Video: Fenwick Tree Range Queries"/>
          <p:cNvSpPr/>
          <p:nvPr>
            <p:ph type="title"/>
          </p:nvPr>
        </p:nvSpPr>
        <p:spPr>
          <a:xfrm>
            <a:off x="952500" y="469900"/>
            <a:ext cx="11099800" cy="2159000"/>
          </a:xfrm>
          <a:prstGeom prst="rect">
            <a:avLst/>
          </a:prstGeom>
        </p:spPr>
        <p:txBody>
          <a:bodyPr/>
          <a:lstStyle>
            <a:lvl1pPr defTabSz="508254">
              <a:defRPr b="1" sz="6960"/>
            </a:lvl1pPr>
          </a:lstStyle>
          <a:p>
            <a:pPr/>
            <a:r>
              <a:t>Last Video: Fenwick Tree Range Queries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81"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28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0"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311" name="Instead of querying a range to find the interval sum we want to update a cell in our array."/>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1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1"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342" name="Recall that with range queries we cascaded down from the current index by continuously removing the LSB."/>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graphicFrame>
        <p:nvGraphicFramePr>
          <p:cNvPr id="1343"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344" name="Instead of querying a range to find the interval sum we want to update a cell in our array."/>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6"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2"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3"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4"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5"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6"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7"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8"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9"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0"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1"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2"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3"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4"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375"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376" name="12 = 11002"/>
          <p:cNvSpPr/>
          <p:nvPr/>
        </p:nvSpPr>
        <p:spPr>
          <a:xfrm>
            <a:off x="4741640" y="6826249"/>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p>
        </p:txBody>
      </p:sp>
      <p:sp>
        <p:nvSpPr>
          <p:cNvPr id="1377"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378"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379" name="Recall that with range queries we cascaded down from the current index by continuously removing the LSB."/>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1380" name="Instead of querying a range to find the interval sum we want to update a cell in our array."/>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10"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411"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412" name="12 = 11002, 11002-01002 = 10002"/>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1413" name="8 = 10002"/>
          <p:cNvSpPr/>
          <p:nvPr/>
        </p:nvSpPr>
        <p:spPr>
          <a:xfrm>
            <a:off x="4741640" y="7791449"/>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8 = 1000</a:t>
            </a:r>
            <a:r>
              <a:rPr baseline="-5999"/>
              <a:t>2</a:t>
            </a:r>
          </a:p>
        </p:txBody>
      </p:sp>
      <p:sp>
        <p:nvSpPr>
          <p:cNvPr id="1414"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5" name="Line"/>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416"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417" name="Recall that with range queries we cascaded down from the current index by continuously removing the LSB."/>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1418" name="Instead of querying a range to find the interval sum we want to update a cell in our array."/>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8"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449"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450" name="12 = 11002, 11002-01002 = 10002"/>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1451" name="8 = 10002, 10002-10002 = 00002"/>
          <p:cNvSpPr/>
          <p:nvPr/>
        </p:nvSpPr>
        <p:spPr>
          <a:xfrm>
            <a:off x="4741640" y="7791449"/>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8 = 1000</a:t>
            </a:r>
            <a:r>
              <a:rPr baseline="-5999"/>
              <a:t>2</a:t>
            </a:r>
            <a:r>
              <a:t>, 1000</a:t>
            </a:r>
            <a:r>
              <a:rPr baseline="-5999"/>
              <a:t>2</a:t>
            </a:r>
            <a:r>
              <a:t>-1000</a:t>
            </a:r>
            <a:r>
              <a:rPr baseline="-5999"/>
              <a:t>2</a:t>
            </a:r>
            <a:r>
              <a:t> = 0000</a:t>
            </a:r>
            <a:r>
              <a:rPr baseline="-5999"/>
              <a:t>2</a:t>
            </a:r>
          </a:p>
        </p:txBody>
      </p:sp>
      <p:sp>
        <p:nvSpPr>
          <p:cNvPr id="1452" name="0 = 00002"/>
          <p:cNvSpPr/>
          <p:nvPr/>
        </p:nvSpPr>
        <p:spPr>
          <a:xfrm>
            <a:off x="4741640" y="8740774"/>
            <a:ext cx="27751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0 = 0000</a:t>
            </a:r>
            <a:r>
              <a:rPr baseline="-5999"/>
              <a:t>2</a:t>
            </a:r>
          </a:p>
        </p:txBody>
      </p:sp>
      <p:sp>
        <p:nvSpPr>
          <p:cNvPr id="1453"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4" name="Line"/>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5" name="Line"/>
          <p:cNvSpPr/>
          <p:nvPr/>
        </p:nvSpPr>
        <p:spPr>
          <a:xfrm>
            <a:off x="6729372" y="8397875"/>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456"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457" name="Recall that with range queries we cascaded down from the current index by continuously removing the LSB."/>
          <p:cNvSpPr/>
          <p:nvPr/>
        </p:nvSpPr>
        <p:spPr>
          <a:xfrm>
            <a:off x="4745797" y="3277574"/>
            <a:ext cx="7984729"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Recall that with range queries we cascaded down from the current index by </a:t>
            </a:r>
            <a:r>
              <a:rPr b="1">
                <a:solidFill>
                  <a:schemeClr val="accent2">
                    <a:satOff val="-13916"/>
                    <a:lumOff val="13989"/>
                  </a:schemeClr>
                </a:solidFill>
              </a:rPr>
              <a:t>continuously removing the LSB.</a:t>
            </a:r>
          </a:p>
        </p:txBody>
      </p:sp>
      <p:sp>
        <p:nvSpPr>
          <p:cNvPr id="1458" name="Instead of querying a range to find the interval sum we want to update a cell in our array."/>
          <p:cNvSpPr/>
          <p:nvPr/>
        </p:nvSpPr>
        <p:spPr>
          <a:xfrm>
            <a:off x="4744658" y="1251437"/>
            <a:ext cx="798472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Instead of querying a range to find the interval sum we want to update a cell in our array.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67"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68"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6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70"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sp>
        <p:nvSpPr>
          <p:cNvPr id="171"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graphicFrame>
        <p:nvGraphicFramePr>
          <p:cNvPr id="172"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3"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8"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489"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graphicFrame>
        <p:nvGraphicFramePr>
          <p:cNvPr id="1490"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0"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521"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1522" name="10 = 10102"/>
          <p:cNvSpPr/>
          <p:nvPr/>
        </p:nvSpPr>
        <p:spPr>
          <a:xfrm>
            <a:off x="4594250" y="5080000"/>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p>
        </p:txBody>
      </p:sp>
      <p:sp>
        <p:nvSpPr>
          <p:cNvPr id="1523"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524"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525"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3"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4"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5"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6"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5"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556"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1557"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558" name="12 = 11002"/>
          <p:cNvSpPr/>
          <p:nvPr/>
        </p:nvSpPr>
        <p:spPr>
          <a:xfrm>
            <a:off x="4585309" y="6196012"/>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p>
        </p:txBody>
      </p:sp>
      <p:sp>
        <p:nvSpPr>
          <p:cNvPr id="1559"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0"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561"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562"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5"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6"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7"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8"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9"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0"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1"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3"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4"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5"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6"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7"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0"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1"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2"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3"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4"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5"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6"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7"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8"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9"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90"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91"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92"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593"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1594"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595"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596"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597"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8"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9"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00"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1601"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3" name="Rectangle"/>
          <p:cNvSpPr/>
          <p:nvPr/>
        </p:nvSpPr>
        <p:spPr>
          <a:xfrm>
            <a:off x="2711450" y="7302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4"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5"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6"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7"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8"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9"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0"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1" name="Rectangle"/>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2"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3"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4"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5"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6"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7"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8"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9"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0"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1"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2"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3"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4"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5"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6"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7"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8"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29"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30"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31"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632"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1633"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634"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635"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636"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7"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8"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39"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0" name="Line"/>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1641"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8"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4"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9"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0"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5"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6"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7"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8"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69"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0"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1"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2"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3"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674" name="Point updates are the opposite of this, we want to add the LSB to propagate the value up to the cells responsible for us."/>
          <p:cNvSpPr/>
          <p:nvPr/>
        </p:nvSpPr>
        <p:spPr>
          <a:xfrm>
            <a:off x="4616327" y="1020762"/>
            <a:ext cx="827690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Point updates are the opposite of this, we want to </a:t>
            </a:r>
            <a:r>
              <a:rPr b="1">
                <a:solidFill>
                  <a:schemeClr val="accent2">
                    <a:satOff val="-13916"/>
                    <a:lumOff val="13989"/>
                  </a:schemeClr>
                </a:solidFill>
              </a:rPr>
              <a:t>add the LSB</a:t>
            </a:r>
            <a:r>
              <a:t> to propagate the value up to the cells responsible for us.</a:t>
            </a:r>
          </a:p>
        </p:txBody>
      </p:sp>
      <p:sp>
        <p:nvSpPr>
          <p:cNvPr id="1675"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676"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677"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678"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9"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0"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81"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2" name="Line"/>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1683"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0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3"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714" name="If we add x to position 6 in the Fenwick tree which cells do we also need to modify?"/>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graphicFrame>
        <p:nvGraphicFramePr>
          <p:cNvPr id="1715"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17"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71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9"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8"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8"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9"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0"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1"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2"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3"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4"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5"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6"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747" name="If we add x to position 6 in the Fenwick tree which cells do we also need to modify?"/>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1748" name="6 = 01102"/>
          <p:cNvSpPr/>
          <p:nvPr/>
        </p:nvSpPr>
        <p:spPr>
          <a:xfrm>
            <a:off x="4583823" y="3670300"/>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50"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7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5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1"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3"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4"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7"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8"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69"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0"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1"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2"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3"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4"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5"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6"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7"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8"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79"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780" name="If we add x to position 6 in the Fenwick tree which cells do we also need to modify?"/>
          <p:cNvSpPr/>
          <p:nvPr/>
        </p:nvSpPr>
        <p:spPr>
          <a:xfrm>
            <a:off x="4445024" y="1069618"/>
            <a:ext cx="85861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1781" name="8 = 10002"/>
          <p:cNvSpPr/>
          <p:nvPr/>
        </p:nvSpPr>
        <p:spPr>
          <a:xfrm>
            <a:off x="4577562" y="4792804"/>
            <a:ext cx="270121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p>
        </p:txBody>
      </p:sp>
      <p:sp>
        <p:nvSpPr>
          <p:cNvPr id="1782"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783"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85"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78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8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8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8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6"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9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2"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3"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4"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5"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6"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7"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8"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09"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10"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11"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12"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13"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14"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815" name="If we add x to position 6 in the Fenwick tree which cells do we also need to modify?"/>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1816"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17"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818"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9"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20"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76"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7"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7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7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180"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1"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182"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22"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82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2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3"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39"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0"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1"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2"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3"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4"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5"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6"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7"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8"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9"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50"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51"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852" name="If we add x to position 6 in the Fenwick tree which cells do we also need to modify?"/>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1853"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54"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855"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6"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57"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8" name="Line"/>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60" name="Table"/>
          <p:cNvGraphicFramePr/>
          <p:nvPr/>
        </p:nvGraphicFramePr>
        <p:xfrm>
          <a:off x="736255" y="85070"/>
          <a:ext cx="2774128" cy="95961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2451"/>
                <a:gridCol w="1564550"/>
                <a:gridCol w="664425"/>
              </a:tblGrid>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t>10000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12700">
                      <a:miter lim="400000"/>
                    </a:lnB>
                  </a:tcPr>
                </a:tc>
              </a:tr>
              <a:tr h="598966">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86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6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1"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3"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4"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7"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8"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9"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0"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1"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2"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3"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4"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5"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6"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7"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8"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9" name="Point Updates"/>
          <p:cNvSpPr/>
          <p:nvPr/>
        </p:nvSpPr>
        <p:spPr>
          <a:xfrm>
            <a:off x="6360585" y="12699"/>
            <a:ext cx="50842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Updates</a:t>
            </a:r>
          </a:p>
        </p:txBody>
      </p:sp>
      <p:sp>
        <p:nvSpPr>
          <p:cNvPr id="1890" name="If we add x to position 6 in the Fenwick tree which cells do we also need to modify?"/>
          <p:cNvSpPr/>
          <p:nvPr/>
        </p:nvSpPr>
        <p:spPr>
          <a:xfrm>
            <a:off x="4580258" y="1069618"/>
            <a:ext cx="845089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add x to position 6 in the Fenwick tree which cells do we also need to modify?</a:t>
            </a:r>
          </a:p>
        </p:txBody>
      </p:sp>
      <p:sp>
        <p:nvSpPr>
          <p:cNvPr id="1891"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92"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16 = 10000</a:t>
            </a:r>
            <a:r>
              <a:rPr baseline="-5999"/>
              <a:t>2</a:t>
            </a:r>
          </a:p>
        </p:txBody>
      </p:sp>
      <p:sp>
        <p:nvSpPr>
          <p:cNvPr id="1893"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4"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95"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6" name="A[6] = A[6] + x"/>
          <p:cNvSpPr/>
          <p:nvPr/>
        </p:nvSpPr>
        <p:spPr>
          <a:xfrm>
            <a:off x="6255091" y="7567501"/>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A[6] = A[6] + x</a:t>
            </a:r>
          </a:p>
        </p:txBody>
      </p:sp>
      <p:sp>
        <p:nvSpPr>
          <p:cNvPr id="1897" name="Required Updates:"/>
          <p:cNvSpPr/>
          <p:nvPr/>
        </p:nvSpPr>
        <p:spPr>
          <a:xfrm>
            <a:off x="6150260" y="6776822"/>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Required Updates:</a:t>
            </a:r>
          </a:p>
        </p:txBody>
      </p:sp>
      <p:sp>
        <p:nvSpPr>
          <p:cNvPr id="1898" name="A[8] = A[8] + x"/>
          <p:cNvSpPr/>
          <p:nvPr/>
        </p:nvSpPr>
        <p:spPr>
          <a:xfrm>
            <a:off x="6255091" y="8139001"/>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A[8] = A[8] + x</a:t>
            </a:r>
          </a:p>
        </p:txBody>
      </p:sp>
      <p:sp>
        <p:nvSpPr>
          <p:cNvPr id="1899" name="A[16] = A[16] + x"/>
          <p:cNvSpPr/>
          <p:nvPr/>
        </p:nvSpPr>
        <p:spPr>
          <a:xfrm>
            <a:off x="5979834" y="8743234"/>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A[16] = A[16] + x</a:t>
            </a:r>
          </a:p>
        </p:txBody>
      </p:sp>
      <p:sp>
        <p:nvSpPr>
          <p:cNvPr id="1900" name="Line"/>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2" name="Point update algorithm"/>
          <p:cNvSpPr/>
          <p:nvPr/>
        </p:nvSpPr>
        <p:spPr>
          <a:xfrm>
            <a:off x="2239925" y="173553"/>
            <a:ext cx="852495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a:r>
              <a:t>Point update algorithm</a:t>
            </a:r>
          </a:p>
        </p:txBody>
      </p:sp>
      <p:sp>
        <p:nvSpPr>
          <p:cNvPr id="1903" name="function add(i, x):…"/>
          <p:cNvSpPr/>
          <p:nvPr/>
        </p:nvSpPr>
        <p:spPr>
          <a:xfrm>
            <a:off x="2316385" y="2930651"/>
            <a:ext cx="8372030"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add(i, x):</a:t>
            </a:r>
          </a:p>
          <a:p>
            <a:pPr algn="l"/>
            <a:r>
              <a:t>    </a:t>
            </a:r>
            <a:r>
              <a:rPr b="1">
                <a:solidFill>
                  <a:schemeClr val="accent5">
                    <a:hueOff val="101205"/>
                    <a:satOff val="-13598"/>
                    <a:lumOff val="23877"/>
                  </a:schemeClr>
                </a:solidFill>
              </a:rPr>
              <a:t>while</a:t>
            </a:r>
            <a:r>
              <a:t> i &lt; N:</a:t>
            </a:r>
          </a:p>
          <a:p>
            <a:pPr algn="l"/>
            <a:r>
              <a:t>        tree[i] = tree[i] + x</a:t>
            </a:r>
          </a:p>
          <a:p>
            <a:pPr algn="l"/>
            <a:r>
              <a:t>        i = i + </a:t>
            </a:r>
            <a:r>
              <a:rPr b="1">
                <a:solidFill>
                  <a:schemeClr val="accent2">
                    <a:satOff val="-13916"/>
                    <a:lumOff val="13989"/>
                  </a:schemeClr>
                </a:solidFill>
              </a:rPr>
              <a:t>LSB</a:t>
            </a:r>
            <a:r>
              <a:t>(i)</a:t>
            </a:r>
          </a:p>
        </p:txBody>
      </p:sp>
      <p:sp>
        <p:nvSpPr>
          <p:cNvPr id="1904" name="To update the cell at index i in the a Fenwick tree of size N:"/>
          <p:cNvSpPr/>
          <p:nvPr/>
        </p:nvSpPr>
        <p:spPr>
          <a:xfrm>
            <a:off x="1667365" y="1281324"/>
            <a:ext cx="967007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update the cell at index i in the a Fenwick tree of size N:</a:t>
            </a:r>
          </a:p>
        </p:txBody>
      </p:sp>
      <p:sp>
        <p:nvSpPr>
          <p:cNvPr id="1905" name="Where LSB returns the value of the least significant bit. For example:"/>
          <p:cNvSpPr/>
          <p:nvPr/>
        </p:nvSpPr>
        <p:spPr>
          <a:xfrm>
            <a:off x="1614135" y="5621377"/>
            <a:ext cx="1073382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2">
                    <a:satOff val="-13916"/>
                    <a:lumOff val="13989"/>
                  </a:schemeClr>
                </a:solidFill>
              </a:rPr>
              <a:t>LSB</a:t>
            </a:r>
            <a:r>
              <a:t> returns the value of the least significant bit. For example:</a:t>
            </a:r>
          </a:p>
        </p:txBody>
      </p:sp>
      <p:sp>
        <p:nvSpPr>
          <p:cNvPr id="1906" name="LSB(12) = 4 because 1210 = 11002 and the least significant bit of 11002 is 1002, or 4 in base ten"/>
          <p:cNvSpPr/>
          <p:nvPr/>
        </p:nvSpPr>
        <p:spPr>
          <a:xfrm>
            <a:off x="1297758" y="7033948"/>
            <a:ext cx="1136658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LSB</a:t>
            </a:r>
            <a:r>
              <a:t>(12) = 4 because 12</a:t>
            </a:r>
            <a:r>
              <a:rPr baseline="-5999"/>
              <a:t>10</a:t>
            </a:r>
            <a:r>
              <a:t> = 1100</a:t>
            </a:r>
            <a:r>
              <a:rPr baseline="-5999"/>
              <a:t>2 </a:t>
            </a:r>
            <a:r>
              <a:t>and the least significant bit of 1100</a:t>
            </a:r>
            <a:r>
              <a:rPr baseline="-5999"/>
              <a:t>2 </a:t>
            </a:r>
            <a:r>
              <a:t>is 100</a:t>
            </a:r>
            <a:r>
              <a:rPr baseline="-5999"/>
              <a:t>2</a:t>
            </a:r>
            <a:r>
              <a:t>, or 4 in base ten</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8" name="Fenwick Tree construction follows in next video"/>
          <p:cNvSpPr/>
          <p:nvPr>
            <p:ph type="ctrTitle"/>
          </p:nvPr>
        </p:nvSpPr>
        <p:spPr>
          <a:xfrm>
            <a:off x="117718" y="-77911"/>
            <a:ext cx="12769363" cy="2715813"/>
          </a:xfrm>
          <a:prstGeom prst="rect">
            <a:avLst/>
          </a:prstGeom>
        </p:spPr>
        <p:txBody>
          <a:bodyPr anchor="ctr"/>
          <a:lstStyle>
            <a:lvl1pPr defTabSz="473201">
              <a:defRPr b="1" sz="5832"/>
            </a:lvl1pPr>
          </a:lstStyle>
          <a:p>
            <a:pPr/>
            <a:r>
              <a:t>Fenwick Tree construction follows in next video </a:t>
            </a:r>
          </a:p>
        </p:txBody>
      </p:sp>
      <p:sp>
        <p:nvSpPr>
          <p:cNvPr id="1909" name="Implementation source code and tests can all be found at the following link:"/>
          <p:cNvSpPr/>
          <p:nvPr/>
        </p:nvSpPr>
        <p:spPr>
          <a:xfrm>
            <a:off x="779530" y="7300131"/>
            <a:ext cx="11445740" cy="11951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defRPr sz="3691"/>
            </a:lvl1pPr>
          </a:lstStyle>
          <a:p>
            <a:pPr/>
            <a:r>
              <a:t>Implementation source code and tests can all be found at the following link:</a:t>
            </a:r>
          </a:p>
        </p:txBody>
      </p:sp>
      <p:sp>
        <p:nvSpPr>
          <p:cNvPr id="1910" name="github.com/williamfiset/data-structures"/>
          <p:cNvSpPr/>
          <p:nvPr/>
        </p:nvSpPr>
        <p:spPr>
          <a:xfrm>
            <a:off x="779530" y="8558334"/>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4" name="Fenwick Tree Construction"/>
          <p:cNvSpPr/>
          <p:nvPr>
            <p:ph type="title"/>
          </p:nvPr>
        </p:nvSpPr>
        <p:spPr>
          <a:xfrm>
            <a:off x="-1350274" y="633078"/>
            <a:ext cx="15705348" cy="5932822"/>
          </a:xfrm>
          <a:prstGeom prst="rect">
            <a:avLst/>
          </a:prstGeom>
        </p:spPr>
        <p:txBody>
          <a:bodyPr/>
          <a:lstStyle>
            <a:lvl1pPr>
              <a:defRPr b="1" sz="13000"/>
            </a:lvl1pPr>
          </a:lstStyle>
          <a:p>
            <a:pPr/>
            <a:r>
              <a:t>Fenwick Tree Construction</a:t>
            </a:r>
          </a:p>
        </p:txBody>
      </p:sp>
      <p:sp>
        <p:nvSpPr>
          <p:cNvPr id="1915" name="William Fiset"/>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pPr/>
            <a:r>
              <a:t>William Fiset</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7" name="Naive Construction"/>
          <p:cNvSpPr/>
          <p:nvPr>
            <p:ph type="title"/>
          </p:nvPr>
        </p:nvSpPr>
        <p:spPr>
          <a:xfrm>
            <a:off x="952500" y="393700"/>
            <a:ext cx="11099800" cy="1406774"/>
          </a:xfrm>
          <a:prstGeom prst="rect">
            <a:avLst/>
          </a:prstGeom>
        </p:spPr>
        <p:txBody>
          <a:bodyPr/>
          <a:lstStyle>
            <a:lvl1pPr defTabSz="578358">
              <a:defRPr b="1" sz="7919"/>
            </a:lvl1pPr>
          </a:lstStyle>
          <a:p>
            <a:pPr/>
            <a:r>
              <a:t>Naive Construction</a:t>
            </a:r>
          </a:p>
        </p:txBody>
      </p:sp>
      <p:sp>
        <p:nvSpPr>
          <p:cNvPr id="1918" name="Let A be an array of values. For each element in A at index i do a point update on the Fenwick tree with a value of A[i]. There are n elements and each point update takes O(log(n)) for a total of O(nlog(n)), can we do better?"/>
          <p:cNvSpPr/>
          <p:nvPr/>
        </p:nvSpPr>
        <p:spPr>
          <a:xfrm>
            <a:off x="713544" y="3263900"/>
            <a:ext cx="11577713"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A be an array of values. For each element in A at index </a:t>
            </a:r>
            <a:r>
              <a:rPr i="1"/>
              <a:t>i</a:t>
            </a:r>
            <a:r>
              <a:t> do a point update on the Fenwick tree with a value of A[i]. There are </a:t>
            </a:r>
            <a:r>
              <a:rPr i="1"/>
              <a:t>n</a:t>
            </a:r>
            <a:r>
              <a:t> elements and each point update takes O(log(n)) for a total of </a:t>
            </a:r>
            <a:r>
              <a:rPr>
                <a:solidFill>
                  <a:schemeClr val="accent4">
                    <a:hueOff val="102361"/>
                    <a:satOff val="14118"/>
                    <a:lumOff val="10675"/>
                  </a:schemeClr>
                </a:solidFill>
              </a:rPr>
              <a:t>O(nlog(n))</a:t>
            </a:r>
            <a:r>
              <a:t>, can we do better?</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0" name="Rectangle" descr="Rectangle"/>
          <p:cNvPicPr>
            <a:picLocks noChangeAspect="0"/>
          </p:cNvPicPr>
          <p:nvPr/>
        </p:nvPicPr>
        <p:blipFill>
          <a:blip r:embed="rId2">
            <a:alphaModFix amt="71000"/>
            <a:extLst/>
          </a:blip>
          <a:stretch>
            <a:fillRect/>
          </a:stretch>
        </p:blipFill>
        <p:spPr>
          <a:xfrm>
            <a:off x="2997200" y="318988"/>
            <a:ext cx="994321" cy="9115624"/>
          </a:xfrm>
          <a:prstGeom prst="rect">
            <a:avLst/>
          </a:prstGeom>
        </p:spPr>
      </p:pic>
      <p:sp>
        <p:nvSpPr>
          <p:cNvPr id="1922" name="Input values we wish to turn into a legitimate Fenwick tree."/>
          <p:cNvSpPr/>
          <p:nvPr/>
        </p:nvSpPr>
        <p:spPr>
          <a:xfrm>
            <a:off x="6240022" y="1245818"/>
            <a:ext cx="695095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Input values we wish to turn into a legitimate Fenwick tree.</a:t>
            </a:r>
          </a:p>
        </p:txBody>
      </p:sp>
      <p:graphicFrame>
        <p:nvGraphicFramePr>
          <p:cNvPr id="1923"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924" name="Rectangle"/>
          <p:cNvSpPr/>
          <p:nvPr/>
        </p:nvSpPr>
        <p:spPr>
          <a:xfrm>
            <a:off x="4543425" y="86196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5"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6"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7"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8"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9"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0"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1"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2"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3"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4"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5"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6"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7"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8"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39"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0"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1" name="Line"/>
          <p:cNvSpPr/>
          <p:nvPr/>
        </p:nvSpPr>
        <p:spPr>
          <a:xfrm flipH="1">
            <a:off x="4161035" y="2549656"/>
            <a:ext cx="3546869" cy="123623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42"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44"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94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4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6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6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62"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1963" name="Idea: Add the value in the current cell to the immediate cell that is responsible for us. This resembles what we did for point updates but only one cell at a time."/>
          <p:cNvSpPr/>
          <p:nvPr/>
        </p:nvSpPr>
        <p:spPr>
          <a:xfrm>
            <a:off x="6114646" y="1754952"/>
            <a:ext cx="6612336" cy="356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Idea:</a:t>
            </a:r>
            <a:r>
              <a:t> Add the value in the current cell to the </a:t>
            </a:r>
            <a:r>
              <a:rPr b="1">
                <a:solidFill>
                  <a:schemeClr val="accent2">
                    <a:satOff val="-13916"/>
                    <a:lumOff val="13989"/>
                  </a:schemeClr>
                </a:solidFill>
              </a:rPr>
              <a:t>immediate cell</a:t>
            </a:r>
            <a:r>
              <a:t> that is responsible for us. This resembles what we did for point updates but only one cell at a time.</a:t>
            </a:r>
          </a:p>
        </p:txBody>
      </p:sp>
      <p:sp>
        <p:nvSpPr>
          <p:cNvPr id="1964" name="This will make the ‘cascading’ effect in range queries possible by propagating the value in each cell throughout the tree."/>
          <p:cNvSpPr/>
          <p:nvPr/>
        </p:nvSpPr>
        <p:spPr>
          <a:xfrm>
            <a:off x="6282243" y="5789527"/>
            <a:ext cx="6277142" cy="307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This will make the ‘cascading’ effect in range queries possible by propagating the value in each cell throughout the tree.</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66"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96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6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6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7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8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8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8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8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84"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1985" name="Let i be the current index"/>
          <p:cNvSpPr/>
          <p:nvPr/>
        </p:nvSpPr>
        <p:spPr>
          <a:xfrm>
            <a:off x="6213096" y="2105946"/>
            <a:ext cx="667460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Let i be the current index</a:t>
            </a:r>
          </a:p>
        </p:txBody>
      </p:sp>
      <p:sp>
        <p:nvSpPr>
          <p:cNvPr id="1986" name="The immediate cell above us is at position j given by:"/>
          <p:cNvSpPr/>
          <p:nvPr/>
        </p:nvSpPr>
        <p:spPr>
          <a:xfrm>
            <a:off x="5992329" y="3033968"/>
            <a:ext cx="6987303"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The immediate cell above us is at position j given by:</a:t>
            </a:r>
          </a:p>
        </p:txBody>
      </p:sp>
      <p:sp>
        <p:nvSpPr>
          <p:cNvPr id="1987" name="j := i + LSB(i)"/>
          <p:cNvSpPr/>
          <p:nvPr/>
        </p:nvSpPr>
        <p:spPr>
          <a:xfrm>
            <a:off x="6263213" y="4624182"/>
            <a:ext cx="64455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lvl1pPr>
          </a:lstStyle>
          <a:p>
            <a:pPr/>
            <a:r>
              <a:t>j := i + LSB(i)</a:t>
            </a:r>
          </a:p>
        </p:txBody>
      </p:sp>
      <p:sp>
        <p:nvSpPr>
          <p:cNvPr id="1988" name="Where LSB is the Least Significant Bit of i"/>
          <p:cNvSpPr/>
          <p:nvPr/>
        </p:nvSpPr>
        <p:spPr>
          <a:xfrm>
            <a:off x="6263213" y="5884196"/>
            <a:ext cx="644553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Where LSB is the </a:t>
            </a:r>
            <a:r>
              <a:rPr b="1">
                <a:solidFill>
                  <a:schemeClr val="accent2">
                    <a:satOff val="-13916"/>
                    <a:lumOff val="13989"/>
                  </a:schemeClr>
                </a:solidFill>
              </a:rPr>
              <a:t>Least Significant Bit</a:t>
            </a:r>
            <a:r>
              <a:t> of i</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90"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199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2"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3"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4"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5"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6"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7"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8"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9"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0"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1"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2"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3"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4"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5"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6"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7"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08"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009" name="j = 00012 + 00012 = 0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endParaRPr baseline="-5999"/>
          </a:p>
          <a:p>
            <a:pPr algn="l"/>
            <a:r>
              <a:rPr baseline="-5999"/>
              <a:t>   </a:t>
            </a:r>
            <a:r>
              <a:t>= 2</a:t>
            </a:r>
          </a:p>
        </p:txBody>
      </p:sp>
      <p:sp>
        <p:nvSpPr>
          <p:cNvPr id="2010" name="i = 1 = 0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 = 0001</a:t>
            </a:r>
            <a:r>
              <a:rPr baseline="-5999"/>
              <a:t>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Given an array of integer values compute the range sum between index [i, j)."/>
          <p:cNvSpPr/>
          <p:nvPr/>
        </p:nvSpPr>
        <p:spPr>
          <a:xfrm>
            <a:off x="952500" y="257119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500"/>
            </a:lvl1pPr>
          </a:lstStyle>
          <a:p>
            <a:pPr/>
            <a:r>
              <a:t>Given an array of integer values compute the range sum between index [i, j).</a:t>
            </a:r>
          </a:p>
        </p:txBody>
      </p:sp>
      <p:graphicFrame>
        <p:nvGraphicFramePr>
          <p:cNvPr id="185" name="Table"/>
          <p:cNvGraphicFramePr/>
          <p:nvPr/>
        </p:nvGraphicFramePr>
        <p:xfrm>
          <a:off x="1683806" y="5087473"/>
          <a:ext cx="964988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86" name="Table"/>
          <p:cNvGraphicFramePr/>
          <p:nvPr/>
        </p:nvGraphicFramePr>
        <p:xfrm>
          <a:off x="1683807" y="4286334"/>
          <a:ext cx="9649887"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3718"/>
                <a:gridCol w="963718"/>
                <a:gridCol w="963718"/>
                <a:gridCol w="963718"/>
                <a:gridCol w="963718"/>
                <a:gridCol w="963718"/>
                <a:gridCol w="963718"/>
                <a:gridCol w="963718"/>
                <a:gridCol w="963718"/>
                <a:gridCol w="963718"/>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18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 =</a:t>
            </a:r>
          </a:p>
        </p:txBody>
      </p:sp>
      <p:sp>
        <p:nvSpPr>
          <p:cNvPr id="18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 =</a:t>
            </a:r>
          </a:p>
        </p:txBody>
      </p:sp>
      <p:graphicFrame>
        <p:nvGraphicFramePr>
          <p:cNvPr id="189" name="Table"/>
          <p:cNvGraphicFramePr/>
          <p:nvPr/>
        </p:nvGraphicFramePr>
        <p:xfrm>
          <a:off x="1683807" y="6397998"/>
          <a:ext cx="10626248" cy="9659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64867"/>
                <a:gridCol w="964867"/>
                <a:gridCol w="964867"/>
                <a:gridCol w="964867"/>
                <a:gridCol w="964867"/>
                <a:gridCol w="964867"/>
                <a:gridCol w="964867"/>
                <a:gridCol w="964867"/>
                <a:gridCol w="964867"/>
                <a:gridCol w="964867"/>
                <a:gridCol w="964867"/>
              </a:tblGrid>
              <a:tr h="953242">
                <a:tc>
                  <a:txBody>
                    <a:bodyPr/>
                    <a:lstStyle/>
                    <a:p>
                      <a:pPr defTabSz="914400">
                        <a:defRPr>
                          <a:solidFill>
                            <a:srgbClr val="000000"/>
                          </a:solidFill>
                        </a:defRPr>
                      </a:pPr>
                      <a:r>
                        <a:rPr b="1" sz="32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32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0" name="Let P be an array containing all…"/>
          <p:cNvSpPr/>
          <p:nvPr/>
        </p:nvSpPr>
        <p:spPr>
          <a:xfrm>
            <a:off x="1765870" y="7702172"/>
            <a:ext cx="947306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b="1"/>
              <a:t>P</a:t>
            </a:r>
            <a:r>
              <a:t> be an array containing all </a:t>
            </a:r>
          </a:p>
          <a:p>
            <a:pPr/>
            <a:r>
              <a:t>the </a:t>
            </a:r>
            <a:r>
              <a:rPr b="1">
                <a:solidFill>
                  <a:schemeClr val="accent2">
                    <a:satOff val="-13916"/>
                    <a:lumOff val="13989"/>
                  </a:schemeClr>
                </a:solidFill>
              </a:rPr>
              <a:t>prefix sums</a:t>
            </a:r>
            <a:r>
              <a:t> of A.</a:t>
            </a:r>
          </a:p>
        </p:txBody>
      </p:sp>
      <p:sp>
        <p:nvSpPr>
          <p:cNvPr id="191" name="Fenwick Tree Motivation"/>
          <p:cNvSpPr/>
          <p:nvPr>
            <p:ph type="title"/>
          </p:nvPr>
        </p:nvSpPr>
        <p:spPr>
          <a:xfrm>
            <a:off x="-445416" y="-17906"/>
            <a:ext cx="13895632" cy="2702812"/>
          </a:xfrm>
          <a:prstGeom prst="rect">
            <a:avLst/>
          </a:prstGeom>
        </p:spPr>
        <p:txBody>
          <a:bodyPr/>
          <a:lstStyle>
            <a:lvl1pPr>
              <a:defRPr b="1" sz="8500"/>
            </a:lvl1pPr>
          </a:lstStyle>
          <a:p>
            <a:pPr/>
            <a:r>
              <a:t>Fenwick Tree Motivation</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12"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01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5"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6"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7"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8"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9"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0"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1"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2"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3"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4"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5"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6"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7"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8"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9"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0"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031" name="j = 00012 + 00012 = 0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endParaRPr baseline="-5999"/>
          </a:p>
          <a:p>
            <a:pPr algn="l"/>
            <a:r>
              <a:rPr baseline="-5999"/>
              <a:t>   </a:t>
            </a:r>
            <a:r>
              <a:t>= 2</a:t>
            </a:r>
          </a:p>
        </p:txBody>
      </p:sp>
      <p:sp>
        <p:nvSpPr>
          <p:cNvPr id="2032" name="i = 1 = 0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1 = 0001</a:t>
            </a:r>
            <a:r>
              <a:rPr baseline="-5999"/>
              <a:t>2</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34"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03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6"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4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5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5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52"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053" name="j = 00102 + 0010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endParaRPr baseline="-5999"/>
          </a:p>
          <a:p>
            <a:pPr algn="l"/>
            <a:r>
              <a:rPr baseline="-5999"/>
              <a:t>   </a:t>
            </a:r>
            <a:r>
              <a:t>= 4</a:t>
            </a:r>
          </a:p>
        </p:txBody>
      </p:sp>
      <p:sp>
        <p:nvSpPr>
          <p:cNvPr id="2054" name="i = 2 = 00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2 = 0010</a:t>
            </a:r>
            <a:r>
              <a:rPr baseline="-5999"/>
              <a:t>2</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56"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05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58"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5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6"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7"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7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7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7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7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74"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075" name="j = 00102 + 0010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endParaRPr baseline="-5999"/>
          </a:p>
          <a:p>
            <a:pPr algn="l"/>
            <a:r>
              <a:rPr baseline="-5999"/>
              <a:t>   </a:t>
            </a:r>
            <a:r>
              <a:t>= 4</a:t>
            </a:r>
          </a:p>
        </p:txBody>
      </p:sp>
      <p:sp>
        <p:nvSpPr>
          <p:cNvPr id="2076" name="i = 2 = 00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2 = 0010</a:t>
            </a:r>
            <a:r>
              <a:rPr baseline="-5999"/>
              <a:t>2</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78"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07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1"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2"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6"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8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96"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097" name="j = 00112 + 0001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endParaRPr baseline="-5999"/>
          </a:p>
          <a:p>
            <a:pPr algn="l"/>
            <a:r>
              <a:rPr baseline="-5999"/>
              <a:t>   </a:t>
            </a:r>
            <a:r>
              <a:t>= 4</a:t>
            </a:r>
          </a:p>
        </p:txBody>
      </p:sp>
      <p:sp>
        <p:nvSpPr>
          <p:cNvPr id="2098" name="i = 3 = 00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3 = 0011</a:t>
            </a:r>
            <a:r>
              <a:rPr baseline="-5999"/>
              <a:t>2</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00"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10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2"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3"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4"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5"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6"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7"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8"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9"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0"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1"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2"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3"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4"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5"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6"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7"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18"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119" name="j = 00112 + 0001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endParaRPr baseline="-5999"/>
          </a:p>
          <a:p>
            <a:pPr algn="l"/>
            <a:r>
              <a:rPr baseline="-5999"/>
              <a:t>   </a:t>
            </a:r>
            <a:r>
              <a:t>= 4</a:t>
            </a:r>
          </a:p>
        </p:txBody>
      </p:sp>
      <p:sp>
        <p:nvSpPr>
          <p:cNvPr id="2120" name="i = 3 = 00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3 = 0011</a:t>
            </a:r>
            <a:r>
              <a:rPr baseline="-5999"/>
              <a:t>2</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22"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12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5"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6"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7"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8"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29"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0"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1"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2"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3"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4"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5"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6"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7"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8"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9"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0"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141" name="j = 01002 + 010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endParaRPr baseline="-5999"/>
          </a:p>
          <a:p>
            <a:pPr algn="l"/>
            <a:r>
              <a:rPr baseline="-5999"/>
              <a:t>   </a:t>
            </a:r>
            <a:r>
              <a:t>= 8</a:t>
            </a:r>
          </a:p>
        </p:txBody>
      </p:sp>
      <p:sp>
        <p:nvSpPr>
          <p:cNvPr id="2142" name="i = 4 = 01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4 = 0100</a:t>
            </a:r>
            <a:r>
              <a:rPr baseline="-5999"/>
              <a:t>2</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44"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14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4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4"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5"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8"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59"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0"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1"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2"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163" name="j = 01002 + 010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endParaRPr baseline="-5999"/>
          </a:p>
          <a:p>
            <a:pPr algn="l"/>
            <a:r>
              <a:rPr baseline="-5999"/>
              <a:t>   </a:t>
            </a:r>
            <a:r>
              <a:t>= 8</a:t>
            </a:r>
          </a:p>
        </p:txBody>
      </p:sp>
      <p:sp>
        <p:nvSpPr>
          <p:cNvPr id="2164" name="i = 4 = 01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4 = 0100</a:t>
            </a:r>
            <a:r>
              <a:rPr baseline="-5999"/>
              <a:t>2</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66"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16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0"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8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8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8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8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84"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185" name="j = 01012 + 00012 = 01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endParaRPr baseline="-5999"/>
          </a:p>
          <a:p>
            <a:pPr algn="l"/>
            <a:r>
              <a:rPr baseline="-5999"/>
              <a:t>   </a:t>
            </a:r>
            <a:r>
              <a:t>= 6</a:t>
            </a:r>
          </a:p>
        </p:txBody>
      </p:sp>
      <p:sp>
        <p:nvSpPr>
          <p:cNvPr id="2186" name="i = 5 = 01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5 = 0101</a:t>
            </a:r>
            <a:r>
              <a:rPr baseline="-5999"/>
              <a:t>2</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88"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18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1"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2"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6"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9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6"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207" name="j = 01012 + 00012 = 01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endParaRPr baseline="-5999"/>
          </a:p>
          <a:p>
            <a:pPr algn="l"/>
            <a:r>
              <a:rPr baseline="-5999"/>
              <a:t>   </a:t>
            </a:r>
            <a:r>
              <a:t>= 6</a:t>
            </a:r>
          </a:p>
        </p:txBody>
      </p:sp>
      <p:sp>
        <p:nvSpPr>
          <p:cNvPr id="2208" name="i = 5 = 01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5 = 0101</a:t>
            </a:r>
            <a:r>
              <a:rPr baseline="-5999"/>
              <a:t>2</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10" name="Table"/>
          <p:cNvGraphicFramePr/>
          <p:nvPr/>
        </p:nvGraphicFramePr>
        <p:xfrm>
          <a:off x="571458" y="415895"/>
          <a:ext cx="3570132" cy="89345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5935"/>
                <a:gridCol w="1541824"/>
                <a:gridCol w="1329671"/>
              </a:tblGrid>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0">
                      <a:miter lim="400000"/>
                    </a:lnL>
                    <a:lnR w="12700">
                      <a:miter lim="400000"/>
                    </a:lnR>
                    <a:lnT w="0">
                      <a:miter lim="400000"/>
                    </a:lnT>
                    <a:lnB w="12700">
                      <a:miter lim="400000"/>
                    </a:lnB>
                  </a:tcPr>
                </a:tc>
                <a:tc>
                  <a:txBody>
                    <a:bodyPr/>
                    <a:lstStyle/>
                    <a:p>
                      <a:pPr defTabSz="914400">
                        <a:defRPr b="1" sz="2800">
                          <a:latin typeface="Helvetica"/>
                          <a:ea typeface="Helvetica"/>
                          <a:cs typeface="Helvetica"/>
                          <a:sym typeface="Helvetica"/>
                        </a:defRPr>
                      </a:pPr>
                      <a:r>
                        <a:rPr sz="100"/>
                        <a:t>_</a:t>
                      </a:r>
                      <a:r>
                        <a:t>1100</a:t>
                      </a:r>
                      <a:r>
                        <a:rPr baseline="-5999"/>
                        <a:t>2</a:t>
                      </a:r>
                    </a:p>
                  </a:txBody>
                  <a:tcPr marL="50800" marR="50800" marT="50800" marB="50800" anchor="ctr" anchorCtr="0"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0">
                      <a:miter lim="400000"/>
                    </a:lnR>
                    <a:lnT w="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1000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0100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0011</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r>
                        <a:rPr sz="100"/>
                        <a:t>_</a:t>
                      </a:r>
                      <a:r>
                        <a:t>0010</a:t>
                      </a:r>
                      <a:r>
                        <a:rPr baseline="-5999"/>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0">
                      <a:miter lim="400000"/>
                    </a:lnR>
                    <a:lnT w="12700">
                      <a:miter lim="400000"/>
                    </a:lnT>
                    <a:lnB w="12700">
                      <a:miter lim="400000"/>
                    </a:lnB>
                  </a:tcPr>
                </a:tc>
              </a:tr>
              <a:tr h="743484">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0">
                      <a:miter lim="400000"/>
                    </a:lnL>
                    <a:lnR w="12700">
                      <a:miter lim="400000"/>
                    </a:lnR>
                    <a:lnT w="12700">
                      <a:miter lim="400000"/>
                    </a:lnT>
                    <a:lnB w="0">
                      <a:miter lim="400000"/>
                    </a:lnB>
                  </a:tcPr>
                </a:tc>
                <a:tc>
                  <a:txBody>
                    <a:bodyPr/>
                    <a:lstStyle/>
                    <a:p>
                      <a:pPr defTabSz="914400">
                        <a:defRPr b="1" sz="2800">
                          <a:latin typeface="Helvetica"/>
                          <a:ea typeface="Helvetica"/>
                          <a:cs typeface="Helvetica"/>
                          <a:sym typeface="Helvetica"/>
                        </a:defRPr>
                      </a:pPr>
                      <a:r>
                        <a:rPr sz="100"/>
                        <a:t>_</a:t>
                      </a:r>
                      <a:r>
                        <a:t>0001</a:t>
                      </a:r>
                      <a:r>
                        <a:rPr baseline="-5999"/>
                        <a:t>2</a:t>
                      </a:r>
                    </a:p>
                  </a:txBody>
                  <a:tcPr marL="50800" marR="50800" marT="50800" marB="50800" anchor="ctr" anchorCtr="0"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0">
                      <a:miter lim="400000"/>
                    </a:lnR>
                    <a:lnT w="12700">
                      <a:miter lim="400000"/>
                    </a:lnT>
                    <a:lnB w="0">
                      <a:miter lim="400000"/>
                    </a:lnB>
                  </a:tcPr>
                </a:tc>
              </a:tr>
            </a:tbl>
          </a:graphicData>
        </a:graphic>
      </p:graphicFrame>
      <p:sp>
        <p:nvSpPr>
          <p:cNvPr id="221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2"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3"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4"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5"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6"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7"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8"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9"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0"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1"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2"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3"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4"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5"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6"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7"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28" name="Linear Construction"/>
          <p:cNvSpPr/>
          <p:nvPr/>
        </p:nvSpPr>
        <p:spPr>
          <a:xfrm>
            <a:off x="6515115" y="215899"/>
            <a:ext cx="607057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Linear Construction</a:t>
            </a:r>
          </a:p>
        </p:txBody>
      </p:sp>
      <p:sp>
        <p:nvSpPr>
          <p:cNvPr id="2229" name="j = 01102 + 001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endParaRPr baseline="-5999"/>
          </a:p>
          <a:p>
            <a:pPr algn="l"/>
            <a:r>
              <a:rPr baseline="-5999"/>
              <a:t>   </a:t>
            </a:r>
            <a:r>
              <a:t>= 8</a:t>
            </a:r>
          </a:p>
        </p:txBody>
      </p:sp>
      <p:sp>
        <p:nvSpPr>
          <p:cNvPr id="2230" name="i = 6 = 01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 6 = 0110</a:t>
            </a:r>
            <a:r>
              <a:rPr baseline="-5999"/>
              <a:t>2</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