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sldImg"/>
          </p:nvPr>
        </p:nvSpPr>
        <p:spPr>
          <a:prstGeom prst="rect">
            <a:avLst/>
          </a:prstGeom>
        </p:spPr>
        <p:txBody>
          <a:bodyPr/>
          <a:lstStyle/>
          <a:p>
            <a:pPr/>
          </a:p>
        </p:txBody>
      </p:sp>
      <p:sp>
        <p:nvSpPr>
          <p:cNvPr id="122" name="Shape 122"/>
          <p:cNvSpPr/>
          <p:nvPr>
            <p:ph type="body" sz="quarter" idx="1"/>
          </p:nvPr>
        </p:nvSpPr>
        <p:spPr>
          <a:prstGeom prst="rect">
            <a:avLst/>
          </a:prstGeom>
        </p:spPr>
        <p:txBody>
          <a:bodyPr/>
          <a:lstStyle/>
          <a:p>
            <a:pPr/>
            <a:r>
              <a:t>Hello and welcome to this new series on Data Structures. In these first few videos I want to lay the foundation of some core concepts you will need throughout these video tutorials. Let’s get started with the basics.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sldImg"/>
          </p:nvPr>
        </p:nvSpPr>
        <p:spPr>
          <a:prstGeom prst="rect">
            <a:avLst/>
          </a:prstGeom>
        </p:spPr>
        <p:txBody>
          <a:bodyPr/>
          <a:lstStyle/>
          <a:p>
            <a:pPr/>
          </a:p>
        </p:txBody>
      </p:sp>
      <p:sp>
        <p:nvSpPr>
          <p:cNvPr id="167" name="Shape 167"/>
          <p:cNvSpPr/>
          <p:nvPr>
            <p:ph type="body" sz="quarter" idx="1"/>
          </p:nvPr>
        </p:nvSpPr>
        <p:spPr>
          <a:prstGeom prst="rect">
            <a:avLst/>
          </a:prstGeom>
        </p:spPr>
        <p:txBody>
          <a:bodyPr/>
          <a:lstStyle/>
          <a:p>
            <a:pPr/>
            <a:r>
              <a:t>To standardize a way of talking about how much time and how much space is required for an algorithm to run theoretical computer scientists have invented Big O Notation amongst other things such as big theta and big omega, but we’re interested in big O because it tells us about the worse case. </a:t>
            </a:r>
          </a:p>
          <a:p>
            <a:pPr/>
          </a:p>
          <a:p>
            <a:pPr/>
            <a:r>
              <a:t>Big O notation only cares about the worst case, so if your algorithm sorts numbers imagine the input is the worst possible arrangement of numbers for your particular algorithm to sort. Or as a concrete example suppose you have an unordered list of unique numbers and you are searching for the index/position of the number 7 from beginning of the list then the worst possible input is not when 7 is at the very beginning of the list or somewhere in the middle the worst case is when the number 7 is the very last element in the list. For that particular case the time complexity would be linear with respect to the size of the array because you may have to traverse every single element in the array until 7 is found. The same concept applies for space, you just have to consider what is the worse possible amount of space my algorithm is going to need for any possible input?</a:t>
            </a:r>
          </a:p>
          <a:p>
            <a:pPr/>
          </a:p>
          <a:p>
            <a:pPr/>
            <a:r>
              <a:t>There’s also the fact that Big O only really cares about what happens when your input becomes really big, we’re no interested in what happens when the input is small. For this reason we get to ignore constants added and multiplied to our big O notation.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a:pPr/>
          </a:p>
        </p:txBody>
      </p:sp>
      <p:sp>
        <p:nvSpPr>
          <p:cNvPr id="173" name="Shape 173"/>
          <p:cNvSpPr/>
          <p:nvPr>
            <p:ph type="body" sz="quarter" idx="1"/>
          </p:nvPr>
        </p:nvSpPr>
        <p:spPr>
          <a:prstGeom prst="rect">
            <a:avLst/>
          </a:prstGeom>
        </p:spPr>
        <p:txBody>
          <a:bodyPr/>
          <a:lstStyle/>
          <a:p>
            <a:pPr/>
            <a:r>
              <a:t>Mention that there are other possible complexities between these such as sqrt(n) and loglogn and n^5 and so on.. Actually most mathematical expressions containing n wrapped in a Big O character is Big O notation valid.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sldImg"/>
          </p:nvPr>
        </p:nvSpPr>
        <p:spPr>
          <a:prstGeom prst="rect">
            <a:avLst/>
          </a:prstGeom>
        </p:spPr>
        <p:txBody>
          <a:bodyPr/>
          <a:lstStyle/>
          <a:p>
            <a:pPr/>
          </a:p>
        </p:txBody>
      </p:sp>
      <p:sp>
        <p:nvSpPr>
          <p:cNvPr id="181" name="Shape 181"/>
          <p:cNvSpPr/>
          <p:nvPr>
            <p:ph type="body" sz="quarter" idx="1"/>
          </p:nvPr>
        </p:nvSpPr>
        <p:spPr>
          <a:prstGeom prst="rect">
            <a:avLst/>
          </a:prstGeom>
        </p:spPr>
        <p:txBody>
          <a:bodyPr/>
          <a:lstStyle/>
          <a:p>
            <a:pPr/>
            <a:r>
              <a:t>To reiterate what we just saw two slides ago recall that Big O only really cares about what happens when your input becomes really big, we’re only interested in seeing what happens when the value of n goes to infinity. So this is how &amp; why we get the first two properties. The first being that we can simply remove constant values added in our Big O notation. Recall that n is our input size and it’s what is changing, so as it gets really big the value of c is fixed so it disappears and can be ignored. The same is true for constants being multiplied even for large constants, for some value of n as n goes to infinity the value of c becomes irrelevant. Of course this is all theoretical, in the real world a constant the size of 200 billion probably does have a substantial effect on the running time of your algorithm. </a:t>
            </a:r>
          </a:p>
          <a:p>
            <a:pPr/>
          </a:p>
          <a:p>
            <a:pPr/>
            <a:r>
              <a:t>We often use functions to define the complexity of how fast an algorithm runs or how much space the algorithm uses and we can apply Big O notation to this by wrapping the function in a Big O, literally.</a:t>
            </a:r>
          </a:p>
          <a:p>
            <a:pPr/>
          </a:p>
          <a:p>
            <a:pPr/>
            <a:r>
              <a:t>Explain example involving f(n)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Both of the following code samples run in constant time with respect to n the input size because they do not depend on n at all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sldImg"/>
          </p:nvPr>
        </p:nvSpPr>
        <p:spPr>
          <a:prstGeom prst="rect">
            <a:avLst/>
          </a:prstGeom>
        </p:spPr>
        <p:txBody>
          <a:bodyPr/>
          <a:lstStyle/>
          <a:p>
            <a:pPr/>
          </a:p>
        </p:txBody>
      </p:sp>
      <p:sp>
        <p:nvSpPr>
          <p:cNvPr id="197" name="Shape 197"/>
          <p:cNvSpPr/>
          <p:nvPr>
            <p:ph type="body" sz="quarter" idx="1"/>
          </p:nvPr>
        </p:nvSpPr>
        <p:spPr>
          <a:prstGeom prst="rect">
            <a:avLst/>
          </a:prstGeom>
        </p:spPr>
        <p:txBody>
          <a:bodyPr/>
          <a:lstStyle/>
          <a:p>
            <a:pPr/>
            <a:r>
              <a:t>The following runs in linear time with respect to the input size n because we do a constant amount of work n times. The work we are doing is incrementing the counter i.</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ph type="sldImg"/>
          </p:nvPr>
        </p:nvSpPr>
        <p:spPr>
          <a:prstGeom prst="rect">
            <a:avLst/>
          </a:prstGeom>
        </p:spPr>
        <p:txBody>
          <a:bodyPr/>
          <a:lstStyle/>
          <a:p>
            <a:pPr/>
          </a:p>
        </p:txBody>
      </p:sp>
      <p:sp>
        <p:nvSpPr>
          <p:cNvPr id="218" name="Shape 218"/>
          <p:cNvSpPr/>
          <p:nvPr>
            <p:ph type="body" sz="quarter" idx="1"/>
          </p:nvPr>
        </p:nvSpPr>
        <p:spPr>
          <a:prstGeom prst="rect">
            <a:avLst/>
          </a:prstGeom>
        </p:spPr>
        <p:txBody>
          <a:bodyPr/>
          <a:lstStyle/>
          <a:p>
            <a:pPr/>
            <a:r>
              <a:t>You may be wondering how you ever get logarithmic or linearithmic time complexity. Here I will go over a very classic algorithm of doing a binary search which yields a logarithmic time complexity. </a:t>
            </a:r>
          </a:p>
          <a:p>
            <a:pPr/>
          </a:p>
          <a:p>
            <a:pPr/>
            <a:r>
              <a:t>Read what is on slide.</a:t>
            </a:r>
          </a:p>
          <a:p>
            <a:pPr/>
          </a:p>
          <a:p>
            <a:pPr/>
            <a:r>
              <a:t>So what this algorithm does is it starts by making two pointers at the very start and very end of an array. Then it selects a midpoint between the two and checks if it has found the value we were looking for, then it has either found it or needs to discard exactly half of the remaining array and readjust either the high or the low pointer. Remark that even in the worst case we are still continuously discarding half of the remaining array at each iteration, so very quickly we will run out of array to check. If you do the math it turns out that in the worst case you will do exactly log base 2 of n iterations meaning that the binary search runs in logarithmic time.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sldImg"/>
          </p:nvPr>
        </p:nvSpPr>
        <p:spPr>
          <a:prstGeom prst="rect">
            <a:avLst/>
          </a:prstGeom>
        </p:spPr>
        <p:txBody>
          <a:bodyPr/>
          <a:lstStyle/>
          <a:p>
            <a:pPr/>
          </a:p>
        </p:txBody>
      </p:sp>
      <p:sp>
        <p:nvSpPr>
          <p:cNvPr id="224" name="Shape 224"/>
          <p:cNvSpPr/>
          <p:nvPr>
            <p:ph type="body" sz="quarter" idx="1"/>
          </p:nvPr>
        </p:nvSpPr>
        <p:spPr>
          <a:prstGeom prst="rect">
            <a:avLst/>
          </a:prstGeom>
        </p:spPr>
        <p:txBody>
          <a:bodyPr/>
          <a:lstStyle/>
          <a:p>
            <a:pPr/>
            <a:r>
              <a:t>Here is a slightly different example worth going over. First notice that there is an outer loop with the i counter that does n work, then notice that there are two inner loops that do 3n and 2n work. The rule we use to determine the complexity of this algorithm is to multiply loops on different levels and add those that are on the same. So it you look at our function f(n) you can see that we have n multiplied by 3n plus 2n giving us 5n squared or a quadratic complexity.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Shape 229"/>
          <p:cNvSpPr/>
          <p:nvPr>
            <p:ph type="sldImg"/>
          </p:nvPr>
        </p:nvSpPr>
        <p:spPr>
          <a:prstGeom prst="rect">
            <a:avLst/>
          </a:prstGeom>
        </p:spPr>
        <p:txBody>
          <a:bodyPr/>
          <a:lstStyle/>
          <a:p>
            <a:pPr/>
          </a:p>
        </p:txBody>
      </p:sp>
      <p:sp>
        <p:nvSpPr>
          <p:cNvPr id="230" name="Shape 230"/>
          <p:cNvSpPr/>
          <p:nvPr>
            <p:ph type="body" sz="quarter" idx="1"/>
          </p:nvPr>
        </p:nvSpPr>
        <p:spPr>
          <a:prstGeom prst="rect">
            <a:avLst/>
          </a:prstGeom>
        </p:spPr>
        <p:txBody>
          <a:bodyPr/>
          <a:lstStyle/>
          <a:p>
            <a:pPr/>
            <a:r>
              <a:t>Here is the next example try and work it out yourself before I give you the answer. Hint: Try constructing the function f(n) to easily determine the overall complexity.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sldImg"/>
          </p:nvPr>
        </p:nvSpPr>
        <p:spPr>
          <a:prstGeom prst="rect">
            <a:avLst/>
          </a:prstGeom>
        </p:spPr>
        <p:txBody>
          <a:bodyPr/>
          <a:lstStyle/>
          <a:p>
            <a:pPr/>
          </a:p>
        </p:txBody>
      </p:sp>
      <p:sp>
        <p:nvSpPr>
          <p:cNvPr id="127" name="Shape 127"/>
          <p:cNvSpPr/>
          <p:nvPr>
            <p:ph type="body" sz="quarter" idx="1"/>
          </p:nvPr>
        </p:nvSpPr>
        <p:spPr>
          <a:prstGeom prst="rect">
            <a:avLst/>
          </a:prstGeom>
        </p:spPr>
        <p:txBody>
          <a:bodyPr/>
          <a:lstStyle/>
          <a:p>
            <a:pPr/>
            <a:r>
              <a:t>Let us begin by answering the question: What is a DS? One definition I like is that …</a:t>
            </a:r>
          </a:p>
          <a:p>
            <a:pPr/>
          </a:p>
          <a:p>
            <a:pPr/>
            <a:r>
              <a:t>Read on slide</a:t>
            </a:r>
          </a:p>
          <a:p>
            <a:pPr/>
          </a:p>
          <a:p>
            <a:pPr/>
            <a:r>
              <a:t>This is all a data structure really is, it is a way of organizing data, in some fashion so that later on it can be accessed, queried, updated and so on in an effective manner.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sldImg"/>
          </p:nvPr>
        </p:nvSpPr>
        <p:spPr>
          <a:prstGeom prst="rect">
            <a:avLst/>
          </a:prstGeom>
        </p:spPr>
        <p:txBody>
          <a:bodyPr/>
          <a:lstStyle/>
          <a:p>
            <a:pPr/>
          </a:p>
        </p:txBody>
      </p:sp>
      <p:sp>
        <p:nvSpPr>
          <p:cNvPr id="132" name="Shape 132"/>
          <p:cNvSpPr/>
          <p:nvPr>
            <p:ph type="body" sz="quarter" idx="1"/>
          </p:nvPr>
        </p:nvSpPr>
        <p:spPr>
          <a:prstGeom prst="rect">
            <a:avLst/>
          </a:prstGeom>
        </p:spPr>
        <p:txBody>
          <a:bodyPr/>
          <a:lstStyle/>
          <a:p>
            <a:pPr/>
            <a:r>
              <a:t>We now know what a DS is, but why do you care? Why do you want to be familiar with and utilize these entities </a:t>
            </a:r>
          </a:p>
          <a:p>
            <a:pPr/>
          </a:p>
          <a:p>
            <a:pPr/>
            <a:r>
              <a:t>Read Slide</a:t>
            </a:r>
          </a:p>
          <a:p>
            <a:pPr/>
          </a:p>
          <a:p>
            <a:pPr/>
            <a:r>
              <a:t>As a side note, the one major distinction I have noticed from bad, mediocre to excellent programmers is that the ones who really excel are the ones who fundamentally understand how and when to use the appropriate data structure for the task they’re trying to finish. Data structures can make the difference between an ok product and an outstanding one, it is no wonder that every computer science under graduate student is required to take a course in data structures. </a:t>
            </a:r>
          </a:p>
          <a:p>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sldImg"/>
          </p:nvPr>
        </p:nvSpPr>
        <p:spPr>
          <a:prstGeom prst="rect">
            <a:avLst/>
          </a:prstGeom>
        </p:spPr>
        <p:txBody>
          <a:bodyPr/>
          <a:lstStyle/>
          <a:p>
            <a:pPr/>
          </a:p>
        </p:txBody>
      </p:sp>
      <p:sp>
        <p:nvSpPr>
          <p:cNvPr id="136" name="Shape 136"/>
          <p:cNvSpPr/>
          <p:nvPr>
            <p:ph type="body" sz="quarter" idx="1"/>
          </p:nvPr>
        </p:nvSpPr>
        <p:spPr>
          <a:prstGeom prst="rect">
            <a:avLst/>
          </a:prstGeom>
        </p:spPr>
        <p:txBody>
          <a:bodyPr/>
          <a:lstStyle/>
          <a:p>
            <a:pPr/>
            <a:r>
              <a:t>It is strange that before we even begin talking about data structures that we need to talk about the abstraction of data structures. What i’m talking about an the concept of an abstract data type.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a:pPr/>
          </a:p>
        </p:txBody>
      </p:sp>
      <p:sp>
        <p:nvSpPr>
          <p:cNvPr id="141" name="Shape 141"/>
          <p:cNvSpPr/>
          <p:nvPr>
            <p:ph type="body" sz="quarter" idx="1"/>
          </p:nvPr>
        </p:nvSpPr>
        <p:spPr>
          <a:prstGeom prst="rect">
            <a:avLst/>
          </a:prstGeom>
        </p:spPr>
        <p:txBody>
          <a:bodyPr/>
          <a:lstStyle/>
          <a:p>
            <a:pPr/>
            <a:r>
              <a:t>What is an ADT and how does it differ from a DS? Well the answer is that…</a:t>
            </a:r>
          </a:p>
          <a:p>
            <a:pPr/>
          </a:p>
          <a:p>
            <a:pPr/>
            <a:r>
              <a:t>Read what’s on slide</a:t>
            </a:r>
          </a:p>
          <a:p>
            <a:pPr/>
          </a:p>
          <a:p>
            <a:pPr/>
            <a:r>
              <a:t>An example I like to give is to suppose your ADT is for a mode of transportation to get from point A to point B. Well as we both know there are many modes of transportation to get you from one place to another. Some specific modes of transportation might be walking, biking, taking a train and so on. These specific modes of transportation are analogous to the DSs themselves.</a:t>
            </a:r>
          </a:p>
          <a:p>
            <a:pPr/>
          </a:p>
          <a:p>
            <a:pPr/>
            <a:r>
              <a:t>Let’s see some examples.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sldImg"/>
          </p:nvPr>
        </p:nvSpPr>
        <p:spPr>
          <a:prstGeom prst="rect">
            <a:avLst/>
          </a:prstGeom>
        </p:spPr>
        <p:txBody>
          <a:bodyPr/>
          <a:lstStyle/>
          <a:p>
            <a:pPr/>
          </a:p>
        </p:txBody>
      </p:sp>
      <p:sp>
        <p:nvSpPr>
          <p:cNvPr id="148" name="Shape 148"/>
          <p:cNvSpPr/>
          <p:nvPr>
            <p:ph type="body" sz="quarter" idx="1"/>
          </p:nvPr>
        </p:nvSpPr>
        <p:spPr>
          <a:prstGeom prst="rect">
            <a:avLst/>
          </a:prstGeom>
        </p:spPr>
        <p:txBody>
          <a:bodyPr/>
          <a:lstStyle/>
          <a:p>
            <a:pPr/>
            <a:r>
              <a:t>Here are some examples of ADTs on the left and the underlying implementation on the right hand side. As you can see a List can be implemented in two ways, you can have a dynamic array or a linked list. They both provide ways of adding, removing and indexing elements in a list.</a:t>
            </a:r>
          </a:p>
          <a:p>
            <a:pPr/>
          </a:p>
          <a:p>
            <a:pPr/>
            <a:r>
              <a:t>Next we have a Queue and the Map ADTs which themselves can be implemented a variety of ways. Notice that under the implementation for Queue I put a Stack based Queue, because yes you can create a Queue with only Stacks. This is not the most efficient way to implement a Queue, but it does work and it is possible. </a:t>
            </a:r>
          </a:p>
          <a:p>
            <a:pPr/>
          </a:p>
          <a:p>
            <a:pPr/>
            <a:r>
              <a:t>The point here is that the ADT only defines how a DS should behave and what methods it should have but not the details on how those methods are implemented. </a:t>
            </a:r>
          </a:p>
          <a:p>
            <a:pPr/>
          </a:p>
          <a:p>
            <a:pPr/>
            <a:r>
              <a:t>That’s all for this first video, there will be many more to come, thank you for watching.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sldImg"/>
          </p:nvPr>
        </p:nvSpPr>
        <p:spPr>
          <a:prstGeom prst="rect">
            <a:avLst/>
          </a:prstGeom>
        </p:spPr>
        <p:txBody>
          <a:bodyPr/>
          <a:lstStyle/>
          <a:p>
            <a:pPr/>
          </a:p>
        </p:txBody>
      </p:sp>
      <p:sp>
        <p:nvSpPr>
          <p:cNvPr id="151" name="Shape 151"/>
          <p:cNvSpPr/>
          <p:nvPr>
            <p:ph type="body" sz="quarter" idx="1"/>
          </p:nvPr>
        </p:nvSpPr>
        <p:spPr>
          <a:prstGeom prst="rect">
            <a:avLst/>
          </a:prstGeom>
        </p:spPr>
        <p:txBody>
          <a:bodyPr/>
          <a:lstStyle/>
          <a:p>
            <a:pPr/>
            <a:r>
              <a:t>Here are some examples of ADTs on the left and the underlying implementation on the right hand side. So as you can see a List can be implemented in many many ways, you can have a list as a static or dynamic array or even as a linked list they all provide ways of adding, removing and indexing elements in a list. </a:t>
            </a:r>
          </a:p>
          <a:p>
            <a:pPr/>
          </a:p>
          <a:p>
            <a:pPr/>
            <a:r>
              <a:t>Next we have a Queue and the Map ADTs which themselves can be implemented a variety of ways. Notice that under the implementation for Queue I put Stack based Queue, well yes you can create a Queue with only Stacks, I was asked that question when I interviewed with Google, ps I got the job, but I’m not saying that it’s the most efficient way to implement a Queue, but it does work and it is possible. </a:t>
            </a:r>
          </a:p>
          <a:p>
            <a:pPr/>
          </a:p>
          <a:p>
            <a:pPr/>
            <a:r>
              <a:t>Lastly I put vehicle there just to prove a point. If the abstraction is a vehicle there are many ways you can construct a vehicle that can do things like move around, park, turn etc.. So concrete things that can do this are Golf Carts, Smarts Cars and Bikes. Often however you will see that data structures and ADTs are used interchangeably used amongst people to refer to the same thing, so one might say Map and another might say hash map but they’re really talking about the same thing.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sldImg"/>
          </p:nvPr>
        </p:nvSpPr>
        <p:spPr>
          <a:prstGeom prst="rect">
            <a:avLst/>
          </a:prstGeom>
        </p:spPr>
        <p:txBody>
          <a:bodyPr/>
          <a:lstStyle/>
          <a:p>
            <a:pPr/>
          </a:p>
        </p:txBody>
      </p:sp>
      <p:sp>
        <p:nvSpPr>
          <p:cNvPr id="156" name="Shape 156"/>
          <p:cNvSpPr/>
          <p:nvPr>
            <p:ph type="body" sz="quarter" idx="1"/>
          </p:nvPr>
        </p:nvSpPr>
        <p:spPr>
          <a:prstGeom prst="rect">
            <a:avLst/>
          </a:prstGeom>
        </p:spPr>
        <p:txBody>
          <a:bodyPr/>
          <a:lstStyle/>
          <a:p>
            <a:pPr/>
            <a:r>
              <a:t>Alright now that we’re done with ADTs we need to have a quick look at the wild world of computational complexity do really understand the operations performed by DSs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sldImg"/>
          </p:nvPr>
        </p:nvSpPr>
        <p:spPr>
          <a:prstGeom prst="rect">
            <a:avLst/>
          </a:prstGeom>
        </p:spPr>
        <p:txBody>
          <a:bodyPr/>
          <a:lstStyle/>
          <a:p>
            <a:pPr/>
          </a:p>
        </p:txBody>
      </p:sp>
      <p:sp>
        <p:nvSpPr>
          <p:cNvPr id="162" name="Shape 162"/>
          <p:cNvSpPr/>
          <p:nvPr>
            <p:ph type="body" sz="quarter" idx="1"/>
          </p:nvPr>
        </p:nvSpPr>
        <p:spPr>
          <a:prstGeom prst="rect">
            <a:avLst/>
          </a:prstGeom>
        </p:spPr>
        <p:txBody>
          <a:bodyPr/>
          <a:lstStyle/>
          <a:p>
            <a:pPr/>
          </a:p>
          <a:p>
            <a:pPr/>
            <a:r>
              <a:t>Read Slide</a:t>
            </a:r>
          </a:p>
          <a:p>
            <a:pPr/>
            <a:r>
              <a:t>If your program takes the lifetime of the universe the finish then it’s no good and similarly if your program runs in constant time but requires space equal to the sum of all the bytes of all the files on the internet your algorithm is also useless.</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i="1" sz="2400">
                <a:latin typeface="+mn-lt"/>
                <a:ea typeface="+mn-ea"/>
                <a:cs typeface="+mn-cs"/>
                <a:sym typeface="Helvetica Light"/>
              </a:defRPr>
            </a:lvl1pPr>
          </a:lstStyle>
          <a:p>
            <a:pPr/>
            <a:r>
              <a:t>–Johnny Appleseed</a:t>
            </a:r>
          </a:p>
        </p:txBody>
      </p:sp>
      <p:sp>
        <p:nvSpPr>
          <p:cNvPr id="94" name="“Type a quote here.”"/>
          <p:cNvSpPr txBox="1"/>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3175"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60400"/>
            <a:ext cx="9758016"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299" y="638919"/>
            <a:ext cx="5325770" cy="82169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pPr/>
            <a:r>
              <a:t>Title Text</a:t>
            </a:r>
          </a:p>
        </p:txBody>
      </p:sp>
      <p:sp>
        <p:nvSpPr>
          <p:cNvPr id="40" name="Body Level One…"/>
          <p:cNvSpPr txBox="1"/>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Data Structures an Introduction"/>
          <p:cNvSpPr txBox="1"/>
          <p:nvPr>
            <p:ph type="ctrTitle"/>
          </p:nvPr>
        </p:nvSpPr>
        <p:spPr>
          <a:xfrm>
            <a:off x="540138" y="988060"/>
            <a:ext cx="11924524" cy="3978159"/>
          </a:xfrm>
          <a:prstGeom prst="rect">
            <a:avLst/>
          </a:prstGeom>
        </p:spPr>
        <p:txBody>
          <a:bodyPr/>
          <a:lstStyle>
            <a:lvl1pPr>
              <a:defRPr b="1" sz="10000"/>
            </a:lvl1pPr>
          </a:lstStyle>
          <a:p>
            <a:pPr/>
            <a:r>
              <a:t>Data Structures an Introduction</a:t>
            </a:r>
          </a:p>
        </p:txBody>
      </p:sp>
      <p:sp>
        <p:nvSpPr>
          <p:cNvPr id="120" name="William Fiset"/>
          <p:cNvSpPr txBox="1"/>
          <p:nvPr>
            <p:ph type="subTitle" sz="quarter" idx="1"/>
          </p:nvPr>
        </p:nvSpPr>
        <p:spPr>
          <a:xfrm>
            <a:off x="1270000" y="6059869"/>
            <a:ext cx="10464800" cy="1130301"/>
          </a:xfrm>
          <a:prstGeom prst="rect">
            <a:avLst/>
          </a:prstGeom>
        </p:spPr>
        <p:txBody>
          <a:bodyPr/>
          <a:lstStyle>
            <a:lvl1pPr>
              <a:defRPr sz="4500"/>
            </a:lvl1pPr>
          </a:lstStyle>
          <a:p>
            <a:pPr/>
            <a:r>
              <a:t>William Fiset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Big-O Notation"/>
          <p:cNvSpPr txBox="1"/>
          <p:nvPr>
            <p:ph type="title"/>
          </p:nvPr>
        </p:nvSpPr>
        <p:spPr>
          <a:prstGeom prst="rect">
            <a:avLst/>
          </a:prstGeom>
        </p:spPr>
        <p:txBody>
          <a:bodyPr/>
          <a:lstStyle>
            <a:lvl1pPr>
              <a:defRPr b="1"/>
            </a:lvl1pPr>
          </a:lstStyle>
          <a:p>
            <a:pPr/>
            <a:r>
              <a:t>Big-O Notation</a:t>
            </a:r>
          </a:p>
        </p:txBody>
      </p:sp>
      <p:sp>
        <p:nvSpPr>
          <p:cNvPr id="165" name="Big-O notation gives an upper bound of the computational complexity of an algorithm in the worst case.…"/>
          <p:cNvSpPr txBox="1"/>
          <p:nvPr/>
        </p:nvSpPr>
        <p:spPr>
          <a:xfrm>
            <a:off x="-95742" y="2885517"/>
            <a:ext cx="13196285" cy="4991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700"/>
            </a:pPr>
            <a:r>
              <a:t>Big-O notation gives an upper bound of the computational complexity of an algorithm in the </a:t>
            </a:r>
            <a:r>
              <a:rPr b="1">
                <a:solidFill>
                  <a:schemeClr val="accent5">
                    <a:hueOff val="101205"/>
                    <a:satOff val="-13598"/>
                    <a:lumOff val="23877"/>
                  </a:schemeClr>
                </a:solidFill>
              </a:rPr>
              <a:t>worst</a:t>
            </a:r>
            <a:r>
              <a:t> case. </a:t>
            </a:r>
          </a:p>
          <a:p>
            <a:pPr>
              <a:defRPr sz="4700"/>
            </a:pPr>
          </a:p>
          <a:p>
            <a:pPr>
              <a:defRPr sz="4700"/>
            </a:pPr>
            <a:r>
              <a:t>This helps us quantify performance of algorithms as the input size becomes </a:t>
            </a:r>
            <a:r>
              <a:rPr b="1">
                <a:solidFill>
                  <a:schemeClr val="accent5">
                    <a:hueOff val="101205"/>
                    <a:satOff val="-13598"/>
                    <a:lumOff val="23877"/>
                  </a:schemeClr>
                </a:solidFill>
              </a:rPr>
              <a:t>arbitrarily</a:t>
            </a:r>
            <a:r>
              <a:t> </a:t>
            </a:r>
            <a:r>
              <a:rPr b="1">
                <a:solidFill>
                  <a:schemeClr val="accent5">
                    <a:hueOff val="101205"/>
                    <a:satOff val="-13598"/>
                    <a:lumOff val="23877"/>
                  </a:schemeClr>
                </a:solidFill>
              </a:rPr>
              <a:t>large</a:t>
            </a:r>
            <a:r>
              <a: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Big-O Notation"/>
          <p:cNvSpPr txBox="1"/>
          <p:nvPr>
            <p:ph type="title"/>
          </p:nvPr>
        </p:nvSpPr>
        <p:spPr>
          <a:prstGeom prst="rect">
            <a:avLst/>
          </a:prstGeom>
        </p:spPr>
        <p:txBody>
          <a:bodyPr/>
          <a:lstStyle>
            <a:lvl1pPr>
              <a:defRPr b="1"/>
            </a:lvl1pPr>
          </a:lstStyle>
          <a:p>
            <a:pPr/>
            <a:r>
              <a:t>Big-O Notation</a:t>
            </a:r>
          </a:p>
        </p:txBody>
      </p:sp>
      <p:sp>
        <p:nvSpPr>
          <p:cNvPr id="170" name="n - The size of the input…"/>
          <p:cNvSpPr txBox="1"/>
          <p:nvPr/>
        </p:nvSpPr>
        <p:spPr>
          <a:xfrm>
            <a:off x="693292" y="2331266"/>
            <a:ext cx="11618217" cy="99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n - The size of the input</a:t>
            </a:r>
          </a:p>
          <a:p>
            <a:pPr>
              <a:defRPr sz="3000"/>
            </a:pPr>
            <a:r>
              <a:t>Complexities ordered in from smallest to largest</a:t>
            </a:r>
          </a:p>
        </p:txBody>
      </p:sp>
      <p:sp>
        <p:nvSpPr>
          <p:cNvPr id="171" name="Constant Time: O(1)…"/>
          <p:cNvSpPr txBox="1"/>
          <p:nvPr/>
        </p:nvSpPr>
        <p:spPr>
          <a:xfrm>
            <a:off x="-726119" y="3776311"/>
            <a:ext cx="13160837" cy="548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500"/>
            </a:pPr>
            <a:r>
              <a:t>Constant Time: </a:t>
            </a:r>
            <a:r>
              <a:rPr b="1">
                <a:solidFill>
                  <a:schemeClr val="accent4">
                    <a:hueOff val="102361"/>
                    <a:satOff val="14118"/>
                    <a:lumOff val="10675"/>
                  </a:schemeClr>
                </a:solidFill>
              </a:rPr>
              <a:t>O(1)</a:t>
            </a:r>
          </a:p>
          <a:p>
            <a:pPr>
              <a:defRPr sz="4500"/>
            </a:pPr>
            <a:r>
              <a:t>  Logarithmic Time: </a:t>
            </a:r>
            <a:r>
              <a:rPr b="1">
                <a:solidFill>
                  <a:schemeClr val="accent4">
                    <a:hueOff val="102361"/>
                    <a:satOff val="14118"/>
                    <a:lumOff val="10675"/>
                  </a:schemeClr>
                </a:solidFill>
              </a:rPr>
              <a:t>O(log(n))</a:t>
            </a:r>
          </a:p>
          <a:p>
            <a:pPr>
              <a:defRPr sz="4500"/>
            </a:pPr>
            <a:r>
              <a:t>  Linear Time: </a:t>
            </a:r>
            <a:r>
              <a:rPr b="1">
                <a:solidFill>
                  <a:schemeClr val="accent4">
                    <a:hueOff val="102361"/>
                    <a:satOff val="14118"/>
                    <a:lumOff val="10675"/>
                  </a:schemeClr>
                </a:solidFill>
              </a:rPr>
              <a:t>O(n)</a:t>
            </a:r>
          </a:p>
          <a:p>
            <a:pPr>
              <a:defRPr sz="4500"/>
            </a:pPr>
            <a:r>
              <a:t>  Linearithmic Time: </a:t>
            </a:r>
            <a:r>
              <a:rPr b="1">
                <a:solidFill>
                  <a:schemeClr val="accent4">
                    <a:hueOff val="102361"/>
                    <a:satOff val="14118"/>
                    <a:lumOff val="10675"/>
                  </a:schemeClr>
                </a:solidFill>
              </a:rPr>
              <a:t>O(nlog(n))</a:t>
            </a:r>
          </a:p>
          <a:p>
            <a:pPr>
              <a:defRPr sz="4500"/>
            </a:pPr>
            <a:r>
              <a:t>Quadratic Time: </a:t>
            </a:r>
            <a:r>
              <a:rPr b="1">
                <a:solidFill>
                  <a:schemeClr val="accent4">
                    <a:hueOff val="102361"/>
                    <a:satOff val="14118"/>
                    <a:lumOff val="10675"/>
                  </a:schemeClr>
                </a:solidFill>
              </a:rPr>
              <a:t>O(n</a:t>
            </a:r>
            <a:r>
              <a:rPr b="1" baseline="31999">
                <a:solidFill>
                  <a:schemeClr val="accent4">
                    <a:hueOff val="102361"/>
                    <a:satOff val="14118"/>
                    <a:lumOff val="10675"/>
                  </a:schemeClr>
                </a:solidFill>
              </a:rPr>
              <a:t>2</a:t>
            </a:r>
            <a:r>
              <a:rPr b="1">
                <a:solidFill>
                  <a:schemeClr val="accent4">
                    <a:hueOff val="102361"/>
                    <a:satOff val="14118"/>
                    <a:lumOff val="10675"/>
                  </a:schemeClr>
                </a:solidFill>
              </a:rPr>
              <a:t>)</a:t>
            </a:r>
          </a:p>
          <a:p>
            <a:pPr>
              <a:defRPr sz="4500"/>
            </a:pPr>
            <a:r>
              <a:t>    Cubic Time: </a:t>
            </a:r>
            <a:r>
              <a:rPr b="1">
                <a:solidFill>
                  <a:schemeClr val="accent4">
                    <a:hueOff val="102361"/>
                    <a:satOff val="14118"/>
                    <a:lumOff val="10675"/>
                  </a:schemeClr>
                </a:solidFill>
              </a:rPr>
              <a:t>O(n</a:t>
            </a:r>
            <a:r>
              <a:rPr b="1" baseline="31999">
                <a:solidFill>
                  <a:schemeClr val="accent4">
                    <a:hueOff val="102361"/>
                    <a:satOff val="14118"/>
                    <a:lumOff val="10675"/>
                  </a:schemeClr>
                </a:solidFill>
              </a:rPr>
              <a:t>3</a:t>
            </a:r>
            <a:r>
              <a:rPr b="1">
                <a:solidFill>
                  <a:schemeClr val="accent4">
                    <a:hueOff val="102361"/>
                    <a:satOff val="14118"/>
                    <a:lumOff val="10675"/>
                  </a:schemeClr>
                </a:solidFill>
              </a:rPr>
              <a:t>)</a:t>
            </a:r>
          </a:p>
          <a:p>
            <a:pPr>
              <a:defRPr sz="4500"/>
            </a:pPr>
            <a:r>
              <a:t>     Exponential Time: </a:t>
            </a:r>
            <a:r>
              <a:rPr b="1">
                <a:solidFill>
                  <a:schemeClr val="accent4">
                    <a:hueOff val="102361"/>
                    <a:satOff val="14118"/>
                    <a:lumOff val="10675"/>
                  </a:schemeClr>
                </a:solidFill>
              </a:rPr>
              <a:t>O(b</a:t>
            </a:r>
            <a:r>
              <a:rPr b="1" baseline="31999">
                <a:solidFill>
                  <a:schemeClr val="accent4">
                    <a:hueOff val="102361"/>
                    <a:satOff val="14118"/>
                    <a:lumOff val="10675"/>
                  </a:schemeClr>
                </a:solidFill>
              </a:rPr>
              <a:t>n</a:t>
            </a:r>
            <a:r>
              <a:rPr b="1">
                <a:solidFill>
                  <a:schemeClr val="accent4">
                    <a:hueOff val="102361"/>
                    <a:satOff val="14118"/>
                    <a:lumOff val="10675"/>
                  </a:schemeClr>
                </a:solidFill>
              </a:rPr>
              <a:t>)</a:t>
            </a:r>
            <a:r>
              <a:t>, b &gt; 1</a:t>
            </a:r>
          </a:p>
          <a:p>
            <a:pPr>
              <a:defRPr sz="4500"/>
            </a:pPr>
            <a:r>
              <a:t>Factorial Time: </a:t>
            </a:r>
            <a:r>
              <a:rPr b="1">
                <a:solidFill>
                  <a:schemeClr val="accent4">
                    <a:hueOff val="102361"/>
                    <a:satOff val="14118"/>
                    <a:lumOff val="10675"/>
                  </a:schemeClr>
                </a:solidFill>
              </a:rPr>
              <a:t>O(n!)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Big-O Properties"/>
          <p:cNvSpPr txBox="1"/>
          <p:nvPr>
            <p:ph type="title"/>
          </p:nvPr>
        </p:nvSpPr>
        <p:spPr>
          <a:prstGeom prst="rect">
            <a:avLst/>
          </a:prstGeom>
        </p:spPr>
        <p:txBody>
          <a:bodyPr/>
          <a:lstStyle>
            <a:lvl1pPr>
              <a:defRPr b="1"/>
            </a:lvl1pPr>
          </a:lstStyle>
          <a:p>
            <a:pPr/>
            <a:r>
              <a:t>Big-O Properties</a:t>
            </a:r>
          </a:p>
        </p:txBody>
      </p:sp>
      <p:sp>
        <p:nvSpPr>
          <p:cNvPr id="176" name="Practical examples coming up don’t worry :)"/>
          <p:cNvSpPr txBox="1"/>
          <p:nvPr/>
        </p:nvSpPr>
        <p:spPr>
          <a:xfrm>
            <a:off x="1184770" y="8869332"/>
            <a:ext cx="1063525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Practical examples coming up don’t worry :)</a:t>
            </a:r>
          </a:p>
        </p:txBody>
      </p:sp>
      <p:sp>
        <p:nvSpPr>
          <p:cNvPr id="177" name="O(cn) = O(n), c &gt; 0"/>
          <p:cNvSpPr txBox="1"/>
          <p:nvPr/>
        </p:nvSpPr>
        <p:spPr>
          <a:xfrm>
            <a:off x="2063870" y="3140616"/>
            <a:ext cx="809677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          </a:t>
            </a:r>
            <a:r>
              <a:rPr b="1"/>
              <a:t>O(cn)</a:t>
            </a:r>
            <a:r>
              <a:t> = </a:t>
            </a:r>
            <a:r>
              <a:rPr b="1">
                <a:solidFill>
                  <a:schemeClr val="accent4">
                    <a:hueOff val="102361"/>
                    <a:satOff val="14118"/>
                    <a:lumOff val="10675"/>
                  </a:schemeClr>
                </a:solidFill>
              </a:rPr>
              <a:t>O(n)</a:t>
            </a:r>
            <a:r>
              <a:t>, c &gt; 0</a:t>
            </a:r>
          </a:p>
        </p:txBody>
      </p:sp>
      <p:sp>
        <p:nvSpPr>
          <p:cNvPr id="178" name="Let f be a function that describes the running time of a particular algorithm for an input of size n:…"/>
          <p:cNvSpPr txBox="1"/>
          <p:nvPr/>
        </p:nvSpPr>
        <p:spPr>
          <a:xfrm>
            <a:off x="1291948" y="4490532"/>
            <a:ext cx="10420904" cy="426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Let f be a function that describes the running time of a particular algorithm for an input of size n: </a:t>
            </a:r>
          </a:p>
          <a:p>
            <a:pPr/>
          </a:p>
          <a:p>
            <a:pPr/>
            <a:r>
              <a:t>f(n) = 7log(n)</a:t>
            </a:r>
            <a:r>
              <a:rPr baseline="31999"/>
              <a:t>3</a:t>
            </a:r>
            <a:r>
              <a:t> + 15n</a:t>
            </a:r>
            <a:r>
              <a:rPr baseline="31999"/>
              <a:t>2</a:t>
            </a:r>
            <a:r>
              <a:t> + 2n</a:t>
            </a:r>
            <a:r>
              <a:rPr baseline="31999"/>
              <a:t>3</a:t>
            </a:r>
            <a:r>
              <a:t> + 8</a:t>
            </a:r>
            <a:endParaRPr baseline="31999"/>
          </a:p>
          <a:p>
            <a:pPr/>
            <a:endParaRPr b="1">
              <a:solidFill>
                <a:schemeClr val="accent4">
                  <a:hueOff val="102361"/>
                  <a:satOff val="14118"/>
                  <a:lumOff val="10675"/>
                </a:schemeClr>
              </a:solidFill>
            </a:endParaRPr>
          </a:p>
          <a:p>
            <a:pPr/>
            <a:r>
              <a:t>O(f(n))</a:t>
            </a:r>
            <a:r>
              <a:rPr b="1"/>
              <a:t> =</a:t>
            </a:r>
            <a:r>
              <a:rPr b="1">
                <a:solidFill>
                  <a:schemeClr val="accent4">
                    <a:hueOff val="102361"/>
                    <a:satOff val="14118"/>
                    <a:lumOff val="10675"/>
                  </a:schemeClr>
                </a:solidFill>
              </a:rPr>
              <a:t> O(n</a:t>
            </a:r>
            <a:r>
              <a:rPr b="1" baseline="31999">
                <a:solidFill>
                  <a:schemeClr val="accent4">
                    <a:hueOff val="102361"/>
                    <a:satOff val="14118"/>
                    <a:lumOff val="10675"/>
                  </a:schemeClr>
                </a:solidFill>
              </a:rPr>
              <a:t>3</a:t>
            </a:r>
            <a:r>
              <a:rPr b="1">
                <a:solidFill>
                  <a:schemeClr val="accent4">
                    <a:hueOff val="102361"/>
                    <a:satOff val="14118"/>
                    <a:lumOff val="10675"/>
                  </a:schemeClr>
                </a:solidFill>
              </a:rPr>
              <a:t>)</a:t>
            </a:r>
            <a:endParaRPr b="1">
              <a:solidFill>
                <a:schemeClr val="accent4">
                  <a:hueOff val="102361"/>
                  <a:satOff val="14118"/>
                  <a:lumOff val="10675"/>
                </a:schemeClr>
              </a:solidFill>
            </a:endParaRPr>
          </a:p>
        </p:txBody>
      </p:sp>
      <p:sp>
        <p:nvSpPr>
          <p:cNvPr id="179" name="O(n + c) = O(n)"/>
          <p:cNvSpPr txBox="1"/>
          <p:nvPr/>
        </p:nvSpPr>
        <p:spPr>
          <a:xfrm>
            <a:off x="3990673" y="2487328"/>
            <a:ext cx="424316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t>O(n + c)</a:t>
            </a:r>
            <a:r>
              <a:t> = </a:t>
            </a:r>
            <a:r>
              <a:rPr b="1">
                <a:solidFill>
                  <a:schemeClr val="accent4">
                    <a:hueOff val="102361"/>
                    <a:satOff val="14118"/>
                    <a:lumOff val="10675"/>
                  </a:schemeClr>
                </a:solidFill>
              </a:rPr>
              <a:t>O(n)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Big-O Examples"/>
          <p:cNvSpPr txBox="1"/>
          <p:nvPr>
            <p:ph type="title"/>
          </p:nvPr>
        </p:nvSpPr>
        <p:spPr>
          <a:prstGeom prst="rect">
            <a:avLst/>
          </a:prstGeom>
        </p:spPr>
        <p:txBody>
          <a:bodyPr/>
          <a:lstStyle>
            <a:lvl1pPr>
              <a:defRPr b="1"/>
            </a:lvl1pPr>
          </a:lstStyle>
          <a:p>
            <a:pPr/>
            <a:r>
              <a:t>Big-O Examples</a:t>
            </a:r>
          </a:p>
        </p:txBody>
      </p:sp>
      <p:sp>
        <p:nvSpPr>
          <p:cNvPr id="184" name="a := 1…"/>
          <p:cNvSpPr txBox="1"/>
          <p:nvPr/>
        </p:nvSpPr>
        <p:spPr>
          <a:xfrm>
            <a:off x="714434" y="5693529"/>
            <a:ext cx="4701928" cy="2311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5000"/>
            </a:pPr>
            <a:r>
              <a:t>a := 1</a:t>
            </a:r>
          </a:p>
          <a:p>
            <a:pPr algn="l">
              <a:defRPr sz="5000"/>
            </a:pPr>
            <a:r>
              <a:t>b := 2</a:t>
            </a:r>
          </a:p>
          <a:p>
            <a:pPr algn="l">
              <a:defRPr sz="5000"/>
            </a:pPr>
            <a:r>
              <a:t>c := a + 5*b</a:t>
            </a:r>
          </a:p>
        </p:txBody>
      </p:sp>
      <p:sp>
        <p:nvSpPr>
          <p:cNvPr id="185" name="The following run in constant time: O(1)"/>
          <p:cNvSpPr txBox="1"/>
          <p:nvPr/>
        </p:nvSpPr>
        <p:spPr>
          <a:xfrm>
            <a:off x="634255" y="3312420"/>
            <a:ext cx="11736290"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800"/>
            </a:pPr>
            <a:r>
              <a:t>The following run in </a:t>
            </a:r>
            <a:r>
              <a:rPr u="sng"/>
              <a:t>constant</a:t>
            </a:r>
            <a:r>
              <a:t> time: </a:t>
            </a:r>
            <a:r>
              <a:rPr b="1">
                <a:solidFill>
                  <a:schemeClr val="accent4">
                    <a:hueOff val="102361"/>
                    <a:satOff val="14118"/>
                    <a:lumOff val="10675"/>
                  </a:schemeClr>
                </a:solidFill>
              </a:rPr>
              <a:t>O(1)</a:t>
            </a:r>
          </a:p>
        </p:txBody>
      </p:sp>
      <p:sp>
        <p:nvSpPr>
          <p:cNvPr id="186" name="i := 0…"/>
          <p:cNvSpPr txBox="1"/>
          <p:nvPr/>
        </p:nvSpPr>
        <p:spPr>
          <a:xfrm>
            <a:off x="6475903" y="5551102"/>
            <a:ext cx="6231137" cy="304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5000"/>
            </a:pPr>
            <a:r>
              <a:t>i := 0</a:t>
            </a:r>
          </a:p>
          <a:p>
            <a:pPr algn="l">
              <a:defRPr sz="5000"/>
            </a:pPr>
            <a:r>
              <a:rPr>
                <a:solidFill>
                  <a:schemeClr val="accent5">
                    <a:hueOff val="101205"/>
                    <a:satOff val="-13598"/>
                    <a:lumOff val="23877"/>
                  </a:schemeClr>
                </a:solidFill>
              </a:rPr>
              <a:t>While</a:t>
            </a:r>
            <a:r>
              <a:t> i &lt; 11 </a:t>
            </a:r>
            <a:r>
              <a:rPr>
                <a:solidFill>
                  <a:schemeClr val="accent5">
                    <a:hueOff val="101205"/>
                    <a:satOff val="-13598"/>
                    <a:lumOff val="23877"/>
                  </a:schemeClr>
                </a:solidFill>
              </a:rPr>
              <a:t>Do</a:t>
            </a:r>
          </a:p>
          <a:p>
            <a:pPr algn="l">
              <a:defRPr sz="5000"/>
            </a:pPr>
            <a:r>
              <a:t>    i = i + 1</a:t>
            </a:r>
          </a:p>
          <a:p>
            <a:pPr algn="l">
              <a:defRPr sz="5000"/>
            </a:pPr>
            <a:r>
              <a:t>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Big-O Examples"/>
          <p:cNvSpPr txBox="1"/>
          <p:nvPr>
            <p:ph type="title"/>
          </p:nvPr>
        </p:nvSpPr>
        <p:spPr>
          <a:prstGeom prst="rect">
            <a:avLst/>
          </a:prstGeom>
        </p:spPr>
        <p:txBody>
          <a:bodyPr/>
          <a:lstStyle>
            <a:lvl1pPr>
              <a:defRPr b="1"/>
            </a:lvl1pPr>
          </a:lstStyle>
          <a:p>
            <a:pPr/>
            <a:r>
              <a:t>Big-O Examples</a:t>
            </a:r>
          </a:p>
        </p:txBody>
      </p:sp>
      <p:sp>
        <p:nvSpPr>
          <p:cNvPr id="191" name="i := 0…"/>
          <p:cNvSpPr txBox="1"/>
          <p:nvPr/>
        </p:nvSpPr>
        <p:spPr>
          <a:xfrm>
            <a:off x="446564" y="5222561"/>
            <a:ext cx="5848834" cy="304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5000"/>
            </a:pPr>
            <a:r>
              <a:t>i := 0</a:t>
            </a:r>
          </a:p>
          <a:p>
            <a:pPr algn="l">
              <a:defRPr sz="5000"/>
            </a:pPr>
            <a:r>
              <a:rPr>
                <a:solidFill>
                  <a:schemeClr val="accent5">
                    <a:hueOff val="101205"/>
                    <a:satOff val="-13598"/>
                    <a:lumOff val="23877"/>
                  </a:schemeClr>
                </a:solidFill>
              </a:rPr>
              <a:t>While</a:t>
            </a:r>
            <a:r>
              <a:t> i &lt; n </a:t>
            </a:r>
            <a:r>
              <a:rPr>
                <a:solidFill>
                  <a:schemeClr val="accent5">
                    <a:hueOff val="101205"/>
                    <a:satOff val="-13598"/>
                    <a:lumOff val="23877"/>
                  </a:schemeClr>
                </a:solidFill>
              </a:rPr>
              <a:t>Do</a:t>
            </a:r>
          </a:p>
          <a:p>
            <a:pPr algn="l">
              <a:defRPr sz="5000"/>
            </a:pPr>
            <a:r>
              <a:t>    i = i + 1</a:t>
            </a:r>
          </a:p>
          <a:p>
            <a:pPr algn="l">
              <a:defRPr sz="5000"/>
            </a:pPr>
            <a:r>
              <a:t>   </a:t>
            </a:r>
          </a:p>
        </p:txBody>
      </p:sp>
      <p:sp>
        <p:nvSpPr>
          <p:cNvPr id="192" name="The following run in linear time: O(n)"/>
          <p:cNvSpPr txBox="1"/>
          <p:nvPr/>
        </p:nvSpPr>
        <p:spPr>
          <a:xfrm>
            <a:off x="924805" y="3312420"/>
            <a:ext cx="11155190"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800"/>
            </a:pPr>
            <a:r>
              <a:t>The following run in </a:t>
            </a:r>
            <a:r>
              <a:rPr u="sng"/>
              <a:t>linear</a:t>
            </a:r>
            <a:r>
              <a:t> time: </a:t>
            </a:r>
            <a:r>
              <a:rPr b="1">
                <a:solidFill>
                  <a:schemeClr val="accent4">
                    <a:hueOff val="102361"/>
                    <a:satOff val="14118"/>
                    <a:lumOff val="10675"/>
                  </a:schemeClr>
                </a:solidFill>
              </a:rPr>
              <a:t>O(n)</a:t>
            </a:r>
          </a:p>
        </p:txBody>
      </p:sp>
      <p:sp>
        <p:nvSpPr>
          <p:cNvPr id="193" name="i := 0…"/>
          <p:cNvSpPr txBox="1"/>
          <p:nvPr/>
        </p:nvSpPr>
        <p:spPr>
          <a:xfrm>
            <a:off x="7217402" y="5222561"/>
            <a:ext cx="5848834" cy="304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5000"/>
            </a:pPr>
            <a:r>
              <a:t>i := 0</a:t>
            </a:r>
          </a:p>
          <a:p>
            <a:pPr algn="l">
              <a:defRPr sz="5000"/>
            </a:pPr>
            <a:r>
              <a:rPr>
                <a:solidFill>
                  <a:schemeClr val="accent5">
                    <a:hueOff val="101205"/>
                    <a:satOff val="-13598"/>
                    <a:lumOff val="23877"/>
                  </a:schemeClr>
                </a:solidFill>
              </a:rPr>
              <a:t>While</a:t>
            </a:r>
            <a:r>
              <a:t> i &lt; n </a:t>
            </a:r>
            <a:r>
              <a:rPr>
                <a:solidFill>
                  <a:schemeClr val="accent5">
                    <a:hueOff val="101205"/>
                    <a:satOff val="-13598"/>
                    <a:lumOff val="23877"/>
                  </a:schemeClr>
                </a:solidFill>
              </a:rPr>
              <a:t>Do</a:t>
            </a:r>
          </a:p>
          <a:p>
            <a:pPr algn="l">
              <a:defRPr sz="5000"/>
            </a:pPr>
            <a:r>
              <a:t>    i = i + 3</a:t>
            </a:r>
          </a:p>
          <a:p>
            <a:pPr algn="l">
              <a:defRPr sz="5000"/>
            </a:pPr>
            <a:r>
              <a:t>   </a:t>
            </a:r>
          </a:p>
        </p:txBody>
      </p:sp>
      <p:sp>
        <p:nvSpPr>
          <p:cNvPr id="194" name="f(n) = n…"/>
          <p:cNvSpPr txBox="1"/>
          <p:nvPr/>
        </p:nvSpPr>
        <p:spPr>
          <a:xfrm>
            <a:off x="1387027" y="7980867"/>
            <a:ext cx="3967908"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f(n) = n</a:t>
            </a:r>
          </a:p>
          <a:p>
            <a:pPr/>
            <a:r>
              <a:t>O(f(n)) = </a:t>
            </a:r>
            <a:r>
              <a:rPr b="1">
                <a:solidFill>
                  <a:schemeClr val="accent4">
                    <a:hueOff val="102361"/>
                    <a:satOff val="14118"/>
                    <a:lumOff val="10675"/>
                  </a:schemeClr>
                </a:solidFill>
              </a:rPr>
              <a:t>O(n)</a:t>
            </a:r>
          </a:p>
        </p:txBody>
      </p:sp>
      <p:sp>
        <p:nvSpPr>
          <p:cNvPr id="195" name="f(n) = n/3…"/>
          <p:cNvSpPr txBox="1"/>
          <p:nvPr/>
        </p:nvSpPr>
        <p:spPr>
          <a:xfrm>
            <a:off x="8157865" y="7980867"/>
            <a:ext cx="3967908"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f(n) = n/3</a:t>
            </a:r>
          </a:p>
          <a:p>
            <a:pPr/>
            <a:r>
              <a:t>O(f(n)) = </a:t>
            </a:r>
            <a:r>
              <a:rPr b="1">
                <a:solidFill>
                  <a:schemeClr val="accent4">
                    <a:hueOff val="102361"/>
                    <a:satOff val="14118"/>
                    <a:lumOff val="10675"/>
                  </a:schemeClr>
                </a:solidFill>
              </a:rPr>
              <a:t>O(n)</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Big-O Examples"/>
          <p:cNvSpPr txBox="1"/>
          <p:nvPr>
            <p:ph type="title"/>
          </p:nvPr>
        </p:nvSpPr>
        <p:spPr>
          <a:prstGeom prst="rect">
            <a:avLst/>
          </a:prstGeom>
        </p:spPr>
        <p:txBody>
          <a:bodyPr/>
          <a:lstStyle>
            <a:lvl1pPr>
              <a:defRPr b="1"/>
            </a:lvl1pPr>
          </a:lstStyle>
          <a:p>
            <a:pPr/>
            <a:r>
              <a:t>Big-O Examples</a:t>
            </a:r>
          </a:p>
        </p:txBody>
      </p:sp>
      <p:sp>
        <p:nvSpPr>
          <p:cNvPr id="200" name="For (i := 0 ; i &lt; n; i = i + 1)"/>
          <p:cNvSpPr txBox="1"/>
          <p:nvPr/>
        </p:nvSpPr>
        <p:spPr>
          <a:xfrm>
            <a:off x="1464280" y="4508500"/>
            <a:ext cx="8922545"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For</a:t>
            </a:r>
            <a:r>
              <a:t> (i := 0 ; i &lt; n; i = i + 1)</a:t>
            </a:r>
          </a:p>
          <a:p>
            <a:pPr algn="l"/>
            <a:r>
              <a:t>   </a:t>
            </a:r>
          </a:p>
        </p:txBody>
      </p:sp>
      <p:sp>
        <p:nvSpPr>
          <p:cNvPr id="201" name="For (j := 0 ; j &lt; n; j = j + 1)"/>
          <p:cNvSpPr txBox="1"/>
          <p:nvPr/>
        </p:nvSpPr>
        <p:spPr>
          <a:xfrm>
            <a:off x="2617975" y="5141360"/>
            <a:ext cx="8922545"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rPr>
                <a:solidFill>
                  <a:schemeClr val="accent5">
                    <a:hueOff val="101205"/>
                    <a:satOff val="-13598"/>
                    <a:lumOff val="23877"/>
                  </a:schemeClr>
                </a:solidFill>
              </a:rPr>
              <a:t>F</a:t>
            </a:r>
            <a:r>
              <a:rPr b="1">
                <a:solidFill>
                  <a:schemeClr val="accent5">
                    <a:hueOff val="101205"/>
                    <a:satOff val="-13598"/>
                    <a:lumOff val="23877"/>
                  </a:schemeClr>
                </a:solidFill>
              </a:rPr>
              <a:t>or</a:t>
            </a:r>
            <a:r>
              <a:t> (j := 0 ; j &lt; n; j = j + 1)</a:t>
            </a:r>
          </a:p>
          <a:p>
            <a:pPr algn="l"/>
            <a:r>
              <a:t>   </a:t>
            </a:r>
          </a:p>
        </p:txBody>
      </p:sp>
      <p:sp>
        <p:nvSpPr>
          <p:cNvPr id="202" name="For (i := 0 ; i &lt; n; i = i + 1)"/>
          <p:cNvSpPr txBox="1"/>
          <p:nvPr/>
        </p:nvSpPr>
        <p:spPr>
          <a:xfrm>
            <a:off x="1464280" y="7423243"/>
            <a:ext cx="8922545"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For</a:t>
            </a:r>
            <a:r>
              <a:t> (i := 0 ; i &lt; n; i = i + 1)</a:t>
            </a:r>
          </a:p>
          <a:p>
            <a:pPr algn="l"/>
            <a:r>
              <a:t>   </a:t>
            </a:r>
          </a:p>
        </p:txBody>
      </p:sp>
      <p:sp>
        <p:nvSpPr>
          <p:cNvPr id="203" name="For (j := i ; j &lt; n; j = j + 1)"/>
          <p:cNvSpPr txBox="1"/>
          <p:nvPr/>
        </p:nvSpPr>
        <p:spPr>
          <a:xfrm>
            <a:off x="2617975" y="8109043"/>
            <a:ext cx="8922545"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For</a:t>
            </a:r>
            <a:r>
              <a:t> (j := i ; j &lt; n; j = j + 1)</a:t>
            </a:r>
          </a:p>
          <a:p>
            <a:pPr algn="l"/>
            <a:r>
              <a:t>   </a:t>
            </a:r>
          </a:p>
        </p:txBody>
      </p:sp>
      <p:sp>
        <p:nvSpPr>
          <p:cNvPr id="204" name="Both of the following run in quadratic time.…"/>
          <p:cNvSpPr txBox="1"/>
          <p:nvPr/>
        </p:nvSpPr>
        <p:spPr>
          <a:xfrm>
            <a:off x="114324" y="2050956"/>
            <a:ext cx="12776151"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Both of the following run in quadratic time. </a:t>
            </a:r>
          </a:p>
          <a:p>
            <a:pPr/>
            <a:r>
              <a:t>The first may be obvious since </a:t>
            </a:r>
            <a:r>
              <a:rPr i="1"/>
              <a:t>n</a:t>
            </a:r>
            <a:r>
              <a:t> work done</a:t>
            </a:r>
          </a:p>
          <a:p>
            <a:pPr/>
            <a:r>
              <a:rPr i="1"/>
              <a:t>n</a:t>
            </a:r>
            <a:r>
              <a:t> times is </a:t>
            </a:r>
            <a:r>
              <a:rPr i="1"/>
              <a:t>n*n</a:t>
            </a:r>
            <a:r>
              <a:t> = </a:t>
            </a:r>
            <a:r>
              <a:rPr b="1">
                <a:solidFill>
                  <a:schemeClr val="accent4">
                    <a:hueOff val="102361"/>
                    <a:satOff val="14118"/>
                    <a:lumOff val="10675"/>
                  </a:schemeClr>
                </a:solidFill>
              </a:rPr>
              <a:t>O(n</a:t>
            </a:r>
            <a:r>
              <a:rPr b="1" baseline="31999">
                <a:solidFill>
                  <a:schemeClr val="accent4">
                    <a:hueOff val="102361"/>
                    <a:satOff val="14118"/>
                    <a:lumOff val="10675"/>
                  </a:schemeClr>
                </a:solidFill>
              </a:rPr>
              <a:t>2</a:t>
            </a:r>
            <a:r>
              <a:rPr b="1">
                <a:solidFill>
                  <a:schemeClr val="accent4">
                    <a:hueOff val="102361"/>
                    <a:satOff val="14118"/>
                    <a:lumOff val="10675"/>
                  </a:schemeClr>
                </a:solidFill>
              </a:rPr>
              <a:t>)</a:t>
            </a:r>
            <a:r>
              <a:t>, but what about the second one?</a:t>
            </a:r>
          </a:p>
        </p:txBody>
      </p:sp>
      <p:sp>
        <p:nvSpPr>
          <p:cNvPr id="205" name="^ replaced 0 with i"/>
          <p:cNvSpPr txBox="1"/>
          <p:nvPr/>
        </p:nvSpPr>
        <p:spPr>
          <a:xfrm>
            <a:off x="5396987" y="8746449"/>
            <a:ext cx="534419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replaced 0 with i</a:t>
            </a:r>
          </a:p>
        </p:txBody>
      </p:sp>
      <p:sp>
        <p:nvSpPr>
          <p:cNvPr id="206" name="f(n) = n*n = n2, O(f(n)) = O(n2)"/>
          <p:cNvSpPr txBox="1"/>
          <p:nvPr/>
        </p:nvSpPr>
        <p:spPr>
          <a:xfrm>
            <a:off x="2132880" y="6179753"/>
            <a:ext cx="873904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f(n) = n*n = n</a:t>
            </a:r>
            <a:r>
              <a:rPr baseline="31999"/>
              <a:t>2</a:t>
            </a:r>
            <a:r>
              <a:t>, O(f(n)) = </a:t>
            </a:r>
            <a:r>
              <a:rPr b="1">
                <a:solidFill>
                  <a:schemeClr val="accent4">
                    <a:hueOff val="102361"/>
                    <a:satOff val="14118"/>
                    <a:lumOff val="10675"/>
                  </a:schemeClr>
                </a:solidFill>
              </a:rPr>
              <a:t>O(n</a:t>
            </a:r>
            <a:r>
              <a:rPr b="1" baseline="31999">
                <a:solidFill>
                  <a:schemeClr val="accent4">
                    <a:hueOff val="102361"/>
                    <a:satOff val="14118"/>
                    <a:lumOff val="10675"/>
                  </a:schemeClr>
                </a:solidFill>
              </a:rPr>
              <a:t>2</a:t>
            </a:r>
            <a:r>
              <a:rPr b="1">
                <a:solidFill>
                  <a:schemeClr val="accent4">
                    <a:hueOff val="102361"/>
                    <a:satOff val="14118"/>
                    <a:lumOff val="10675"/>
                  </a:schemeClr>
                </a:solidFill>
              </a:rPr>
              <a:t>)</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Big-O Examples"/>
          <p:cNvSpPr txBox="1"/>
          <p:nvPr>
            <p:ph type="title"/>
          </p:nvPr>
        </p:nvSpPr>
        <p:spPr>
          <a:prstGeom prst="rect">
            <a:avLst/>
          </a:prstGeom>
        </p:spPr>
        <p:txBody>
          <a:bodyPr/>
          <a:lstStyle>
            <a:lvl1pPr>
              <a:defRPr b="1"/>
            </a:lvl1pPr>
          </a:lstStyle>
          <a:p>
            <a:pPr/>
            <a:r>
              <a:t>Big-O Examples</a:t>
            </a:r>
          </a:p>
        </p:txBody>
      </p:sp>
      <p:sp>
        <p:nvSpPr>
          <p:cNvPr id="209" name="For a moment just focus on the second loop.…"/>
          <p:cNvSpPr txBox="1"/>
          <p:nvPr/>
        </p:nvSpPr>
        <p:spPr>
          <a:xfrm>
            <a:off x="585607" y="2284796"/>
            <a:ext cx="11833586" cy="467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100"/>
            </a:pPr>
            <a:r>
              <a:t>For a moment just focus on the second loop.</a:t>
            </a:r>
          </a:p>
          <a:p>
            <a:pPr>
              <a:defRPr sz="3100"/>
            </a:pPr>
            <a:r>
              <a:t>Since </a:t>
            </a:r>
            <a:r>
              <a:rPr i="1"/>
              <a:t>i</a:t>
            </a:r>
            <a:r>
              <a:t> goes from [0,n) the amount of looping</a:t>
            </a:r>
          </a:p>
          <a:p>
            <a:pPr>
              <a:defRPr sz="3100"/>
            </a:pPr>
            <a:r>
              <a:t>done is directly determined by what </a:t>
            </a:r>
            <a:r>
              <a:rPr i="1"/>
              <a:t>i</a:t>
            </a:r>
            <a:r>
              <a:t> is.</a:t>
            </a:r>
          </a:p>
          <a:p>
            <a:pPr>
              <a:defRPr sz="3100"/>
            </a:pPr>
            <a:r>
              <a:t>Remark that if </a:t>
            </a:r>
            <a:r>
              <a:rPr b="1" i="1"/>
              <a:t>i=0</a:t>
            </a:r>
            <a:r>
              <a:t>, we do </a:t>
            </a:r>
            <a:r>
              <a:rPr i="1"/>
              <a:t>n</a:t>
            </a:r>
            <a:r>
              <a:t> work, if </a:t>
            </a:r>
            <a:r>
              <a:rPr i="1"/>
              <a:t>i=1</a:t>
            </a:r>
            <a:r>
              <a:t>, we do </a:t>
            </a:r>
            <a:r>
              <a:rPr i="1"/>
              <a:t>n-1</a:t>
            </a:r>
            <a:r>
              <a:t> work, if </a:t>
            </a:r>
            <a:r>
              <a:rPr i="1"/>
              <a:t>i=2</a:t>
            </a:r>
            <a:r>
              <a:t>, we do </a:t>
            </a:r>
            <a:r>
              <a:rPr i="1"/>
              <a:t>n-2</a:t>
            </a:r>
            <a:r>
              <a:t> work, etc…</a:t>
            </a:r>
          </a:p>
          <a:p>
            <a:pPr>
              <a:defRPr sz="3100"/>
            </a:pPr>
          </a:p>
          <a:p>
            <a:pPr>
              <a:defRPr sz="3100"/>
            </a:pPr>
            <a:r>
              <a:t>So the question then becomes what is:</a:t>
            </a:r>
          </a:p>
          <a:p>
            <a:pPr>
              <a:defRPr sz="3100"/>
            </a:pPr>
            <a:r>
              <a:rPr i="1"/>
              <a:t>(n) + (n-1) + (n-2) + (n-3) + … + 3 + 2 + 1</a:t>
            </a:r>
            <a:r>
              <a:t>?</a:t>
            </a:r>
          </a:p>
          <a:p>
            <a:pPr>
              <a:defRPr sz="3100"/>
            </a:pPr>
            <a:r>
              <a:t>Remarkably this turns out to be </a:t>
            </a:r>
            <a:r>
              <a:rPr i="1"/>
              <a:t>n(n+1)/2</a:t>
            </a:r>
            <a:r>
              <a:t>, so</a:t>
            </a:r>
          </a:p>
          <a:p>
            <a:pPr>
              <a:defRPr sz="3100"/>
            </a:pPr>
            <a:r>
              <a:t>O(n(n+1)/2) = O(n</a:t>
            </a:r>
            <a:r>
              <a:rPr baseline="31999"/>
              <a:t>2</a:t>
            </a:r>
            <a:r>
              <a:t>/2 + n/2) = </a:t>
            </a:r>
            <a:r>
              <a:rPr b="1">
                <a:solidFill>
                  <a:schemeClr val="accent4">
                    <a:hueOff val="102361"/>
                    <a:satOff val="14118"/>
                    <a:lumOff val="10675"/>
                  </a:schemeClr>
                </a:solidFill>
              </a:rPr>
              <a:t>O(n</a:t>
            </a:r>
            <a:r>
              <a:rPr b="1" baseline="31999">
                <a:solidFill>
                  <a:schemeClr val="accent4">
                    <a:hueOff val="102361"/>
                    <a:satOff val="14118"/>
                    <a:lumOff val="10675"/>
                  </a:schemeClr>
                </a:solidFill>
              </a:rPr>
              <a:t>2</a:t>
            </a:r>
            <a:r>
              <a:rPr b="1">
                <a:solidFill>
                  <a:schemeClr val="accent4">
                    <a:hueOff val="102361"/>
                    <a:satOff val="14118"/>
                    <a:lumOff val="10675"/>
                  </a:schemeClr>
                </a:solidFill>
              </a:rPr>
              <a:t>)</a:t>
            </a:r>
          </a:p>
        </p:txBody>
      </p:sp>
      <p:sp>
        <p:nvSpPr>
          <p:cNvPr id="210" name="For (i := 0 ; i &lt; n; i = i + 1)"/>
          <p:cNvSpPr txBox="1"/>
          <p:nvPr/>
        </p:nvSpPr>
        <p:spPr>
          <a:xfrm>
            <a:off x="1464280" y="7461343"/>
            <a:ext cx="8922545"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For</a:t>
            </a:r>
            <a:r>
              <a:t> (i := 0 ; i &lt; n; i = i + 1)</a:t>
            </a:r>
          </a:p>
          <a:p>
            <a:pPr algn="l"/>
            <a:r>
              <a:t>   </a:t>
            </a:r>
          </a:p>
        </p:txBody>
      </p:sp>
      <p:sp>
        <p:nvSpPr>
          <p:cNvPr id="211" name="For (j := i ; j &lt; n; j = j + 1)"/>
          <p:cNvSpPr txBox="1"/>
          <p:nvPr/>
        </p:nvSpPr>
        <p:spPr>
          <a:xfrm>
            <a:off x="2617975" y="8109043"/>
            <a:ext cx="8922545"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For</a:t>
            </a:r>
            <a:r>
              <a:t> (j := i ; j &lt; n; j = j + 1)</a:t>
            </a:r>
          </a:p>
          <a:p>
            <a:pPr algn="l"/>
            <a:r>
              <a:t>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Big-O Examples"/>
          <p:cNvSpPr txBox="1"/>
          <p:nvPr>
            <p:ph type="title"/>
          </p:nvPr>
        </p:nvSpPr>
        <p:spPr>
          <a:prstGeom prst="rect">
            <a:avLst/>
          </a:prstGeom>
        </p:spPr>
        <p:txBody>
          <a:bodyPr/>
          <a:lstStyle>
            <a:lvl1pPr>
              <a:defRPr b="1"/>
            </a:lvl1pPr>
          </a:lstStyle>
          <a:p>
            <a:pPr/>
            <a:r>
              <a:t>Big-O Examples</a:t>
            </a:r>
          </a:p>
        </p:txBody>
      </p:sp>
      <p:sp>
        <p:nvSpPr>
          <p:cNvPr id="214" name="Suppose we have a sorted array and we want to find the index of a particular value in the array, if it exists. What is the time complexity of the following algorithm?"/>
          <p:cNvSpPr txBox="1"/>
          <p:nvPr/>
        </p:nvSpPr>
        <p:spPr>
          <a:xfrm>
            <a:off x="585607" y="2280626"/>
            <a:ext cx="11833586" cy="193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100"/>
            </a:lvl1pPr>
          </a:lstStyle>
          <a:p>
            <a:pPr/>
            <a:r>
              <a:t>Suppose we have a sorted array and we want to find the index of a particular value in the array, if it exists. What is the time complexity of the following algorithm?</a:t>
            </a:r>
          </a:p>
        </p:txBody>
      </p:sp>
      <p:sp>
        <p:nvSpPr>
          <p:cNvPr id="215" name="low  := 0…"/>
          <p:cNvSpPr txBox="1"/>
          <p:nvPr/>
        </p:nvSpPr>
        <p:spPr>
          <a:xfrm>
            <a:off x="1728045" y="4395082"/>
            <a:ext cx="10665843" cy="4991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000"/>
            </a:pPr>
            <a:r>
              <a:t>low  := 0</a:t>
            </a:r>
          </a:p>
          <a:p>
            <a:pPr algn="l">
              <a:defRPr sz="3000"/>
            </a:pPr>
            <a:r>
              <a:t>high := n-1</a:t>
            </a:r>
          </a:p>
          <a:p>
            <a:pPr algn="l">
              <a:defRPr sz="3000"/>
            </a:pPr>
            <a:r>
              <a:rPr b="1">
                <a:solidFill>
                  <a:schemeClr val="accent5">
                    <a:hueOff val="101205"/>
                    <a:satOff val="-13598"/>
                    <a:lumOff val="23877"/>
                  </a:schemeClr>
                </a:solidFill>
              </a:rPr>
              <a:t>While</a:t>
            </a:r>
            <a:r>
              <a:t> low &lt;= high </a:t>
            </a:r>
            <a:r>
              <a:rPr b="1">
                <a:solidFill>
                  <a:schemeClr val="accent5">
                    <a:hueOff val="101205"/>
                    <a:satOff val="-13598"/>
                    <a:lumOff val="23877"/>
                  </a:schemeClr>
                </a:solidFill>
              </a:rPr>
              <a:t>Do</a:t>
            </a:r>
          </a:p>
          <a:p>
            <a:pPr algn="l">
              <a:defRPr sz="3000"/>
            </a:pPr>
          </a:p>
          <a:p>
            <a:pPr algn="l">
              <a:defRPr sz="3000"/>
            </a:pPr>
            <a:r>
              <a:t>    mid := (low + high) / 2</a:t>
            </a:r>
          </a:p>
          <a:p>
            <a:pPr algn="l">
              <a:defRPr sz="3000"/>
            </a:pPr>
          </a:p>
          <a:p>
            <a:pPr algn="l">
              <a:defRPr sz="3000"/>
            </a:pPr>
            <a:r>
              <a:t>    </a:t>
            </a:r>
            <a:r>
              <a:rPr b="1">
                <a:solidFill>
                  <a:schemeClr val="accent5">
                    <a:hueOff val="101205"/>
                    <a:satOff val="-13598"/>
                    <a:lumOff val="23877"/>
                  </a:schemeClr>
                </a:solidFill>
              </a:rPr>
              <a:t>If</a:t>
            </a:r>
            <a:r>
              <a:t> array[mid] == value: </a:t>
            </a:r>
            <a:r>
              <a:rPr b="1">
                <a:solidFill>
                  <a:schemeClr val="accent5">
                    <a:hueOff val="101205"/>
                    <a:satOff val="-13598"/>
                    <a:lumOff val="23877"/>
                  </a:schemeClr>
                </a:solidFill>
              </a:rPr>
              <a:t>return</a:t>
            </a:r>
            <a:r>
              <a:t> mid</a:t>
            </a:r>
          </a:p>
          <a:p>
            <a:pPr algn="l">
              <a:defRPr sz="3000"/>
            </a:pPr>
            <a:r>
              <a:t>    </a:t>
            </a:r>
            <a:r>
              <a:rPr b="1">
                <a:solidFill>
                  <a:schemeClr val="accent5">
                    <a:hueOff val="101205"/>
                    <a:satOff val="-13598"/>
                    <a:lumOff val="23877"/>
                  </a:schemeClr>
                </a:solidFill>
              </a:rPr>
              <a:t>Else If</a:t>
            </a:r>
            <a:r>
              <a:t> array[mid] &lt; value: lo = mid + 1 </a:t>
            </a:r>
          </a:p>
          <a:p>
            <a:pPr algn="l">
              <a:defRPr sz="3000"/>
            </a:pPr>
            <a:r>
              <a:t>    </a:t>
            </a:r>
            <a:r>
              <a:rPr b="1">
                <a:solidFill>
                  <a:schemeClr val="accent5">
                    <a:hueOff val="101205"/>
                    <a:satOff val="-13598"/>
                    <a:lumOff val="23877"/>
                  </a:schemeClr>
                </a:solidFill>
              </a:rPr>
              <a:t>Else If</a:t>
            </a:r>
            <a:r>
              <a:t> array[mid] &gt; value: hi = mid - 1</a:t>
            </a:r>
          </a:p>
          <a:p>
            <a:pPr algn="l">
              <a:defRPr sz="3000"/>
            </a:pPr>
          </a:p>
          <a:p>
            <a:pPr algn="l">
              <a:defRPr sz="3000"/>
            </a:pPr>
            <a:r>
              <a:rPr b="1">
                <a:solidFill>
                  <a:schemeClr val="accent5">
                    <a:hueOff val="101205"/>
                    <a:satOff val="-13598"/>
                    <a:lumOff val="23877"/>
                  </a:schemeClr>
                </a:solidFill>
              </a:rPr>
              <a:t>return</a:t>
            </a:r>
            <a:r>
              <a:t> -1 </a:t>
            </a:r>
            <a:r>
              <a:rPr b="1">
                <a:solidFill>
                  <a:schemeClr val="accent2"/>
                </a:solidFill>
              </a:rPr>
              <a:t>// Value not found</a:t>
            </a:r>
          </a:p>
        </p:txBody>
      </p:sp>
      <p:sp>
        <p:nvSpPr>
          <p:cNvPr id="216" name="Ans: O(log2(n)) = O(log(n))"/>
          <p:cNvSpPr txBox="1"/>
          <p:nvPr/>
        </p:nvSpPr>
        <p:spPr>
          <a:xfrm>
            <a:off x="6262299" y="4597400"/>
            <a:ext cx="643503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100"/>
            </a:pPr>
            <a:r>
              <a:t>Ans: O(log</a:t>
            </a:r>
            <a:r>
              <a:rPr baseline="-5999"/>
              <a:t>2</a:t>
            </a:r>
            <a:r>
              <a:t>(n)) = </a:t>
            </a:r>
            <a:r>
              <a:rPr b="1">
                <a:solidFill>
                  <a:schemeClr val="accent4">
                    <a:hueOff val="102361"/>
                    <a:satOff val="14118"/>
                    <a:lumOff val="10675"/>
                  </a:schemeClr>
                </a:solidFill>
              </a:rPr>
              <a:t>O(log(n))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6" grpId="1"/>
    </p:bldLst>
  </p:timing>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Big-O Examples"/>
          <p:cNvSpPr txBox="1"/>
          <p:nvPr>
            <p:ph type="title"/>
          </p:nvPr>
        </p:nvSpPr>
        <p:spPr>
          <a:prstGeom prst="rect">
            <a:avLst/>
          </a:prstGeom>
        </p:spPr>
        <p:txBody>
          <a:bodyPr/>
          <a:lstStyle>
            <a:lvl1pPr>
              <a:defRPr b="1"/>
            </a:lvl1pPr>
          </a:lstStyle>
          <a:p>
            <a:pPr/>
            <a:r>
              <a:t>Big-O Examples</a:t>
            </a:r>
          </a:p>
        </p:txBody>
      </p:sp>
      <p:sp>
        <p:nvSpPr>
          <p:cNvPr id="221" name="i := 0…"/>
          <p:cNvSpPr txBox="1"/>
          <p:nvPr/>
        </p:nvSpPr>
        <p:spPr>
          <a:xfrm>
            <a:off x="2928069" y="2214185"/>
            <a:ext cx="6536979" cy="594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i := 0</a:t>
            </a:r>
          </a:p>
          <a:p>
            <a:pPr algn="l">
              <a:defRPr sz="4000"/>
            </a:pPr>
            <a:r>
              <a:rPr>
                <a:solidFill>
                  <a:schemeClr val="accent5">
                    <a:hueOff val="101205"/>
                    <a:satOff val="-13598"/>
                    <a:lumOff val="23877"/>
                  </a:schemeClr>
                </a:solidFill>
              </a:rPr>
              <a:t>While</a:t>
            </a:r>
            <a:r>
              <a:t> i &lt; n </a:t>
            </a:r>
            <a:r>
              <a:rPr>
                <a:solidFill>
                  <a:schemeClr val="accent5">
                    <a:hueOff val="101205"/>
                    <a:satOff val="-13598"/>
                    <a:lumOff val="23877"/>
                  </a:schemeClr>
                </a:solidFill>
              </a:rPr>
              <a:t>Do</a:t>
            </a:r>
          </a:p>
          <a:p>
            <a:pPr algn="l">
              <a:defRPr sz="4000"/>
            </a:pPr>
            <a:r>
              <a:t>    j = 0</a:t>
            </a:r>
          </a:p>
          <a:p>
            <a:pPr algn="l">
              <a:defRPr sz="4000"/>
            </a:pPr>
            <a:r>
              <a:t>    </a:t>
            </a:r>
            <a:r>
              <a:rPr>
                <a:solidFill>
                  <a:schemeClr val="accent5">
                    <a:hueOff val="101205"/>
                    <a:satOff val="-13598"/>
                    <a:lumOff val="23877"/>
                  </a:schemeClr>
                </a:solidFill>
              </a:rPr>
              <a:t>While</a:t>
            </a:r>
            <a:r>
              <a:t> j &lt; 3*n </a:t>
            </a:r>
            <a:r>
              <a:rPr>
                <a:solidFill>
                  <a:schemeClr val="accent5">
                    <a:hueOff val="101205"/>
                    <a:satOff val="-13598"/>
                    <a:lumOff val="23877"/>
                  </a:schemeClr>
                </a:solidFill>
              </a:rPr>
              <a:t>Do</a:t>
            </a:r>
            <a:endParaRPr>
              <a:solidFill>
                <a:schemeClr val="accent5">
                  <a:hueOff val="101205"/>
                  <a:satOff val="-13598"/>
                  <a:lumOff val="23877"/>
                </a:schemeClr>
              </a:solidFill>
            </a:endParaRPr>
          </a:p>
          <a:p>
            <a:pPr algn="l">
              <a:defRPr sz="4000"/>
            </a:pPr>
            <a:r>
              <a:rPr>
                <a:solidFill>
                  <a:schemeClr val="accent5">
                    <a:hueOff val="101205"/>
                    <a:satOff val="-13598"/>
                    <a:lumOff val="23877"/>
                  </a:schemeClr>
                </a:solidFill>
              </a:rPr>
              <a:t>       </a:t>
            </a:r>
            <a:r>
              <a:t>j = j + 1</a:t>
            </a:r>
          </a:p>
          <a:p>
            <a:pPr algn="l">
              <a:defRPr sz="4000"/>
            </a:pPr>
            <a:r>
              <a:t>    j = 0</a:t>
            </a:r>
          </a:p>
          <a:p>
            <a:pPr algn="l">
              <a:defRPr sz="4000"/>
            </a:pPr>
            <a:r>
              <a:t>    </a:t>
            </a:r>
            <a:r>
              <a:rPr>
                <a:solidFill>
                  <a:schemeClr val="accent5">
                    <a:hueOff val="101205"/>
                    <a:satOff val="-13598"/>
                    <a:lumOff val="23877"/>
                  </a:schemeClr>
                </a:solidFill>
              </a:rPr>
              <a:t>While</a:t>
            </a:r>
            <a:r>
              <a:t> j &lt; 2*n </a:t>
            </a:r>
            <a:r>
              <a:rPr>
                <a:solidFill>
                  <a:schemeClr val="accent5">
                    <a:hueOff val="101205"/>
                    <a:satOff val="-13598"/>
                    <a:lumOff val="23877"/>
                  </a:schemeClr>
                </a:solidFill>
              </a:rPr>
              <a:t>Do</a:t>
            </a:r>
            <a:endParaRPr>
              <a:solidFill>
                <a:schemeClr val="accent5">
                  <a:hueOff val="101205"/>
                  <a:satOff val="-13598"/>
                  <a:lumOff val="23877"/>
                </a:schemeClr>
              </a:solidFill>
            </a:endParaRPr>
          </a:p>
          <a:p>
            <a:pPr algn="l">
              <a:defRPr sz="4000"/>
            </a:pPr>
            <a:r>
              <a:rPr>
                <a:solidFill>
                  <a:schemeClr val="accent5">
                    <a:hueOff val="101205"/>
                    <a:satOff val="-13598"/>
                    <a:lumOff val="23877"/>
                  </a:schemeClr>
                </a:solidFill>
              </a:rPr>
              <a:t>       </a:t>
            </a:r>
            <a:r>
              <a:t>j = j + 1</a:t>
            </a:r>
          </a:p>
          <a:p>
            <a:pPr algn="l">
              <a:defRPr sz="4000"/>
            </a:pPr>
            <a:r>
              <a:t>    i = i + 1</a:t>
            </a:r>
          </a:p>
          <a:p>
            <a:pPr algn="l">
              <a:defRPr sz="4000"/>
            </a:pPr>
            <a:r>
              <a:t>   </a:t>
            </a:r>
          </a:p>
        </p:txBody>
      </p:sp>
      <p:sp>
        <p:nvSpPr>
          <p:cNvPr id="222" name="f(n) = n * (3n + 2n) = 5n2…"/>
          <p:cNvSpPr txBox="1"/>
          <p:nvPr/>
        </p:nvSpPr>
        <p:spPr>
          <a:xfrm>
            <a:off x="2775148" y="7960333"/>
            <a:ext cx="745450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f(n) = n * (3n + 2n) = 5n</a:t>
            </a:r>
            <a:r>
              <a:rPr baseline="31999"/>
              <a:t>2</a:t>
            </a:r>
          </a:p>
          <a:p>
            <a:pPr/>
            <a:r>
              <a:t>O(f(n)) = </a:t>
            </a:r>
            <a:r>
              <a:rPr b="1">
                <a:solidFill>
                  <a:schemeClr val="accent4">
                    <a:hueOff val="102361"/>
                    <a:satOff val="14118"/>
                    <a:lumOff val="10675"/>
                  </a:schemeClr>
                </a:solidFill>
              </a:rPr>
              <a:t>O(n</a:t>
            </a:r>
            <a:r>
              <a:rPr b="1" baseline="31999">
                <a:solidFill>
                  <a:schemeClr val="accent4">
                    <a:hueOff val="102361"/>
                    <a:satOff val="14118"/>
                    <a:lumOff val="10675"/>
                  </a:schemeClr>
                </a:solidFill>
              </a:rPr>
              <a:t>2</a:t>
            </a:r>
            <a:r>
              <a:rPr b="1">
                <a:solidFill>
                  <a:schemeClr val="accent4">
                    <a:hueOff val="102361"/>
                    <a:satOff val="14118"/>
                    <a:lumOff val="10675"/>
                  </a:schemeClr>
                </a:solidFill>
              </a:rP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2" grpId="1"/>
    </p:bldLst>
  </p:timing>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Big-O Examples"/>
          <p:cNvSpPr txBox="1"/>
          <p:nvPr>
            <p:ph type="title"/>
          </p:nvPr>
        </p:nvSpPr>
        <p:spPr>
          <a:prstGeom prst="rect">
            <a:avLst/>
          </a:prstGeom>
        </p:spPr>
        <p:txBody>
          <a:bodyPr/>
          <a:lstStyle>
            <a:lvl1pPr>
              <a:defRPr b="1"/>
            </a:lvl1pPr>
          </a:lstStyle>
          <a:p>
            <a:pPr/>
            <a:r>
              <a:t>Big-O Examples</a:t>
            </a:r>
          </a:p>
        </p:txBody>
      </p:sp>
      <p:sp>
        <p:nvSpPr>
          <p:cNvPr id="227" name="i := 0…"/>
          <p:cNvSpPr txBox="1"/>
          <p:nvPr/>
        </p:nvSpPr>
        <p:spPr>
          <a:xfrm>
            <a:off x="2928069" y="2214185"/>
            <a:ext cx="7148662" cy="594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i := 0</a:t>
            </a:r>
          </a:p>
          <a:p>
            <a:pPr algn="l">
              <a:defRPr sz="4000"/>
            </a:pPr>
            <a:r>
              <a:rPr>
                <a:solidFill>
                  <a:schemeClr val="accent5">
                    <a:hueOff val="101205"/>
                    <a:satOff val="-13598"/>
                    <a:lumOff val="23877"/>
                  </a:schemeClr>
                </a:solidFill>
              </a:rPr>
              <a:t>While</a:t>
            </a:r>
            <a:r>
              <a:t> i &lt; 3 * n </a:t>
            </a:r>
            <a:r>
              <a:rPr>
                <a:solidFill>
                  <a:schemeClr val="accent5">
                    <a:hueOff val="101205"/>
                    <a:satOff val="-13598"/>
                    <a:lumOff val="23877"/>
                  </a:schemeClr>
                </a:solidFill>
              </a:rPr>
              <a:t>Do</a:t>
            </a:r>
          </a:p>
          <a:p>
            <a:pPr algn="l">
              <a:defRPr sz="4000"/>
            </a:pPr>
            <a:r>
              <a:t>    j := 10</a:t>
            </a:r>
          </a:p>
          <a:p>
            <a:pPr algn="l">
              <a:defRPr sz="4000"/>
            </a:pPr>
            <a:r>
              <a:t>    </a:t>
            </a:r>
            <a:r>
              <a:rPr>
                <a:solidFill>
                  <a:schemeClr val="accent5">
                    <a:hueOff val="101205"/>
                    <a:satOff val="-13598"/>
                    <a:lumOff val="23877"/>
                  </a:schemeClr>
                </a:solidFill>
              </a:rPr>
              <a:t>While</a:t>
            </a:r>
            <a:r>
              <a:t> j &lt;= 50 </a:t>
            </a:r>
            <a:r>
              <a:rPr>
                <a:solidFill>
                  <a:schemeClr val="accent5">
                    <a:hueOff val="101205"/>
                    <a:satOff val="-13598"/>
                    <a:lumOff val="23877"/>
                  </a:schemeClr>
                </a:solidFill>
              </a:rPr>
              <a:t>Do</a:t>
            </a:r>
            <a:endParaRPr>
              <a:solidFill>
                <a:schemeClr val="accent5">
                  <a:hueOff val="101205"/>
                  <a:satOff val="-13598"/>
                  <a:lumOff val="23877"/>
                </a:schemeClr>
              </a:solidFill>
            </a:endParaRPr>
          </a:p>
          <a:p>
            <a:pPr algn="l">
              <a:defRPr sz="4000"/>
            </a:pPr>
            <a:r>
              <a:rPr>
                <a:solidFill>
                  <a:schemeClr val="accent5">
                    <a:hueOff val="101205"/>
                    <a:satOff val="-13598"/>
                    <a:lumOff val="23877"/>
                  </a:schemeClr>
                </a:solidFill>
              </a:rPr>
              <a:t>       </a:t>
            </a:r>
            <a:r>
              <a:t>j = j + 1</a:t>
            </a:r>
          </a:p>
          <a:p>
            <a:pPr algn="l">
              <a:defRPr sz="4000"/>
            </a:pPr>
            <a:r>
              <a:t>    j = 0</a:t>
            </a:r>
          </a:p>
          <a:p>
            <a:pPr algn="l">
              <a:defRPr sz="4000"/>
            </a:pPr>
            <a:r>
              <a:t>    </a:t>
            </a:r>
            <a:r>
              <a:rPr>
                <a:solidFill>
                  <a:schemeClr val="accent5">
                    <a:hueOff val="101205"/>
                    <a:satOff val="-13598"/>
                    <a:lumOff val="23877"/>
                  </a:schemeClr>
                </a:solidFill>
              </a:rPr>
              <a:t>While</a:t>
            </a:r>
            <a:r>
              <a:t> j &lt; n*n*n </a:t>
            </a:r>
            <a:r>
              <a:rPr>
                <a:solidFill>
                  <a:schemeClr val="accent5">
                    <a:hueOff val="101205"/>
                    <a:satOff val="-13598"/>
                    <a:lumOff val="23877"/>
                  </a:schemeClr>
                </a:solidFill>
              </a:rPr>
              <a:t>Do</a:t>
            </a:r>
            <a:endParaRPr>
              <a:solidFill>
                <a:schemeClr val="accent5">
                  <a:hueOff val="101205"/>
                  <a:satOff val="-13598"/>
                  <a:lumOff val="23877"/>
                </a:schemeClr>
              </a:solidFill>
            </a:endParaRPr>
          </a:p>
          <a:p>
            <a:pPr algn="l">
              <a:defRPr sz="4000"/>
            </a:pPr>
            <a:r>
              <a:rPr>
                <a:solidFill>
                  <a:schemeClr val="accent5">
                    <a:hueOff val="101205"/>
                    <a:satOff val="-13598"/>
                    <a:lumOff val="23877"/>
                  </a:schemeClr>
                </a:solidFill>
              </a:rPr>
              <a:t>       </a:t>
            </a:r>
            <a:r>
              <a:t>j = j + 2</a:t>
            </a:r>
          </a:p>
          <a:p>
            <a:pPr algn="l">
              <a:defRPr sz="4000"/>
            </a:pPr>
            <a:r>
              <a:t>    i = i + 1</a:t>
            </a:r>
          </a:p>
          <a:p>
            <a:pPr algn="l">
              <a:defRPr sz="4000"/>
            </a:pPr>
            <a:r>
              <a:t>   </a:t>
            </a:r>
          </a:p>
        </p:txBody>
      </p:sp>
      <p:sp>
        <p:nvSpPr>
          <p:cNvPr id="228" name="f(n) = 3n * (40 + n3/2) = 3n/40 + 3n4/2…"/>
          <p:cNvSpPr txBox="1"/>
          <p:nvPr/>
        </p:nvSpPr>
        <p:spPr>
          <a:xfrm>
            <a:off x="1031850" y="7960333"/>
            <a:ext cx="10941100"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f(n) = 3n * (40 + n</a:t>
            </a:r>
            <a:r>
              <a:rPr baseline="31999"/>
              <a:t>3</a:t>
            </a:r>
            <a:r>
              <a:t>/2) = 3n/40 + 3n</a:t>
            </a:r>
            <a:r>
              <a:rPr baseline="31999"/>
              <a:t>4</a:t>
            </a:r>
            <a:r>
              <a:t>/2</a:t>
            </a:r>
          </a:p>
          <a:p>
            <a:pPr/>
            <a:r>
              <a:t>O(f(n)) = </a:t>
            </a:r>
            <a:r>
              <a:rPr b="1">
                <a:solidFill>
                  <a:schemeClr val="accent4">
                    <a:hueOff val="102361"/>
                    <a:satOff val="14118"/>
                    <a:lumOff val="10675"/>
                  </a:schemeClr>
                </a:solidFill>
              </a:rPr>
              <a:t>O(n</a:t>
            </a:r>
            <a:r>
              <a:rPr b="1" baseline="31999">
                <a:solidFill>
                  <a:schemeClr val="accent4">
                    <a:hueOff val="102361"/>
                    <a:satOff val="14118"/>
                    <a:lumOff val="10675"/>
                  </a:schemeClr>
                </a:solidFill>
              </a:rPr>
              <a:t>4</a:t>
            </a:r>
            <a:r>
              <a:rPr b="1">
                <a:solidFill>
                  <a:schemeClr val="accent4">
                    <a:hueOff val="102361"/>
                    <a:satOff val="14118"/>
                    <a:lumOff val="10675"/>
                  </a:schemeClr>
                </a:solidFill>
              </a:rP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8" grpId="1"/>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What is a Data Structure?"/>
          <p:cNvSpPr txBox="1"/>
          <p:nvPr>
            <p:ph type="title"/>
          </p:nvPr>
        </p:nvSpPr>
        <p:spPr>
          <a:xfrm>
            <a:off x="-1" y="771537"/>
            <a:ext cx="13004801" cy="1491137"/>
          </a:xfrm>
          <a:prstGeom prst="rect">
            <a:avLst/>
          </a:prstGeom>
        </p:spPr>
        <p:txBody>
          <a:bodyPr/>
          <a:lstStyle/>
          <a:p>
            <a:pPr defTabSz="490727">
              <a:defRPr b="1" sz="6719"/>
            </a:pPr>
            <a:r>
              <a:t>What is a </a:t>
            </a:r>
            <a:r>
              <a:t>Data Structure</a:t>
            </a:r>
            <a:r>
              <a:t>?</a:t>
            </a:r>
          </a:p>
        </p:txBody>
      </p:sp>
      <p:sp>
        <p:nvSpPr>
          <p:cNvPr id="125" name="A data structure (DS) is a way of organizing data so that it can be used effectively."/>
          <p:cNvSpPr txBox="1"/>
          <p:nvPr/>
        </p:nvSpPr>
        <p:spPr>
          <a:xfrm>
            <a:off x="-208347" y="3958252"/>
            <a:ext cx="13235452" cy="223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800"/>
            </a:pPr>
            <a:r>
              <a:t>A </a:t>
            </a:r>
            <a:r>
              <a:rPr b="1">
                <a:solidFill>
                  <a:schemeClr val="accent2">
                    <a:satOff val="-13916"/>
                    <a:lumOff val="13989"/>
                  </a:schemeClr>
                </a:solidFill>
              </a:rPr>
              <a:t>data structure</a:t>
            </a:r>
            <a:r>
              <a:t> (DS) is a way of organizing data so that it can be used effectively.</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Big-O Examples"/>
          <p:cNvSpPr txBox="1"/>
          <p:nvPr>
            <p:ph type="title"/>
          </p:nvPr>
        </p:nvSpPr>
        <p:spPr>
          <a:prstGeom prst="rect">
            <a:avLst/>
          </a:prstGeom>
        </p:spPr>
        <p:txBody>
          <a:bodyPr/>
          <a:lstStyle>
            <a:lvl1pPr>
              <a:defRPr b="1"/>
            </a:lvl1pPr>
          </a:lstStyle>
          <a:p>
            <a:pPr/>
            <a:r>
              <a:t>Big-O Examples</a:t>
            </a:r>
          </a:p>
        </p:txBody>
      </p:sp>
      <p:sp>
        <p:nvSpPr>
          <p:cNvPr id="233" name="Finding all subsets of a set - O(2n)…"/>
          <p:cNvSpPr txBox="1"/>
          <p:nvPr/>
        </p:nvSpPr>
        <p:spPr>
          <a:xfrm>
            <a:off x="251953" y="3428933"/>
            <a:ext cx="12500894" cy="426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Finding all subsets of a set - </a:t>
            </a:r>
            <a:r>
              <a:rPr b="1">
                <a:solidFill>
                  <a:schemeClr val="accent4">
                    <a:hueOff val="102361"/>
                    <a:satOff val="14118"/>
                    <a:lumOff val="10675"/>
                  </a:schemeClr>
                </a:solidFill>
              </a:rPr>
              <a:t>O(2</a:t>
            </a:r>
            <a:r>
              <a:rPr b="1" baseline="31999">
                <a:solidFill>
                  <a:schemeClr val="accent4">
                    <a:hueOff val="102361"/>
                    <a:satOff val="14118"/>
                    <a:lumOff val="10675"/>
                  </a:schemeClr>
                </a:solidFill>
              </a:rPr>
              <a:t>n</a:t>
            </a:r>
            <a:r>
              <a:rPr b="1">
                <a:solidFill>
                  <a:schemeClr val="accent4">
                    <a:hueOff val="102361"/>
                    <a:satOff val="14118"/>
                    <a:lumOff val="10675"/>
                  </a:schemeClr>
                </a:solidFill>
              </a:rPr>
              <a:t>)</a:t>
            </a:r>
          </a:p>
          <a:p>
            <a:pPr/>
          </a:p>
          <a:p>
            <a:pPr/>
            <a:r>
              <a:t>Finding all permutations of a string - </a:t>
            </a:r>
            <a:r>
              <a:rPr b="1">
                <a:solidFill>
                  <a:schemeClr val="accent4">
                    <a:hueOff val="102361"/>
                    <a:satOff val="14118"/>
                    <a:lumOff val="10675"/>
                  </a:schemeClr>
                </a:solidFill>
              </a:rPr>
              <a:t>O(n!)</a:t>
            </a:r>
          </a:p>
          <a:p>
            <a:pPr/>
          </a:p>
          <a:p>
            <a:pPr/>
            <a:r>
              <a:t>Sorting using mergesort - </a:t>
            </a:r>
            <a:r>
              <a:rPr b="1">
                <a:solidFill>
                  <a:schemeClr val="accent4">
                    <a:hueOff val="102361"/>
                    <a:satOff val="14118"/>
                    <a:lumOff val="10675"/>
                  </a:schemeClr>
                </a:solidFill>
              </a:rPr>
              <a:t>O(nlog(n))</a:t>
            </a:r>
          </a:p>
          <a:p>
            <a:pPr/>
          </a:p>
          <a:p>
            <a:pPr/>
            <a:r>
              <a:t>Iterating over all the cells in a matrix of size n by m - </a:t>
            </a:r>
            <a:r>
              <a:rPr b="1">
                <a:solidFill>
                  <a:schemeClr val="accent4">
                    <a:hueOff val="102361"/>
                    <a:satOff val="14118"/>
                    <a:lumOff val="10675"/>
                  </a:schemeClr>
                </a:solidFill>
              </a:rPr>
              <a:t>O(nm)</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Why Data Structures?"/>
          <p:cNvSpPr txBox="1"/>
          <p:nvPr>
            <p:ph type="title"/>
          </p:nvPr>
        </p:nvSpPr>
        <p:spPr>
          <a:xfrm>
            <a:off x="952500" y="558774"/>
            <a:ext cx="11099800" cy="1549452"/>
          </a:xfrm>
          <a:prstGeom prst="rect">
            <a:avLst/>
          </a:prstGeom>
        </p:spPr>
        <p:txBody>
          <a:bodyPr/>
          <a:lstStyle/>
          <a:p>
            <a:pPr defTabSz="519937">
              <a:defRPr sz="7119"/>
            </a:pPr>
            <a:r>
              <a:rPr b="1"/>
              <a:t>Why Data</a:t>
            </a:r>
            <a:r>
              <a:t> </a:t>
            </a:r>
            <a:r>
              <a:rPr b="1"/>
              <a:t>Structures</a:t>
            </a:r>
            <a:r>
              <a:t>?</a:t>
            </a:r>
          </a:p>
        </p:txBody>
      </p:sp>
      <p:sp>
        <p:nvSpPr>
          <p:cNvPr id="130" name="They are essential ingredients in  creating fast and powerful algorithms.…"/>
          <p:cNvSpPr txBox="1"/>
          <p:nvPr>
            <p:ph type="body" idx="1"/>
          </p:nvPr>
        </p:nvSpPr>
        <p:spPr>
          <a:xfrm>
            <a:off x="320584" y="2987808"/>
            <a:ext cx="12363632" cy="4868214"/>
          </a:xfrm>
          <a:prstGeom prst="rect">
            <a:avLst/>
          </a:prstGeom>
        </p:spPr>
        <p:txBody>
          <a:bodyPr/>
          <a:lstStyle/>
          <a:p>
            <a:pPr marL="0" indent="0" algn="ctr" defTabSz="508254">
              <a:spcBef>
                <a:spcPts val="0"/>
              </a:spcBef>
              <a:buSzTx/>
              <a:buNone/>
              <a:defRPr sz="4176"/>
            </a:pPr>
            <a:r>
              <a:t>They are essential ingredients in  creating fast and powerful algorithms.</a:t>
            </a:r>
          </a:p>
          <a:p>
            <a:pPr marL="0" indent="0" algn="ctr" defTabSz="508254">
              <a:spcBef>
                <a:spcPts val="0"/>
              </a:spcBef>
              <a:buSzTx/>
              <a:buNone/>
              <a:defRPr sz="4176"/>
            </a:pPr>
          </a:p>
          <a:p>
            <a:pPr marL="0" indent="0" algn="ctr" defTabSz="508254">
              <a:spcBef>
                <a:spcPts val="0"/>
              </a:spcBef>
              <a:buSzTx/>
              <a:buNone/>
              <a:defRPr sz="4176"/>
            </a:pPr>
            <a:r>
              <a:t>They help to manage and organize data.</a:t>
            </a:r>
          </a:p>
          <a:p>
            <a:pPr marL="0" indent="0" algn="ctr" defTabSz="508254">
              <a:spcBef>
                <a:spcPts val="0"/>
              </a:spcBef>
              <a:buSzTx/>
              <a:buNone/>
              <a:defRPr sz="4176"/>
            </a:pPr>
          </a:p>
          <a:p>
            <a:pPr marL="0" indent="0" algn="ctr" defTabSz="508254">
              <a:spcBef>
                <a:spcPts val="0"/>
              </a:spcBef>
              <a:buSzTx/>
              <a:buNone/>
              <a:defRPr sz="4176"/>
            </a:pPr>
            <a:r>
              <a:t>They make code cleaner and easier to understand.</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Abstract Data Types vs. Data Structures"/>
          <p:cNvSpPr txBox="1"/>
          <p:nvPr>
            <p:ph type="title"/>
          </p:nvPr>
        </p:nvSpPr>
        <p:spPr>
          <a:xfrm>
            <a:off x="0" y="2113597"/>
            <a:ext cx="13004801" cy="4004123"/>
          </a:xfrm>
          <a:prstGeom prst="rect">
            <a:avLst/>
          </a:prstGeom>
        </p:spPr>
        <p:txBody>
          <a:bodyPr/>
          <a:lstStyle>
            <a:lvl1pPr defTabSz="467359">
              <a:defRPr b="1" sz="8800"/>
            </a:lvl1pPr>
          </a:lstStyle>
          <a:p>
            <a:pPr/>
            <a:r>
              <a:t>Abstract Data Types vs. Data Structures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Abstract Data Type"/>
          <p:cNvSpPr txBox="1"/>
          <p:nvPr>
            <p:ph type="title"/>
          </p:nvPr>
        </p:nvSpPr>
        <p:spPr>
          <a:prstGeom prst="rect">
            <a:avLst/>
          </a:prstGeom>
        </p:spPr>
        <p:txBody>
          <a:bodyPr/>
          <a:lstStyle>
            <a:lvl1pPr defTabSz="578358">
              <a:defRPr b="1" sz="7919"/>
            </a:lvl1pPr>
          </a:lstStyle>
          <a:p>
            <a:pPr/>
            <a:r>
              <a:t>Abstract Data Type</a:t>
            </a:r>
          </a:p>
        </p:txBody>
      </p:sp>
      <p:sp>
        <p:nvSpPr>
          <p:cNvPr id="139" name="An abstract data type (ADT) is an abstraction of a data structure which provides only the interface to which a data structure must adhere to.…"/>
          <p:cNvSpPr txBox="1"/>
          <p:nvPr/>
        </p:nvSpPr>
        <p:spPr>
          <a:xfrm>
            <a:off x="121438" y="3233462"/>
            <a:ext cx="12761923" cy="426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An </a:t>
            </a:r>
            <a:r>
              <a:rPr b="1">
                <a:solidFill>
                  <a:schemeClr val="accent2">
                    <a:satOff val="-13916"/>
                    <a:lumOff val="13989"/>
                  </a:schemeClr>
                </a:solidFill>
              </a:rPr>
              <a:t>abstract data type</a:t>
            </a:r>
            <a:r>
              <a:t> (ADT) is an abstraction of a data structure which provides only the interface to which a data structure must adhere to. </a:t>
            </a:r>
          </a:p>
          <a:p>
            <a:pPr/>
          </a:p>
          <a:p>
            <a:pPr/>
            <a:r>
              <a:t>The interface does not give any specific details about how something should be implemented or in what programming language.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Examples"/>
          <p:cNvSpPr txBox="1"/>
          <p:nvPr>
            <p:ph type="title"/>
          </p:nvPr>
        </p:nvSpPr>
        <p:spPr>
          <a:xfrm>
            <a:off x="952500" y="212405"/>
            <a:ext cx="11099800" cy="1761258"/>
          </a:xfrm>
          <a:prstGeom prst="rect">
            <a:avLst/>
          </a:prstGeom>
        </p:spPr>
        <p:txBody>
          <a:bodyPr/>
          <a:lstStyle>
            <a:lvl1pPr>
              <a:defRPr b="1"/>
            </a:lvl1pPr>
          </a:lstStyle>
          <a:p>
            <a:pPr/>
            <a:r>
              <a:t>Examples</a:t>
            </a:r>
          </a:p>
        </p:txBody>
      </p:sp>
      <p:graphicFrame>
        <p:nvGraphicFramePr>
          <p:cNvPr id="144" name="Table"/>
          <p:cNvGraphicFramePr/>
          <p:nvPr/>
        </p:nvGraphicFramePr>
        <p:xfrm>
          <a:off x="1139694" y="2809635"/>
          <a:ext cx="10738112" cy="639197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62705"/>
                <a:gridCol w="5362705"/>
              </a:tblGrid>
              <a:tr h="1594818">
                <a:tc>
                  <a:txBody>
                    <a:bodyPr/>
                    <a:lstStyle/>
                    <a:p>
                      <a:pPr defTabSz="914400">
                        <a:defRPr>
                          <a:solidFill>
                            <a:srgbClr val="000000"/>
                          </a:solidFill>
                        </a:defRPr>
                      </a:pPr>
                      <a:r>
                        <a:rPr sz="4800">
                          <a:solidFill>
                            <a:srgbClr val="FFFFFF"/>
                          </a:solidFill>
                          <a:latin typeface="+mj-lt"/>
                          <a:ea typeface="+mj-ea"/>
                          <a:cs typeface="+mj-cs"/>
                          <a:sym typeface="Menlo"/>
                        </a:rPr>
                        <a:t>List</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a:solidFill>
                            <a:srgbClr val="FFFFFF"/>
                          </a:solidFill>
                          <a:latin typeface="+mj-lt"/>
                          <a:ea typeface="+mj-ea"/>
                          <a:cs typeface="+mj-cs"/>
                          <a:sym typeface="Menlo"/>
                        </a:rPr>
                        <a:t>Dynamic Array
Linked List</a:t>
                      </a:r>
                    </a:p>
                  </a:txBody>
                  <a:tcPr marL="50800" marR="50800" marT="50800" marB="50800" anchor="ctr" anchorCtr="0" horzOverflow="overflow">
                    <a:lnR w="12700">
                      <a:solidFill>
                        <a:srgbClr val="D6D6D6"/>
                      </a:solidFill>
                      <a:miter lim="400000"/>
                    </a:lnR>
                    <a:lnT w="12700">
                      <a:solidFill>
                        <a:srgbClr val="D6D6D6"/>
                      </a:solidFill>
                      <a:miter lim="400000"/>
                    </a:lnT>
                  </a:tcPr>
                </a:tc>
              </a:tr>
              <a:tr h="1594818">
                <a:tc>
                  <a:txBody>
                    <a:bodyPr/>
                    <a:lstStyle/>
                    <a:p>
                      <a:pPr defTabSz="914400">
                        <a:defRPr>
                          <a:solidFill>
                            <a:srgbClr val="000000"/>
                          </a:solidFill>
                        </a:defRPr>
                      </a:pPr>
                      <a:r>
                        <a:rPr sz="4800">
                          <a:solidFill>
                            <a:srgbClr val="FFFFFF"/>
                          </a:solidFill>
                          <a:latin typeface="+mj-lt"/>
                          <a:ea typeface="+mj-ea"/>
                          <a:cs typeface="+mj-cs"/>
                          <a:sym typeface="Menlo"/>
                        </a:rPr>
                        <a:t>Queue</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latin typeface="+mj-lt"/>
                          <a:ea typeface="+mj-ea"/>
                          <a:cs typeface="+mj-cs"/>
                          <a:sym typeface="Menlo"/>
                        </a:rPr>
                        <a:t>Linked List based Queue
Array based Queue
Stack based Queue</a:t>
                      </a:r>
                    </a:p>
                  </a:txBody>
                  <a:tcPr marL="50800" marR="50800" marT="50800" marB="50800" anchor="ctr" anchorCtr="0" horzOverflow="overflow">
                    <a:lnR w="12700">
                      <a:solidFill>
                        <a:srgbClr val="D6D6D6"/>
                      </a:solidFill>
                      <a:miter lim="400000"/>
                    </a:lnR>
                  </a:tcPr>
                </a:tc>
              </a:tr>
              <a:tr h="1594818">
                <a:tc>
                  <a:txBody>
                    <a:bodyPr/>
                    <a:lstStyle/>
                    <a:p>
                      <a:pPr defTabSz="914400">
                        <a:defRPr>
                          <a:solidFill>
                            <a:srgbClr val="000000"/>
                          </a:solidFill>
                        </a:defRPr>
                      </a:pPr>
                      <a:r>
                        <a:rPr sz="4800">
                          <a:solidFill>
                            <a:srgbClr val="FFFFFF"/>
                          </a:solidFill>
                          <a:latin typeface="+mj-lt"/>
                          <a:ea typeface="+mj-ea"/>
                          <a:cs typeface="+mj-cs"/>
                          <a:sym typeface="Menlo"/>
                        </a:rPr>
                        <a:t>Map</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2800">
                          <a:solidFill>
                            <a:srgbClr val="FFFFFF"/>
                          </a:solidFill>
                          <a:latin typeface="+mj-lt"/>
                          <a:ea typeface="+mj-ea"/>
                          <a:cs typeface="+mj-cs"/>
                          <a:sym typeface="Menlo"/>
                        </a:rPr>
                        <a:t>Tree Map
Hash Map / Hash Table</a:t>
                      </a:r>
                    </a:p>
                  </a:txBody>
                  <a:tcPr marL="50800" marR="50800" marT="50800" marB="50800" anchor="ctr" anchorCtr="0" horzOverflow="overflow">
                    <a:lnR w="12700">
                      <a:solidFill>
                        <a:srgbClr val="D6D6D6"/>
                      </a:solidFill>
                      <a:miter lim="400000"/>
                    </a:lnR>
                  </a:tcPr>
                </a:tc>
              </a:tr>
              <a:tr h="1594818">
                <a:tc>
                  <a:txBody>
                    <a:bodyPr/>
                    <a:lstStyle/>
                    <a:p>
                      <a:pPr defTabSz="914400">
                        <a:defRPr>
                          <a:solidFill>
                            <a:srgbClr val="000000"/>
                          </a:solidFill>
                        </a:defRPr>
                      </a:pPr>
                      <a:r>
                        <a:rPr sz="4800">
                          <a:solidFill>
                            <a:srgbClr val="FFFFFF"/>
                          </a:solidFill>
                          <a:latin typeface="+mj-lt"/>
                          <a:ea typeface="+mj-ea"/>
                          <a:cs typeface="+mj-cs"/>
                          <a:sym typeface="Menlo"/>
                        </a:rPr>
                        <a:t>Vehicle</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a:solidFill>
                            <a:srgbClr val="FFFFFF"/>
                          </a:solidFill>
                          <a:latin typeface="+mj-lt"/>
                          <a:ea typeface="+mj-ea"/>
                          <a:cs typeface="+mj-cs"/>
                          <a:sym typeface="Menlo"/>
                        </a:rPr>
                        <a:t>Golf Cart
Bicycle
Smart Car</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45" name="Abstraction (ADT)"/>
          <p:cNvSpPr txBox="1"/>
          <p:nvPr/>
        </p:nvSpPr>
        <p:spPr>
          <a:xfrm>
            <a:off x="1349392" y="2077323"/>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Abstraction (ADT)</a:t>
            </a:r>
          </a:p>
        </p:txBody>
      </p:sp>
      <p:sp>
        <p:nvSpPr>
          <p:cNvPr id="146" name="Implementation (DS)"/>
          <p:cNvSpPr txBox="1"/>
          <p:nvPr/>
        </p:nvSpPr>
        <p:spPr>
          <a:xfrm>
            <a:off x="6721361" y="2077323"/>
            <a:ext cx="534419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Implementation (DS)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Computational…"/>
          <p:cNvSpPr txBox="1"/>
          <p:nvPr>
            <p:ph type="ctrTitle"/>
          </p:nvPr>
        </p:nvSpPr>
        <p:spPr>
          <a:xfrm>
            <a:off x="237775" y="1093517"/>
            <a:ext cx="12529250" cy="4391566"/>
          </a:xfrm>
          <a:prstGeom prst="rect">
            <a:avLst/>
          </a:prstGeom>
        </p:spPr>
        <p:txBody>
          <a:bodyPr anchor="ctr"/>
          <a:lstStyle/>
          <a:p>
            <a:pPr>
              <a:defRPr b="1" sz="11000"/>
            </a:pPr>
            <a:r>
              <a:t>Computational</a:t>
            </a:r>
          </a:p>
          <a:p>
            <a:pPr>
              <a:defRPr b="1" sz="11000"/>
            </a:pPr>
            <a:r>
              <a:t>Complexity</a:t>
            </a:r>
          </a:p>
        </p:txBody>
      </p:sp>
      <p:sp>
        <p:nvSpPr>
          <p:cNvPr id="154" name="William Fiset"/>
          <p:cNvSpPr txBox="1"/>
          <p:nvPr>
            <p:ph type="subTitle" sz="quarter" idx="1"/>
          </p:nvPr>
        </p:nvSpPr>
        <p:spPr>
          <a:xfrm>
            <a:off x="1270000" y="6059869"/>
            <a:ext cx="10464800" cy="1130301"/>
          </a:xfrm>
          <a:prstGeom prst="rect">
            <a:avLst/>
          </a:prstGeom>
        </p:spPr>
        <p:txBody>
          <a:bodyPr/>
          <a:lstStyle>
            <a:lvl1pPr>
              <a:defRPr sz="4500"/>
            </a:lvl1pPr>
          </a:lstStyle>
          <a:p>
            <a:pPr/>
            <a:r>
              <a:t>William Fiset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Complexity Analysis"/>
          <p:cNvSpPr txBox="1"/>
          <p:nvPr>
            <p:ph type="title"/>
          </p:nvPr>
        </p:nvSpPr>
        <p:spPr>
          <a:xfrm>
            <a:off x="952500" y="41676"/>
            <a:ext cx="11099800" cy="2159001"/>
          </a:xfrm>
          <a:prstGeom prst="rect">
            <a:avLst/>
          </a:prstGeom>
        </p:spPr>
        <p:txBody>
          <a:bodyPr/>
          <a:lstStyle>
            <a:lvl1pPr defTabSz="549148">
              <a:defRPr b="1" sz="7519"/>
            </a:lvl1pPr>
          </a:lstStyle>
          <a:p>
            <a:pPr/>
            <a:r>
              <a:t>Complexity Analysis</a:t>
            </a:r>
          </a:p>
        </p:txBody>
      </p:sp>
      <p:sp>
        <p:nvSpPr>
          <p:cNvPr id="159" name="As programmers, we often find ourselves asking the same two questions over and over again:"/>
          <p:cNvSpPr txBox="1"/>
          <p:nvPr/>
        </p:nvSpPr>
        <p:spPr>
          <a:xfrm>
            <a:off x="233247" y="2313935"/>
            <a:ext cx="12907996" cy="243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lvl1pPr>
          </a:lstStyle>
          <a:p>
            <a:pPr/>
            <a:r>
              <a:t>As programmers, we often find ourselves asking the same two questions over and over again:</a:t>
            </a:r>
          </a:p>
        </p:txBody>
      </p:sp>
      <p:sp>
        <p:nvSpPr>
          <p:cNvPr id="160" name="How much time does this algorithm need to finish?…"/>
          <p:cNvSpPr txBox="1"/>
          <p:nvPr/>
        </p:nvSpPr>
        <p:spPr>
          <a:xfrm>
            <a:off x="693336" y="5136934"/>
            <a:ext cx="11987818" cy="3213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200"/>
            </a:pPr>
            <a:r>
              <a:t>How much </a:t>
            </a:r>
            <a:r>
              <a:rPr b="1">
                <a:solidFill>
                  <a:schemeClr val="accent6">
                    <a:hueOff val="-241736"/>
                    <a:satOff val="29413"/>
                    <a:lumOff val="20727"/>
                  </a:schemeClr>
                </a:solidFill>
              </a:rPr>
              <a:t>time</a:t>
            </a:r>
            <a:r>
              <a:t> does this algorithm need to finish?</a:t>
            </a:r>
          </a:p>
          <a:p>
            <a:pPr>
              <a:defRPr sz="4200"/>
            </a:pPr>
          </a:p>
          <a:p>
            <a:pPr>
              <a:defRPr sz="4200"/>
            </a:pPr>
            <a:r>
              <a:t>How much </a:t>
            </a:r>
            <a:r>
              <a:rPr b="1">
                <a:solidFill>
                  <a:schemeClr val="accent6">
                    <a:hueOff val="-241736"/>
                    <a:satOff val="29413"/>
                    <a:lumOff val="20727"/>
                  </a:schemeClr>
                </a:solidFill>
              </a:rPr>
              <a:t>space</a:t>
            </a:r>
            <a:r>
              <a:t> does this algorithm need for its computation?</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