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ph type="sldImg"/>
          </p:nvPr>
        </p:nvSpPr>
        <p:spPr>
          <a:xfrm>
            <a:off x="1143000" y="685800"/>
            <a:ext cx="4572000" cy="3429000"/>
          </a:xfrm>
          <a:prstGeom prst="rect">
            <a:avLst/>
          </a:prstGeom>
        </p:spPr>
        <p:txBody>
          <a:bodyPr/>
          <a:lstStyle/>
          <a:p>
            <a:pPr/>
          </a:p>
        </p:txBody>
      </p:sp>
      <p:sp>
        <p:nvSpPr>
          <p:cNvPr id="133" name="Shape 1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Welcome back, today we are going to talk about singly and doubly linked lists one of the most useful data structures out there. This is part 1 of 2, in the second part we will be looking at some source code on how to implement a doubly linked list in detail.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sldImg"/>
          </p:nvPr>
        </p:nvSpPr>
        <p:spPr>
          <a:prstGeom prst="rect">
            <a:avLst/>
          </a:prstGeom>
        </p:spPr>
        <p:txBody>
          <a:bodyPr/>
          <a:lstStyle/>
          <a:p>
            <a:pPr/>
          </a:p>
        </p:txBody>
      </p:sp>
      <p:sp>
        <p:nvSpPr>
          <p:cNvPr id="252" name="Shape 252"/>
          <p:cNvSpPr/>
          <p:nvPr>
            <p:ph type="body" sz="quarter" idx="1"/>
          </p:nvPr>
        </p:nvSpPr>
        <p:spPr>
          <a:prstGeom prst="rect">
            <a:avLst/>
          </a:prstGeom>
        </p:spPr>
        <p:txBody>
          <a:bodyPr/>
          <a:lstStyle/>
          <a:p>
            <a:pPr/>
            <a:r>
              <a:t>so we advance the traverser pointer by setting it equal to 5’s next node, and now we’re actually already where we need to be to insert the next node.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a:p>
        </p:txBody>
      </p:sp>
      <p:sp>
        <p:nvSpPr>
          <p:cNvPr id="271" name="Shape 271"/>
          <p:cNvSpPr/>
          <p:nvPr>
            <p:ph type="body" sz="quarter" idx="1"/>
          </p:nvPr>
        </p:nvSpPr>
        <p:spPr>
          <a:prstGeom prst="rect">
            <a:avLst/>
          </a:prstGeom>
        </p:spPr>
        <p:txBody>
          <a:bodyPr/>
          <a:lstStyle/>
          <a:p>
            <a:pPr/>
            <a:r>
              <a:t>So we create a new node.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sldImg"/>
          </p:nvPr>
        </p:nvSpPr>
        <p:spPr>
          <a:prstGeom prst="rect">
            <a:avLst/>
          </a:prstGeom>
        </p:spPr>
        <p:txBody>
          <a:bodyPr/>
          <a:lstStyle/>
          <a:p>
            <a:pPr/>
          </a:p>
        </p:txBody>
      </p:sp>
      <p:sp>
        <p:nvSpPr>
          <p:cNvPr id="291" name="Shape 291"/>
          <p:cNvSpPr/>
          <p:nvPr>
            <p:ph type="body" sz="quarter" idx="1"/>
          </p:nvPr>
        </p:nvSpPr>
        <p:spPr>
          <a:prstGeom prst="rect">
            <a:avLst/>
          </a:prstGeom>
        </p:spPr>
        <p:txBody>
          <a:bodyPr/>
          <a:lstStyle/>
          <a:p>
            <a:pPr/>
            <a:r>
              <a:t>Make it point to 7</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sldImg"/>
          </p:nvPr>
        </p:nvSpPr>
        <p:spPr>
          <a:prstGeom prst="rect">
            <a:avLst/>
          </a:prstGeom>
        </p:spPr>
        <p:txBody>
          <a:bodyPr/>
          <a:lstStyle/>
          <a:p>
            <a:pPr/>
          </a:p>
        </p:txBody>
      </p:sp>
      <p:sp>
        <p:nvSpPr>
          <p:cNvPr id="311" name="Shape 311"/>
          <p:cNvSpPr/>
          <p:nvPr>
            <p:ph type="body" sz="quarter" idx="1"/>
          </p:nvPr>
        </p:nvSpPr>
        <p:spPr>
          <a:prstGeom prst="rect">
            <a:avLst/>
          </a:prstGeom>
        </p:spPr>
        <p:txBody>
          <a:bodyPr/>
          <a:lstStyle/>
          <a:p>
            <a:pPr/>
            <a:r>
              <a:t>Change 23’s next pointer to be 11, remember we have access to 23’s next pointer because we have a reference to it with the traverser.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ph type="sldImg"/>
          </p:nvPr>
        </p:nvSpPr>
        <p:spPr>
          <a:prstGeom prst="rect">
            <a:avLst/>
          </a:prstGeom>
        </p:spPr>
        <p:txBody>
          <a:bodyPr/>
          <a:lstStyle/>
          <a:p>
            <a:pPr/>
          </a:p>
        </p:txBody>
      </p:sp>
      <p:sp>
        <p:nvSpPr>
          <p:cNvPr id="331" name="Shape 331"/>
          <p:cNvSpPr/>
          <p:nvPr>
            <p:ph type="body" sz="quarter" idx="1"/>
          </p:nvPr>
        </p:nvSpPr>
        <p:spPr>
          <a:prstGeom prst="rect">
            <a:avLst/>
          </a:prstGeom>
        </p:spPr>
        <p:txBody>
          <a:bodyPr/>
          <a:lstStyle/>
          <a:p>
            <a:pPr/>
            <a:r>
              <a:t>And if we flatten out the linked list we see that we have inserted 11 at the correct position.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Shape 365"/>
          <p:cNvSpPr/>
          <p:nvPr>
            <p:ph type="sldImg"/>
          </p:nvPr>
        </p:nvSpPr>
        <p:spPr>
          <a:prstGeom prst="rect">
            <a:avLst/>
          </a:prstGeom>
        </p:spPr>
        <p:txBody>
          <a:bodyPr/>
          <a:lstStyle/>
          <a:p>
            <a:pPr/>
          </a:p>
        </p:txBody>
      </p:sp>
      <p:sp>
        <p:nvSpPr>
          <p:cNvPr id="366" name="Shape 366"/>
          <p:cNvSpPr/>
          <p:nvPr>
            <p:ph type="body" sz="quarter" idx="1"/>
          </p:nvPr>
        </p:nvSpPr>
        <p:spPr>
          <a:prstGeom prst="rect">
            <a:avLst/>
          </a:prstGeom>
        </p:spPr>
        <p:txBody>
          <a:bodyPr/>
          <a:lstStyle/>
          <a:p>
            <a:pPr/>
            <a:r>
              <a:t>Alright, inserting now with doubly linked list, this is much trickier because of all the pointers flying around but still the exact same concept. Notice that the doubly linked list not only has pointers to the next node but also the previous meaning we will also have to adjust those in the insertion phase.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 name="Shape 386"/>
          <p:cNvSpPr/>
          <p:nvPr>
            <p:ph type="sldImg"/>
          </p:nvPr>
        </p:nvSpPr>
        <p:spPr>
          <a:prstGeom prst="rect">
            <a:avLst/>
          </a:prstGeom>
        </p:spPr>
        <p:txBody>
          <a:bodyPr/>
          <a:lstStyle/>
          <a:p>
            <a:pPr/>
          </a:p>
        </p:txBody>
      </p:sp>
      <p:sp>
        <p:nvSpPr>
          <p:cNvPr id="387" name="Shape 387"/>
          <p:cNvSpPr/>
          <p:nvPr>
            <p:ph type="body" sz="quarter" idx="1"/>
          </p:nvPr>
        </p:nvSpPr>
        <p:spPr>
          <a:prstGeom prst="rect">
            <a:avLst/>
          </a:prstGeom>
        </p:spPr>
        <p:txBody>
          <a:bodyPr/>
          <a:lstStyle/>
          <a:p>
            <a:pPr/>
            <a:r>
              <a:t>Create a traverser pointer which points to where the head is and advance it until you are just before the insertion position.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 name="Shape 407"/>
          <p:cNvSpPr/>
          <p:nvPr>
            <p:ph type="sldImg"/>
          </p:nvPr>
        </p:nvSpPr>
        <p:spPr>
          <a:prstGeom prst="rect">
            <a:avLst/>
          </a:prstGeom>
        </p:spPr>
        <p:txBody>
          <a:bodyPr/>
          <a:lstStyle/>
          <a:p>
            <a:pPr/>
          </a:p>
        </p:txBody>
      </p:sp>
      <p:sp>
        <p:nvSpPr>
          <p:cNvPr id="408" name="Shape 408"/>
          <p:cNvSpPr/>
          <p:nvPr>
            <p:ph type="body" sz="quarter" idx="1"/>
          </p:nvPr>
        </p:nvSpPr>
        <p:spPr>
          <a:prstGeom prst="rect">
            <a:avLst/>
          </a:prstGeom>
        </p:spPr>
        <p:txBody>
          <a:bodyPr/>
          <a:lstStyle/>
          <a:p>
            <a:pPr/>
            <a:r>
              <a:t>so we advance the traverser by one and now we’re just before the this node so we stop traversing.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9" name="Shape 429"/>
          <p:cNvSpPr/>
          <p:nvPr>
            <p:ph type="sldImg"/>
          </p:nvPr>
        </p:nvSpPr>
        <p:spPr>
          <a:prstGeom prst="rect">
            <a:avLst/>
          </a:prstGeom>
        </p:spPr>
        <p:txBody>
          <a:bodyPr/>
          <a:lstStyle/>
          <a:p>
            <a:pPr/>
          </a:p>
        </p:txBody>
      </p:sp>
      <p:sp>
        <p:nvSpPr>
          <p:cNvPr id="430" name="Shape 430"/>
          <p:cNvSpPr/>
          <p:nvPr>
            <p:ph type="body" sz="quarter" idx="1"/>
          </p:nvPr>
        </p:nvSpPr>
        <p:spPr>
          <a:prstGeom prst="rect">
            <a:avLst/>
          </a:prstGeom>
        </p:spPr>
        <p:txBody>
          <a:bodyPr/>
          <a:lstStyle/>
          <a:p>
            <a:pPr/>
            <a:r>
              <a:t>Create the new node.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 name="Shape 452"/>
          <p:cNvSpPr/>
          <p:nvPr>
            <p:ph type="sldImg"/>
          </p:nvPr>
        </p:nvSpPr>
        <p:spPr>
          <a:prstGeom prst="rect">
            <a:avLst/>
          </a:prstGeom>
        </p:spPr>
        <p:txBody>
          <a:bodyPr/>
          <a:lstStyle/>
          <a:p>
            <a:pPr/>
          </a:p>
        </p:txBody>
      </p:sp>
      <p:sp>
        <p:nvSpPr>
          <p:cNvPr id="453" name="Shape 453"/>
          <p:cNvSpPr/>
          <p:nvPr>
            <p:ph type="body" sz="quarter" idx="1"/>
          </p:nvPr>
        </p:nvSpPr>
        <p:spPr>
          <a:prstGeom prst="rect">
            <a:avLst/>
          </a:prstGeom>
        </p:spPr>
        <p:txBody>
          <a:bodyPr/>
          <a:lstStyle/>
          <a:p>
            <a:pPr/>
            <a:r>
              <a:t>Point 11’s next pointer to equal 7.</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r>
              <a:t>In the first section we are going to answer some basic questions concerning singly and doubly linked lists, namely what are they and where are they used? Next we need to cover some terminology concerning linked lists so that everyone is on the same page and knows what I mean when I say the head of the linked list vs the tail of the linked list. Then last in the discussion section we’ll talk about the pros and cons of singly and doubly linked lists.</a:t>
            </a:r>
          </a:p>
          <a:p>
            <a:pPr/>
          </a:p>
          <a:p>
            <a:pPr/>
            <a:r>
              <a:t>After that we’re going to do some fun things with linked lists and look at how we can insert and remove elements from both singly and doubly linked lists.</a:t>
            </a:r>
          </a:p>
          <a:p>
            <a:pPr/>
          </a:p>
          <a:p>
            <a:pPr/>
            <a:r>
              <a:t>Lastly we will look at some source code on how a doubly linked list is actually implemented, stay tuned!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Shape 476"/>
          <p:cNvSpPr/>
          <p:nvPr>
            <p:ph type="sldImg"/>
          </p:nvPr>
        </p:nvSpPr>
        <p:spPr>
          <a:prstGeom prst="rect">
            <a:avLst/>
          </a:prstGeom>
        </p:spPr>
        <p:txBody>
          <a:bodyPr/>
          <a:lstStyle/>
          <a:p>
            <a:pPr/>
          </a:p>
        </p:txBody>
      </p:sp>
      <p:sp>
        <p:nvSpPr>
          <p:cNvPr id="477" name="Shape 477"/>
          <p:cNvSpPr/>
          <p:nvPr>
            <p:ph type="body" sz="quarter" idx="1"/>
          </p:nvPr>
        </p:nvSpPr>
        <p:spPr>
          <a:prstGeom prst="rect">
            <a:avLst/>
          </a:prstGeom>
        </p:spPr>
        <p:txBody>
          <a:bodyPr/>
          <a:lstStyle/>
          <a:p>
            <a:pPr/>
            <a:r>
              <a:t>Also point 11’s previous pointer to be 23 which we have a handle on because of trav.</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0" name="Shape 500"/>
          <p:cNvSpPr/>
          <p:nvPr>
            <p:ph type="sldImg"/>
          </p:nvPr>
        </p:nvSpPr>
        <p:spPr>
          <a:prstGeom prst="rect">
            <a:avLst/>
          </a:prstGeom>
        </p:spPr>
        <p:txBody>
          <a:bodyPr/>
          <a:lstStyle/>
          <a:p>
            <a:pPr/>
          </a:p>
        </p:txBody>
      </p:sp>
      <p:sp>
        <p:nvSpPr>
          <p:cNvPr id="501" name="Shape 501"/>
          <p:cNvSpPr/>
          <p:nvPr>
            <p:ph type="body" sz="quarter" idx="1"/>
          </p:nvPr>
        </p:nvSpPr>
        <p:spPr>
          <a:prstGeom prst="rect">
            <a:avLst/>
          </a:prstGeom>
        </p:spPr>
        <p:txBody>
          <a:bodyPr/>
          <a:lstStyle/>
          <a:p>
            <a:pPr/>
            <a:r>
              <a:t>Next we make 7’s previous pointer be equal to 11 so we can go backwards from 7 to 11</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4" name="Shape 524"/>
          <p:cNvSpPr/>
          <p:nvPr>
            <p:ph type="sldImg"/>
          </p:nvPr>
        </p:nvSpPr>
        <p:spPr>
          <a:prstGeom prst="rect">
            <a:avLst/>
          </a:prstGeom>
        </p:spPr>
        <p:txBody>
          <a:bodyPr/>
          <a:lstStyle/>
          <a:p>
            <a:pPr/>
          </a:p>
        </p:txBody>
      </p:sp>
      <p:sp>
        <p:nvSpPr>
          <p:cNvPr id="525" name="Shape 525"/>
          <p:cNvSpPr/>
          <p:nvPr>
            <p:ph type="body" sz="quarter" idx="1"/>
          </p:nvPr>
        </p:nvSpPr>
        <p:spPr>
          <a:prstGeom prst="rect">
            <a:avLst/>
          </a:prstGeom>
        </p:spPr>
        <p:txBody>
          <a:bodyPr/>
          <a:lstStyle/>
          <a:p>
            <a:pPr/>
            <a:r>
              <a:t>And the last step, make 23’s next pointer equal to 11. This is so that we can go forwards from 23 to 11. So in total remark that we changed exactly 4 pointer’s.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8" name="Shape 548"/>
          <p:cNvSpPr/>
          <p:nvPr>
            <p:ph type="sldImg"/>
          </p:nvPr>
        </p:nvSpPr>
        <p:spPr>
          <a:prstGeom prst="rect">
            <a:avLst/>
          </a:prstGeom>
        </p:spPr>
        <p:txBody>
          <a:bodyPr/>
          <a:lstStyle/>
          <a:p>
            <a:pPr/>
          </a:p>
        </p:txBody>
      </p:sp>
      <p:sp>
        <p:nvSpPr>
          <p:cNvPr id="549" name="Shape 549"/>
          <p:cNvSpPr/>
          <p:nvPr>
            <p:ph type="body" sz="quarter" idx="1"/>
          </p:nvPr>
        </p:nvSpPr>
        <p:spPr>
          <a:prstGeom prst="rect">
            <a:avLst/>
          </a:prstGeom>
        </p:spPr>
        <p:txBody>
          <a:bodyPr/>
          <a:lstStyle/>
          <a:p>
            <a:pPr/>
            <a:r>
              <a:t>Now if we flatten out the linked list we see that 11 has been inserted where it should.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6" name="Shape 586"/>
          <p:cNvSpPr/>
          <p:nvPr>
            <p:ph type="sldImg"/>
          </p:nvPr>
        </p:nvSpPr>
        <p:spPr>
          <a:prstGeom prst="rect">
            <a:avLst/>
          </a:prstGeom>
        </p:spPr>
        <p:txBody>
          <a:bodyPr/>
          <a:lstStyle/>
          <a:p>
            <a:pPr/>
          </a:p>
        </p:txBody>
      </p:sp>
      <p:sp>
        <p:nvSpPr>
          <p:cNvPr id="587" name="Shape 587"/>
          <p:cNvSpPr/>
          <p:nvPr>
            <p:ph type="body" sz="quarter" idx="1"/>
          </p:nvPr>
        </p:nvSpPr>
        <p:spPr>
          <a:prstGeom prst="rect">
            <a:avLst/>
          </a:prstGeom>
        </p:spPr>
        <p:txBody>
          <a:bodyPr/>
          <a:lstStyle/>
          <a:p>
            <a:pPr/>
            <a:r>
              <a:t>Alright now we’re looking at removing things from a singly linked list. Suppose we want to remove the node with value 9 how do we do this? Well the trick we’re going to use is not to use one pointer, but two. You can use one, but for the visual effect it’s easier to show how it’s done with two.</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8" name="Shape 608"/>
          <p:cNvSpPr/>
          <p:nvPr>
            <p:ph type="sldImg"/>
          </p:nvPr>
        </p:nvSpPr>
        <p:spPr>
          <a:prstGeom prst="rect">
            <a:avLst/>
          </a:prstGeom>
        </p:spPr>
        <p:txBody>
          <a:bodyPr/>
          <a:lstStyle/>
          <a:p>
            <a:pPr/>
          </a:p>
        </p:txBody>
      </p:sp>
      <p:sp>
        <p:nvSpPr>
          <p:cNvPr id="609" name="Shape 609"/>
          <p:cNvSpPr/>
          <p:nvPr>
            <p:ph type="body" sz="quarter" idx="1"/>
          </p:nvPr>
        </p:nvSpPr>
        <p:spPr>
          <a:prstGeom prst="rect">
            <a:avLst/>
          </a:prstGeom>
        </p:spPr>
        <p:txBody>
          <a:bodyPr/>
          <a:lstStyle/>
          <a:p>
            <a:pPr/>
            <a:r>
              <a:t>So we create two pointers trav1 and trav2, trav1 points to the head and trav2 points to the head’s next node. Now what we’re going to do is advance both points until trav2 hits the node we want to remove.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0" name="Shape 650"/>
          <p:cNvSpPr/>
          <p:nvPr>
            <p:ph type="sldImg"/>
          </p:nvPr>
        </p:nvSpPr>
        <p:spPr>
          <a:prstGeom prst="rect">
            <a:avLst/>
          </a:prstGeom>
        </p:spPr>
        <p:txBody>
          <a:bodyPr/>
          <a:lstStyle/>
          <a:p>
            <a:pPr/>
          </a:p>
        </p:txBody>
      </p:sp>
      <p:sp>
        <p:nvSpPr>
          <p:cNvPr id="651" name="Shape 651"/>
          <p:cNvSpPr/>
          <p:nvPr>
            <p:ph type="body" sz="quarter" idx="1"/>
          </p:nvPr>
        </p:nvSpPr>
        <p:spPr>
          <a:prstGeom prst="rect">
            <a:avLst/>
          </a:prstGeom>
        </p:spPr>
        <p:txBody>
          <a:bodyPr/>
          <a:lstStyle/>
          <a:p>
            <a:pPr/>
            <a:r>
              <a:t>Ok now we have reached to stopping point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4" name="Shape 674"/>
          <p:cNvSpPr/>
          <p:nvPr>
            <p:ph type="sldImg"/>
          </p:nvPr>
        </p:nvSpPr>
        <p:spPr>
          <a:prstGeom prst="rect">
            <a:avLst/>
          </a:prstGeom>
        </p:spPr>
        <p:txBody>
          <a:bodyPr/>
          <a:lstStyle/>
          <a:p>
            <a:pPr/>
          </a:p>
        </p:txBody>
      </p:sp>
      <p:sp>
        <p:nvSpPr>
          <p:cNvPr id="675" name="Shape 675"/>
          <p:cNvSpPr/>
          <p:nvPr>
            <p:ph type="body" sz="quarter" idx="1"/>
          </p:nvPr>
        </p:nvSpPr>
        <p:spPr>
          <a:prstGeom prst="rect">
            <a:avLst/>
          </a:prstGeom>
        </p:spPr>
        <p:txBody>
          <a:bodyPr/>
          <a:lstStyle/>
          <a:p>
            <a:pPr/>
            <a:r>
              <a:t>i’m going to create another pointer to the node we wish to remove so that we can deallocate its memory later.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8" name="Shape 698"/>
          <p:cNvSpPr/>
          <p:nvPr>
            <p:ph type="sldImg"/>
          </p:nvPr>
        </p:nvSpPr>
        <p:spPr>
          <a:prstGeom prst="rect">
            <a:avLst/>
          </a:prstGeom>
        </p:spPr>
        <p:txBody>
          <a:bodyPr/>
          <a:lstStyle/>
          <a:p>
            <a:pPr/>
          </a:p>
        </p:txBody>
      </p:sp>
      <p:sp>
        <p:nvSpPr>
          <p:cNvPr id="699" name="Shape 699"/>
          <p:cNvSpPr/>
          <p:nvPr>
            <p:ph type="body" sz="quarter" idx="1"/>
          </p:nvPr>
        </p:nvSpPr>
        <p:spPr>
          <a:prstGeom prst="rect">
            <a:avLst/>
          </a:prstGeom>
        </p:spPr>
        <p:txBody>
          <a:bodyPr/>
          <a:lstStyle/>
          <a:p>
            <a:pPr/>
            <a:r>
              <a:t>Ok so now I have advanced trav2 to the next node. And node 9 has turned red this is to indicate that at this point we could remove node 9 at any point, but let me keep it around for visuals.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4" name="Shape 724"/>
          <p:cNvSpPr/>
          <p:nvPr>
            <p:ph type="sldImg"/>
          </p:nvPr>
        </p:nvSpPr>
        <p:spPr>
          <a:prstGeom prst="rect">
            <a:avLst/>
          </a:prstGeom>
        </p:spPr>
        <p:txBody>
          <a:bodyPr/>
          <a:lstStyle/>
          <a:p>
            <a:pPr/>
          </a:p>
        </p:txBody>
      </p:sp>
      <p:sp>
        <p:nvSpPr>
          <p:cNvPr id="725" name="Shape 725"/>
          <p:cNvSpPr/>
          <p:nvPr>
            <p:ph type="body" sz="quarter" idx="1"/>
          </p:nvPr>
        </p:nvSpPr>
        <p:spPr>
          <a:prstGeom prst="rect">
            <a:avLst/>
          </a:prstGeom>
        </p:spPr>
        <p:txBody>
          <a:bodyPr/>
          <a:lstStyle/>
          <a:p>
            <a:pPr/>
            <a:r>
              <a:t>So now we make trav1’s next pointer be equal to trav2. And now is an appropriate time to remove temp because it’s doing nothing.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Read slide.</a:t>
            </a:r>
          </a:p>
          <a:p>
            <a:pPr/>
            <a:r>
              <a:t>Below is an example of a singly linked list containing arbitrary data. Notice that every node has a pointer to the next node. Also notice that the last node points to null meaning there are no more nodes after this point. The last node always has a null reference as its next node, in the following slides I will omit this for simplicity.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6" name="Shape 746"/>
          <p:cNvSpPr/>
          <p:nvPr>
            <p:ph type="sldImg"/>
          </p:nvPr>
        </p:nvSpPr>
        <p:spPr>
          <a:prstGeom prst="rect">
            <a:avLst/>
          </a:prstGeom>
        </p:spPr>
        <p:txBody>
          <a:bodyPr/>
          <a:lstStyle/>
          <a:p>
            <a:pPr/>
          </a:p>
        </p:txBody>
      </p:sp>
      <p:sp>
        <p:nvSpPr>
          <p:cNvPr id="747" name="Shape 747"/>
          <p:cNvSpPr/>
          <p:nvPr>
            <p:ph type="body" sz="quarter" idx="1"/>
          </p:nvPr>
        </p:nvSpPr>
        <p:spPr>
          <a:prstGeom prst="rect">
            <a:avLst/>
          </a:prstGeom>
        </p:spPr>
        <p:txBody>
          <a:bodyPr/>
          <a:lstStyle/>
          <a:p>
            <a:pPr/>
            <a:r>
              <a:t>And there temp has been deallocated, make sure you always clean up your memory to avoid memory leaks!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6" name="Shape 766"/>
          <p:cNvSpPr/>
          <p:nvPr>
            <p:ph type="sldImg"/>
          </p:nvPr>
        </p:nvSpPr>
        <p:spPr>
          <a:prstGeom prst="rect">
            <a:avLst/>
          </a:prstGeom>
        </p:spPr>
        <p:txBody>
          <a:bodyPr/>
          <a:lstStyle/>
          <a:p>
            <a:pPr/>
          </a:p>
        </p:txBody>
      </p:sp>
      <p:sp>
        <p:nvSpPr>
          <p:cNvPr id="767" name="Shape 767"/>
          <p:cNvSpPr/>
          <p:nvPr>
            <p:ph type="body" sz="quarter" idx="1"/>
          </p:nvPr>
        </p:nvSpPr>
        <p:spPr>
          <a:prstGeom prst="rect">
            <a:avLst/>
          </a:prstGeom>
        </p:spPr>
        <p:txBody>
          <a:bodyPr/>
          <a:lstStyle/>
          <a:p>
            <a:pPr/>
            <a:r>
              <a:t>Now you can see that 9 is gone and our SLL is node shorter.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2" name="Shape 802"/>
          <p:cNvSpPr/>
          <p:nvPr>
            <p:ph type="sldImg"/>
          </p:nvPr>
        </p:nvSpPr>
        <p:spPr>
          <a:prstGeom prst="rect">
            <a:avLst/>
          </a:prstGeom>
        </p:spPr>
        <p:txBody>
          <a:bodyPr/>
          <a:lstStyle/>
          <a:p>
            <a:pPr/>
          </a:p>
        </p:txBody>
      </p:sp>
      <p:sp>
        <p:nvSpPr>
          <p:cNvPr id="803" name="Shape 803"/>
          <p:cNvSpPr/>
          <p:nvPr>
            <p:ph type="body" sz="quarter" idx="1"/>
          </p:nvPr>
        </p:nvSpPr>
        <p:spPr>
          <a:prstGeom prst="rect">
            <a:avLst/>
          </a:prstGeom>
        </p:spPr>
        <p:txBody>
          <a:bodyPr/>
          <a:lstStyle/>
          <a:p>
            <a:pPr/>
            <a:r>
              <a:t>Ok now the last bit of implementation to look at, let’s look at how to remove nodes from doubly linked lists which is actually easier imo to removing from SSLs. So the idea is the same, we seek up to the node we wish to remove, but this time around we only need one pointer because each node in the doubly linked list has a reference to the last node.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6" name="Shape 826"/>
          <p:cNvSpPr/>
          <p:nvPr>
            <p:ph type="sldImg"/>
          </p:nvPr>
        </p:nvSpPr>
        <p:spPr>
          <a:prstGeom prst="rect">
            <a:avLst/>
          </a:prstGeom>
        </p:spPr>
        <p:txBody>
          <a:bodyPr/>
          <a:lstStyle/>
          <a:p>
            <a:pPr/>
          </a:p>
        </p:txBody>
      </p:sp>
      <p:sp>
        <p:nvSpPr>
          <p:cNvPr id="827" name="Shape 827"/>
          <p:cNvSpPr/>
          <p:nvPr>
            <p:ph type="body" sz="quarter" idx="1"/>
          </p:nvPr>
        </p:nvSpPr>
        <p:spPr>
          <a:prstGeom prst="rect">
            <a:avLst/>
          </a:prstGeom>
        </p:spPr>
        <p:txBody>
          <a:bodyPr/>
          <a:lstStyle/>
          <a:p>
            <a:pPr/>
            <a:r>
              <a:t>So let’s start trav at the very beginning and seek until we hit 9.</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4" name="Shape 894"/>
          <p:cNvSpPr/>
          <p:nvPr>
            <p:ph type="sldImg"/>
          </p:nvPr>
        </p:nvSpPr>
        <p:spPr>
          <a:prstGeom prst="rect">
            <a:avLst/>
          </a:prstGeom>
        </p:spPr>
        <p:txBody>
          <a:bodyPr/>
          <a:lstStyle/>
          <a:p>
            <a:pPr/>
          </a:p>
        </p:txBody>
      </p:sp>
      <p:sp>
        <p:nvSpPr>
          <p:cNvPr id="895" name="Shape 895"/>
          <p:cNvSpPr/>
          <p:nvPr>
            <p:ph type="body" sz="quarter" idx="1"/>
          </p:nvPr>
        </p:nvSpPr>
        <p:spPr>
          <a:prstGeom prst="rect">
            <a:avLst/>
          </a:prstGeom>
        </p:spPr>
        <p:txBody>
          <a:bodyPr/>
          <a:lstStyle/>
          <a:p>
            <a:pPr/>
            <a:r>
              <a:t>Ok we’ve reached 9 and we want to remove it from the list.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0" name="Shape 920"/>
          <p:cNvSpPr/>
          <p:nvPr>
            <p:ph type="sldImg"/>
          </p:nvPr>
        </p:nvSpPr>
        <p:spPr>
          <a:prstGeom prst="rect">
            <a:avLst/>
          </a:prstGeom>
        </p:spPr>
        <p:txBody>
          <a:bodyPr/>
          <a:lstStyle/>
          <a:p>
            <a:pPr/>
          </a:p>
        </p:txBody>
      </p:sp>
      <p:sp>
        <p:nvSpPr>
          <p:cNvPr id="921" name="Shape 921"/>
          <p:cNvSpPr/>
          <p:nvPr>
            <p:ph type="body" sz="quarter" idx="1"/>
          </p:nvPr>
        </p:nvSpPr>
        <p:spPr>
          <a:prstGeom prst="rect">
            <a:avLst/>
          </a:prstGeom>
        </p:spPr>
        <p:txBody>
          <a:bodyPr/>
          <a:lstStyle/>
          <a:p>
            <a:pPr/>
            <a:r>
              <a:t>To do this set 4’s next pointer to be equal to 15. We have access to 4 and 15 because they are trav’s previous and next pointer respectively.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6" name="Shape 946"/>
          <p:cNvSpPr/>
          <p:nvPr>
            <p:ph type="sldImg"/>
          </p:nvPr>
        </p:nvSpPr>
        <p:spPr>
          <a:prstGeom prst="rect">
            <a:avLst/>
          </a:prstGeom>
        </p:spPr>
        <p:txBody>
          <a:bodyPr/>
          <a:lstStyle/>
          <a:p>
            <a:pPr/>
          </a:p>
        </p:txBody>
      </p:sp>
      <p:sp>
        <p:nvSpPr>
          <p:cNvPr id="947" name="Shape 947"/>
          <p:cNvSpPr/>
          <p:nvPr>
            <p:ph type="body" sz="quarter" idx="1"/>
          </p:nvPr>
        </p:nvSpPr>
        <p:spPr>
          <a:prstGeom prst="rect">
            <a:avLst/>
          </a:prstGeom>
        </p:spPr>
        <p:txBody>
          <a:bodyPr/>
          <a:lstStyle/>
          <a:p>
            <a:pPr/>
            <a:r>
              <a:t>Similarly, set 15’s previous pointer to point to be 4. Notice that trap is now red meaning it’s ready to be removed.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7" name="Shape 967"/>
          <p:cNvSpPr/>
          <p:nvPr>
            <p:ph type="sldImg"/>
          </p:nvPr>
        </p:nvSpPr>
        <p:spPr>
          <a:prstGeom prst="rect">
            <a:avLst/>
          </a:prstGeom>
        </p:spPr>
        <p:txBody>
          <a:bodyPr/>
          <a:lstStyle/>
          <a:p>
            <a:pPr/>
          </a:p>
        </p:txBody>
      </p:sp>
      <p:sp>
        <p:nvSpPr>
          <p:cNvPr id="968" name="Shape 968"/>
          <p:cNvSpPr/>
          <p:nvPr>
            <p:ph type="body" sz="quarter" idx="1"/>
          </p:nvPr>
        </p:nvSpPr>
        <p:spPr>
          <a:prstGeom prst="rect">
            <a:avLst/>
          </a:prstGeom>
        </p:spPr>
        <p:txBody>
          <a:bodyPr/>
          <a:lstStyle/>
          <a:p>
            <a:pPr/>
            <a:r>
              <a:t>So we get rid of 9</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6" name="Shape 986"/>
          <p:cNvSpPr/>
          <p:nvPr>
            <p:ph type="sldImg"/>
          </p:nvPr>
        </p:nvSpPr>
        <p:spPr>
          <a:prstGeom prst="rect">
            <a:avLst/>
          </a:prstGeom>
        </p:spPr>
        <p:txBody>
          <a:bodyPr/>
          <a:lstStyle/>
          <a:p>
            <a:pPr/>
          </a:p>
        </p:txBody>
      </p:sp>
      <p:sp>
        <p:nvSpPr>
          <p:cNvPr id="987" name="Shape 987"/>
          <p:cNvSpPr/>
          <p:nvPr>
            <p:ph type="body" sz="quarter" idx="1"/>
          </p:nvPr>
        </p:nvSpPr>
        <p:spPr>
          <a:prstGeom prst="rect">
            <a:avLst/>
          </a:prstGeom>
        </p:spPr>
        <p:txBody>
          <a:bodyPr/>
          <a:lstStyle/>
          <a:p>
            <a:pPr/>
            <a:r>
              <a:t>Now if we flatten the DLL we see that it no longer contains 9</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0" name="Shape 990"/>
          <p:cNvSpPr/>
          <p:nvPr>
            <p:ph type="sldImg"/>
          </p:nvPr>
        </p:nvSpPr>
        <p:spPr>
          <a:prstGeom prst="rect">
            <a:avLst/>
          </a:prstGeom>
        </p:spPr>
        <p:txBody>
          <a:bodyPr/>
          <a:lstStyle/>
          <a:p>
            <a:pPr/>
          </a:p>
        </p:txBody>
      </p:sp>
      <p:sp>
        <p:nvSpPr>
          <p:cNvPr id="991" name="Shape 991"/>
          <p:cNvSpPr/>
          <p:nvPr>
            <p:ph type="body" sz="quarter" idx="1"/>
          </p:nvPr>
        </p:nvSpPr>
        <p:spPr>
          <a:prstGeom prst="rect">
            <a:avLst/>
          </a:prstGeom>
        </p:spPr>
        <p:txBody>
          <a:bodyPr/>
          <a:lstStyle/>
          <a:p>
            <a:pPr/>
            <a:r>
              <a:t>Time for some complexity analysis. How good are linked lists?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So now that we know what a linked list is where are they actually used? </a:t>
            </a:r>
          </a:p>
          <a:p>
            <a:pPr/>
          </a:p>
          <a:p>
            <a:pPr/>
            <a:r>
              <a:t>One of the places you will almost always see linked lists is in the implementation of Abstract Data Types such as Lists, Stacks and Queues because of the great time complexity of adding and removing elements.</a:t>
            </a:r>
          </a:p>
          <a:p>
            <a:pPr/>
          </a:p>
          <a:p>
            <a:pPr/>
            <a:r>
              <a:t>You can also use a linked list to create a circular list by making the pointer of the last node point to the first node. Circular linked lists are seen in things like modelling repeated event cycles like having a Round Robin ordering on a bunch of elements, or even representing corners of a polygons, so definitely some useful uses there.</a:t>
            </a:r>
          </a:p>
          <a:p>
            <a:pPr/>
          </a:p>
          <a:p>
            <a:pPr/>
            <a:r>
              <a:t>Linked lists are also often used to model real world objects such as a line of train carts, that could be useful.</a:t>
            </a:r>
          </a:p>
          <a:p>
            <a:pPr/>
          </a:p>
          <a:p>
            <a:pPr/>
            <a:r>
              <a:t>Now moving on to some more advanced examples we have linked lists being heavily used in hash table separate chaining algorithm and used in the implementation of adjacency lists for graphs, we’ll get to those in a later video.</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7" name="Shape 997"/>
          <p:cNvSpPr/>
          <p:nvPr>
            <p:ph type="sldImg"/>
          </p:nvPr>
        </p:nvSpPr>
        <p:spPr>
          <a:prstGeom prst="rect">
            <a:avLst/>
          </a:prstGeom>
        </p:spPr>
        <p:txBody>
          <a:bodyPr/>
          <a:lstStyle/>
          <a:p>
            <a:pPr/>
          </a:p>
        </p:txBody>
      </p:sp>
      <p:sp>
        <p:nvSpPr>
          <p:cNvPr id="998" name="Shape 998"/>
          <p:cNvSpPr/>
          <p:nvPr>
            <p:ph type="body" sz="quarter" idx="1"/>
          </p:nvPr>
        </p:nvSpPr>
        <p:spPr>
          <a:prstGeom prst="rect">
            <a:avLst/>
          </a:prstGeom>
        </p:spPr>
        <p:txBody>
          <a:bodyPr/>
          <a:lstStyle/>
          <a:p>
            <a:pPr/>
            <a:r>
              <a:t>On the left column we have SLLs and on the right DLLs.</a:t>
            </a:r>
          </a:p>
          <a:p>
            <a:pPr/>
          </a:p>
          <a:p>
            <a:pPr/>
            <a:r>
              <a:t>The time complexity for searching is linear since in the worst case the element we’re looking for doesn’t exist and we have to traverse all the elements in the list.</a:t>
            </a:r>
          </a:p>
          <a:p>
            <a:pPr/>
          </a:p>
          <a:p>
            <a:pPr/>
            <a:r>
              <a:t>Inserting at the head is constant because we always maintain a pointer to the head for the linked list and hence we can add a node there, similarly for the tail.</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4" name="Shape 1004"/>
          <p:cNvSpPr/>
          <p:nvPr>
            <p:ph type="sldImg"/>
          </p:nvPr>
        </p:nvSpPr>
        <p:spPr>
          <a:prstGeom prst="rect">
            <a:avLst/>
          </a:prstGeom>
        </p:spPr>
        <p:txBody>
          <a:bodyPr/>
          <a:lstStyle/>
          <a:p>
            <a:pPr/>
          </a:p>
        </p:txBody>
      </p:sp>
      <p:sp>
        <p:nvSpPr>
          <p:cNvPr id="1005" name="Shape 1005"/>
          <p:cNvSpPr/>
          <p:nvPr>
            <p:ph type="body" sz="quarter" idx="1"/>
          </p:nvPr>
        </p:nvSpPr>
        <p:spPr>
          <a:prstGeom prst="rect">
            <a:avLst/>
          </a:prstGeom>
        </p:spPr>
        <p:txBody>
          <a:bodyPr/>
          <a:lstStyle/>
          <a:p>
            <a:pPr/>
            <a:r>
              <a:t>To remove the head of linked list takes constant time since again we have a reference to the linked list so we can just remove it.</a:t>
            </a:r>
          </a:p>
          <a:p>
            <a:pPr/>
          </a:p>
          <a:p>
            <a:pPr/>
            <a:r>
              <a:t>however removing the tail is another story. It takes linear time to remove elements form a SLL, why? Well even if we do have a reference to the tail we cannot go back to the previous node and set the new tail, so we could remove the tail once in constant time but then we would still need to seek to the end of the list to remove the tail the next time around.</a:t>
            </a:r>
          </a:p>
          <a:p>
            <a:pPr/>
          </a:p>
          <a:p>
            <a:pPr/>
            <a:r>
              <a:t>The doubly linked list however does not have this problem. Since it has a pointer to the previous node it can continually remove nodes form the tail all it likes.</a:t>
            </a:r>
          </a:p>
          <a:p>
            <a:pPr/>
          </a:p>
          <a:p>
            <a:pPr/>
            <a:r>
              <a:t>And finally removing in the middle takes linear time because in the worse case we need to seek through n-1 elements.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Now lets talk about some terminology surrounding linked lists. The first thing you need to know is that when creating a linked list we always need to maintain a reference to the head of the linked list because we need somewhere to start when traversing the list. We also give a name to the last element in the linked list we call it the tail of the list. Then there are also the nodes themselves which contains pointers (also called references) to the next node depending on your programming language. You should also know that the nodes are usually represented as structs or classes when actually implemented, this will get clear once we look at some source code.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r>
              <a:t>Concerning linked lists there are two types of linked lists we usually have, those are singly linked lists which contain only one reference to the next node in the list, and doubly linked lists which contain two pointers, one pointer to the previous node and the other to the next node. This is not to say we cannot create triply or quadruply linked lists, but I wouldn’t know where to place the additional pointers. </a:t>
            </a:r>
          </a:p>
          <a:p>
            <a:pPr/>
          </a:p>
          <a:p>
            <a:pPr/>
            <a:r>
              <a:t>In both implementations of the singly and the doubly linked lists I recommend you always maintain a reference to the head and the tail so that you can do operations such as adding and removing elements more quickly.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a:p>
        </p:txBody>
      </p:sp>
      <p:sp>
        <p:nvSpPr>
          <p:cNvPr id="198" name="Shape 198"/>
          <p:cNvSpPr/>
          <p:nvPr>
            <p:ph type="body" sz="quarter" idx="1"/>
          </p:nvPr>
        </p:nvSpPr>
        <p:spPr>
          <a:prstGeom prst="rect">
            <a:avLst/>
          </a:prstGeom>
        </p:spPr>
        <p:txBody>
          <a:bodyPr/>
          <a:lstStyle/>
          <a:p>
            <a:pPr/>
            <a:r>
              <a:t>There are tradeoffs we need to talk about between singly and doubly linked lists. </a:t>
            </a:r>
          </a:p>
          <a:p>
            <a:pPr/>
          </a:p>
          <a:p>
            <a:pPr/>
            <a:r>
              <a:t>If we look at the singly linked list we observe that it uses less memory, why? Well, pointers to nodes can actually use up a lot of memory if your running on a 64 bit machine, references use 8bytes and on a 32bit machine 4 bytes each. So having a singly linked list means you only need one pointer not two hence twice as much memory is saved.</a:t>
            </a:r>
          </a:p>
          <a:p>
            <a:pPr/>
          </a:p>
          <a:p>
            <a:pPr/>
            <a:r>
              <a:t>A downside however, is that you cannot access previous elements because you do not have access to them, you would need to start at the head of the list and traverse the whole list until you found the previous element you were looking for.</a:t>
            </a:r>
          </a:p>
          <a:p>
            <a:pPr/>
          </a:p>
          <a:p>
            <a:pPr/>
            <a:r>
              <a:t>Concerning doubly linked lists, a great pro is that having having access to the tail you can easily traverse the list backwards. Also, if you have a reference to a node you want to remove you can remove it in constant time and patch the hole you just created in your list because you have access to the next and previous nodes. You cannot do this with a singly linked list because removing a node somewhere in the middle severs the list in two. </a:t>
            </a:r>
          </a:p>
          <a:p>
            <a:pPr/>
          </a:p>
          <a:p>
            <a:pPr/>
            <a:r>
              <a:t>A downside to the doubly linked list however is that is does use up twice the amount of memory because of the two pointers it holds for each node.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r>
              <a:t>Alright here is a singly linked list.I have outlined where the head and the tail are and now we want to insert 11 at the third node where 7 is at the moment. Let’s walk through an example.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So the first thing we do is we create a new pointer which points to the head, this is almost always the first step in all linked list operations. Now what we’re going to do is seek up to but not including the node we want to remove.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1270000" y="1638300"/>
            <a:ext cx="10464800" cy="3302000"/>
          </a:xfrm>
          <a:prstGeom prst="rect">
            <a:avLst/>
          </a:prstGeom>
        </p:spPr>
        <p:txBody>
          <a:bodyPr anchor="b"/>
          <a:lstStyle/>
          <a:p>
            <a:pPr/>
            <a:r>
              <a:t>Title Text</a:t>
            </a:r>
          </a:p>
        </p:txBody>
      </p:sp>
      <p:sp>
        <p:nvSpPr>
          <p:cNvPr id="12" name="Body Level One…"/>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Type a quote here.”"/>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17" name="Title Text"/>
          <p:cNvSpPr/>
          <p:nvPr>
            <p:ph type="title"/>
          </p:nvPr>
        </p:nvSpPr>
        <p:spPr>
          <a:prstGeom prst="rect">
            <a:avLst/>
          </a:prstGeom>
        </p:spPr>
        <p:txBody>
          <a:bodyPr/>
          <a:lstStyle>
            <a:lvl1pPr>
              <a:defRPr>
                <a:latin typeface="Helvetica"/>
                <a:ea typeface="Helvetica"/>
                <a:cs typeface="Helvetica"/>
                <a:sym typeface="Helvetica"/>
              </a:defRPr>
            </a:lvl1pPr>
          </a:lstStyle>
          <a:p>
            <a:pPr/>
            <a:r>
              <a:t>Title Text</a:t>
            </a:r>
          </a:p>
        </p:txBody>
      </p:sp>
      <p:sp>
        <p:nvSpPr>
          <p:cNvPr id="11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25" name="Title Text"/>
          <p:cNvSpPr/>
          <p:nvPr>
            <p:ph type="title"/>
          </p:nvPr>
        </p:nvSpPr>
        <p:spPr>
          <a:xfrm>
            <a:off x="1270000" y="3225800"/>
            <a:ext cx="10464800" cy="3302000"/>
          </a:xfrm>
          <a:prstGeom prst="rect">
            <a:avLst/>
          </a:prstGeom>
        </p:spPr>
        <p:txBody>
          <a:bodyPr/>
          <a:lstStyle>
            <a:lvl1pPr>
              <a:defRPr b="0"/>
            </a:lvl1pPr>
          </a:lstStyle>
          <a:p>
            <a:pPr/>
            <a:r>
              <a:t>Title Text</a:t>
            </a:r>
          </a:p>
        </p:txBody>
      </p:sp>
      <p:sp>
        <p:nvSpPr>
          <p:cNvPr id="12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p:nvPr>
            <p:ph type="title"/>
          </p:nvPr>
        </p:nvSpPr>
        <p:spPr>
          <a:xfrm>
            <a:off x="1270000" y="6718300"/>
            <a:ext cx="10464800" cy="1422400"/>
          </a:xfrm>
          <a:prstGeom prst="rect">
            <a:avLst/>
          </a:prstGeom>
        </p:spPr>
        <p:txBody>
          <a:bodyPr/>
          <a:lstStyle/>
          <a:p>
            <a:pPr/>
            <a:r>
              <a:t>Title Text</a:t>
            </a:r>
          </a:p>
        </p:txBody>
      </p:sp>
      <p:sp>
        <p:nvSpPr>
          <p:cNvPr id="22" name="Body Level One…"/>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1270000" y="3225800"/>
            <a:ext cx="10464800" cy="3302000"/>
          </a:xfrm>
          <a:prstGeom prst="rect">
            <a:avLst/>
          </a:prstGeom>
        </p:spPr>
        <p:txBody>
          <a:bodyPr/>
          <a:lstStyle/>
          <a:p>
            <a:pPr/>
            <a:r>
              <a:t>Title Text</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p:nvPr>
            <p:ph type="title"/>
          </p:nvPr>
        </p:nvSpPr>
        <p:spPr>
          <a:xfrm>
            <a:off x="952500" y="635000"/>
            <a:ext cx="5334000" cy="3987800"/>
          </a:xfrm>
          <a:prstGeom prst="rect">
            <a:avLst/>
          </a:prstGeom>
        </p:spPr>
        <p:txBody>
          <a:bodyPr anchor="b"/>
          <a:lstStyle>
            <a:lvl1pPr>
              <a:defRPr b="0" sz="6000">
                <a:latin typeface="+mn-lt"/>
                <a:ea typeface="+mn-ea"/>
                <a:cs typeface="+mn-cs"/>
                <a:sym typeface="Helvetica Light"/>
              </a:defRPr>
            </a:lvl1pPr>
          </a:lstStyle>
          <a:p>
            <a:pPr/>
            <a:r>
              <a:t>Title Text</a:t>
            </a:r>
          </a:p>
        </p:txBody>
      </p:sp>
      <p:sp>
        <p:nvSpPr>
          <p:cNvPr id="40" name="Body Level One…"/>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4.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4.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4.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4.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4.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4.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 Id="rId3" Type="http://schemas.openxmlformats.org/officeDocument/2006/relationships/image" Target="../media/image4.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4.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4.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4.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4.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 Id="rId3" Type="http://schemas.openxmlformats.org/officeDocument/2006/relationships/image" Target="../media/image4.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 Id="rId3" Type="http://schemas.openxmlformats.org/officeDocument/2006/relationships/image" Target="../media/image4.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4.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4.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5.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ingly and Doubly Linked Lists!"/>
          <p:cNvSpPr/>
          <p:nvPr>
            <p:ph type="ctrTitle"/>
          </p:nvPr>
        </p:nvSpPr>
        <p:spPr>
          <a:xfrm>
            <a:off x="74677" y="883970"/>
            <a:ext cx="12855446" cy="4056330"/>
          </a:xfrm>
          <a:prstGeom prst="rect">
            <a:avLst/>
          </a:prstGeom>
        </p:spPr>
        <p:txBody>
          <a:bodyPr/>
          <a:lstStyle>
            <a:lvl1pPr defTabSz="519937">
              <a:defRPr sz="9790"/>
            </a:lvl1pPr>
          </a:lstStyle>
          <a:p>
            <a:pPr/>
            <a:r>
              <a:t>Singly and Doubly Linked Lists!</a:t>
            </a:r>
          </a:p>
        </p:txBody>
      </p:sp>
      <p:sp>
        <p:nvSpPr>
          <p:cNvPr id="136" name="William Fiset"/>
          <p:cNvSpPr/>
          <p:nvPr>
            <p:ph type="subTitle" sz="quarter" idx="1"/>
          </p:nvPr>
        </p:nvSpPr>
        <p:spPr>
          <a:xfrm>
            <a:off x="1270000" y="6824279"/>
            <a:ext cx="10464800" cy="1130301"/>
          </a:xfrm>
          <a:prstGeom prst="rect">
            <a:avLst/>
          </a:prstGeom>
        </p:spPr>
        <p:txBody>
          <a:bodyPr/>
          <a:lstStyle>
            <a:lvl1pPr>
              <a:defRPr b="1" sz="4500"/>
            </a:lvl1pPr>
          </a:lstStyle>
          <a:p>
            <a:pPr/>
            <a:r>
              <a:t>William Fiset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Inserting Singly Linked List"/>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pPr/>
            <a:r>
              <a:t>Inserting Singly Linked List</a:t>
            </a:r>
          </a:p>
        </p:txBody>
      </p:sp>
      <p:sp>
        <p:nvSpPr>
          <p:cNvPr id="203"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04" name="23"/>
          <p:cNvSpPr/>
          <p:nvPr/>
        </p:nvSpPr>
        <p:spPr>
          <a:xfrm>
            <a:off x="4842735" y="4910049"/>
            <a:ext cx="819855"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205" name="7"/>
          <p:cNvSpPr/>
          <p:nvPr/>
        </p:nvSpPr>
        <p:spPr>
          <a:xfrm>
            <a:off x="6931830"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06" name="13"/>
          <p:cNvSpPr/>
          <p:nvPr/>
        </p:nvSpPr>
        <p:spPr>
          <a:xfrm>
            <a:off x="9020924" y="4910049"/>
            <a:ext cx="819855"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07"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8"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9"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0"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211"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2"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213"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4" name="Tail"/>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Inserting Singly Linked List"/>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pPr/>
            <a:r>
              <a:t>Inserting Singly Linked List</a:t>
            </a:r>
          </a:p>
        </p:txBody>
      </p:sp>
      <p:sp>
        <p:nvSpPr>
          <p:cNvPr id="219"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20"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221" name="7"/>
          <p:cNvSpPr/>
          <p:nvPr/>
        </p:nvSpPr>
        <p:spPr>
          <a:xfrm>
            <a:off x="6931830" y="4910049"/>
            <a:ext cx="819854" cy="8198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22" name="13"/>
          <p:cNvSpPr/>
          <p:nvPr/>
        </p:nvSpPr>
        <p:spPr>
          <a:xfrm>
            <a:off x="9020924" y="4910049"/>
            <a:ext cx="819855" cy="8198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23"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4"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5"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6"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227"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8"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229"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0" name="Tail"/>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231" name="Line"/>
          <p:cNvSpPr/>
          <p:nvPr/>
        </p:nvSpPr>
        <p:spPr>
          <a:xfrm flipV="1">
            <a:off x="3163568" y="5867494"/>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2" name="trav"/>
          <p:cNvSpPr/>
          <p:nvPr/>
        </p:nvSpPr>
        <p:spPr>
          <a:xfrm>
            <a:off x="2555902" y="677840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Inserting Singly Linked List"/>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pPr/>
            <a:r>
              <a:t>Inserting Singly Linked List</a:t>
            </a:r>
          </a:p>
        </p:txBody>
      </p:sp>
      <p:sp>
        <p:nvSpPr>
          <p:cNvPr id="237"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38"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239" name="7"/>
          <p:cNvSpPr/>
          <p:nvPr/>
        </p:nvSpPr>
        <p:spPr>
          <a:xfrm>
            <a:off x="6931830"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40" name="13"/>
          <p:cNvSpPr/>
          <p:nvPr/>
        </p:nvSpPr>
        <p:spPr>
          <a:xfrm>
            <a:off x="9020924" y="4910049"/>
            <a:ext cx="819855"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41"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2"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3"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4"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245"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6"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247"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8" name="Tail"/>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249" name="Line"/>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0" name="trav"/>
          <p:cNvSpPr/>
          <p:nvPr/>
        </p:nvSpPr>
        <p:spPr>
          <a:xfrm>
            <a:off x="4644997" y="682105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Inserting Singly Linked List"/>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pPr/>
            <a:r>
              <a:t>Inserting Singly Linked List</a:t>
            </a:r>
          </a:p>
        </p:txBody>
      </p:sp>
      <p:sp>
        <p:nvSpPr>
          <p:cNvPr id="255"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56"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257" name="7"/>
          <p:cNvSpPr/>
          <p:nvPr/>
        </p:nvSpPr>
        <p:spPr>
          <a:xfrm>
            <a:off x="6931830"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58" name="13"/>
          <p:cNvSpPr/>
          <p:nvPr/>
        </p:nvSpPr>
        <p:spPr>
          <a:xfrm>
            <a:off x="9020924" y="4910049"/>
            <a:ext cx="819855"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59"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0"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1"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2"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263"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4"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265"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6" name="Tail"/>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267" name="Line"/>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8" name="trav"/>
          <p:cNvSpPr/>
          <p:nvPr/>
        </p:nvSpPr>
        <p:spPr>
          <a:xfrm>
            <a:off x="4644997" y="682105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269" name="11"/>
          <p:cNvSpPr/>
          <p:nvPr/>
        </p:nvSpPr>
        <p:spPr>
          <a:xfrm>
            <a:off x="6931830" y="6722282"/>
            <a:ext cx="819854"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Inserting Singly Linked List"/>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pPr/>
            <a:r>
              <a:t>Inserting Singly Linked List</a:t>
            </a:r>
          </a:p>
        </p:txBody>
      </p:sp>
      <p:sp>
        <p:nvSpPr>
          <p:cNvPr id="274"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75"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276" name="7"/>
          <p:cNvSpPr/>
          <p:nvPr/>
        </p:nvSpPr>
        <p:spPr>
          <a:xfrm>
            <a:off x="6931830"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77" name="13"/>
          <p:cNvSpPr/>
          <p:nvPr/>
        </p:nvSpPr>
        <p:spPr>
          <a:xfrm>
            <a:off x="9020924" y="4910049"/>
            <a:ext cx="819855"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78"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9"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0"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1"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282"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3"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284"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5" name="Tail"/>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286" name="Line"/>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7" name="trav"/>
          <p:cNvSpPr/>
          <p:nvPr/>
        </p:nvSpPr>
        <p:spPr>
          <a:xfrm>
            <a:off x="4644997" y="682105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288" name="11"/>
          <p:cNvSpPr/>
          <p:nvPr/>
        </p:nvSpPr>
        <p:spPr>
          <a:xfrm>
            <a:off x="6931830" y="6722282"/>
            <a:ext cx="819854"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89" name="Line"/>
          <p:cNvSpPr/>
          <p:nvPr/>
        </p:nvSpPr>
        <p:spPr>
          <a:xfrm flipV="1">
            <a:off x="7341757" y="5839432"/>
            <a:ext cx="1" cy="77332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Inserting Singly Linked List"/>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pPr/>
            <a:r>
              <a:t>Inserting Singly Linked List</a:t>
            </a:r>
          </a:p>
        </p:txBody>
      </p:sp>
      <p:sp>
        <p:nvSpPr>
          <p:cNvPr id="294"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5"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296" name="7"/>
          <p:cNvSpPr/>
          <p:nvPr/>
        </p:nvSpPr>
        <p:spPr>
          <a:xfrm>
            <a:off x="6931830"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7" name="13"/>
          <p:cNvSpPr/>
          <p:nvPr/>
        </p:nvSpPr>
        <p:spPr>
          <a:xfrm>
            <a:off x="9020924" y="4910049"/>
            <a:ext cx="819855"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98"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9" name="Line"/>
          <p:cNvSpPr/>
          <p:nvPr/>
        </p:nvSpPr>
        <p:spPr>
          <a:xfrm>
            <a:off x="5723537" y="5626099"/>
            <a:ext cx="1217947" cy="12179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0"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1"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302"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3"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304"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5" name="Tail"/>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306" name="Line"/>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7" name="trav"/>
          <p:cNvSpPr/>
          <p:nvPr/>
        </p:nvSpPr>
        <p:spPr>
          <a:xfrm>
            <a:off x="4644997" y="682105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308" name="11"/>
          <p:cNvSpPr/>
          <p:nvPr/>
        </p:nvSpPr>
        <p:spPr>
          <a:xfrm>
            <a:off x="6931830" y="6722282"/>
            <a:ext cx="819854"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09" name="Line"/>
          <p:cNvSpPr/>
          <p:nvPr/>
        </p:nvSpPr>
        <p:spPr>
          <a:xfrm flipV="1">
            <a:off x="7341757" y="5839432"/>
            <a:ext cx="1" cy="77332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Inserting Singly Linked List"/>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pPr/>
            <a:r>
              <a:t>Inserting Singly Linked List</a:t>
            </a:r>
          </a:p>
        </p:txBody>
      </p:sp>
      <p:sp>
        <p:nvSpPr>
          <p:cNvPr id="314"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5"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316" name="7"/>
          <p:cNvSpPr/>
          <p:nvPr/>
        </p:nvSpPr>
        <p:spPr>
          <a:xfrm>
            <a:off x="9073566" y="4857804"/>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17" name="13"/>
          <p:cNvSpPr/>
          <p:nvPr/>
        </p:nvSpPr>
        <p:spPr>
          <a:xfrm>
            <a:off x="11162660" y="4857804"/>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18"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9" name="Line"/>
          <p:cNvSpPr/>
          <p:nvPr/>
        </p:nvSpPr>
        <p:spPr>
          <a:xfrm>
            <a:off x="10210293" y="5267731"/>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0"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321"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2"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323" name="Line"/>
          <p:cNvSpPr/>
          <p:nvPr/>
        </p:nvSpPr>
        <p:spPr>
          <a:xfrm>
            <a:off x="11572587" y="3869377"/>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4" name="Tail"/>
          <p:cNvSpPr/>
          <p:nvPr/>
        </p:nvSpPr>
        <p:spPr>
          <a:xfrm>
            <a:off x="10964922" y="3171566"/>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325" name="Line"/>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6" name="trav"/>
          <p:cNvSpPr/>
          <p:nvPr/>
        </p:nvSpPr>
        <p:spPr>
          <a:xfrm>
            <a:off x="4644997" y="682105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327" name="11"/>
          <p:cNvSpPr/>
          <p:nvPr/>
        </p:nvSpPr>
        <p:spPr>
          <a:xfrm>
            <a:off x="6931830" y="4910049"/>
            <a:ext cx="819854"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28" name="Line"/>
          <p:cNvSpPr/>
          <p:nvPr/>
        </p:nvSpPr>
        <p:spPr>
          <a:xfrm>
            <a:off x="8121198"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9"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Inserting Singly Linked List"/>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pPr/>
            <a:r>
              <a:t>Inserting Singly Linked List</a:t>
            </a:r>
          </a:p>
        </p:txBody>
      </p:sp>
      <p:sp>
        <p:nvSpPr>
          <p:cNvPr id="334" name="5"/>
          <p:cNvSpPr/>
          <p:nvPr/>
        </p:nvSpPr>
        <p:spPr>
          <a:xfrm>
            <a:off x="2753641" y="4910049"/>
            <a:ext cx="819854" cy="8198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35" name="23"/>
          <p:cNvSpPr/>
          <p:nvPr/>
        </p:nvSpPr>
        <p:spPr>
          <a:xfrm>
            <a:off x="4842735" y="4910049"/>
            <a:ext cx="819855" cy="8198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336" name="7"/>
          <p:cNvSpPr/>
          <p:nvPr/>
        </p:nvSpPr>
        <p:spPr>
          <a:xfrm>
            <a:off x="9073566" y="4857804"/>
            <a:ext cx="819854"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37" name="13"/>
          <p:cNvSpPr/>
          <p:nvPr/>
        </p:nvSpPr>
        <p:spPr>
          <a:xfrm>
            <a:off x="11162660" y="4857804"/>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38"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9" name="Line"/>
          <p:cNvSpPr/>
          <p:nvPr/>
        </p:nvSpPr>
        <p:spPr>
          <a:xfrm>
            <a:off x="10210293" y="5267731"/>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0"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341"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2"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343" name="Line"/>
          <p:cNvSpPr/>
          <p:nvPr/>
        </p:nvSpPr>
        <p:spPr>
          <a:xfrm>
            <a:off x="11572587" y="3869377"/>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4" name="Tail"/>
          <p:cNvSpPr/>
          <p:nvPr/>
        </p:nvSpPr>
        <p:spPr>
          <a:xfrm>
            <a:off x="10964922" y="3171566"/>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345" name="11"/>
          <p:cNvSpPr/>
          <p:nvPr/>
        </p:nvSpPr>
        <p:spPr>
          <a:xfrm>
            <a:off x="6931830" y="4910049"/>
            <a:ext cx="819854" cy="8198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6" name="Line"/>
          <p:cNvSpPr/>
          <p:nvPr/>
        </p:nvSpPr>
        <p:spPr>
          <a:xfrm>
            <a:off x="8121198"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7"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Inserting Doub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Inserting Doubly Linked List</a:t>
            </a:r>
          </a:p>
        </p:txBody>
      </p:sp>
      <p:sp>
        <p:nvSpPr>
          <p:cNvPr id="350"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51" name="23"/>
          <p:cNvSpPr/>
          <p:nvPr/>
        </p:nvSpPr>
        <p:spPr>
          <a:xfrm>
            <a:off x="3762162" y="57346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352"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53"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54"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356"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7"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358"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9"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360"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1"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2"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3"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4"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 name="Inserting Doub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Inserting Doubly Linked List</a:t>
            </a:r>
          </a:p>
        </p:txBody>
      </p:sp>
      <p:sp>
        <p:nvSpPr>
          <p:cNvPr id="369"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70"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371" name="7"/>
          <p:cNvSpPr/>
          <p:nvPr/>
        </p:nvSpPr>
        <p:spPr>
          <a:xfrm>
            <a:off x="5851256" y="57346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72" name="13"/>
          <p:cNvSpPr/>
          <p:nvPr/>
        </p:nvSpPr>
        <p:spPr>
          <a:xfrm>
            <a:off x="7940350" y="57346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73"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4"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375"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6"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377"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8"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379"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0"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1"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2"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3"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4" name="Line"/>
          <p:cNvSpPr/>
          <p:nvPr/>
        </p:nvSpPr>
        <p:spPr>
          <a:xfrm flipV="1">
            <a:off x="2082994"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5" name="trav"/>
          <p:cNvSpPr/>
          <p:nvPr/>
        </p:nvSpPr>
        <p:spPr>
          <a:xfrm>
            <a:off x="1475329" y="742589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Outline"/>
          <p:cNvSpPr/>
          <p:nvPr>
            <p:ph type="title"/>
          </p:nvPr>
        </p:nvSpPr>
        <p:spPr>
          <a:prstGeom prst="rect">
            <a:avLst/>
          </a:prstGeom>
        </p:spPr>
        <p:txBody>
          <a:bodyPr/>
          <a:lstStyle/>
          <a:p>
            <a:pPr/>
            <a:r>
              <a:t>Outline</a:t>
            </a:r>
          </a:p>
        </p:txBody>
      </p:sp>
      <p:sp>
        <p:nvSpPr>
          <p:cNvPr id="141" name="Discussion about Singly &amp; Doubly Linked Lists…"/>
          <p:cNvSpPr/>
          <p:nvPr>
            <p:ph type="body" idx="1"/>
          </p:nvPr>
        </p:nvSpPr>
        <p:spPr>
          <a:xfrm>
            <a:off x="1356456" y="2141239"/>
            <a:ext cx="12309873" cy="7198322"/>
          </a:xfrm>
          <a:prstGeom prst="rect">
            <a:avLst/>
          </a:prstGeom>
        </p:spPr>
        <p:txBody>
          <a:bodyPr/>
          <a:lstStyle/>
          <a:p>
            <a:pPr marL="266700" indent="-266700" defTabSz="350520">
              <a:spcBef>
                <a:spcPts val="2400"/>
              </a:spcBef>
              <a:defRPr b="1" sz="2820"/>
            </a:pPr>
            <a:r>
              <a:t>Discussion about </a:t>
            </a:r>
            <a:r>
              <a:t>Singly &amp; Doubly Linked Lists</a:t>
            </a:r>
            <a:endParaRPr>
              <a:solidFill>
                <a:schemeClr val="accent4"/>
              </a:solidFill>
            </a:endParaRPr>
          </a:p>
          <a:p>
            <a:pPr lvl="1" marL="533400" indent="-266700" defTabSz="350520">
              <a:spcBef>
                <a:spcPts val="2400"/>
              </a:spcBef>
              <a:defRPr sz="2820"/>
            </a:pPr>
            <a:r>
              <a:t>What is a linked list?</a:t>
            </a:r>
          </a:p>
          <a:p>
            <a:pPr lvl="1" marL="533400" indent="-266700" defTabSz="350520">
              <a:spcBef>
                <a:spcPts val="2400"/>
              </a:spcBef>
              <a:defRPr sz="2820"/>
            </a:pPr>
            <a:r>
              <a:t>Where are linked lists used?</a:t>
            </a:r>
          </a:p>
          <a:p>
            <a:pPr lvl="1" marL="533400" indent="-266700" defTabSz="350520">
              <a:spcBef>
                <a:spcPts val="2400"/>
              </a:spcBef>
              <a:defRPr sz="2820"/>
            </a:pPr>
            <a:r>
              <a:t>Terminology</a:t>
            </a:r>
          </a:p>
          <a:p>
            <a:pPr lvl="1" marL="533400" indent="-266700" defTabSz="350520">
              <a:spcBef>
                <a:spcPts val="2400"/>
              </a:spcBef>
              <a:defRPr sz="2820"/>
            </a:pPr>
            <a:r>
              <a:t>Singly Linked vs. Doubly Linked</a:t>
            </a:r>
          </a:p>
          <a:p>
            <a:pPr marL="266700" indent="-266700" defTabSz="350520">
              <a:spcBef>
                <a:spcPts val="2400"/>
              </a:spcBef>
              <a:defRPr b="1" sz="2820"/>
            </a:pPr>
            <a:r>
              <a:t>Implementation Details</a:t>
            </a:r>
          </a:p>
          <a:p>
            <a:pPr lvl="1" marL="533400" indent="-266700" defTabSz="350520">
              <a:spcBef>
                <a:spcPts val="2400"/>
              </a:spcBef>
              <a:defRPr sz="2820"/>
            </a:pPr>
            <a:r>
              <a:t>How to insert new elements </a:t>
            </a:r>
          </a:p>
          <a:p>
            <a:pPr lvl="1" marL="533400" indent="-266700" defTabSz="350520">
              <a:spcBef>
                <a:spcPts val="2400"/>
              </a:spcBef>
              <a:defRPr sz="2820"/>
            </a:pPr>
            <a:r>
              <a:t>How to remove elements</a:t>
            </a:r>
          </a:p>
          <a:p>
            <a:pPr marL="266700" indent="-266700" defTabSz="350520">
              <a:spcBef>
                <a:spcPts val="2400"/>
              </a:spcBef>
              <a:defRPr b="1" sz="2820"/>
            </a:pPr>
            <a:r>
              <a:t>Complexity analysis</a:t>
            </a:r>
          </a:p>
          <a:p>
            <a:pPr marL="266700" indent="-266700" defTabSz="350520">
              <a:spcBef>
                <a:spcPts val="2400"/>
              </a:spcBef>
              <a:defRPr b="1" sz="2820"/>
            </a:pPr>
            <a:r>
              <a:t>Code Implementation (Doubly linked list)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Inserting Doub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Inserting Doubly Linked List</a:t>
            </a:r>
          </a:p>
        </p:txBody>
      </p:sp>
      <p:sp>
        <p:nvSpPr>
          <p:cNvPr id="390"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91"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392"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93"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4"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5"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396"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7"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398"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9"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400"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1"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2"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3"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4"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5"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6" name="trav"/>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 name="Inserting Doub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Inserting Doubly Linked List</a:t>
            </a:r>
          </a:p>
        </p:txBody>
      </p:sp>
      <p:sp>
        <p:nvSpPr>
          <p:cNvPr id="411"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12"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413"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14"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15"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6"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417"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8"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419"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0"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421"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2"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3"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4"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5"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6"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7" name="trav"/>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428" name="11"/>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 name="Inserting Doub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Inserting Doubly Linked List</a:t>
            </a:r>
          </a:p>
        </p:txBody>
      </p:sp>
      <p:sp>
        <p:nvSpPr>
          <p:cNvPr id="433"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34"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435"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36"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37"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8"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439"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0"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441"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2"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443"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4"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5"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6"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7"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8"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9" name="trav"/>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450" name="11"/>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51" name="Line"/>
          <p:cNvSpPr/>
          <p:nvPr/>
        </p:nvSpPr>
        <p:spPr>
          <a:xfrm flipV="1">
            <a:off x="6262466" y="6621807"/>
            <a:ext cx="1" cy="6380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 name="Inserting Doub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Inserting Doubly Linked List</a:t>
            </a:r>
          </a:p>
        </p:txBody>
      </p:sp>
      <p:sp>
        <p:nvSpPr>
          <p:cNvPr id="456"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57"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458"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59"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60"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1"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462"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3"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464"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5"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466"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7"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8"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9"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0"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1"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2" name="trav"/>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473" name="11"/>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74" name="Line"/>
          <p:cNvSpPr/>
          <p:nvPr/>
        </p:nvSpPr>
        <p:spPr>
          <a:xfrm flipV="1">
            <a:off x="6262466" y="6621807"/>
            <a:ext cx="1" cy="6380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5" name="Line"/>
          <p:cNvSpPr/>
          <p:nvPr/>
        </p:nvSpPr>
        <p:spPr>
          <a:xfrm flipH="1" flipV="1">
            <a:off x="4675334" y="6393730"/>
            <a:ext cx="1076254" cy="107625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9" name="Inserting Doub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Inserting Doubly Linked List</a:t>
            </a:r>
          </a:p>
        </p:txBody>
      </p:sp>
      <p:sp>
        <p:nvSpPr>
          <p:cNvPr id="480"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81"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482"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83"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84"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5"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486"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7"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488"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9"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490" name="Line"/>
          <p:cNvSpPr/>
          <p:nvPr/>
        </p:nvSpPr>
        <p:spPr>
          <a:xfrm>
            <a:off x="6261183" y="6824824"/>
            <a:ext cx="1" cy="43033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1"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2"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3"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4"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5"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6" name="trav"/>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497" name="11"/>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98" name="Line"/>
          <p:cNvSpPr/>
          <p:nvPr/>
        </p:nvSpPr>
        <p:spPr>
          <a:xfrm flipV="1">
            <a:off x="6262466" y="6621807"/>
            <a:ext cx="1" cy="5367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9" name="Line"/>
          <p:cNvSpPr/>
          <p:nvPr/>
        </p:nvSpPr>
        <p:spPr>
          <a:xfrm flipH="1" flipV="1">
            <a:off x="4675334" y="6393730"/>
            <a:ext cx="1076254" cy="107625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3" name="Inserting Doub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Inserting Doubly Linked List</a:t>
            </a:r>
          </a:p>
        </p:txBody>
      </p:sp>
      <p:sp>
        <p:nvSpPr>
          <p:cNvPr id="504"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05"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506"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07"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08" name="Line"/>
          <p:cNvSpPr/>
          <p:nvPr/>
        </p:nvSpPr>
        <p:spPr>
          <a:xfrm>
            <a:off x="5342513" y="7059024"/>
            <a:ext cx="455150" cy="45515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9"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510"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1"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512"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3"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514" name="Line"/>
          <p:cNvSpPr/>
          <p:nvPr/>
        </p:nvSpPr>
        <p:spPr>
          <a:xfrm>
            <a:off x="6261183" y="6824824"/>
            <a:ext cx="1" cy="43033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5"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6"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7"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8"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9"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0" name="trav"/>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521" name="11"/>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22" name="Line"/>
          <p:cNvSpPr/>
          <p:nvPr/>
        </p:nvSpPr>
        <p:spPr>
          <a:xfrm flipV="1">
            <a:off x="6262466" y="6621807"/>
            <a:ext cx="1" cy="5367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3" name="Line"/>
          <p:cNvSpPr/>
          <p:nvPr/>
        </p:nvSpPr>
        <p:spPr>
          <a:xfrm flipH="1" flipV="1">
            <a:off x="4675334" y="6393730"/>
            <a:ext cx="1076254" cy="107625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7" name="Inserting Doub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Inserting Doubly Linked List</a:t>
            </a:r>
          </a:p>
        </p:txBody>
      </p:sp>
      <p:sp>
        <p:nvSpPr>
          <p:cNvPr id="528"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29"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530"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531"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2"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533"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4"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5"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6" name="trav"/>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537" name="11"/>
          <p:cNvSpPr/>
          <p:nvPr/>
        </p:nvSpPr>
        <p:spPr>
          <a:xfrm>
            <a:off x="5851256" y="5734698"/>
            <a:ext cx="819855" cy="8198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38" name="7"/>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39" name="13"/>
          <p:cNvSpPr/>
          <p:nvPr/>
        </p:nvSpPr>
        <p:spPr>
          <a:xfrm>
            <a:off x="10029445" y="57346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40" name="Line"/>
          <p:cNvSpPr/>
          <p:nvPr/>
        </p:nvSpPr>
        <p:spPr>
          <a:xfrm>
            <a:off x="500384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1" name="Line"/>
          <p:cNvSpPr/>
          <p:nvPr/>
        </p:nvSpPr>
        <p:spPr>
          <a:xfrm flipH="1">
            <a:off x="4793932"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2"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3" name="Line"/>
          <p:cNvSpPr/>
          <p:nvPr/>
        </p:nvSpPr>
        <p:spPr>
          <a:xfrm flipH="1">
            <a:off x="6883027"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4" name="Line"/>
          <p:cNvSpPr/>
          <p:nvPr/>
        </p:nvSpPr>
        <p:spPr>
          <a:xfrm>
            <a:off x="9182034"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5" name="Line"/>
          <p:cNvSpPr/>
          <p:nvPr/>
        </p:nvSpPr>
        <p:spPr>
          <a:xfrm flipH="1">
            <a:off x="8972121"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6" name="Line"/>
          <p:cNvSpPr/>
          <p:nvPr/>
        </p:nvSpPr>
        <p:spPr>
          <a:xfrm>
            <a:off x="10439371" y="46954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7" name="Tail"/>
          <p:cNvSpPr/>
          <p:nvPr/>
        </p:nvSpPr>
        <p:spPr>
          <a:xfrm>
            <a:off x="9831706" y="39976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1" name="Inserting Doub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Inserting Doubly Linked List</a:t>
            </a:r>
          </a:p>
        </p:txBody>
      </p:sp>
      <p:sp>
        <p:nvSpPr>
          <p:cNvPr id="552" name="5"/>
          <p:cNvSpPr/>
          <p:nvPr/>
        </p:nvSpPr>
        <p:spPr>
          <a:xfrm>
            <a:off x="1673067" y="57346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53" name="23"/>
          <p:cNvSpPr/>
          <p:nvPr/>
        </p:nvSpPr>
        <p:spPr>
          <a:xfrm>
            <a:off x="3762162" y="5734698"/>
            <a:ext cx="819854"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554"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555"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6"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557"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8"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9" name="11"/>
          <p:cNvSpPr/>
          <p:nvPr/>
        </p:nvSpPr>
        <p:spPr>
          <a:xfrm>
            <a:off x="5851256" y="57346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60" name="7"/>
          <p:cNvSpPr/>
          <p:nvPr/>
        </p:nvSpPr>
        <p:spPr>
          <a:xfrm>
            <a:off x="7940350" y="57346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61" name="13"/>
          <p:cNvSpPr/>
          <p:nvPr/>
        </p:nvSpPr>
        <p:spPr>
          <a:xfrm>
            <a:off x="10029445" y="5734698"/>
            <a:ext cx="819854"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62" name="Line"/>
          <p:cNvSpPr/>
          <p:nvPr/>
        </p:nvSpPr>
        <p:spPr>
          <a:xfrm>
            <a:off x="500384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3" name="Line"/>
          <p:cNvSpPr/>
          <p:nvPr/>
        </p:nvSpPr>
        <p:spPr>
          <a:xfrm flipH="1">
            <a:off x="4793932"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4"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5" name="Line"/>
          <p:cNvSpPr/>
          <p:nvPr/>
        </p:nvSpPr>
        <p:spPr>
          <a:xfrm flipH="1">
            <a:off x="6883027"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6" name="Line"/>
          <p:cNvSpPr/>
          <p:nvPr/>
        </p:nvSpPr>
        <p:spPr>
          <a:xfrm>
            <a:off x="9182034"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7" name="Line"/>
          <p:cNvSpPr/>
          <p:nvPr/>
        </p:nvSpPr>
        <p:spPr>
          <a:xfrm flipH="1">
            <a:off x="8972121"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8" name="Line"/>
          <p:cNvSpPr/>
          <p:nvPr/>
        </p:nvSpPr>
        <p:spPr>
          <a:xfrm>
            <a:off x="10439371" y="46954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9" name="Tail"/>
          <p:cNvSpPr/>
          <p:nvPr/>
        </p:nvSpPr>
        <p:spPr>
          <a:xfrm>
            <a:off x="9831706" y="39976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1" name="Removing from Sing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Singly Linked List</a:t>
            </a:r>
          </a:p>
        </p:txBody>
      </p:sp>
      <p:sp>
        <p:nvSpPr>
          <p:cNvPr id="572"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SLL</a:t>
            </a:r>
          </a:p>
        </p:txBody>
      </p:sp>
      <p:sp>
        <p:nvSpPr>
          <p:cNvPr id="573"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74"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75"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6"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577"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8"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79" name="9"/>
          <p:cNvSpPr/>
          <p:nvPr/>
        </p:nvSpPr>
        <p:spPr>
          <a:xfrm>
            <a:off x="7889550"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580"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81"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2"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3"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4"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5"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9" name="Removing from Sing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Singly Linked List</a:t>
            </a:r>
          </a:p>
        </p:txBody>
      </p:sp>
      <p:sp>
        <p:nvSpPr>
          <p:cNvPr id="590"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SLL</a:t>
            </a:r>
          </a:p>
        </p:txBody>
      </p:sp>
      <p:sp>
        <p:nvSpPr>
          <p:cNvPr id="591"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92"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93"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4"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595"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6"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97"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598" name="15"/>
          <p:cNvSpPr/>
          <p:nvPr/>
        </p:nvSpPr>
        <p:spPr>
          <a:xfrm>
            <a:off x="9978645" y="57981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99"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0"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1"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2"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3"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604" name="Line"/>
          <p:cNvSpPr/>
          <p:nvPr/>
        </p:nvSpPr>
        <p:spPr>
          <a:xfrm flipV="1">
            <a:off x="1981200" y="68453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5" name="Line"/>
          <p:cNvSpPr/>
          <p:nvPr/>
        </p:nvSpPr>
        <p:spPr>
          <a:xfrm flipV="1">
            <a:off x="4121289" y="68453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6" name="trav1"/>
          <p:cNvSpPr/>
          <p:nvPr/>
        </p:nvSpPr>
        <p:spPr>
          <a:xfrm>
            <a:off x="1312366" y="8108195"/>
            <a:ext cx="133766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trav1</a:t>
            </a:r>
          </a:p>
        </p:txBody>
      </p:sp>
      <p:sp>
        <p:nvSpPr>
          <p:cNvPr id="607" name="trav2"/>
          <p:cNvSpPr/>
          <p:nvPr/>
        </p:nvSpPr>
        <p:spPr>
          <a:xfrm>
            <a:off x="3452455" y="8108195"/>
            <a:ext cx="133766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trav2</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Discussion"/>
          <p:cNvSpPr/>
          <p:nvPr>
            <p:ph type="title"/>
          </p:nvPr>
        </p:nvSpPr>
        <p:spPr>
          <a:xfrm>
            <a:off x="952500" y="3797300"/>
            <a:ext cx="11099800" cy="2159000"/>
          </a:xfrm>
          <a:prstGeom prst="rect">
            <a:avLst/>
          </a:prstGeom>
        </p:spPr>
        <p:txBody>
          <a:bodyPr/>
          <a:lstStyle>
            <a:lvl1pPr>
              <a:defRPr sz="11000"/>
            </a:lvl1pPr>
          </a:lstStyle>
          <a:p>
            <a:pPr/>
            <a:r>
              <a:t>Discussion</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1" name="Removing from Sing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Singly Linked List</a:t>
            </a:r>
          </a:p>
        </p:txBody>
      </p:sp>
      <p:sp>
        <p:nvSpPr>
          <p:cNvPr id="612"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SLL</a:t>
            </a:r>
          </a:p>
        </p:txBody>
      </p:sp>
      <p:sp>
        <p:nvSpPr>
          <p:cNvPr id="613" name="7"/>
          <p:cNvSpPr/>
          <p:nvPr/>
        </p:nvSpPr>
        <p:spPr>
          <a:xfrm>
            <a:off x="1622267" y="57981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14"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615"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6"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617"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8"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619" name="9"/>
          <p:cNvSpPr/>
          <p:nvPr/>
        </p:nvSpPr>
        <p:spPr>
          <a:xfrm>
            <a:off x="7889550" y="57981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620" name="15"/>
          <p:cNvSpPr/>
          <p:nvPr/>
        </p:nvSpPr>
        <p:spPr>
          <a:xfrm>
            <a:off x="9978645" y="5798198"/>
            <a:ext cx="819854"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21"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2"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3"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4"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5"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626" name="Line"/>
          <p:cNvSpPr/>
          <p:nvPr/>
        </p:nvSpPr>
        <p:spPr>
          <a:xfrm flipV="1">
            <a:off x="4095791"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7" name="Line"/>
          <p:cNvSpPr/>
          <p:nvPr/>
        </p:nvSpPr>
        <p:spPr>
          <a:xfrm flipV="1">
            <a:off x="6235880"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8" name="trav1"/>
          <p:cNvSpPr/>
          <p:nvPr/>
        </p:nvSpPr>
        <p:spPr>
          <a:xfrm>
            <a:off x="3426957" y="8057395"/>
            <a:ext cx="133766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trav1</a:t>
            </a:r>
          </a:p>
        </p:txBody>
      </p:sp>
      <p:sp>
        <p:nvSpPr>
          <p:cNvPr id="629" name="trav2"/>
          <p:cNvSpPr/>
          <p:nvPr/>
        </p:nvSpPr>
        <p:spPr>
          <a:xfrm>
            <a:off x="5567046" y="8057395"/>
            <a:ext cx="133766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trav2</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1" name="Removing from Sing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Singly Linked List</a:t>
            </a:r>
          </a:p>
        </p:txBody>
      </p:sp>
      <p:sp>
        <p:nvSpPr>
          <p:cNvPr id="632"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SLL</a:t>
            </a:r>
          </a:p>
        </p:txBody>
      </p:sp>
      <p:sp>
        <p:nvSpPr>
          <p:cNvPr id="633"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34"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635"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6"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637"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8"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639"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640"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41"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2"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3"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4"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5"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646"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7" name="Line"/>
          <p:cNvSpPr/>
          <p:nvPr/>
        </p:nvSpPr>
        <p:spPr>
          <a:xfrm flipV="1">
            <a:off x="8299477" y="67818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8" name="trav1"/>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trav1</a:t>
            </a:r>
          </a:p>
        </p:txBody>
      </p:sp>
      <p:sp>
        <p:nvSpPr>
          <p:cNvPr id="649" name="trav2"/>
          <p:cNvSpPr/>
          <p:nvPr/>
        </p:nvSpPr>
        <p:spPr>
          <a:xfrm>
            <a:off x="7630644" y="8044695"/>
            <a:ext cx="133766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trav2</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3" name="Removing from Sing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Singly Linked List</a:t>
            </a:r>
          </a:p>
        </p:txBody>
      </p:sp>
      <p:sp>
        <p:nvSpPr>
          <p:cNvPr id="654"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SLL</a:t>
            </a:r>
          </a:p>
        </p:txBody>
      </p:sp>
      <p:sp>
        <p:nvSpPr>
          <p:cNvPr id="655"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56"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657"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58"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659"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0"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661"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662"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63"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4"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5"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6"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7"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668"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9" name="Line"/>
          <p:cNvSpPr/>
          <p:nvPr/>
        </p:nvSpPr>
        <p:spPr>
          <a:xfrm flipV="1">
            <a:off x="8299477" y="67818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0" name="trav1"/>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trav1</a:t>
            </a:r>
          </a:p>
        </p:txBody>
      </p:sp>
      <p:sp>
        <p:nvSpPr>
          <p:cNvPr id="671" name="trav2"/>
          <p:cNvSpPr/>
          <p:nvPr/>
        </p:nvSpPr>
        <p:spPr>
          <a:xfrm>
            <a:off x="7630644" y="8044695"/>
            <a:ext cx="133766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trav2</a:t>
            </a:r>
          </a:p>
        </p:txBody>
      </p:sp>
      <p:sp>
        <p:nvSpPr>
          <p:cNvPr id="672" name="Line"/>
          <p:cNvSpPr/>
          <p:nvPr/>
        </p:nvSpPr>
        <p:spPr>
          <a:xfrm>
            <a:off x="8299477" y="481459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3" name="temp"/>
          <p:cNvSpPr/>
          <p:nvPr/>
        </p:nvSpPr>
        <p:spPr>
          <a:xfrm>
            <a:off x="7752981" y="4080210"/>
            <a:ext cx="109299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temp</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7" name="Removing from Sing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Singly Linked List</a:t>
            </a:r>
          </a:p>
        </p:txBody>
      </p:sp>
      <p:sp>
        <p:nvSpPr>
          <p:cNvPr id="678"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SLL</a:t>
            </a:r>
          </a:p>
        </p:txBody>
      </p:sp>
      <p:sp>
        <p:nvSpPr>
          <p:cNvPr id="679"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80"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681"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82"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683"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84"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685" name="9"/>
          <p:cNvSpPr/>
          <p:nvPr/>
        </p:nvSpPr>
        <p:spPr>
          <a:xfrm>
            <a:off x="7889550" y="5798198"/>
            <a:ext cx="819855" cy="819854"/>
          </a:xfrm>
          <a:prstGeom prst="ellipse">
            <a:avLst/>
          </a:prstGeom>
          <a:blipFill>
            <a:blip r:embed="rId5"/>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686" name="15"/>
          <p:cNvSpPr/>
          <p:nvPr/>
        </p:nvSpPr>
        <p:spPr>
          <a:xfrm>
            <a:off x="9978645" y="57981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87"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88"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89"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0"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1"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692"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3" name="Line"/>
          <p:cNvSpPr/>
          <p:nvPr/>
        </p:nvSpPr>
        <p:spPr>
          <a:xfrm flipV="1">
            <a:off x="10388572" y="6837425"/>
            <a:ext cx="1" cy="10165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4" name="trav1"/>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trav1</a:t>
            </a:r>
          </a:p>
        </p:txBody>
      </p:sp>
      <p:sp>
        <p:nvSpPr>
          <p:cNvPr id="695" name="trav2"/>
          <p:cNvSpPr/>
          <p:nvPr/>
        </p:nvSpPr>
        <p:spPr>
          <a:xfrm>
            <a:off x="9719738" y="8100320"/>
            <a:ext cx="133766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trav2</a:t>
            </a:r>
          </a:p>
        </p:txBody>
      </p:sp>
      <p:sp>
        <p:nvSpPr>
          <p:cNvPr id="696" name="Line"/>
          <p:cNvSpPr/>
          <p:nvPr/>
        </p:nvSpPr>
        <p:spPr>
          <a:xfrm>
            <a:off x="8299477" y="481459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7" name="temp"/>
          <p:cNvSpPr/>
          <p:nvPr/>
        </p:nvSpPr>
        <p:spPr>
          <a:xfrm>
            <a:off x="7752981" y="4080210"/>
            <a:ext cx="109299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temp</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1" name="Removing from Sing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Singly Linked List</a:t>
            </a:r>
          </a:p>
        </p:txBody>
      </p:sp>
      <p:sp>
        <p:nvSpPr>
          <p:cNvPr id="702"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SLL</a:t>
            </a:r>
          </a:p>
        </p:txBody>
      </p:sp>
      <p:sp>
        <p:nvSpPr>
          <p:cNvPr id="703"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04"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705"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06"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707"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08"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709" name="9"/>
          <p:cNvSpPr/>
          <p:nvPr/>
        </p:nvSpPr>
        <p:spPr>
          <a:xfrm>
            <a:off x="7889550" y="5798198"/>
            <a:ext cx="819855" cy="819854"/>
          </a:xfrm>
          <a:prstGeom prst="ellipse">
            <a:avLst/>
          </a:prstGeom>
          <a:blipFill>
            <a:blip r:embed="rId5"/>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710" name="15"/>
          <p:cNvSpPr/>
          <p:nvPr/>
        </p:nvSpPr>
        <p:spPr>
          <a:xfrm>
            <a:off x="9978645" y="57981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11"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2"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3"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4"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715"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6" name="Line"/>
          <p:cNvSpPr/>
          <p:nvPr/>
        </p:nvSpPr>
        <p:spPr>
          <a:xfrm flipV="1">
            <a:off x="10388572" y="6837425"/>
            <a:ext cx="1" cy="10165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7" name="trav1"/>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trav1</a:t>
            </a:r>
          </a:p>
        </p:txBody>
      </p:sp>
      <p:sp>
        <p:nvSpPr>
          <p:cNvPr id="718" name="trav2"/>
          <p:cNvSpPr/>
          <p:nvPr/>
        </p:nvSpPr>
        <p:spPr>
          <a:xfrm>
            <a:off x="9719738" y="8100320"/>
            <a:ext cx="133766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trav2</a:t>
            </a:r>
          </a:p>
        </p:txBody>
      </p:sp>
      <p:sp>
        <p:nvSpPr>
          <p:cNvPr id="719" name="Line"/>
          <p:cNvSpPr/>
          <p:nvPr/>
        </p:nvSpPr>
        <p:spPr>
          <a:xfrm>
            <a:off x="8299477" y="481459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20" name="temp"/>
          <p:cNvSpPr/>
          <p:nvPr/>
        </p:nvSpPr>
        <p:spPr>
          <a:xfrm>
            <a:off x="7752981" y="4080210"/>
            <a:ext cx="109299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temp</a:t>
            </a:r>
          </a:p>
        </p:txBody>
      </p:sp>
      <p:sp>
        <p:nvSpPr>
          <p:cNvPr id="723" name="Connection Line"/>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fill="norm" stroke="1" extrusionOk="0">
                <a:moveTo>
                  <a:pt x="21600" y="2031"/>
                </a:moveTo>
                <a:cubicBezTo>
                  <a:pt x="14289" y="21600"/>
                  <a:pt x="7089" y="20923"/>
                  <a:pt x="0" y="0"/>
                </a:cubicBezTo>
              </a:path>
            </a:pathLst>
          </a:custGeom>
          <a:ln w="50800">
            <a:solidFill>
              <a:srgbClr val="FFFFFF"/>
            </a:solidFill>
            <a:miter lim="400000"/>
          </a:ln>
        </p:spPr>
        <p:txBody>
          <a:bodyPr/>
          <a:lstStyle/>
          <a:p>
            <a:pPr/>
          </a:p>
        </p:txBody>
      </p:sp>
      <p:sp>
        <p:nvSpPr>
          <p:cNvPr id="722" name="Line"/>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7" name="Removing from Sing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Singly Linked List</a:t>
            </a:r>
          </a:p>
        </p:txBody>
      </p:sp>
      <p:sp>
        <p:nvSpPr>
          <p:cNvPr id="728"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SLL</a:t>
            </a:r>
          </a:p>
        </p:txBody>
      </p:sp>
      <p:sp>
        <p:nvSpPr>
          <p:cNvPr id="729"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30"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731"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32"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733"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34"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735" name="15"/>
          <p:cNvSpPr/>
          <p:nvPr/>
        </p:nvSpPr>
        <p:spPr>
          <a:xfrm>
            <a:off x="9978645" y="57981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36"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37"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38"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739"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40" name="Line"/>
          <p:cNvSpPr/>
          <p:nvPr/>
        </p:nvSpPr>
        <p:spPr>
          <a:xfrm flipV="1">
            <a:off x="10388572" y="6837425"/>
            <a:ext cx="1" cy="10165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41" name="trav1"/>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trav1</a:t>
            </a:r>
          </a:p>
        </p:txBody>
      </p:sp>
      <p:sp>
        <p:nvSpPr>
          <p:cNvPr id="742" name="trav2"/>
          <p:cNvSpPr/>
          <p:nvPr/>
        </p:nvSpPr>
        <p:spPr>
          <a:xfrm>
            <a:off x="9719738" y="8100320"/>
            <a:ext cx="133766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trav2</a:t>
            </a:r>
          </a:p>
        </p:txBody>
      </p:sp>
      <p:sp>
        <p:nvSpPr>
          <p:cNvPr id="745" name="Connection Line"/>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fill="norm" stroke="1" extrusionOk="0">
                <a:moveTo>
                  <a:pt x="21600" y="2031"/>
                </a:moveTo>
                <a:cubicBezTo>
                  <a:pt x="14289" y="21600"/>
                  <a:pt x="7089" y="20923"/>
                  <a:pt x="0" y="0"/>
                </a:cubicBezTo>
              </a:path>
            </a:pathLst>
          </a:custGeom>
          <a:ln w="50800">
            <a:solidFill>
              <a:srgbClr val="FFFFFF"/>
            </a:solidFill>
            <a:miter lim="400000"/>
          </a:ln>
        </p:spPr>
        <p:txBody>
          <a:bodyPr/>
          <a:lstStyle/>
          <a:p>
            <a:pPr/>
          </a:p>
        </p:txBody>
      </p:sp>
      <p:sp>
        <p:nvSpPr>
          <p:cNvPr id="744" name="Line"/>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9" name="Removing from Sing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Singly Linked List</a:t>
            </a:r>
          </a:p>
        </p:txBody>
      </p:sp>
      <p:sp>
        <p:nvSpPr>
          <p:cNvPr id="750"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SLL</a:t>
            </a:r>
          </a:p>
        </p:txBody>
      </p:sp>
      <p:sp>
        <p:nvSpPr>
          <p:cNvPr id="751"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52"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753"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54"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755"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56"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757" name="15"/>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58"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59" name="Line"/>
          <p:cNvSpPr/>
          <p:nvPr/>
        </p:nvSpPr>
        <p:spPr>
          <a:xfrm>
            <a:off x="8299477" y="4815778"/>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60" name="Tail"/>
          <p:cNvSpPr/>
          <p:nvPr/>
        </p:nvSpPr>
        <p:spPr>
          <a:xfrm>
            <a:off x="7691812" y="4117968"/>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761"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62" name="trav1"/>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trav1</a:t>
            </a:r>
          </a:p>
        </p:txBody>
      </p:sp>
      <p:sp>
        <p:nvSpPr>
          <p:cNvPr id="763" name="Line"/>
          <p:cNvSpPr/>
          <p:nvPr/>
        </p:nvSpPr>
        <p:spPr>
          <a:xfrm>
            <a:off x="6937183"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64" name="Line"/>
          <p:cNvSpPr/>
          <p:nvPr/>
        </p:nvSpPr>
        <p:spPr>
          <a:xfrm flipV="1">
            <a:off x="8299477" y="6780617"/>
            <a:ext cx="1" cy="10165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65" name="trav2"/>
          <p:cNvSpPr/>
          <p:nvPr/>
        </p:nvSpPr>
        <p:spPr>
          <a:xfrm>
            <a:off x="7630644" y="8043512"/>
            <a:ext cx="133766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trav2</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9" name="Removing from Sing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Singly Linked List</a:t>
            </a:r>
          </a:p>
        </p:txBody>
      </p:sp>
      <p:sp>
        <p:nvSpPr>
          <p:cNvPr id="770"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SLL</a:t>
            </a:r>
          </a:p>
        </p:txBody>
      </p:sp>
      <p:sp>
        <p:nvSpPr>
          <p:cNvPr id="771" name="7"/>
          <p:cNvSpPr/>
          <p:nvPr/>
        </p:nvSpPr>
        <p:spPr>
          <a:xfrm>
            <a:off x="1622267" y="57981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72" name="0"/>
          <p:cNvSpPr/>
          <p:nvPr/>
        </p:nvSpPr>
        <p:spPr>
          <a:xfrm>
            <a:off x="3711362" y="5798198"/>
            <a:ext cx="819854"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773"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74"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775"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76" name="4"/>
          <p:cNvSpPr/>
          <p:nvPr/>
        </p:nvSpPr>
        <p:spPr>
          <a:xfrm>
            <a:off x="5800456" y="57981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777" name="15"/>
          <p:cNvSpPr/>
          <p:nvPr/>
        </p:nvSpPr>
        <p:spPr>
          <a:xfrm>
            <a:off x="7889550" y="57981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78"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79" name="Line"/>
          <p:cNvSpPr/>
          <p:nvPr/>
        </p:nvSpPr>
        <p:spPr>
          <a:xfrm>
            <a:off x="8299477" y="4815778"/>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80" name="Tail"/>
          <p:cNvSpPr/>
          <p:nvPr/>
        </p:nvSpPr>
        <p:spPr>
          <a:xfrm>
            <a:off x="7691812" y="4117968"/>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781" name="Line"/>
          <p:cNvSpPr/>
          <p:nvPr/>
        </p:nvSpPr>
        <p:spPr>
          <a:xfrm>
            <a:off x="6937183"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3" name="Removing from Doub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Doubly Linked List</a:t>
            </a:r>
          </a:p>
        </p:txBody>
      </p:sp>
      <p:sp>
        <p:nvSpPr>
          <p:cNvPr id="784"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DLL</a:t>
            </a:r>
          </a:p>
        </p:txBody>
      </p:sp>
      <p:sp>
        <p:nvSpPr>
          <p:cNvPr id="785"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86"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787"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88"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789"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90"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791" name="9"/>
          <p:cNvSpPr/>
          <p:nvPr/>
        </p:nvSpPr>
        <p:spPr>
          <a:xfrm>
            <a:off x="7889550"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792"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93"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94"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795"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96"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97"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98" name="Line"/>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99" name="Line"/>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00"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01"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5" name="Removing from Doub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Doubly Linked List</a:t>
            </a:r>
          </a:p>
        </p:txBody>
      </p:sp>
      <p:sp>
        <p:nvSpPr>
          <p:cNvPr id="806"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DLL</a:t>
            </a:r>
          </a:p>
        </p:txBody>
      </p:sp>
      <p:sp>
        <p:nvSpPr>
          <p:cNvPr id="807"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08" name="0"/>
          <p:cNvSpPr/>
          <p:nvPr/>
        </p:nvSpPr>
        <p:spPr>
          <a:xfrm>
            <a:off x="3711362" y="57981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809"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10"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811"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12"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813"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814" name="15"/>
          <p:cNvSpPr/>
          <p:nvPr/>
        </p:nvSpPr>
        <p:spPr>
          <a:xfrm>
            <a:off x="9978645" y="57981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815"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16"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817"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18"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19"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0" name="Line"/>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1" name="Line"/>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2"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3"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4" name="Line"/>
          <p:cNvSpPr/>
          <p:nvPr/>
        </p:nvSpPr>
        <p:spPr>
          <a:xfrm flipV="1">
            <a:off x="2032194" y="66935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5" name="trav"/>
          <p:cNvSpPr/>
          <p:nvPr/>
        </p:nvSpPr>
        <p:spPr>
          <a:xfrm>
            <a:off x="1424529" y="7588925"/>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What is a linked list?"/>
          <p:cNvSpPr/>
          <p:nvPr>
            <p:ph type="title"/>
          </p:nvPr>
        </p:nvSpPr>
        <p:spPr>
          <a:xfrm>
            <a:off x="506288" y="254000"/>
            <a:ext cx="11992224" cy="2159000"/>
          </a:xfrm>
          <a:prstGeom prst="rect">
            <a:avLst/>
          </a:prstGeom>
        </p:spPr>
        <p:txBody>
          <a:bodyPr/>
          <a:lstStyle>
            <a:lvl1pPr defTabSz="514095">
              <a:defRPr sz="7040"/>
            </a:lvl1pPr>
          </a:lstStyle>
          <a:p>
            <a:pPr/>
            <a:r>
              <a:t>What is a linked list?</a:t>
            </a:r>
          </a:p>
        </p:txBody>
      </p:sp>
      <p:sp>
        <p:nvSpPr>
          <p:cNvPr id="148" name="A linked list is a sequential list of nodes that hold data which point to other nodes also containing data."/>
          <p:cNvSpPr/>
          <p:nvPr/>
        </p:nvSpPr>
        <p:spPr>
          <a:xfrm>
            <a:off x="1021307" y="2942531"/>
            <a:ext cx="1096218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linked list is a sequential list of nodes that hold data which point to other nodes also containing data.</a:t>
            </a:r>
          </a:p>
        </p:txBody>
      </p:sp>
      <p:sp>
        <p:nvSpPr>
          <p:cNvPr id="149" name="Data"/>
          <p:cNvSpPr/>
          <p:nvPr/>
        </p:nvSpPr>
        <p:spPr>
          <a:xfrm>
            <a:off x="293705" y="6390581"/>
            <a:ext cx="1270001" cy="127000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Data</a:t>
            </a:r>
          </a:p>
        </p:txBody>
      </p:sp>
      <p:sp>
        <p:nvSpPr>
          <p:cNvPr id="150" name="Data"/>
          <p:cNvSpPr/>
          <p:nvPr/>
        </p:nvSpPr>
        <p:spPr>
          <a:xfrm>
            <a:off x="2943188" y="6390581"/>
            <a:ext cx="1270001" cy="127000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Data</a:t>
            </a:r>
          </a:p>
        </p:txBody>
      </p:sp>
      <p:sp>
        <p:nvSpPr>
          <p:cNvPr id="151" name="Data"/>
          <p:cNvSpPr/>
          <p:nvPr/>
        </p:nvSpPr>
        <p:spPr>
          <a:xfrm>
            <a:off x="5678651" y="6390581"/>
            <a:ext cx="1270001" cy="127000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Data</a:t>
            </a:r>
          </a:p>
        </p:txBody>
      </p:sp>
      <p:sp>
        <p:nvSpPr>
          <p:cNvPr id="152" name="Data"/>
          <p:cNvSpPr/>
          <p:nvPr/>
        </p:nvSpPr>
        <p:spPr>
          <a:xfrm>
            <a:off x="8414115" y="6390581"/>
            <a:ext cx="1270001" cy="127000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Data</a:t>
            </a:r>
          </a:p>
        </p:txBody>
      </p:sp>
      <p:sp>
        <p:nvSpPr>
          <p:cNvPr id="153" name="Line"/>
          <p:cNvSpPr/>
          <p:nvPr/>
        </p:nvSpPr>
        <p:spPr>
          <a:xfrm>
            <a:off x="1719317" y="7025581"/>
            <a:ext cx="1068260"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4" name="Line"/>
          <p:cNvSpPr/>
          <p:nvPr/>
        </p:nvSpPr>
        <p:spPr>
          <a:xfrm>
            <a:off x="4454780" y="7025581"/>
            <a:ext cx="106826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5" name="Line"/>
          <p:cNvSpPr/>
          <p:nvPr/>
        </p:nvSpPr>
        <p:spPr>
          <a:xfrm>
            <a:off x="7190244" y="7025581"/>
            <a:ext cx="1068260"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6" name="null"/>
          <p:cNvSpPr/>
          <p:nvPr/>
        </p:nvSpPr>
        <p:spPr>
          <a:xfrm>
            <a:off x="11063597" y="6390581"/>
            <a:ext cx="1270001" cy="1270001"/>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null</a:t>
            </a:r>
          </a:p>
        </p:txBody>
      </p:sp>
      <p:sp>
        <p:nvSpPr>
          <p:cNvPr id="157" name="Line"/>
          <p:cNvSpPr/>
          <p:nvPr/>
        </p:nvSpPr>
        <p:spPr>
          <a:xfrm>
            <a:off x="9839726" y="7025581"/>
            <a:ext cx="106826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9" name="Removing from Doub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Doubly Linked List</a:t>
            </a:r>
          </a:p>
        </p:txBody>
      </p:sp>
      <p:sp>
        <p:nvSpPr>
          <p:cNvPr id="830"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DLL</a:t>
            </a:r>
          </a:p>
        </p:txBody>
      </p:sp>
      <p:sp>
        <p:nvSpPr>
          <p:cNvPr id="831" name="7"/>
          <p:cNvSpPr/>
          <p:nvPr/>
        </p:nvSpPr>
        <p:spPr>
          <a:xfrm>
            <a:off x="1622267" y="57981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32"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833"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34"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835"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36" name="4"/>
          <p:cNvSpPr/>
          <p:nvPr/>
        </p:nvSpPr>
        <p:spPr>
          <a:xfrm>
            <a:off x="5800456" y="57981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837" name="9"/>
          <p:cNvSpPr/>
          <p:nvPr/>
        </p:nvSpPr>
        <p:spPr>
          <a:xfrm>
            <a:off x="7889550" y="57981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838" name="15"/>
          <p:cNvSpPr/>
          <p:nvPr/>
        </p:nvSpPr>
        <p:spPr>
          <a:xfrm>
            <a:off x="9978645" y="5798198"/>
            <a:ext cx="819854"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839"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0"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841"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2"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3"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4" name="Line"/>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5" name="Line"/>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6"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7"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8" name="Line"/>
          <p:cNvSpPr/>
          <p:nvPr/>
        </p:nvSpPr>
        <p:spPr>
          <a:xfrm flipV="1">
            <a:off x="4121288" y="66681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9" name="trav"/>
          <p:cNvSpPr/>
          <p:nvPr/>
        </p:nvSpPr>
        <p:spPr>
          <a:xfrm>
            <a:off x="3513623" y="756352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1" name="Removing from Doub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Doubly Linked List</a:t>
            </a:r>
          </a:p>
        </p:txBody>
      </p:sp>
      <p:sp>
        <p:nvSpPr>
          <p:cNvPr id="852"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DLL</a:t>
            </a:r>
          </a:p>
        </p:txBody>
      </p:sp>
      <p:sp>
        <p:nvSpPr>
          <p:cNvPr id="853" name="7"/>
          <p:cNvSpPr/>
          <p:nvPr/>
        </p:nvSpPr>
        <p:spPr>
          <a:xfrm>
            <a:off x="1622267" y="57981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54" name="0"/>
          <p:cNvSpPr/>
          <p:nvPr/>
        </p:nvSpPr>
        <p:spPr>
          <a:xfrm>
            <a:off x="3711362" y="5798198"/>
            <a:ext cx="819854"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855"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56"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857"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58"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859" name="9"/>
          <p:cNvSpPr/>
          <p:nvPr/>
        </p:nvSpPr>
        <p:spPr>
          <a:xfrm>
            <a:off x="7889550" y="57981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860" name="15"/>
          <p:cNvSpPr/>
          <p:nvPr/>
        </p:nvSpPr>
        <p:spPr>
          <a:xfrm>
            <a:off x="9978645" y="5798198"/>
            <a:ext cx="819854"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861"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62"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863"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64"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65"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66" name="Line"/>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67" name="Line"/>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68"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69"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70" name="Line"/>
          <p:cNvSpPr/>
          <p:nvPr/>
        </p:nvSpPr>
        <p:spPr>
          <a:xfrm flipV="1">
            <a:off x="6210383" y="66935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71" name="trav"/>
          <p:cNvSpPr/>
          <p:nvPr/>
        </p:nvSpPr>
        <p:spPr>
          <a:xfrm>
            <a:off x="5602718" y="7588925"/>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3" name="Removing from Doub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Doubly Linked List</a:t>
            </a:r>
          </a:p>
        </p:txBody>
      </p:sp>
      <p:sp>
        <p:nvSpPr>
          <p:cNvPr id="874"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DLL</a:t>
            </a:r>
          </a:p>
        </p:txBody>
      </p:sp>
      <p:sp>
        <p:nvSpPr>
          <p:cNvPr id="875"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76"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877"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78"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879"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80"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881"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882"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883"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84"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885"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86"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87"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88" name="Line"/>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89" name="Line"/>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90"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91"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92" name="Line"/>
          <p:cNvSpPr/>
          <p:nvPr/>
        </p:nvSpPr>
        <p:spPr>
          <a:xfrm flipV="1">
            <a:off x="8299477" y="67316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93" name="trav"/>
          <p:cNvSpPr/>
          <p:nvPr/>
        </p:nvSpPr>
        <p:spPr>
          <a:xfrm>
            <a:off x="7691812" y="762702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7" name="Removing from Doub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Doubly Linked List</a:t>
            </a:r>
          </a:p>
        </p:txBody>
      </p:sp>
      <p:sp>
        <p:nvSpPr>
          <p:cNvPr id="898"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DLL</a:t>
            </a:r>
          </a:p>
        </p:txBody>
      </p:sp>
      <p:sp>
        <p:nvSpPr>
          <p:cNvPr id="899"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00"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901"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02"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903"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04"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905"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906"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07"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08"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909"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10"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11"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12" name="Line"/>
          <p:cNvSpPr/>
          <p:nvPr/>
        </p:nvSpPr>
        <p:spPr>
          <a:xfrm flipH="1">
            <a:off x="6853051" y="6208124"/>
            <a:ext cx="60323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13"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14"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15" name="Line"/>
          <p:cNvSpPr/>
          <p:nvPr/>
        </p:nvSpPr>
        <p:spPr>
          <a:xfrm flipV="1">
            <a:off x="8299477" y="67316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16" name="trav"/>
          <p:cNvSpPr/>
          <p:nvPr/>
        </p:nvSpPr>
        <p:spPr>
          <a:xfrm>
            <a:off x="7691812" y="762702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919" name="Connection Line"/>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fill="norm" stroke="1" extrusionOk="0">
                <a:moveTo>
                  <a:pt x="21600" y="2031"/>
                </a:moveTo>
                <a:cubicBezTo>
                  <a:pt x="14289" y="21600"/>
                  <a:pt x="7089" y="20923"/>
                  <a:pt x="0" y="0"/>
                </a:cubicBezTo>
              </a:path>
            </a:pathLst>
          </a:custGeom>
          <a:ln w="50800">
            <a:solidFill>
              <a:srgbClr val="FFFFFF"/>
            </a:solidFill>
            <a:miter lim="400000"/>
          </a:ln>
        </p:spPr>
        <p:txBody>
          <a:bodyPr/>
          <a:lstStyle/>
          <a:p>
            <a:pPr/>
          </a:p>
        </p:txBody>
      </p:sp>
      <p:sp>
        <p:nvSpPr>
          <p:cNvPr id="918" name="Line"/>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3" name="Removing from Doub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Doubly Linked List</a:t>
            </a:r>
          </a:p>
        </p:txBody>
      </p:sp>
      <p:sp>
        <p:nvSpPr>
          <p:cNvPr id="924"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DLL</a:t>
            </a:r>
          </a:p>
        </p:txBody>
      </p:sp>
      <p:sp>
        <p:nvSpPr>
          <p:cNvPr id="925"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26"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927"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28"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929"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0"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931"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932"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33"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4"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935"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6"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7"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8" name="Line"/>
          <p:cNvSpPr/>
          <p:nvPr/>
        </p:nvSpPr>
        <p:spPr>
          <a:xfrm flipH="1">
            <a:off x="6853051" y="6208124"/>
            <a:ext cx="60323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9"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40" name="Line"/>
          <p:cNvSpPr/>
          <p:nvPr/>
        </p:nvSpPr>
        <p:spPr>
          <a:xfrm flipH="1" flipV="1">
            <a:off x="6600894" y="6468474"/>
            <a:ext cx="319896" cy="23397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41" name="Line"/>
          <p:cNvSpPr/>
          <p:nvPr/>
        </p:nvSpPr>
        <p:spPr>
          <a:xfrm flipV="1">
            <a:off x="8299477" y="67316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42" name="trav"/>
          <p:cNvSpPr/>
          <p:nvPr/>
        </p:nvSpPr>
        <p:spPr>
          <a:xfrm>
            <a:off x="7691812" y="762702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945" name="Connection Line"/>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fill="norm" stroke="1" extrusionOk="0">
                <a:moveTo>
                  <a:pt x="21600" y="2031"/>
                </a:moveTo>
                <a:cubicBezTo>
                  <a:pt x="14289" y="21600"/>
                  <a:pt x="7089" y="20923"/>
                  <a:pt x="0" y="0"/>
                </a:cubicBezTo>
              </a:path>
            </a:pathLst>
          </a:custGeom>
          <a:ln w="50800">
            <a:solidFill>
              <a:srgbClr val="FFFFFF"/>
            </a:solidFill>
            <a:miter lim="400000"/>
          </a:ln>
        </p:spPr>
        <p:txBody>
          <a:bodyPr/>
          <a:lstStyle/>
          <a:p>
            <a:pPr/>
          </a:p>
        </p:txBody>
      </p:sp>
      <p:sp>
        <p:nvSpPr>
          <p:cNvPr id="944" name="Line"/>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9" name="Removing from Doub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Doubly Linked List</a:t>
            </a:r>
          </a:p>
        </p:txBody>
      </p:sp>
      <p:sp>
        <p:nvSpPr>
          <p:cNvPr id="950"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DLL</a:t>
            </a:r>
          </a:p>
        </p:txBody>
      </p:sp>
      <p:sp>
        <p:nvSpPr>
          <p:cNvPr id="951"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52"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953"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54"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955"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56"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957"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58"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59"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960"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61"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62"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63" name="Line"/>
          <p:cNvSpPr/>
          <p:nvPr/>
        </p:nvSpPr>
        <p:spPr>
          <a:xfrm flipH="1" flipV="1">
            <a:off x="6600894" y="6468474"/>
            <a:ext cx="319896" cy="23397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66" name="Connection Line"/>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fill="norm" stroke="1" extrusionOk="0">
                <a:moveTo>
                  <a:pt x="21600" y="2031"/>
                </a:moveTo>
                <a:cubicBezTo>
                  <a:pt x="14289" y="21600"/>
                  <a:pt x="7089" y="20923"/>
                  <a:pt x="0" y="0"/>
                </a:cubicBezTo>
              </a:path>
            </a:pathLst>
          </a:custGeom>
          <a:ln w="50800">
            <a:solidFill>
              <a:srgbClr val="FFFFFF"/>
            </a:solidFill>
            <a:miter lim="400000"/>
          </a:ln>
        </p:spPr>
        <p:txBody>
          <a:bodyPr/>
          <a:lstStyle/>
          <a:p>
            <a:pPr/>
          </a:p>
        </p:txBody>
      </p:sp>
      <p:sp>
        <p:nvSpPr>
          <p:cNvPr id="965" name="Line"/>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0" name="Removing from Doubly Linked List"/>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Doubly Linked List</a:t>
            </a:r>
          </a:p>
        </p:txBody>
      </p:sp>
      <p:sp>
        <p:nvSpPr>
          <p:cNvPr id="971"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DLL</a:t>
            </a:r>
          </a:p>
        </p:txBody>
      </p:sp>
      <p:sp>
        <p:nvSpPr>
          <p:cNvPr id="972"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73"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974"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75"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976"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77"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978" name="15"/>
          <p:cNvSpPr/>
          <p:nvPr/>
        </p:nvSpPr>
        <p:spPr>
          <a:xfrm>
            <a:off x="7889550"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79" name="Line"/>
          <p:cNvSpPr/>
          <p:nvPr/>
        </p:nvSpPr>
        <p:spPr>
          <a:xfrm>
            <a:off x="8299477" y="4815778"/>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0" name="Tail"/>
          <p:cNvSpPr/>
          <p:nvPr/>
        </p:nvSpPr>
        <p:spPr>
          <a:xfrm>
            <a:off x="7691812" y="4117968"/>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981"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2"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3"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4" name="Line"/>
          <p:cNvSpPr/>
          <p:nvPr/>
        </p:nvSpPr>
        <p:spPr>
          <a:xfrm>
            <a:off x="7021316"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5" name="Line"/>
          <p:cNvSpPr/>
          <p:nvPr/>
        </p:nvSpPr>
        <p:spPr>
          <a:xfrm flipH="1">
            <a:off x="6853052"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9" name="Complexity…"/>
          <p:cNvSpPr/>
          <p:nvPr>
            <p:ph type="ctrTitle"/>
          </p:nvPr>
        </p:nvSpPr>
        <p:spPr>
          <a:xfrm>
            <a:off x="1359520" y="3018085"/>
            <a:ext cx="10285760" cy="3717430"/>
          </a:xfrm>
          <a:prstGeom prst="rect">
            <a:avLst/>
          </a:prstGeom>
        </p:spPr>
        <p:txBody>
          <a:bodyPr anchor="ctr"/>
          <a:lstStyle/>
          <a:p>
            <a:pPr>
              <a:defRPr sz="11000"/>
            </a:pPr>
            <a:r>
              <a:t>Complexity</a:t>
            </a:r>
          </a:p>
          <a:p>
            <a:pPr>
              <a:defRPr sz="11000"/>
            </a:pPr>
            <a:r>
              <a:t>Analysis</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3" name="Complexity"/>
          <p:cNvSpPr/>
          <p:nvPr>
            <p:ph type="ctrTitle"/>
          </p:nvPr>
        </p:nvSpPr>
        <p:spPr>
          <a:xfrm>
            <a:off x="2373535" y="360461"/>
            <a:ext cx="8257730" cy="1468339"/>
          </a:xfrm>
          <a:prstGeom prst="rect">
            <a:avLst/>
          </a:prstGeom>
        </p:spPr>
        <p:txBody>
          <a:bodyPr anchor="ctr"/>
          <a:lstStyle/>
          <a:p>
            <a:pPr/>
            <a:r>
              <a:t>Complexity</a:t>
            </a:r>
          </a:p>
        </p:txBody>
      </p:sp>
      <p:graphicFrame>
        <p:nvGraphicFramePr>
          <p:cNvPr id="994" name="Table"/>
          <p:cNvGraphicFramePr/>
          <p:nvPr/>
        </p:nvGraphicFramePr>
        <p:xfrm>
          <a:off x="1073149" y="2874019"/>
          <a:ext cx="11101935" cy="646936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696411"/>
                <a:gridCol w="3696411"/>
                <a:gridCol w="3696411"/>
              </a:tblGrid>
              <a:tr h="2152220">
                <a:tc>
                  <a:txBody>
                    <a:bodyPr/>
                    <a:lstStyle/>
                    <a:p>
                      <a:pPr defTabSz="914400">
                        <a:defRPr>
                          <a:solidFill>
                            <a:srgbClr val="000000"/>
                          </a:solidFill>
                        </a:defRPr>
                      </a:pPr>
                      <a:r>
                        <a:rPr b="1" sz="4000">
                          <a:solidFill>
                            <a:srgbClr val="FFFFFF"/>
                          </a:solidFill>
                          <a:latin typeface="+mj-lt"/>
                          <a:ea typeface="+mj-ea"/>
                          <a:cs typeface="+mj-cs"/>
                          <a:sym typeface="Menlo"/>
                        </a:rPr>
                        <a:t>Search</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anchorCtr="0" horzOverflow="overflow">
                    <a:lnR w="12700">
                      <a:solidFill>
                        <a:srgbClr val="D6D6D6"/>
                      </a:solidFill>
                      <a:miter lim="400000"/>
                    </a:lnR>
                    <a:lnT w="12700">
                      <a:solidFill>
                        <a:srgbClr val="D6D6D6"/>
                      </a:solidFill>
                      <a:miter lim="400000"/>
                    </a:lnT>
                  </a:tcPr>
                </a:tc>
              </a:tr>
              <a:tr h="2152220">
                <a:tc>
                  <a:txBody>
                    <a:bodyPr/>
                    <a:lstStyle/>
                    <a:p>
                      <a:pPr defTabSz="914400">
                        <a:defRPr>
                          <a:solidFill>
                            <a:srgbClr val="000000"/>
                          </a:solidFill>
                        </a:defRPr>
                      </a:pPr>
                      <a:r>
                        <a:rPr b="1" sz="4000">
                          <a:solidFill>
                            <a:srgbClr val="FFFFFF"/>
                          </a:solidFill>
                          <a:latin typeface="+mj-lt"/>
                          <a:ea typeface="+mj-ea"/>
                          <a:cs typeface="+mj-cs"/>
                          <a:sym typeface="Menlo"/>
                        </a:rPr>
                        <a:t>Insert at head</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tcPr>
                </a:tc>
              </a:tr>
              <a:tr h="2152220">
                <a:tc>
                  <a:txBody>
                    <a:bodyPr/>
                    <a:lstStyle/>
                    <a:p>
                      <a:pPr defTabSz="914400">
                        <a:defRPr>
                          <a:solidFill>
                            <a:srgbClr val="000000"/>
                          </a:solidFill>
                        </a:defRPr>
                      </a:pPr>
                      <a:r>
                        <a:rPr b="1" sz="4000">
                          <a:solidFill>
                            <a:srgbClr val="FFFFFF"/>
                          </a:solidFill>
                          <a:latin typeface="+mj-lt"/>
                          <a:ea typeface="+mj-ea"/>
                          <a:cs typeface="+mj-cs"/>
                          <a:sym typeface="Menlo"/>
                        </a:rPr>
                        <a:t>Insert at tail</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995" name="Singly Linked"/>
          <p:cNvSpPr/>
          <p:nvPr/>
        </p:nvSpPr>
        <p:spPr>
          <a:xfrm>
            <a:off x="5053669" y="2087884"/>
            <a:ext cx="289746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Singly Linked</a:t>
            </a:r>
          </a:p>
        </p:txBody>
      </p:sp>
      <p:sp>
        <p:nvSpPr>
          <p:cNvPr id="996" name="Doubly Linked"/>
          <p:cNvSpPr/>
          <p:nvPr/>
        </p:nvSpPr>
        <p:spPr>
          <a:xfrm>
            <a:off x="8774769" y="2087884"/>
            <a:ext cx="289746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Doubly Linked</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000" name="Table"/>
          <p:cNvGraphicFramePr/>
          <p:nvPr/>
        </p:nvGraphicFramePr>
        <p:xfrm>
          <a:off x="1073149" y="2874019"/>
          <a:ext cx="11101935" cy="646936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696411"/>
                <a:gridCol w="3696411"/>
                <a:gridCol w="3696411"/>
              </a:tblGrid>
              <a:tr h="2152220">
                <a:tc>
                  <a:txBody>
                    <a:bodyPr/>
                    <a:lstStyle/>
                    <a:p>
                      <a:pPr defTabSz="914400">
                        <a:defRPr>
                          <a:solidFill>
                            <a:srgbClr val="000000"/>
                          </a:solidFill>
                        </a:defRPr>
                      </a:pPr>
                      <a:r>
                        <a:rPr b="1" sz="4000">
                          <a:solidFill>
                            <a:srgbClr val="FFFFFF"/>
                          </a:solidFill>
                          <a:latin typeface="+mj-lt"/>
                          <a:ea typeface="+mj-ea"/>
                          <a:cs typeface="+mj-cs"/>
                          <a:sym typeface="Menlo"/>
                        </a:rPr>
                        <a:t>Remove at head</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lnT w="12700">
                      <a:solidFill>
                        <a:srgbClr val="D6D6D6"/>
                      </a:solidFill>
                      <a:miter lim="400000"/>
                    </a:lnT>
                  </a:tcPr>
                </a:tc>
              </a:tr>
              <a:tr h="2152220">
                <a:tc>
                  <a:txBody>
                    <a:bodyPr/>
                    <a:lstStyle/>
                    <a:p>
                      <a:pPr defTabSz="914400">
                        <a:defRPr>
                          <a:solidFill>
                            <a:srgbClr val="000000"/>
                          </a:solidFill>
                        </a:defRPr>
                      </a:pPr>
                      <a:r>
                        <a:rPr b="1" sz="4000">
                          <a:solidFill>
                            <a:srgbClr val="FFFFFF"/>
                          </a:solidFill>
                          <a:latin typeface="+mj-lt"/>
                          <a:ea typeface="+mj-ea"/>
                          <a:cs typeface="+mj-cs"/>
                          <a:sym typeface="Menlo"/>
                        </a:rPr>
                        <a:t>Remove at tail</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anchorCtr="0" horzOverflow="overflow"/>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tcPr>
                </a:tc>
              </a:tr>
              <a:tr h="2152220">
                <a:tc>
                  <a:txBody>
                    <a:bodyPr/>
                    <a:lstStyle/>
                    <a:p>
                      <a:pPr defTabSz="914400">
                        <a:defRPr>
                          <a:solidFill>
                            <a:srgbClr val="000000"/>
                          </a:solidFill>
                        </a:defRPr>
                      </a:pPr>
                      <a:r>
                        <a:rPr b="1" sz="4000">
                          <a:solidFill>
                            <a:srgbClr val="FFFFFF"/>
                          </a:solidFill>
                          <a:latin typeface="+mj-lt"/>
                          <a:ea typeface="+mj-ea"/>
                          <a:cs typeface="+mj-cs"/>
                          <a:sym typeface="Menlo"/>
                        </a:rPr>
                        <a:t>Remove in middle</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001" name="Singly Linked"/>
          <p:cNvSpPr/>
          <p:nvPr/>
        </p:nvSpPr>
        <p:spPr>
          <a:xfrm>
            <a:off x="5053669" y="2087884"/>
            <a:ext cx="289746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Singly Linked</a:t>
            </a:r>
          </a:p>
        </p:txBody>
      </p:sp>
      <p:sp>
        <p:nvSpPr>
          <p:cNvPr id="1002" name="Doubly Linked"/>
          <p:cNvSpPr/>
          <p:nvPr/>
        </p:nvSpPr>
        <p:spPr>
          <a:xfrm>
            <a:off x="8774769" y="2087884"/>
            <a:ext cx="289746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Doubly Linked</a:t>
            </a:r>
          </a:p>
        </p:txBody>
      </p:sp>
      <p:sp>
        <p:nvSpPr>
          <p:cNvPr id="1003" name="Complexity"/>
          <p:cNvSpPr/>
          <p:nvPr>
            <p:ph type="title"/>
          </p:nvPr>
        </p:nvSpPr>
        <p:spPr>
          <a:xfrm>
            <a:off x="2373535" y="360461"/>
            <a:ext cx="8257730" cy="1468339"/>
          </a:xfrm>
          <a:prstGeom prst="rect">
            <a:avLst/>
          </a:prstGeom>
        </p:spPr>
        <p:txBody>
          <a:bodyPr/>
          <a:lstStyle/>
          <a:p>
            <a:pPr/>
            <a:r>
              <a:t>Complexity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Where are linked lists used?"/>
          <p:cNvSpPr/>
          <p:nvPr>
            <p:ph type="title"/>
          </p:nvPr>
        </p:nvSpPr>
        <p:spPr>
          <a:prstGeom prst="rect">
            <a:avLst/>
          </a:prstGeom>
        </p:spPr>
        <p:txBody>
          <a:bodyPr/>
          <a:lstStyle>
            <a:lvl1pPr defTabSz="508254">
              <a:defRPr sz="6960"/>
            </a:lvl1pPr>
          </a:lstStyle>
          <a:p>
            <a:pPr/>
            <a:r>
              <a:t>Where are linked lists used?</a:t>
            </a:r>
          </a:p>
        </p:txBody>
      </p:sp>
      <p:sp>
        <p:nvSpPr>
          <p:cNvPr id="162" name="Used in many List, Queue &amp; Stack implementations.…"/>
          <p:cNvSpPr/>
          <p:nvPr/>
        </p:nvSpPr>
        <p:spPr>
          <a:xfrm>
            <a:off x="1106301" y="2610360"/>
            <a:ext cx="10792199" cy="685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74315" indent="-374315" algn="l">
              <a:buSzPct val="75000"/>
              <a:buChar char="•"/>
              <a:defRPr sz="3200"/>
            </a:pPr>
            <a:r>
              <a:t>Used in many List, Queue &amp; Stack implementations.</a:t>
            </a:r>
          </a:p>
          <a:p>
            <a:pPr marL="374315" indent="-374315" algn="l">
              <a:buSzPct val="75000"/>
              <a:buChar char="•"/>
              <a:defRPr sz="3200"/>
            </a:pPr>
          </a:p>
          <a:p>
            <a:pPr marL="374315" indent="-374315" algn="l">
              <a:buSzPct val="75000"/>
              <a:buChar char="•"/>
              <a:defRPr sz="3200"/>
            </a:pPr>
            <a:r>
              <a:t>Great for creating circular lists.</a:t>
            </a:r>
          </a:p>
          <a:p>
            <a:pPr marL="374315" indent="-374315" algn="l">
              <a:buSzPct val="75000"/>
              <a:buChar char="•"/>
              <a:defRPr sz="3200"/>
            </a:pPr>
          </a:p>
          <a:p>
            <a:pPr marL="374315" indent="-374315" algn="l">
              <a:buSzPct val="75000"/>
              <a:buChar char="•"/>
              <a:defRPr sz="3200"/>
            </a:pPr>
            <a:r>
              <a:t>Can easily model real world objects such as trains.</a:t>
            </a:r>
          </a:p>
          <a:p>
            <a:pPr marL="374315" indent="-374315" algn="l">
              <a:buSzPct val="75000"/>
              <a:buChar char="•"/>
              <a:defRPr sz="3200"/>
            </a:pPr>
          </a:p>
          <a:p>
            <a:pPr marL="374315" indent="-374315" algn="l">
              <a:buSzPct val="75000"/>
              <a:buChar char="•"/>
              <a:defRPr sz="3200"/>
            </a:pPr>
            <a:r>
              <a:t>Used in separate chaining, which is present certain Hashtable implementations to deal with hashing collisions.</a:t>
            </a:r>
          </a:p>
          <a:p>
            <a:pPr marL="374315" indent="-374315" algn="l">
              <a:buSzPct val="75000"/>
              <a:buChar char="•"/>
              <a:defRPr sz="3200"/>
            </a:pPr>
          </a:p>
          <a:p>
            <a:pPr marL="374315" indent="-374315" algn="l">
              <a:buSzPct val="75000"/>
              <a:buChar char="•"/>
              <a:defRPr sz="3200"/>
            </a:pPr>
            <a:r>
              <a:t>Often used in the implementation of adjacency lists for graphs.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Terminology"/>
          <p:cNvSpPr/>
          <p:nvPr>
            <p:ph type="title"/>
          </p:nvPr>
        </p:nvSpPr>
        <p:spPr>
          <a:xfrm>
            <a:off x="769136" y="254000"/>
            <a:ext cx="11099801" cy="2159000"/>
          </a:xfrm>
          <a:prstGeom prst="rect">
            <a:avLst/>
          </a:prstGeom>
        </p:spPr>
        <p:txBody>
          <a:bodyPr/>
          <a:lstStyle>
            <a:lvl1pPr>
              <a:defRPr>
                <a:latin typeface="+mj-lt"/>
                <a:ea typeface="+mj-ea"/>
                <a:cs typeface="+mj-cs"/>
                <a:sym typeface="Menlo"/>
              </a:defRPr>
            </a:lvl1pPr>
          </a:lstStyle>
          <a:p>
            <a:pPr/>
            <a:r>
              <a:t>Terminology</a:t>
            </a:r>
          </a:p>
        </p:txBody>
      </p:sp>
      <p:sp>
        <p:nvSpPr>
          <p:cNvPr id="167" name="Head: The first node in a linked list"/>
          <p:cNvSpPr/>
          <p:nvPr/>
        </p:nvSpPr>
        <p:spPr>
          <a:xfrm>
            <a:off x="1532673" y="2571851"/>
            <a:ext cx="8601411"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rPr b="1">
                <a:solidFill>
                  <a:schemeClr val="accent6">
                    <a:hueOff val="-241736"/>
                    <a:satOff val="29413"/>
                    <a:lumOff val="20727"/>
                  </a:schemeClr>
                </a:solidFill>
              </a:rPr>
              <a:t>Head</a:t>
            </a:r>
            <a:r>
              <a:t>: The first node in a linked list</a:t>
            </a:r>
          </a:p>
        </p:txBody>
      </p:sp>
      <p:sp>
        <p:nvSpPr>
          <p:cNvPr id="168" name="Tail: The last node in a linked list"/>
          <p:cNvSpPr/>
          <p:nvPr/>
        </p:nvSpPr>
        <p:spPr>
          <a:xfrm>
            <a:off x="1520364" y="3168751"/>
            <a:ext cx="8372030"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rPr b="1">
                <a:solidFill>
                  <a:schemeClr val="accent4">
                    <a:hueOff val="102361"/>
                    <a:satOff val="14118"/>
                    <a:lumOff val="10675"/>
                  </a:schemeClr>
                </a:solidFill>
              </a:rPr>
              <a:t>Tail</a:t>
            </a:r>
            <a:r>
              <a:t>: The last node in a linked list</a:t>
            </a:r>
          </a:p>
        </p:txBody>
      </p:sp>
      <p:pic>
        <p:nvPicPr>
          <p:cNvPr id="169" name="Screen Shot 2016-06-30 at 4.01.56 PM.png" descr="Screen Shot 2016-06-30 at 4.01.56 PM.png"/>
          <p:cNvPicPr>
            <a:picLocks noChangeAspect="1"/>
          </p:cNvPicPr>
          <p:nvPr/>
        </p:nvPicPr>
        <p:blipFill>
          <a:blip r:embed="rId3">
            <a:extLst/>
          </a:blip>
          <a:stretch>
            <a:fillRect/>
          </a:stretch>
        </p:blipFill>
        <p:spPr>
          <a:xfrm>
            <a:off x="242781" y="5054803"/>
            <a:ext cx="12519238" cy="2358378"/>
          </a:xfrm>
          <a:prstGeom prst="rect">
            <a:avLst/>
          </a:prstGeom>
          <a:ln w="12700">
            <a:miter lim="400000"/>
          </a:ln>
        </p:spPr>
      </p:pic>
      <p:sp>
        <p:nvSpPr>
          <p:cNvPr id="170" name="Head"/>
          <p:cNvSpPr/>
          <p:nvPr/>
        </p:nvSpPr>
        <p:spPr>
          <a:xfrm>
            <a:off x="364571" y="7693288"/>
            <a:ext cx="123229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latin typeface="Helvetica"/>
                <a:ea typeface="Helvetica"/>
                <a:cs typeface="Helvetica"/>
                <a:sym typeface="Helvetica"/>
              </a:defRPr>
            </a:lvl1pPr>
          </a:lstStyle>
          <a:p>
            <a:pPr/>
            <a:r>
              <a:t>Head</a:t>
            </a:r>
          </a:p>
        </p:txBody>
      </p:sp>
      <p:sp>
        <p:nvSpPr>
          <p:cNvPr id="171" name="Tail"/>
          <p:cNvSpPr/>
          <p:nvPr/>
        </p:nvSpPr>
        <p:spPr>
          <a:xfrm>
            <a:off x="11347901" y="7693288"/>
            <a:ext cx="86819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latin typeface="Helvetica"/>
                <a:ea typeface="Helvetica"/>
                <a:cs typeface="Helvetica"/>
                <a:sym typeface="Helvetica"/>
              </a:defRPr>
            </a:lvl1pPr>
          </a:lstStyle>
          <a:p>
            <a:pPr/>
            <a:r>
              <a:t>Tail</a:t>
            </a:r>
          </a:p>
        </p:txBody>
      </p:sp>
      <p:sp>
        <p:nvSpPr>
          <p:cNvPr id="172" name="Pointer: Reference to another node"/>
          <p:cNvSpPr/>
          <p:nvPr/>
        </p:nvSpPr>
        <p:spPr>
          <a:xfrm>
            <a:off x="860745" y="3765651"/>
            <a:ext cx="7913267"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rPr b="1"/>
              <a:t>Pointer</a:t>
            </a:r>
            <a:r>
              <a:t>: Reference to another node</a:t>
            </a:r>
          </a:p>
        </p:txBody>
      </p:sp>
      <p:sp>
        <p:nvSpPr>
          <p:cNvPr id="173" name="Line"/>
          <p:cNvSpPr/>
          <p:nvPr/>
        </p:nvSpPr>
        <p:spPr>
          <a:xfrm flipV="1">
            <a:off x="980719" y="6606766"/>
            <a:ext cx="1" cy="107091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4" name="Line"/>
          <p:cNvSpPr/>
          <p:nvPr/>
        </p:nvSpPr>
        <p:spPr>
          <a:xfrm flipV="1">
            <a:off x="11781996" y="6642302"/>
            <a:ext cx="1" cy="107091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5" name="Line"/>
          <p:cNvSpPr/>
          <p:nvPr/>
        </p:nvSpPr>
        <p:spPr>
          <a:xfrm flipV="1">
            <a:off x="4817378" y="6342256"/>
            <a:ext cx="1" cy="123747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6" name="Pointer"/>
          <p:cNvSpPr/>
          <p:nvPr/>
        </p:nvSpPr>
        <p:spPr>
          <a:xfrm>
            <a:off x="3979091" y="7693288"/>
            <a:ext cx="168927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Pointer</a:t>
            </a:r>
          </a:p>
        </p:txBody>
      </p:sp>
      <p:sp>
        <p:nvSpPr>
          <p:cNvPr id="177" name="Node: An object containing data and pointer(s)"/>
          <p:cNvSpPr/>
          <p:nvPr/>
        </p:nvSpPr>
        <p:spPr>
          <a:xfrm>
            <a:off x="1478211" y="4349851"/>
            <a:ext cx="1066584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rPr b="1"/>
              <a:t>Node</a:t>
            </a:r>
            <a:r>
              <a:t>: An object containing data and pointer(s)</a:t>
            </a:r>
          </a:p>
        </p:txBody>
      </p:sp>
      <p:sp>
        <p:nvSpPr>
          <p:cNvPr id="178" name="Line"/>
          <p:cNvSpPr/>
          <p:nvPr/>
        </p:nvSpPr>
        <p:spPr>
          <a:xfrm flipV="1">
            <a:off x="8679239" y="6606503"/>
            <a:ext cx="1" cy="99328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9" name="Node"/>
          <p:cNvSpPr/>
          <p:nvPr/>
        </p:nvSpPr>
        <p:spPr>
          <a:xfrm>
            <a:off x="8050589" y="7693288"/>
            <a:ext cx="12573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Node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ingly vs Doubly Linked Lists"/>
          <p:cNvSpPr/>
          <p:nvPr>
            <p:ph type="title"/>
          </p:nvPr>
        </p:nvSpPr>
        <p:spPr>
          <a:xfrm>
            <a:off x="133827" y="339302"/>
            <a:ext cx="12737146" cy="1721446"/>
          </a:xfrm>
          <a:prstGeom prst="rect">
            <a:avLst/>
          </a:prstGeom>
        </p:spPr>
        <p:txBody>
          <a:bodyPr/>
          <a:lstStyle>
            <a:lvl1pPr defTabSz="414781">
              <a:defRPr sz="5680">
                <a:latin typeface="+mj-lt"/>
                <a:ea typeface="+mj-ea"/>
                <a:cs typeface="+mj-cs"/>
                <a:sym typeface="Menlo"/>
              </a:defRPr>
            </a:lvl1pPr>
          </a:lstStyle>
          <a:p>
            <a:pPr/>
            <a:r>
              <a:t>Singly vs Doubly Linked Lists </a:t>
            </a:r>
          </a:p>
        </p:txBody>
      </p:sp>
      <p:pic>
        <p:nvPicPr>
          <p:cNvPr id="184" name="Screen Shot 2016-06-30 at 4.05.07 PM.png" descr="Screen Shot 2016-06-30 at 4.05.07 PM.png"/>
          <p:cNvPicPr>
            <a:picLocks noChangeAspect="1"/>
          </p:cNvPicPr>
          <p:nvPr/>
        </p:nvPicPr>
        <p:blipFill>
          <a:blip r:embed="rId3">
            <a:extLst/>
          </a:blip>
          <a:stretch>
            <a:fillRect/>
          </a:stretch>
        </p:blipFill>
        <p:spPr>
          <a:xfrm>
            <a:off x="1350640" y="7054850"/>
            <a:ext cx="10303520" cy="2159000"/>
          </a:xfrm>
          <a:prstGeom prst="rect">
            <a:avLst/>
          </a:prstGeom>
          <a:ln w="12700">
            <a:miter lim="400000"/>
          </a:ln>
        </p:spPr>
      </p:pic>
      <p:pic>
        <p:nvPicPr>
          <p:cNvPr id="185" name="Screen Shot 2016-06-30 at 4.01.56 PM.png" descr="Screen Shot 2016-06-30 at 4.01.56 PM.png"/>
          <p:cNvPicPr>
            <a:picLocks noChangeAspect="1"/>
          </p:cNvPicPr>
          <p:nvPr/>
        </p:nvPicPr>
        <p:blipFill>
          <a:blip r:embed="rId4">
            <a:extLst/>
          </a:blip>
          <a:stretch>
            <a:fillRect/>
          </a:stretch>
        </p:blipFill>
        <p:spPr>
          <a:xfrm>
            <a:off x="1544280" y="3799913"/>
            <a:ext cx="9916240" cy="1868024"/>
          </a:xfrm>
          <a:prstGeom prst="rect">
            <a:avLst/>
          </a:prstGeom>
          <a:ln w="12700">
            <a:miter lim="400000"/>
          </a:ln>
        </p:spPr>
      </p:pic>
      <p:sp>
        <p:nvSpPr>
          <p:cNvPr id="186" name="Singly linked lists only hold a reference to the next node. In the implementation you always maintain a reference to the head to the linked list and a reference to the tail node for quick additions/removals."/>
          <p:cNvSpPr/>
          <p:nvPr/>
        </p:nvSpPr>
        <p:spPr>
          <a:xfrm>
            <a:off x="634104" y="2007906"/>
            <a:ext cx="11960920" cy="219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800"/>
            </a:pPr>
            <a:r>
              <a:t>Singly linked lists only hold a reference to the next node. In the implementation you always maintain a reference to the </a:t>
            </a:r>
            <a:r>
              <a:rPr b="1">
                <a:solidFill>
                  <a:schemeClr val="accent6">
                    <a:hueOff val="-241736"/>
                    <a:satOff val="29413"/>
                    <a:lumOff val="20727"/>
                  </a:schemeClr>
                </a:solidFill>
              </a:rPr>
              <a:t>head</a:t>
            </a:r>
            <a:r>
              <a:t> to the linked list and a reference to the </a:t>
            </a:r>
            <a:r>
              <a:rPr b="1">
                <a:solidFill>
                  <a:schemeClr val="accent4">
                    <a:hueOff val="102361"/>
                    <a:satOff val="14118"/>
                    <a:lumOff val="10675"/>
                  </a:schemeClr>
                </a:solidFill>
              </a:rPr>
              <a:t>tail</a:t>
            </a:r>
            <a:r>
              <a:t> node for quick additions/removals.</a:t>
            </a:r>
          </a:p>
        </p:txBody>
      </p:sp>
      <p:sp>
        <p:nvSpPr>
          <p:cNvPr id="187" name="With a doubly linked list each node holds a reference to the next and previous node. In the implementation you always maintain a reference to the head and the tail of the doubly linked list to do quick additions/removals from both ends of your list."/>
          <p:cNvSpPr/>
          <p:nvPr/>
        </p:nvSpPr>
        <p:spPr>
          <a:xfrm>
            <a:off x="525112" y="5262472"/>
            <a:ext cx="12178904" cy="219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800"/>
            </a:pPr>
            <a:r>
              <a:t>With a doubly linked list each node holds a reference to the next and previous node. In the implementation you always maintain a reference to the </a:t>
            </a:r>
            <a:r>
              <a:rPr b="1">
                <a:solidFill>
                  <a:schemeClr val="accent6">
                    <a:hueOff val="-241736"/>
                    <a:satOff val="29413"/>
                    <a:lumOff val="20727"/>
                  </a:schemeClr>
                </a:solidFill>
              </a:rPr>
              <a:t>head</a:t>
            </a:r>
            <a:r>
              <a:t> and the </a:t>
            </a:r>
            <a:r>
              <a:rPr b="1">
                <a:solidFill>
                  <a:schemeClr val="accent4">
                    <a:hueOff val="102361"/>
                    <a:satOff val="14118"/>
                    <a:lumOff val="10675"/>
                  </a:schemeClr>
                </a:solidFill>
              </a:rPr>
              <a:t>tail</a:t>
            </a:r>
            <a:r>
              <a:t> of the doubly linked list to do quick additions/removals from both ends of your list.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ingly &amp; Doubly Linked lists…"/>
          <p:cNvSpPr/>
          <p:nvPr>
            <p:ph type="title"/>
          </p:nvPr>
        </p:nvSpPr>
        <p:spPr>
          <a:prstGeom prst="rect">
            <a:avLst/>
          </a:prstGeom>
        </p:spPr>
        <p:txBody>
          <a:bodyPr/>
          <a:lstStyle/>
          <a:p>
            <a:pPr defTabSz="373887">
              <a:defRPr sz="5119">
                <a:latin typeface="+mj-lt"/>
                <a:ea typeface="+mj-ea"/>
                <a:cs typeface="+mj-cs"/>
                <a:sym typeface="Menlo"/>
              </a:defRPr>
            </a:pPr>
            <a:r>
              <a:t>Singly &amp; Doubly Linked lists </a:t>
            </a:r>
          </a:p>
          <a:p>
            <a:pPr defTabSz="373887">
              <a:defRPr sz="5119">
                <a:latin typeface="+mj-lt"/>
                <a:ea typeface="+mj-ea"/>
                <a:cs typeface="+mj-cs"/>
                <a:sym typeface="Menlo"/>
              </a:defRPr>
            </a:pPr>
            <a:r>
              <a:t>Pros and Cons</a:t>
            </a:r>
          </a:p>
        </p:txBody>
      </p:sp>
      <p:graphicFrame>
        <p:nvGraphicFramePr>
          <p:cNvPr id="192" name="Table"/>
          <p:cNvGraphicFramePr/>
          <p:nvPr/>
        </p:nvGraphicFramePr>
        <p:xfrm>
          <a:off x="2159000" y="3403600"/>
          <a:ext cx="10078889" cy="552455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033094"/>
                <a:gridCol w="5033094"/>
              </a:tblGrid>
              <a:tr h="2755924">
                <a:tc>
                  <a:txBody>
                    <a:bodyPr/>
                    <a:lstStyle/>
                    <a:p>
                      <a:pPr defTabSz="914400">
                        <a:defRPr>
                          <a:solidFill>
                            <a:srgbClr val="000000"/>
                          </a:solidFill>
                        </a:defRPr>
                      </a:pPr>
                      <a:r>
                        <a:rPr sz="2800">
                          <a:solidFill>
                            <a:schemeClr val="accent3">
                              <a:hueOff val="-499813"/>
                              <a:satOff val="-5228"/>
                              <a:lumOff val="24899"/>
                            </a:schemeClr>
                          </a:solidFill>
                          <a:latin typeface="+mj-lt"/>
                          <a:ea typeface="+mj-ea"/>
                          <a:cs typeface="+mj-cs"/>
                          <a:sym typeface="Menlo"/>
                        </a:rPr>
                        <a:t>Uses less memory
Simpler implementation</a:t>
                      </a:r>
                    </a:p>
                  </a:txBody>
                  <a:tcPr marL="50800" marR="50800" marT="50800" marB="50800" anchor="ctr" anchorCtr="0" horzOverflow="overflow">
                    <a:lnL w="12700">
                      <a:solidFill>
                        <a:srgbClr val="FFFFFF"/>
                      </a:solidFill>
                      <a:miter lim="400000"/>
                    </a:lnL>
                    <a:lnT w="12700">
                      <a:solidFill>
                        <a:srgbClr val="FFFFFF"/>
                      </a:solidFill>
                      <a:miter lim="400000"/>
                    </a:lnT>
                  </a:tcPr>
                </a:tc>
                <a:tc>
                  <a:txBody>
                    <a:bodyPr/>
                    <a:lstStyle/>
                    <a:p>
                      <a:pPr defTabSz="914400">
                        <a:defRPr>
                          <a:solidFill>
                            <a:srgbClr val="000000"/>
                          </a:solidFill>
                        </a:defRPr>
                      </a:pPr>
                      <a:r>
                        <a:rPr sz="2800">
                          <a:solidFill>
                            <a:schemeClr val="accent5">
                              <a:hueOff val="101205"/>
                              <a:satOff val="-13598"/>
                              <a:lumOff val="23877"/>
                            </a:schemeClr>
                          </a:solidFill>
                          <a:latin typeface="+mj-lt"/>
                          <a:ea typeface="+mj-ea"/>
                          <a:cs typeface="+mj-cs"/>
                          <a:sym typeface="Menlo"/>
                        </a:rPr>
                        <a:t> Cannot easily access
previous elements</a:t>
                      </a:r>
                    </a:p>
                  </a:txBody>
                  <a:tcPr marL="50800" marR="50800" marT="50800" marB="50800" anchor="ctr" anchorCtr="0" horzOverflow="overflow">
                    <a:lnR w="12700">
                      <a:solidFill>
                        <a:srgbClr val="FFFFFF"/>
                      </a:solidFill>
                      <a:miter lim="400000"/>
                    </a:lnR>
                    <a:lnT w="12700">
                      <a:solidFill>
                        <a:srgbClr val="FFFFFF"/>
                      </a:solidFill>
                      <a:miter lim="400000"/>
                    </a:lnT>
                  </a:tcPr>
                </a:tc>
              </a:tr>
              <a:tr h="2755924">
                <a:tc>
                  <a:txBody>
                    <a:bodyPr/>
                    <a:lstStyle/>
                    <a:p>
                      <a:pPr defTabSz="914400">
                        <a:defRPr>
                          <a:solidFill>
                            <a:srgbClr val="000000"/>
                          </a:solidFill>
                        </a:defRPr>
                      </a:pPr>
                      <a:r>
                        <a:rPr sz="2800">
                          <a:solidFill>
                            <a:schemeClr val="accent3">
                              <a:hueOff val="-499813"/>
                              <a:satOff val="-5228"/>
                              <a:lumOff val="24899"/>
                            </a:schemeClr>
                          </a:solidFill>
                          <a:latin typeface="+mj-lt"/>
                          <a:ea typeface="+mj-ea"/>
                          <a:cs typeface="+mj-cs"/>
                          <a:sym typeface="Menlo"/>
                        </a:rPr>
                        <a:t>Can be traversed backwards</a:t>
                      </a:r>
                    </a:p>
                  </a:txBody>
                  <a:tcPr marL="50800" marR="50800" marT="50800" marB="50800" anchor="ctr" anchorCtr="0" horzOverflow="overflow">
                    <a:lnL w="12700">
                      <a:solidFill>
                        <a:srgbClr val="FFFFFF"/>
                      </a:solidFill>
                      <a:miter lim="400000"/>
                    </a:lnL>
                    <a:lnB w="12700">
                      <a:solidFill>
                        <a:srgbClr val="FFFFFF"/>
                      </a:solidFill>
                      <a:miter lim="400000"/>
                    </a:lnB>
                  </a:tcPr>
                </a:tc>
                <a:tc>
                  <a:txBody>
                    <a:bodyPr/>
                    <a:lstStyle/>
                    <a:p>
                      <a:pPr defTabSz="914400">
                        <a:defRPr>
                          <a:solidFill>
                            <a:srgbClr val="000000"/>
                          </a:solidFill>
                        </a:defRPr>
                      </a:pPr>
                      <a:r>
                        <a:rPr sz="2800">
                          <a:solidFill>
                            <a:schemeClr val="accent5">
                              <a:hueOff val="101205"/>
                              <a:satOff val="-13598"/>
                              <a:lumOff val="23877"/>
                            </a:schemeClr>
                          </a:solidFill>
                          <a:latin typeface="+mj-lt"/>
                          <a:ea typeface="+mj-ea"/>
                          <a:cs typeface="+mj-cs"/>
                          <a:sym typeface="Menlo"/>
                        </a:rPr>
                        <a:t>Takes 2x memory</a:t>
                      </a:r>
                    </a:p>
                  </a:txBody>
                  <a:tcPr marL="50800" marR="50800" marT="50800" marB="50800" anchor="ctr" anchorCtr="0" horzOverflow="overflow">
                    <a:lnR w="12700">
                      <a:solidFill>
                        <a:srgbClr val="FFFFFF"/>
                      </a:solidFill>
                      <a:miter lim="400000"/>
                    </a:lnR>
                    <a:lnB w="12700">
                      <a:solidFill>
                        <a:srgbClr val="FFFFFF"/>
                      </a:solidFill>
                      <a:miter lim="400000"/>
                    </a:lnB>
                  </a:tcPr>
                </a:tc>
              </a:tr>
            </a:tbl>
          </a:graphicData>
        </a:graphic>
      </p:graphicFrame>
      <p:sp>
        <p:nvSpPr>
          <p:cNvPr id="193" name="Pros"/>
          <p:cNvSpPr/>
          <p:nvPr/>
        </p:nvSpPr>
        <p:spPr>
          <a:xfrm>
            <a:off x="4349539" y="2581275"/>
            <a:ext cx="113072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Pros</a:t>
            </a:r>
          </a:p>
        </p:txBody>
      </p:sp>
      <p:sp>
        <p:nvSpPr>
          <p:cNvPr id="194" name="Cons"/>
          <p:cNvSpPr/>
          <p:nvPr/>
        </p:nvSpPr>
        <p:spPr>
          <a:xfrm>
            <a:off x="9086849" y="2581275"/>
            <a:ext cx="12573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Cons</a:t>
            </a:r>
          </a:p>
        </p:txBody>
      </p:sp>
      <p:sp>
        <p:nvSpPr>
          <p:cNvPr id="195" name="Singly…"/>
          <p:cNvSpPr/>
          <p:nvPr/>
        </p:nvSpPr>
        <p:spPr>
          <a:xfrm>
            <a:off x="158625" y="3946525"/>
            <a:ext cx="1613149"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latin typeface="Helvetica"/>
                <a:ea typeface="Helvetica"/>
                <a:cs typeface="Helvetica"/>
                <a:sym typeface="Helvetica"/>
              </a:defRPr>
            </a:pPr>
            <a:r>
              <a:t>Singly</a:t>
            </a:r>
          </a:p>
          <a:p>
            <a:pPr>
              <a:defRPr b="1">
                <a:latin typeface="Helvetica"/>
                <a:ea typeface="Helvetica"/>
                <a:cs typeface="Helvetica"/>
                <a:sym typeface="Helvetica"/>
              </a:defRPr>
            </a:pPr>
            <a:r>
              <a:t>Linked</a:t>
            </a:r>
          </a:p>
        </p:txBody>
      </p:sp>
      <p:sp>
        <p:nvSpPr>
          <p:cNvPr id="196" name="Doubly…"/>
          <p:cNvSpPr/>
          <p:nvPr/>
        </p:nvSpPr>
        <p:spPr>
          <a:xfrm>
            <a:off x="69887" y="6499225"/>
            <a:ext cx="1790626"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latin typeface="Helvetica"/>
                <a:ea typeface="Helvetica"/>
                <a:cs typeface="Helvetica"/>
                <a:sym typeface="Helvetica"/>
              </a:defRPr>
            </a:pPr>
            <a:r>
              <a:t>Doubly</a:t>
            </a:r>
          </a:p>
          <a:p>
            <a:pPr>
              <a:defRPr b="1">
                <a:latin typeface="Helvetica"/>
                <a:ea typeface="Helvetica"/>
                <a:cs typeface="Helvetica"/>
                <a:sym typeface="Helvetica"/>
              </a:defRPr>
            </a:pPr>
            <a:r>
              <a:t>Linked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Implementation details"/>
          <p:cNvSpPr/>
          <p:nvPr>
            <p:ph type="title"/>
          </p:nvPr>
        </p:nvSpPr>
        <p:spPr>
          <a:xfrm>
            <a:off x="534044" y="2763837"/>
            <a:ext cx="11936711" cy="3738563"/>
          </a:xfrm>
          <a:prstGeom prst="rect">
            <a:avLst/>
          </a:prstGeom>
        </p:spPr>
        <p:txBody>
          <a:bodyPr/>
          <a:lstStyle>
            <a:lvl1pPr>
              <a:defRPr sz="11000"/>
            </a:lvl1pPr>
          </a:lstStyle>
          <a:p>
            <a:pPr/>
            <a:r>
              <a:t>Implementation details</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