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56.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57.xml.rels><?xml version="1.0" encoding="UTF-8" standalone="yes"?><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58.xml.rels><?xml version="1.0" encoding="UTF-8" standalone="yes"?><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59.xml.rels><?xml version="1.0" encoding="UTF-8" standalone="yes"?><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61.xml.rels><?xml version="1.0" encoding="UTF-8" standalone="yes"?><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62.xml.rels><?xml version="1.0" encoding="UTF-8" standalone="yes"?><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63.xml.rels><?xml version="1.0" encoding="UTF-8" standalone="yes"?><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64.xml.rels><?xml version="1.0" encoding="UTF-8" standalone="yes"?><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65.xml.rels><?xml version="1.0" encoding="UTF-8" standalone="yes"?><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66.xml.rels><?xml version="1.0" encoding="UTF-8" standalone="yes"?><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67.xml.rels><?xml version="1.0" encoding="UTF-8" standalone="yes"?><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68.xml.rels><?xml version="1.0" encoding="UTF-8" standalone="yes"?><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69.xml.rels><?xml version="1.0" encoding="UTF-8" standalone="yes"?><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71.xml.rels><?xml version="1.0" encoding="UTF-8" standalone="yes"?><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Relationships>

</file>

<file path=ppt/notesSlides/_rels/notesSlide72.xml.rels><?xml version="1.0" encoding="UTF-8" standalone="yes"?><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Relationships>

</file>

<file path=ppt/notesSlides/_rels/notesSlide73.xml.rels><?xml version="1.0" encoding="UTF-8" standalone="yes"?><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74.xml.rels><?xml version="1.0" encoding="UTF-8" standalone="yes"?><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Relationships>

</file>

<file path=ppt/notesSlides/_rels/notesSlide75.xml.rels><?xml version="1.0" encoding="UTF-8" standalone="yes"?><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76.xml.rels><?xml version="1.0" encoding="UTF-8" standalone="yes"?><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Relationships>

</file>

<file path=ppt/notesSlides/_rels/notesSlide77.xml.rels><?xml version="1.0" encoding="UTF-8" standalone="yes"?><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78.xml.rels><?xml version="1.0" encoding="UTF-8" standalone="yes"?><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79.xml.rels><?xml version="1.0" encoding="UTF-8" standalone="yes"?><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0.xml.rels><?xml version="1.0" encoding="UTF-8" standalone="yes"?><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81.xml.rels><?xml version="1.0" encoding="UTF-8" standalone="yes"?><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Relationships>

</file>

<file path=ppt/notesSlides/_rels/notesSlide82.xml.rels><?xml version="1.0" encoding="UTF-8" standalone="yes"?><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Relationships>

</file>

<file path=ppt/notesSlides/_rels/notesSlide83.xml.rels><?xml version="1.0" encoding="UTF-8" standalone="yes"?><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Relationships>

</file>

<file path=ppt/notesSlides/_rels/notesSlide84.xml.rels><?xml version="1.0" encoding="UTF-8" standalone="yes"?><Relationships xmlns="http://schemas.openxmlformats.org/package/2006/relationships"><Relationship Id="rId1" Type="http://schemas.openxmlformats.org/officeDocument/2006/relationships/slide" Target="../slides/slide174.xml"/><Relationship Id="rId2" Type="http://schemas.openxmlformats.org/officeDocument/2006/relationships/notesMaster" Target="../notesMasters/notesMaster1.xml"/></Relationships>

</file>

<file path=ppt/notesSlides/_rels/notesSlide85.xml.rels><?xml version="1.0" encoding="UTF-8" standalone="yes"?><Relationships xmlns="http://schemas.openxmlformats.org/package/2006/relationships"><Relationship Id="rId1" Type="http://schemas.openxmlformats.org/officeDocument/2006/relationships/slide" Target="../slides/slide175.xml"/><Relationship Id="rId2" Type="http://schemas.openxmlformats.org/officeDocument/2006/relationships/notesMaster" Target="../notesMasters/notesMaster1.xml"/></Relationships>

</file>

<file path=ppt/notesSlides/_rels/notesSlide86.xml.rels><?xml version="1.0" encoding="UTF-8" standalone="yes"?><Relationships xmlns="http://schemas.openxmlformats.org/package/2006/relationships"><Relationship Id="rId1" Type="http://schemas.openxmlformats.org/officeDocument/2006/relationships/slide" Target="../slides/slide176.xml"/><Relationship Id="rId2" Type="http://schemas.openxmlformats.org/officeDocument/2006/relationships/notesMaster" Target="../notesMasters/notesMaster1.xml"/></Relationships>

</file>

<file path=ppt/notesSlides/_rels/notesSlide87.xml.rels><?xml version="1.0" encoding="UTF-8" standalone="yes"?><Relationships xmlns="http://schemas.openxmlformats.org/package/2006/relationships"><Relationship Id="rId1" Type="http://schemas.openxmlformats.org/officeDocument/2006/relationships/slide" Target="../slides/slide177.xml"/><Relationship Id="rId2" Type="http://schemas.openxmlformats.org/officeDocument/2006/relationships/notesMaster" Target="../notesMasters/notesMaster1.xml"/></Relationships>

</file>

<file path=ppt/notesSlides/_rels/notesSlide88.xml.rels><?xml version="1.0" encoding="UTF-8" standalone="yes"?><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Relationships>

</file>

<file path=ppt/notesSlides/_rels/notesSlide89.xml.rels><?xml version="1.0" encoding="UTF-8" standalone="yes"?><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0.xml.rels><?xml version="1.0" encoding="UTF-8" standalone="yes"?><Relationships xmlns="http://schemas.openxmlformats.org/package/2006/relationships"><Relationship Id="rId1" Type="http://schemas.openxmlformats.org/officeDocument/2006/relationships/slide" Target="../slides/slide182.xml"/><Relationship Id="rId2" Type="http://schemas.openxmlformats.org/officeDocument/2006/relationships/notesMaster" Target="../notesMasters/notesMaster1.xml"/></Relationships>

</file>

<file path=ppt/notesSlides/_rels/notesSlide91.xml.rels><?xml version="1.0" encoding="UTF-8" standalone="yes"?><Relationships xmlns="http://schemas.openxmlformats.org/package/2006/relationships"><Relationship Id="rId1" Type="http://schemas.openxmlformats.org/officeDocument/2006/relationships/slide" Target="../slides/slide183.xml"/><Relationship Id="rId2" Type="http://schemas.openxmlformats.org/officeDocument/2006/relationships/notesMaster" Target="../notesMasters/notesMaster1.xml"/></Relationships>

</file>

<file path=ppt/notesSlides/_rels/notesSlide92.xml.rels><?xml version="1.0" encoding="UTF-8" standalone="yes"?><Relationships xmlns="http://schemas.openxmlformats.org/package/2006/relationships"><Relationship Id="rId1" Type="http://schemas.openxmlformats.org/officeDocument/2006/relationships/slide" Target="../slides/slide184.xml"/><Relationship Id="rId2" Type="http://schemas.openxmlformats.org/officeDocument/2006/relationships/notesMaster" Target="../notesMasters/notesMaster1.xml"/></Relationships>

</file>

<file path=ppt/notesSlides/_rels/notesSlide93.xml.rels><?xml version="1.0" encoding="UTF-8" standalone="yes"?><Relationships xmlns="http://schemas.openxmlformats.org/package/2006/relationships"><Relationship Id="rId1" Type="http://schemas.openxmlformats.org/officeDocument/2006/relationships/slide" Target="../slides/slide185.xml"/><Relationship Id="rId2" Type="http://schemas.openxmlformats.org/officeDocument/2006/relationships/notesMaster" Target="../notesMasters/notesMaster1.xml"/></Relationships>

</file>

<file path=ppt/notesSlides/_rels/notesSlide94.xml.rels><?xml version="1.0" encoding="UTF-8" standalone="yes"?><Relationships xmlns="http://schemas.openxmlformats.org/package/2006/relationships"><Relationship Id="rId1" Type="http://schemas.openxmlformats.org/officeDocument/2006/relationships/slide" Target="../slides/slide186.xml"/><Relationship Id="rId2" Type="http://schemas.openxmlformats.org/officeDocument/2006/relationships/notesMaster" Target="../notesMasters/notesMaster1.xml"/></Relationships>

</file>

<file path=ppt/notesSlides/_rels/notesSlide95.xml.rels><?xml version="1.0" encoding="UTF-8" standalone="yes"?><Relationships xmlns="http://schemas.openxmlformats.org/package/2006/relationships"><Relationship Id="rId1" Type="http://schemas.openxmlformats.org/officeDocument/2006/relationships/slide" Target="../slides/slide187.xml"/><Relationship Id="rId2" Type="http://schemas.openxmlformats.org/officeDocument/2006/relationships/notesMaster" Target="../notesMasters/notesMaster1.xml"/></Relationships>

</file>

<file path=ppt/notesSlides/_rels/notesSlide96.xml.rels><?xml version="1.0" encoding="UTF-8" standalone="yes"?><Relationships xmlns="http://schemas.openxmlformats.org/package/2006/relationships"><Relationship Id="rId1" Type="http://schemas.openxmlformats.org/officeDocument/2006/relationships/slide" Target="../slides/slide188.xml"/><Relationship Id="rId2" Type="http://schemas.openxmlformats.org/officeDocument/2006/relationships/notesMaster" Target="../notesMasters/notesMaster1.xml"/></Relationships>

</file>

<file path=ppt/notesSlides/_rels/notesSlide97.xml.rels><?xml version="1.0" encoding="UTF-8" standalone="yes"?><Relationships xmlns="http://schemas.openxmlformats.org/package/2006/relationships"><Relationship Id="rId1" Type="http://schemas.openxmlformats.org/officeDocument/2006/relationships/slide" Target="../slides/slide189.xml"/><Relationship Id="rId2" Type="http://schemas.openxmlformats.org/officeDocument/2006/relationships/notesMaster" Target="../notesMasters/notesMaster1.xml"/></Relationships>

</file>

<file path=ppt/notesSlides/_rels/notesSlide98.xml.rels><?xml version="1.0" encoding="UTF-8" standalone="yes"?><Relationships xmlns="http://schemas.openxmlformats.org/package/2006/relationships"><Relationship Id="rId1" Type="http://schemas.openxmlformats.org/officeDocument/2006/relationships/slide" Target="../slides/slide19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Alright! We’re going to talk about everything to do with priority queues from where they’re used to how they’re implemented and we’ll also have a look at some source code at the very end. Along with all the priority queue stuff we also have to talk about heaps since both are closely related although not the same.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Next we add 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Poll the smallest number, this is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Let’s add 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and also 9</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Now let’s just poll the rest of the numbers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So it turns out that as we added and polled numbers we got an ordered sequence, this is a coincidence.</a:t>
            </a:r>
          </a:p>
          <a:p>
            <a:pPr/>
            <a:r>
              <a:t>As we add and poll numbers from the PQ we do not necessarily get an ordered sequence, we</a:t>
            </a:r>
          </a:p>
          <a:p>
            <a:pPr/>
            <a:r>
              <a:t>are only guaranteed that the next number that is removed from the PQ is the smallest</a:t>
            </a:r>
          </a:p>
          <a:p>
            <a:pPr/>
            <a:r>
              <a:t>number that was currently in the PQ. </a:t>
            </a:r>
          </a:p>
          <a:p>
            <a:pPr/>
          </a:p>
          <a:p>
            <a:pPr/>
            <a:r>
              <a:t>So how does the PQ know which the next smallest number to remove? We could see all the</a:t>
            </a:r>
          </a:p>
          <a:p>
            <a:pPr/>
            <a:r>
              <a:t>numbers in the PQ so we knew which one was the smallest before the poll operation,</a:t>
            </a:r>
          </a:p>
          <a:p>
            <a:pPr/>
            <a:r>
              <a:t>but how does the machine know this? Does it re-sort all the elements inside the PQ</a:t>
            </a:r>
          </a:p>
          <a:p>
            <a:pPr/>
            <a:r>
              <a:t>before a poll operation? No this would be highly ineffective. </a:t>
            </a:r>
          </a:p>
          <a:p>
            <a:pPr/>
          </a:p>
          <a:p>
            <a:pPr/>
            <a:r>
              <a:t>Instead most PQ implementations use a heap to add and poll elements in</a:t>
            </a:r>
          </a:p>
          <a:p>
            <a:pPr/>
            <a:r>
              <a:t>logarithmic time, pretty cool right?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sldImg"/>
          </p:nvPr>
        </p:nvSpPr>
        <p:spPr>
          <a:prstGeom prst="rect">
            <a:avLst/>
          </a:prstGeom>
        </p:spPr>
        <p:txBody>
          <a:bodyPr/>
          <a:lstStyle/>
          <a:p>
            <a:pPr/>
          </a:p>
        </p:txBody>
      </p:sp>
      <p:sp>
        <p:nvSpPr>
          <p:cNvPr id="407" name="Shape 407"/>
          <p:cNvSpPr/>
          <p:nvPr>
            <p:ph type="body" sz="quarter" idx="1"/>
          </p:nvPr>
        </p:nvSpPr>
        <p:spPr>
          <a:prstGeom prst="rect">
            <a:avLst/>
          </a:prstGeom>
        </p:spPr>
        <p:txBody>
          <a:bodyPr/>
          <a:lstStyle/>
          <a:p>
            <a:pPr/>
            <a:r>
              <a:t>So your next question probably is ‘what is a heap’?</a:t>
            </a:r>
          </a:p>
          <a:p>
            <a:pPr/>
          </a:p>
          <a:p>
            <a:pPr/>
            <a:r>
              <a:t>I usually make up my own definitions, but I really like this one from Wiki.</a:t>
            </a:r>
          </a:p>
          <a:p>
            <a:pPr/>
          </a:p>
          <a:p>
            <a:pPr/>
            <a:r>
              <a:t>Read slide.</a:t>
            </a:r>
          </a:p>
          <a:p>
            <a:pPr/>
          </a:p>
          <a:p>
            <a:pPr/>
            <a:r>
              <a:t>What this means is that the value of parent node is always greater than or equal to the</a:t>
            </a:r>
          </a:p>
          <a:p>
            <a:pPr/>
            <a:r>
              <a:t>value of the child node for all nodes </a:t>
            </a:r>
            <a:r>
              <a:rPr b="1"/>
              <a:t>or</a:t>
            </a:r>
            <a:r>
              <a:t> that the value of parent node is always less than</a:t>
            </a:r>
          </a:p>
          <a:p>
            <a:pPr/>
            <a:r>
              <a:t>or equal to the value of the child node for all nodes. This means there are two types</a:t>
            </a:r>
          </a:p>
          <a:p>
            <a:pPr/>
            <a:r>
              <a:t>of heaps max heaps and min heaps.</a:t>
            </a:r>
          </a:p>
          <a:p>
            <a:pPr/>
          </a:p>
          <a:p>
            <a:pPr/>
            <a:r>
              <a:t>The following are binary heaps. Binary because every node has exactly two children, and</a:t>
            </a:r>
          </a:p>
          <a:p>
            <a:pPr/>
            <a:r>
              <a:t>the children you cannot see are null values I haven’t drawn. On the left is a max heap</a:t>
            </a:r>
          </a:p>
          <a:p>
            <a:pPr/>
            <a:r>
              <a:t>because for all nodes except the root the parent node has a value greater than or equal to its children.</a:t>
            </a:r>
          </a:p>
          <a:p>
            <a:pPr/>
            <a:r>
              <a:t>Similarly on the right is min heap.</a:t>
            </a:r>
          </a:p>
          <a:p>
            <a:pPr/>
          </a:p>
          <a:p>
            <a:pPr/>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sldImg"/>
          </p:nvPr>
        </p:nvSpPr>
        <p:spPr>
          <a:prstGeom prst="rect">
            <a:avLst/>
          </a:prstGeom>
        </p:spPr>
        <p:txBody>
          <a:bodyPr/>
          <a:lstStyle/>
          <a:p>
            <a:pPr/>
          </a:p>
        </p:txBody>
      </p:sp>
      <p:sp>
        <p:nvSpPr>
          <p:cNvPr id="432" name="Shape 432"/>
          <p:cNvSpPr/>
          <p:nvPr>
            <p:ph type="body" sz="quarter" idx="1"/>
          </p:nvPr>
        </p:nvSpPr>
        <p:spPr>
          <a:prstGeom prst="rect">
            <a:avLst/>
          </a:prstGeom>
        </p:spPr>
        <p:txBody>
          <a:bodyPr/>
          <a:lstStyle/>
          <a:p>
            <a:pPr/>
            <a:r>
              <a:t>Alright, we’re going to play a game, i’m going to give you some structures and you</a:t>
            </a:r>
          </a:p>
          <a:p>
            <a:pPr/>
            <a:r>
              <a:t>need to tell me whether it is a heap or not. Inspect the following structure and try</a:t>
            </a:r>
          </a:p>
          <a:p>
            <a:pPr/>
            <a:r>
              <a:t>to determine whether it is a heap or not, you can pause the video if you like, but i’m</a:t>
            </a:r>
          </a:p>
          <a:p>
            <a:pPr/>
            <a:r>
              <a:t>going to give you a short moment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ph type="sldImg"/>
          </p:nvPr>
        </p:nvSpPr>
        <p:spPr>
          <a:prstGeom prst="rect">
            <a:avLst/>
          </a:prstGeom>
        </p:spPr>
        <p:txBody>
          <a:bodyPr/>
          <a:lstStyle/>
          <a:p>
            <a:pPr/>
          </a:p>
        </p:txBody>
      </p:sp>
      <p:sp>
        <p:nvSpPr>
          <p:cNvPr id="508" name="Shape 508"/>
          <p:cNvSpPr/>
          <p:nvPr>
            <p:ph type="body" sz="quarter" idx="1"/>
          </p:nvPr>
        </p:nvSpPr>
        <p:spPr>
          <a:prstGeom prst="rect">
            <a:avLst/>
          </a:prstGeom>
        </p:spPr>
        <p:txBody>
          <a:bodyPr/>
          <a:lstStyle/>
          <a:p>
            <a:pPr/>
            <a:r>
              <a:t>Read Slide.</a:t>
            </a:r>
          </a:p>
          <a:p>
            <a:pPr/>
            <a:r>
              <a:t>Heaps are not necessarily binary heaps, they can have any number of branches.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a:r>
              <a:t>Even though this one is strangely structured we are free to move around the visual representation of the nodes as we please, so yes this is a valid heap.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So Priority Queues are a big topic and there’s a lot of really neat stuff to look at, so what are we going to talk about?</a:t>
            </a:r>
          </a:p>
          <a:p>
            <a:pPr/>
          </a:p>
          <a:p>
            <a:pPr/>
            <a:r>
              <a:t>We’ll begin with the basics, mainly answering questions such as what is a priority queue,</a:t>
            </a:r>
          </a:p>
          <a:p>
            <a:pPr/>
            <a:r>
              <a:t> and where are PQ used so you know why they’re really useful. Then we’ll move on to talking </a:t>
            </a:r>
          </a:p>
          <a:p>
            <a:pPr/>
            <a:r>
              <a:t>about common operations we do on priority queues and also discuss how to turn a min</a:t>
            </a:r>
          </a:p>
          <a:p>
            <a:pPr/>
            <a:r>
              <a:t> priority queue into a max priority followed by some complexity analysis.</a:t>
            </a:r>
          </a:p>
          <a:p>
            <a:pPr/>
          </a:p>
          <a:p>
            <a:pPr/>
            <a:r>
              <a:t>Then we’ll talk about common ways of implementing Priority Queues, most people </a:t>
            </a:r>
          </a:p>
          <a:p>
            <a:pPr/>
            <a:r>
              <a:t>think heaps are the only way to implement priority queues or that priority queues ARE heaps, </a:t>
            </a:r>
          </a:p>
          <a:p>
            <a:pPr/>
            <a:r>
              <a:t>so I want to dispel that confusion. </a:t>
            </a:r>
          </a:p>
          <a:p>
            <a:pPr/>
          </a:p>
          <a:p>
            <a:pPr/>
            <a:r>
              <a:t>Next we’ll go into great detail about how to implement a priority queue using a binary heap.</a:t>
            </a:r>
          </a:p>
          <a:p>
            <a:pPr/>
            <a:r>
              <a:t>There we will look at how </a:t>
            </a:r>
            <a:r>
              <a:rPr b="1"/>
              <a:t>sinking</a:t>
            </a:r>
            <a:r>
              <a:t> and </a:t>
            </a:r>
            <a:r>
              <a:rPr b="1"/>
              <a:t>swimming</a:t>
            </a:r>
            <a:r>
              <a:t> works, these are terms used to shuffle around</a:t>
            </a:r>
          </a:p>
          <a:p>
            <a:pPr/>
            <a:r>
              <a:t>elements inside a binary heap. As part of the implementation explanation I will also cover how </a:t>
            </a:r>
          </a:p>
          <a:p>
            <a:pPr/>
            <a:r>
              <a:t>adding elements and polling elements work.</a:t>
            </a:r>
          </a:p>
          <a:p>
            <a:pPr/>
          </a:p>
          <a:p>
            <a:pPr/>
            <a:r>
              <a:t>There’s a lot of cover so let’s get going.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 name="Shape 621"/>
          <p:cNvSpPr/>
          <p:nvPr>
            <p:ph type="sldImg"/>
          </p:nvPr>
        </p:nvSpPr>
        <p:spPr>
          <a:prstGeom prst="rect">
            <a:avLst/>
          </a:prstGeom>
        </p:spPr>
        <p:txBody>
          <a:bodyPr/>
          <a:lstStyle/>
          <a:p>
            <a:pPr/>
          </a:p>
        </p:txBody>
      </p:sp>
      <p:sp>
        <p:nvSpPr>
          <p:cNvPr id="622" name="Shape 622"/>
          <p:cNvSpPr/>
          <p:nvPr>
            <p:ph type="body" sz="quarter" idx="1"/>
          </p:nvPr>
        </p:nvSpPr>
        <p:spPr>
          <a:prstGeom prst="rect">
            <a:avLst/>
          </a:prstGeom>
        </p:spPr>
        <p:txBody>
          <a:bodyPr/>
          <a:lstStyle/>
          <a:p>
            <a:pPr/>
            <a:r>
              <a:t>Yes because this is a tree and the heap invariant in satisfied since all node values are equal.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a:r>
              <a:t>What about this 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ph type="sldImg"/>
          </p:nvPr>
        </p:nvSpPr>
        <p:spPr>
          <a:prstGeom prst="rect">
            <a:avLst/>
          </a:prstGeom>
        </p:spPr>
        <p:txBody>
          <a:bodyPr/>
          <a:lstStyle/>
          <a:p>
            <a:pPr/>
          </a:p>
        </p:txBody>
      </p:sp>
      <p:sp>
        <p:nvSpPr>
          <p:cNvPr id="658" name="Shape 658"/>
          <p:cNvSpPr/>
          <p:nvPr>
            <p:ph type="body" sz="quarter" idx="1"/>
          </p:nvPr>
        </p:nvSpPr>
        <p:spPr>
          <a:prstGeom prst="rect">
            <a:avLst/>
          </a:prstGeom>
        </p:spPr>
        <p:txBody>
          <a:bodyPr/>
          <a:lstStyle/>
          <a:p>
            <a:pPr/>
            <a:r>
              <a:t>So now we know what a priority queue is and what a heap is, so where are they used? </a:t>
            </a:r>
          </a:p>
          <a:p>
            <a:pPr/>
          </a:p>
          <a:p>
            <a:pPr/>
            <a:r>
              <a:t>Probably one of the most popular places a priority queue is used is in Dijkstra’s</a:t>
            </a:r>
          </a:p>
          <a:p>
            <a:pPr/>
            <a:r>
              <a:t>shortest path algorithm so fetch the next node to explore. </a:t>
            </a:r>
          </a:p>
          <a:p>
            <a:pPr/>
          </a:p>
          <a:p>
            <a:pPr/>
            <a:r>
              <a:t>PQs are really handy anytime you need behaviour which is to dynamically</a:t>
            </a:r>
          </a:p>
          <a:p>
            <a:pPr/>
            <a:r>
              <a:t>fetch the next best or the next worst element. </a:t>
            </a:r>
          </a:p>
          <a:p>
            <a:pPr/>
          </a:p>
          <a:p>
            <a:pPr/>
            <a:r>
              <a:t>They are used in Huffman coding which is often used for lossless data compression. </a:t>
            </a:r>
          </a:p>
          <a:p>
            <a:pPr/>
          </a:p>
          <a:p>
            <a:pPr/>
            <a:r>
              <a:t>Many best first search algorithms use priority queues in their implementation to continuously</a:t>
            </a:r>
          </a:p>
          <a:p>
            <a:pPr/>
            <a:r>
              <a:t>grab the next most promising node in the graph as it is being traversed. </a:t>
            </a:r>
          </a:p>
          <a:p>
            <a:pPr/>
          </a:p>
          <a:p>
            <a:pPr/>
            <a:r>
              <a:t>And finally we also see PQs in Prim’s algorithm to find the minimum spanning tree</a:t>
            </a:r>
          </a:p>
          <a:p>
            <a:pPr/>
            <a:r>
              <a:t>of a directed graph. So priority queues are really useful in many graph theory algorithms.</a:t>
            </a: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ph type="sldImg"/>
          </p:nvPr>
        </p:nvSpPr>
        <p:spPr>
          <a:prstGeom prst="rect">
            <a:avLst/>
          </a:prstGeom>
        </p:spPr>
        <p:txBody>
          <a:bodyPr/>
          <a:lstStyle/>
          <a:p>
            <a:pPr/>
          </a:p>
        </p:txBody>
      </p:sp>
      <p:sp>
        <p:nvSpPr>
          <p:cNvPr id="663" name="Shape 663"/>
          <p:cNvSpPr/>
          <p:nvPr>
            <p:ph type="body" sz="quarter" idx="1"/>
          </p:nvPr>
        </p:nvSpPr>
        <p:spPr>
          <a:prstGeom prst="rect">
            <a:avLst/>
          </a:prstGeom>
        </p:spPr>
        <p:txBody>
          <a:bodyPr/>
          <a:lstStyle/>
          <a:p>
            <a:pPr/>
            <a:r>
              <a:t>So what complexity can we assign to various operations we can perform on a PQ implemented as a binary heap?</a:t>
            </a:r>
          </a:p>
          <a:p>
            <a:pPr/>
          </a:p>
          <a:p>
            <a:pPr/>
            <a:r>
              <a:t>To begin with there exists a method to construct a binary heap from an unordered array in linear time,</a:t>
            </a:r>
          </a:p>
          <a:p>
            <a:pPr/>
            <a:r>
              <a:t>I suggest you look into it it’s pretty cool. This forms a basis for the sorting algorithm heap sort</a:t>
            </a:r>
          </a:p>
          <a:p>
            <a:pPr/>
          </a:p>
          <a:p>
            <a:pPr/>
            <a:r>
              <a:t>Polling or removing an element from the root of the heap takes logarithmic time, because</a:t>
            </a:r>
          </a:p>
          <a:p>
            <a:pPr/>
            <a:r>
              <a:t>as you will see to need to restore the heap invariant which can take up to log time.</a:t>
            </a:r>
          </a:p>
          <a:p>
            <a:pPr/>
          </a:p>
          <a:p>
            <a:pPr/>
            <a:r>
              <a:t>Peeking or seeing what value is at the top of our heap takes constant time.</a:t>
            </a:r>
          </a:p>
          <a:p>
            <a:pPr/>
          </a:p>
          <a:p>
            <a:pPr/>
            <a:r>
              <a:t>Adding an element to our heap takes logarithmic time since we possibly have to reshuffle</a:t>
            </a:r>
          </a:p>
          <a:p>
            <a:pPr/>
            <a:r>
              <a:t>the heap by bubbling up a value.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 name="Shape 668"/>
          <p:cNvSpPr/>
          <p:nvPr>
            <p:ph type="sldImg"/>
          </p:nvPr>
        </p:nvSpPr>
        <p:spPr>
          <a:prstGeom prst="rect">
            <a:avLst/>
          </a:prstGeom>
        </p:spPr>
        <p:txBody>
          <a:bodyPr/>
          <a:lstStyle/>
          <a:p>
            <a:pPr/>
          </a:p>
        </p:txBody>
      </p:sp>
      <p:sp>
        <p:nvSpPr>
          <p:cNvPr id="669" name="Shape 669"/>
          <p:cNvSpPr/>
          <p:nvPr>
            <p:ph type="body" sz="quarter" idx="1"/>
          </p:nvPr>
        </p:nvSpPr>
        <p:spPr>
          <a:prstGeom prst="rect">
            <a:avLst/>
          </a:prstGeom>
        </p:spPr>
        <p:txBody>
          <a:bodyPr/>
          <a:lstStyle/>
          <a:p>
            <a:pPr/>
            <a:r>
              <a:t>The naive way of removing elements from a heap is to do a linear scan first to find the</a:t>
            </a:r>
          </a:p>
          <a:p>
            <a:pPr/>
            <a:r>
              <a:t>item’s position and then remove it. The problem with this is that this can be extremely</a:t>
            </a:r>
          </a:p>
          <a:p>
            <a:pPr/>
            <a:r>
              <a:t>slow in some situations especially if you’re removing a lot of items, but generally you</a:t>
            </a:r>
          </a:p>
          <a:p>
            <a:pPr/>
            <a:r>
              <a:t>don’t so this isn’t a problem which is why in most implementations just go for the linear soln.</a:t>
            </a:r>
          </a:p>
          <a:p>
            <a:pPr/>
          </a:p>
          <a:p>
            <a:pPr/>
            <a:r>
              <a:t>However, there does exists a way to reduce the removing time complexity which I will go</a:t>
            </a:r>
          </a:p>
          <a:p>
            <a:pPr/>
            <a:r>
              <a:t>over later on in detail in this video series, this method uses a hash table to reduce the</a:t>
            </a:r>
          </a:p>
          <a:p>
            <a:pPr/>
            <a:r>
              <a:t>removing time complexity to be logarithmic which can be super critical when you are</a:t>
            </a:r>
          </a:p>
          <a:p>
            <a:pPr/>
            <a:r>
              <a:t>removing as much as you are adding.</a:t>
            </a:r>
          </a:p>
          <a:p>
            <a:pPr/>
          </a:p>
          <a:p>
            <a:pPr/>
            <a:r>
              <a:t>The naive method to check containment in a heap is linear, again you just go</a:t>
            </a:r>
          </a:p>
          <a:p>
            <a:pPr/>
            <a:r>
              <a:t>through all the elements one by one, but with the help of the hash table we</a:t>
            </a:r>
          </a:p>
          <a:p>
            <a:pPr/>
            <a:r>
              <a:t>use in helping us remove items faster we can reduce this complexity to be constant which is super neat.</a:t>
            </a:r>
          </a:p>
          <a:p>
            <a:pPr/>
          </a:p>
          <a:p>
            <a:pPr/>
            <a:r>
              <a:t>The downside however to using the hash table to that it does require an extra</a:t>
            </a:r>
          </a:p>
          <a:p>
            <a:pPr/>
            <a:r>
              <a:t>linear space factor and it does add a little bit of constant overhead because</a:t>
            </a:r>
          </a:p>
          <a:p>
            <a:pPr/>
            <a:r>
              <a:t>you are accessing the table a lot during swaps.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 name="Shape 672"/>
          <p:cNvSpPr/>
          <p:nvPr>
            <p:ph type="sldImg"/>
          </p:nvPr>
        </p:nvSpPr>
        <p:spPr>
          <a:prstGeom prst="rect">
            <a:avLst/>
          </a:prstGeom>
        </p:spPr>
        <p:txBody>
          <a:bodyPr/>
          <a:lstStyle/>
          <a:p>
            <a:pPr/>
          </a:p>
        </p:txBody>
      </p:sp>
      <p:sp>
        <p:nvSpPr>
          <p:cNvPr id="673" name="Shape 673"/>
          <p:cNvSpPr/>
          <p:nvPr>
            <p:ph type="body" sz="quarter" idx="1"/>
          </p:nvPr>
        </p:nvSpPr>
        <p:spPr>
          <a:prstGeom prst="rect">
            <a:avLst/>
          </a:prstGeom>
        </p:spPr>
        <p:txBody>
          <a:bodyPr/>
          <a:lstStyle/>
          <a:p>
            <a:pPr/>
            <a:r>
              <a:t>Turning a min PQ into a max PQ, this is part 2/5 out of this Priority queue series.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7" name="Shape 677"/>
          <p:cNvSpPr/>
          <p:nvPr>
            <p:ph type="sldImg"/>
          </p:nvPr>
        </p:nvSpPr>
        <p:spPr>
          <a:prstGeom prst="rect">
            <a:avLst/>
          </a:prstGeom>
        </p:spPr>
        <p:txBody>
          <a:bodyPr/>
          <a:lstStyle/>
          <a:p>
            <a:pPr/>
          </a:p>
        </p:txBody>
      </p:sp>
      <p:sp>
        <p:nvSpPr>
          <p:cNvPr id="678" name="Shape 678"/>
          <p:cNvSpPr/>
          <p:nvPr>
            <p:ph type="body" sz="quarter" idx="1"/>
          </p:nvPr>
        </p:nvSpPr>
        <p:spPr>
          <a:prstGeom prst="rect">
            <a:avLst/>
          </a:prstGeom>
        </p:spPr>
        <p:txBody>
          <a:bodyPr/>
          <a:lstStyle/>
          <a:p>
            <a:pPr/>
            <a:r>
              <a:t>For our next topic let’s talk about how we can transform a min priority queue into a</a:t>
            </a:r>
          </a:p>
          <a:p>
            <a:pPr/>
            <a:r>
              <a:t>max priority queue. A problem we often face in many programming languages is that</a:t>
            </a:r>
          </a:p>
          <a:p>
            <a:pPr/>
            <a:r>
              <a:t>only one type of queue is provided, most of the time it’s a min priority queue,</a:t>
            </a:r>
          </a:p>
          <a:p>
            <a:pPr/>
            <a:r>
              <a:t>but hey sometimes we need a max PQ what do we do? </a:t>
            </a:r>
          </a:p>
          <a:p>
            <a:pPr/>
          </a:p>
          <a:p>
            <a:pPr/>
            <a:r>
              <a:t>Well, a hack we can use is to the abuse the fact that all elements in a priority queue must</a:t>
            </a:r>
          </a:p>
          <a:p>
            <a:pPr/>
            <a:r>
              <a:t>implement some sort of comparable interface which we can simply negate to invert to</a:t>
            </a:r>
          </a:p>
          <a:p>
            <a:pPr/>
            <a:r>
              <a:t>get the other type of heap. Let’s look at some examples.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Shape 688"/>
          <p:cNvSpPr/>
          <p:nvPr>
            <p:ph type="sldImg"/>
          </p:nvPr>
        </p:nvSpPr>
        <p:spPr>
          <a:prstGeom prst="rect">
            <a:avLst/>
          </a:prstGeom>
        </p:spPr>
        <p:txBody>
          <a:bodyPr/>
          <a:lstStyle/>
          <a:p>
            <a:pPr/>
          </a:p>
        </p:txBody>
      </p:sp>
      <p:sp>
        <p:nvSpPr>
          <p:cNvPr id="689" name="Shape 689"/>
          <p:cNvSpPr/>
          <p:nvPr>
            <p:ph type="body" sz="quarter" idx="1"/>
          </p:nvPr>
        </p:nvSpPr>
        <p:spPr>
          <a:prstGeom prst="rect">
            <a:avLst/>
          </a:prstGeom>
        </p:spPr>
        <p:txBody>
          <a:bodyPr/>
          <a:lstStyle/>
          <a:p>
            <a:pPr/>
            <a:r>
              <a:t>Suppose for a moment that we have a priority queue consisting of the elements on the right side</a:t>
            </a:r>
          </a:p>
          <a:p>
            <a:pPr/>
            <a:r>
              <a:t>of the slide and these are all in a min priority queue. So if x and y are numbers in the PQ and</a:t>
            </a:r>
          </a:p>
          <a:p>
            <a:pPr/>
            <a:r>
              <a:t>x is &lt;= y then x comes out before y, so the negation of this is x &gt;= y and so y then comes</a:t>
            </a:r>
          </a:p>
          <a:p>
            <a:pPr/>
            <a:r>
              <a:t>out before x because these elements are still in the PQ. Wait a moment you say isn’t the negation</a:t>
            </a:r>
          </a:p>
          <a:p>
            <a:pPr/>
            <a:r>
              <a:t>of x &lt;= y just x &gt; y not x &gt;= y? Well not for comparators, you see if x is equal to y, whether</a:t>
            </a:r>
          </a:p>
          <a:p>
            <a:pPr/>
            <a:r>
              <a:t>or not the comparator is negated x should still equal y.</a:t>
            </a:r>
          </a:p>
          <a:p>
            <a:pPr/>
          </a:p>
          <a:p>
            <a:pPr/>
            <a:r>
              <a:t>So now let’s see what happens when we poll all the elements out of this priority queue</a:t>
            </a:r>
          </a:p>
          <a:p>
            <a:pPr/>
            <a:r>
              <a:t>with our negated comparator.</a:t>
            </a:r>
          </a:p>
          <a:p>
            <a:pPr/>
          </a:p>
          <a:p>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Shape 699"/>
          <p:cNvSpPr/>
          <p:nvPr>
            <p:ph type="sldImg"/>
          </p:nvPr>
        </p:nvSpPr>
        <p:spPr>
          <a:prstGeom prst="rect">
            <a:avLst/>
          </a:prstGeom>
        </p:spPr>
        <p:txBody>
          <a:bodyPr/>
          <a:lstStyle/>
          <a:p>
            <a:pPr/>
          </a:p>
        </p:txBody>
      </p:sp>
      <p:sp>
        <p:nvSpPr>
          <p:cNvPr id="700" name="Shape 700"/>
          <p:cNvSpPr/>
          <p:nvPr>
            <p:ph type="body" sz="quarter" idx="1"/>
          </p:nvPr>
        </p:nvSpPr>
        <p:spPr>
          <a:prstGeom prst="rect">
            <a:avLst/>
          </a:prstGeom>
        </p:spPr>
        <p:txBody>
          <a:bodyPr/>
          <a:lstStyle/>
          <a:p>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ph type="sldImg"/>
          </p:nvPr>
        </p:nvSpPr>
        <p:spPr>
          <a:prstGeom prst="rect">
            <a:avLst/>
          </a:prstGeom>
        </p:spPr>
        <p:txBody>
          <a:bodyPr/>
          <a:lstStyle/>
          <a:p>
            <a:pPr/>
          </a:p>
        </p:txBody>
      </p:sp>
      <p:sp>
        <p:nvSpPr>
          <p:cNvPr id="720" name="Shape 720"/>
          <p:cNvSpPr/>
          <p:nvPr>
            <p:ph type="body" sz="quarter" idx="1"/>
          </p:nvPr>
        </p:nvSpPr>
        <p:spPr>
          <a:prstGeom prst="rect">
            <a:avLst/>
          </a:prstGeom>
        </p:spPr>
        <p:txBody>
          <a:bodyPr/>
          <a:lstStyle/>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Priority Queue Discussion and Examples Part 1/5 in the priority queue series.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0" name="Shape 730"/>
          <p:cNvSpPr/>
          <p:nvPr>
            <p:ph type="sldImg"/>
          </p:nvPr>
        </p:nvSpPr>
        <p:spPr>
          <a:prstGeom prst="rect">
            <a:avLst/>
          </a:prstGeom>
        </p:spPr>
        <p:txBody>
          <a:bodyPr/>
          <a:lstStyle/>
          <a:p>
            <a:pPr/>
          </a:p>
        </p:txBody>
      </p:sp>
      <p:sp>
        <p:nvSpPr>
          <p:cNvPr id="731" name="Shape 731"/>
          <p:cNvSpPr/>
          <p:nvPr>
            <p:ph type="body" sz="quarter" idx="1"/>
          </p:nvPr>
        </p:nvSpPr>
        <p:spPr>
          <a:prstGeom prst="rect">
            <a:avLst/>
          </a:prstGeom>
        </p:spPr>
        <p:txBody>
          <a:bodyPr/>
          <a:lstStyle/>
          <a:p>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Shape 741"/>
          <p:cNvSpPr/>
          <p:nvPr>
            <p:ph type="sldImg"/>
          </p:nvPr>
        </p:nvSpPr>
        <p:spPr>
          <a:prstGeom prst="rect">
            <a:avLst/>
          </a:prstGeom>
        </p:spPr>
        <p:txBody>
          <a:bodyPr/>
          <a:lstStyle/>
          <a:p>
            <a:pPr/>
          </a:p>
        </p:txBody>
      </p:sp>
      <p:sp>
        <p:nvSpPr>
          <p:cNvPr id="742" name="Shape 742"/>
          <p:cNvSpPr/>
          <p:nvPr>
            <p:ph type="body" sz="quarter" idx="1"/>
          </p:nvPr>
        </p:nvSpPr>
        <p:spPr>
          <a:prstGeom prst="rect">
            <a:avLst/>
          </a:prstGeom>
        </p:spPr>
        <p:txBody>
          <a:bodyPr/>
          <a:lstStyle/>
          <a:p>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Shape 761"/>
          <p:cNvSpPr/>
          <p:nvPr>
            <p:ph type="sldImg"/>
          </p:nvPr>
        </p:nvSpPr>
        <p:spPr>
          <a:prstGeom prst="rect">
            <a:avLst/>
          </a:prstGeom>
        </p:spPr>
        <p:txBody>
          <a:bodyPr/>
          <a:lstStyle/>
          <a:p>
            <a:pPr/>
          </a:p>
        </p:txBody>
      </p:sp>
      <p:sp>
        <p:nvSpPr>
          <p:cNvPr id="762" name="Shape 762"/>
          <p:cNvSpPr/>
          <p:nvPr>
            <p:ph type="body" sz="quarter" idx="1"/>
          </p:nvPr>
        </p:nvSpPr>
        <p:spPr>
          <a:prstGeom prst="rect">
            <a:avLst/>
          </a:prstGeom>
        </p:spPr>
        <p:txBody>
          <a:bodyPr/>
          <a:lstStyle/>
          <a:p>
            <a:pPr/>
            <a:r>
              <a:t>Read Slide.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Shape 772"/>
          <p:cNvSpPr/>
          <p:nvPr>
            <p:ph type="sldImg"/>
          </p:nvPr>
        </p:nvSpPr>
        <p:spPr>
          <a:prstGeom prst="rect">
            <a:avLst/>
          </a:prstGeom>
        </p:spPr>
        <p:txBody>
          <a:bodyPr/>
          <a:lstStyle/>
          <a:p>
            <a:pPr/>
          </a:p>
        </p:txBody>
      </p:sp>
      <p:sp>
        <p:nvSpPr>
          <p:cNvPr id="773" name="Shape 773"/>
          <p:cNvSpPr/>
          <p:nvPr>
            <p:ph type="body" sz="quarter" idx="1"/>
          </p:nvPr>
        </p:nvSpPr>
        <p:spPr>
          <a:prstGeom prst="rect">
            <a:avLst/>
          </a:prstGeom>
        </p:spPr>
        <p:txBody>
          <a:bodyPr/>
          <a:lstStyle/>
          <a:p>
            <a:pPr/>
            <a:r>
              <a:t>So let’s negate all the elements in our priority queue, now you can see that the smallest element is definitely -13 so it should come out first.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3" name="Shape 783"/>
          <p:cNvSpPr/>
          <p:nvPr>
            <p:ph type="sldImg"/>
          </p:nvPr>
        </p:nvSpPr>
        <p:spPr>
          <a:prstGeom prst="rect">
            <a:avLst/>
          </a:prstGeom>
        </p:spPr>
        <p:txBody>
          <a:bodyPr/>
          <a:lstStyle/>
          <a:p>
            <a:pPr/>
          </a:p>
        </p:txBody>
      </p:sp>
      <p:sp>
        <p:nvSpPr>
          <p:cNvPr id="784" name="Shape 784"/>
          <p:cNvSpPr/>
          <p:nvPr>
            <p:ph type="body" sz="quarter" idx="1"/>
          </p:nvPr>
        </p:nvSpPr>
        <p:spPr>
          <a:prstGeom prst="rect">
            <a:avLst/>
          </a:prstGeom>
        </p:spPr>
        <p:txBody>
          <a:bodyPr/>
          <a:lstStyle/>
          <a:p>
            <a:pPr/>
          </a:p>
          <a:p>
            <a:pPr/>
            <a:r>
              <a:t>Indeed it does!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Shape 794"/>
          <p:cNvSpPr/>
          <p:nvPr>
            <p:ph type="sldImg"/>
          </p:nvPr>
        </p:nvSpPr>
        <p:spPr>
          <a:prstGeom prst="rect">
            <a:avLst/>
          </a:prstGeom>
        </p:spPr>
        <p:txBody>
          <a:bodyPr/>
          <a:lstStyle/>
          <a:p>
            <a:pPr/>
          </a:p>
        </p:txBody>
      </p:sp>
      <p:sp>
        <p:nvSpPr>
          <p:cNvPr id="795" name="Shape 795"/>
          <p:cNvSpPr/>
          <p:nvPr>
            <p:ph type="body" sz="quarter" idx="1"/>
          </p:nvPr>
        </p:nvSpPr>
        <p:spPr>
          <a:prstGeom prst="rect">
            <a:avLst/>
          </a:prstGeom>
        </p:spPr>
        <p:txBody>
          <a:bodyPr/>
          <a:lstStyle/>
          <a:p>
            <a:pPr/>
          </a:p>
          <a:p>
            <a:pPr/>
            <a:r>
              <a:t>But if you do this trick do not forget to re-negate the values once they’re removed.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5" name="Shape 805"/>
          <p:cNvSpPr/>
          <p:nvPr>
            <p:ph type="sldImg"/>
          </p:nvPr>
        </p:nvSpPr>
        <p:spPr>
          <a:prstGeom prst="rect">
            <a:avLst/>
          </a:prstGeom>
        </p:spPr>
        <p:txBody>
          <a:bodyPr/>
          <a:lstStyle/>
          <a:p>
            <a:pPr/>
          </a:p>
        </p:txBody>
      </p:sp>
      <p:sp>
        <p:nvSpPr>
          <p:cNvPr id="806" name="Shape 806"/>
          <p:cNvSpPr/>
          <p:nvPr>
            <p:ph type="body" sz="quarter" idx="1"/>
          </p:nvPr>
        </p:nvSpPr>
        <p:spPr>
          <a:prstGeom prst="rect">
            <a:avLst/>
          </a:prstGeom>
        </p:spPr>
        <p:txBody>
          <a:bodyPr/>
          <a:lstStyle/>
          <a:p>
            <a:pPr/>
            <a:r>
              <a:t>next is minus 11</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6" name="Shape 816"/>
          <p:cNvSpPr/>
          <p:nvPr>
            <p:ph type="sldImg"/>
          </p:nvPr>
        </p:nvSpPr>
        <p:spPr>
          <a:prstGeom prst="rect">
            <a:avLst/>
          </a:prstGeom>
        </p:spPr>
        <p:txBody>
          <a:bodyPr/>
          <a:lstStyle/>
          <a:p>
            <a:pPr/>
          </a:p>
        </p:txBody>
      </p:sp>
      <p:sp>
        <p:nvSpPr>
          <p:cNvPr id="817" name="Shape 817"/>
          <p:cNvSpPr/>
          <p:nvPr>
            <p:ph type="body" sz="quarter" idx="1"/>
          </p:nvPr>
        </p:nvSpPr>
        <p:spPr>
          <a:prstGeom prst="rect">
            <a:avLst/>
          </a:prstGeom>
        </p:spPr>
        <p:txBody>
          <a:bodyPr/>
          <a:lstStyle/>
          <a:p>
            <a:pPr/>
          </a:p>
          <a:p>
            <a:pPr/>
            <a:r>
              <a:t>So really positive 11</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7" name="Shape 827"/>
          <p:cNvSpPr/>
          <p:nvPr>
            <p:ph type="sldImg"/>
          </p:nvPr>
        </p:nvSpPr>
        <p:spPr>
          <a:prstGeom prst="rect">
            <a:avLst/>
          </a:prstGeom>
        </p:spPr>
        <p:txBody>
          <a:bodyPr/>
          <a:lstStyle/>
          <a:p>
            <a:pPr/>
          </a:p>
        </p:txBody>
      </p:sp>
      <p:sp>
        <p:nvSpPr>
          <p:cNvPr id="828" name="Shape 828"/>
          <p:cNvSpPr/>
          <p:nvPr>
            <p:ph type="body" sz="quarter" idx="1"/>
          </p:nvPr>
        </p:nvSpPr>
        <p:spPr>
          <a:prstGeom prst="rect">
            <a:avLst/>
          </a:prstGeom>
        </p:spPr>
        <p:txBody>
          <a:bodyPr/>
          <a:lstStyle/>
          <a:p>
            <a:pPr/>
            <a:r>
              <a:t>and so 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8" name="Shape 838"/>
          <p:cNvSpPr/>
          <p:nvPr>
            <p:ph type="sldImg"/>
          </p:nvPr>
        </p:nvSpPr>
        <p:spPr>
          <a:prstGeom prst="rect">
            <a:avLst/>
          </a:prstGeom>
        </p:spPr>
        <p:txBody>
          <a:bodyPr/>
          <a:lstStyle/>
          <a:p>
            <a:pPr/>
          </a:p>
        </p:txBody>
      </p:sp>
      <p:sp>
        <p:nvSpPr>
          <p:cNvPr id="839" name="Shape 839"/>
          <p:cNvSpPr/>
          <p:nvPr>
            <p:ph type="body" sz="quarter" idx="1"/>
          </p:nvPr>
        </p:nvSpPr>
        <p:spPr>
          <a:prstGeom prst="rect">
            <a:avLst/>
          </a:prstGeom>
        </p:spPr>
        <p:txBody>
          <a:bodyPr/>
          <a:lstStyle/>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Read top paragraph.</a:t>
            </a:r>
          </a:p>
          <a:p>
            <a:pPr/>
          </a:p>
          <a:p>
            <a:pPr/>
            <a:r>
              <a:t>As a side note I would like to remark that</a:t>
            </a:r>
          </a:p>
          <a:p>
            <a:pPr/>
          </a:p>
          <a:p>
            <a:pPr/>
            <a:r>
              <a:t>Read bottom paragraph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9" name="Shape 849"/>
          <p:cNvSpPr/>
          <p:nvPr>
            <p:ph type="sldImg"/>
          </p:nvPr>
        </p:nvSpPr>
        <p:spPr>
          <a:prstGeom prst="rect">
            <a:avLst/>
          </a:prstGeom>
        </p:spPr>
        <p:txBody>
          <a:bodyPr/>
          <a:lstStyle/>
          <a:p>
            <a:pPr/>
          </a:p>
        </p:txBody>
      </p:sp>
      <p:sp>
        <p:nvSpPr>
          <p:cNvPr id="850" name="Shape 850"/>
          <p:cNvSpPr/>
          <p:nvPr>
            <p:ph type="body" sz="quarter" idx="1"/>
          </p:nvPr>
        </p:nvSpPr>
        <p:spPr>
          <a:prstGeom prst="rect">
            <a:avLst/>
          </a:prstGeom>
        </p:spPr>
        <p:txBody>
          <a:bodyPr/>
          <a:lstStyle/>
          <a:p>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0" name="Shape 860"/>
          <p:cNvSpPr/>
          <p:nvPr>
            <p:ph type="sldImg"/>
          </p:nvPr>
        </p:nvSpPr>
        <p:spPr>
          <a:prstGeom prst="rect">
            <a:avLst/>
          </a:prstGeom>
        </p:spPr>
        <p:txBody>
          <a:bodyPr/>
          <a:lstStyle/>
          <a:p>
            <a:pPr/>
          </a:p>
        </p:txBody>
      </p:sp>
      <p:sp>
        <p:nvSpPr>
          <p:cNvPr id="861" name="Shape 861"/>
          <p:cNvSpPr/>
          <p:nvPr>
            <p:ph type="body" sz="quarter" idx="1"/>
          </p:nvPr>
        </p:nvSpPr>
        <p:spPr>
          <a:prstGeom prst="rect">
            <a:avLst/>
          </a:prstGeom>
        </p:spPr>
        <p:txBody>
          <a:bodyPr/>
          <a:lstStyle/>
          <a:p>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1" name="Shape 871"/>
          <p:cNvSpPr/>
          <p:nvPr>
            <p:ph type="sldImg"/>
          </p:nvPr>
        </p:nvSpPr>
        <p:spPr>
          <a:prstGeom prst="rect">
            <a:avLst/>
          </a:prstGeom>
        </p:spPr>
        <p:txBody>
          <a:bodyPr/>
          <a:lstStyle/>
          <a:p>
            <a:pPr/>
          </a:p>
        </p:txBody>
      </p:sp>
      <p:sp>
        <p:nvSpPr>
          <p:cNvPr id="872" name="Shape 872"/>
          <p:cNvSpPr/>
          <p:nvPr>
            <p:ph type="body" sz="quarter" idx="1"/>
          </p:nvPr>
        </p:nvSpPr>
        <p:spPr>
          <a:prstGeom prst="rect">
            <a:avLst/>
          </a:prstGeom>
        </p:spPr>
        <p:txBody>
          <a:bodyPr/>
          <a:lstStyle/>
          <a:p>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2" name="Shape 882"/>
          <p:cNvSpPr/>
          <p:nvPr>
            <p:ph type="sldImg"/>
          </p:nvPr>
        </p:nvSpPr>
        <p:spPr>
          <a:prstGeom prst="rect">
            <a:avLst/>
          </a:prstGeom>
        </p:spPr>
        <p:txBody>
          <a:bodyPr/>
          <a:lstStyle/>
          <a:p>
            <a:pPr/>
          </a:p>
        </p:txBody>
      </p:sp>
      <p:sp>
        <p:nvSpPr>
          <p:cNvPr id="883" name="Shape 883"/>
          <p:cNvSpPr/>
          <p:nvPr>
            <p:ph type="body" sz="quarter" idx="1"/>
          </p:nvPr>
        </p:nvSpPr>
        <p:spPr>
          <a:prstGeom prst="rect">
            <a:avLst/>
          </a:prstGeom>
        </p:spPr>
        <p:txBody>
          <a:bodyPr/>
          <a:lstStyle/>
          <a:p>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3" name="Shape 893"/>
          <p:cNvSpPr/>
          <p:nvPr>
            <p:ph type="sldImg"/>
          </p:nvPr>
        </p:nvSpPr>
        <p:spPr>
          <a:prstGeom prst="rect">
            <a:avLst/>
          </a:prstGeom>
        </p:spPr>
        <p:txBody>
          <a:bodyPr/>
          <a:lstStyle/>
          <a:p>
            <a:pPr/>
          </a:p>
        </p:txBody>
      </p:sp>
      <p:sp>
        <p:nvSpPr>
          <p:cNvPr id="894" name="Shape 894"/>
          <p:cNvSpPr/>
          <p:nvPr>
            <p:ph type="body" sz="quarter" idx="1"/>
          </p:nvPr>
        </p:nvSpPr>
        <p:spPr>
          <a:prstGeom prst="rect">
            <a:avLst/>
          </a:prstGeom>
        </p:spPr>
        <p:txBody>
          <a:bodyPr/>
          <a:lstStyle/>
          <a:p>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4" name="Shape 904"/>
          <p:cNvSpPr/>
          <p:nvPr>
            <p:ph type="sldImg"/>
          </p:nvPr>
        </p:nvSpPr>
        <p:spPr>
          <a:prstGeom prst="rect">
            <a:avLst/>
          </a:prstGeom>
        </p:spPr>
        <p:txBody>
          <a:bodyPr/>
          <a:lstStyle/>
          <a:p>
            <a:pPr/>
          </a:p>
        </p:txBody>
      </p:sp>
      <p:sp>
        <p:nvSpPr>
          <p:cNvPr id="905" name="Shape 905"/>
          <p:cNvSpPr/>
          <p:nvPr>
            <p:ph type="body" sz="quarter" idx="1"/>
          </p:nvPr>
        </p:nvSpPr>
        <p:spPr>
          <a:prstGeom prst="rect">
            <a:avLst/>
          </a:prstGeom>
        </p:spPr>
        <p:txBody>
          <a:bodyPr/>
          <a:lstStyle/>
          <a:p>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Shape 915"/>
          <p:cNvSpPr/>
          <p:nvPr>
            <p:ph type="sldImg"/>
          </p:nvPr>
        </p:nvSpPr>
        <p:spPr>
          <a:prstGeom prst="rect">
            <a:avLst/>
          </a:prstGeom>
        </p:spPr>
        <p:txBody>
          <a:bodyPr/>
          <a:lstStyle/>
          <a:p>
            <a:pPr/>
          </a:p>
        </p:txBody>
      </p:sp>
      <p:sp>
        <p:nvSpPr>
          <p:cNvPr id="916" name="Shape 916"/>
          <p:cNvSpPr/>
          <p:nvPr>
            <p:ph type="body" sz="quarter" idx="1"/>
          </p:nvPr>
        </p:nvSpPr>
        <p:spPr>
          <a:prstGeom prst="rect">
            <a:avLst/>
          </a:prstGeom>
        </p:spPr>
        <p:txBody>
          <a:bodyPr/>
          <a:lstStyle/>
          <a:p>
            <a:pPr/>
            <a:r>
              <a:t>Read slide.</a:t>
            </a:r>
          </a:p>
          <a:p>
            <a:pPr/>
            <a:r>
              <a:t>Now we can use lex to sorts a string lexicographically, but we’re interested in negating lex so</a:t>
            </a:r>
          </a:p>
          <a:p>
            <a:pPr/>
            <a:r>
              <a:t>that longer strings appear before shorter strings and also so that strings with letters at the end</a:t>
            </a:r>
          </a:p>
          <a:p>
            <a:pPr/>
            <a:r>
              <a:t>of the alphabet appear before those containing letters at the beginning of the alphabet.</a:t>
            </a:r>
          </a:p>
          <a:p>
            <a:pPr/>
            <a:r>
              <a:t>This would in effect turn our default min heap into a max heap.</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5" name="Shape 1045"/>
          <p:cNvSpPr/>
          <p:nvPr>
            <p:ph type="sldImg"/>
          </p:nvPr>
        </p:nvSpPr>
        <p:spPr>
          <a:prstGeom prst="rect">
            <a:avLst/>
          </a:prstGeom>
        </p:spPr>
        <p:txBody>
          <a:bodyPr/>
          <a:lstStyle/>
          <a:p>
            <a:pPr/>
          </a:p>
        </p:txBody>
      </p:sp>
      <p:sp>
        <p:nvSpPr>
          <p:cNvPr id="1046" name="Shape 1046"/>
          <p:cNvSpPr/>
          <p:nvPr>
            <p:ph type="body" sz="quarter" idx="1"/>
          </p:nvPr>
        </p:nvSpPr>
        <p:spPr>
          <a:prstGeom prst="rect">
            <a:avLst/>
          </a:prstGeom>
        </p:spPr>
        <p:txBody>
          <a:bodyPr/>
          <a:lstStyle/>
          <a:p>
            <a:pPr/>
            <a:r>
              <a:t>Adding elements to a binary heap, this is part 3/5 in the priority queue series.</a:t>
            </a:r>
          </a:p>
          <a:p>
            <a:pPr/>
            <a:r>
              <a:t>We’ll get to adding elements into our binary heap shortly, but first there is some</a:t>
            </a:r>
          </a:p>
          <a:p>
            <a:pPr/>
            <a:r>
              <a:t>important terminology and concepts leading to that which we need to go over prior.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0" name="Shape 1050"/>
          <p:cNvSpPr/>
          <p:nvPr>
            <p:ph type="sldImg"/>
          </p:nvPr>
        </p:nvSpPr>
        <p:spPr>
          <a:prstGeom prst="rect">
            <a:avLst/>
          </a:prstGeom>
        </p:spPr>
        <p:txBody>
          <a:bodyPr/>
          <a:lstStyle/>
          <a:p>
            <a:pPr/>
          </a:p>
        </p:txBody>
      </p:sp>
      <p:sp>
        <p:nvSpPr>
          <p:cNvPr id="1051" name="Shape 1051"/>
          <p:cNvSpPr/>
          <p:nvPr>
            <p:ph type="body" sz="quarter" idx="1"/>
          </p:nvPr>
        </p:nvSpPr>
        <p:spPr>
          <a:prstGeom prst="rect">
            <a:avLst/>
          </a:prstGeom>
        </p:spPr>
        <p:txBody>
          <a:bodyPr/>
          <a:lstStyle/>
          <a:p>
            <a:pPr/>
            <a:r>
              <a:t>A very popular way to implement a priority queue is to use some kind of heap.</a:t>
            </a:r>
          </a:p>
          <a:p>
            <a:pPr/>
            <a:r>
              <a:t>This is because heaps are the data structure that give us the best possible</a:t>
            </a:r>
          </a:p>
          <a:p>
            <a:pPr/>
            <a:r>
              <a:t>time complexity for the operations we need to perform with a priority queue.</a:t>
            </a:r>
          </a:p>
          <a:p>
            <a:pPr/>
          </a:p>
          <a:p>
            <a:pPr/>
            <a:r>
              <a:t>However, I want to make this clear: </a:t>
            </a:r>
            <a:r>
              <a:rPr b="1"/>
              <a:t>A priority queue is not a heap</a:t>
            </a:r>
            <a:r>
              <a:t>, a priority queue</a:t>
            </a:r>
          </a:p>
          <a:p>
            <a:pPr/>
            <a:r>
              <a:t>is an abstract data type that defines the behaviour a priority queue should have. The heap</a:t>
            </a:r>
          </a:p>
          <a:p>
            <a:pPr/>
            <a:r>
              <a:t>just lets us actually implement that behaviour. As an example would could use an</a:t>
            </a:r>
          </a:p>
          <a:p>
            <a:pPr/>
            <a:r>
              <a:t>unsorted list to achieve the behaviour we want for a priority queue, but this would not</a:t>
            </a:r>
          </a:p>
          <a:p>
            <a:pPr/>
            <a:r>
              <a:t>give us the best possible time complexity.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5" name="Shape 1055"/>
          <p:cNvSpPr/>
          <p:nvPr>
            <p:ph type="sldImg"/>
          </p:nvPr>
        </p:nvSpPr>
        <p:spPr>
          <a:prstGeom prst="rect">
            <a:avLst/>
          </a:prstGeom>
        </p:spPr>
        <p:txBody>
          <a:bodyPr/>
          <a:lstStyle/>
          <a:p>
            <a:pPr/>
          </a:p>
        </p:txBody>
      </p:sp>
      <p:sp>
        <p:nvSpPr>
          <p:cNvPr id="1056" name="Shape 1056"/>
          <p:cNvSpPr/>
          <p:nvPr>
            <p:ph type="body" sz="quarter" idx="1"/>
          </p:nvPr>
        </p:nvSpPr>
        <p:spPr>
          <a:prstGeom prst="rect">
            <a:avLst/>
          </a:prstGeom>
        </p:spPr>
        <p:txBody>
          <a:bodyPr/>
          <a:lstStyle/>
          <a:p>
            <a:pPr/>
            <a:r>
              <a:t>read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Read Slide. </a:t>
            </a:r>
          </a:p>
          <a:p>
            <a:pPr/>
            <a:r>
              <a:t>So the smaller numbers have higher priority of the bigger ones, so they will be removed first form the priority queue as needed.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0" name="Shape 1060"/>
          <p:cNvSpPr/>
          <p:nvPr>
            <p:ph type="sldImg"/>
          </p:nvPr>
        </p:nvSpPr>
        <p:spPr>
          <a:prstGeom prst="rect">
            <a:avLst/>
          </a:prstGeom>
        </p:spPr>
        <p:txBody>
          <a:bodyPr/>
          <a:lstStyle/>
          <a:p>
            <a:pPr/>
          </a:p>
        </p:txBody>
      </p:sp>
      <p:sp>
        <p:nvSpPr>
          <p:cNvPr id="1061" name="Shape 1061"/>
          <p:cNvSpPr/>
          <p:nvPr>
            <p:ph type="body" sz="quarter" idx="1"/>
          </p:nvPr>
        </p:nvSpPr>
        <p:spPr>
          <a:prstGeom prst="rect">
            <a:avLst/>
          </a:prstGeom>
        </p:spPr>
        <p:txBody>
          <a:bodyPr/>
          <a:lstStyle/>
          <a:p>
            <a:pPr/>
            <a:r>
              <a:t>However today the winner is the binary heap, let’s have a look at how exactly a binary heap works.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6" name="Shape 1076"/>
          <p:cNvSpPr/>
          <p:nvPr>
            <p:ph type="sldImg"/>
          </p:nvPr>
        </p:nvSpPr>
        <p:spPr>
          <a:prstGeom prst="rect">
            <a:avLst/>
          </a:prstGeom>
        </p:spPr>
        <p:txBody>
          <a:bodyPr/>
          <a:lstStyle/>
          <a:p>
            <a:pPr/>
          </a:p>
        </p:txBody>
      </p:sp>
      <p:sp>
        <p:nvSpPr>
          <p:cNvPr id="1077" name="Shape 1077"/>
          <p:cNvSpPr/>
          <p:nvPr>
            <p:ph type="body" sz="quarter" idx="1"/>
          </p:nvPr>
        </p:nvSpPr>
        <p:spPr>
          <a:prstGeom prst="rect">
            <a:avLst/>
          </a:prstGeom>
        </p:spPr>
        <p:txBody>
          <a:bodyPr/>
          <a:lstStyle/>
          <a:p>
            <a:pPr/>
            <a:r>
              <a:t>Read Slide.</a:t>
            </a:r>
          </a:p>
          <a:p>
            <a:pPr/>
            <a:r>
              <a:t>So the following is a binary heap because it satisfies the heap property that every parent’s</a:t>
            </a:r>
          </a:p>
          <a:p>
            <a:pPr/>
            <a:r>
              <a:t>value is greater than or equal to that of the child and that every node has exactly two children.</a:t>
            </a:r>
          </a:p>
          <a:p>
            <a:pPr/>
            <a:r>
              <a:t>Well no you may be thinking, the bottom node known as leafs don’t have children.</a:t>
            </a:r>
          </a:p>
          <a:p>
            <a:pPr/>
            <a:r>
              <a:t>Actually yes they do I just have not drawn them in, here they are.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6" name="Shape 1106"/>
          <p:cNvSpPr/>
          <p:nvPr>
            <p:ph type="sldImg"/>
          </p:nvPr>
        </p:nvSpPr>
        <p:spPr>
          <a:prstGeom prst="rect">
            <a:avLst/>
          </a:prstGeom>
        </p:spPr>
        <p:txBody>
          <a:bodyPr/>
          <a:lstStyle/>
          <a:p>
            <a:pPr/>
          </a:p>
        </p:txBody>
      </p:sp>
      <p:sp>
        <p:nvSpPr>
          <p:cNvPr id="1107" name="Shape 1107"/>
          <p:cNvSpPr/>
          <p:nvPr>
            <p:ph type="body" sz="quarter" idx="1"/>
          </p:nvPr>
        </p:nvSpPr>
        <p:spPr>
          <a:prstGeom prst="rect">
            <a:avLst/>
          </a:prstGeom>
        </p:spPr>
        <p:txBody>
          <a:bodyPr/>
          <a:lstStyle/>
          <a:p>
            <a:pPr/>
            <a:r>
              <a:t>And no the null nodes are not required to have children. In further examples</a:t>
            </a:r>
          </a:p>
          <a:p>
            <a:pPr/>
            <a:r>
              <a:t>I will omit drawing the null nodes for simplicity.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0" name="Shape 1130"/>
          <p:cNvSpPr/>
          <p:nvPr>
            <p:ph type="sldImg"/>
          </p:nvPr>
        </p:nvSpPr>
        <p:spPr>
          <a:prstGeom prst="rect">
            <a:avLst/>
          </a:prstGeom>
        </p:spPr>
        <p:txBody>
          <a:bodyPr/>
          <a:lstStyle/>
          <a:p>
            <a:pPr/>
          </a:p>
        </p:txBody>
      </p:sp>
      <p:sp>
        <p:nvSpPr>
          <p:cNvPr id="1131" name="Shape 1131"/>
          <p:cNvSpPr/>
          <p:nvPr>
            <p:ph type="body" sz="quarter" idx="1"/>
          </p:nvPr>
        </p:nvSpPr>
        <p:spPr>
          <a:prstGeom prst="rect">
            <a:avLst/>
          </a:prstGeom>
        </p:spPr>
        <p:txBody>
          <a:bodyPr/>
          <a:lstStyle/>
          <a:p>
            <a:pPr/>
            <a:r>
              <a:t>Also, just before I show you guys how we insert anything into one of these binary heaps</a:t>
            </a:r>
          </a:p>
          <a:p>
            <a:pPr/>
            <a:r>
              <a:t>I would like to remark that binary heaps form complete binary trees meaning, that at</a:t>
            </a:r>
          </a:p>
          <a:p>
            <a:pPr/>
            <a:r>
              <a:t>every level, except possibly the last is completely filled and and all the nodes are as</a:t>
            </a:r>
          </a:p>
          <a:p>
            <a:pPr/>
            <a:r>
              <a:t>far left as possible.</a:t>
            </a:r>
          </a:p>
          <a:p>
            <a:pPr/>
          </a:p>
          <a:p>
            <a:pPr/>
            <a:r>
              <a:t>As you will see when we insert nodes we always insert them on the bottom row as far</a:t>
            </a:r>
          </a:p>
          <a:p>
            <a:pPr/>
            <a:r>
              <a:t>left as we can to meet this complete binary tree property. Maintaining the complete binary tree</a:t>
            </a:r>
          </a:p>
          <a:p>
            <a:pPr/>
            <a:r>
              <a:t>property is very important because it gives us an insertion point no matter what the heap</a:t>
            </a:r>
          </a:p>
          <a:p>
            <a:pPr/>
            <a:r>
              <a:t>looks like or what values are in it.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7" name="Shape 1157"/>
          <p:cNvSpPr/>
          <p:nvPr>
            <p:ph type="sldImg"/>
          </p:nvPr>
        </p:nvSpPr>
        <p:spPr>
          <a:prstGeom prst="rect">
            <a:avLst/>
          </a:prstGeom>
        </p:spPr>
        <p:txBody>
          <a:bodyPr/>
          <a:lstStyle/>
          <a:p>
            <a:pPr/>
          </a:p>
        </p:txBody>
      </p:sp>
      <p:sp>
        <p:nvSpPr>
          <p:cNvPr id="1158" name="Shape 1158"/>
          <p:cNvSpPr/>
          <p:nvPr>
            <p:ph type="body" sz="quarter" idx="1"/>
          </p:nvPr>
        </p:nvSpPr>
        <p:spPr>
          <a:prstGeom prst="rect">
            <a:avLst/>
          </a:prstGeom>
        </p:spPr>
        <p:txBody>
          <a:bodyPr/>
          <a:lstStyle/>
          <a:p>
            <a:pPr/>
            <a:r>
              <a:t>The next node we insert will go where the hollow circle is and the next one to the</a:t>
            </a:r>
          </a:p>
          <a:p>
            <a:pPr/>
            <a:r>
              <a:t>right of it and so on until eventually we finish the row, at which point we need to start a new row.</a:t>
            </a:r>
          </a:p>
          <a:p>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2" name="Shape 1222"/>
          <p:cNvSpPr/>
          <p:nvPr>
            <p:ph type="sldImg"/>
          </p:nvPr>
        </p:nvSpPr>
        <p:spPr>
          <a:prstGeom prst="rect">
            <a:avLst/>
          </a:prstGeom>
        </p:spPr>
        <p:txBody>
          <a:bodyPr/>
          <a:lstStyle/>
          <a:p>
            <a:pPr/>
          </a:p>
        </p:txBody>
      </p:sp>
      <p:sp>
        <p:nvSpPr>
          <p:cNvPr id="1223" name="Shape 1223"/>
          <p:cNvSpPr/>
          <p:nvPr>
            <p:ph type="body" sz="quarter" idx="1"/>
          </p:nvPr>
        </p:nvSpPr>
        <p:spPr>
          <a:prstGeom prst="rect">
            <a:avLst/>
          </a:prstGeom>
        </p:spPr>
        <p:txBody>
          <a:bodyPr/>
          <a:lstStyle/>
          <a:p>
            <a:pPr/>
            <a:r>
              <a:t>One last thing before we get into how to add values to our binary heap, I promise.</a:t>
            </a:r>
          </a:p>
          <a:p>
            <a:pPr/>
            <a:r>
              <a:t>We need to understand how do we represent and construct one of these binary heaps.</a:t>
            </a:r>
          </a:p>
          <a:p>
            <a:pPr/>
          </a:p>
          <a:p>
            <a:pPr/>
            <a:r>
              <a:t>Well, one of the most popular ways to represent a heap is by using an array because</a:t>
            </a:r>
          </a:p>
          <a:p>
            <a:pPr/>
            <a:r>
              <a:t>of the complete tree property we talked about. This is however not the only way to</a:t>
            </a:r>
          </a:p>
          <a:p>
            <a:pPr/>
            <a:r>
              <a:t>represent a heap we could also use objects and pointers and recursively add and</a:t>
            </a:r>
          </a:p>
          <a:p>
            <a:pPr/>
            <a:r>
              <a:t>remove nodes as needed, but right now we’re going to look at the array based construction.</a:t>
            </a:r>
          </a:p>
          <a:p>
            <a:pPr/>
          </a:p>
          <a:p>
            <a:pPr/>
            <a:r>
              <a:t>On the left is the index tree to help you visualize the position of each node in the array, and</a:t>
            </a:r>
          </a:p>
          <a:p>
            <a:pPr/>
            <a:r>
              <a:t>on the right is the actual tree. Remark that as you read elements in the array from left to right</a:t>
            </a:r>
          </a:p>
          <a:p>
            <a:pPr/>
            <a:r>
              <a:t>it’s as though you’re pacing through the heap one layer at a time from left to right.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7" name="Shape 1287"/>
          <p:cNvSpPr/>
          <p:nvPr>
            <p:ph type="sldImg"/>
          </p:nvPr>
        </p:nvSpPr>
        <p:spPr>
          <a:prstGeom prst="rect">
            <a:avLst/>
          </a:prstGeom>
        </p:spPr>
        <p:txBody>
          <a:bodyPr/>
          <a:lstStyle/>
          <a:p>
            <a:pPr/>
          </a:p>
        </p:txBody>
      </p:sp>
      <p:sp>
        <p:nvSpPr>
          <p:cNvPr id="1288" name="Shape 1288"/>
          <p:cNvSpPr/>
          <p:nvPr>
            <p:ph type="body" sz="quarter" idx="1"/>
          </p:nvPr>
        </p:nvSpPr>
        <p:spPr>
          <a:prstGeom prst="rect">
            <a:avLst/>
          </a:prstGeom>
        </p:spPr>
        <p:txBody>
          <a:bodyPr/>
          <a:lstStyle/>
          <a:p>
            <a:pPr/>
            <a:r>
              <a:t>So 9 at index 0 in the heap is always at the top.</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1" name="Shape 2271"/>
          <p:cNvSpPr/>
          <p:nvPr>
            <p:ph type="sldImg"/>
          </p:nvPr>
        </p:nvSpPr>
        <p:spPr>
          <a:prstGeom prst="rect">
            <a:avLst/>
          </a:prstGeom>
        </p:spPr>
        <p:txBody>
          <a:bodyPr/>
          <a:lstStyle/>
          <a:p>
            <a:pPr/>
          </a:p>
        </p:txBody>
      </p:sp>
      <p:sp>
        <p:nvSpPr>
          <p:cNvPr id="2272" name="Shape 2272"/>
          <p:cNvSpPr/>
          <p:nvPr>
            <p:ph type="body" sz="quarter" idx="1"/>
          </p:nvPr>
        </p:nvSpPr>
        <p:spPr>
          <a:prstGeom prst="rect">
            <a:avLst/>
          </a:prstGeom>
        </p:spPr>
        <p:txBody>
          <a:bodyPr/>
          <a:lstStyle/>
          <a:p>
            <a:pPr/>
            <a:r>
              <a:t>The next interesting property that storing a binary heap in an array has is easily being</a:t>
            </a:r>
          </a:p>
          <a:p>
            <a:pPr/>
            <a:r>
              <a:t>able to access the children of a parent node. </a:t>
            </a:r>
          </a:p>
          <a:p>
            <a:pPr/>
          </a:p>
          <a:p>
            <a:pPr/>
            <a:r>
              <a:t>Read Slide.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0" name="Shape 2310"/>
          <p:cNvSpPr/>
          <p:nvPr>
            <p:ph type="sldImg"/>
          </p:nvPr>
        </p:nvSpPr>
        <p:spPr>
          <a:prstGeom prst="rect">
            <a:avLst/>
          </a:prstGeom>
        </p:spPr>
        <p:txBody>
          <a:bodyPr/>
          <a:lstStyle/>
          <a:p>
            <a:pPr/>
          </a:p>
        </p:txBody>
      </p:sp>
      <p:sp>
        <p:nvSpPr>
          <p:cNvPr id="2311" name="Shape 2311"/>
          <p:cNvSpPr/>
          <p:nvPr>
            <p:ph type="body" sz="quarter" idx="1"/>
          </p:nvPr>
        </p:nvSpPr>
        <p:spPr>
          <a:prstGeom prst="rect">
            <a:avLst/>
          </a:prstGeom>
        </p:spPr>
        <p:txBody>
          <a:bodyPr/>
          <a:lstStyle/>
          <a:p>
            <a:pPr/>
            <a:r>
              <a:t>Suppose we look at node 7, well its index is index 2, so our formula says that the left child of seven should be located at 2*2 + 1, or 5 and if we look at index 5 we get 1 as expected</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2" name="Shape 2352"/>
          <p:cNvSpPr/>
          <p:nvPr>
            <p:ph type="sldImg"/>
          </p:nvPr>
        </p:nvSpPr>
        <p:spPr>
          <a:prstGeom prst="rect">
            <a:avLst/>
          </a:prstGeom>
        </p:spPr>
        <p:txBody>
          <a:bodyPr/>
          <a:lstStyle/>
          <a:p>
            <a:pPr/>
          </a:p>
        </p:txBody>
      </p:sp>
      <p:sp>
        <p:nvSpPr>
          <p:cNvPr id="2353" name="Shape 2353"/>
          <p:cNvSpPr/>
          <p:nvPr>
            <p:ph type="body" sz="quarter" idx="1"/>
          </p:nvPr>
        </p:nvSpPr>
        <p:spPr>
          <a:prstGeom prst="rect">
            <a:avLst/>
          </a:prstGeom>
        </p:spPr>
        <p:txBody>
          <a:bodyPr/>
          <a:lstStyle/>
          <a:p>
            <a:pPr/>
            <a:r>
              <a:t>And the right child should be at 2*2 + 2 or 6, which if we look in our array gives us a value of 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I want to do an example to show you guys how a PQ works when we </a:t>
            </a:r>
          </a:p>
          <a:p>
            <a:pPr/>
            <a:r>
              <a:t>insert and poll values, observe carefully. The </a:t>
            </a:r>
            <a:r>
              <a:rPr b="1"/>
              <a:t>poll</a:t>
            </a:r>
            <a:r>
              <a:t> operation removes the </a:t>
            </a:r>
          </a:p>
          <a:p>
            <a:pPr/>
            <a:r>
              <a:t>element with the highest priority in the priority queue.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1" name="Shape 2391"/>
          <p:cNvSpPr/>
          <p:nvPr>
            <p:ph type="sldImg"/>
          </p:nvPr>
        </p:nvSpPr>
        <p:spPr>
          <a:prstGeom prst="rect">
            <a:avLst/>
          </a:prstGeom>
        </p:spPr>
        <p:txBody>
          <a:bodyPr/>
          <a:lstStyle/>
          <a:p>
            <a:pPr/>
          </a:p>
        </p:txBody>
      </p:sp>
      <p:sp>
        <p:nvSpPr>
          <p:cNvPr id="2392" name="Shape 2392"/>
          <p:cNvSpPr/>
          <p:nvPr>
            <p:ph type="body" sz="quarter" idx="1"/>
          </p:nvPr>
        </p:nvSpPr>
        <p:spPr>
          <a:prstGeom prst="rect">
            <a:avLst/>
          </a:prstGeom>
        </p:spPr>
        <p:txBody>
          <a:bodyPr/>
          <a:lstStyle/>
          <a:p>
            <a:pPr/>
            <a:r>
              <a:t>So using this technique we have all we need to manipulate the parent and the child nodes. In the source code I will be presenting in part 5 of this series I use this binary heap representation for simplicity.</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6" name="Shape 2416"/>
          <p:cNvSpPr/>
          <p:nvPr>
            <p:ph type="sldImg"/>
          </p:nvPr>
        </p:nvSpPr>
        <p:spPr>
          <a:prstGeom prst="rect">
            <a:avLst/>
          </a:prstGeom>
        </p:spPr>
        <p:txBody>
          <a:bodyPr/>
          <a:lstStyle/>
          <a:p>
            <a:pPr/>
          </a:p>
        </p:txBody>
      </p:sp>
      <p:sp>
        <p:nvSpPr>
          <p:cNvPr id="2417" name="Shape 2417"/>
          <p:cNvSpPr/>
          <p:nvPr>
            <p:ph type="body" sz="quarter" idx="1"/>
          </p:nvPr>
        </p:nvSpPr>
        <p:spPr>
          <a:prstGeom prst="rect">
            <a:avLst/>
          </a:prstGeom>
        </p:spPr>
        <p:txBody>
          <a:bodyPr/>
          <a:lstStyle/>
          <a:p>
            <a:pPr/>
            <a:r>
              <a:t>So now we want to know “how do we add nodes to a binary heap and</a:t>
            </a:r>
          </a:p>
          <a:p>
            <a:pPr/>
            <a:r>
              <a:t>maintain the heap invariant”? Because if we add nodes to our binary tree</a:t>
            </a:r>
          </a:p>
          <a:p>
            <a:pPr/>
            <a:r>
              <a:t>but don’t maintain the heap property our binary heap is useless.</a:t>
            </a:r>
          </a:p>
          <a:p>
            <a:pPr/>
          </a:p>
          <a:p>
            <a:pPr/>
            <a:r>
              <a:t>Well we’ll do some examples. On the left there are some instructions which tell us</a:t>
            </a:r>
          </a:p>
          <a:p>
            <a:pPr/>
            <a:r>
              <a:t>what values we need to insert into the heap. The f</a:t>
            </a:r>
            <a:r>
              <a:rPr sz="2300"/>
              <a:t>irst value is a 1 which we can see</a:t>
            </a:r>
            <a:endParaRPr sz="2300"/>
          </a:p>
          <a:p>
            <a:pPr/>
            <a:r>
              <a:rPr sz="2300"/>
              <a:t>should appear at the root of the heap since we’re deal with a min heap. But</a:t>
            </a:r>
            <a:endParaRPr sz="2300"/>
          </a:p>
          <a:p>
            <a:pPr/>
            <a:r>
              <a:rPr sz="2300"/>
              <a:t>instead of inserting 1 at the root directly we will put it at the bottom left of the tree</a:t>
            </a:r>
            <a:endParaRPr sz="2300"/>
          </a:p>
          <a:p>
            <a:pPr/>
            <a:r>
              <a:rPr sz="2300"/>
              <a:t>at the insertion point and perform what is called ‘bubbling up’ as my undergrad</a:t>
            </a:r>
            <a:endParaRPr sz="2300"/>
          </a:p>
          <a:p>
            <a:pPr/>
            <a:r>
              <a:rPr sz="2300"/>
              <a:t>prof loved to say . This is also sometimes c</a:t>
            </a:r>
            <a:r>
              <a:t>alled swimming, or even sifting up.</a:t>
            </a:r>
          </a:p>
          <a:p>
            <a:pPr/>
            <a:r>
              <a:t>All really cool names for this neat operation let’s see how it works.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4" name="Shape 2444"/>
          <p:cNvSpPr/>
          <p:nvPr>
            <p:ph type="sldImg"/>
          </p:nvPr>
        </p:nvSpPr>
        <p:spPr>
          <a:prstGeom prst="rect">
            <a:avLst/>
          </a:prstGeom>
        </p:spPr>
        <p:txBody>
          <a:bodyPr/>
          <a:lstStyle/>
          <a:p>
            <a:pPr/>
          </a:p>
        </p:txBody>
      </p:sp>
      <p:sp>
        <p:nvSpPr>
          <p:cNvPr id="2445" name="Shape 2445"/>
          <p:cNvSpPr/>
          <p:nvPr>
            <p:ph type="body" sz="quarter" idx="1"/>
          </p:nvPr>
        </p:nvSpPr>
        <p:spPr>
          <a:prstGeom prst="rect">
            <a:avLst/>
          </a:prstGeom>
        </p:spPr>
        <p:txBody>
          <a:bodyPr/>
          <a:lstStyle/>
          <a:p>
            <a:pPr/>
            <a:r>
              <a:t>Ok so let’s insert one at the insertion point. We are now in violation of the heap</a:t>
            </a:r>
          </a:p>
          <a:p>
            <a:pPr/>
            <a:r>
              <a:t>property since 1 is less than 7 but 1 is found below 7, so what do we do? We swap 1 and 7.</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2" name="Shape 2472"/>
          <p:cNvSpPr/>
          <p:nvPr>
            <p:ph type="sldImg"/>
          </p:nvPr>
        </p:nvSpPr>
        <p:spPr>
          <a:prstGeom prst="rect">
            <a:avLst/>
          </a:prstGeom>
        </p:spPr>
        <p:txBody>
          <a:bodyPr/>
          <a:lstStyle/>
          <a:p>
            <a:pPr/>
          </a:p>
        </p:txBody>
      </p:sp>
      <p:sp>
        <p:nvSpPr>
          <p:cNvPr id="2473" name="Shape 2473"/>
          <p:cNvSpPr/>
          <p:nvPr>
            <p:ph type="body" sz="quarter" idx="1"/>
          </p:nvPr>
        </p:nvSpPr>
        <p:spPr>
          <a:prstGeom prst="rect">
            <a:avLst/>
          </a:prstGeom>
        </p:spPr>
        <p:txBody>
          <a:bodyPr/>
          <a:lstStyle/>
          <a:p>
            <a:pPr/>
            <a:r>
              <a:t>Now we are still in volition of the heap property since 1 is a child of 6 so we perform another swap.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0" name="Shape 2500"/>
          <p:cNvSpPr/>
          <p:nvPr>
            <p:ph type="sldImg"/>
          </p:nvPr>
        </p:nvSpPr>
        <p:spPr>
          <a:prstGeom prst="rect">
            <a:avLst/>
          </a:prstGeom>
        </p:spPr>
        <p:txBody>
          <a:bodyPr/>
          <a:lstStyle/>
          <a:p>
            <a:pPr/>
          </a:p>
        </p:txBody>
      </p:sp>
      <p:sp>
        <p:nvSpPr>
          <p:cNvPr id="2501" name="Shape 2501"/>
          <p:cNvSpPr/>
          <p:nvPr>
            <p:ph type="body" sz="quarter" idx="1"/>
          </p:nvPr>
        </p:nvSpPr>
        <p:spPr>
          <a:prstGeom prst="rect">
            <a:avLst/>
          </a:prstGeom>
        </p:spPr>
        <p:txBody>
          <a:bodyPr/>
          <a:lstStyle/>
          <a:p>
            <a:pPr/>
            <a:r>
              <a:t>And yet again in violation of the heap property so we need to swap 1 with its parent.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8" name="Shape 2528"/>
          <p:cNvSpPr/>
          <p:nvPr>
            <p:ph type="sldImg"/>
          </p:nvPr>
        </p:nvSpPr>
        <p:spPr>
          <a:prstGeom prst="rect">
            <a:avLst/>
          </a:prstGeom>
        </p:spPr>
        <p:txBody>
          <a:bodyPr/>
          <a:lstStyle/>
          <a:p>
            <a:pPr/>
          </a:p>
        </p:txBody>
      </p:sp>
      <p:sp>
        <p:nvSpPr>
          <p:cNvPr id="2529" name="Shape 2529"/>
          <p:cNvSpPr/>
          <p:nvPr>
            <p:ph type="body" sz="quarter" idx="1"/>
          </p:nvPr>
        </p:nvSpPr>
        <p:spPr>
          <a:prstGeom prst="rect">
            <a:avLst/>
          </a:prstGeom>
        </p:spPr>
        <p:txBody>
          <a:bodyPr/>
          <a:lstStyle/>
          <a:p>
            <a:pPr/>
            <a:r>
              <a:t>Now the heap property is satisfied so we can stop swimming or bubbling up whatever you like to call it.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6" name="Shape 2556"/>
          <p:cNvSpPr/>
          <p:nvPr>
            <p:ph type="sldImg"/>
          </p:nvPr>
        </p:nvSpPr>
        <p:spPr>
          <a:prstGeom prst="rect">
            <a:avLst/>
          </a:prstGeom>
        </p:spPr>
        <p:txBody>
          <a:bodyPr/>
          <a:lstStyle/>
          <a:p>
            <a:pPr/>
          </a:p>
        </p:txBody>
      </p:sp>
      <p:sp>
        <p:nvSpPr>
          <p:cNvPr id="2557" name="Shape 2557"/>
          <p:cNvSpPr/>
          <p:nvPr>
            <p:ph type="body" sz="quarter" idx="1"/>
          </p:nvPr>
        </p:nvSpPr>
        <p:spPr>
          <a:prstGeom prst="rect">
            <a:avLst/>
          </a:prstGeom>
        </p:spPr>
        <p:txBody>
          <a:bodyPr/>
          <a:lstStyle/>
          <a:p>
            <a:pPr/>
            <a:r>
              <a:t>The next value we need to insert is 13, so let’s begin by putting it at insertion point.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6" name="Shape 2586"/>
          <p:cNvSpPr/>
          <p:nvPr>
            <p:ph type="sldImg"/>
          </p:nvPr>
        </p:nvSpPr>
        <p:spPr>
          <a:prstGeom prst="rect">
            <a:avLst/>
          </a:prstGeom>
        </p:spPr>
        <p:txBody>
          <a:bodyPr/>
          <a:lstStyle/>
          <a:p>
            <a:pPr/>
          </a:p>
        </p:txBody>
      </p:sp>
      <p:sp>
        <p:nvSpPr>
          <p:cNvPr id="2587" name="Shape 2587"/>
          <p:cNvSpPr/>
          <p:nvPr>
            <p:ph type="body" sz="quarter" idx="1"/>
          </p:nvPr>
        </p:nvSpPr>
        <p:spPr>
          <a:prstGeom prst="rect">
            <a:avLst/>
          </a:prstGeom>
        </p:spPr>
        <p:txBody>
          <a:bodyPr/>
          <a:lstStyle/>
          <a:p>
            <a:pPr/>
            <a:r>
              <a:t>Oops again in violation of the heap property since 13 is less than 14, so let’s swap them.</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6" name="Shape 2616"/>
          <p:cNvSpPr/>
          <p:nvPr>
            <p:ph type="sldImg"/>
          </p:nvPr>
        </p:nvSpPr>
        <p:spPr>
          <a:prstGeom prst="rect">
            <a:avLst/>
          </a:prstGeom>
        </p:spPr>
        <p:txBody>
          <a:bodyPr/>
          <a:lstStyle/>
          <a:p>
            <a:pPr/>
          </a:p>
        </p:txBody>
      </p:sp>
      <p:sp>
        <p:nvSpPr>
          <p:cNvPr id="2617" name="Shape 2617"/>
          <p:cNvSpPr/>
          <p:nvPr>
            <p:ph type="body" sz="quarter" idx="1"/>
          </p:nvPr>
        </p:nvSpPr>
        <p:spPr>
          <a:prstGeom prst="rect">
            <a:avLst/>
          </a:prstGeom>
        </p:spPr>
        <p:txBody>
          <a:bodyPr/>
          <a:lstStyle/>
          <a:p>
            <a:pPr/>
            <a:r>
              <a:t>Now notice that we are no longer in violation of the heap property since 14</a:t>
            </a:r>
          </a:p>
          <a:p>
            <a:pPr/>
            <a:r>
              <a:t>is less than 13 and 13 is less than 12 so 13 is in the its correct position so we can stop.</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6" name="Shape 2646"/>
          <p:cNvSpPr/>
          <p:nvPr>
            <p:ph type="sldImg"/>
          </p:nvPr>
        </p:nvSpPr>
        <p:spPr>
          <a:prstGeom prst="rect">
            <a:avLst/>
          </a:prstGeom>
        </p:spPr>
        <p:txBody>
          <a:bodyPr/>
          <a:lstStyle/>
          <a:p>
            <a:pPr/>
          </a:p>
        </p:txBody>
      </p:sp>
      <p:sp>
        <p:nvSpPr>
          <p:cNvPr id="2647" name="Shape 2647"/>
          <p:cNvSpPr/>
          <p:nvPr>
            <p:ph type="body" sz="quarter" idx="1"/>
          </p:nvPr>
        </p:nvSpPr>
        <p:spPr>
          <a:prstGeom prst="rect">
            <a:avLst/>
          </a:prstGeom>
        </p:spPr>
        <p:txBody>
          <a:bodyPr/>
          <a:lstStyle/>
          <a:p>
            <a:pPr/>
            <a:r>
              <a:t>The next values we need to insert are 4, 0 and 10. Try seeing where these</a:t>
            </a:r>
          </a:p>
          <a:p>
            <a:pPr/>
            <a:r>
              <a:t>will end up. Pause the video if you need.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The element with the highest priority happens to be 1</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8" name="Shape 2678"/>
          <p:cNvSpPr/>
          <p:nvPr>
            <p:ph type="sldImg"/>
          </p:nvPr>
        </p:nvSpPr>
        <p:spPr>
          <a:prstGeom prst="rect">
            <a:avLst/>
          </a:prstGeom>
        </p:spPr>
        <p:txBody>
          <a:bodyPr/>
          <a:lstStyle/>
          <a:p>
            <a:pPr/>
          </a:p>
        </p:txBody>
      </p:sp>
      <p:sp>
        <p:nvSpPr>
          <p:cNvPr id="2679" name="Shape 2679"/>
          <p:cNvSpPr/>
          <p:nvPr>
            <p:ph type="body" sz="quarter" idx="1"/>
          </p:nvPr>
        </p:nvSpPr>
        <p:spPr>
          <a:prstGeom prst="rect">
            <a:avLst/>
          </a:prstGeom>
        </p:spPr>
        <p:txBody>
          <a:bodyPr/>
          <a:lstStyle/>
          <a:p>
            <a:pPr/>
            <a:r>
              <a:t>So 4 goes in the insertion spot left of all the nodes on its layer and we bubble it up until we can’t anymore.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0" name="Shape 2770"/>
          <p:cNvSpPr/>
          <p:nvPr>
            <p:ph type="sldImg"/>
          </p:nvPr>
        </p:nvSpPr>
        <p:spPr>
          <a:prstGeom prst="rect">
            <a:avLst/>
          </a:prstGeom>
        </p:spPr>
        <p:txBody>
          <a:bodyPr/>
          <a:lstStyle/>
          <a:p>
            <a:pPr/>
          </a:p>
        </p:txBody>
      </p:sp>
      <p:sp>
        <p:nvSpPr>
          <p:cNvPr id="2771" name="Shape 2771"/>
          <p:cNvSpPr/>
          <p:nvPr>
            <p:ph type="body" sz="quarter" idx="1"/>
          </p:nvPr>
        </p:nvSpPr>
        <p:spPr>
          <a:prstGeom prst="rect">
            <a:avLst/>
          </a:prstGeom>
        </p:spPr>
        <p:txBody>
          <a:bodyPr/>
          <a:lstStyle/>
          <a:p>
            <a:pPr/>
            <a:r>
              <a:t>And we stop here because the heap property is satisfied.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4" name="Shape 2804"/>
          <p:cNvSpPr/>
          <p:nvPr>
            <p:ph type="sldImg"/>
          </p:nvPr>
        </p:nvSpPr>
        <p:spPr>
          <a:prstGeom prst="rect">
            <a:avLst/>
          </a:prstGeom>
        </p:spPr>
        <p:txBody>
          <a:bodyPr/>
          <a:lstStyle/>
          <a:p>
            <a:pPr/>
          </a:p>
        </p:txBody>
      </p:sp>
      <p:sp>
        <p:nvSpPr>
          <p:cNvPr id="2805" name="Shape 2805"/>
          <p:cNvSpPr/>
          <p:nvPr>
            <p:ph type="body" sz="quarter" idx="1"/>
          </p:nvPr>
        </p:nvSpPr>
        <p:spPr>
          <a:prstGeom prst="rect">
            <a:avLst/>
          </a:prstGeom>
        </p:spPr>
        <p:txBody>
          <a:bodyPr/>
          <a:lstStyle/>
          <a:p>
            <a:pPr/>
            <a:r>
              <a:t>Next is 0, my favourite number. Of course i’ve arranged for 0 to be at</a:t>
            </a:r>
          </a:p>
          <a:p>
            <a:pPr/>
            <a:r>
              <a:t>the top of the tree was you will see. So we are in violation of the</a:t>
            </a:r>
          </a:p>
          <a:p>
            <a:pPr/>
            <a:r>
              <a:t>heap property so let’s bubble up</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0" name="Shape 2870"/>
          <p:cNvSpPr/>
          <p:nvPr>
            <p:ph type="sldImg"/>
          </p:nvPr>
        </p:nvSpPr>
        <p:spPr>
          <a:prstGeom prst="rect">
            <a:avLst/>
          </a:prstGeom>
        </p:spPr>
        <p:txBody>
          <a:bodyPr/>
          <a:lstStyle/>
          <a:p>
            <a:pPr/>
          </a:p>
        </p:txBody>
      </p:sp>
      <p:sp>
        <p:nvSpPr>
          <p:cNvPr id="2871" name="Shape 2871"/>
          <p:cNvSpPr/>
          <p:nvPr>
            <p:ph type="body" sz="quarter" idx="1"/>
          </p:nvPr>
        </p:nvSpPr>
        <p:spPr>
          <a:prstGeom prst="rect">
            <a:avLst/>
          </a:prstGeom>
        </p:spPr>
        <p:txBody>
          <a:bodyPr/>
          <a:lstStyle/>
          <a:p>
            <a:pPr/>
            <a:r>
              <a:t>And here zero is less then one so we swap them.</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4" name="Shape 2904"/>
          <p:cNvSpPr/>
          <p:nvPr>
            <p:ph type="sldImg"/>
          </p:nvPr>
        </p:nvSpPr>
        <p:spPr>
          <a:prstGeom prst="rect">
            <a:avLst/>
          </a:prstGeom>
        </p:spPr>
        <p:txBody>
          <a:bodyPr/>
          <a:lstStyle/>
          <a:p>
            <a:pPr/>
          </a:p>
        </p:txBody>
      </p:sp>
      <p:sp>
        <p:nvSpPr>
          <p:cNvPr id="2905" name="Shape 2905"/>
          <p:cNvSpPr/>
          <p:nvPr>
            <p:ph type="body" sz="quarter" idx="1"/>
          </p:nvPr>
        </p:nvSpPr>
        <p:spPr>
          <a:prstGeom prst="rect">
            <a:avLst/>
          </a:prstGeom>
        </p:spPr>
        <p:txBody>
          <a:bodyPr/>
          <a:lstStyle/>
          <a:p>
            <a:pPr/>
            <a:r>
              <a:t>and like magic, 0 is at the top!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2" name="Shape 2972"/>
          <p:cNvSpPr/>
          <p:nvPr>
            <p:ph type="sldImg"/>
          </p:nvPr>
        </p:nvSpPr>
        <p:spPr>
          <a:prstGeom prst="rect">
            <a:avLst/>
          </a:prstGeom>
        </p:spPr>
        <p:txBody>
          <a:bodyPr/>
          <a:lstStyle/>
          <a:p>
            <a:pPr/>
          </a:p>
        </p:txBody>
      </p:sp>
      <p:sp>
        <p:nvSpPr>
          <p:cNvPr id="2973" name="Shape 2973"/>
          <p:cNvSpPr/>
          <p:nvPr>
            <p:ph type="body" sz="quarter" idx="1"/>
          </p:nvPr>
        </p:nvSpPr>
        <p:spPr>
          <a:prstGeom prst="rect">
            <a:avLst/>
          </a:prstGeom>
        </p:spPr>
        <p:txBody>
          <a:bodyPr/>
          <a:lstStyle/>
          <a:p>
            <a:pPr/>
            <a:r>
              <a:t>This next number is 10, so we insert it at the insertion position.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8" name="Shape 3008"/>
          <p:cNvSpPr/>
          <p:nvPr>
            <p:ph type="sldImg"/>
          </p:nvPr>
        </p:nvSpPr>
        <p:spPr>
          <a:prstGeom prst="rect">
            <a:avLst/>
          </a:prstGeom>
        </p:spPr>
        <p:txBody>
          <a:bodyPr/>
          <a:lstStyle/>
          <a:p>
            <a:pPr/>
          </a:p>
        </p:txBody>
      </p:sp>
      <p:sp>
        <p:nvSpPr>
          <p:cNvPr id="3009" name="Shape 3009"/>
          <p:cNvSpPr/>
          <p:nvPr>
            <p:ph type="body" sz="quarter" idx="1"/>
          </p:nvPr>
        </p:nvSpPr>
        <p:spPr>
          <a:prstGeom prst="rect">
            <a:avLst/>
          </a:prstGeom>
        </p:spPr>
        <p:txBody>
          <a:bodyPr/>
          <a:lstStyle/>
          <a:p>
            <a:pPr/>
            <a:r>
              <a:t>However this insertion did not violate the heap property so we do nothing</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2" name="Shape 3012"/>
          <p:cNvSpPr/>
          <p:nvPr>
            <p:ph type="sldImg"/>
          </p:nvPr>
        </p:nvSpPr>
        <p:spPr>
          <a:prstGeom prst="rect">
            <a:avLst/>
          </a:prstGeom>
        </p:spPr>
        <p:txBody>
          <a:bodyPr/>
          <a:lstStyle/>
          <a:p>
            <a:pPr/>
          </a:p>
        </p:txBody>
      </p:sp>
      <p:sp>
        <p:nvSpPr>
          <p:cNvPr id="3013" name="Shape 3013"/>
          <p:cNvSpPr/>
          <p:nvPr>
            <p:ph type="body" sz="quarter" idx="1"/>
          </p:nvPr>
        </p:nvSpPr>
        <p:spPr>
          <a:prstGeom prst="rect">
            <a:avLst/>
          </a:prstGeom>
        </p:spPr>
        <p:txBody>
          <a:bodyPr/>
          <a:lstStyle/>
          <a:p>
            <a:pPr/>
            <a:r>
              <a:t>Removing elements from a binary heap, this is part 4/5 of the priority queue series.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7" name="Shape 3047"/>
          <p:cNvSpPr/>
          <p:nvPr>
            <p:ph type="sldImg"/>
          </p:nvPr>
        </p:nvSpPr>
        <p:spPr>
          <a:prstGeom prst="rect">
            <a:avLst/>
          </a:prstGeom>
        </p:spPr>
        <p:txBody>
          <a:bodyPr/>
          <a:lstStyle/>
          <a:p>
            <a:pPr/>
          </a:p>
        </p:txBody>
      </p:sp>
      <p:sp>
        <p:nvSpPr>
          <p:cNvPr id="3048" name="Shape 3048"/>
          <p:cNvSpPr/>
          <p:nvPr>
            <p:ph type="body" sz="quarter" idx="1"/>
          </p:nvPr>
        </p:nvSpPr>
        <p:spPr>
          <a:prstGeom prst="rect">
            <a:avLst/>
          </a:prstGeom>
        </p:spPr>
        <p:txBody>
          <a:bodyPr/>
          <a:lstStyle/>
          <a:p>
            <a:pPr/>
            <a:r>
              <a:t>In general with heaps we always want to remove the root value, because it’s the node of</a:t>
            </a:r>
          </a:p>
          <a:p>
            <a:pPr/>
            <a:r>
              <a:t>interest because it has the highest priority because it’s the smallest, or largest value.</a:t>
            </a:r>
          </a:p>
          <a:p>
            <a:pPr/>
            <a:r>
              <a:t>When we remove the root we call it polling. The special thing about removing the root</a:t>
            </a:r>
          </a:p>
          <a:p>
            <a:pPr/>
            <a:r>
              <a:t>is that we don’t need to search for the index of the root because in an array based </a:t>
            </a:r>
          </a:p>
          <a:p>
            <a:pPr/>
            <a:r>
              <a:t>implementation its position or index is always zero.</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1" name="Shape 3181"/>
          <p:cNvSpPr/>
          <p:nvPr>
            <p:ph type="sldImg"/>
          </p:nvPr>
        </p:nvSpPr>
        <p:spPr>
          <a:prstGeom prst="rect">
            <a:avLst/>
          </a:prstGeom>
        </p:spPr>
        <p:txBody>
          <a:bodyPr/>
          <a:lstStyle/>
          <a:p>
            <a:pPr/>
          </a:p>
        </p:txBody>
      </p:sp>
      <p:sp>
        <p:nvSpPr>
          <p:cNvPr id="3182" name="Shape 3182"/>
          <p:cNvSpPr/>
          <p:nvPr>
            <p:ph type="body" sz="quarter" idx="1"/>
          </p:nvPr>
        </p:nvSpPr>
        <p:spPr>
          <a:prstGeom prst="rect">
            <a:avLst/>
          </a:prstGeom>
        </p:spPr>
        <p:txBody>
          <a:bodyPr/>
          <a:lstStyle/>
          <a:p>
            <a:pPr/>
            <a:r>
              <a:t>… Make sure you default to selecting the left node in case of a tie like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Then we add two to the queue</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9" name="Shape 3279"/>
          <p:cNvSpPr/>
          <p:nvPr>
            <p:ph type="sldImg"/>
          </p:nvPr>
        </p:nvSpPr>
        <p:spPr>
          <a:prstGeom prst="rect">
            <a:avLst/>
          </a:prstGeom>
        </p:spPr>
        <p:txBody>
          <a:bodyPr/>
          <a:lstStyle/>
          <a:p>
            <a:pPr/>
          </a:p>
        </p:txBody>
      </p:sp>
      <p:sp>
        <p:nvSpPr>
          <p:cNvPr id="3280" name="Shape 3280"/>
          <p:cNvSpPr/>
          <p:nvPr>
            <p:ph type="body" sz="quarter" idx="1"/>
          </p:nvPr>
        </p:nvSpPr>
        <p:spPr>
          <a:prstGeom prst="rect">
            <a:avLst/>
          </a:prstGeom>
        </p:spPr>
        <p:txBody>
          <a:bodyPr/>
          <a:lstStyle/>
          <a:p>
            <a:pPr/>
            <a:r>
              <a:t>So that’s polling, it’s just removing the root and then sinking or bubbling down the</a:t>
            </a:r>
          </a:p>
          <a:p>
            <a:pPr/>
            <a:r>
              <a:t>node that was in the last position after you swapped it in. However, we do not always</a:t>
            </a:r>
          </a:p>
          <a:p>
            <a:pPr/>
            <a:r>
              <a:t>sink the node especially when we remove arbitrary nodes. In this next example we’re</a:t>
            </a:r>
          </a:p>
          <a:p>
            <a:pPr/>
            <a:r>
              <a:t>going to remove 12 from this heap. However, first we need to find 12 because we</a:t>
            </a:r>
          </a:p>
          <a:p>
            <a:pPr/>
            <a:r>
              <a:t>do not know where it is in the heap, or rather the computer does not know where</a:t>
            </a:r>
          </a:p>
          <a:p>
            <a:pPr/>
            <a:r>
              <a:t>it is in the heap. To find 12 we first need to do a linear scan across all the nodes until we find twelve.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3" name="Shape 3663"/>
          <p:cNvSpPr/>
          <p:nvPr>
            <p:ph type="sldImg"/>
          </p:nvPr>
        </p:nvSpPr>
        <p:spPr>
          <a:prstGeom prst="rect">
            <a:avLst/>
          </a:prstGeom>
        </p:spPr>
        <p:txBody>
          <a:bodyPr/>
          <a:lstStyle/>
          <a:p>
            <a:pPr/>
          </a:p>
        </p:txBody>
      </p:sp>
      <p:sp>
        <p:nvSpPr>
          <p:cNvPr id="3664" name="Shape 3664"/>
          <p:cNvSpPr/>
          <p:nvPr>
            <p:ph type="body" sz="quarter" idx="1"/>
          </p:nvPr>
        </p:nvSpPr>
        <p:spPr>
          <a:prstGeom prst="rect">
            <a:avLst/>
          </a:prstGeom>
        </p:spPr>
        <p:txBody>
          <a:bodyPr/>
          <a:lstStyle/>
          <a:p>
            <a:pPr/>
            <a:r>
              <a:t>after the swap you can see that we are in violation of the heap property</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2" name="Shape 3932"/>
          <p:cNvSpPr/>
          <p:nvPr>
            <p:ph type="sldImg"/>
          </p:nvPr>
        </p:nvSpPr>
        <p:spPr>
          <a:prstGeom prst="rect">
            <a:avLst/>
          </a:prstGeom>
        </p:spPr>
        <p:txBody>
          <a:bodyPr/>
          <a:lstStyle/>
          <a:p>
            <a:pPr/>
          </a:p>
        </p:txBody>
      </p:sp>
      <p:sp>
        <p:nvSpPr>
          <p:cNvPr id="3933" name="Shape 3933"/>
          <p:cNvSpPr/>
          <p:nvPr>
            <p:ph type="body" sz="quarter" idx="1"/>
          </p:nvPr>
        </p:nvSpPr>
        <p:spPr>
          <a:prstGeom prst="rect">
            <a:avLst/>
          </a:prstGeom>
        </p:spPr>
        <p:txBody>
          <a:bodyPr/>
          <a:lstStyle/>
          <a:p>
            <a:pPr/>
            <a:r>
              <a:t>Read slide.</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6" name="Shape 4126"/>
          <p:cNvSpPr/>
          <p:nvPr>
            <p:ph type="sldImg"/>
          </p:nvPr>
        </p:nvSpPr>
        <p:spPr>
          <a:prstGeom prst="rect">
            <a:avLst/>
          </a:prstGeom>
        </p:spPr>
        <p:txBody>
          <a:bodyPr/>
          <a:lstStyle/>
          <a:p>
            <a:pPr/>
          </a:p>
        </p:txBody>
      </p:sp>
      <p:sp>
        <p:nvSpPr>
          <p:cNvPr id="4127" name="Shape 4127"/>
          <p:cNvSpPr/>
          <p:nvPr>
            <p:ph type="body" sz="quarter" idx="1"/>
          </p:nvPr>
        </p:nvSpPr>
        <p:spPr>
          <a:prstGeom prst="rect">
            <a:avLst/>
          </a:prstGeom>
        </p:spPr>
        <p:txBody>
          <a:bodyPr/>
          <a:lstStyle/>
          <a:p>
            <a:pPr/>
            <a:r>
              <a:t>Here both left and right children have equal value, so which do we pick? By can arbitrarily select the left child.</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8" name="Shape 4408"/>
          <p:cNvSpPr/>
          <p:nvPr>
            <p:ph type="sldImg"/>
          </p:nvPr>
        </p:nvSpPr>
        <p:spPr>
          <a:prstGeom prst="rect">
            <a:avLst/>
          </a:prstGeom>
        </p:spPr>
        <p:txBody>
          <a:bodyPr/>
          <a:lstStyle/>
          <a:p>
            <a:pPr/>
          </a:p>
        </p:txBody>
      </p:sp>
      <p:sp>
        <p:nvSpPr>
          <p:cNvPr id="4409" name="Shape 4409"/>
          <p:cNvSpPr/>
          <p:nvPr>
            <p:ph type="body" sz="quarter" idx="1"/>
          </p:nvPr>
        </p:nvSpPr>
        <p:spPr>
          <a:prstGeom prst="rect">
            <a:avLst/>
          </a:prstGeom>
        </p:spPr>
        <p:txBody>
          <a:bodyPr/>
          <a:lstStyle/>
          <a:p>
            <a:pPr/>
            <a:r>
              <a:t>So from all this polling and removing we conclude the following: that polling takes logarithmic</a:t>
            </a:r>
          </a:p>
          <a:p>
            <a:pPr/>
            <a:r>
              <a:t>time since we’re removing the root and we know where to find it. And also that removing a</a:t>
            </a:r>
          </a:p>
          <a:p>
            <a:pPr/>
            <a:r>
              <a:t>random node can take up to linear time since we have to find the node we want to remove</a:t>
            </a:r>
          </a:p>
          <a:p>
            <a:pPr/>
            <a:r>
              <a:t>before we remove it. However, if you’re as dissatisfied with this linear removal as I am</a:t>
            </a:r>
          </a:p>
          <a:p>
            <a:pPr/>
            <a:r>
              <a:t>you’d figure out that there must be a better way, and indeed i’m about to show you</a:t>
            </a:r>
          </a:p>
          <a:p>
            <a:pPr/>
            <a:r>
              <a:t>a hack you can use to improve the complexity to be logarithmic for the general case.</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4" name="Shape 4414"/>
          <p:cNvSpPr/>
          <p:nvPr>
            <p:ph type="sldImg"/>
          </p:nvPr>
        </p:nvSpPr>
        <p:spPr>
          <a:prstGeom prst="rect">
            <a:avLst/>
          </a:prstGeom>
        </p:spPr>
        <p:txBody>
          <a:bodyPr/>
          <a:lstStyle/>
          <a:p>
            <a:pPr/>
          </a:p>
        </p:txBody>
      </p:sp>
      <p:sp>
        <p:nvSpPr>
          <p:cNvPr id="4415" name="Shape 4415"/>
          <p:cNvSpPr/>
          <p:nvPr>
            <p:ph type="body" sz="quarter" idx="1"/>
          </p:nvPr>
        </p:nvSpPr>
        <p:spPr>
          <a:prstGeom prst="rect">
            <a:avLst/>
          </a:prstGeom>
        </p:spPr>
        <p:txBody>
          <a:bodyPr/>
          <a:lstStyle/>
          <a:p>
            <a:pPr/>
            <a:r>
              <a:t>Alright, so now let’s look at how to remove nodes from a heap with an improved complexity.</a:t>
            </a:r>
          </a:p>
          <a:p>
            <a:pPr/>
            <a:r>
              <a:t>To do this we will need to make use of the Hashtable a data structure I have not covered yet,</a:t>
            </a:r>
          </a:p>
          <a:p>
            <a:pPr/>
            <a:r>
              <a:t>so buckle up things are about to get wild. I promise to cover the hash table throughly</a:t>
            </a:r>
          </a:p>
          <a:p>
            <a:pPr/>
            <a:r>
              <a:t>in a later video, but right now everything should look like magic. </a:t>
            </a:r>
          </a:p>
          <a:p>
            <a:pPr/>
          </a:p>
          <a:p>
            <a:pPr/>
            <a:r>
              <a:t>Back to the central issue. We have nodes scattered across our heap at some particular</a:t>
            </a:r>
          </a:p>
          <a:p>
            <a:pPr/>
            <a:r>
              <a:t>positions and instead of scanning to find out where a node it positioned or indexed at</a:t>
            </a:r>
          </a:p>
          <a:p>
            <a:pPr/>
            <a:r>
              <a:t>we would like to do a lookup to figure that out. The way we’re going to do this is</a:t>
            </a:r>
          </a:p>
          <a:p>
            <a:pPr/>
            <a:r>
              <a:t>every node is going to be mapped to the index it is found at. So when we want</a:t>
            </a:r>
          </a:p>
          <a:p>
            <a:pPr/>
            <a:r>
              <a:t>to remove a particular node we lookup what index it is at instead of doing a linear scan, sounds good?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9" name="Shape 4419"/>
          <p:cNvSpPr/>
          <p:nvPr>
            <p:ph type="sldImg"/>
          </p:nvPr>
        </p:nvSpPr>
        <p:spPr>
          <a:prstGeom prst="rect">
            <a:avLst/>
          </a:prstGeom>
        </p:spPr>
        <p:txBody>
          <a:bodyPr/>
          <a:lstStyle/>
          <a:p>
            <a:pPr/>
          </a:p>
        </p:txBody>
      </p:sp>
      <p:sp>
        <p:nvSpPr>
          <p:cNvPr id="4420" name="Shape 4420"/>
          <p:cNvSpPr/>
          <p:nvPr>
            <p:ph type="body" sz="quarter" idx="1"/>
          </p:nvPr>
        </p:nvSpPr>
        <p:spPr>
          <a:prstGeom prst="rect">
            <a:avLst/>
          </a:prstGeom>
        </p:spPr>
        <p:txBody>
          <a:bodyPr/>
          <a:lstStyle/>
          <a:p>
            <a:pPr/>
            <a:r>
              <a:t>Ok that sounds all great except for one caveat or two, what about if the heap has</a:t>
            </a:r>
          </a:p>
          <a:p>
            <a:pPr/>
            <a:r>
              <a:t>multiple nodes with the same value? What problems would that cause?</a:t>
            </a:r>
          </a:p>
          <a:p>
            <a:pPr/>
            <a:r>
              <a:t>Well a few but nothing we can’t handle.</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5" name="Shape 4425"/>
          <p:cNvSpPr/>
          <p:nvPr>
            <p:ph type="sldImg"/>
          </p:nvPr>
        </p:nvSpPr>
        <p:spPr>
          <a:prstGeom prst="rect">
            <a:avLst/>
          </a:prstGeom>
        </p:spPr>
        <p:txBody>
          <a:bodyPr/>
          <a:lstStyle/>
          <a:p>
            <a:pPr/>
          </a:p>
        </p:txBody>
      </p:sp>
      <p:sp>
        <p:nvSpPr>
          <p:cNvPr id="4426" name="Shape 4426"/>
          <p:cNvSpPr/>
          <p:nvPr>
            <p:ph type="body" sz="quarter" idx="1"/>
          </p:nvPr>
        </p:nvSpPr>
        <p:spPr>
          <a:prstGeom prst="rect">
            <a:avLst/>
          </a:prstGeom>
        </p:spPr>
        <p:txBody>
          <a:bodyPr/>
          <a:lstStyle/>
          <a:p>
            <a:pPr/>
            <a:r>
              <a:t>To begin with let’s talk about how we can deal with the multiple value problem.</a:t>
            </a:r>
          </a:p>
          <a:p>
            <a:pPr/>
            <a:r>
              <a:t>Read slide.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7" name="Shape 4457"/>
          <p:cNvSpPr/>
          <p:nvPr>
            <p:ph type="sldImg"/>
          </p:nvPr>
        </p:nvSpPr>
        <p:spPr>
          <a:prstGeom prst="rect">
            <a:avLst/>
          </a:prstGeom>
        </p:spPr>
        <p:txBody>
          <a:bodyPr/>
          <a:lstStyle/>
          <a:p>
            <a:pPr/>
          </a:p>
        </p:txBody>
      </p:sp>
      <p:sp>
        <p:nvSpPr>
          <p:cNvPr id="4458" name="Shape 4458"/>
          <p:cNvSpPr/>
          <p:nvPr>
            <p:ph type="body" sz="quarter" idx="1"/>
          </p:nvPr>
        </p:nvSpPr>
        <p:spPr>
          <a:prstGeom prst="rect">
            <a:avLst/>
          </a:prstGeom>
        </p:spPr>
        <p:txBody>
          <a:bodyPr/>
          <a:lstStyle/>
          <a:p>
            <a:pPr/>
            <a:r>
              <a:t>Ok, so observe the blue heap, remark that it has repeated values. Namely we can see that</a:t>
            </a:r>
          </a:p>
          <a:p>
            <a:pPr/>
            <a:r>
              <a:t>2 is there three times, 7 is there twice and 11 and 13 once. Below this I have drawn the index tree,</a:t>
            </a:r>
          </a:p>
          <a:p>
            <a:pPr/>
            <a:r>
              <a:t>a tree which can help us for determining the index or position of a node in the tree. 11 for example</a:t>
            </a:r>
          </a:p>
          <a:p>
            <a:pPr/>
            <a:r>
              <a:t>is at index 3, 13 at index 5 and the first two and index 0. On the left is the hash table with the</a:t>
            </a:r>
          </a:p>
          <a:p>
            <a:pPr/>
            <a:r>
              <a:t>key-value pairs. Notice that 2 is found in three positions: 0, 2 and 6, while 7 in two positions:</a:t>
            </a:r>
          </a:p>
          <a:p>
            <a:pPr/>
            <a:r>
              <a:t>1 and 4 and so on.. So this is how we’re going to keep track of the positions of all the values in the tree.</a:t>
            </a:r>
          </a:p>
          <a:p>
            <a:pPr/>
          </a:p>
          <a:p>
            <a:pPr/>
            <a:r>
              <a:t>If nodes start moving in the tree we will also need to keep track of that, if for example</a:t>
            </a:r>
          </a:p>
          <a:p>
            <a:pPr/>
            <a:r>
              <a:t>a bubble up or a bubble down occurs we need to keep track of all the times two</a:t>
            </a:r>
          </a:p>
          <a:p>
            <a:pPr/>
            <a:r>
              <a:t>nodes are swapped to update the index positions in our map. If we swap 13 and</a:t>
            </a:r>
          </a:p>
          <a:p>
            <a:pPr/>
            <a:r>
              <a:t>the last 7 for example the following should happen.</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6" name="Shape 4536"/>
          <p:cNvSpPr/>
          <p:nvPr>
            <p:ph type="sldImg"/>
          </p:nvPr>
        </p:nvSpPr>
        <p:spPr>
          <a:prstGeom prst="rect">
            <a:avLst/>
          </a:prstGeom>
        </p:spPr>
        <p:txBody>
          <a:bodyPr/>
          <a:lstStyle/>
          <a:p>
            <a:pPr/>
          </a:p>
        </p:txBody>
      </p:sp>
      <p:sp>
        <p:nvSpPr>
          <p:cNvPr id="4537" name="Shape 4537"/>
          <p:cNvSpPr/>
          <p:nvPr>
            <p:ph type="body" sz="quarter" idx="1"/>
          </p:nvPr>
        </p:nvSpPr>
        <p:spPr>
          <a:prstGeom prst="rect">
            <a:avLst/>
          </a:prstGeom>
        </p:spPr>
        <p:txBody>
          <a:bodyPr/>
          <a:lstStyle/>
          <a:p>
            <a:pPr/>
            <a:r>
              <a:t>Ok that sounds all great we can keep track of repeated values by maintaining a set</a:t>
            </a:r>
          </a:p>
          <a:p>
            <a:pPr/>
            <a:r>
              <a:t>of indexes a node with a particular value is found at, but now we ask a further question:</a:t>
            </a:r>
          </a:p>
          <a:p>
            <a:pPr/>
            <a:r>
              <a:t>If we want to remove a repeated node in our heap, which node do we remove</a:t>
            </a:r>
          </a:p>
          <a:p>
            <a:pPr/>
            <a:r>
              <a:t>and does it matter which one we pick?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Next we poll the smallest element in the PQ, oh that was the two we just added</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2" name="Shape 4542"/>
          <p:cNvSpPr/>
          <p:nvPr>
            <p:ph type="sldImg"/>
          </p:nvPr>
        </p:nvSpPr>
        <p:spPr>
          <a:prstGeom prst="rect">
            <a:avLst/>
          </a:prstGeom>
        </p:spPr>
        <p:txBody>
          <a:bodyPr/>
          <a:lstStyle/>
          <a:p>
            <a:pPr/>
          </a:p>
        </p:txBody>
      </p:sp>
      <p:sp>
        <p:nvSpPr>
          <p:cNvPr id="4543" name="Shape 4543"/>
          <p:cNvSpPr/>
          <p:nvPr>
            <p:ph type="body" sz="quarter" idx="1"/>
          </p:nvPr>
        </p:nvSpPr>
        <p:spPr>
          <a:prstGeom prst="rect">
            <a:avLst/>
          </a:prstGeom>
        </p:spPr>
        <p:txBody>
          <a:bodyPr/>
          <a:lstStyle/>
          <a:p>
            <a:pPr/>
            <a:r>
              <a:t>The answer is no it does not matter which node we do decide to remove as long</a:t>
            </a:r>
          </a:p>
          <a:p>
            <a:pPr/>
            <a:r>
              <a:t>as we can satisfy the heap invariant in the end all is good.</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5" name="Shape 4575"/>
          <p:cNvSpPr/>
          <p:nvPr>
            <p:ph type="sldImg"/>
          </p:nvPr>
        </p:nvSpPr>
        <p:spPr>
          <a:prstGeom prst="rect">
            <a:avLst/>
          </a:prstGeom>
        </p:spPr>
        <p:txBody>
          <a:bodyPr/>
          <a:lstStyle/>
          <a:p>
            <a:pPr/>
          </a:p>
        </p:txBody>
      </p:sp>
      <p:sp>
        <p:nvSpPr>
          <p:cNvPr id="4576" name="Shape 4576"/>
          <p:cNvSpPr/>
          <p:nvPr>
            <p:ph type="body" sz="quarter" idx="1"/>
          </p:nvPr>
        </p:nvSpPr>
        <p:spPr>
          <a:prstGeom prst="rect">
            <a:avLst/>
          </a:prstGeom>
        </p:spPr>
        <p:txBody>
          <a:bodyPr/>
          <a:lstStyle/>
          <a:p>
            <a:pPr/>
            <a:r>
              <a:t>So let’s do an example, not just of removing but of adding, polling and</a:t>
            </a:r>
          </a:p>
          <a:p>
            <a:pPr/>
            <a:r>
              <a:t>removing elements with this new scheme I have just proposed.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3" name="Shape 4613"/>
          <p:cNvSpPr/>
          <p:nvPr>
            <p:ph type="sldImg"/>
          </p:nvPr>
        </p:nvSpPr>
        <p:spPr>
          <a:prstGeom prst="rect">
            <a:avLst/>
          </a:prstGeom>
        </p:spPr>
        <p:txBody>
          <a:bodyPr/>
          <a:lstStyle/>
          <a:p>
            <a:pPr/>
          </a:p>
        </p:txBody>
      </p:sp>
      <p:sp>
        <p:nvSpPr>
          <p:cNvPr id="4614" name="Shape 4614"/>
          <p:cNvSpPr/>
          <p:nvPr>
            <p:ph type="body" sz="quarter" idx="1"/>
          </p:nvPr>
        </p:nvSpPr>
        <p:spPr>
          <a:prstGeom prst="rect">
            <a:avLst/>
          </a:prstGeom>
        </p:spPr>
        <p:txBody>
          <a:bodyPr/>
          <a:lstStyle/>
          <a:p>
            <a:pPr/>
            <a:r>
              <a:t>When we insert 3 we need to place 3 at the bottom of the heap in the insertion position, we also</a:t>
            </a:r>
          </a:p>
          <a:p>
            <a:pPr/>
            <a:r>
              <a:t>need to track where this new node so we add 3 to our table along with its position which happens</a:t>
            </a:r>
          </a:p>
          <a:p>
            <a:pPr/>
            <a:r>
              <a:t>to be 7. Look in the index tree in grey to confirm this.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1" name="Shape 4651"/>
          <p:cNvSpPr/>
          <p:nvPr>
            <p:ph type="sldImg"/>
          </p:nvPr>
        </p:nvSpPr>
        <p:spPr>
          <a:prstGeom prst="rect">
            <a:avLst/>
          </a:prstGeom>
        </p:spPr>
        <p:txBody>
          <a:bodyPr/>
          <a:lstStyle/>
          <a:p>
            <a:pPr/>
          </a:p>
        </p:txBody>
      </p:sp>
      <p:sp>
        <p:nvSpPr>
          <p:cNvPr id="4652" name="Shape 4652"/>
          <p:cNvSpPr/>
          <p:nvPr>
            <p:ph type="body" sz="quarter" idx="1"/>
          </p:nvPr>
        </p:nvSpPr>
        <p:spPr>
          <a:prstGeom prst="rect">
            <a:avLst/>
          </a:prstGeom>
        </p:spPr>
        <p:txBody>
          <a:bodyPr/>
          <a:lstStyle/>
          <a:p>
            <a:pPr/>
            <a:r>
              <a:t>Now that 3 has been inserted we need to make sure the heap invariant</a:t>
            </a:r>
          </a:p>
          <a:p>
            <a:pPr/>
            <a:r>
              <a:t>is satisfied, currently it is not, so we need to bubble up 3.</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9" name="Shape 4689"/>
          <p:cNvSpPr/>
          <p:nvPr>
            <p:ph type="sldImg"/>
          </p:nvPr>
        </p:nvSpPr>
        <p:spPr>
          <a:prstGeom prst="rect">
            <a:avLst/>
          </a:prstGeom>
        </p:spPr>
        <p:txBody>
          <a:bodyPr/>
          <a:lstStyle/>
          <a:p>
            <a:pPr/>
          </a:p>
        </p:txBody>
      </p:sp>
      <p:sp>
        <p:nvSpPr>
          <p:cNvPr id="4690" name="Shape 4690"/>
          <p:cNvSpPr/>
          <p:nvPr>
            <p:ph type="body" sz="quarter" idx="1"/>
          </p:nvPr>
        </p:nvSpPr>
        <p:spPr>
          <a:prstGeom prst="rect">
            <a:avLst/>
          </a:prstGeom>
        </p:spPr>
        <p:txBody>
          <a:bodyPr/>
          <a:lstStyle/>
          <a:p>
            <a:pPr/>
            <a:r>
              <a:t>The parent of three is 11 which is larger than 3 so we need to swap those two nodes.</a:t>
            </a:r>
          </a:p>
          <a:p>
            <a:pPr/>
            <a:r>
              <a:t>I have highlighted the 7 in the index tree because it maps to 3 in the heap and</a:t>
            </a:r>
          </a:p>
          <a:p>
            <a:pPr/>
            <a:r>
              <a:t> 3 in the index tree because it maps to 11 in the heap.</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7" name="Shape 4727"/>
          <p:cNvSpPr/>
          <p:nvPr>
            <p:ph type="sldImg"/>
          </p:nvPr>
        </p:nvSpPr>
        <p:spPr>
          <a:prstGeom prst="rect">
            <a:avLst/>
          </a:prstGeom>
        </p:spPr>
        <p:txBody>
          <a:bodyPr/>
          <a:lstStyle/>
          <a:p>
            <a:pPr/>
          </a:p>
        </p:txBody>
      </p:sp>
      <p:sp>
        <p:nvSpPr>
          <p:cNvPr id="4728" name="Shape 4728"/>
          <p:cNvSpPr/>
          <p:nvPr>
            <p:ph type="body" sz="quarter" idx="1"/>
          </p:nvPr>
        </p:nvSpPr>
        <p:spPr>
          <a:prstGeom prst="rect">
            <a:avLst/>
          </a:prstGeom>
        </p:spPr>
        <p:txBody>
          <a:bodyPr/>
          <a:lstStyle/>
          <a:p>
            <a:pPr/>
            <a:r>
              <a:t>now perform the swap both in the tree and the table of values.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5" name="Shape 4765"/>
          <p:cNvSpPr/>
          <p:nvPr>
            <p:ph type="sldImg"/>
          </p:nvPr>
        </p:nvSpPr>
        <p:spPr>
          <a:prstGeom prst="rect">
            <a:avLst/>
          </a:prstGeom>
        </p:spPr>
        <p:txBody>
          <a:bodyPr/>
          <a:lstStyle/>
          <a:p>
            <a:pPr/>
          </a:p>
        </p:txBody>
      </p:sp>
      <p:sp>
        <p:nvSpPr>
          <p:cNvPr id="4766" name="Shape 4766"/>
          <p:cNvSpPr/>
          <p:nvPr>
            <p:ph type="body" sz="quarter" idx="1"/>
          </p:nvPr>
        </p:nvSpPr>
        <p:spPr>
          <a:prstGeom prst="rect">
            <a:avLst/>
          </a:prstGeom>
        </p:spPr>
        <p:txBody>
          <a:bodyPr/>
          <a:lstStyle/>
          <a:p>
            <a:pPr/>
            <a:r>
              <a:t>Now the heap invariant is still not satisfied so do a similar thing.</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3" name="Shape 4803"/>
          <p:cNvSpPr/>
          <p:nvPr>
            <p:ph type="sldImg"/>
          </p:nvPr>
        </p:nvSpPr>
        <p:spPr>
          <a:prstGeom prst="rect">
            <a:avLst/>
          </a:prstGeom>
        </p:spPr>
        <p:txBody>
          <a:bodyPr/>
          <a:lstStyle/>
          <a:p>
            <a:pPr/>
          </a:p>
        </p:txBody>
      </p:sp>
      <p:sp>
        <p:nvSpPr>
          <p:cNvPr id="4804" name="Shape 4804"/>
          <p:cNvSpPr/>
          <p:nvPr>
            <p:ph type="body" sz="quarter" idx="1"/>
          </p:nvPr>
        </p:nvSpPr>
        <p:spPr>
          <a:prstGeom prst="rect">
            <a:avLst/>
          </a:prstGeom>
        </p:spPr>
        <p:txBody>
          <a:bodyPr/>
          <a:lstStyle/>
          <a:p>
            <a:pPr/>
            <a:r>
              <a:t>We grab our parent and do a swap in the tree and the table.</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2" name="Shape 4912"/>
          <p:cNvSpPr/>
          <p:nvPr>
            <p:ph type="sldImg"/>
          </p:nvPr>
        </p:nvSpPr>
        <p:spPr>
          <a:prstGeom prst="rect">
            <a:avLst/>
          </a:prstGeom>
        </p:spPr>
        <p:txBody>
          <a:bodyPr/>
          <a:lstStyle/>
          <a:p>
            <a:pPr/>
          </a:p>
        </p:txBody>
      </p:sp>
      <p:sp>
        <p:nvSpPr>
          <p:cNvPr id="4913" name="Shape 4913"/>
          <p:cNvSpPr/>
          <p:nvPr>
            <p:ph type="body" sz="quarter" idx="1"/>
          </p:nvPr>
        </p:nvSpPr>
        <p:spPr>
          <a:prstGeom prst="rect">
            <a:avLst/>
          </a:prstGeom>
        </p:spPr>
        <p:txBody>
          <a:bodyPr/>
          <a:lstStyle/>
          <a:p>
            <a:pPr/>
            <a:r>
              <a:t>Alright that does it for inserting 3.</a:t>
            </a:r>
          </a:p>
          <a:p>
            <a:pPr/>
          </a:p>
          <a:p>
            <a:pPr/>
            <a:r>
              <a:t>The next instruction is to remove 2 from the heap, so which 2 should we remove?</a:t>
            </a:r>
          </a:p>
          <a:p>
            <a:pPr/>
            <a:r>
              <a:t>Well as I said it does not matter as long as we can satisfy the heap invariant in the end.</a:t>
            </a:r>
          </a:p>
          <a:p>
            <a:pPr/>
            <a:r>
              <a:t>If we remove the last two we can immediately satisfy the heap invariant with</a:t>
            </a:r>
          </a:p>
          <a:p>
            <a:pPr/>
            <a:r>
              <a:t>one swap, but for learning purposes I will simply remove the first one found</a:t>
            </a:r>
          </a:p>
          <a:p>
            <a:pPr/>
            <a:r>
              <a:t>in our set which happens to be the one located at index 0.</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 Id="rId3" Type="http://schemas.openxmlformats.org/officeDocument/2006/relationships/image" Target="../media/image1.png"/><Relationship Id="rId4" Type="http://schemas.openxmlformats.org/officeDocument/2006/relationships/image" Target="../media/image2.pn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 Id="rId3" Type="http://schemas.openxmlformats.org/officeDocument/2006/relationships/image" Target="../media/image1.png"/><Relationship Id="rId4" Type="http://schemas.openxmlformats.org/officeDocument/2006/relationships/image" Target="../media/image2.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4.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1.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Priority Queues (PQs) with an interlude on heaps"/>
          <p:cNvSpPr/>
          <p:nvPr>
            <p:ph type="ctrTitle"/>
          </p:nvPr>
        </p:nvSpPr>
        <p:spPr>
          <a:xfrm>
            <a:off x="-66278" y="1120191"/>
            <a:ext cx="13137356" cy="4689441"/>
          </a:xfrm>
          <a:prstGeom prst="rect">
            <a:avLst/>
          </a:prstGeom>
        </p:spPr>
        <p:txBody>
          <a:bodyPr/>
          <a:lstStyle>
            <a:lvl1pPr defTabSz="484886">
              <a:defRPr b="1" sz="9379"/>
            </a:lvl1pPr>
          </a:lstStyle>
          <a:p>
            <a:pPr/>
            <a:r>
              <a:t>Priority Queues (PQs) with an interlude on heaps</a:t>
            </a:r>
          </a:p>
        </p:txBody>
      </p:sp>
      <p:sp>
        <p:nvSpPr>
          <p:cNvPr id="120" name="William Fiset"/>
          <p:cNvSpPr/>
          <p:nvPr>
            <p:ph type="subTitle" sz="quarter" idx="1"/>
          </p:nvPr>
        </p:nvSpPr>
        <p:spPr>
          <a:xfrm>
            <a:off x="1270000" y="6687271"/>
            <a:ext cx="10464801" cy="1130301"/>
          </a:xfrm>
          <a:prstGeom prst="rect">
            <a:avLst/>
          </a:prstGeom>
        </p:spPr>
        <p:txBody>
          <a:bodyPr/>
          <a:lstStyle>
            <a:lvl1pPr>
              <a:defRPr b="1"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0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8"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1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1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3" name="Arrow"/>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4"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4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4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49"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5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5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5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5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5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5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5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5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05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59"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6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06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6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6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6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6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6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6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7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7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07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07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07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07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07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105"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106"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07"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1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1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1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13"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1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1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1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1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1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1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2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12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2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23"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2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12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2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2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2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2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3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3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3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3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3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13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13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13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13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13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168"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169"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70"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7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7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7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7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77"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7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7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8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8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8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8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18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8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8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8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18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8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9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9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9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9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9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9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9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9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19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19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20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20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20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231"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232"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33"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23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3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3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23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4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4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4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4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4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24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4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4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4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4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5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4"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
        <p:nvSpPr>
          <p:cNvPr id="2265"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266"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267"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sp>
        <p:nvSpPr>
          <p:cNvPr id="2268"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269"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70"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4"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275"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76"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77"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278"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79"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80"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81"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82"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8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284"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85"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86"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87"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88"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8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3"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304"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305"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sp>
        <p:nvSpPr>
          <p:cNvPr id="2306"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307"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08"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09"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3"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14"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15"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16"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317"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18"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19"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20"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21"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22"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23"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24"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32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26"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27"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2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2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2"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343"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344"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sp>
        <p:nvSpPr>
          <p:cNvPr id="2345"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346"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47"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48"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49"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50"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b="1" sz="6960"/>
            </a:lvl1pPr>
          </a:lstStyle>
          <a:p>
            <a:pPr/>
            <a:r>
              <a:t>Binary Heap Representation</a:t>
            </a:r>
          </a:p>
        </p:txBody>
      </p:sp>
      <p:sp>
        <p:nvSpPr>
          <p:cNvPr id="2351"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5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57"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5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35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60"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61" name="2"/>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6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6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6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6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6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36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6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6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7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4"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385"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386"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graphicFrame>
        <p:nvGraphicFramePr>
          <p:cNvPr id="2387"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88"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89"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b="1" sz="6960"/>
            </a:lvl1pPr>
          </a:lstStyle>
          <a:p>
            <a:pPr/>
            <a:r>
              <a:t>Binary Heap Representation</a:t>
            </a:r>
          </a:p>
        </p:txBody>
      </p:sp>
      <p:sp>
        <p:nvSpPr>
          <p:cNvPr id="2390"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4"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
        <p:nvSpPr>
          <p:cNvPr id="239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96"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9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98"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9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04"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0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0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0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1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15"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9"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20"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21"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22"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36" name="1"/>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9"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4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41"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442"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3"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7"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48"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449"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5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51" name="1"/>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6"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8"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69"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70"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71"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19"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2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2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2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2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7"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8" name="Arrow"/>
          <p:cNvSpPr/>
          <p:nvPr/>
        </p:nvSpPr>
        <p:spPr>
          <a:xfrm>
            <a:off x="736982" y="5810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76" name="1"/>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77"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3"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87"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88"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1"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92"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5"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9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498"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99"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3" name="1"/>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05"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1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1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1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2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2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2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2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26"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527"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3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33"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3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3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4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4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4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4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4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4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5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5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54"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555"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6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6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6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6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6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7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7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79" name="13"/>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8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8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8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8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585"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9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9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9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9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9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0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0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0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0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0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1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1" name="13"/>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1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1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1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15"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2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2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2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4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4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4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45"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5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6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6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6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6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6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7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72" name="4"/>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7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76" name="Arrow"/>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77"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8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83" name="1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8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8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9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9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0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3" name="4"/>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0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0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0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08" name="Arrow"/>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9"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13" name="4"/>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7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2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2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3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3"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3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3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3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38" name="Arrow"/>
          <p:cNvSpPr/>
          <p:nvPr/>
        </p:nvSpPr>
        <p:spPr>
          <a:xfrm>
            <a:off x="660627" y="59451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39"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4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43"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4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4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5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75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5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5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5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5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6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6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6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6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69"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3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4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4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4" name="Arrow"/>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75"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7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8" name="0"/>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7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03"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09" name="4"/>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5" name="0"/>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8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8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37"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41" name="0"/>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8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8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68"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69"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3" name="0"/>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75"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1"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8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8"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8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03"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7" name="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09"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5" name="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9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9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37"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9"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41"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9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9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6" name="10"/>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67"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8"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6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70"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71"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5"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7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77"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3"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987"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8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9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6"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8"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99"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0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1"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00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0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06"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07" name="Adding Elements to Binary Heap"/>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1" name="Removing Elements from Binary Heap"/>
          <p:cNvSpPr/>
          <p:nvPr>
            <p:ph type="title"/>
          </p:nvPr>
        </p:nvSpPr>
        <p:spPr>
          <a:xfrm>
            <a:off x="-1115114" y="3004167"/>
            <a:ext cx="15235028" cy="3108132"/>
          </a:xfrm>
          <a:prstGeom prst="rect">
            <a:avLst/>
          </a:prstGeom>
        </p:spPr>
        <p:txBody>
          <a:bodyPr/>
          <a:lstStyle>
            <a:lvl1pPr>
              <a:defRPr b="1" sz="9400"/>
            </a:lvl1pPr>
          </a:lstStyle>
          <a:p>
            <a:pPr/>
            <a:r>
              <a:t>Removing Elements from Binary Heap</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5"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0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01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1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19"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2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2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3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6"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3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0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1"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4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05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53"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0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7" name="1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78"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8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081"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82"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5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4"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5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56"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5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8"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0" name="Arrow"/>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1"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2"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085"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87"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1" name="1"/>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12"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15"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16"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119"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2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21"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2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3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3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3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3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8"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3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4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4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4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47"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48"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1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53"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7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9"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80"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18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8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6" name="10"/>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12"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1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2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2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1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2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2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6"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3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44"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45"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2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2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51"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7"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8"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6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0"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71"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7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3"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7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277"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78"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28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8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8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8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8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9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95"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9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9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0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0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0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0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7"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0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1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11"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31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31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1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1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1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1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2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2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2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3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3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3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3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3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4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4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4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3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3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4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4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5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5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6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7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7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75"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3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37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8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8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8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8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8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9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9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9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9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9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0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0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0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0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07"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40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67"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8"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9"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0"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1"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2"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73"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74"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75"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6"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7"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8"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9"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1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23"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2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2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2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3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3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3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5"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3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3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39"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44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4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4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4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4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4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5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55"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5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5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6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6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6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6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7"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6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7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71"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47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7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7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7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7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8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8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9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9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9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9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9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0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0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0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50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5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0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1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2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2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2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2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3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3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3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35"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53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53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4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4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4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5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5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5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5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5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6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6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6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6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67"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56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57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7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7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7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7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8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8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8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8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8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9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9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9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5" name="3"/>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9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9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99"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0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0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0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0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0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15"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1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1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2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2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4"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2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2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7" name="12"/>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2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3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31"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3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3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3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3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3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3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4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47"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4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5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5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5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57"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5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6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61"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6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6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6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6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70" name="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7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7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7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8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8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8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8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8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9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9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9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9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9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98" name="3"/>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9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0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0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0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0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1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1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71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1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2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2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2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72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8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8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9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9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4"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72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28" name="3"/>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2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3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3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3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3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4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4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4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74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4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5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5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53"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54"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75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5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6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6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77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7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8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82"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8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78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78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8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8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9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9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0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0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0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0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1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1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1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8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1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2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2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39" name="15"/>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4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4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8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4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4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5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5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69" name="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7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7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7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87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7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7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8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8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8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8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9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9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00"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01"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0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0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06"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0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08"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0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1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17"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1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2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2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2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2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28" name="Do we bubble up or bubble down? We already satisfy the heap invariant from above, so bubble down it is!"/>
          <p:cNvSpPr/>
          <p:nvPr/>
        </p:nvSpPr>
        <p:spPr>
          <a:xfrm>
            <a:off x="73194" y="8351456"/>
            <a:ext cx="12858412"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Do we bubble up or bubble down? We already satisfy the heap invariant from above, so bubble down it is!</a:t>
            </a:r>
          </a:p>
        </p:txBody>
      </p:sp>
      <p:sp>
        <p:nvSpPr>
          <p:cNvPr id="3929"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30"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36"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3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3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39" name="15"/>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4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4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48"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4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5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5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5"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56"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7"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5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59"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60"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6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3"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64"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76" name="15"/>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8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8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3"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8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8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87"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88"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8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92"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9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9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9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9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0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0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0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0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0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1"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1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3"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1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1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16"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17"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9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0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0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0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09"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1"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20"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2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2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2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2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2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3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9"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4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4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44"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04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48"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4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5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5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6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6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6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6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7" name="1"/>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6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9"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7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71"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72"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07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76"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7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7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7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8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8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8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9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9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97"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98"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09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02"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0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04"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0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0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1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1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1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1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1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2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2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24"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12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3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3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3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4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4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4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4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5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5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52"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15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5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57"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5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6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6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6"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78" name="Arrow"/>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79"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8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8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8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9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9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02"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0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04"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0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0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0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10"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1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1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1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2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7"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2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29"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30"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3"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3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3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3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3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3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4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4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5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5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3"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5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55"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56"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57"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6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6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6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7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7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80"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8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82"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8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1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2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2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4"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86"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8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8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8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9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9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9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9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02" name="7"/>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06"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07"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08"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0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1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1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1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2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2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3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28" name="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32"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3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34"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3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3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3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4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4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4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4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5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35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5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56"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57" name="Do we bubble up or bubble down? Neither! The heap invariant is already satisfied."/>
          <p:cNvSpPr/>
          <p:nvPr/>
        </p:nvSpPr>
        <p:spPr>
          <a:xfrm>
            <a:off x="703914" y="8394700"/>
            <a:ext cx="120076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Do we bubble up or bubble down? Neither! The heap invariant is already satisfied.</a:t>
            </a:r>
          </a:p>
        </p:txBody>
      </p:sp>
      <p:sp>
        <p:nvSpPr>
          <p:cNvPr id="4358"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59"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6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6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6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7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3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8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82" name="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83"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8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8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8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9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9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4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4"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405"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06" name="Polling  - O(log(n))…"/>
          <p:cNvSpPr/>
          <p:nvPr/>
        </p:nvSpPr>
        <p:spPr>
          <a:xfrm>
            <a:off x="202245" y="8335433"/>
            <a:ext cx="589471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t>Polling</a:t>
            </a:r>
            <a:r>
              <a:t>  - </a:t>
            </a:r>
            <a:r>
              <a:rPr>
                <a:solidFill>
                  <a:schemeClr val="accent4">
                    <a:hueOff val="102361"/>
                    <a:satOff val="14118"/>
                    <a:lumOff val="10675"/>
                  </a:schemeClr>
                </a:solidFill>
              </a:rPr>
              <a:t>O(log(n))</a:t>
            </a:r>
          </a:p>
          <a:p>
            <a:pPr algn="l"/>
            <a:r>
              <a:rPr b="1"/>
              <a:t>Removing</a:t>
            </a:r>
            <a:r>
              <a:t> - </a:t>
            </a:r>
            <a:r>
              <a:rPr>
                <a:solidFill>
                  <a:schemeClr val="accent5">
                    <a:hueOff val="101205"/>
                    <a:satOff val="-13598"/>
                    <a:lumOff val="23877"/>
                  </a:schemeClr>
                </a:solidFill>
              </a:rPr>
              <a:t>O(n)</a:t>
            </a:r>
          </a:p>
        </p:txBody>
      </p:sp>
      <p:sp>
        <p:nvSpPr>
          <p:cNvPr id="4407" name="Removing Elements From a Binary Heap"/>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1"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
        <p:nvSpPr>
          <p:cNvPr id="4412" name="The inefficiency of the removal algorithm comes from the fact that we have to perform a linear search to find out where an element is indexed at. What if instead we did a lookup using a Hashtable to find out where a node is indexed at?"/>
          <p:cNvSpPr/>
          <p:nvPr/>
        </p:nvSpPr>
        <p:spPr>
          <a:xfrm>
            <a:off x="546935" y="3003549"/>
            <a:ext cx="11910930"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inefficiency of the removal algorithm comes from the fact that we have to perform a linear search to find out where an element is indexed at. What if instead we did a lookup using a </a:t>
            </a:r>
            <a:r>
              <a:rPr b="1">
                <a:solidFill>
                  <a:schemeClr val="accent2">
                    <a:satOff val="-13916"/>
                    <a:lumOff val="13989"/>
                  </a:schemeClr>
                </a:solidFill>
              </a:rPr>
              <a:t>Hashtable</a:t>
            </a:r>
            <a:r>
              <a:t> to find out where a node is indexed at?</a:t>
            </a:r>
          </a:p>
        </p:txBody>
      </p:sp>
      <p:sp>
        <p:nvSpPr>
          <p:cNvPr id="4413" name="A hashtable provides a constant time lookup…"/>
          <p:cNvSpPr/>
          <p:nvPr/>
        </p:nvSpPr>
        <p:spPr>
          <a:xfrm>
            <a:off x="481863" y="7008283"/>
            <a:ext cx="1204107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hashtable provides a constant time lookup</a:t>
            </a:r>
          </a:p>
          <a:p>
            <a:pPr/>
            <a:r>
              <a:t>and update for a mapping from a key (the node value) to a value (the index).</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7" name="Caveat: What if there are two or more nodes with the same value? What problems would that cause?"/>
          <p:cNvSpPr/>
          <p:nvPr/>
        </p:nvSpPr>
        <p:spPr>
          <a:xfrm>
            <a:off x="546935" y="4597400"/>
            <a:ext cx="11910930" cy="289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700"/>
            </a:pPr>
            <a:r>
              <a:rPr b="1"/>
              <a:t>Caveat</a:t>
            </a:r>
            <a:r>
              <a:t>: What if there are two or more nodes with the same value? What problems would that cause?</a:t>
            </a:r>
          </a:p>
        </p:txBody>
      </p:sp>
      <p:sp>
        <p:nvSpPr>
          <p:cNvPr id="4418"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2" name="Dealing with the multiple value problem:"/>
          <p:cNvSpPr/>
          <p:nvPr/>
        </p:nvSpPr>
        <p:spPr>
          <a:xfrm>
            <a:off x="381131" y="3717304"/>
            <a:ext cx="1224253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Dealing with the multiple value problem:</a:t>
            </a:r>
          </a:p>
        </p:txBody>
      </p:sp>
      <p:sp>
        <p:nvSpPr>
          <p:cNvPr id="4423" name="Instead of mapping one value to one position we will map one value to multiple positions. We can maintain a Set or Tree Set of indexes for which a particular node value (key) maps to."/>
          <p:cNvSpPr/>
          <p:nvPr/>
        </p:nvSpPr>
        <p:spPr>
          <a:xfrm>
            <a:off x="459754" y="5065183"/>
            <a:ext cx="12085291"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Instead of mapping one value to one position we will map one value to multiple positions. We can maintain a </a:t>
            </a:r>
            <a:r>
              <a:rPr b="1">
                <a:solidFill>
                  <a:schemeClr val="accent2">
                    <a:satOff val="-13916"/>
                    <a:lumOff val="13989"/>
                  </a:schemeClr>
                </a:solidFill>
              </a:rPr>
              <a:t>Set</a:t>
            </a:r>
            <a:r>
              <a:t> or </a:t>
            </a:r>
            <a:r>
              <a:rPr b="1">
                <a:solidFill>
                  <a:schemeClr val="accent2">
                    <a:satOff val="-13916"/>
                    <a:lumOff val="13989"/>
                  </a:schemeClr>
                </a:solidFill>
              </a:rPr>
              <a:t>Tree Set</a:t>
            </a:r>
            <a:r>
              <a:t> of indexes for which a particular node value (key) maps to.</a:t>
            </a:r>
          </a:p>
        </p:txBody>
      </p:sp>
      <p:sp>
        <p:nvSpPr>
          <p:cNvPr id="4424"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8"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29"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30"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31"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32"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3"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4"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5"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6"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37"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8"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9"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440" name="7"/>
          <p:cNvSpPr/>
          <p:nvPr/>
        </p:nvSpPr>
        <p:spPr>
          <a:xfrm>
            <a:off x="8196963" y="51352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41"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42"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43"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44"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45"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6"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7"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8"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9"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50"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1"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2" name="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53" name="4"/>
          <p:cNvSpPr/>
          <p:nvPr/>
        </p:nvSpPr>
        <p:spPr>
          <a:xfrm>
            <a:off x="8168727" y="8531433"/>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54"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4455" name="Table"/>
          <p:cNvGraphicFramePr/>
          <p:nvPr/>
        </p:nvGraphicFramePr>
        <p:xfrm>
          <a:off x="695494" y="3236059"/>
          <a:ext cx="5570618" cy="5549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
(Key)</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
(Value)</a:t>
                      </a:r>
                    </a:p>
                  </a:txBody>
                  <a:tcPr marL="50800" marR="50800" marT="50800" marB="50800" anchor="ctr" anchorCtr="0" horzOverflow="overflow">
                    <a:lnR w="12700">
                      <a:solidFill>
                        <a:srgbClr val="D6D6D6"/>
                      </a:solidFill>
                      <a:miter lim="400000"/>
                    </a:lnR>
                    <a:lnT w="12700">
                      <a:solidFill>
                        <a:srgbClr val="D6D6D6"/>
                      </a:solidFill>
                      <a:miter lim="400000"/>
                    </a:lnT>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456"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6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6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1"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472" name="7"/>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7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7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7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7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7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8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8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8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4487" name="Table"/>
          <p:cNvGraphicFramePr/>
          <p:nvPr/>
        </p:nvGraphicFramePr>
        <p:xfrm>
          <a:off x="695494" y="3236059"/>
          <a:ext cx="5570618" cy="5549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
(Key)</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
(Value)</a:t>
                      </a:r>
                    </a:p>
                  </a:txBody>
                  <a:tcPr marL="50800" marR="50800" marT="50800" marB="50800" anchor="ctr" anchorCtr="0" horzOverflow="overflow">
                    <a:lnR w="12700">
                      <a:solidFill>
                        <a:srgbClr val="D6D6D6"/>
                      </a:solidFill>
                      <a:miter lim="400000"/>
                    </a:lnR>
                    <a:lnT w="12700">
                      <a:solidFill>
                        <a:srgbClr val="D6D6D6"/>
                      </a:solidFill>
                      <a:miter lim="400000"/>
                    </a:lnT>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488"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2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3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3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39"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9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9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1" name="7"/>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02" name="13"/>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0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0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0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0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0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51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1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1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4517" name="Table"/>
          <p:cNvGraphicFramePr/>
          <p:nvPr/>
        </p:nvGraphicFramePr>
        <p:xfrm>
          <a:off x="695494" y="3236059"/>
          <a:ext cx="5570618" cy="5549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
(Key)</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
(Value)</a:t>
                      </a:r>
                    </a:p>
                  </a:txBody>
                  <a:tcPr marL="50800" marR="50800" marT="50800" marB="50800" anchor="ctr" anchorCtr="0" horzOverflow="overflow">
                    <a:lnR w="12700">
                      <a:solidFill>
                        <a:srgbClr val="D6D6D6"/>
                      </a:solidFill>
                      <a:miter lim="400000"/>
                    </a:lnR>
                    <a:lnT w="12700">
                      <a:solidFill>
                        <a:srgbClr val="D6D6D6"/>
                      </a:solidFill>
                      <a:miter lim="400000"/>
                    </a:lnT>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18"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0" name="Question: If we want to remove a repeated node in our heap, which node do we remove and does it matter which one we pick?"/>
          <p:cNvSpPr/>
          <p:nvPr/>
        </p:nvSpPr>
        <p:spPr>
          <a:xfrm>
            <a:off x="546935" y="2795334"/>
            <a:ext cx="1191093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Question</a:t>
            </a:r>
            <a:r>
              <a:t>: If we want to remove a repeated node in our heap, which node do we remove and does it matter which one we pick?</a:t>
            </a:r>
          </a:p>
        </p:txBody>
      </p:sp>
      <p:sp>
        <p:nvSpPr>
          <p:cNvPr id="4521" name="2"/>
          <p:cNvSpPr/>
          <p:nvPr/>
        </p:nvSpPr>
        <p:spPr>
          <a:xfrm>
            <a:off x="9192287" y="534790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2" name="7"/>
          <p:cNvSpPr/>
          <p:nvPr/>
        </p:nvSpPr>
        <p:spPr>
          <a:xfrm>
            <a:off x="7449044" y="6602197"/>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23" name="2"/>
          <p:cNvSpPr/>
          <p:nvPr/>
        </p:nvSpPr>
        <p:spPr>
          <a:xfrm>
            <a:off x="10824227" y="656391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4" name="11"/>
          <p:cNvSpPr/>
          <p:nvPr/>
        </p:nvSpPr>
        <p:spPr>
          <a:xfrm>
            <a:off x="6709250" y="7887102"/>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25" name="Line"/>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6" name="Line"/>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7" name="Line"/>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8" name="Line"/>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9" name="2"/>
          <p:cNvSpPr/>
          <p:nvPr/>
        </p:nvSpPr>
        <p:spPr>
          <a:xfrm>
            <a:off x="11731795" y="7980270"/>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30" name="Line"/>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1" name="Line"/>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2" name="13"/>
          <p:cNvSpPr/>
          <p:nvPr/>
        </p:nvSpPr>
        <p:spPr>
          <a:xfrm>
            <a:off x="10176350" y="795454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33" name="7"/>
          <p:cNvSpPr/>
          <p:nvPr/>
        </p:nvSpPr>
        <p:spPr>
          <a:xfrm>
            <a:off x="8264696" y="7912827"/>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graphicFrame>
        <p:nvGraphicFramePr>
          <p:cNvPr id="4534" name="Table"/>
          <p:cNvGraphicFramePr/>
          <p:nvPr/>
        </p:nvGraphicFramePr>
        <p:xfrm>
          <a:off x="516752" y="4675393"/>
          <a:ext cx="5570617" cy="48530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35"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9" name="Answer: No it doesn’t matter which node we remove as long as we satisfy the heap invariant in the end."/>
          <p:cNvSpPr/>
          <p:nvPr/>
        </p:nvSpPr>
        <p:spPr>
          <a:xfrm>
            <a:off x="605931" y="6544895"/>
            <a:ext cx="11464751"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rPr b="1"/>
              <a:t>Answer</a:t>
            </a:r>
            <a:r>
              <a:t>: No it doesn’t matter which node we remove as long as we satisfy the heap invariant in the end.</a:t>
            </a:r>
          </a:p>
        </p:txBody>
      </p:sp>
      <p:sp>
        <p:nvSpPr>
          <p:cNvPr id="4540" name="Question: If we want to remove a repeated node in our heap, which node do we remove and does it matter which one we pick?"/>
          <p:cNvSpPr/>
          <p:nvPr/>
        </p:nvSpPr>
        <p:spPr>
          <a:xfrm>
            <a:off x="597838" y="3397666"/>
            <a:ext cx="1191093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rPr b="1"/>
              <a:t>Question</a:t>
            </a:r>
            <a:r>
              <a:t>: If we want to remove a repeated node in our heap, which node do we remove and does it matter which one we pick?</a:t>
            </a:r>
          </a:p>
        </p:txBody>
      </p:sp>
      <p:sp>
        <p:nvSpPr>
          <p:cNvPr id="4541" name="Removing Elements From Binary Heap in O(log(n))"/>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46"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4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48"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4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5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5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graphicFrame>
        <p:nvGraphicFramePr>
          <p:cNvPr id="4558" name="Table"/>
          <p:cNvGraphicFramePr/>
          <p:nvPr/>
        </p:nvGraphicFramePr>
        <p:xfrm>
          <a:off x="678234" y="181484"/>
          <a:ext cx="4971286" cy="48530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5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6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6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6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6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56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7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7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57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57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79"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81"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605"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609"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solidFill>
                      <a:schemeClr val="accent3"/>
                    </a:solidFill>
                  </a:tcPr>
                </a:tc>
              </a:tr>
            </a:tbl>
          </a:graphicData>
        </a:graphic>
      </p:graphicFrame>
      <p:sp>
        <p:nvSpPr>
          <p:cNvPr id="46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6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1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17"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1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19"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62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2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2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3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3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3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3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3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643"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4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5"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4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647"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64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64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5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4"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55"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5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57" name="11"/>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65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6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5"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66"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67"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6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6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70"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7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5"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7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7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8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681"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82"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3"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84"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685"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6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6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88"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2"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93"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9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95"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9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0"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0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70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0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70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0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08"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0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71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1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1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719" name="11"/>
          <p:cNvSpPr/>
          <p:nvPr/>
        </p:nvSpPr>
        <p:spPr>
          <a:xfrm>
            <a:off x="6242966" y="4485175"/>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2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1" name="7"/>
          <p:cNvSpPr/>
          <p:nvPr/>
        </p:nvSpPr>
        <p:spPr>
          <a:xfrm>
            <a:off x="6216366" y="8534837"/>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2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723"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72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72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26"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0"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31"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32"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33"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3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8"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39"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0"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74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43"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74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45"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46"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4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1"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752"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3"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757"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58"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9"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60"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761"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76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76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64"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69" name="7"/>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7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71"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7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7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78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8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782" name="1"/>
          <p:cNvSpPr/>
          <p:nvPr/>
        </p:nvSpPr>
        <p:spPr>
          <a:xfrm>
            <a:off x="7634391" y="591263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8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84"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8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79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9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9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79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9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9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799"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0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80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0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4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7"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5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5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4"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6"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6"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07"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09"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4"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1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1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1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20"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2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22" name="3"/>
          <p:cNvSpPr/>
          <p:nvPr/>
        </p:nvSpPr>
        <p:spPr>
          <a:xfrm>
            <a:off x="6894597" y="7197537"/>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2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2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3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83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833"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3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5"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3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837"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3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83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40"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43"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44"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45"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0"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5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5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56"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8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869"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7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1"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487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873"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7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87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76"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7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8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9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90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49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909"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9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9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16"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1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18"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2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28"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30"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6"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9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942" name="11"/>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43"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4" name="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45"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946"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9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9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49"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1"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5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5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5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9"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6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64"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6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9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978" name="2"/>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79"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0" name="7"/>
          <p:cNvSpPr/>
          <p:nvPr/>
        </p:nvSpPr>
        <p:spPr>
          <a:xfrm>
            <a:off x="6216366" y="8534837"/>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81"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982"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98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98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8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7"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8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89"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9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9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5"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9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9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00"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00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02"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0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0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8"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1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1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014"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01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01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1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9"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2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21"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2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2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7"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2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3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32"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03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34"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3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3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0"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4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4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4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046"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0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0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5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53"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5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9"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6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64"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0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66"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078"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07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08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81"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3"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84"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85"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86"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87"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8"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9"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0"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1"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9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3"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4"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95"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96"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097"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98"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99"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00"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1"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2"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3"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4"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0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6"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7"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08"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09"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10"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11"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12"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13"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16"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17"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18"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6"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27"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28"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1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30"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6"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42"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rPr>
                          <a:solidFill>
                            <a:schemeClr val="accent4">
                              <a:hueOff val="102361"/>
                              <a:satOff val="14118"/>
                              <a:lumOff val="10675"/>
                            </a:schemeClr>
                          </a:solidFill>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4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4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4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Outline"/>
          <p:cNvSpPr/>
          <p:nvPr>
            <p:ph type="title"/>
          </p:nvPr>
        </p:nvSpPr>
        <p:spPr>
          <a:xfrm>
            <a:off x="952500" y="-374252"/>
            <a:ext cx="11099800" cy="2159001"/>
          </a:xfrm>
          <a:prstGeom prst="rect">
            <a:avLst/>
          </a:prstGeom>
        </p:spPr>
        <p:txBody>
          <a:bodyPr/>
          <a:lstStyle>
            <a:lvl1pPr>
              <a:defRPr b="1"/>
            </a:lvl1pPr>
          </a:lstStyle>
          <a:p>
            <a:pPr/>
            <a:r>
              <a:t>Outline</a:t>
            </a:r>
          </a:p>
        </p:txBody>
      </p:sp>
      <p:sp>
        <p:nvSpPr>
          <p:cNvPr id="125" name="Discussion &amp; Examples of PQs…"/>
          <p:cNvSpPr/>
          <p:nvPr>
            <p:ph type="body" idx="1"/>
          </p:nvPr>
        </p:nvSpPr>
        <p:spPr>
          <a:xfrm>
            <a:off x="1123221" y="1312886"/>
            <a:ext cx="10758358" cy="8319025"/>
          </a:xfrm>
          <a:prstGeom prst="rect">
            <a:avLst/>
          </a:prstGeom>
        </p:spPr>
        <p:txBody>
          <a:bodyPr/>
          <a:lstStyle/>
          <a:p>
            <a:pPr marL="231139" indent="-231139" defTabSz="303783">
              <a:spcBef>
                <a:spcPts val="2000"/>
              </a:spcBef>
              <a:defRPr sz="3016"/>
            </a:pPr>
            <a:r>
              <a:t>Discussion &amp; Examples of </a:t>
            </a:r>
            <a:r>
              <a:t>PQs</a:t>
            </a:r>
            <a:r>
              <a:rPr>
                <a:solidFill>
                  <a:schemeClr val="accent4"/>
                </a:solidFill>
              </a:rPr>
              <a:t> </a:t>
            </a:r>
            <a:endParaRPr>
              <a:solidFill>
                <a:schemeClr val="accent4"/>
              </a:solidFill>
            </a:endParaRPr>
          </a:p>
          <a:p>
            <a:pPr lvl="1" marL="462279" indent="-231139" defTabSz="303783">
              <a:spcBef>
                <a:spcPts val="2000"/>
              </a:spcBef>
              <a:defRPr sz="3016"/>
            </a:pPr>
            <a:r>
              <a:t>What is a PQ?</a:t>
            </a:r>
          </a:p>
          <a:p>
            <a:pPr lvl="1" marL="462279" indent="-231139" defTabSz="303783">
              <a:spcBef>
                <a:spcPts val="2000"/>
              </a:spcBef>
              <a:defRPr sz="3016"/>
            </a:pPr>
            <a:r>
              <a:t>What is a heap?</a:t>
            </a:r>
          </a:p>
          <a:p>
            <a:pPr lvl="1" marL="462279" indent="-231139" defTabSz="303783">
              <a:spcBef>
                <a:spcPts val="2000"/>
              </a:spcBef>
              <a:defRPr sz="3016"/>
            </a:pPr>
            <a:r>
              <a:t>When and where is a PQ used?</a:t>
            </a:r>
          </a:p>
          <a:p>
            <a:pPr lvl="1" marL="462279" indent="-231139" defTabSz="303783">
              <a:spcBef>
                <a:spcPts val="2000"/>
              </a:spcBef>
              <a:defRPr sz="3016"/>
            </a:pPr>
            <a:r>
              <a:t>How to turn a Min PQ into a Max PQ</a:t>
            </a:r>
          </a:p>
          <a:p>
            <a:pPr lvl="1" marL="462279" indent="-231139" defTabSz="303783">
              <a:spcBef>
                <a:spcPts val="2000"/>
              </a:spcBef>
              <a:defRPr sz="3016"/>
            </a:pPr>
            <a:r>
              <a:t>Complexity Analysis</a:t>
            </a:r>
          </a:p>
          <a:p>
            <a:pPr marL="231139" indent="-231139" defTabSz="303783">
              <a:spcBef>
                <a:spcPts val="2000"/>
              </a:spcBef>
              <a:defRPr sz="3016"/>
            </a:pPr>
            <a:r>
              <a:t>Binary heap PQ Implementation Details</a:t>
            </a:r>
          </a:p>
          <a:p>
            <a:pPr lvl="1" marL="462279" indent="-231139" defTabSz="303783">
              <a:spcBef>
                <a:spcPts val="2000"/>
              </a:spcBef>
              <a:defRPr sz="3016"/>
            </a:pPr>
            <a:r>
              <a:t>Heap sinking and swimming (also called sift down &amp; sift up or bubble up &amp; bubble down)</a:t>
            </a:r>
          </a:p>
          <a:p>
            <a:pPr lvl="1" marL="462279" indent="-231139" defTabSz="303783">
              <a:spcBef>
                <a:spcPts val="2000"/>
              </a:spcBef>
              <a:defRPr sz="3016"/>
            </a:pPr>
            <a:r>
              <a:t>Adding elements to PQ</a:t>
            </a:r>
          </a:p>
          <a:p>
            <a:pPr lvl="1" marL="462279" indent="-231139" defTabSz="303783">
              <a:spcBef>
                <a:spcPts val="2000"/>
              </a:spcBef>
              <a:defRPr sz="3016"/>
            </a:pPr>
            <a:r>
              <a:t>Removing (polling) elements from PQ</a:t>
            </a:r>
          </a:p>
          <a:p>
            <a:pPr marL="231139" indent="-231139" defTabSz="303783">
              <a:spcBef>
                <a:spcPts val="2000"/>
              </a:spcBef>
              <a:defRPr sz="3016"/>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5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2"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4" name="22"/>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6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6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6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7"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4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49"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5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5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5"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5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5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60"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16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62"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6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6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8"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6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7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7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74"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rPr>
                          <a:solidFill>
                            <a:schemeClr val="accent4">
                              <a:hueOff val="102361"/>
                              <a:satOff val="14118"/>
                              <a:lumOff val="10675"/>
                            </a:schemeClr>
                          </a:solidFill>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7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7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7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9"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8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81"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8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8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7"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8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9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92"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19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94"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9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9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0"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0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0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0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206"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0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20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1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1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1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1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9" name="11"/>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2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2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24"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22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2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2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2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3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3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3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238"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3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24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4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4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4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0"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5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55"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5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3"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269"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0</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7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27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72"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7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76"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7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7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8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8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8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8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8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9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9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5"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9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9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0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01"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6</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0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0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04"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6"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07"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09"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1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1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1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1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2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2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2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2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29"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3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3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32"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3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3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3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3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4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45"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4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47"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4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4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57"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5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5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60"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6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64"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6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6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7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73"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7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75"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76"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7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8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8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85"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8"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0"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91"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92"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93"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9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9"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00"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0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40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03"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0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0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1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41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413"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41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41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6"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8"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19"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20" name="11"/>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21"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2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2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2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43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3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43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3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3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3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4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443" name="Table"/>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What is a Heap?"/>
          <p:cNvSpPr/>
          <p:nvPr>
            <p:ph type="title"/>
          </p:nvPr>
        </p:nvSpPr>
        <p:spPr>
          <a:xfrm>
            <a:off x="1053118" y="254000"/>
            <a:ext cx="10999182" cy="2159000"/>
          </a:xfrm>
          <a:prstGeom prst="rect">
            <a:avLst/>
          </a:prstGeom>
        </p:spPr>
        <p:txBody>
          <a:bodyPr/>
          <a:lstStyle>
            <a:lvl1pPr>
              <a:defRPr b="1"/>
            </a:lvl1pPr>
          </a:lstStyle>
          <a:p>
            <a:pPr/>
            <a:r>
              <a:t>What is a Heap?</a:t>
            </a:r>
          </a:p>
        </p:txBody>
      </p:sp>
      <p:sp>
        <p:nvSpPr>
          <p:cNvPr id="376" name="A heap is a tree based DS that satisfies the heap invariant (also called heap property): If A is a parent node of B then A is ordered with respect to B for all nodes A, B in the heap."/>
          <p:cNvSpPr/>
          <p:nvPr/>
        </p:nvSpPr>
        <p:spPr>
          <a:xfrm>
            <a:off x="952500" y="2685618"/>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000"/>
            </a:pPr>
            <a:r>
              <a:t>A heap is a </a:t>
            </a:r>
            <a:r>
              <a:rPr b="1">
                <a:solidFill>
                  <a:schemeClr val="accent2">
                    <a:satOff val="-13916"/>
                    <a:lumOff val="13989"/>
                  </a:schemeClr>
                </a:solidFill>
              </a:rPr>
              <a:t>tree</a:t>
            </a:r>
            <a:r>
              <a:t> based DS that satisfies the </a:t>
            </a:r>
            <a:r>
              <a:rPr b="1">
                <a:solidFill>
                  <a:schemeClr val="accent2">
                    <a:satOff val="-13916"/>
                    <a:lumOff val="13989"/>
                  </a:schemeClr>
                </a:solidFill>
              </a:rPr>
              <a:t>heap invariant </a:t>
            </a:r>
            <a:r>
              <a:t>(also called heap property)</a:t>
            </a:r>
            <a:r>
              <a:t>: If A is a parent node of B then A is ordered with respect to B for all nodes A, B in the heap.</a:t>
            </a:r>
          </a:p>
        </p:txBody>
      </p:sp>
      <p:sp>
        <p:nvSpPr>
          <p:cNvPr id="377" name="8"/>
          <p:cNvSpPr/>
          <p:nvPr/>
        </p:nvSpPr>
        <p:spPr>
          <a:xfrm>
            <a:off x="2402511" y="496347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8" name="0"/>
          <p:cNvSpPr/>
          <p:nvPr/>
        </p:nvSpPr>
        <p:spPr>
          <a:xfrm>
            <a:off x="9304120" y="480006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9" name="2"/>
          <p:cNvSpPr/>
          <p:nvPr/>
        </p:nvSpPr>
        <p:spPr>
          <a:xfrm>
            <a:off x="8087809" y="6211971"/>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0" name="3"/>
          <p:cNvSpPr/>
          <p:nvPr/>
        </p:nvSpPr>
        <p:spPr>
          <a:xfrm>
            <a:off x="10696557" y="6211971"/>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1" name="6"/>
          <p:cNvSpPr/>
          <p:nvPr/>
        </p:nvSpPr>
        <p:spPr>
          <a:xfrm>
            <a:off x="10073572" y="763779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2" name="4"/>
          <p:cNvSpPr/>
          <p:nvPr/>
        </p:nvSpPr>
        <p:spPr>
          <a:xfrm>
            <a:off x="11494755" y="7620645"/>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3" name="7"/>
          <p:cNvSpPr/>
          <p:nvPr/>
        </p:nvSpPr>
        <p:spPr>
          <a:xfrm>
            <a:off x="1487503" y="6166784"/>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4" name="6"/>
          <p:cNvSpPr/>
          <p:nvPr/>
        </p:nvSpPr>
        <p:spPr>
          <a:xfrm>
            <a:off x="3317520" y="6166784"/>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5" name="3"/>
          <p:cNvSpPr/>
          <p:nvPr/>
        </p:nvSpPr>
        <p:spPr>
          <a:xfrm>
            <a:off x="747709" y="7451689"/>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6" name="2"/>
          <p:cNvSpPr/>
          <p:nvPr/>
        </p:nvSpPr>
        <p:spPr>
          <a:xfrm>
            <a:off x="1915804" y="7468838"/>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7" name="4"/>
          <p:cNvSpPr/>
          <p:nvPr/>
        </p:nvSpPr>
        <p:spPr>
          <a:xfrm>
            <a:off x="7464369" y="7637794"/>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8" name="5"/>
          <p:cNvSpPr/>
          <p:nvPr/>
        </p:nvSpPr>
        <p:spPr>
          <a:xfrm>
            <a:off x="8652388" y="7620645"/>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9" name="5"/>
          <p:cNvSpPr/>
          <p:nvPr/>
        </p:nvSpPr>
        <p:spPr>
          <a:xfrm>
            <a:off x="3317520" y="7468838"/>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0" name="Line"/>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 name="Line"/>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 name="Line"/>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 name="Line"/>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 name="Line"/>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 name="Line"/>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 name="Line"/>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 name="Line"/>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 name="Line"/>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 name="Line"/>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 name="Line"/>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 name="Max Heap"/>
          <p:cNvSpPr/>
          <p:nvPr/>
        </p:nvSpPr>
        <p:spPr>
          <a:xfrm>
            <a:off x="1675808" y="8722783"/>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Max Heap</a:t>
            </a:r>
          </a:p>
        </p:txBody>
      </p:sp>
      <p:sp>
        <p:nvSpPr>
          <p:cNvPr id="402" name="Min Heap"/>
          <p:cNvSpPr/>
          <p:nvPr/>
        </p:nvSpPr>
        <p:spPr>
          <a:xfrm>
            <a:off x="8577416" y="8722783"/>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Min Heap</a:t>
            </a:r>
          </a:p>
        </p:txBody>
      </p:sp>
      <p:sp>
        <p:nvSpPr>
          <p:cNvPr id="403" name="Root of tree"/>
          <p:cNvSpPr/>
          <p:nvPr/>
        </p:nvSpPr>
        <p:spPr>
          <a:xfrm>
            <a:off x="4851355" y="4958493"/>
            <a:ext cx="2866877"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Root of tree</a:t>
            </a:r>
          </a:p>
        </p:txBody>
      </p:sp>
      <p:sp>
        <p:nvSpPr>
          <p:cNvPr id="404" name="Arrow"/>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5" name="Arrow"/>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0"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1"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2"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8"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9"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0"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3"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7"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8"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435" name="8"/>
          <p:cNvSpPr/>
          <p:nvPr/>
        </p:nvSpPr>
        <p:spPr>
          <a:xfrm>
            <a:off x="5866724" y="263384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6" name="7"/>
          <p:cNvSpPr/>
          <p:nvPr/>
        </p:nvSpPr>
        <p:spPr>
          <a:xfrm>
            <a:off x="4951715" y="38371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7" name="3"/>
          <p:cNvSpPr/>
          <p:nvPr/>
        </p:nvSpPr>
        <p:spPr>
          <a:xfrm>
            <a:off x="4211921" y="51220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8" name="2"/>
          <p:cNvSpPr/>
          <p:nvPr/>
        </p:nvSpPr>
        <p:spPr>
          <a:xfrm>
            <a:off x="5380017" y="51392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9"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 name="7"/>
          <p:cNvSpPr/>
          <p:nvPr/>
        </p:nvSpPr>
        <p:spPr>
          <a:xfrm>
            <a:off x="7072615" y="38865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4" name="3"/>
          <p:cNvSpPr/>
          <p:nvPr/>
        </p:nvSpPr>
        <p:spPr>
          <a:xfrm>
            <a:off x="6396321" y="51855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5"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9" name="2"/>
          <p:cNvSpPr/>
          <p:nvPr/>
        </p:nvSpPr>
        <p:spPr>
          <a:xfrm>
            <a:off x="8027966" y="653620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0"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 name="3"/>
          <p:cNvSpPr/>
          <p:nvPr/>
        </p:nvSpPr>
        <p:spPr>
          <a:xfrm>
            <a:off x="3488021" y="64301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3" name="2"/>
          <p:cNvSpPr/>
          <p:nvPr/>
        </p:nvSpPr>
        <p:spPr>
          <a:xfrm>
            <a:off x="4656116" y="644730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4"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 name="No, we have a violation of…"/>
          <p:cNvSpPr/>
          <p:nvPr/>
        </p:nvSpPr>
        <p:spPr>
          <a:xfrm>
            <a:off x="2387444" y="8013700"/>
            <a:ext cx="782151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we have a violation of </a:t>
            </a:r>
          </a:p>
          <a:p>
            <a:pPr/>
            <a:r>
              <a:t>the heap invariant.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0"/>
          <p:cNvSpPr/>
          <p:nvPr/>
        </p:nvSpPr>
        <p:spPr>
          <a:xfrm>
            <a:off x="8810413" y="219623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9"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0"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1"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2"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3"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7"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9"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1"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Yes! This is a tree and it…"/>
          <p:cNvSpPr/>
          <p:nvPr/>
        </p:nvSpPr>
        <p:spPr>
          <a:xfrm>
            <a:off x="1247963" y="7613658"/>
            <a:ext cx="1125858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Yes! This is a tree and it </a:t>
            </a:r>
          </a:p>
          <a:p>
            <a:pPr/>
            <a:r>
              <a:t>satisfies the heap invariant. Heaps like these are often seen in binomial heaps.</a:t>
            </a:r>
          </a:p>
        </p:txBody>
      </p:sp>
      <p:sp>
        <p:nvSpPr>
          <p:cNvPr id="476"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300">
                <a:latin typeface="Helvetica"/>
                <a:ea typeface="Helvetica"/>
                <a:cs typeface="Helvetica"/>
                <a:sym typeface="Helvetica"/>
              </a:defRPr>
            </a:lvl1pPr>
          </a:lstStyle>
          <a:p>
            <a:pPr/>
            <a:r>
              <a:t>0</a:t>
            </a:r>
          </a:p>
        </p:txBody>
      </p:sp>
      <p:sp>
        <p:nvSpPr>
          <p:cNvPr id="477" name="7"/>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8" name="6"/>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79" name="3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32</a:t>
            </a:r>
          </a:p>
        </p:txBody>
      </p:sp>
      <p:sp>
        <p:nvSpPr>
          <p:cNvPr id="480" name="11"/>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1"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 name="5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53</a:t>
            </a:r>
          </a:p>
        </p:txBody>
      </p:sp>
      <p:sp>
        <p:nvSpPr>
          <p:cNvPr id="485"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 name="1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7"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 name="11"/>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9"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 name="0"/>
          <p:cNvSpPr/>
          <p:nvPr/>
        </p:nvSpPr>
        <p:spPr>
          <a:xfrm>
            <a:off x="8810413" y="2196237"/>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2"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3"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4"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5"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6"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0"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2"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4"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0"/>
          <p:cNvSpPr/>
          <p:nvPr/>
        </p:nvSpPr>
        <p:spPr>
          <a:xfrm>
            <a:off x="6121723" y="252647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11"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12" name="2"/>
          <p:cNvSpPr/>
          <p:nvPr/>
        </p:nvSpPr>
        <p:spPr>
          <a:xfrm>
            <a:off x="4690856" y="38992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2</a:t>
            </a:r>
          </a:p>
        </p:txBody>
      </p:sp>
      <p:sp>
        <p:nvSpPr>
          <p:cNvPr id="513" name="3"/>
          <p:cNvSpPr/>
          <p:nvPr/>
        </p:nvSpPr>
        <p:spPr>
          <a:xfrm>
            <a:off x="6121723" y="385574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3</a:t>
            </a:r>
          </a:p>
        </p:txBody>
      </p:sp>
      <p:sp>
        <p:nvSpPr>
          <p:cNvPr id="514" name="6"/>
          <p:cNvSpPr/>
          <p:nvPr/>
        </p:nvSpPr>
        <p:spPr>
          <a:xfrm>
            <a:off x="7552590" y="389922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15" name="5"/>
          <p:cNvSpPr/>
          <p:nvPr/>
        </p:nvSpPr>
        <p:spPr>
          <a:xfrm>
            <a:off x="3056789" y="5228489"/>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5</a:t>
            </a:r>
          </a:p>
        </p:txBody>
      </p:sp>
      <p:sp>
        <p:nvSpPr>
          <p:cNvPr id="516" name="7"/>
          <p:cNvSpPr/>
          <p:nvPr/>
        </p:nvSpPr>
        <p:spPr>
          <a:xfrm>
            <a:off x="8966523" y="5228489"/>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17" name="6"/>
          <p:cNvSpPr/>
          <p:nvPr/>
        </p:nvSpPr>
        <p:spPr>
          <a:xfrm>
            <a:off x="1642856" y="655775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18" name="11"/>
          <p:cNvSpPr/>
          <p:nvPr/>
        </p:nvSpPr>
        <p:spPr>
          <a:xfrm>
            <a:off x="3056789" y="655775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11</a:t>
            </a:r>
          </a:p>
        </p:txBody>
      </p:sp>
      <p:sp>
        <p:nvSpPr>
          <p:cNvPr id="519" name="7"/>
          <p:cNvSpPr/>
          <p:nvPr/>
        </p:nvSpPr>
        <p:spPr>
          <a:xfrm>
            <a:off x="4470723" y="655775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20" name="6"/>
          <p:cNvSpPr/>
          <p:nvPr/>
        </p:nvSpPr>
        <p:spPr>
          <a:xfrm>
            <a:off x="6121723" y="5185009"/>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21" name="7"/>
          <p:cNvSpPr/>
          <p:nvPr/>
        </p:nvSpPr>
        <p:spPr>
          <a:xfrm>
            <a:off x="7552590"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22" name="8"/>
          <p:cNvSpPr/>
          <p:nvPr/>
        </p:nvSpPr>
        <p:spPr>
          <a:xfrm>
            <a:off x="8966523"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8</a:t>
            </a:r>
          </a:p>
        </p:txBody>
      </p:sp>
      <p:sp>
        <p:nvSpPr>
          <p:cNvPr id="523" name="9"/>
          <p:cNvSpPr/>
          <p:nvPr/>
        </p:nvSpPr>
        <p:spPr>
          <a:xfrm>
            <a:off x="10156090"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9</a:t>
            </a:r>
          </a:p>
        </p:txBody>
      </p:sp>
      <p:sp>
        <p:nvSpPr>
          <p:cNvPr id="524" name="6"/>
          <p:cNvSpPr/>
          <p:nvPr/>
        </p:nvSpPr>
        <p:spPr>
          <a:xfrm>
            <a:off x="6121723"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25"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0"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41"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2</a:t>
            </a:r>
          </a:p>
        </p:txBody>
      </p:sp>
      <p:sp>
        <p:nvSpPr>
          <p:cNvPr id="542"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3</a:t>
            </a:r>
          </a:p>
        </p:txBody>
      </p:sp>
      <p:sp>
        <p:nvSpPr>
          <p:cNvPr id="543"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44"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5</a:t>
            </a:r>
          </a:p>
        </p:txBody>
      </p:sp>
      <p:sp>
        <p:nvSpPr>
          <p:cNvPr id="545"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46"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47"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11</a:t>
            </a:r>
          </a:p>
        </p:txBody>
      </p:sp>
      <p:sp>
        <p:nvSpPr>
          <p:cNvPr id="548"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49"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50"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51"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8</a:t>
            </a:r>
          </a:p>
        </p:txBody>
      </p:sp>
      <p:sp>
        <p:nvSpPr>
          <p:cNvPr id="552"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9</a:t>
            </a:r>
          </a:p>
        </p:txBody>
      </p:sp>
      <p:sp>
        <p:nvSpPr>
          <p:cNvPr id="553"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54"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6"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 name="Yes!"/>
          <p:cNvSpPr/>
          <p:nvPr/>
        </p:nvSpPr>
        <p:spPr>
          <a:xfrm>
            <a:off x="5945534" y="80952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6"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7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80"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81"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82"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No. This structure is not a tree because…"/>
          <p:cNvSpPr/>
          <p:nvPr/>
        </p:nvSpPr>
        <p:spPr>
          <a:xfrm>
            <a:off x="787607" y="7028083"/>
            <a:ext cx="1167512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This structure is not a tree because </a:t>
            </a:r>
          </a:p>
          <a:p>
            <a:pPr/>
            <a:r>
              <a:t>it contains a cycle. Heaps must be trees.</a:t>
            </a:r>
          </a:p>
        </p:txBody>
      </p:sp>
      <p:sp>
        <p:nvSpPr>
          <p:cNvPr id="586"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87"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8"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9"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2" name="4"/>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93"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96"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97"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Discussion…"/>
          <p:cNvSpPr/>
          <p:nvPr>
            <p:ph type="title"/>
          </p:nvPr>
        </p:nvSpPr>
        <p:spPr>
          <a:xfrm>
            <a:off x="-1517761" y="2157446"/>
            <a:ext cx="16040321" cy="4360473"/>
          </a:xfrm>
          <a:prstGeom prst="rect">
            <a:avLst/>
          </a:prstGeom>
        </p:spPr>
        <p:txBody>
          <a:bodyPr/>
          <a:lstStyle/>
          <a:p>
            <a:pPr>
              <a:defRPr b="1" sz="11000"/>
            </a:pPr>
            <a:r>
              <a:t>Discussion</a:t>
            </a:r>
          </a:p>
          <a:p>
            <a:pPr>
              <a:defRPr b="1" sz="11000"/>
            </a:pPr>
            <a:r>
              <a:t>&amp; Examples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01"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04" name="Yes!"/>
          <p:cNvSpPr/>
          <p:nvPr/>
        </p:nvSpPr>
        <p:spPr>
          <a:xfrm>
            <a:off x="5894734" y="750358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605"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8" name="5"/>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9"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0"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5" name="5"/>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 name="Yes!"/>
          <p:cNvSpPr/>
          <p:nvPr/>
        </p:nvSpPr>
        <p:spPr>
          <a:xfrm>
            <a:off x="5894734" y="750358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620"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5" name="10"/>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2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4" name="10"/>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35"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6"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 name="No."/>
          <p:cNvSpPr/>
          <p:nvPr/>
        </p:nvSpPr>
        <p:spPr>
          <a:xfrm>
            <a:off x="2151627" y="7833783"/>
            <a:ext cx="872822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a:t>
            </a:r>
          </a:p>
        </p:txBody>
      </p:sp>
      <p:sp>
        <p:nvSpPr>
          <p:cNvPr id="639"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 name="5"/>
          <p:cNvSpPr/>
          <p:nvPr/>
        </p:nvSpPr>
        <p:spPr>
          <a:xfrm>
            <a:off x="3043450" y="305646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2" name="10"/>
          <p:cNvSpPr/>
          <p:nvPr/>
        </p:nvSpPr>
        <p:spPr>
          <a:xfrm>
            <a:off x="3070129" y="4275989"/>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43" name="5"/>
          <p:cNvSpPr/>
          <p:nvPr/>
        </p:nvSpPr>
        <p:spPr>
          <a:xfrm>
            <a:off x="3070129" y="5495512"/>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4" name="Line"/>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 name="Line"/>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 name="However, if we change the root to be 10 then we can satisfy the heap property."/>
          <p:cNvSpPr/>
          <p:nvPr/>
        </p:nvSpPr>
        <p:spPr>
          <a:xfrm>
            <a:off x="2151627" y="7313083"/>
            <a:ext cx="872822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However, if we change the root to be 10 then we can satisfy the heap property.</a:t>
            </a:r>
          </a:p>
        </p:txBody>
      </p:sp>
      <p:sp>
        <p:nvSpPr>
          <p:cNvPr id="647" name="Line"/>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 name="10"/>
          <p:cNvSpPr/>
          <p:nvPr/>
        </p:nvSpPr>
        <p:spPr>
          <a:xfrm>
            <a:off x="8277128" y="352245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49" name="5"/>
          <p:cNvSpPr/>
          <p:nvPr/>
        </p:nvSpPr>
        <p:spPr>
          <a:xfrm>
            <a:off x="7142595" y="4741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0" name="Line"/>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 name="5"/>
          <p:cNvSpPr/>
          <p:nvPr/>
        </p:nvSpPr>
        <p:spPr>
          <a:xfrm>
            <a:off x="9437062" y="4741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2" name="Line"/>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 name="Is this a valid heap?"/>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When and where is…"/>
          <p:cNvSpPr/>
          <p:nvPr>
            <p:ph type="title"/>
          </p:nvPr>
        </p:nvSpPr>
        <p:spPr>
          <a:prstGeom prst="rect">
            <a:avLst/>
          </a:prstGeom>
        </p:spPr>
        <p:txBody>
          <a:bodyPr/>
          <a:lstStyle/>
          <a:p>
            <a:pPr defTabSz="508254">
              <a:defRPr b="1" sz="6960"/>
            </a:pPr>
            <a:r>
              <a:t>When and where is </a:t>
            </a:r>
          </a:p>
          <a:p>
            <a:pPr defTabSz="508254">
              <a:defRPr b="1" sz="6960"/>
            </a:pPr>
            <a:r>
              <a:t>a PQ used?</a:t>
            </a:r>
          </a:p>
        </p:txBody>
      </p:sp>
      <p:sp>
        <p:nvSpPr>
          <p:cNvPr id="656" name="Used in certain implementations of Dijkstra's Shortest Path algorithm.…"/>
          <p:cNvSpPr/>
          <p:nvPr/>
        </p:nvSpPr>
        <p:spPr>
          <a:xfrm>
            <a:off x="952500" y="2745103"/>
            <a:ext cx="11099800" cy="6322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43902" indent="-343902" algn="l" defTabSz="572516">
              <a:buSzPct val="75000"/>
              <a:buChar char="•"/>
              <a:defRPr sz="2940"/>
            </a:pPr>
            <a:r>
              <a:t>Used in certain implementations of Dijkstra's Shortest Path algorithm.</a:t>
            </a:r>
          </a:p>
          <a:p>
            <a:pPr marL="343902" indent="-343902" algn="l" defTabSz="572516">
              <a:buSzPct val="75000"/>
              <a:buChar char="•"/>
              <a:defRPr sz="2940"/>
            </a:pPr>
          </a:p>
          <a:p>
            <a:pPr marL="343902" indent="-343902" algn="l" defTabSz="572516">
              <a:buSzPct val="75000"/>
              <a:buChar char="•"/>
              <a:defRPr sz="2940"/>
            </a:pPr>
            <a:r>
              <a:t>Anytime you need the dynamically fetch the ‘next best’ or ‘next worst’ element. </a:t>
            </a:r>
          </a:p>
          <a:p>
            <a:pPr marL="343902" indent="-343902" algn="l" defTabSz="572516">
              <a:buSzPct val="75000"/>
              <a:buChar char="•"/>
              <a:defRPr sz="2940"/>
            </a:pPr>
          </a:p>
          <a:p>
            <a:pPr marL="343902" indent="-343902" algn="l" defTabSz="572516">
              <a:buSzPct val="75000"/>
              <a:buChar char="•"/>
              <a:defRPr sz="2940"/>
            </a:pPr>
            <a:r>
              <a:t>Used in Huffman coding (which is often used for lossless data compression).</a:t>
            </a:r>
          </a:p>
          <a:p>
            <a:pPr algn="l" defTabSz="572516">
              <a:defRPr sz="2940"/>
            </a:pPr>
          </a:p>
          <a:p>
            <a:pPr marL="343902" indent="-343902" algn="l" defTabSz="572516">
              <a:buSzPct val="75000"/>
              <a:buChar char="•"/>
              <a:defRPr sz="2940"/>
            </a:pPr>
            <a:r>
              <a:t>Best First Search (BFS) algorithms such as A</a:t>
            </a:r>
            <a:r>
              <a:rPr baseline="31999"/>
              <a:t>*</a:t>
            </a:r>
            <a:r>
              <a:t> use PQs to continuously grab the next most promising node.</a:t>
            </a:r>
          </a:p>
          <a:p>
            <a:pPr marL="343902" indent="-343902" algn="l" defTabSz="572516">
              <a:buSzPct val="75000"/>
              <a:buChar char="•"/>
              <a:defRPr sz="2940"/>
            </a:pPr>
          </a:p>
          <a:p>
            <a:pPr marL="343902" indent="-343902" algn="l" defTabSz="572516">
              <a:buSzPct val="75000"/>
              <a:buChar char="•"/>
              <a:defRPr sz="2940"/>
            </a:pPr>
            <a:r>
              <a:t>Used by Minimum Spanning Tree (MST) algorithms.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Complexity PQ…"/>
          <p:cNvSpPr/>
          <p:nvPr>
            <p:ph type="title"/>
          </p:nvPr>
        </p:nvSpPr>
        <p:spPr>
          <a:prstGeom prst="rect">
            <a:avLst/>
          </a:prstGeom>
        </p:spPr>
        <p:txBody>
          <a:bodyPr/>
          <a:lstStyle/>
          <a:p>
            <a:pPr defTabSz="508254">
              <a:defRPr b="1" sz="6960"/>
            </a:pPr>
            <a:r>
              <a:t>Complexity PQ </a:t>
            </a:r>
          </a:p>
          <a:p>
            <a:pPr defTabSz="508254">
              <a:defRPr b="1" sz="6960"/>
            </a:pPr>
            <a:r>
              <a:t>with binary heap</a:t>
            </a:r>
          </a:p>
        </p:txBody>
      </p:sp>
      <p:graphicFrame>
        <p:nvGraphicFramePr>
          <p:cNvPr id="661" name="Table"/>
          <p:cNvGraphicFramePr/>
          <p:nvPr/>
        </p:nvGraphicFramePr>
        <p:xfrm>
          <a:off x="904077" y="2585442"/>
          <a:ext cx="11209346" cy="632261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98322"/>
                <a:gridCol w="5598322"/>
              </a:tblGrid>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Binary Heap 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Polling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anchorCtr="0" horzOverflow="overflow">
                    <a:lnR w="12700">
                      <a:solidFill>
                        <a:srgbClr val="D6D6D6"/>
                      </a:solidFill>
                      <a:miter lim="400000"/>
                    </a:lnR>
                  </a:tcPr>
                </a:tc>
              </a:tr>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Peeking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tcPr>
                </a:tc>
              </a:tr>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Adding</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65" name="Table"/>
          <p:cNvGraphicFramePr/>
          <p:nvPr/>
        </p:nvGraphicFramePr>
        <p:xfrm>
          <a:off x="904077" y="2415116"/>
          <a:ext cx="11209346" cy="602667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98322"/>
                <a:gridCol w="5598322"/>
              </a:tblGrid>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Naive Removing</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Advanced removing with 
help from a hash table *</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anchorCtr="0" horzOverflow="overflow">
                    <a:lnR w="12700">
                      <a:solidFill>
                        <a:srgbClr val="D6D6D6"/>
                      </a:solidFill>
                      <a:miter lim="400000"/>
                    </a:lnR>
                  </a:tcPr>
                </a:tc>
              </a:tr>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Naive contains</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anchorCtr="0" horzOverflow="overflow">
                    <a:lnR w="12700">
                      <a:solidFill>
                        <a:srgbClr val="D6D6D6"/>
                      </a:solidFill>
                      <a:miter lim="400000"/>
                    </a:lnR>
                  </a:tcPr>
                </a:tc>
              </a:tr>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Contains check with
help of a hash table *</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66" name="* Using a hash table to help optimize these operations does take up linear space and also adds some overhead to the binary heap implementation."/>
          <p:cNvSpPr/>
          <p:nvPr/>
        </p:nvSpPr>
        <p:spPr>
          <a:xfrm>
            <a:off x="165298" y="8733366"/>
            <a:ext cx="12674204"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rPr baseline="31999"/>
              <a:t>*</a:t>
            </a:r>
            <a:r>
              <a:t> Using a hash table to help optimize these operations does take up linear space and also adds some overhead to the binary heap implementation.</a:t>
            </a:r>
          </a:p>
        </p:txBody>
      </p:sp>
      <p:sp>
        <p:nvSpPr>
          <p:cNvPr id="667" name="Complexity PQ…"/>
          <p:cNvSpPr/>
          <p:nvPr>
            <p:ph type="title"/>
          </p:nvPr>
        </p:nvSpPr>
        <p:spPr>
          <a:prstGeom prst="rect">
            <a:avLst/>
          </a:prstGeom>
        </p:spPr>
        <p:txBody>
          <a:bodyPr/>
          <a:lstStyle/>
          <a:p>
            <a:pPr defTabSz="508254">
              <a:defRPr b="1" sz="6960"/>
            </a:pPr>
            <a:r>
              <a:t>Complexity PQ </a:t>
            </a:r>
          </a:p>
          <a:p>
            <a:pPr defTabSz="508254">
              <a:defRPr b="1" sz="6960"/>
            </a:pPr>
            <a:r>
              <a:t>with binary heap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34" name="A priority queue is an Abstract Data Type (ADT) that operates similar to a normal queue except that each element has a certain priority. The priority of the elements in the priority queue determine the order in which elements are removed from the PQ."/>
          <p:cNvSpPr/>
          <p:nvPr/>
        </p:nvSpPr>
        <p:spPr>
          <a:xfrm>
            <a:off x="952500" y="2802434"/>
            <a:ext cx="10659534" cy="27668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000"/>
            </a:pPr>
            <a:r>
              <a:t>A priority queue is an Abstract Data Type (ADT) that operates similar to a normal queue except that </a:t>
            </a:r>
            <a:r>
              <a:rPr b="1">
                <a:solidFill>
                  <a:schemeClr val="accent2">
                    <a:satOff val="-13916"/>
                    <a:lumOff val="13989"/>
                  </a:schemeClr>
                </a:solidFill>
              </a:rPr>
              <a:t>each element has a certain priority</a:t>
            </a:r>
            <a:r>
              <a:t>. The priority of the elements in the priority queue determine the order in which elements are removed from the PQ.</a:t>
            </a:r>
          </a:p>
        </p:txBody>
      </p:sp>
      <p:sp>
        <p:nvSpPr>
          <p:cNvPr id="135" name="NOTE: Priority queues only supports comparable data, meaning the data inserted into the priority queue must be able to be ordered in some way either from least to greatest or greatest to least. This is so that we are able to assign relative priorities to each element."/>
          <p:cNvSpPr/>
          <p:nvPr/>
        </p:nvSpPr>
        <p:spPr>
          <a:xfrm>
            <a:off x="834496" y="6258011"/>
            <a:ext cx="1133580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rPr b="1"/>
              <a:t>NOTE:</a:t>
            </a:r>
            <a:r>
              <a:t> Priority queues only supports </a:t>
            </a:r>
            <a:r>
              <a:rPr b="1">
                <a:solidFill>
                  <a:schemeClr val="accent2">
                    <a:satOff val="-13916"/>
                    <a:lumOff val="13989"/>
                  </a:schemeClr>
                </a:solidFill>
              </a:rPr>
              <a:t>comparable data</a:t>
            </a:r>
            <a:r>
              <a:rPr b="1"/>
              <a:t>, </a:t>
            </a:r>
            <a:r>
              <a:t>meaning the data inserted into the priority queue must be able to be ordered in some way either from least to greatest or greatest to least. This is so that we are able to assign relative priorities to each element.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Turning Min PQ…"/>
          <p:cNvSpPr/>
          <p:nvPr>
            <p:ph type="title"/>
          </p:nvPr>
        </p:nvSpPr>
        <p:spPr>
          <a:xfrm>
            <a:off x="-446206" y="2342256"/>
            <a:ext cx="13897212" cy="4385043"/>
          </a:xfrm>
          <a:prstGeom prst="rect">
            <a:avLst/>
          </a:prstGeom>
        </p:spPr>
        <p:txBody>
          <a:bodyPr/>
          <a:lstStyle/>
          <a:p>
            <a:pPr>
              <a:defRPr b="1" sz="12100"/>
            </a:pPr>
            <a:r>
              <a:t>Turning Min PQ </a:t>
            </a:r>
          </a:p>
          <a:p>
            <a:pPr>
              <a:defRPr b="1" sz="12100"/>
            </a:pPr>
            <a:r>
              <a:t>into Max PQ</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676" name="Problem: Often the standard library of most programming languages only provide a min PQ which sorts by smallest elements first, but sometimes we need a Max PQ.…"/>
          <p:cNvSpPr/>
          <p:nvPr/>
        </p:nvSpPr>
        <p:spPr>
          <a:xfrm>
            <a:off x="999571" y="2633968"/>
            <a:ext cx="11005658" cy="62128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54990">
              <a:defRPr sz="3705"/>
            </a:pPr>
            <a:r>
              <a:rPr b="1" u="sng"/>
              <a:t>Problem</a:t>
            </a:r>
            <a:r>
              <a:t>: Often the standard library of most programming languages only provide a min PQ which sorts by smallest elements first, but sometimes we need a Max PQ.</a:t>
            </a:r>
          </a:p>
          <a:p>
            <a:pPr defTabSz="554990">
              <a:defRPr sz="3705"/>
            </a:pPr>
          </a:p>
          <a:p>
            <a:pPr defTabSz="554990">
              <a:defRPr sz="3705"/>
            </a:pPr>
          </a:p>
          <a:p>
            <a:pPr defTabSz="554990">
              <a:defRPr sz="3705"/>
            </a:pPr>
            <a:r>
              <a:t>Since elements in a priority queue are </a:t>
            </a:r>
            <a:r>
              <a:t>comparable</a:t>
            </a:r>
            <a:r>
              <a:t> they implement some sort of </a:t>
            </a:r>
            <a:r>
              <a:rPr b="1">
                <a:solidFill>
                  <a:schemeClr val="accent2">
                    <a:satOff val="-13916"/>
                    <a:lumOff val="13989"/>
                  </a:schemeClr>
                </a:solidFill>
              </a:rPr>
              <a:t>comparable interface</a:t>
            </a:r>
            <a:r>
              <a:t> which we can simply </a:t>
            </a:r>
            <a:r>
              <a:rPr b="1">
                <a:solidFill>
                  <a:schemeClr val="accent2">
                    <a:satOff val="-13916"/>
                    <a:lumOff val="13989"/>
                  </a:schemeClr>
                </a:solidFill>
              </a:rPr>
              <a:t>negate </a:t>
            </a:r>
            <a:r>
              <a:t>to achieve a Max heap.</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0"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68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3"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4"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686"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87"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69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4"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697"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98"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2"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03"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08"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09"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1"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1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4"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17"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18"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23"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28"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29"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34"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5"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6"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7"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39"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40"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4"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45"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6"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7"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8"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9" name="2"/>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50"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51"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3"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54"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55"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56"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57"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5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59"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60"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40" name="Suppose all these…"/>
          <p:cNvSpPr/>
          <p:nvPr/>
        </p:nvSpPr>
        <p:spPr>
          <a:xfrm>
            <a:off x="209715" y="3867149"/>
            <a:ext cx="5894711"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all these </a:t>
            </a:r>
          </a:p>
          <a:p>
            <a:pPr/>
            <a:r>
              <a:t>values are inserted </a:t>
            </a:r>
          </a:p>
          <a:p>
            <a:pPr/>
            <a:r>
              <a:t>into a PQ with an </a:t>
            </a:r>
          </a:p>
          <a:p>
            <a:pPr/>
            <a:r>
              <a:t>ordering imposed</a:t>
            </a:r>
          </a:p>
          <a:p>
            <a:pPr/>
            <a:r>
              <a:t>on the numbers to </a:t>
            </a:r>
          </a:p>
          <a:p>
            <a:pPr/>
            <a:r>
              <a:t>be from least</a:t>
            </a:r>
          </a:p>
          <a:p>
            <a:pPr/>
            <a:r>
              <a:t> to greatest.</a:t>
            </a:r>
          </a:p>
        </p:txBody>
      </p:sp>
      <p:sp>
        <p:nvSpPr>
          <p:cNvPr id="14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4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65"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66"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67"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68"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6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70"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71"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5"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76"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77"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78"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7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80"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81"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2"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6"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87"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88"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89"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9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91"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92"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93"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7"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98"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99"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00"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01"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02"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03"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04"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8"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09"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10"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11"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12"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13"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14"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15"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9"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20"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21"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22"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23"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24"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25"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26"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0"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3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3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33"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34"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3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36"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37"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1"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42"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4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44"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45"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4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47"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48"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2"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53"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5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55"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56"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5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58"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59"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3"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64"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65"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66"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67"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6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69"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70"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5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5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57"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5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4"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75"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76"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77"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78"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7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80"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81"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5"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86"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87"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88"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8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90"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91"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92"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6"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97"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98"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99"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90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901"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902"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03"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7" name="Suppose lex is a comparator for strings which sorts strings in lexicographic order (the default in most programming languages). Then let nlex be the negation of lex, and also let s1, s2 be strings"/>
          <p:cNvSpPr/>
          <p:nvPr/>
        </p:nvSpPr>
        <p:spPr>
          <a:xfrm>
            <a:off x="179826" y="2256639"/>
            <a:ext cx="12645148" cy="2465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84886">
              <a:defRPr sz="3237"/>
            </a:pPr>
            <a:r>
              <a:t>Suppose </a:t>
            </a:r>
            <a:r>
              <a:rPr b="1" i="1">
                <a:solidFill>
                  <a:schemeClr val="accent4">
                    <a:hueOff val="102361"/>
                    <a:satOff val="14118"/>
                    <a:lumOff val="10675"/>
                  </a:schemeClr>
                </a:solidFill>
              </a:rPr>
              <a:t>lex</a:t>
            </a:r>
            <a:r>
              <a:t> is a comparator for strings which sorts strings in lexicographic order (the default in most programming languages). Then let </a:t>
            </a:r>
            <a:r>
              <a:rPr b="1" i="1">
                <a:solidFill>
                  <a:schemeClr val="accent4">
                    <a:hueOff val="102361"/>
                    <a:satOff val="14118"/>
                    <a:lumOff val="10675"/>
                  </a:schemeClr>
                </a:solidFill>
              </a:rPr>
              <a:t>nlex</a:t>
            </a:r>
            <a:r>
              <a:t> be the negation of </a:t>
            </a:r>
            <a:r>
              <a:rPr b="1" i="1">
                <a:solidFill>
                  <a:schemeClr val="accent4">
                    <a:hueOff val="102361"/>
                    <a:satOff val="14118"/>
                    <a:lumOff val="10675"/>
                  </a:schemeClr>
                </a:solidFill>
              </a:rPr>
              <a:t>lex</a:t>
            </a:r>
            <a:r>
              <a:t>, and also let </a:t>
            </a:r>
            <a:r>
              <a:t>s</a:t>
            </a:r>
            <a:r>
              <a:rPr baseline="-5999"/>
              <a:t>1</a:t>
            </a:r>
            <a:r>
              <a:t>, s</a:t>
            </a:r>
            <a:r>
              <a:rPr baseline="-5999"/>
              <a:t>2</a:t>
            </a:r>
            <a:r>
              <a:t> be strings</a:t>
            </a:r>
          </a:p>
        </p:txBody>
      </p:sp>
      <p:sp>
        <p:nvSpPr>
          <p:cNvPr id="908" name="lex(s1, s2) = -1 if s1 &lt; s2 lexicographically"/>
          <p:cNvSpPr/>
          <p:nvPr/>
        </p:nvSpPr>
        <p:spPr>
          <a:xfrm>
            <a:off x="297829" y="4887383"/>
            <a:ext cx="124091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i="1">
                <a:solidFill>
                  <a:schemeClr val="accent4">
                    <a:hueOff val="102361"/>
                    <a:satOff val="14118"/>
                    <a:lumOff val="10675"/>
                  </a:schemeClr>
                </a:solidFill>
              </a:rPr>
              <a:t>lex</a:t>
            </a:r>
            <a:r>
              <a:t>(s</a:t>
            </a:r>
            <a:r>
              <a:rPr baseline="-5999"/>
              <a:t>1</a:t>
            </a:r>
            <a:r>
              <a:t>, s</a:t>
            </a:r>
            <a:r>
              <a:rPr baseline="-5999"/>
              <a:t>2</a:t>
            </a:r>
            <a:r>
              <a:t>) = -1 if s</a:t>
            </a:r>
            <a:r>
              <a:rPr baseline="-5999"/>
              <a:t>1</a:t>
            </a:r>
            <a:r>
              <a:t> &lt; s</a:t>
            </a:r>
            <a:r>
              <a:rPr baseline="-5999"/>
              <a:t>2</a:t>
            </a:r>
            <a:r>
              <a:t> lexicographically </a:t>
            </a:r>
          </a:p>
        </p:txBody>
      </p:sp>
      <p:sp>
        <p:nvSpPr>
          <p:cNvPr id="909" name="lex(s1, s2) =  0 if s1 = s2 lexicographically"/>
          <p:cNvSpPr/>
          <p:nvPr/>
        </p:nvSpPr>
        <p:spPr>
          <a:xfrm>
            <a:off x="297829" y="5556249"/>
            <a:ext cx="124091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i="1">
                <a:solidFill>
                  <a:schemeClr val="accent4">
                    <a:hueOff val="102361"/>
                    <a:satOff val="14118"/>
                    <a:lumOff val="10675"/>
                  </a:schemeClr>
                </a:solidFill>
              </a:rPr>
              <a:t>lex</a:t>
            </a:r>
            <a:r>
              <a:t>(s</a:t>
            </a:r>
            <a:r>
              <a:rPr baseline="-5999"/>
              <a:t>1</a:t>
            </a:r>
            <a:r>
              <a:t>, s</a:t>
            </a:r>
            <a:r>
              <a:rPr baseline="-5999"/>
              <a:t>2</a:t>
            </a:r>
            <a:r>
              <a:t>) =  0 if s</a:t>
            </a:r>
            <a:r>
              <a:rPr baseline="-5999"/>
              <a:t>1</a:t>
            </a:r>
            <a:r>
              <a:t> = s</a:t>
            </a:r>
            <a:r>
              <a:rPr baseline="-5999"/>
              <a:t>2</a:t>
            </a:r>
            <a:r>
              <a:t> lexicographically </a:t>
            </a:r>
          </a:p>
        </p:txBody>
      </p:sp>
      <p:sp>
        <p:nvSpPr>
          <p:cNvPr id="910" name="lex(s1, s2) = +1 if s1 &gt; s2 lexicographically"/>
          <p:cNvSpPr/>
          <p:nvPr/>
        </p:nvSpPr>
        <p:spPr>
          <a:xfrm>
            <a:off x="297829" y="6225116"/>
            <a:ext cx="124091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i="1">
                <a:solidFill>
                  <a:schemeClr val="accent4">
                    <a:hueOff val="102361"/>
                    <a:satOff val="14118"/>
                    <a:lumOff val="10675"/>
                  </a:schemeClr>
                </a:solidFill>
              </a:rPr>
              <a:t>lex</a:t>
            </a:r>
            <a:r>
              <a:t>(s</a:t>
            </a:r>
            <a:r>
              <a:rPr baseline="-5999"/>
              <a:t>1</a:t>
            </a:r>
            <a:r>
              <a:t>, s</a:t>
            </a:r>
            <a:r>
              <a:rPr baseline="-5999"/>
              <a:t>2</a:t>
            </a:r>
            <a:r>
              <a:t>) = +1 if s</a:t>
            </a:r>
            <a:r>
              <a:rPr baseline="-5999"/>
              <a:t>1</a:t>
            </a:r>
            <a:r>
              <a:t> &gt; s</a:t>
            </a:r>
            <a:r>
              <a:rPr baseline="-5999"/>
              <a:t>2</a:t>
            </a:r>
            <a:r>
              <a:t> lexicographically </a:t>
            </a:r>
          </a:p>
        </p:txBody>
      </p:sp>
      <p:sp>
        <p:nvSpPr>
          <p:cNvPr id="911" name="Turning Min PQ…"/>
          <p:cNvSpPr/>
          <p:nvPr>
            <p:ph type="title"/>
          </p:nvPr>
        </p:nvSpPr>
        <p:spPr>
          <a:xfrm>
            <a:off x="952500" y="-67734"/>
            <a:ext cx="11099800" cy="2159001"/>
          </a:xfrm>
          <a:prstGeom prst="rect">
            <a:avLst/>
          </a:prstGeom>
        </p:spPr>
        <p:txBody>
          <a:bodyPr/>
          <a:lstStyle/>
          <a:p>
            <a:pPr defTabSz="496570">
              <a:defRPr b="1" sz="6970"/>
            </a:pPr>
            <a:r>
              <a:t>Turning Min PQ </a:t>
            </a:r>
          </a:p>
          <a:p>
            <a:pPr defTabSz="496570">
              <a:defRPr b="1" sz="6970"/>
            </a:pPr>
            <a:r>
              <a:t>into Max PQ</a:t>
            </a:r>
          </a:p>
        </p:txBody>
      </p:sp>
      <p:sp>
        <p:nvSpPr>
          <p:cNvPr id="912" name="nlex(s1, s2) = -(-1) = +1 s1 &lt; s2 lexicographically"/>
          <p:cNvSpPr/>
          <p:nvPr/>
        </p:nvSpPr>
        <p:spPr>
          <a:xfrm>
            <a:off x="-408889" y="7124836"/>
            <a:ext cx="13822578"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&lt; s</a:t>
            </a:r>
            <a:r>
              <a:rPr baseline="-5999"/>
              <a:t>2</a:t>
            </a:r>
            <a:r>
              <a:t> lexicographically </a:t>
            </a:r>
          </a:p>
        </p:txBody>
      </p:sp>
      <p:sp>
        <p:nvSpPr>
          <p:cNvPr id="913" name="nlex(s1, s2) =  -(0) =  0 s1 = s2 lexicographically"/>
          <p:cNvSpPr/>
          <p:nvPr/>
        </p:nvSpPr>
        <p:spPr>
          <a:xfrm>
            <a:off x="53156" y="7896429"/>
            <a:ext cx="1289848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-(0) =  0 s</a:t>
            </a:r>
            <a:r>
              <a:rPr baseline="-5999"/>
              <a:t>1</a:t>
            </a:r>
            <a:r>
              <a:t> = s</a:t>
            </a:r>
            <a:r>
              <a:rPr baseline="-5999"/>
              <a:t>2</a:t>
            </a:r>
            <a:r>
              <a:t> lexicographically </a:t>
            </a:r>
          </a:p>
        </p:txBody>
      </p:sp>
      <p:sp>
        <p:nvSpPr>
          <p:cNvPr id="914" name="nlex(s1, s2) = -(+1) = -1 s1 &gt; s2 lexicographically"/>
          <p:cNvSpPr/>
          <p:nvPr/>
        </p:nvSpPr>
        <p:spPr>
          <a:xfrm>
            <a:off x="53156" y="8668022"/>
            <a:ext cx="1289848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&gt; s</a:t>
            </a:r>
            <a:r>
              <a:rPr baseline="-5999"/>
              <a:t>2</a:t>
            </a:r>
            <a:r>
              <a:t> lexicographically </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8"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19"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2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21"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2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23"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2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25"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7"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28"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29"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30"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3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32"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33"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34"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37"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38"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39"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40"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41"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42"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43"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5"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46"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47"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48"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49"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50"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51"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52"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55"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56"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57"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58"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59"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60"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61"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3"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64"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65"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66"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67"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68"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69"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70"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63"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4"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5"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6"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67"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8"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69"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70" name="Arrow"/>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2"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73"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74"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75"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76"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77" name="XX"/>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78"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79"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1"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82"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83"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84"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85"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86"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87"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88"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0"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91"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92"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93"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94"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95"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96"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97"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9"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00"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01"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02"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03"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04"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05"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06"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8"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09"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1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11"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1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13"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1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15"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18"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19"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0"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2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22"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23"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24"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6"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27"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28"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9"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30"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31"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32"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33"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5" name="Turning Min PQ…"/>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36"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37" name="A"/>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38"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39"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40"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41"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42"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4" name="Adding Elements to Binary Heap"/>
          <p:cNvSpPr/>
          <p:nvPr>
            <p:ph type="title"/>
          </p:nvPr>
        </p:nvSpPr>
        <p:spPr>
          <a:xfrm>
            <a:off x="-58508" y="2556992"/>
            <a:ext cx="13121817" cy="4120656"/>
          </a:xfrm>
          <a:prstGeom prst="rect">
            <a:avLst/>
          </a:prstGeom>
        </p:spPr>
        <p:txBody>
          <a:bodyPr/>
          <a:lstStyle>
            <a:lvl1pPr>
              <a:defRPr b="1" sz="10000"/>
            </a:lvl1pPr>
          </a:lstStyle>
          <a:p>
            <a:pPr/>
            <a:r>
              <a:t>Adding Elements to Binary Heap</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8" name="Ways of Implementing a Priority Queue"/>
          <p:cNvSpPr/>
          <p:nvPr>
            <p:ph type="title"/>
          </p:nvPr>
        </p:nvSpPr>
        <p:spPr>
          <a:xfrm>
            <a:off x="952500" y="443557"/>
            <a:ext cx="11099800" cy="2159001"/>
          </a:xfrm>
          <a:prstGeom prst="rect">
            <a:avLst/>
          </a:prstGeom>
        </p:spPr>
        <p:txBody>
          <a:bodyPr/>
          <a:lstStyle>
            <a:lvl1pPr defTabSz="508254">
              <a:defRPr b="1" sz="6960"/>
            </a:lvl1pPr>
          </a:lstStyle>
          <a:p>
            <a:pPr/>
            <a:r>
              <a:t>Ways of Implementing a Priority Queue</a:t>
            </a:r>
          </a:p>
        </p:txBody>
      </p:sp>
      <p:sp>
        <p:nvSpPr>
          <p:cNvPr id="1049" name="Priority queues are usually implemented with heaps since this gives them the best possible time complexity.…"/>
          <p:cNvSpPr/>
          <p:nvPr/>
        </p:nvSpPr>
        <p:spPr>
          <a:xfrm>
            <a:off x="952500" y="3155998"/>
            <a:ext cx="11099800" cy="5943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66674">
              <a:defRPr sz="3589"/>
            </a:pPr>
            <a:r>
              <a:t>Priority queues are usually implemented with heaps since this gives them the best possible time complexity.</a:t>
            </a:r>
          </a:p>
          <a:p>
            <a:pPr defTabSz="566674">
              <a:defRPr sz="3589"/>
            </a:pPr>
          </a:p>
          <a:p>
            <a:pPr defTabSz="566674">
              <a:defRPr sz="3589"/>
            </a:pPr>
          </a:p>
          <a:p>
            <a:pPr defTabSz="566674">
              <a:defRPr sz="3589"/>
            </a:pPr>
            <a:r>
              <a:t>The Priority Queue (PQ) is an </a:t>
            </a:r>
            <a:r>
              <a:rPr b="1">
                <a:solidFill>
                  <a:schemeClr val="accent2">
                    <a:satOff val="-13916"/>
                    <a:lumOff val="13989"/>
                  </a:schemeClr>
                </a:solidFill>
              </a:rPr>
              <a:t>Abstract Data Type (ADT)</a:t>
            </a:r>
            <a:r>
              <a:rPr b="1"/>
              <a:t>,</a:t>
            </a:r>
            <a:r>
              <a:t> hence heaps are not the only way to implement PQs. As an example, we could use an unsorted list, but this would not give us the best possible time complexity.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76"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7"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8"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9"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0"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1"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82"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83" name="2"/>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4" name="Arrow"/>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5"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3" name="Priority Queue With Binary Heap"/>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There are many types of heaps we could use to implement a priority queue including:</a:t>
            </a:r>
          </a:p>
          <a:p>
            <a:pPr>
              <a:defRPr sz="3800"/>
            </a:pPr>
          </a:p>
          <a:p>
            <a:pPr>
              <a:defRPr sz="3800"/>
            </a:pPr>
            <a:r>
              <a:t>Binary Heap</a:t>
            </a:r>
          </a:p>
          <a:p>
            <a:pPr>
              <a:defRPr sz="3800"/>
            </a:pPr>
            <a:r>
              <a:t>Fibonacci Heap</a:t>
            </a:r>
          </a:p>
          <a:p>
            <a:pPr>
              <a:defRPr sz="3800"/>
            </a:pPr>
            <a:r>
              <a:t>Binomial Heap</a:t>
            </a:r>
          </a:p>
          <a:p>
            <a:pPr>
              <a:defRPr sz="3800"/>
            </a:pPr>
            <a:r>
              <a:t>Pairing Heap</a:t>
            </a:r>
          </a:p>
          <a:p>
            <a:pPr>
              <a:defRPr sz="3800"/>
            </a:pPr>
            <a:r>
              <a: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8"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There are many types of heaps we could use to implement a priority queue including:</a:t>
            </a:r>
          </a:p>
          <a:p>
            <a:pPr>
              <a:defRPr sz="3800"/>
            </a:pPr>
          </a:p>
          <a:p>
            <a:pPr>
              <a:defRPr b="1" sz="3800">
                <a:solidFill>
                  <a:schemeClr val="accent2">
                    <a:satOff val="-13916"/>
                    <a:lumOff val="13989"/>
                  </a:schemeClr>
                </a:solidFill>
              </a:defRPr>
            </a:pPr>
            <a:r>
              <a:t>Binary Heap</a:t>
            </a:r>
          </a:p>
          <a:p>
            <a:pPr>
              <a:defRPr sz="3800"/>
            </a:pPr>
            <a:r>
              <a:t>Fibonacci Heap</a:t>
            </a:r>
          </a:p>
          <a:p>
            <a:pPr>
              <a:defRPr sz="3800"/>
            </a:pPr>
            <a:r>
              <a:t>Binomial Heap</a:t>
            </a:r>
          </a:p>
          <a:p>
            <a:pPr>
              <a:defRPr sz="3800"/>
            </a:pPr>
            <a:r>
              <a:t>Pairing Heap</a:t>
            </a:r>
          </a:p>
          <a:p>
            <a:pPr>
              <a:defRPr sz="3800"/>
            </a:pPr>
            <a:r>
              <a:t>…</a:t>
            </a:r>
          </a:p>
        </p:txBody>
      </p:sp>
      <p:sp>
        <p:nvSpPr>
          <p:cNvPr id="1059" name="Priority Queue With Binary Heap"/>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A binary heap is a binary tree that supports the heap invariant. In a binary tree every node has exactly two children."/>
          <p:cNvSpPr/>
          <p:nvPr/>
        </p:nvSpPr>
        <p:spPr>
          <a:xfrm>
            <a:off x="535547" y="2695100"/>
            <a:ext cx="11777409" cy="21038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2516">
              <a:defRPr sz="3724"/>
            </a:pPr>
            <a:r>
              <a:t>A </a:t>
            </a:r>
            <a:r>
              <a:rPr b="1">
                <a:solidFill>
                  <a:schemeClr val="accent2">
                    <a:satOff val="-13916"/>
                    <a:lumOff val="13989"/>
                  </a:schemeClr>
                </a:solidFill>
              </a:rPr>
              <a:t>binary heap</a:t>
            </a:r>
            <a:r>
              <a:t> is a </a:t>
            </a:r>
            <a:r>
              <a:rPr b="1">
                <a:solidFill>
                  <a:schemeClr val="accent2">
                    <a:satOff val="-13916"/>
                    <a:lumOff val="13989"/>
                  </a:schemeClr>
                </a:solidFill>
              </a:rPr>
              <a:t>binary tree</a:t>
            </a:r>
            <a:r>
              <a:t> that supports the </a:t>
            </a:r>
            <a:r>
              <a:rPr b="1">
                <a:solidFill>
                  <a:schemeClr val="accent2">
                    <a:satOff val="-13916"/>
                    <a:lumOff val="13989"/>
                  </a:schemeClr>
                </a:solidFill>
              </a:rPr>
              <a:t>heap invariant</a:t>
            </a:r>
            <a:r>
              <a:t>. In a binary tree every node has exactly two children.</a:t>
            </a:r>
          </a:p>
        </p:txBody>
      </p:sp>
      <p:sp>
        <p:nvSpPr>
          <p:cNvPr id="1064"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065"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66"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067"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068"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069"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70"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1"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2"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3"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4"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5" name="Priority Queue With Binary Heap"/>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A binary heap is a heap where every node has exactly two children."/>
          <p:cNvSpPr/>
          <p:nvPr/>
        </p:nvSpPr>
        <p:spPr>
          <a:xfrm>
            <a:off x="1192312" y="2803188"/>
            <a:ext cx="10567275" cy="18877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A </a:t>
            </a:r>
            <a:r>
              <a:rPr b="1">
                <a:solidFill>
                  <a:schemeClr val="accent2">
                    <a:satOff val="-13916"/>
                    <a:lumOff val="13989"/>
                  </a:schemeClr>
                </a:solidFill>
              </a:rPr>
              <a:t>binary heap</a:t>
            </a:r>
            <a:r>
              <a:t> is a heap where every node has exactly two children.</a:t>
            </a:r>
          </a:p>
        </p:txBody>
      </p:sp>
      <p:sp>
        <p:nvSpPr>
          <p:cNvPr id="1080"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081"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82"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083"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084"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085"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86"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7"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8"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9"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0"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1" name="Circle"/>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2" name="Circle"/>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3" name="Circle"/>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4" name="Circle"/>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5" name="Circle"/>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6" name="Circle"/>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7" name="Circle"/>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8" name="Line"/>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9" name="Line"/>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0" name="Line"/>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1" name="Line"/>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2" name="Line"/>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Line"/>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4" name="Line"/>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5" name="Priority Queue With Binary Heap"/>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9"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10"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11"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12"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13"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4"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5"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6"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7"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18"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19"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0"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1"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122"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23"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4"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5"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26"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7" name="A complete binary tree is a tree in which at every level, except possibly the last is completely filled and and all the nodes are as far left as possible."/>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sp>
        <p:nvSpPr>
          <p:cNvPr id="1128"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29" name="Priority Queue With Binary Heap"/>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3"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34"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35"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36"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37"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8"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9"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0"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1"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42"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43"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4"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5"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146"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47"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8"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9"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50"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1" name="A complete binary tree is a tree in which at every level, except possibly the last is completely filled and and all the nodes are as far left as possible."/>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pic>
        <p:nvPicPr>
          <p:cNvPr id="1152" name="Circle" descr="Circle"/>
          <p:cNvPicPr>
            <a:picLocks noChangeAspect="0"/>
          </p:cNvPicPr>
          <p:nvPr/>
        </p:nvPicPr>
        <p:blipFill>
          <a:blip r:embed="rId4">
            <a:alphaModFix amt="71000"/>
            <a:extLst/>
          </a:blip>
          <a:stretch>
            <a:fillRect/>
          </a:stretch>
        </p:blipFill>
        <p:spPr>
          <a:xfrm>
            <a:off x="6182669" y="8664785"/>
            <a:ext cx="862954" cy="862954"/>
          </a:xfrm>
          <a:prstGeom prst="rect">
            <a:avLst/>
          </a:prstGeom>
        </p:spPr>
      </p:pic>
      <p:sp>
        <p:nvSpPr>
          <p:cNvPr id="1154" name="Line"/>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5"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56" name="Priority Queue With Binary Heap"/>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0"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161"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162"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163"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64"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65"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66"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6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168"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69"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70"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71"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172"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73"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174"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175"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76"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graphicFrame>
        <p:nvGraphicFramePr>
          <p:cNvPr id="1177"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17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17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18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8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18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8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8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8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8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8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18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18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19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19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19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19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26"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27" name="7"/>
          <p:cNvSpPr/>
          <p:nvPr/>
        </p:nvSpPr>
        <p:spPr>
          <a:xfrm>
            <a:off x="10710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28" name="6"/>
          <p:cNvSpPr/>
          <p:nvPr/>
        </p:nvSpPr>
        <p:spPr>
          <a:xfrm>
            <a:off x="72390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29" name="5"/>
          <p:cNvSpPr/>
          <p:nvPr/>
        </p:nvSpPr>
        <p:spPr>
          <a:xfrm>
            <a:off x="86614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30" name="1"/>
          <p:cNvSpPr/>
          <p:nvPr/>
        </p:nvSpPr>
        <p:spPr>
          <a:xfrm>
            <a:off x="100838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3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32" name="2"/>
          <p:cNvSpPr/>
          <p:nvPr/>
        </p:nvSpPr>
        <p:spPr>
          <a:xfrm>
            <a:off x="6660557" y="8283015"/>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33" name="2"/>
          <p:cNvSpPr/>
          <p:nvPr/>
        </p:nvSpPr>
        <p:spPr>
          <a:xfrm>
            <a:off x="7435652"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34" name="3"/>
          <p:cNvSpPr/>
          <p:nvPr/>
        </p:nvSpPr>
        <p:spPr>
          <a:xfrm>
            <a:off x="8210748"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235" name="4"/>
          <p:cNvSpPr/>
          <p:nvPr/>
        </p:nvSpPr>
        <p:spPr>
          <a:xfrm>
            <a:off x="8985843"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36" name="0"/>
          <p:cNvSpPr/>
          <p:nvPr/>
        </p:nvSpPr>
        <p:spPr>
          <a:xfrm>
            <a:off x="9760939" y="8283015"/>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237" name="1"/>
          <p:cNvSpPr/>
          <p:nvPr/>
        </p:nvSpPr>
        <p:spPr>
          <a:xfrm>
            <a:off x="10536034"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38" name="2"/>
          <p:cNvSpPr/>
          <p:nvPr/>
        </p:nvSpPr>
        <p:spPr>
          <a:xfrm>
            <a:off x="11311129"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39" name="1"/>
          <p:cNvSpPr/>
          <p:nvPr/>
        </p:nvSpPr>
        <p:spPr>
          <a:xfrm>
            <a:off x="12086225" y="8283015"/>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4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24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4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4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24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4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4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4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4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4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5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25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25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25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25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25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284"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285"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286"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91"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9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9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9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9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9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9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9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9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0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01"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0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0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0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0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0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0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0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0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1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1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1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1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1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1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31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31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31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31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32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349"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350"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351"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5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55"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5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5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5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5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6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6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6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6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6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65"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6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6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6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6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7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7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7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7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7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7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7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7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7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37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38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38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38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38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412"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413"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414"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What is a…"/>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9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4"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96"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9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8" name="Arrow"/>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1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1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19"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2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2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2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2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2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2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2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2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42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29"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3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3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43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3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3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3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3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3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3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3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4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4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44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44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44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44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44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475"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476"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477"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8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8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8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83"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8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8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8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8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8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8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9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49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9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93"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9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49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9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9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9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9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0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0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0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0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50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50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50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50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50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50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538"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539"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40"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54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4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4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4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4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4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4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5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5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5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5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55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5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5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5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55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5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6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6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6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6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6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6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6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56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56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56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57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57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57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601"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602"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603"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5"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06"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07"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08"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09"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10"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1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12"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13"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14"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15"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16"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17"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18"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19"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2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2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2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2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2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2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2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2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2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2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3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63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63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63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63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63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664"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665"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666"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8"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69"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70"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71"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72"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73"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74"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75"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76"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77"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78"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79"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80"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1"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82"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3"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84"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5"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86"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87"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88"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89"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90"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91"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92"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93"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694"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695"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696"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697"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698"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9"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0"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1"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2"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3"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4"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5"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6"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7"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8"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9"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0"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1"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2"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3"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4"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5"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6"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7"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8"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9"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0"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1"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2"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3"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4"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5"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6"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727"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728"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729"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1"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732"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33"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34"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35"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36"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37"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38"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39"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40"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41"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42"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743"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44"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45"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46"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747"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48"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49"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50"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51"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52"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53"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54"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55"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756"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757"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758"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759"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760"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761"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2"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3"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4"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5"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6"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7"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8"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9"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0"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1"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2"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3"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4"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5"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6"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7"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8"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9"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0"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1"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2"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3"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4"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5"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6"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7"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8"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9"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790"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791"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792"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4"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795"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96"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97"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98"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99"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00"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01"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02"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0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04"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05"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06"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07"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08"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09"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10"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11"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12"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13"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14"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15"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16"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17"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18"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19"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820"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821"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822"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823"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824"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5"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6"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7"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8"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9"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0"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1"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2"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3"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4"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5"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6"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7"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2"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853"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854"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855"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7"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58"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59"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60"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61"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62"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63"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4"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5"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6"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67"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68"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69"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70"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71"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72"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73"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74"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75"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76"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77"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78"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79"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80"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81"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82"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883"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884"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885"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886"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887"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8"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9"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0"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1"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2"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3"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4"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5"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6"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7"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8"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9"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0"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1"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2"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3"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4"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5"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6"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7"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8"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9"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0"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1"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2"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3"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4"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5"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graphicFrame>
        <p:nvGraphicFramePr>
          <p:cNvPr id="1916"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17"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18"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b="1" sz="6960"/>
            </a:lvl1pPr>
          </a:lstStyle>
          <a:p>
            <a:pPr/>
            <a:r>
              <a:t>Binary Heap Representation</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21"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2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2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92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2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2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2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2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2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3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3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3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3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3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3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3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3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3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3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4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4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94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4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4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4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94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94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94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94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95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979"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980"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81"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8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85"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8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98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8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8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9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9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9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9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9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9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9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9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9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9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0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0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0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0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0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0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0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0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00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01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01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01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01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042" name="Binary Heap Representation"/>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043" name="Table"/>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44" name="Table"/>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