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a:p>
        </p:txBody>
      </p:sp>
      <p:sp>
        <p:nvSpPr>
          <p:cNvPr id="122" name="Shape 122"/>
          <p:cNvSpPr/>
          <p:nvPr>
            <p:ph type="body" sz="quarter" idx="1"/>
          </p:nvPr>
        </p:nvSpPr>
        <p:spPr>
          <a:prstGeom prst="rect">
            <a:avLst/>
          </a:prstGeom>
        </p:spPr>
        <p:txBody>
          <a:bodyPr/>
          <a:lstStyle/>
          <a:p>
            <a:pPr/>
            <a:r>
              <a:t>Let’s talk about queues, one of the most useful DS. This is part one of three in the queue series.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Dequeue again so this time we remove minus one from the queue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sldImg"/>
          </p:nvPr>
        </p:nvSpPr>
        <p:spPr>
          <a:prstGeom prst="rect">
            <a:avLst/>
          </a:prstGeom>
        </p:spPr>
        <p:txBody>
          <a:bodyPr/>
          <a:lstStyle/>
          <a:p>
            <a:pPr/>
          </a:p>
        </p:txBody>
      </p:sp>
      <p:sp>
        <p:nvSpPr>
          <p:cNvPr id="299" name="Shape 299"/>
          <p:cNvSpPr/>
          <p:nvPr>
            <p:ph type="body" sz="quarter" idx="1"/>
          </p:nvPr>
        </p:nvSpPr>
        <p:spPr>
          <a:prstGeom prst="rect">
            <a:avLst/>
          </a:prstGeom>
        </p:spPr>
        <p:txBody>
          <a:bodyPr/>
          <a:lstStyle/>
          <a:p>
            <a:pPr/>
            <a:r>
              <a:t>Now let’s enqueue 7 to the back of the queue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Oh now we have a dequeue operation so let’s remove the front element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The last operation is to enqueue so just add -6 to the end of the queue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a:p>
        </p:txBody>
      </p:sp>
      <p:sp>
        <p:nvSpPr>
          <p:cNvPr id="354" name="Shape 354"/>
          <p:cNvSpPr/>
          <p:nvPr>
            <p:ph type="body" sz="quarter" idx="1"/>
          </p:nvPr>
        </p:nvSpPr>
        <p:spPr>
          <a:prstGeom prst="rect">
            <a:avLst/>
          </a:prstGeom>
        </p:spPr>
        <p:txBody>
          <a:bodyPr/>
          <a:lstStyle/>
          <a:p>
            <a:pPr/>
            <a:r>
              <a:t>So now that we know what a queue is, where does this data structure actually get used? </a:t>
            </a:r>
          </a:p>
          <a:p>
            <a:pPr/>
          </a:p>
          <a:p>
            <a:pPr/>
            <a:r>
              <a:t>The classic example of where a queue is used is to model an actual queue or a waiting line such as one at a movie theatre or a line of people waiting to get served at mcdonalds. Have you ever been waiting behind people in a line at McDonalds because all the cashes are full and as soon as one of them is freed the next person in line gets to order food? Well that’s a queue.</a:t>
            </a:r>
          </a:p>
          <a:p>
            <a:pPr/>
          </a:p>
          <a:p>
            <a:pPr/>
            <a:r>
              <a:t>Queues are also really useful if you need to keep track of the last x most recently added items because all you need to do is poll whenever the queue contains more than x elements (leaving the most recent elements).</a:t>
            </a:r>
          </a:p>
          <a:p>
            <a:pPr/>
          </a:p>
          <a:p>
            <a:pPr/>
            <a:r>
              <a:t>Queues are often used in server request management. Suppose for a moment that you’re a web server idly waiting for requests from people to use your website and at any given moment you can simultaneously serve up to five people but no more. If 12 requests come in one after another in a short period of time you may not be able to finish processing all the requests as new ones come in so while you process the five that you’re able to the remaining 7 get to chill in a queue waiting to be served and whenever you finish processing a request you simply dequeue the next element in the queue until the queue is empty. While you’re doing all this if more requests to access your webpage come in just enqueue them add the end of the queue.</a:t>
            </a:r>
          </a:p>
          <a:p>
            <a:pPr/>
          </a:p>
          <a:p>
            <a:pPr/>
            <a:r>
              <a:t>Queues are also used when performing a breadth first search traversal of a graph we’re going to see an example of this coming up soon.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0" name="Shape 360"/>
          <p:cNvSpPr/>
          <p:nvPr>
            <p:ph type="sldImg"/>
          </p:nvPr>
        </p:nvSpPr>
        <p:spPr>
          <a:prstGeom prst="rect">
            <a:avLst/>
          </a:prstGeom>
        </p:spPr>
        <p:txBody>
          <a:bodyPr/>
          <a:lstStyle/>
          <a:p>
            <a:pPr/>
          </a:p>
        </p:txBody>
      </p:sp>
      <p:sp>
        <p:nvSpPr>
          <p:cNvPr id="361" name="Shape 361"/>
          <p:cNvSpPr/>
          <p:nvPr>
            <p:ph type="body" sz="quarter" idx="1"/>
          </p:nvPr>
        </p:nvSpPr>
        <p:spPr>
          <a:prstGeom prst="rect">
            <a:avLst/>
          </a:prstGeom>
        </p:spPr>
        <p:txBody>
          <a:bodyPr/>
          <a:lstStyle/>
          <a:p>
            <a:pPr/>
            <a:r>
              <a:t>As we have seen it is pretty obvious that the enqueue and dequeue operations are constant time. There’s also another operation on queue I have not mentioned and this is peeking. Peeking means looking at the value at the front of the queue without removing it, this is also constant time. However checking if an element is contained within a queue is linear since we would need to scan through all the elements. There is also element removal, not in the sense of dequeuing or polling but actually removing from the entire queue internally, this also requires linear time due to the fact that we need to scan through all the elements of the queue in the worst case.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p>
            <a:pPr/>
            <a:r>
              <a:t>Alright time to look at the implementation of queues. How to we create one of these bad boys?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ph type="sldImg"/>
          </p:nvPr>
        </p:nvSpPr>
        <p:spPr>
          <a:prstGeom prst="rect">
            <a:avLst/>
          </a:prstGeom>
        </p:spPr>
        <p:txBody>
          <a:bodyPr/>
          <a:lstStyle/>
          <a:p>
            <a:pPr/>
          </a:p>
        </p:txBody>
      </p:sp>
      <p:sp>
        <p:nvSpPr>
          <p:cNvPr id="371" name="Shape 371"/>
          <p:cNvSpPr/>
          <p:nvPr>
            <p:ph type="body" sz="quarter" idx="1"/>
          </p:nvPr>
        </p:nvSpPr>
        <p:spPr>
          <a:prstGeom prst="rect">
            <a:avLst/>
          </a:prstGeom>
        </p:spPr>
        <p:txBody>
          <a:bodyPr/>
          <a:lstStyle/>
          <a:p>
            <a:pPr/>
            <a:r>
              <a:t>It turns out that you can implement the queue ADT in multiple ways, but the most popular methods  are to use either Arrays, SLL or DLL. Here I will show you how with a SLL, but in the source code implementation we will look at the DLL version so stay tuned.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sldImg"/>
          </p:nvPr>
        </p:nvSpPr>
        <p:spPr>
          <a:prstGeom prst="rect">
            <a:avLst/>
          </a:prstGeom>
        </p:spPr>
        <p:txBody>
          <a:bodyPr/>
          <a:lstStyle/>
          <a:p>
            <a:pPr/>
          </a:p>
        </p:txBody>
      </p:sp>
      <p:sp>
        <p:nvSpPr>
          <p:cNvPr id="495" name="Shape 495"/>
          <p:cNvSpPr/>
          <p:nvPr>
            <p:ph type="body" sz="quarter" idx="1"/>
          </p:nvPr>
        </p:nvSpPr>
        <p:spPr>
          <a:prstGeom prst="rect">
            <a:avLst/>
          </a:prstGeom>
        </p:spPr>
        <p:txBody>
          <a:bodyPr/>
          <a:lstStyle/>
          <a:p>
            <a:pPr/>
            <a:r>
              <a:t>So here we dequeue the first node from the queue by moving the head pointer ahead on node and setting the last node to null so it will be picked up by the garbage collector, this is if you’re coding in Java and it will since it has no other references pointing to it. If you’re using another programming language that requires you to explicitly deallocate and free memory yourself like C or C++ now is the time to do that or you will get memory leaks.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2" name="Shape 512"/>
          <p:cNvSpPr/>
          <p:nvPr>
            <p:ph type="sldImg"/>
          </p:nvPr>
        </p:nvSpPr>
        <p:spPr>
          <a:prstGeom prst="rect">
            <a:avLst/>
          </a:prstGeom>
        </p:spPr>
        <p:txBody>
          <a:bodyPr/>
          <a:lstStyle/>
          <a:p>
            <a:pPr/>
          </a:p>
        </p:txBody>
      </p:sp>
      <p:sp>
        <p:nvSpPr>
          <p:cNvPr id="513" name="Shape 513"/>
          <p:cNvSpPr/>
          <p:nvPr>
            <p:ph type="body" sz="quarter" idx="1"/>
          </p:nvPr>
        </p:nvSpPr>
        <p:spPr>
          <a:prstGeom prst="rect">
            <a:avLst/>
          </a:prstGeom>
        </p:spPr>
        <p:txBody>
          <a:bodyPr/>
          <a:lstStyle/>
          <a:p>
            <a:pPr/>
            <a:r>
              <a:t>We perform a similar operation for different the rest of the dequeue operation, all we need to do is move that head pointer ahead one step.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a:p>
        </p:txBody>
      </p:sp>
      <p:sp>
        <p:nvSpPr>
          <p:cNvPr id="127" name="Shape 127"/>
          <p:cNvSpPr/>
          <p:nvPr>
            <p:ph type="body" sz="quarter" idx="1"/>
          </p:nvPr>
        </p:nvSpPr>
        <p:spPr>
          <a:prstGeom prst="rect">
            <a:avLst/>
          </a:prstGeom>
        </p:spPr>
        <p:txBody>
          <a:bodyPr/>
          <a:lstStyle/>
          <a:p>
            <a:pPr/>
            <a:r>
              <a:t>Here’s our outline, we’ll be going over what queues are and where they’re used. Then we’ll look at some complexity analysis and an example involving queues and lastly we’ll discuss the implementation details of enqueuing and dequeuing followed by some code implementation.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Shape 550"/>
          <p:cNvSpPr/>
          <p:nvPr>
            <p:ph type="sldImg"/>
          </p:nvPr>
        </p:nvSpPr>
        <p:spPr>
          <a:prstGeom prst="rect">
            <a:avLst/>
          </a:prstGeom>
        </p:spPr>
        <p:txBody>
          <a:bodyPr/>
          <a:lstStyle/>
          <a:p>
            <a:pPr/>
          </a:p>
        </p:txBody>
      </p:sp>
      <p:sp>
        <p:nvSpPr>
          <p:cNvPr id="551" name="Shape 551"/>
          <p:cNvSpPr/>
          <p:nvPr>
            <p:ph type="body" sz="quarter" idx="1"/>
          </p:nvPr>
        </p:nvSpPr>
        <p:spPr>
          <a:prstGeom prst="rect">
            <a:avLst/>
          </a:prstGeom>
        </p:spPr>
        <p:txBody>
          <a:bodyPr/>
          <a:lstStyle/>
          <a:p>
            <a:pPr/>
            <a:r>
              <a:t>When we have no more elements both pointers should point to null again. So as we have observed from enqueuing and dequeuing operations is that all it is is moving either the tail pointer forwards in the case of enqueuing and the head pointer forwards in the case of dequeuing.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ph type="sldImg"/>
          </p:nvPr>
        </p:nvSpPr>
        <p:spPr>
          <a:prstGeom prst="rect">
            <a:avLst/>
          </a:prstGeom>
        </p:spPr>
        <p:txBody>
          <a:bodyPr/>
          <a:lstStyle/>
          <a:p>
            <a:pPr/>
          </a:p>
        </p:txBody>
      </p:sp>
      <p:sp>
        <p:nvSpPr>
          <p:cNvPr id="586" name="Shape 586"/>
          <p:cNvSpPr/>
          <p:nvPr>
            <p:ph type="body" sz="quarter" idx="1"/>
          </p:nvPr>
        </p:nvSpPr>
        <p:spPr>
          <a:prstGeom prst="rect">
            <a:avLst/>
          </a:prstGeom>
        </p:spPr>
        <p:txBody>
          <a:bodyPr/>
          <a:lstStyle/>
          <a:p>
            <a:pPr/>
            <a:r>
              <a:t>Let’s have an example of how we can use a queue to help us do a breadth first search traversal on a graph. If you don’t know what I mean when I say graph I mean a network not a bar graph or a line graph or anything like that. </a:t>
            </a:r>
          </a:p>
          <a:p>
            <a:pPr/>
          </a:p>
          <a:p>
            <a:pPr/>
            <a:r>
              <a:t>But first I should explain what a BFS is. with a BFS the objective is to start at a node and traverse the entire graph by first visiting all the neighbours of the starting node then visiting on the neighbours of the first node you visited then visit all the neighbours of the second node you visited in that particular order. You can think of each iteration of the BFS as expanding the frontier by one node outwards at each step, so if you were to begin your BFS say at node zero it would look like this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0" name="Shape 620"/>
          <p:cNvSpPr/>
          <p:nvPr>
            <p:ph type="sldImg"/>
          </p:nvPr>
        </p:nvSpPr>
        <p:spPr>
          <a:prstGeom prst="rect">
            <a:avLst/>
          </a:prstGeom>
        </p:spPr>
        <p:txBody>
          <a:bodyPr/>
          <a:lstStyle/>
          <a:p>
            <a:pPr/>
          </a:p>
        </p:txBody>
      </p:sp>
      <p:sp>
        <p:nvSpPr>
          <p:cNvPr id="621" name="Shape 621"/>
          <p:cNvSpPr/>
          <p:nvPr>
            <p:ph type="body" sz="quarter" idx="1"/>
          </p:nvPr>
        </p:nvSpPr>
        <p:spPr>
          <a:prstGeom prst="rect">
            <a:avLst/>
          </a:prstGeom>
        </p:spPr>
        <p:txBody>
          <a:bodyPr/>
          <a:lstStyle/>
          <a:p>
            <a:pPr/>
            <a:r>
              <a:t>First we begin at zero and add zero to the frontier or the visiting group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5" name="Shape 655"/>
          <p:cNvSpPr/>
          <p:nvPr>
            <p:ph type="sldImg"/>
          </p:nvPr>
        </p:nvSpPr>
        <p:spPr>
          <a:prstGeom prst="rect">
            <a:avLst/>
          </a:prstGeom>
        </p:spPr>
        <p:txBody>
          <a:bodyPr/>
          <a:lstStyle/>
          <a:p>
            <a:pPr/>
          </a:p>
        </p:txBody>
      </p:sp>
      <p:sp>
        <p:nvSpPr>
          <p:cNvPr id="656" name="Shape 656"/>
          <p:cNvSpPr/>
          <p:nvPr>
            <p:ph type="body" sz="quarter" idx="1"/>
          </p:nvPr>
        </p:nvSpPr>
        <p:spPr>
          <a:prstGeom prst="rect">
            <a:avLst/>
          </a:prstGeom>
        </p:spPr>
        <p:txBody>
          <a:bodyPr/>
          <a:lstStyle/>
          <a:p>
            <a:pPr/>
            <a:r>
              <a:t>Then we visit all the neighbours of zero those are 1 and 9 and add those to the frontier.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0" name="Shape 690"/>
          <p:cNvSpPr/>
          <p:nvPr>
            <p:ph type="sldImg"/>
          </p:nvPr>
        </p:nvSpPr>
        <p:spPr>
          <a:prstGeom prst="rect">
            <a:avLst/>
          </a:prstGeom>
        </p:spPr>
        <p:txBody>
          <a:bodyPr/>
          <a:lstStyle/>
          <a:p>
            <a:pPr/>
          </a:p>
        </p:txBody>
      </p:sp>
      <p:sp>
        <p:nvSpPr>
          <p:cNvPr id="691" name="Shape 691"/>
          <p:cNvSpPr/>
          <p:nvPr>
            <p:ph type="body" sz="quarter" idx="1"/>
          </p:nvPr>
        </p:nvSpPr>
        <p:spPr>
          <a:prstGeom prst="rect">
            <a:avLst/>
          </a:prstGeom>
        </p:spPr>
        <p:txBody>
          <a:bodyPr/>
          <a:lstStyle/>
          <a:p>
            <a:pPr/>
            <a:r>
              <a:t>Now we visit all the unvisited neighbours of 1 and 9 being only 8</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5" name="Shape 725"/>
          <p:cNvSpPr/>
          <p:nvPr>
            <p:ph type="sldImg"/>
          </p:nvPr>
        </p:nvSpPr>
        <p:spPr>
          <a:prstGeom prst="rect">
            <a:avLst/>
          </a:prstGeom>
        </p:spPr>
        <p:txBody>
          <a:bodyPr/>
          <a:lstStyle/>
          <a:p>
            <a:pPr/>
          </a:p>
        </p:txBody>
      </p:sp>
      <p:sp>
        <p:nvSpPr>
          <p:cNvPr id="726" name="Shape 726"/>
          <p:cNvSpPr/>
          <p:nvPr>
            <p:ph type="body" sz="quarter" idx="1"/>
          </p:nvPr>
        </p:nvSpPr>
        <p:spPr>
          <a:prstGeom prst="rect">
            <a:avLst/>
          </a:prstGeom>
        </p:spPr>
        <p:txBody>
          <a:bodyPr/>
          <a:lstStyle/>
          <a:p>
            <a:pPr/>
            <a:r>
              <a:t>Similarly all the unvisited neighbours are 8 is only 7</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0" name="Shape 760"/>
          <p:cNvSpPr/>
          <p:nvPr>
            <p:ph type="sldImg"/>
          </p:nvPr>
        </p:nvSpPr>
        <p:spPr>
          <a:prstGeom prst="rect">
            <a:avLst/>
          </a:prstGeom>
        </p:spPr>
        <p:txBody>
          <a:bodyPr/>
          <a:lstStyle/>
          <a:p>
            <a:pPr/>
          </a:p>
        </p:txBody>
      </p:sp>
      <p:sp>
        <p:nvSpPr>
          <p:cNvPr id="761" name="Shape 761"/>
          <p:cNvSpPr/>
          <p:nvPr>
            <p:ph type="body" sz="quarter" idx="1"/>
          </p:nvPr>
        </p:nvSpPr>
        <p:spPr>
          <a:prstGeom prst="rect">
            <a:avLst/>
          </a:prstGeom>
        </p:spPr>
        <p:txBody>
          <a:bodyPr/>
          <a:lstStyle/>
          <a:p>
            <a:pPr/>
            <a:r>
              <a:t>Now we visit all the neighbours of 7 and add them to the frontier.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5" name="Shape 795"/>
          <p:cNvSpPr/>
          <p:nvPr>
            <p:ph type="sldImg"/>
          </p:nvPr>
        </p:nvSpPr>
        <p:spPr>
          <a:prstGeom prst="rect">
            <a:avLst/>
          </a:prstGeom>
        </p:spPr>
        <p:txBody>
          <a:bodyPr/>
          <a:lstStyle/>
          <a:p>
            <a:pPr/>
          </a:p>
        </p:txBody>
      </p:sp>
      <p:sp>
        <p:nvSpPr>
          <p:cNvPr id="796" name="Shape 796"/>
          <p:cNvSpPr/>
          <p:nvPr>
            <p:ph type="body" sz="quarter" idx="1"/>
          </p:nvPr>
        </p:nvSpPr>
        <p:spPr>
          <a:prstGeom prst="rect">
            <a:avLst/>
          </a:prstGeom>
        </p:spPr>
        <p:txBody>
          <a:bodyPr/>
          <a:lstStyle/>
          <a:p>
            <a:pPr/>
            <a:r>
              <a:t>Now we visit all the unvisited nodes adjacent to the nodes on our frontier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0" name="Shape 830"/>
          <p:cNvSpPr/>
          <p:nvPr>
            <p:ph type="sldImg"/>
          </p:nvPr>
        </p:nvSpPr>
        <p:spPr>
          <a:prstGeom prst="rect">
            <a:avLst/>
          </a:prstGeom>
        </p:spPr>
        <p:txBody>
          <a:bodyPr/>
          <a:lstStyle/>
          <a:p>
            <a:pPr/>
          </a:p>
        </p:txBody>
      </p:sp>
      <p:sp>
        <p:nvSpPr>
          <p:cNvPr id="831" name="Shape 831"/>
          <p:cNvSpPr/>
          <p:nvPr>
            <p:ph type="body" sz="quarter" idx="1"/>
          </p:nvPr>
        </p:nvSpPr>
        <p:spPr>
          <a:prstGeom prst="rect">
            <a:avLst/>
          </a:prstGeom>
        </p:spPr>
        <p:txBody>
          <a:bodyPr/>
          <a:lstStyle/>
          <a:p>
            <a:pPr/>
            <a:r>
              <a:t>Now we visited all the nodes except for node 12 because there’s no way to reach it so we leave it be a loner node. So now that we know what a BFS is how to we actually implement it?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5" name="Shape 835"/>
          <p:cNvSpPr/>
          <p:nvPr>
            <p:ph type="sldImg"/>
          </p:nvPr>
        </p:nvSpPr>
        <p:spPr>
          <a:prstGeom prst="rect">
            <a:avLst/>
          </a:prstGeom>
        </p:spPr>
        <p:txBody>
          <a:bodyPr/>
          <a:lstStyle/>
          <a:p>
            <a:pPr/>
          </a:p>
        </p:txBody>
      </p:sp>
      <p:sp>
        <p:nvSpPr>
          <p:cNvPr id="836" name="Shape 836"/>
          <p:cNvSpPr/>
          <p:nvPr>
            <p:ph type="body" sz="quarter" idx="1"/>
          </p:nvPr>
        </p:nvSpPr>
        <p:spPr>
          <a:prstGeom prst="rect">
            <a:avLst/>
          </a:prstGeom>
        </p:spPr>
        <p:txBody>
          <a:bodyPr/>
          <a:lstStyle/>
          <a:p>
            <a:pPr/>
            <a:r>
              <a:t>One way is to use a queue. The idea is to add the starting node to the queue and visit all the unvisited neighbours of that node adding them to the queue and then marking the current node as visited. Eventually you will run out of nodes as the frontier finishes expanding and the BFS will terminate.</a:t>
            </a:r>
          </a:p>
          <a:p>
            <a:pPr/>
          </a:p>
          <a:p>
            <a:pPr/>
            <a:r>
              <a:t>Walk through pseudo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Read Slide.</a:t>
            </a:r>
          </a:p>
          <a:p>
            <a:pPr/>
            <a:r>
              <a:t>Below you can see a basic queue.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So every queue has a back and a front. We insert elements through the back and remove them through the front. Adding elements to the back of the queue is called enqueuing and removing elements for the front of the queue is called dequeuing.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Now let’s talk a little bit more about terminology surrounding queues because there does not seem to be a consistent usage of terms to refer to enqueuing and dequeuing. You will see some people refer to enqueuing as adding for even offering elements to a queue.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Also for dequeuing or removing elements from the front of the queue sometimes this is called polling an element from a queue. Some people also refer to this as removing an element from a queue, but the problem with saying that is: that it can cause some ambiguity. Did they mean removing from the front of the queue specifically or from the entire queue? Make note that if I say removing I am referring to removing from the front of the queue unless I say otherwise.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Now let’s look at an example of how a queue works in some detail. First however notice that I have labeled the queue’s front and back ends where we will be dequeuing and enqueuing respectively to remove and confusion.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p>
            <a:pPr/>
            <a:r>
              <a:t>The first operation says to enqueue 12, so we add 12 to the end of the queue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Then Dequeue, so we remove the first element from the front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lstStyle/>
          <a:p>
            <a:pPr/>
            <a:r>
              <a:t>Title Text</a:t>
            </a:r>
          </a:p>
        </p:txBody>
      </p:sp>
      <p:sp>
        <p:nvSpPr>
          <p:cNvPr id="22" name="Body Level One…"/>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Queues"/>
          <p:cNvSpPr/>
          <p:nvPr>
            <p:ph type="ctrTitle"/>
          </p:nvPr>
        </p:nvSpPr>
        <p:spPr>
          <a:prstGeom prst="rect">
            <a:avLst/>
          </a:prstGeom>
        </p:spPr>
        <p:txBody>
          <a:bodyPr/>
          <a:lstStyle>
            <a:lvl1pPr>
              <a:defRPr b="1" sz="16000"/>
            </a:lvl1pPr>
          </a:lstStyle>
          <a:p>
            <a:pPr/>
            <a:r>
              <a:t>Queues</a:t>
            </a:r>
          </a:p>
        </p:txBody>
      </p:sp>
      <p:sp>
        <p:nvSpPr>
          <p:cNvPr id="120" name="William Fiset"/>
          <p:cNvSpPr/>
          <p:nvPr>
            <p:ph type="subTitle" sz="quarter" idx="1"/>
          </p:nvPr>
        </p:nvSpPr>
        <p:spPr>
          <a:xfrm>
            <a:off x="1270000" y="6406287"/>
            <a:ext cx="10464800" cy="1130301"/>
          </a:xfrm>
          <a:prstGeom prst="rect">
            <a:avLst/>
          </a:prstGeom>
        </p:spPr>
        <p:txBody>
          <a:bodyPr/>
          <a:lstStyle>
            <a:lvl1pPr>
              <a:defRPr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Queue Example"/>
          <p:cNvSpPr/>
          <p:nvPr>
            <p:ph type="title"/>
          </p:nvPr>
        </p:nvSpPr>
        <p:spPr>
          <a:prstGeom prst="rect">
            <a:avLst/>
          </a:prstGeom>
        </p:spPr>
        <p:txBody>
          <a:bodyPr/>
          <a:lstStyle>
            <a:lvl1pPr>
              <a:defRPr b="1"/>
            </a:lvl1pPr>
          </a:lstStyle>
          <a:p>
            <a:pPr/>
            <a:r>
              <a:t>Queue Example</a:t>
            </a:r>
          </a:p>
        </p:txBody>
      </p:sp>
      <p:sp>
        <p:nvSpPr>
          <p:cNvPr id="23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39"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40"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41"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42"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43"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4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45" name="12"/>
          <p:cNvSpPr/>
          <p:nvPr/>
        </p:nvSpPr>
        <p:spPr>
          <a:xfrm>
            <a:off x="940840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Queue Example"/>
          <p:cNvSpPr/>
          <p:nvPr>
            <p:ph type="title"/>
          </p:nvPr>
        </p:nvSpPr>
        <p:spPr>
          <a:prstGeom prst="rect">
            <a:avLst/>
          </a:prstGeom>
        </p:spPr>
        <p:txBody>
          <a:bodyPr/>
          <a:lstStyle>
            <a:lvl1pPr>
              <a:defRPr b="1"/>
            </a:lvl1pPr>
          </a:lstStyle>
          <a:p>
            <a:pPr/>
            <a:r>
              <a:t>Queue Example</a:t>
            </a:r>
          </a:p>
        </p:txBody>
      </p:sp>
      <p:sp>
        <p:nvSpPr>
          <p:cNvPr id="24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49" name="55"/>
          <p:cNvSpPr/>
          <p:nvPr/>
        </p:nvSpPr>
        <p:spPr>
          <a:xfrm>
            <a:off x="271591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50"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51"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52"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53"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5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defRPr>
                <a:solidFill>
                  <a:schemeClr val="accent4">
                    <a:hueOff val="102361"/>
                    <a:satOff val="14118"/>
                    <a:lumOff val="10675"/>
                  </a:schemeClr>
                </a:solidFill>
              </a:defRPr>
            </a:pPr>
            <a:r>
              <a:t>Dequeue()</a:t>
            </a:r>
          </a:p>
          <a:p>
            <a:pPr algn="l"/>
            <a:r>
              <a:t>Dequeue()</a:t>
            </a:r>
          </a:p>
          <a:p>
            <a:pPr algn="l"/>
            <a:r>
              <a:t>Enqueue(7)</a:t>
            </a:r>
          </a:p>
          <a:p>
            <a:pPr algn="l"/>
            <a:r>
              <a:t>Dequeue()</a:t>
            </a:r>
          </a:p>
          <a:p>
            <a:pPr algn="l"/>
            <a:r>
              <a:t>Enqueue(-6)</a:t>
            </a:r>
          </a:p>
        </p:txBody>
      </p:sp>
      <p:sp>
        <p:nvSpPr>
          <p:cNvPr id="255" name="12"/>
          <p:cNvSpPr/>
          <p:nvPr/>
        </p:nvSpPr>
        <p:spPr>
          <a:xfrm>
            <a:off x="940840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56" name="Line"/>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Queue Example"/>
          <p:cNvSpPr/>
          <p:nvPr>
            <p:ph type="title"/>
          </p:nvPr>
        </p:nvSpPr>
        <p:spPr>
          <a:prstGeom prst="rect">
            <a:avLst/>
          </a:prstGeom>
        </p:spPr>
        <p:txBody>
          <a:bodyPr/>
          <a:lstStyle>
            <a:lvl1pPr>
              <a:defRPr b="1"/>
            </a:lvl1pPr>
          </a:lstStyle>
          <a:p>
            <a:pPr/>
            <a:r>
              <a:t>Queue Example</a:t>
            </a:r>
          </a:p>
        </p:txBody>
      </p:sp>
      <p:sp>
        <p:nvSpPr>
          <p:cNvPr id="261"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62" name="-1"/>
          <p:cNvSpPr/>
          <p:nvPr/>
        </p:nvSpPr>
        <p:spPr>
          <a:xfrm>
            <a:off x="384607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63" name="33"/>
          <p:cNvSpPr/>
          <p:nvPr/>
        </p:nvSpPr>
        <p:spPr>
          <a:xfrm>
            <a:off x="496149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64" name="17"/>
          <p:cNvSpPr/>
          <p:nvPr/>
        </p:nvSpPr>
        <p:spPr>
          <a:xfrm>
            <a:off x="607691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65" name="11"/>
          <p:cNvSpPr/>
          <p:nvPr/>
        </p:nvSpPr>
        <p:spPr>
          <a:xfrm>
            <a:off x="719232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6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67" name="12"/>
          <p:cNvSpPr/>
          <p:nvPr/>
        </p:nvSpPr>
        <p:spPr>
          <a:xfrm>
            <a:off x="83077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Queue Example"/>
          <p:cNvSpPr/>
          <p:nvPr>
            <p:ph type="title"/>
          </p:nvPr>
        </p:nvSpPr>
        <p:spPr>
          <a:prstGeom prst="rect">
            <a:avLst/>
          </a:prstGeom>
        </p:spPr>
        <p:txBody>
          <a:bodyPr/>
          <a:lstStyle>
            <a:lvl1pPr>
              <a:defRPr b="1"/>
            </a:lvl1pPr>
          </a:lstStyle>
          <a:p>
            <a:pPr/>
            <a:r>
              <a:t>Queue Example</a:t>
            </a:r>
          </a:p>
        </p:txBody>
      </p:sp>
      <p:sp>
        <p:nvSpPr>
          <p:cNvPr id="27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71" name="-1"/>
          <p:cNvSpPr/>
          <p:nvPr/>
        </p:nvSpPr>
        <p:spPr>
          <a:xfrm>
            <a:off x="2730665"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72" name="33"/>
          <p:cNvSpPr/>
          <p:nvPr/>
        </p:nvSpPr>
        <p:spPr>
          <a:xfrm>
            <a:off x="496149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73" name="17"/>
          <p:cNvSpPr/>
          <p:nvPr/>
        </p:nvSpPr>
        <p:spPr>
          <a:xfrm>
            <a:off x="607691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74" name="11"/>
          <p:cNvSpPr/>
          <p:nvPr/>
        </p:nvSpPr>
        <p:spPr>
          <a:xfrm>
            <a:off x="719232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75"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defRPr>
                <a:solidFill>
                  <a:schemeClr val="accent4">
                    <a:hueOff val="102361"/>
                    <a:satOff val="14118"/>
                    <a:lumOff val="10675"/>
                  </a:schemeClr>
                </a:solidFill>
              </a:defRPr>
            </a:pPr>
            <a:r>
              <a:t>Dequeue()</a:t>
            </a:r>
          </a:p>
          <a:p>
            <a:pPr algn="l"/>
            <a:r>
              <a:t>Enqueue(7)</a:t>
            </a:r>
          </a:p>
          <a:p>
            <a:pPr algn="l"/>
            <a:r>
              <a:t>Dequeue()</a:t>
            </a:r>
          </a:p>
          <a:p>
            <a:pPr algn="l"/>
            <a:r>
              <a:t>Enqueue(-6)</a:t>
            </a:r>
          </a:p>
        </p:txBody>
      </p:sp>
      <p:sp>
        <p:nvSpPr>
          <p:cNvPr id="276" name="12"/>
          <p:cNvSpPr/>
          <p:nvPr/>
        </p:nvSpPr>
        <p:spPr>
          <a:xfrm>
            <a:off x="83077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77" name="Line"/>
          <p:cNvSpPr/>
          <p:nvPr/>
        </p:nvSpPr>
        <p:spPr>
          <a:xfrm flipH="1">
            <a:off x="3831331"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Queue Example"/>
          <p:cNvSpPr/>
          <p:nvPr>
            <p:ph type="title"/>
          </p:nvPr>
        </p:nvSpPr>
        <p:spPr>
          <a:prstGeom prst="rect">
            <a:avLst/>
          </a:prstGeom>
        </p:spPr>
        <p:txBody>
          <a:bodyPr/>
          <a:lstStyle>
            <a:lvl1pPr>
              <a:defRPr b="1"/>
            </a:lvl1pPr>
          </a:lstStyle>
          <a:p>
            <a:pPr/>
            <a:r>
              <a:t>Queue Example</a:t>
            </a:r>
          </a:p>
        </p:txBody>
      </p:sp>
      <p:sp>
        <p:nvSpPr>
          <p:cNvPr id="282"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83"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84"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85"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8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87"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Queue Example"/>
          <p:cNvSpPr/>
          <p:nvPr>
            <p:ph type="title"/>
          </p:nvPr>
        </p:nvSpPr>
        <p:spPr>
          <a:prstGeom prst="rect">
            <a:avLst/>
          </a:prstGeom>
        </p:spPr>
        <p:txBody>
          <a:bodyPr/>
          <a:lstStyle>
            <a:lvl1pPr>
              <a:defRPr b="1"/>
            </a:lvl1pPr>
          </a:lstStyle>
          <a:p>
            <a:pPr/>
            <a:r>
              <a:t>Queue Example</a:t>
            </a:r>
          </a:p>
        </p:txBody>
      </p:sp>
      <p:sp>
        <p:nvSpPr>
          <p:cNvPr id="29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91"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92"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93"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9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defRPr>
                <a:solidFill>
                  <a:schemeClr val="accent4">
                    <a:hueOff val="102361"/>
                    <a:satOff val="14118"/>
                    <a:lumOff val="10675"/>
                  </a:schemeClr>
                </a:solidFill>
              </a:defRPr>
            </a:pPr>
            <a:r>
              <a:t>Enqueue(7)</a:t>
            </a:r>
          </a:p>
          <a:p>
            <a:pPr algn="l"/>
            <a:r>
              <a:t>Dequeue()</a:t>
            </a:r>
          </a:p>
          <a:p>
            <a:pPr algn="l"/>
            <a:r>
              <a:t>Enqueue(-6)</a:t>
            </a:r>
          </a:p>
        </p:txBody>
      </p:sp>
      <p:sp>
        <p:nvSpPr>
          <p:cNvPr id="295"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96" name="7"/>
          <p:cNvSpPr/>
          <p:nvPr/>
        </p:nvSpPr>
        <p:spPr>
          <a:xfrm>
            <a:off x="996611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297" name="Line"/>
          <p:cNvSpPr/>
          <p:nvPr/>
        </p:nvSpPr>
        <p:spPr>
          <a:xfrm flipH="1">
            <a:off x="8850697"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Queue Example"/>
          <p:cNvSpPr/>
          <p:nvPr>
            <p:ph type="title"/>
          </p:nvPr>
        </p:nvSpPr>
        <p:spPr>
          <a:prstGeom prst="rect">
            <a:avLst/>
          </a:prstGeom>
        </p:spPr>
        <p:txBody>
          <a:bodyPr/>
          <a:lstStyle>
            <a:lvl1pPr>
              <a:defRPr b="1"/>
            </a:lvl1pPr>
          </a:lstStyle>
          <a:p>
            <a:pPr/>
            <a:r>
              <a:t>Queue Example</a:t>
            </a:r>
          </a:p>
        </p:txBody>
      </p:sp>
      <p:sp>
        <p:nvSpPr>
          <p:cNvPr id="302"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03" name="33"/>
          <p:cNvSpPr/>
          <p:nvPr/>
        </p:nvSpPr>
        <p:spPr>
          <a:xfrm>
            <a:off x="4389039"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304"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05"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0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07"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08" name="7"/>
          <p:cNvSpPr/>
          <p:nvPr/>
        </p:nvSpPr>
        <p:spPr>
          <a:xfrm>
            <a:off x="8850697"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Queue Example"/>
          <p:cNvSpPr/>
          <p:nvPr>
            <p:ph type="title"/>
          </p:nvPr>
        </p:nvSpPr>
        <p:spPr>
          <a:prstGeom prst="rect">
            <a:avLst/>
          </a:prstGeom>
        </p:spPr>
        <p:txBody>
          <a:bodyPr/>
          <a:lstStyle>
            <a:lvl1pPr>
              <a:defRPr b="1"/>
            </a:lvl1pPr>
          </a:lstStyle>
          <a:p>
            <a:pPr/>
            <a:r>
              <a:t>Queue Example</a:t>
            </a:r>
          </a:p>
        </p:txBody>
      </p:sp>
      <p:sp>
        <p:nvSpPr>
          <p:cNvPr id="311"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12" name="33"/>
          <p:cNvSpPr/>
          <p:nvPr/>
        </p:nvSpPr>
        <p:spPr>
          <a:xfrm>
            <a:off x="3273625"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313" name="17"/>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14" name="11"/>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15"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defRPr>
                <a:solidFill>
                  <a:schemeClr val="accent4">
                    <a:hueOff val="102361"/>
                    <a:satOff val="14118"/>
                    <a:lumOff val="10675"/>
                  </a:schemeClr>
                </a:solidFill>
              </a:defRPr>
            </a:pPr>
            <a:r>
              <a:t>Dequeue()</a:t>
            </a:r>
          </a:p>
          <a:p>
            <a:pPr algn="l"/>
            <a:r>
              <a:t>Enqueue(-6)</a:t>
            </a:r>
          </a:p>
        </p:txBody>
      </p:sp>
      <p:sp>
        <p:nvSpPr>
          <p:cNvPr id="316" name="12"/>
          <p:cNvSpPr/>
          <p:nvPr/>
        </p:nvSpPr>
        <p:spPr>
          <a:xfrm>
            <a:off x="7735283"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17" name="7"/>
          <p:cNvSpPr/>
          <p:nvPr/>
        </p:nvSpPr>
        <p:spPr>
          <a:xfrm>
            <a:off x="8850697"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318" name="Line"/>
          <p:cNvSpPr/>
          <p:nvPr/>
        </p:nvSpPr>
        <p:spPr>
          <a:xfrm flipH="1">
            <a:off x="4389040" y="7577909"/>
            <a:ext cx="880477"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Queue Example"/>
          <p:cNvSpPr/>
          <p:nvPr>
            <p:ph type="title"/>
          </p:nvPr>
        </p:nvSpPr>
        <p:spPr>
          <a:prstGeom prst="rect">
            <a:avLst/>
          </a:prstGeom>
        </p:spPr>
        <p:txBody>
          <a:bodyPr/>
          <a:lstStyle>
            <a:lvl1pPr>
              <a:defRPr b="1"/>
            </a:lvl1pPr>
          </a:lstStyle>
          <a:p>
            <a:pPr/>
            <a:r>
              <a:t>Queue Example</a:t>
            </a:r>
          </a:p>
        </p:txBody>
      </p:sp>
      <p:sp>
        <p:nvSpPr>
          <p:cNvPr id="32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24"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25"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2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27"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28"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Queue Example"/>
          <p:cNvSpPr/>
          <p:nvPr>
            <p:ph type="title"/>
          </p:nvPr>
        </p:nvSpPr>
        <p:spPr>
          <a:prstGeom prst="rect">
            <a:avLst/>
          </a:prstGeom>
        </p:spPr>
        <p:txBody>
          <a:bodyPr/>
          <a:lstStyle>
            <a:lvl1pPr>
              <a:defRPr b="1"/>
            </a:lvl1pPr>
          </a:lstStyle>
          <a:p>
            <a:pPr/>
            <a:r>
              <a:t>Queue Example</a:t>
            </a:r>
          </a:p>
        </p:txBody>
      </p:sp>
      <p:sp>
        <p:nvSpPr>
          <p:cNvPr id="331"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32"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33"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34"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defRPr>
                <a:solidFill>
                  <a:schemeClr val="accent4">
                    <a:hueOff val="102361"/>
                    <a:satOff val="14118"/>
                    <a:lumOff val="10675"/>
                  </a:schemeClr>
                </a:solidFill>
              </a:defRPr>
            </a:pPr>
            <a:r>
              <a:t>Enqueue(-6)</a:t>
            </a:r>
          </a:p>
        </p:txBody>
      </p:sp>
      <p:sp>
        <p:nvSpPr>
          <p:cNvPr id="335"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36"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337" name="-6"/>
          <p:cNvSpPr/>
          <p:nvPr/>
        </p:nvSpPr>
        <p:spPr>
          <a:xfrm>
            <a:off x="9966111"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-6</a:t>
            </a:r>
          </a:p>
        </p:txBody>
      </p:sp>
      <p:sp>
        <p:nvSpPr>
          <p:cNvPr id="338" name="Line"/>
          <p:cNvSpPr/>
          <p:nvPr/>
        </p:nvSpPr>
        <p:spPr>
          <a:xfrm flipH="1">
            <a:off x="885069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Outline"/>
          <p:cNvSpPr/>
          <p:nvPr>
            <p:ph type="title"/>
          </p:nvPr>
        </p:nvSpPr>
        <p:spPr>
          <a:prstGeom prst="rect">
            <a:avLst/>
          </a:prstGeom>
        </p:spPr>
        <p:txBody>
          <a:bodyPr/>
          <a:lstStyle>
            <a:lvl1pPr>
              <a:defRPr b="1"/>
            </a:lvl1pPr>
          </a:lstStyle>
          <a:p>
            <a:pPr/>
            <a:r>
              <a:t>Outline</a:t>
            </a:r>
          </a:p>
        </p:txBody>
      </p:sp>
      <p:sp>
        <p:nvSpPr>
          <p:cNvPr id="125" name="Discussion About Queues…"/>
          <p:cNvSpPr/>
          <p:nvPr>
            <p:ph type="body" idx="1"/>
          </p:nvPr>
        </p:nvSpPr>
        <p:spPr>
          <a:xfrm>
            <a:off x="1374267" y="1982225"/>
            <a:ext cx="12042903" cy="7516350"/>
          </a:xfrm>
          <a:prstGeom prst="rect">
            <a:avLst/>
          </a:prstGeom>
        </p:spPr>
        <p:txBody>
          <a:bodyPr/>
          <a:lstStyle/>
          <a:p>
            <a:pPr marL="288925" indent="-288925" defTabSz="379729">
              <a:spcBef>
                <a:spcPts val="2600"/>
              </a:spcBef>
              <a:defRPr sz="3055"/>
            </a:pPr>
            <a:r>
              <a:t>Discussion About Queues</a:t>
            </a:r>
          </a:p>
          <a:p>
            <a:pPr lvl="1" marL="577850" indent="-288925" defTabSz="379729">
              <a:spcBef>
                <a:spcPts val="2600"/>
              </a:spcBef>
              <a:defRPr sz="3055"/>
            </a:pPr>
            <a:r>
              <a:t>What is a queue?</a:t>
            </a:r>
          </a:p>
          <a:p>
            <a:pPr lvl="1" marL="577850" indent="-288925" defTabSz="379729">
              <a:spcBef>
                <a:spcPts val="2600"/>
              </a:spcBef>
              <a:defRPr sz="3055"/>
            </a:pPr>
            <a:r>
              <a:t>Terminology</a:t>
            </a:r>
          </a:p>
          <a:p>
            <a:pPr lvl="1" marL="577850" indent="-288925" defTabSz="379729">
              <a:spcBef>
                <a:spcPts val="2600"/>
              </a:spcBef>
              <a:defRPr sz="3055"/>
            </a:pPr>
            <a:r>
              <a:t>When and where is a queue used?</a:t>
            </a:r>
          </a:p>
          <a:p>
            <a:pPr lvl="1" marL="577850" indent="-288925" defTabSz="379729">
              <a:spcBef>
                <a:spcPts val="2600"/>
              </a:spcBef>
              <a:defRPr sz="3055"/>
            </a:pPr>
            <a:r>
              <a:t>Complexity Analysis</a:t>
            </a:r>
          </a:p>
          <a:p>
            <a:pPr lvl="1" marL="577850" indent="-288925" defTabSz="379729">
              <a:spcBef>
                <a:spcPts val="2600"/>
              </a:spcBef>
              <a:defRPr sz="3055"/>
            </a:pPr>
            <a:r>
              <a:t>Queue Breadth First Search (BFS) example</a:t>
            </a:r>
          </a:p>
          <a:p>
            <a:pPr marL="288925" indent="-288925" defTabSz="379729">
              <a:spcBef>
                <a:spcPts val="2600"/>
              </a:spcBef>
              <a:defRPr sz="3055"/>
            </a:pPr>
            <a:r>
              <a:t>Implementation Details</a:t>
            </a:r>
          </a:p>
          <a:p>
            <a:pPr lvl="1" marL="577850" indent="-288925" defTabSz="379729">
              <a:spcBef>
                <a:spcPts val="2600"/>
              </a:spcBef>
              <a:defRPr sz="3055"/>
            </a:pPr>
            <a:r>
              <a:t>How to enqueue (add) elements to a queue</a:t>
            </a:r>
          </a:p>
          <a:p>
            <a:pPr lvl="1" marL="577850" indent="-288925" defTabSz="379729">
              <a:spcBef>
                <a:spcPts val="2600"/>
              </a:spcBef>
              <a:defRPr sz="3055"/>
            </a:pPr>
            <a:r>
              <a:t>How to dequeue (remove) elements from a queue</a:t>
            </a:r>
          </a:p>
          <a:p>
            <a:pPr marL="288925" indent="-288925" defTabSz="379729">
              <a:spcBef>
                <a:spcPts val="2600"/>
              </a:spcBef>
              <a:defRPr sz="3055"/>
            </a:pPr>
            <a:r>
              <a:t>Code Implementation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Queue Example"/>
          <p:cNvSpPr/>
          <p:nvPr>
            <p:ph type="title"/>
          </p:nvPr>
        </p:nvSpPr>
        <p:spPr>
          <a:prstGeom prst="rect">
            <a:avLst/>
          </a:prstGeom>
        </p:spPr>
        <p:txBody>
          <a:bodyPr/>
          <a:lstStyle>
            <a:lvl1pPr>
              <a:defRPr b="1"/>
            </a:lvl1pPr>
          </a:lstStyle>
          <a:p>
            <a:pPr/>
            <a:r>
              <a:t>Queue Example</a:t>
            </a:r>
          </a:p>
        </p:txBody>
      </p:sp>
      <p:sp>
        <p:nvSpPr>
          <p:cNvPr id="34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44" name="17"/>
          <p:cNvSpPr/>
          <p:nvPr/>
        </p:nvSpPr>
        <p:spPr>
          <a:xfrm>
            <a:off x="4389040"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345" name="11"/>
          <p:cNvSpPr/>
          <p:nvPr/>
        </p:nvSpPr>
        <p:spPr>
          <a:xfrm>
            <a:off x="5504454"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34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347" name="12"/>
          <p:cNvSpPr/>
          <p:nvPr/>
        </p:nvSpPr>
        <p:spPr>
          <a:xfrm>
            <a:off x="6619868"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348" name="7"/>
          <p:cNvSpPr/>
          <p:nvPr/>
        </p:nvSpPr>
        <p:spPr>
          <a:xfrm>
            <a:off x="7735282"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7</a:t>
            </a:r>
          </a:p>
        </p:txBody>
      </p:sp>
      <p:sp>
        <p:nvSpPr>
          <p:cNvPr id="349" name="-6"/>
          <p:cNvSpPr/>
          <p:nvPr/>
        </p:nvSpPr>
        <p:spPr>
          <a:xfrm>
            <a:off x="885069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-6</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When and where is a Queue used?"/>
          <p:cNvSpPr/>
          <p:nvPr>
            <p:ph type="title"/>
          </p:nvPr>
        </p:nvSpPr>
        <p:spPr>
          <a:prstGeom prst="rect">
            <a:avLst/>
          </a:prstGeom>
        </p:spPr>
        <p:txBody>
          <a:bodyPr/>
          <a:lstStyle>
            <a:lvl1pPr defTabSz="508254">
              <a:defRPr b="1" sz="6960"/>
            </a:lvl1pPr>
          </a:lstStyle>
          <a:p>
            <a:pPr/>
            <a:r>
              <a:t>When and where is a Queue used?</a:t>
            </a:r>
          </a:p>
        </p:txBody>
      </p:sp>
      <p:sp>
        <p:nvSpPr>
          <p:cNvPr id="352" name="Any waiting line models a queue, for example a lineup at a movie theatre.…"/>
          <p:cNvSpPr/>
          <p:nvPr/>
        </p:nvSpPr>
        <p:spPr>
          <a:xfrm>
            <a:off x="662257" y="2764906"/>
            <a:ext cx="11680287" cy="64990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386013" indent="-386013" algn="l">
              <a:buSzPct val="75000"/>
              <a:buChar char="•"/>
              <a:defRPr sz="3300"/>
            </a:pPr>
            <a:r>
              <a:t>Any waiting line models a queue, for example a lineup at a movie theatre.</a:t>
            </a:r>
          </a:p>
          <a:p>
            <a:pPr marL="386013" indent="-386013" algn="l">
              <a:buSzPct val="75000"/>
              <a:buChar char="•"/>
              <a:defRPr sz="3300"/>
            </a:pPr>
          </a:p>
          <a:p>
            <a:pPr marL="386013" indent="-386013" algn="l">
              <a:buSzPct val="75000"/>
              <a:buChar char="•"/>
              <a:defRPr sz="3300"/>
            </a:pPr>
            <a:r>
              <a:t>Can be used to efficiently keep track of the </a:t>
            </a:r>
            <a:r>
              <a:rPr b="1" i="1"/>
              <a:t>x</a:t>
            </a:r>
            <a:r>
              <a:t> most recently added elements.</a:t>
            </a:r>
          </a:p>
          <a:p>
            <a:pPr marL="386013" indent="-386013" algn="l">
              <a:buSzPct val="75000"/>
              <a:buChar char="•"/>
              <a:defRPr sz="3300"/>
            </a:pPr>
          </a:p>
          <a:p>
            <a:pPr marL="386013" indent="-386013" algn="l">
              <a:buSzPct val="75000"/>
              <a:buChar char="•"/>
              <a:defRPr sz="3300"/>
            </a:pPr>
            <a:r>
              <a:t>Web server request management where you want first come first serve.</a:t>
            </a:r>
          </a:p>
          <a:p>
            <a:pPr marL="386013" indent="-386013" algn="l">
              <a:buSzPct val="75000"/>
              <a:buChar char="•"/>
              <a:defRPr sz="3300"/>
            </a:pPr>
          </a:p>
          <a:p>
            <a:pPr marL="386013" indent="-386013" algn="l">
              <a:buSzPct val="75000"/>
              <a:buChar char="•"/>
              <a:defRPr sz="3300"/>
            </a:pPr>
            <a:r>
              <a:t>Breadth first search (BFS) graph traversal.</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Complexity…"/>
          <p:cNvSpPr/>
          <p:nvPr>
            <p:ph type="ctrTitle"/>
          </p:nvPr>
        </p:nvSpPr>
        <p:spPr>
          <a:xfrm>
            <a:off x="1359520" y="3018085"/>
            <a:ext cx="10285760" cy="3717430"/>
          </a:xfrm>
          <a:prstGeom prst="rect">
            <a:avLst/>
          </a:prstGeom>
        </p:spPr>
        <p:txBody>
          <a:bodyPr anchor="ctr"/>
          <a:lstStyle/>
          <a:p>
            <a:pPr>
              <a:defRPr b="1" sz="11000"/>
            </a:pPr>
            <a:r>
              <a:t>Complexity</a:t>
            </a:r>
          </a:p>
          <a:p>
            <a:pPr>
              <a:defRPr b="1" sz="11000"/>
            </a:pPr>
            <a:r>
              <a:t>Analysis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Complexity"/>
          <p:cNvSpPr/>
          <p:nvPr>
            <p:ph type="title"/>
          </p:nvPr>
        </p:nvSpPr>
        <p:spPr>
          <a:prstGeom prst="rect">
            <a:avLst/>
          </a:prstGeom>
        </p:spPr>
        <p:txBody>
          <a:bodyPr/>
          <a:lstStyle>
            <a:lvl1pPr>
              <a:defRPr b="1"/>
            </a:lvl1pPr>
          </a:lstStyle>
          <a:p>
            <a:pPr/>
            <a:r>
              <a:t>Complexity</a:t>
            </a:r>
          </a:p>
        </p:txBody>
      </p:sp>
      <p:graphicFrame>
        <p:nvGraphicFramePr>
          <p:cNvPr id="359" name="Table"/>
          <p:cNvGraphicFramePr/>
          <p:nvPr/>
        </p:nvGraphicFramePr>
        <p:xfrm>
          <a:off x="1471251" y="2843197"/>
          <a:ext cx="10524725" cy="636353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256012"/>
                <a:gridCol w="5256012"/>
              </a:tblGrid>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Enqueue</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lnT w="12700">
                      <a:solidFill>
                        <a:srgbClr val="D6D6D6"/>
                      </a:solidFill>
                      <a:miter lim="400000"/>
                    </a:lnT>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Dequeue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Peeking</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Contains</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Removal</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sz="4800">
                          <a:solidFill>
                            <a:schemeClr val="accent4">
                              <a:hueOff val="102361"/>
                              <a:satOff val="14118"/>
                              <a:lumOff val="10675"/>
                            </a:schemeClr>
                          </a:solidFill>
                        </a:rPr>
                        <a:t>O(n)</a:t>
                      </a:r>
                    </a:p>
                  </a:txBody>
                  <a:tcPr marL="50800" marR="50800" marT="50800" marB="50800" anchor="ctr" anchorCtr="0" horzOverflow="overflow">
                    <a:lnR w="12700">
                      <a:solidFill>
                        <a:srgbClr val="D6D6D6"/>
                      </a:solidFill>
                      <a:miter lim="400000"/>
                    </a:lnR>
                  </a:tcPr>
                </a:tc>
              </a:tr>
              <a:tr h="1058473">
                <a:tc>
                  <a:txBody>
                    <a:bodyPr/>
                    <a:lstStyle/>
                    <a:p>
                      <a:pPr defTabSz="914400">
                        <a:defRPr>
                          <a:solidFill>
                            <a:srgbClr val="000000"/>
                          </a:solidFill>
                        </a:defRPr>
                      </a:pPr>
                      <a:r>
                        <a:rPr b="1" sz="4800">
                          <a:solidFill>
                            <a:srgbClr val="FFFFFF"/>
                          </a:solidFill>
                          <a:latin typeface="Helvetica"/>
                          <a:ea typeface="Helvetica"/>
                          <a:cs typeface="Helvetica"/>
                          <a:sym typeface="Helvetica"/>
                        </a:rPr>
                        <a:t>Is Empty</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800">
                          <a:solidFill>
                            <a:schemeClr val="accent3">
                              <a:hueOff val="-499813"/>
                              <a:satOff val="-5228"/>
                              <a:lumOff val="24899"/>
                            </a:schemeClr>
                          </a:solidFill>
                        </a:rPr>
                        <a:t>O(1)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Enqueuing &amp;…"/>
          <p:cNvSpPr/>
          <p:nvPr>
            <p:ph type="title"/>
          </p:nvPr>
        </p:nvSpPr>
        <p:spPr>
          <a:xfrm>
            <a:off x="-58508" y="2437692"/>
            <a:ext cx="13121817" cy="4120656"/>
          </a:xfrm>
          <a:prstGeom prst="rect">
            <a:avLst/>
          </a:prstGeom>
        </p:spPr>
        <p:txBody>
          <a:bodyPr/>
          <a:lstStyle/>
          <a:p>
            <a:pPr>
              <a:defRPr b="1" sz="11000"/>
            </a:pPr>
            <a:r>
              <a:t>Enqueuing &amp;</a:t>
            </a:r>
          </a:p>
          <a:p>
            <a:pPr>
              <a:defRPr b="1" sz="11000"/>
            </a:pPr>
            <a:r>
              <a:t>Dequeuing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Enqueuing"/>
          <p:cNvSpPr/>
          <p:nvPr>
            <p:ph type="title"/>
          </p:nvPr>
        </p:nvSpPr>
        <p:spPr>
          <a:prstGeom prst="rect">
            <a:avLst/>
          </a:prstGeom>
        </p:spPr>
        <p:txBody>
          <a:bodyPr/>
          <a:lstStyle/>
          <a:p>
            <a:pPr/>
            <a:r>
              <a:t>Enqueuing</a:t>
            </a:r>
          </a:p>
        </p:txBody>
      </p:sp>
      <p:sp>
        <p:nvSpPr>
          <p:cNvPr id="36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69"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r>
              <a:t>Enqueue(8)</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Enqueuing"/>
          <p:cNvSpPr/>
          <p:nvPr>
            <p:ph type="title"/>
          </p:nvPr>
        </p:nvSpPr>
        <p:spPr>
          <a:prstGeom prst="rect">
            <a:avLst/>
          </a:prstGeom>
        </p:spPr>
        <p:txBody>
          <a:bodyPr/>
          <a:lstStyle/>
          <a:p>
            <a:pPr/>
            <a:r>
              <a:t>Enqueuing</a:t>
            </a:r>
          </a:p>
        </p:txBody>
      </p:sp>
      <p:sp>
        <p:nvSpPr>
          <p:cNvPr id="374"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75"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r>
              <a:t>Enqueue(8)</a:t>
            </a:r>
          </a:p>
        </p:txBody>
      </p:sp>
      <p:sp>
        <p:nvSpPr>
          <p:cNvPr id="376" name="Null"/>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377"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378"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9" name="Tail"/>
          <p:cNvSpPr/>
          <p:nvPr/>
        </p:nvSpPr>
        <p:spPr>
          <a:xfrm>
            <a:off x="1766854" y="6025811"/>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380" name="Line"/>
          <p:cNvSpPr/>
          <p:nvPr/>
        </p:nvSpPr>
        <p:spPr>
          <a:xfrm>
            <a:off x="2374519" y="6680878"/>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2" name="Enqueuing"/>
          <p:cNvSpPr/>
          <p:nvPr>
            <p:ph type="title"/>
          </p:nvPr>
        </p:nvSpPr>
        <p:spPr>
          <a:prstGeom prst="rect">
            <a:avLst/>
          </a:prstGeom>
        </p:spPr>
        <p:txBody>
          <a:bodyPr/>
          <a:lstStyle/>
          <a:p>
            <a:pPr/>
            <a:r>
              <a:t>Enqueuing</a:t>
            </a:r>
          </a:p>
        </p:txBody>
      </p:sp>
      <p:sp>
        <p:nvSpPr>
          <p:cNvPr id="38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84"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Enqueue(5)</a:t>
            </a:r>
          </a:p>
          <a:p>
            <a:pPr algn="l"/>
            <a:r>
              <a:t>Enqueue(1)</a:t>
            </a:r>
          </a:p>
          <a:p>
            <a:pPr algn="l"/>
            <a:r>
              <a:t>Enqueue(6)</a:t>
            </a:r>
          </a:p>
          <a:p>
            <a:pPr algn="l"/>
            <a:r>
              <a:t>Enqueue(17)</a:t>
            </a:r>
          </a:p>
          <a:p>
            <a:pPr algn="l"/>
            <a:r>
              <a:t>Enqueue(8)</a:t>
            </a:r>
          </a:p>
        </p:txBody>
      </p:sp>
      <p:sp>
        <p:nvSpPr>
          <p:cNvPr id="385"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86"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387"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8" name="Tail"/>
          <p:cNvSpPr/>
          <p:nvPr/>
        </p:nvSpPr>
        <p:spPr>
          <a:xfrm>
            <a:off x="1766854" y="6025811"/>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389" name="Line"/>
          <p:cNvSpPr/>
          <p:nvPr/>
        </p:nvSpPr>
        <p:spPr>
          <a:xfrm>
            <a:off x="2374519" y="6680878"/>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 name="Null"/>
          <p:cNvSpPr/>
          <p:nvPr/>
        </p:nvSpPr>
        <p:spPr>
          <a:xfrm>
            <a:off x="37930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391" name="Line"/>
          <p:cNvSpPr/>
          <p:nvPr/>
        </p:nvSpPr>
        <p:spPr>
          <a:xfrm>
            <a:off x="2977178"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Enqueuing"/>
          <p:cNvSpPr/>
          <p:nvPr>
            <p:ph type="title"/>
          </p:nvPr>
        </p:nvSpPr>
        <p:spPr>
          <a:prstGeom prst="rect">
            <a:avLst/>
          </a:prstGeom>
        </p:spPr>
        <p:txBody>
          <a:bodyPr/>
          <a:lstStyle/>
          <a:p>
            <a:pPr/>
            <a:r>
              <a:t>Enqueuing</a:t>
            </a:r>
          </a:p>
        </p:txBody>
      </p:sp>
      <p:sp>
        <p:nvSpPr>
          <p:cNvPr id="394"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395"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defRPr>
                <a:solidFill>
                  <a:schemeClr val="accent4">
                    <a:hueOff val="102361"/>
                    <a:satOff val="14118"/>
                    <a:lumOff val="10675"/>
                  </a:schemeClr>
                </a:solidFill>
              </a:defRPr>
            </a:pPr>
            <a:r>
              <a:t>Enqueue(1)</a:t>
            </a:r>
          </a:p>
          <a:p>
            <a:pPr algn="l"/>
            <a:r>
              <a:t>Enqueue(6)</a:t>
            </a:r>
          </a:p>
          <a:p>
            <a:pPr algn="l"/>
            <a:r>
              <a:t>Enqueue(17)</a:t>
            </a:r>
          </a:p>
          <a:p>
            <a:pPr algn="l"/>
            <a:r>
              <a:t>Enqueue(8)</a:t>
            </a:r>
          </a:p>
        </p:txBody>
      </p:sp>
      <p:sp>
        <p:nvSpPr>
          <p:cNvPr id="396"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397"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398"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9" name="Tail"/>
          <p:cNvSpPr/>
          <p:nvPr/>
        </p:nvSpPr>
        <p:spPr>
          <a:xfrm>
            <a:off x="3697254" y="597395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400" name="Line"/>
          <p:cNvSpPr/>
          <p:nvPr/>
        </p:nvSpPr>
        <p:spPr>
          <a:xfrm>
            <a:off x="4304919" y="662902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1" name="Null"/>
          <p:cNvSpPr/>
          <p:nvPr/>
        </p:nvSpPr>
        <p:spPr>
          <a:xfrm>
            <a:off x="57827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402"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3" name="1"/>
          <p:cNvSpPr/>
          <p:nvPr/>
        </p:nvSpPr>
        <p:spPr>
          <a:xfrm>
            <a:off x="38523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04" name="Line"/>
          <p:cNvSpPr/>
          <p:nvPr/>
        </p:nvSpPr>
        <p:spPr>
          <a:xfrm>
            <a:off x="49372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Enqueuing"/>
          <p:cNvSpPr/>
          <p:nvPr>
            <p:ph type="title"/>
          </p:nvPr>
        </p:nvSpPr>
        <p:spPr>
          <a:prstGeom prst="rect">
            <a:avLst/>
          </a:prstGeom>
        </p:spPr>
        <p:txBody>
          <a:bodyPr/>
          <a:lstStyle/>
          <a:p>
            <a:pPr/>
            <a:r>
              <a:t>Enqueuing</a:t>
            </a:r>
          </a:p>
        </p:txBody>
      </p:sp>
      <p:sp>
        <p:nvSpPr>
          <p:cNvPr id="407"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408"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defRPr>
                <a:solidFill>
                  <a:schemeClr val="accent4">
                    <a:hueOff val="102361"/>
                    <a:satOff val="14118"/>
                    <a:lumOff val="10675"/>
                  </a:schemeClr>
                </a:solidFill>
              </a:defRPr>
            </a:pPr>
            <a:r>
              <a:t>Enqueue(6)</a:t>
            </a:r>
          </a:p>
          <a:p>
            <a:pPr algn="l"/>
            <a:r>
              <a:t>Enqueue(17)</a:t>
            </a:r>
          </a:p>
          <a:p>
            <a:pPr algn="l"/>
            <a:r>
              <a:t>Enqueue(8)</a:t>
            </a:r>
          </a:p>
        </p:txBody>
      </p:sp>
      <p:sp>
        <p:nvSpPr>
          <p:cNvPr id="409"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10"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411"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2" name="Tail"/>
          <p:cNvSpPr/>
          <p:nvPr/>
        </p:nvSpPr>
        <p:spPr>
          <a:xfrm>
            <a:off x="5644588" y="59739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413" name="Line"/>
          <p:cNvSpPr/>
          <p:nvPr/>
        </p:nvSpPr>
        <p:spPr>
          <a:xfrm>
            <a:off x="6252253" y="662902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 name="Null"/>
          <p:cNvSpPr/>
          <p:nvPr/>
        </p:nvSpPr>
        <p:spPr>
          <a:xfrm>
            <a:off x="77300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415"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6"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17"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19"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Discussion"/>
          <p:cNvSpPr/>
          <p:nvPr>
            <p:ph type="title"/>
          </p:nvPr>
        </p:nvSpPr>
        <p:spPr>
          <a:xfrm>
            <a:off x="952500" y="3797300"/>
            <a:ext cx="11099800" cy="2159000"/>
          </a:xfrm>
          <a:prstGeom prst="rect">
            <a:avLst/>
          </a:prstGeom>
        </p:spPr>
        <p:txBody>
          <a:bodyPr/>
          <a:lstStyle>
            <a:lvl1pPr>
              <a:defRPr b="1" sz="11000"/>
            </a:lvl1pPr>
          </a:lstStyle>
          <a:p>
            <a:pPr/>
            <a:r>
              <a:t>Discussion</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Enqueuing"/>
          <p:cNvSpPr/>
          <p:nvPr>
            <p:ph type="title"/>
          </p:nvPr>
        </p:nvSpPr>
        <p:spPr>
          <a:prstGeom prst="rect">
            <a:avLst/>
          </a:prstGeom>
        </p:spPr>
        <p:txBody>
          <a:bodyPr/>
          <a:lstStyle/>
          <a:p>
            <a:pPr/>
            <a:r>
              <a:t>Enqueuing</a:t>
            </a:r>
          </a:p>
        </p:txBody>
      </p:sp>
      <p:sp>
        <p:nvSpPr>
          <p:cNvPr id="422"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423"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defRPr>
                <a:solidFill>
                  <a:schemeClr val="accent4">
                    <a:hueOff val="102361"/>
                    <a:satOff val="14118"/>
                    <a:lumOff val="10675"/>
                  </a:schemeClr>
                </a:solidFill>
              </a:defRPr>
            </a:pPr>
            <a:r>
              <a:t>Enqueue(17)</a:t>
            </a:r>
          </a:p>
          <a:p>
            <a:pPr algn="l"/>
            <a:r>
              <a:t>Enqueue(8)</a:t>
            </a:r>
          </a:p>
        </p:txBody>
      </p:sp>
      <p:sp>
        <p:nvSpPr>
          <p:cNvPr id="424"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25"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426"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 name="Tail"/>
          <p:cNvSpPr/>
          <p:nvPr/>
        </p:nvSpPr>
        <p:spPr>
          <a:xfrm>
            <a:off x="7590776" y="5999885"/>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428" name="Line"/>
          <p:cNvSpPr/>
          <p:nvPr/>
        </p:nvSpPr>
        <p:spPr>
          <a:xfrm>
            <a:off x="8198441" y="6654952"/>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9" name="Null"/>
          <p:cNvSpPr/>
          <p:nvPr/>
        </p:nvSpPr>
        <p:spPr>
          <a:xfrm>
            <a:off x="9707832"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430"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32"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3"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34"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36"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Enqueuing"/>
          <p:cNvSpPr/>
          <p:nvPr>
            <p:ph type="title"/>
          </p:nvPr>
        </p:nvSpPr>
        <p:spPr>
          <a:prstGeom prst="rect">
            <a:avLst/>
          </a:prstGeom>
        </p:spPr>
        <p:txBody>
          <a:bodyPr/>
          <a:lstStyle/>
          <a:p>
            <a:pPr/>
            <a:r>
              <a:t>Enqueuing</a:t>
            </a:r>
          </a:p>
        </p:txBody>
      </p:sp>
      <p:sp>
        <p:nvSpPr>
          <p:cNvPr id="439"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440" name="Enqueue(5)…"/>
          <p:cNvSpPr/>
          <p:nvPr/>
        </p:nvSpPr>
        <p:spPr>
          <a:xfrm>
            <a:off x="4793704" y="3129837"/>
            <a:ext cx="3417392"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Enqueue(5)</a:t>
            </a:r>
          </a:p>
          <a:p>
            <a:pPr algn="l"/>
            <a:r>
              <a:t>Enqueue(1)</a:t>
            </a:r>
          </a:p>
          <a:p>
            <a:pPr algn="l"/>
            <a:r>
              <a:t>Enqueue(6)</a:t>
            </a:r>
          </a:p>
          <a:p>
            <a:pPr algn="l"/>
            <a:r>
              <a:t>Enqueue(17)</a:t>
            </a:r>
          </a:p>
          <a:p>
            <a:pPr algn="l">
              <a:defRPr>
                <a:solidFill>
                  <a:schemeClr val="accent4">
                    <a:hueOff val="102361"/>
                    <a:satOff val="14118"/>
                    <a:lumOff val="10675"/>
                  </a:schemeClr>
                </a:solidFill>
              </a:defRPr>
            </a:pPr>
            <a:r>
              <a:t>Enqueue(8)</a:t>
            </a:r>
          </a:p>
        </p:txBody>
      </p:sp>
      <p:sp>
        <p:nvSpPr>
          <p:cNvPr id="441"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42"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443"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4"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445"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6"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447"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8"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49"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0"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51"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2"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53"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4"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55"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Dequeuing"/>
          <p:cNvSpPr/>
          <p:nvPr>
            <p:ph type="title"/>
          </p:nvPr>
        </p:nvSpPr>
        <p:spPr>
          <a:prstGeom prst="rect">
            <a:avLst/>
          </a:prstGeom>
        </p:spPr>
        <p:txBody>
          <a:bodyPr/>
          <a:lstStyle/>
          <a:p>
            <a:pPr/>
            <a:r>
              <a:t>Dequeuing</a:t>
            </a:r>
          </a:p>
        </p:txBody>
      </p:sp>
      <p:sp>
        <p:nvSpPr>
          <p:cNvPr id="45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459"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r>
              <a:t>Dequeue()</a:t>
            </a:r>
          </a:p>
          <a:p>
            <a:pPr algn="l"/>
            <a:r>
              <a:t>Dequeue()</a:t>
            </a:r>
          </a:p>
          <a:p>
            <a:pPr algn="l"/>
            <a:r>
              <a:t>Dequeue()</a:t>
            </a:r>
          </a:p>
        </p:txBody>
      </p:sp>
      <p:sp>
        <p:nvSpPr>
          <p:cNvPr id="460" name="5"/>
          <p:cNvSpPr/>
          <p:nvPr/>
        </p:nvSpPr>
        <p:spPr>
          <a:xfrm>
            <a:off x="1921933"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461" name="Head"/>
          <p:cNvSpPr/>
          <p:nvPr/>
        </p:nvSpPr>
        <p:spPr>
          <a:xfrm>
            <a:off x="1766854" y="9069916"/>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462" name="Line"/>
          <p:cNvSpPr/>
          <p:nvPr/>
        </p:nvSpPr>
        <p:spPr>
          <a:xfrm flipV="1">
            <a:off x="2374519" y="8486394"/>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464"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466" name="Line"/>
          <p:cNvSpPr/>
          <p:nvPr/>
        </p:nvSpPr>
        <p:spPr>
          <a:xfrm>
            <a:off x="3006811"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 name="6"/>
          <p:cNvSpPr/>
          <p:nvPr/>
        </p:nvSpPr>
        <p:spPr>
          <a:xfrm>
            <a:off x="5799666"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68"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9" name="1"/>
          <p:cNvSpPr/>
          <p:nvPr/>
        </p:nvSpPr>
        <p:spPr>
          <a:xfrm>
            <a:off x="3853478"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70"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72"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3"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74"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Dequeuing"/>
          <p:cNvSpPr/>
          <p:nvPr>
            <p:ph type="title"/>
          </p:nvPr>
        </p:nvSpPr>
        <p:spPr>
          <a:prstGeom prst="rect">
            <a:avLst/>
          </a:prstGeom>
        </p:spPr>
        <p:txBody>
          <a:bodyPr/>
          <a:lstStyle/>
          <a:p>
            <a:pPr/>
            <a:r>
              <a:t>Dequeuing</a:t>
            </a:r>
          </a:p>
        </p:txBody>
      </p:sp>
      <p:sp>
        <p:nvSpPr>
          <p:cNvPr id="477"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478"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Dequeue()</a:t>
            </a:r>
          </a:p>
          <a:p>
            <a:pPr algn="l"/>
            <a:r>
              <a:t>Dequeue()</a:t>
            </a:r>
          </a:p>
          <a:p>
            <a:pPr algn="l"/>
            <a:r>
              <a:t>Dequeue()</a:t>
            </a:r>
          </a:p>
          <a:p>
            <a:pPr algn="l"/>
            <a:r>
              <a:t>Dequeue()</a:t>
            </a:r>
          </a:p>
          <a:p>
            <a:pPr algn="l"/>
            <a:r>
              <a:t>Dequeue()</a:t>
            </a:r>
          </a:p>
        </p:txBody>
      </p:sp>
      <p:sp>
        <p:nvSpPr>
          <p:cNvPr id="479" name="5"/>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5</a:t>
            </a:r>
          </a:p>
        </p:txBody>
      </p:sp>
      <p:sp>
        <p:nvSpPr>
          <p:cNvPr id="480" name="Head"/>
          <p:cNvSpPr/>
          <p:nvPr/>
        </p:nvSpPr>
        <p:spPr>
          <a:xfrm>
            <a:off x="3698399" y="9086849"/>
            <a:ext cx="121533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481" name="Line"/>
          <p:cNvSpPr/>
          <p:nvPr/>
        </p:nvSpPr>
        <p:spPr>
          <a:xfrm flipV="1">
            <a:off x="4306065" y="8503327"/>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2"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483"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4"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485" name="6"/>
          <p:cNvSpPr/>
          <p:nvPr/>
        </p:nvSpPr>
        <p:spPr>
          <a:xfrm>
            <a:off x="5799666"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486"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 name="1"/>
          <p:cNvSpPr/>
          <p:nvPr/>
        </p:nvSpPr>
        <p:spPr>
          <a:xfrm>
            <a:off x="3853478"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488" name="Line"/>
          <p:cNvSpPr/>
          <p:nvPr/>
        </p:nvSpPr>
        <p:spPr>
          <a:xfrm>
            <a:off x="4938356"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 name="17"/>
          <p:cNvSpPr/>
          <p:nvPr/>
        </p:nvSpPr>
        <p:spPr>
          <a:xfrm>
            <a:off x="7745855" y="7442200"/>
            <a:ext cx="905173"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490"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 name="8"/>
          <p:cNvSpPr/>
          <p:nvPr/>
        </p:nvSpPr>
        <p:spPr>
          <a:xfrm>
            <a:off x="9707832"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492"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 name="Null"/>
          <p:cNvSpPr/>
          <p:nvPr/>
        </p:nvSpPr>
        <p:spPr>
          <a:xfrm>
            <a:off x="1921933"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Dequeuing"/>
          <p:cNvSpPr/>
          <p:nvPr>
            <p:ph type="title"/>
          </p:nvPr>
        </p:nvSpPr>
        <p:spPr>
          <a:prstGeom prst="rect">
            <a:avLst/>
          </a:prstGeom>
        </p:spPr>
        <p:txBody>
          <a:bodyPr/>
          <a:lstStyle/>
          <a:p>
            <a:pPr/>
            <a:r>
              <a:t>Dequeuing</a:t>
            </a:r>
          </a:p>
        </p:txBody>
      </p:sp>
      <p:sp>
        <p:nvSpPr>
          <p:cNvPr id="498"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499"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defRPr>
                <a:solidFill>
                  <a:schemeClr val="accent4">
                    <a:hueOff val="102361"/>
                    <a:satOff val="14118"/>
                    <a:lumOff val="10675"/>
                  </a:schemeClr>
                </a:solidFill>
              </a:defRPr>
            </a:pPr>
            <a:r>
              <a:t>Dequeue()</a:t>
            </a:r>
          </a:p>
          <a:p>
            <a:pPr algn="l"/>
            <a:r>
              <a:t>Dequeue()</a:t>
            </a:r>
          </a:p>
          <a:p>
            <a:pPr algn="l"/>
            <a:r>
              <a:t>Dequeue()</a:t>
            </a:r>
          </a:p>
          <a:p>
            <a:pPr algn="l"/>
            <a:r>
              <a:t>Dequeue()</a:t>
            </a:r>
          </a:p>
        </p:txBody>
      </p:sp>
      <p:sp>
        <p:nvSpPr>
          <p:cNvPr id="500" name="Head"/>
          <p:cNvSpPr/>
          <p:nvPr/>
        </p:nvSpPr>
        <p:spPr>
          <a:xfrm>
            <a:off x="5619477" y="9103783"/>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501" name="Line"/>
          <p:cNvSpPr/>
          <p:nvPr/>
        </p:nvSpPr>
        <p:spPr>
          <a:xfrm flipV="1">
            <a:off x="6227142" y="8520260"/>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2"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503"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4"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505" name="6"/>
          <p:cNvSpPr/>
          <p:nvPr/>
        </p:nvSpPr>
        <p:spPr>
          <a:xfrm>
            <a:off x="5799666"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06" name="Line"/>
          <p:cNvSpPr/>
          <p:nvPr/>
        </p:nvSpPr>
        <p:spPr>
          <a:xfrm>
            <a:off x="6884544"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7" name="17"/>
          <p:cNvSpPr/>
          <p:nvPr/>
        </p:nvSpPr>
        <p:spPr>
          <a:xfrm>
            <a:off x="7745855" y="7442200"/>
            <a:ext cx="905173"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08"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9" name="8"/>
          <p:cNvSpPr/>
          <p:nvPr/>
        </p:nvSpPr>
        <p:spPr>
          <a:xfrm>
            <a:off x="9707832" y="7442200"/>
            <a:ext cx="905174" cy="905173"/>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10"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1" name="Null"/>
          <p:cNvSpPr/>
          <p:nvPr/>
        </p:nvSpPr>
        <p:spPr>
          <a:xfrm>
            <a:off x="3853478"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Dequeuing"/>
          <p:cNvSpPr/>
          <p:nvPr>
            <p:ph type="title"/>
          </p:nvPr>
        </p:nvSpPr>
        <p:spPr>
          <a:prstGeom prst="rect">
            <a:avLst/>
          </a:prstGeom>
        </p:spPr>
        <p:txBody>
          <a:bodyPr/>
          <a:lstStyle/>
          <a:p>
            <a:pPr/>
            <a:r>
              <a:t>Dequeuing</a:t>
            </a:r>
          </a:p>
        </p:txBody>
      </p:sp>
      <p:sp>
        <p:nvSpPr>
          <p:cNvPr id="516"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517"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defRPr>
                <a:solidFill>
                  <a:schemeClr val="accent4">
                    <a:hueOff val="102361"/>
                    <a:satOff val="14118"/>
                    <a:lumOff val="10675"/>
                  </a:schemeClr>
                </a:solidFill>
              </a:defRPr>
            </a:pPr>
            <a:r>
              <a:t>Dequeue()</a:t>
            </a:r>
          </a:p>
          <a:p>
            <a:pPr algn="l"/>
            <a:r>
              <a:t>Dequeue()</a:t>
            </a:r>
          </a:p>
          <a:p>
            <a:pPr algn="l"/>
            <a:r>
              <a:t>Dequeue()</a:t>
            </a:r>
          </a:p>
        </p:txBody>
      </p:sp>
      <p:sp>
        <p:nvSpPr>
          <p:cNvPr id="518" name="Head"/>
          <p:cNvSpPr/>
          <p:nvPr/>
        </p:nvSpPr>
        <p:spPr>
          <a:xfrm>
            <a:off x="7590776" y="908684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519" name="Line"/>
          <p:cNvSpPr/>
          <p:nvPr/>
        </p:nvSpPr>
        <p:spPr>
          <a:xfrm flipV="1">
            <a:off x="8198441" y="8503327"/>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521"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2"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523"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24" name="Line"/>
          <p:cNvSpPr/>
          <p:nvPr/>
        </p:nvSpPr>
        <p:spPr>
          <a:xfrm>
            <a:off x="8846522"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5"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26"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 name="Null"/>
          <p:cNvSpPr/>
          <p:nvPr/>
        </p:nvSpPr>
        <p:spPr>
          <a:xfrm>
            <a:off x="5799666"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Dequeuing"/>
          <p:cNvSpPr/>
          <p:nvPr>
            <p:ph type="title"/>
          </p:nvPr>
        </p:nvSpPr>
        <p:spPr>
          <a:prstGeom prst="rect">
            <a:avLst/>
          </a:prstGeom>
        </p:spPr>
        <p:txBody>
          <a:bodyPr/>
          <a:lstStyle/>
          <a:p>
            <a:pPr/>
            <a:r>
              <a:t>Dequeuing</a:t>
            </a:r>
          </a:p>
        </p:txBody>
      </p:sp>
      <p:sp>
        <p:nvSpPr>
          <p:cNvPr id="53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531"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r>
              <a:t>Dequeue()</a:t>
            </a:r>
          </a:p>
          <a:p>
            <a:pPr algn="l">
              <a:defRPr>
                <a:solidFill>
                  <a:schemeClr val="accent4">
                    <a:hueOff val="102361"/>
                    <a:satOff val="14118"/>
                    <a:lumOff val="10675"/>
                  </a:schemeClr>
                </a:solidFill>
              </a:defRPr>
            </a:pPr>
            <a:r>
              <a:t>Dequeue()</a:t>
            </a:r>
          </a:p>
          <a:p>
            <a:pPr algn="l"/>
            <a:r>
              <a:t>Dequeue()</a:t>
            </a:r>
          </a:p>
        </p:txBody>
      </p:sp>
      <p:sp>
        <p:nvSpPr>
          <p:cNvPr id="532" name="Head"/>
          <p:cNvSpPr/>
          <p:nvPr/>
        </p:nvSpPr>
        <p:spPr>
          <a:xfrm>
            <a:off x="9552753" y="907890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533" name="Line"/>
          <p:cNvSpPr/>
          <p:nvPr/>
        </p:nvSpPr>
        <p:spPr>
          <a:xfrm flipV="1">
            <a:off x="10160418" y="849538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4"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535"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6" name="Null"/>
          <p:cNvSpPr/>
          <p:nvPr/>
        </p:nvSpPr>
        <p:spPr>
          <a:xfrm>
            <a:off x="11669809"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
        <p:nvSpPr>
          <p:cNvPr id="537" name="17"/>
          <p:cNvSpPr/>
          <p:nvPr/>
        </p:nvSpPr>
        <p:spPr>
          <a:xfrm>
            <a:off x="7745855" y="7442200"/>
            <a:ext cx="905173"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17</a:t>
            </a:r>
          </a:p>
        </p:txBody>
      </p:sp>
      <p:sp>
        <p:nvSpPr>
          <p:cNvPr id="538" name="8"/>
          <p:cNvSpPr/>
          <p:nvPr/>
        </p:nvSpPr>
        <p:spPr>
          <a:xfrm>
            <a:off x="9707832" y="7442200"/>
            <a:ext cx="905174" cy="905173"/>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39" name="Line"/>
          <p:cNvSpPr/>
          <p:nvPr/>
        </p:nvSpPr>
        <p:spPr>
          <a:xfrm>
            <a:off x="10808499" y="7894786"/>
            <a:ext cx="66581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0" name="Null"/>
          <p:cNvSpPr/>
          <p:nvPr/>
        </p:nvSpPr>
        <p:spPr>
          <a:xfrm>
            <a:off x="7745855" y="7442200"/>
            <a:ext cx="905173"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Dequeuing"/>
          <p:cNvSpPr/>
          <p:nvPr>
            <p:ph type="title"/>
          </p:nvPr>
        </p:nvSpPr>
        <p:spPr>
          <a:prstGeom prst="rect">
            <a:avLst/>
          </a:prstGeom>
        </p:spPr>
        <p:txBody>
          <a:bodyPr/>
          <a:lstStyle/>
          <a:p>
            <a:pPr/>
            <a:r>
              <a:t>Dequeuing</a:t>
            </a:r>
          </a:p>
        </p:txBody>
      </p:sp>
      <p:sp>
        <p:nvSpPr>
          <p:cNvPr id="543"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544" name="Dequeue()…"/>
          <p:cNvSpPr/>
          <p:nvPr/>
        </p:nvSpPr>
        <p:spPr>
          <a:xfrm>
            <a:off x="4793704" y="3129837"/>
            <a:ext cx="2866877" cy="270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Dequeue()</a:t>
            </a:r>
          </a:p>
          <a:p>
            <a:pPr algn="l"/>
            <a:r>
              <a:t>Dequeue()</a:t>
            </a:r>
          </a:p>
          <a:p>
            <a:pPr algn="l"/>
            <a:r>
              <a:t>Dequeue()</a:t>
            </a:r>
          </a:p>
          <a:p>
            <a:pPr algn="l"/>
            <a:r>
              <a:t>Dequeue()</a:t>
            </a:r>
          </a:p>
          <a:p>
            <a:pPr algn="l">
              <a:defRPr>
                <a:solidFill>
                  <a:schemeClr val="accent4">
                    <a:hueOff val="102361"/>
                    <a:satOff val="14118"/>
                    <a:lumOff val="10675"/>
                  </a:schemeClr>
                </a:solidFill>
              </a:defRPr>
            </a:pPr>
            <a:r>
              <a:t>Dequeue()</a:t>
            </a:r>
          </a:p>
        </p:txBody>
      </p:sp>
      <p:sp>
        <p:nvSpPr>
          <p:cNvPr id="545" name="Head"/>
          <p:cNvSpPr/>
          <p:nvPr/>
        </p:nvSpPr>
        <p:spPr>
          <a:xfrm>
            <a:off x="9552753" y="907890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hueOff val="102361"/>
                    <a:satOff val="14118"/>
                    <a:lumOff val="10675"/>
                  </a:schemeClr>
                </a:solidFill>
              </a:defRPr>
            </a:lvl1pPr>
          </a:lstStyle>
          <a:p>
            <a:pPr/>
            <a:r>
              <a:t>Head</a:t>
            </a:r>
          </a:p>
        </p:txBody>
      </p:sp>
      <p:sp>
        <p:nvSpPr>
          <p:cNvPr id="546" name="Line"/>
          <p:cNvSpPr/>
          <p:nvPr/>
        </p:nvSpPr>
        <p:spPr>
          <a:xfrm flipV="1">
            <a:off x="10160418" y="849538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7" name="Tail"/>
          <p:cNvSpPr/>
          <p:nvPr/>
        </p:nvSpPr>
        <p:spPr>
          <a:xfrm>
            <a:off x="9552753" y="601681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6">
                    <a:hueOff val="-241736"/>
                    <a:satOff val="29413"/>
                    <a:lumOff val="20727"/>
                  </a:schemeClr>
                </a:solidFill>
              </a:defRPr>
            </a:lvl1pPr>
          </a:lstStyle>
          <a:p>
            <a:pPr/>
            <a:r>
              <a:t>Tail</a:t>
            </a:r>
          </a:p>
        </p:txBody>
      </p:sp>
      <p:sp>
        <p:nvSpPr>
          <p:cNvPr id="548" name="Line"/>
          <p:cNvSpPr/>
          <p:nvPr/>
        </p:nvSpPr>
        <p:spPr>
          <a:xfrm>
            <a:off x="10160418" y="6671885"/>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9" name="Null"/>
          <p:cNvSpPr/>
          <p:nvPr/>
        </p:nvSpPr>
        <p:spPr>
          <a:xfrm>
            <a:off x="9707832" y="7442200"/>
            <a:ext cx="905174" cy="905173"/>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Null</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554"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555"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56"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57"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58" name="8"/>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59"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60" name="9"/>
          <p:cNvSpPr/>
          <p:nvPr/>
        </p:nvSpPr>
        <p:spPr>
          <a:xfrm>
            <a:off x="4119778" y="5655907"/>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61" name="1"/>
          <p:cNvSpPr/>
          <p:nvPr/>
        </p:nvSpPr>
        <p:spPr>
          <a:xfrm>
            <a:off x="3903878" y="3752346"/>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62"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63"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64"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56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6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5"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576" name="0"/>
          <p:cNvSpPr/>
          <p:nvPr/>
        </p:nvSpPr>
        <p:spPr>
          <a:xfrm>
            <a:off x="2157829" y="4865541"/>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0</a:t>
            </a:r>
          </a:p>
        </p:txBody>
      </p:sp>
      <p:sp>
        <p:nvSpPr>
          <p:cNvPr id="57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579"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58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58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58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583"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58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589"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590"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591"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592"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593" name="8"/>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594"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595" name="9"/>
          <p:cNvSpPr/>
          <p:nvPr/>
        </p:nvSpPr>
        <p:spPr>
          <a:xfrm>
            <a:off x="4119778" y="5655907"/>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596" name="1"/>
          <p:cNvSpPr/>
          <p:nvPr/>
        </p:nvSpPr>
        <p:spPr>
          <a:xfrm>
            <a:off x="3903878" y="3752346"/>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597"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598"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599"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0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0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0"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11" name="0"/>
          <p:cNvSpPr/>
          <p:nvPr/>
        </p:nvSpPr>
        <p:spPr>
          <a:xfrm>
            <a:off x="2157829" y="4865541"/>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61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14"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1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61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61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618"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61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What is a Queue?"/>
          <p:cNvSpPr/>
          <p:nvPr>
            <p:ph type="title"/>
          </p:nvPr>
        </p:nvSpPr>
        <p:spPr>
          <a:prstGeom prst="rect">
            <a:avLst/>
          </a:prstGeom>
        </p:spPr>
        <p:txBody>
          <a:bodyPr/>
          <a:lstStyle>
            <a:lvl1pPr>
              <a:defRPr b="1"/>
            </a:lvl1pPr>
          </a:lstStyle>
          <a:p>
            <a:pPr/>
            <a:r>
              <a:t>What is a Queue?</a:t>
            </a:r>
          </a:p>
        </p:txBody>
      </p:sp>
      <p:sp>
        <p:nvSpPr>
          <p:cNvPr id="132" name="A queue is a linear data structure which models real world queues by having two primary operations, namely enqueue and dequeue."/>
          <p:cNvSpPr/>
          <p:nvPr/>
        </p:nvSpPr>
        <p:spPr>
          <a:xfrm>
            <a:off x="952500" y="2950801"/>
            <a:ext cx="1047201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484886">
              <a:defRPr sz="3486"/>
            </a:pPr>
            <a:r>
              <a:t>A queue is a linear data structure which models real world queues by having two primary operations, namely </a:t>
            </a:r>
            <a:r>
              <a:rPr b="1">
                <a:solidFill>
                  <a:schemeClr val="accent2">
                    <a:satOff val="-13916"/>
                    <a:lumOff val="13989"/>
                  </a:schemeClr>
                </a:solidFill>
              </a:rPr>
              <a:t>enqueue</a:t>
            </a:r>
            <a:r>
              <a:t> and </a:t>
            </a:r>
            <a:r>
              <a:rPr b="1">
                <a:solidFill>
                  <a:schemeClr val="accent2">
                    <a:satOff val="-13916"/>
                    <a:lumOff val="13989"/>
                  </a:schemeClr>
                </a:solidFill>
              </a:rPr>
              <a:t>dequeue</a:t>
            </a:r>
            <a:r>
              <a:rPr b="1"/>
              <a:t>.</a:t>
            </a:r>
          </a:p>
        </p:txBody>
      </p:sp>
      <p:sp>
        <p:nvSpPr>
          <p:cNvPr id="133" name="Rectangle"/>
          <p:cNvSpPr/>
          <p:nvPr/>
        </p:nvSpPr>
        <p:spPr>
          <a:xfrm>
            <a:off x="3712798"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4" name="Rectangle"/>
          <p:cNvSpPr/>
          <p:nvPr/>
        </p:nvSpPr>
        <p:spPr>
          <a:xfrm>
            <a:off x="4828213"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5" name="Rectangle"/>
          <p:cNvSpPr/>
          <p:nvPr/>
        </p:nvSpPr>
        <p:spPr>
          <a:xfrm>
            <a:off x="5943628" y="6644909"/>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6" name="Rectangle"/>
          <p:cNvSpPr/>
          <p:nvPr/>
        </p:nvSpPr>
        <p:spPr>
          <a:xfrm>
            <a:off x="7059042"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7" name="Rectangle"/>
          <p:cNvSpPr/>
          <p:nvPr/>
        </p:nvSpPr>
        <p:spPr>
          <a:xfrm>
            <a:off x="8174457" y="66449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8" name="Rectangle"/>
          <p:cNvSpPr/>
          <p:nvPr/>
        </p:nvSpPr>
        <p:spPr>
          <a:xfrm>
            <a:off x="1481970" y="5706468"/>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39" name="Rectangle"/>
          <p:cNvSpPr/>
          <p:nvPr/>
        </p:nvSpPr>
        <p:spPr>
          <a:xfrm>
            <a:off x="10405286" y="7372232"/>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40" name="Line"/>
          <p:cNvSpPr/>
          <p:nvPr/>
        </p:nvSpPr>
        <p:spPr>
          <a:xfrm flipV="1">
            <a:off x="4153037" y="8231349"/>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1" name="Queue Front"/>
          <p:cNvSpPr/>
          <p:nvPr/>
        </p:nvSpPr>
        <p:spPr>
          <a:xfrm>
            <a:off x="2581970" y="8743949"/>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Front</a:t>
            </a:r>
          </a:p>
        </p:txBody>
      </p:sp>
      <p:sp>
        <p:nvSpPr>
          <p:cNvPr id="142" name="Line"/>
          <p:cNvSpPr/>
          <p:nvPr/>
        </p:nvSpPr>
        <p:spPr>
          <a:xfrm>
            <a:off x="8614695" y="5888022"/>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3" name="Queue Back"/>
          <p:cNvSpPr/>
          <p:nvPr/>
        </p:nvSpPr>
        <p:spPr>
          <a:xfrm>
            <a:off x="7059042" y="5325869"/>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Back</a:t>
            </a:r>
          </a:p>
        </p:txBody>
      </p:sp>
      <p:sp>
        <p:nvSpPr>
          <p:cNvPr id="150" name="Connection Line"/>
          <p:cNvSpPr/>
          <p:nvPr/>
        </p:nvSpPr>
        <p:spPr>
          <a:xfrm>
            <a:off x="2540308" y="6778493"/>
            <a:ext cx="1004558" cy="537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523" y="18877"/>
                  <a:pt x="4323" y="11677"/>
                  <a:pt x="0" y="0"/>
                </a:cubicBezTo>
              </a:path>
            </a:pathLst>
          </a:custGeom>
          <a:ln w="50800">
            <a:solidFill>
              <a:srgbClr val="FFFFFF"/>
            </a:solidFill>
            <a:miter lim="400000"/>
          </a:ln>
        </p:spPr>
        <p:txBody>
          <a:bodyPr/>
          <a:lstStyle/>
          <a:p>
            <a:pPr/>
          </a:p>
        </p:txBody>
      </p:sp>
      <p:sp>
        <p:nvSpPr>
          <p:cNvPr id="151" name="Connection Line"/>
          <p:cNvSpPr/>
          <p:nvPr/>
        </p:nvSpPr>
        <p:spPr>
          <a:xfrm>
            <a:off x="9292949" y="7534476"/>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46" name="Line"/>
          <p:cNvSpPr/>
          <p:nvPr/>
        </p:nvSpPr>
        <p:spPr>
          <a:xfrm flipH="1" flipV="1">
            <a:off x="2453683" y="6711910"/>
            <a:ext cx="289518" cy="28951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7" name="Line"/>
          <p:cNvSpPr/>
          <p:nvPr/>
        </p:nvSpPr>
        <p:spPr>
          <a:xfrm flipH="1" flipV="1">
            <a:off x="9091550" y="7466151"/>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8" name="Dequeue"/>
          <p:cNvSpPr/>
          <p:nvPr/>
        </p:nvSpPr>
        <p:spPr>
          <a:xfrm>
            <a:off x="1315936" y="7540483"/>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Dequeue</a:t>
            </a:r>
          </a:p>
        </p:txBody>
      </p:sp>
      <p:sp>
        <p:nvSpPr>
          <p:cNvPr id="149" name="Enqueue"/>
          <p:cNvSpPr/>
          <p:nvPr/>
        </p:nvSpPr>
        <p:spPr>
          <a:xfrm>
            <a:off x="9410693" y="655449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Enqueue</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3"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624"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625"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26"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27"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28" name="8"/>
          <p:cNvSpPr/>
          <p:nvPr/>
        </p:nvSpPr>
        <p:spPr>
          <a:xfrm>
            <a:off x="5860932" y="4612603"/>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629"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30" name="9"/>
          <p:cNvSpPr/>
          <p:nvPr/>
        </p:nvSpPr>
        <p:spPr>
          <a:xfrm>
            <a:off x="4119778" y="5655907"/>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631" name="1"/>
          <p:cNvSpPr/>
          <p:nvPr/>
        </p:nvSpPr>
        <p:spPr>
          <a:xfrm>
            <a:off x="3903878" y="3752346"/>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632"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633"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34"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3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3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5"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46"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64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49"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5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65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65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653"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65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8"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659"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660"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61"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62"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63" name="8"/>
          <p:cNvSpPr/>
          <p:nvPr/>
        </p:nvSpPr>
        <p:spPr>
          <a:xfrm>
            <a:off x="5860932" y="4612603"/>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664"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665"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666"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667"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668"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669"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67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7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0"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681"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68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684"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68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68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68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688"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68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3"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694" name="7"/>
          <p:cNvSpPr/>
          <p:nvPr/>
        </p:nvSpPr>
        <p:spPr>
          <a:xfrm>
            <a:off x="7364256" y="5655907"/>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695" name="3"/>
          <p:cNvSpPr/>
          <p:nvPr/>
        </p:nvSpPr>
        <p:spPr>
          <a:xfrm>
            <a:off x="8118931" y="4063670"/>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696" name="11"/>
          <p:cNvSpPr/>
          <p:nvPr/>
        </p:nvSpPr>
        <p:spPr>
          <a:xfrm>
            <a:off x="7853647" y="753253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697" name="10"/>
          <p:cNvSpPr/>
          <p:nvPr/>
        </p:nvSpPr>
        <p:spPr>
          <a:xfrm>
            <a:off x="5680438" y="6661703"/>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698"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699" name="6"/>
          <p:cNvSpPr/>
          <p:nvPr/>
        </p:nvSpPr>
        <p:spPr>
          <a:xfrm>
            <a:off x="9304512" y="5871343"/>
            <a:ext cx="670919" cy="664649"/>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700"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701"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702" name="2"/>
          <p:cNvSpPr/>
          <p:nvPr/>
        </p:nvSpPr>
        <p:spPr>
          <a:xfrm>
            <a:off x="7209360" y="2809482"/>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03" name="5"/>
          <p:cNvSpPr/>
          <p:nvPr/>
        </p:nvSpPr>
        <p:spPr>
          <a:xfrm>
            <a:off x="10176053" y="4260065"/>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04" name="4"/>
          <p:cNvSpPr/>
          <p:nvPr/>
        </p:nvSpPr>
        <p:spPr>
          <a:xfrm>
            <a:off x="9072709" y="2809482"/>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0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0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5" name="12"/>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16"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71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19" name="Oval"/>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2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72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72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723" name="Oval"/>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72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8"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729" name="7"/>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730" name="3"/>
          <p:cNvSpPr/>
          <p:nvPr/>
        </p:nvSpPr>
        <p:spPr>
          <a:xfrm>
            <a:off x="8118931" y="4063670"/>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3</a:t>
            </a:r>
          </a:p>
        </p:txBody>
      </p:sp>
      <p:sp>
        <p:nvSpPr>
          <p:cNvPr id="731" name="11"/>
          <p:cNvSpPr/>
          <p:nvPr/>
        </p:nvSpPr>
        <p:spPr>
          <a:xfrm>
            <a:off x="7853647" y="753253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11</a:t>
            </a:r>
          </a:p>
        </p:txBody>
      </p:sp>
      <p:sp>
        <p:nvSpPr>
          <p:cNvPr id="732" name="10"/>
          <p:cNvSpPr/>
          <p:nvPr/>
        </p:nvSpPr>
        <p:spPr>
          <a:xfrm>
            <a:off x="5680438" y="6661703"/>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10</a:t>
            </a:r>
          </a:p>
        </p:txBody>
      </p:sp>
      <p:sp>
        <p:nvSpPr>
          <p:cNvPr id="733"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734" name="6"/>
          <p:cNvSpPr/>
          <p:nvPr/>
        </p:nvSpPr>
        <p:spPr>
          <a:xfrm>
            <a:off x="9304512" y="5871343"/>
            <a:ext cx="670919" cy="664649"/>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6</a:t>
            </a:r>
          </a:p>
        </p:txBody>
      </p:sp>
      <p:sp>
        <p:nvSpPr>
          <p:cNvPr id="735"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736"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737" name="2"/>
          <p:cNvSpPr/>
          <p:nvPr/>
        </p:nvSpPr>
        <p:spPr>
          <a:xfrm>
            <a:off x="7209360" y="2809482"/>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738" name="5"/>
          <p:cNvSpPr/>
          <p:nvPr/>
        </p:nvSpPr>
        <p:spPr>
          <a:xfrm>
            <a:off x="10176053" y="4260065"/>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739" name="4"/>
          <p:cNvSpPr/>
          <p:nvPr/>
        </p:nvSpPr>
        <p:spPr>
          <a:xfrm>
            <a:off x="9072709" y="2809482"/>
            <a:ext cx="670918"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74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4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0" name="12"/>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51"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75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54" name="Oval"/>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5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75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75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758" name="Oval"/>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75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3"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764" name="7"/>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765" name="3"/>
          <p:cNvSpPr/>
          <p:nvPr/>
        </p:nvSpPr>
        <p:spPr>
          <a:xfrm>
            <a:off x="8118931" y="4063670"/>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3</a:t>
            </a:r>
          </a:p>
        </p:txBody>
      </p:sp>
      <p:sp>
        <p:nvSpPr>
          <p:cNvPr id="766" name="11"/>
          <p:cNvSpPr/>
          <p:nvPr/>
        </p:nvSpPr>
        <p:spPr>
          <a:xfrm>
            <a:off x="7853647" y="7532535"/>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11</a:t>
            </a:r>
          </a:p>
        </p:txBody>
      </p:sp>
      <p:sp>
        <p:nvSpPr>
          <p:cNvPr id="767" name="10"/>
          <p:cNvSpPr/>
          <p:nvPr/>
        </p:nvSpPr>
        <p:spPr>
          <a:xfrm>
            <a:off x="5680438" y="6661703"/>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10</a:t>
            </a:r>
          </a:p>
        </p:txBody>
      </p:sp>
      <p:sp>
        <p:nvSpPr>
          <p:cNvPr id="768"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769" name="6"/>
          <p:cNvSpPr/>
          <p:nvPr/>
        </p:nvSpPr>
        <p:spPr>
          <a:xfrm>
            <a:off x="9304512" y="5871343"/>
            <a:ext cx="670919" cy="664649"/>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6</a:t>
            </a:r>
          </a:p>
        </p:txBody>
      </p:sp>
      <p:sp>
        <p:nvSpPr>
          <p:cNvPr id="770"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771"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772" name="2"/>
          <p:cNvSpPr/>
          <p:nvPr/>
        </p:nvSpPr>
        <p:spPr>
          <a:xfrm>
            <a:off x="7209360" y="2809482"/>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2</a:t>
            </a:r>
          </a:p>
        </p:txBody>
      </p:sp>
      <p:sp>
        <p:nvSpPr>
          <p:cNvPr id="773" name="5"/>
          <p:cNvSpPr/>
          <p:nvPr/>
        </p:nvSpPr>
        <p:spPr>
          <a:xfrm>
            <a:off x="10176053" y="4260065"/>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5</a:t>
            </a:r>
          </a:p>
        </p:txBody>
      </p:sp>
      <p:sp>
        <p:nvSpPr>
          <p:cNvPr id="774" name="4"/>
          <p:cNvSpPr/>
          <p:nvPr/>
        </p:nvSpPr>
        <p:spPr>
          <a:xfrm>
            <a:off x="9072709" y="2809482"/>
            <a:ext cx="670918"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4</a:t>
            </a:r>
          </a:p>
        </p:txBody>
      </p:sp>
      <p:sp>
        <p:nvSpPr>
          <p:cNvPr id="775"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76"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77"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78"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79"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0"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1"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2"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3"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4"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5" name="12"/>
          <p:cNvSpPr/>
          <p:nvPr/>
        </p:nvSpPr>
        <p:spPr>
          <a:xfrm>
            <a:off x="5668436" y="3151795"/>
            <a:ext cx="670919" cy="664650"/>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786"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787"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8"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789" name="Oval"/>
          <p:cNvSpPr/>
          <p:nvPr/>
        </p:nvSpPr>
        <p:spPr>
          <a:xfrm>
            <a:off x="663149" y="7026696"/>
            <a:ext cx="670919" cy="664650"/>
          </a:xfrm>
          <a:prstGeom prst="ellipse">
            <a:avLst/>
          </a:prstGeom>
          <a:blipFill>
            <a:blip r:embed="rId4"/>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790"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791"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792"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793" name="Oval"/>
          <p:cNvSpPr/>
          <p:nvPr/>
        </p:nvSpPr>
        <p:spPr>
          <a:xfrm>
            <a:off x="663149" y="7872285"/>
            <a:ext cx="670919" cy="664650"/>
          </a:xfrm>
          <a:prstGeom prst="ellipse">
            <a:avLst/>
          </a:prstGeom>
          <a:blipFill>
            <a:blip r:embed="rId3"/>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794"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8"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799" name="7"/>
          <p:cNvSpPr/>
          <p:nvPr/>
        </p:nvSpPr>
        <p:spPr>
          <a:xfrm>
            <a:off x="7364256" y="5655907"/>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7</a:t>
            </a:r>
          </a:p>
        </p:txBody>
      </p:sp>
      <p:sp>
        <p:nvSpPr>
          <p:cNvPr id="800" name="3"/>
          <p:cNvSpPr/>
          <p:nvPr/>
        </p:nvSpPr>
        <p:spPr>
          <a:xfrm>
            <a:off x="8118931" y="4063670"/>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3</a:t>
            </a:r>
          </a:p>
        </p:txBody>
      </p:sp>
      <p:sp>
        <p:nvSpPr>
          <p:cNvPr id="801" name="11"/>
          <p:cNvSpPr/>
          <p:nvPr/>
        </p:nvSpPr>
        <p:spPr>
          <a:xfrm>
            <a:off x="7853647" y="7532535"/>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11</a:t>
            </a:r>
          </a:p>
        </p:txBody>
      </p:sp>
      <p:sp>
        <p:nvSpPr>
          <p:cNvPr id="802" name="10"/>
          <p:cNvSpPr/>
          <p:nvPr/>
        </p:nvSpPr>
        <p:spPr>
          <a:xfrm>
            <a:off x="5680438" y="6661703"/>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10</a:t>
            </a:r>
          </a:p>
        </p:txBody>
      </p:sp>
      <p:sp>
        <p:nvSpPr>
          <p:cNvPr id="803" name="8"/>
          <p:cNvSpPr/>
          <p:nvPr/>
        </p:nvSpPr>
        <p:spPr>
          <a:xfrm>
            <a:off x="5860932" y="4612603"/>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8</a:t>
            </a:r>
          </a:p>
        </p:txBody>
      </p:sp>
      <p:sp>
        <p:nvSpPr>
          <p:cNvPr id="804" name="6"/>
          <p:cNvSpPr/>
          <p:nvPr/>
        </p:nvSpPr>
        <p:spPr>
          <a:xfrm>
            <a:off x="9304512" y="5871343"/>
            <a:ext cx="670919" cy="664649"/>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6</a:t>
            </a:r>
          </a:p>
        </p:txBody>
      </p:sp>
      <p:sp>
        <p:nvSpPr>
          <p:cNvPr id="805" name="9"/>
          <p:cNvSpPr/>
          <p:nvPr/>
        </p:nvSpPr>
        <p:spPr>
          <a:xfrm>
            <a:off x="4119778" y="5655907"/>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9</a:t>
            </a:r>
          </a:p>
        </p:txBody>
      </p:sp>
      <p:sp>
        <p:nvSpPr>
          <p:cNvPr id="806" name="1"/>
          <p:cNvSpPr/>
          <p:nvPr/>
        </p:nvSpPr>
        <p:spPr>
          <a:xfrm>
            <a:off x="3903878" y="3752346"/>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1</a:t>
            </a:r>
          </a:p>
        </p:txBody>
      </p:sp>
      <p:sp>
        <p:nvSpPr>
          <p:cNvPr id="807" name="2"/>
          <p:cNvSpPr/>
          <p:nvPr/>
        </p:nvSpPr>
        <p:spPr>
          <a:xfrm>
            <a:off x="7209360" y="2809482"/>
            <a:ext cx="670919"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2</a:t>
            </a:r>
          </a:p>
        </p:txBody>
      </p:sp>
      <p:sp>
        <p:nvSpPr>
          <p:cNvPr id="808" name="5"/>
          <p:cNvSpPr/>
          <p:nvPr/>
        </p:nvSpPr>
        <p:spPr>
          <a:xfrm>
            <a:off x="10176053" y="4260065"/>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5</a:t>
            </a:r>
          </a:p>
        </p:txBody>
      </p:sp>
      <p:sp>
        <p:nvSpPr>
          <p:cNvPr id="809" name="4"/>
          <p:cNvSpPr/>
          <p:nvPr/>
        </p:nvSpPr>
        <p:spPr>
          <a:xfrm>
            <a:off x="9072709" y="2809482"/>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4</a:t>
            </a:r>
          </a:p>
        </p:txBody>
      </p:sp>
      <p:sp>
        <p:nvSpPr>
          <p:cNvPr id="810" name="Line"/>
          <p:cNvSpPr/>
          <p:nvPr/>
        </p:nvSpPr>
        <p:spPr>
          <a:xfrm flipH="1" flipV="1">
            <a:off x="4556697" y="4277725"/>
            <a:ext cx="1201347" cy="4860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1" name="Line"/>
          <p:cNvSpPr/>
          <p:nvPr/>
        </p:nvSpPr>
        <p:spPr>
          <a:xfrm flipV="1">
            <a:off x="4814435" y="5182152"/>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2" name="Line"/>
          <p:cNvSpPr/>
          <p:nvPr/>
        </p:nvSpPr>
        <p:spPr>
          <a:xfrm flipH="1" flipV="1">
            <a:off x="8069170" y="6102845"/>
            <a:ext cx="1162725" cy="55166"/>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3" name="Line"/>
          <p:cNvSpPr/>
          <p:nvPr/>
        </p:nvSpPr>
        <p:spPr>
          <a:xfrm flipH="1">
            <a:off x="6341738" y="6187243"/>
            <a:ext cx="980465" cy="63102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4" name="Line"/>
          <p:cNvSpPr/>
          <p:nvPr/>
        </p:nvSpPr>
        <p:spPr>
          <a:xfrm>
            <a:off x="7802046" y="6403399"/>
            <a:ext cx="243838" cy="10462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5" name="Line"/>
          <p:cNvSpPr/>
          <p:nvPr/>
        </p:nvSpPr>
        <p:spPr>
          <a:xfrm flipH="1">
            <a:off x="7858760" y="4750545"/>
            <a:ext cx="430478" cy="89464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6" name="Line"/>
          <p:cNvSpPr/>
          <p:nvPr/>
        </p:nvSpPr>
        <p:spPr>
          <a:xfrm flipH="1">
            <a:off x="9728335" y="4876744"/>
            <a:ext cx="613660" cy="99823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7" name="Line"/>
          <p:cNvSpPr/>
          <p:nvPr/>
        </p:nvSpPr>
        <p:spPr>
          <a:xfrm>
            <a:off x="7781511" y="3453105"/>
            <a:ext cx="400589"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8" name="Line"/>
          <p:cNvSpPr/>
          <p:nvPr/>
        </p:nvSpPr>
        <p:spPr>
          <a:xfrm flipH="1">
            <a:off x="8766002" y="3453105"/>
            <a:ext cx="441872" cy="645072"/>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9" name="Line"/>
          <p:cNvSpPr/>
          <p:nvPr/>
        </p:nvSpPr>
        <p:spPr>
          <a:xfrm flipH="1" flipV="1">
            <a:off x="6520964" y="5124377"/>
            <a:ext cx="873660" cy="63393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0" name="12"/>
          <p:cNvSpPr/>
          <p:nvPr/>
        </p:nvSpPr>
        <p:spPr>
          <a:xfrm>
            <a:off x="5668436" y="3151795"/>
            <a:ext cx="670919" cy="664650"/>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821" name="0"/>
          <p:cNvSpPr/>
          <p:nvPr/>
        </p:nvSpPr>
        <p:spPr>
          <a:xfrm>
            <a:off x="2157829" y="4865541"/>
            <a:ext cx="670918" cy="664650"/>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atin typeface="+mn-lt"/>
                <a:ea typeface="+mn-ea"/>
                <a:cs typeface="+mn-cs"/>
                <a:sym typeface="Helvetica Light"/>
              </a:defRPr>
            </a:lvl1pPr>
          </a:lstStyle>
          <a:p>
            <a:pPr/>
            <a:r>
              <a:t>0</a:t>
            </a:r>
          </a:p>
        </p:txBody>
      </p:sp>
      <p:sp>
        <p:nvSpPr>
          <p:cNvPr id="822" name="Line"/>
          <p:cNvSpPr/>
          <p:nvPr/>
        </p:nvSpPr>
        <p:spPr>
          <a:xfrm flipV="1">
            <a:off x="2807835" y="4272069"/>
            <a:ext cx="1041471" cy="64236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3" name="Line"/>
          <p:cNvSpPr/>
          <p:nvPr/>
        </p:nvSpPr>
        <p:spPr>
          <a:xfrm flipH="1" flipV="1">
            <a:off x="2897548" y="5478827"/>
            <a:ext cx="1201347" cy="486038"/>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4" name="Oval"/>
          <p:cNvSpPr/>
          <p:nvPr/>
        </p:nvSpPr>
        <p:spPr>
          <a:xfrm>
            <a:off x="663149" y="7026696"/>
            <a:ext cx="670919" cy="664650"/>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5" name="Oval"/>
          <p:cNvSpPr/>
          <p:nvPr/>
        </p:nvSpPr>
        <p:spPr>
          <a:xfrm>
            <a:off x="678078" y="8717874"/>
            <a:ext cx="670918" cy="664650"/>
          </a:xfrm>
          <a:prstGeom prst="ellipse">
            <a:avLst/>
          </a:prstGeom>
          <a:gradFill>
            <a:gsLst>
              <a:gs pos="0">
                <a:srgbClr val="189B1A"/>
              </a:gs>
              <a:gs pos="100000">
                <a:srgbClr val="235D0B"/>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826" name="Unvisited"/>
          <p:cNvSpPr/>
          <p:nvPr/>
        </p:nvSpPr>
        <p:spPr>
          <a:xfrm>
            <a:off x="1656683" y="7047871"/>
            <a:ext cx="259161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Unvisited</a:t>
            </a:r>
          </a:p>
        </p:txBody>
      </p:sp>
      <p:sp>
        <p:nvSpPr>
          <p:cNvPr id="827" name="Visited"/>
          <p:cNvSpPr/>
          <p:nvPr/>
        </p:nvSpPr>
        <p:spPr>
          <a:xfrm>
            <a:off x="1709803" y="8739049"/>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Visited</a:t>
            </a:r>
          </a:p>
        </p:txBody>
      </p:sp>
      <p:sp>
        <p:nvSpPr>
          <p:cNvPr id="828" name="Oval"/>
          <p:cNvSpPr/>
          <p:nvPr/>
        </p:nvSpPr>
        <p:spPr>
          <a:xfrm>
            <a:off x="663149" y="7872285"/>
            <a:ext cx="670919" cy="664650"/>
          </a:xfrm>
          <a:prstGeom prst="ellipse">
            <a:avLst/>
          </a:prstGeom>
          <a:blipFill>
            <a:blip r:embed="rId4"/>
          </a:blipFill>
          <a:ln w="12700">
            <a:miter lim="400000"/>
          </a:ln>
        </p:spPr>
        <p:txBody>
          <a:bodyPr lIns="50800" tIns="50800" rIns="50800" bIns="50800" anchor="ctr"/>
          <a:lstStyle/>
          <a:p>
            <a:pPr>
              <a:defRPr sz="2600">
                <a:latin typeface="+mn-lt"/>
                <a:ea typeface="+mn-ea"/>
                <a:cs typeface="+mn-cs"/>
                <a:sym typeface="Helvetica Light"/>
              </a:defRPr>
            </a:pPr>
          </a:p>
        </p:txBody>
      </p:sp>
      <p:sp>
        <p:nvSpPr>
          <p:cNvPr id="829" name="On the frontier"/>
          <p:cNvSpPr/>
          <p:nvPr/>
        </p:nvSpPr>
        <p:spPr>
          <a:xfrm>
            <a:off x="1658639" y="7893460"/>
            <a:ext cx="424316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On the frontier</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3" name="Queue Example - BFS"/>
          <p:cNvSpPr/>
          <p:nvPr>
            <p:ph type="title"/>
          </p:nvPr>
        </p:nvSpPr>
        <p:spPr>
          <a:xfrm>
            <a:off x="-208459" y="-77360"/>
            <a:ext cx="13421718" cy="2159001"/>
          </a:xfrm>
          <a:prstGeom prst="rect">
            <a:avLst/>
          </a:prstGeom>
        </p:spPr>
        <p:txBody>
          <a:bodyPr/>
          <a:lstStyle>
            <a:lvl1pPr>
              <a:defRPr b="1" sz="7800"/>
            </a:lvl1pPr>
          </a:lstStyle>
          <a:p>
            <a:pPr/>
            <a:r>
              <a:t>Queue Example - BFS</a:t>
            </a:r>
          </a:p>
        </p:txBody>
      </p:sp>
      <p:sp>
        <p:nvSpPr>
          <p:cNvPr id="834" name="Let Q be a Queue…"/>
          <p:cNvSpPr/>
          <p:nvPr/>
        </p:nvSpPr>
        <p:spPr>
          <a:xfrm>
            <a:off x="1001344" y="2053429"/>
            <a:ext cx="11950379" cy="687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Let Q be a Queue</a:t>
            </a:r>
          </a:p>
          <a:p>
            <a:pPr algn="l"/>
            <a:r>
              <a:t>Q.enqueue(starting_node)</a:t>
            </a:r>
          </a:p>
          <a:p>
            <a:pPr algn="l"/>
            <a:r>
              <a:t>starting_node.visited = </a:t>
            </a:r>
            <a:r>
              <a:rPr b="1">
                <a:solidFill>
                  <a:schemeClr val="accent6">
                    <a:hueOff val="-241736"/>
                    <a:satOff val="29413"/>
                    <a:lumOff val="20727"/>
                  </a:schemeClr>
                </a:solidFill>
              </a:rPr>
              <a:t>true</a:t>
            </a:r>
          </a:p>
          <a:p>
            <a:pPr algn="l"/>
          </a:p>
          <a:p>
            <a:pPr algn="l"/>
            <a:r>
              <a:rPr b="1">
                <a:solidFill>
                  <a:schemeClr val="accent5">
                    <a:hueOff val="101205"/>
                    <a:satOff val="-13598"/>
                    <a:lumOff val="23877"/>
                  </a:schemeClr>
                </a:solidFill>
              </a:rPr>
              <a:t>While</a:t>
            </a:r>
            <a:r>
              <a:t> Q is not empty </a:t>
            </a:r>
            <a:r>
              <a:rPr b="1">
                <a:solidFill>
                  <a:schemeClr val="accent5">
                    <a:hueOff val="101205"/>
                    <a:satOff val="-13598"/>
                    <a:lumOff val="23877"/>
                  </a:schemeClr>
                </a:solidFill>
              </a:rPr>
              <a:t>Do</a:t>
            </a:r>
            <a:endParaRPr b="1">
              <a:solidFill>
                <a:schemeClr val="accent5">
                  <a:hueOff val="101205"/>
                  <a:satOff val="-13598"/>
                  <a:lumOff val="23877"/>
                </a:schemeClr>
              </a:solidFill>
            </a:endParaRPr>
          </a:p>
          <a:p>
            <a:pPr algn="l"/>
          </a:p>
          <a:p>
            <a:pPr algn="l"/>
            <a:r>
              <a:t>    node = Q.dequeue()</a:t>
            </a:r>
            <a:endParaRPr b="1">
              <a:solidFill>
                <a:schemeClr val="accent6">
                  <a:hueOff val="-241736"/>
                  <a:satOff val="29413"/>
                  <a:lumOff val="20727"/>
                </a:schemeClr>
              </a:solidFill>
            </a:endParaRPr>
          </a:p>
          <a:p>
            <a:pPr algn="l"/>
          </a:p>
          <a:p>
            <a:pPr algn="l"/>
            <a:r>
              <a:t>    </a:t>
            </a:r>
            <a:r>
              <a:rPr b="1">
                <a:solidFill>
                  <a:schemeClr val="accent5">
                    <a:hueOff val="101205"/>
                    <a:satOff val="-13598"/>
                    <a:lumOff val="23877"/>
                  </a:schemeClr>
                </a:solidFill>
              </a:rPr>
              <a:t>For</a:t>
            </a:r>
            <a:r>
              <a:t> neighbour </a:t>
            </a:r>
            <a:r>
              <a:rPr b="1">
                <a:solidFill>
                  <a:schemeClr val="accent5">
                    <a:hueOff val="101205"/>
                    <a:satOff val="-13598"/>
                    <a:lumOff val="23877"/>
                  </a:schemeClr>
                </a:solidFill>
              </a:rPr>
              <a:t>in</a:t>
            </a:r>
            <a:r>
              <a:t> neighbours(node):</a:t>
            </a:r>
          </a:p>
          <a:p>
            <a:pPr algn="l"/>
            <a:r>
              <a:t>        </a:t>
            </a:r>
            <a:r>
              <a:rPr b="1">
                <a:solidFill>
                  <a:schemeClr val="accent5">
                    <a:hueOff val="101205"/>
                    <a:satOff val="-13598"/>
                    <a:lumOff val="23877"/>
                  </a:schemeClr>
                </a:solidFill>
              </a:rPr>
              <a:t>If</a:t>
            </a:r>
            <a:r>
              <a:t> neighbour has not been visited:</a:t>
            </a:r>
          </a:p>
          <a:p>
            <a:pPr algn="l"/>
            <a:r>
              <a:t>             neighbour.visited = </a:t>
            </a:r>
            <a:r>
              <a:rPr b="1">
                <a:solidFill>
                  <a:schemeClr val="accent6">
                    <a:hueOff val="-241736"/>
                    <a:satOff val="29413"/>
                    <a:lumOff val="20727"/>
                  </a:schemeClr>
                </a:solidFill>
              </a:rPr>
              <a:t>true</a:t>
            </a:r>
          </a:p>
          <a:p>
            <a:pPr algn="l"/>
            <a:r>
              <a:t>             Q.enqueue(neighbour)</a:t>
            </a:r>
          </a:p>
          <a:p>
            <a:pPr algn="l"/>
            <a: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Rectangle"/>
          <p:cNvSpPr/>
          <p:nvPr/>
        </p:nvSpPr>
        <p:spPr>
          <a:xfrm>
            <a:off x="3712798"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56" name="Rectangle"/>
          <p:cNvSpPr/>
          <p:nvPr/>
        </p:nvSpPr>
        <p:spPr>
          <a:xfrm>
            <a:off x="4828213"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57" name="Rectangle"/>
          <p:cNvSpPr/>
          <p:nvPr/>
        </p:nvSpPr>
        <p:spPr>
          <a:xfrm>
            <a:off x="5943628" y="4900775"/>
            <a:ext cx="880477"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58" name="Rectangle"/>
          <p:cNvSpPr/>
          <p:nvPr/>
        </p:nvSpPr>
        <p:spPr>
          <a:xfrm>
            <a:off x="7059042"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59" name="Rectangle"/>
          <p:cNvSpPr/>
          <p:nvPr/>
        </p:nvSpPr>
        <p:spPr>
          <a:xfrm>
            <a:off x="8174457" y="4900775"/>
            <a:ext cx="880478" cy="1510403"/>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60" name="Rectangle"/>
          <p:cNvSpPr/>
          <p:nvPr/>
        </p:nvSpPr>
        <p:spPr>
          <a:xfrm>
            <a:off x="1481970" y="3962335"/>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61" name="Rectangle"/>
          <p:cNvSpPr/>
          <p:nvPr/>
        </p:nvSpPr>
        <p:spPr>
          <a:xfrm>
            <a:off x="10405286" y="562809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62" name="Line"/>
          <p:cNvSpPr/>
          <p:nvPr/>
        </p:nvSpPr>
        <p:spPr>
          <a:xfrm flipV="1">
            <a:off x="4153037" y="6487216"/>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 name="Queue Front"/>
          <p:cNvSpPr/>
          <p:nvPr/>
        </p:nvSpPr>
        <p:spPr>
          <a:xfrm>
            <a:off x="2581970" y="6999816"/>
            <a:ext cx="314213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Front</a:t>
            </a:r>
          </a:p>
        </p:txBody>
      </p:sp>
      <p:sp>
        <p:nvSpPr>
          <p:cNvPr id="164" name="Line"/>
          <p:cNvSpPr/>
          <p:nvPr/>
        </p:nvSpPr>
        <p:spPr>
          <a:xfrm>
            <a:off x="8614695" y="4143889"/>
            <a:ext cx="1" cy="62230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5" name="Queue Back"/>
          <p:cNvSpPr/>
          <p:nvPr/>
        </p:nvSpPr>
        <p:spPr>
          <a:xfrm>
            <a:off x="7059042" y="3581736"/>
            <a:ext cx="286687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Queue Back</a:t>
            </a:r>
          </a:p>
        </p:txBody>
      </p:sp>
      <p:sp>
        <p:nvSpPr>
          <p:cNvPr id="173" name="Connection Line"/>
          <p:cNvSpPr/>
          <p:nvPr/>
        </p:nvSpPr>
        <p:spPr>
          <a:xfrm>
            <a:off x="2540308" y="5034359"/>
            <a:ext cx="1004558" cy="5377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523" y="18877"/>
                  <a:pt x="4323" y="11677"/>
                  <a:pt x="0" y="0"/>
                </a:cubicBezTo>
              </a:path>
            </a:pathLst>
          </a:custGeom>
          <a:ln w="50800">
            <a:solidFill>
              <a:srgbClr val="FFFFFF"/>
            </a:solidFill>
            <a:miter lim="400000"/>
          </a:ln>
        </p:spPr>
        <p:txBody>
          <a:bodyPr/>
          <a:lstStyle/>
          <a:p>
            <a:pPr/>
          </a:p>
        </p:txBody>
      </p:sp>
      <p:sp>
        <p:nvSpPr>
          <p:cNvPr id="174" name="Connection Line"/>
          <p:cNvSpPr/>
          <p:nvPr/>
        </p:nvSpPr>
        <p:spPr>
          <a:xfrm>
            <a:off x="9292949" y="5790343"/>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68" name="Line"/>
          <p:cNvSpPr/>
          <p:nvPr/>
        </p:nvSpPr>
        <p:spPr>
          <a:xfrm flipH="1" flipV="1">
            <a:off x="2453683" y="4967777"/>
            <a:ext cx="289518" cy="2895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9" name="Line"/>
          <p:cNvSpPr/>
          <p:nvPr/>
        </p:nvSpPr>
        <p:spPr>
          <a:xfrm flipH="1" flipV="1">
            <a:off x="9091550" y="5722018"/>
            <a:ext cx="445522"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0" name="Dequeue"/>
          <p:cNvSpPr/>
          <p:nvPr/>
        </p:nvSpPr>
        <p:spPr>
          <a:xfrm>
            <a:off x="1315936" y="5796350"/>
            <a:ext cx="20411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Dequeue</a:t>
            </a:r>
          </a:p>
        </p:txBody>
      </p:sp>
      <p:sp>
        <p:nvSpPr>
          <p:cNvPr id="171" name="Enqueue"/>
          <p:cNvSpPr/>
          <p:nvPr/>
        </p:nvSpPr>
        <p:spPr>
          <a:xfrm>
            <a:off x="9410693" y="4810365"/>
            <a:ext cx="20411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Enqueue</a:t>
            </a:r>
          </a:p>
        </p:txBody>
      </p:sp>
      <p:sp>
        <p:nvSpPr>
          <p:cNvPr id="172" name="Queue Terminology"/>
          <p:cNvSpPr/>
          <p:nvPr>
            <p:ph type="title"/>
          </p:nvPr>
        </p:nvSpPr>
        <p:spPr>
          <a:prstGeom prst="rect">
            <a:avLst/>
          </a:prstGeom>
        </p:spPr>
        <p:txBody>
          <a:bodyPr/>
          <a:lstStyle>
            <a:lvl1pPr>
              <a:defRPr b="1"/>
            </a:lvl1pPr>
          </a:lstStyle>
          <a:p>
            <a:pPr/>
            <a:r>
              <a:t>Queue Terminology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Queue Terminology"/>
          <p:cNvSpPr/>
          <p:nvPr>
            <p:ph type="title"/>
          </p:nvPr>
        </p:nvSpPr>
        <p:spPr>
          <a:prstGeom prst="rect">
            <a:avLst/>
          </a:prstGeom>
        </p:spPr>
        <p:txBody>
          <a:bodyPr/>
          <a:lstStyle>
            <a:lvl1pPr>
              <a:defRPr b="1"/>
            </a:lvl1pPr>
          </a:lstStyle>
          <a:p>
            <a:pPr/>
            <a:r>
              <a:t>Queue Terminology</a:t>
            </a:r>
          </a:p>
        </p:txBody>
      </p:sp>
      <p:sp>
        <p:nvSpPr>
          <p:cNvPr id="179" name="Enqueue = Adding = Offering"/>
          <p:cNvSpPr/>
          <p:nvPr/>
        </p:nvSpPr>
        <p:spPr>
          <a:xfrm>
            <a:off x="952500" y="4148164"/>
            <a:ext cx="11099800"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700"/>
            </a:lvl1pPr>
          </a:lstStyle>
          <a:p>
            <a:pPr/>
            <a:r>
              <a:t>Enqueue = Adding = Offering</a:t>
            </a:r>
          </a:p>
        </p:txBody>
      </p:sp>
      <p:sp>
        <p:nvSpPr>
          <p:cNvPr id="180" name="There does not seem to be consistent terminology for inserting and removing elements from queues."/>
          <p:cNvSpPr/>
          <p:nvPr/>
        </p:nvSpPr>
        <p:spPr>
          <a:xfrm>
            <a:off x="330540" y="2672524"/>
            <a:ext cx="1234372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 does not seem to be consistent terminology for inserting and removing elements from queues.</a:t>
            </a:r>
          </a:p>
        </p:txBody>
      </p:sp>
      <p:sp>
        <p:nvSpPr>
          <p:cNvPr id="189" name="Connection Line"/>
          <p:cNvSpPr/>
          <p:nvPr/>
        </p:nvSpPr>
        <p:spPr>
          <a:xfrm>
            <a:off x="9282056" y="7633375"/>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82" name="Line"/>
          <p:cNvSpPr/>
          <p:nvPr/>
        </p:nvSpPr>
        <p:spPr>
          <a:xfrm flipH="1" flipV="1">
            <a:off x="9080657" y="75650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3" name="Rectangle"/>
          <p:cNvSpPr/>
          <p:nvPr/>
        </p:nvSpPr>
        <p:spPr>
          <a:xfrm>
            <a:off x="3611198"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4" name="Rectangle"/>
          <p:cNvSpPr/>
          <p:nvPr/>
        </p:nvSpPr>
        <p:spPr>
          <a:xfrm>
            <a:off x="4726613"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5" name="Rectangle"/>
          <p:cNvSpPr/>
          <p:nvPr/>
        </p:nvSpPr>
        <p:spPr>
          <a:xfrm>
            <a:off x="5842028" y="6695709"/>
            <a:ext cx="880477"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6" name="Rectangle"/>
          <p:cNvSpPr/>
          <p:nvPr/>
        </p:nvSpPr>
        <p:spPr>
          <a:xfrm>
            <a:off x="6957442"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7" name="Rectangle"/>
          <p:cNvSpPr/>
          <p:nvPr/>
        </p:nvSpPr>
        <p:spPr>
          <a:xfrm>
            <a:off x="8072857" y="6695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188" name="Rectangle"/>
          <p:cNvSpPr/>
          <p:nvPr/>
        </p:nvSpPr>
        <p:spPr>
          <a:xfrm>
            <a:off x="10468924" y="75847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Queue Terminology"/>
          <p:cNvSpPr/>
          <p:nvPr>
            <p:ph type="title"/>
          </p:nvPr>
        </p:nvSpPr>
        <p:spPr>
          <a:prstGeom prst="rect">
            <a:avLst/>
          </a:prstGeom>
        </p:spPr>
        <p:txBody>
          <a:bodyPr/>
          <a:lstStyle>
            <a:lvl1pPr>
              <a:defRPr b="1"/>
            </a:lvl1pPr>
          </a:lstStyle>
          <a:p>
            <a:pPr/>
            <a:r>
              <a:t>Queue Terminology</a:t>
            </a:r>
          </a:p>
        </p:txBody>
      </p:sp>
      <p:sp>
        <p:nvSpPr>
          <p:cNvPr id="194" name="Dequeue = Polling"/>
          <p:cNvSpPr/>
          <p:nvPr/>
        </p:nvSpPr>
        <p:spPr>
          <a:xfrm>
            <a:off x="952500" y="4360835"/>
            <a:ext cx="11099800" cy="11335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sz="3700"/>
            </a:lvl1pPr>
          </a:lstStyle>
          <a:p>
            <a:pPr/>
            <a:r>
              <a:t>Dequeue = Polling</a:t>
            </a:r>
          </a:p>
        </p:txBody>
      </p:sp>
      <p:sp>
        <p:nvSpPr>
          <p:cNvPr id="195" name="There does not seem to be consistent terminology for inserting and removing elements from queues."/>
          <p:cNvSpPr/>
          <p:nvPr/>
        </p:nvSpPr>
        <p:spPr>
          <a:xfrm>
            <a:off x="330540" y="2672524"/>
            <a:ext cx="1234372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There does not seem to be consistent terminology for inserting and removing elements from queues.</a:t>
            </a:r>
          </a:p>
        </p:txBody>
      </p:sp>
      <p:sp>
        <p:nvSpPr>
          <p:cNvPr id="196" name="(These are also sometimes called removing, but I find this ambiguous)"/>
          <p:cNvSpPr/>
          <p:nvPr/>
        </p:nvSpPr>
        <p:spPr>
          <a:xfrm>
            <a:off x="1651808" y="5173805"/>
            <a:ext cx="9701184"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000"/>
            </a:pPr>
            <a:r>
              <a:t>(These are also sometimes called </a:t>
            </a:r>
            <a:r>
              <a:rPr i="1"/>
              <a:t>removing</a:t>
            </a:r>
            <a:r>
              <a:t>, but I find this ambiguous)</a:t>
            </a:r>
          </a:p>
        </p:txBody>
      </p:sp>
      <p:sp>
        <p:nvSpPr>
          <p:cNvPr id="205" name="Connection Line"/>
          <p:cNvSpPr/>
          <p:nvPr/>
        </p:nvSpPr>
        <p:spPr>
          <a:xfrm>
            <a:off x="3371965" y="7531775"/>
            <a:ext cx="979290" cy="646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0400" y="3936"/>
                  <a:pt x="17600" y="11136"/>
                  <a:pt x="21600" y="21600"/>
                </a:cubicBezTo>
              </a:path>
            </a:pathLst>
          </a:custGeom>
          <a:ln w="50800">
            <a:solidFill>
              <a:srgbClr val="FFFFFF"/>
            </a:solidFill>
            <a:miter lim="400000"/>
          </a:ln>
        </p:spPr>
        <p:txBody>
          <a:bodyPr/>
          <a:lstStyle/>
          <a:p>
            <a:pPr/>
          </a:p>
        </p:txBody>
      </p:sp>
      <p:sp>
        <p:nvSpPr>
          <p:cNvPr id="198" name="Line"/>
          <p:cNvSpPr/>
          <p:nvPr/>
        </p:nvSpPr>
        <p:spPr>
          <a:xfrm flipH="1" flipV="1">
            <a:off x="3170566" y="7463450"/>
            <a:ext cx="445523" cy="14401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9" name="Rectangle"/>
          <p:cNvSpPr/>
          <p:nvPr/>
        </p:nvSpPr>
        <p:spPr>
          <a:xfrm>
            <a:off x="4559465"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0" name="Rectangle"/>
          <p:cNvSpPr/>
          <p:nvPr/>
        </p:nvSpPr>
        <p:spPr>
          <a:xfrm>
            <a:off x="5674880"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1" name="Rectangle"/>
          <p:cNvSpPr/>
          <p:nvPr/>
        </p:nvSpPr>
        <p:spPr>
          <a:xfrm>
            <a:off x="679029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2" name="Rectangle"/>
          <p:cNvSpPr/>
          <p:nvPr/>
        </p:nvSpPr>
        <p:spPr>
          <a:xfrm>
            <a:off x="7905709"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3" name="Rectangle"/>
          <p:cNvSpPr/>
          <p:nvPr/>
        </p:nvSpPr>
        <p:spPr>
          <a:xfrm>
            <a:off x="9021124" y="7483109"/>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
        <p:nvSpPr>
          <p:cNvPr id="204" name="Rectangle"/>
          <p:cNvSpPr/>
          <p:nvPr/>
        </p:nvSpPr>
        <p:spPr>
          <a:xfrm>
            <a:off x="2103857" y="6774397"/>
            <a:ext cx="880478" cy="1510402"/>
          </a:xfrm>
          <a:prstGeom prst="rect">
            <a:avLst/>
          </a:prstGeom>
          <a:solidFill>
            <a:schemeClr val="accent6"/>
          </a:solidFill>
          <a:ln w="12700">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Queue Example"/>
          <p:cNvSpPr/>
          <p:nvPr>
            <p:ph type="title"/>
          </p:nvPr>
        </p:nvSpPr>
        <p:spPr>
          <a:prstGeom prst="rect">
            <a:avLst/>
          </a:prstGeom>
        </p:spPr>
        <p:txBody>
          <a:bodyPr/>
          <a:lstStyle>
            <a:lvl1pPr>
              <a:defRPr b="1"/>
            </a:lvl1pPr>
          </a:lstStyle>
          <a:p>
            <a:pPr/>
            <a:r>
              <a:t>Queue Example</a:t>
            </a:r>
          </a:p>
        </p:txBody>
      </p:sp>
      <p:sp>
        <p:nvSpPr>
          <p:cNvPr id="210"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11"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12"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13"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14"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15"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16"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Enqueue(12)</a:t>
            </a:r>
          </a:p>
          <a:p>
            <a:pPr algn="l"/>
            <a:r>
              <a:t>Dequeue()</a:t>
            </a:r>
          </a:p>
          <a:p>
            <a:pPr algn="l"/>
            <a:r>
              <a:t>Dequeue()</a:t>
            </a:r>
          </a:p>
          <a:p>
            <a:pPr algn="l"/>
            <a:r>
              <a:t>Enqueue(7)</a:t>
            </a:r>
          </a:p>
          <a:p>
            <a:pPr algn="l"/>
            <a:r>
              <a:t>Dequeue()</a:t>
            </a:r>
          </a:p>
          <a:p>
            <a:pPr algn="l"/>
            <a:r>
              <a:t>Enqueue(-6)</a:t>
            </a:r>
          </a:p>
        </p:txBody>
      </p:sp>
      <p:sp>
        <p:nvSpPr>
          <p:cNvPr id="217" name="Front"/>
          <p:cNvSpPr/>
          <p:nvPr/>
        </p:nvSpPr>
        <p:spPr>
          <a:xfrm>
            <a:off x="990390" y="7266759"/>
            <a:ext cx="149058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Front</a:t>
            </a:r>
          </a:p>
        </p:txBody>
      </p:sp>
      <p:sp>
        <p:nvSpPr>
          <p:cNvPr id="218" name="Back"/>
          <p:cNvSpPr/>
          <p:nvPr/>
        </p:nvSpPr>
        <p:spPr>
          <a:xfrm>
            <a:off x="10523820" y="7266759"/>
            <a:ext cx="121533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Back</a:t>
            </a:r>
          </a:p>
        </p:txBody>
      </p:sp>
      <p:sp>
        <p:nvSpPr>
          <p:cNvPr id="219" name="Line"/>
          <p:cNvSpPr/>
          <p:nvPr/>
        </p:nvSpPr>
        <p:spPr>
          <a:xfrm>
            <a:off x="2715917" y="7577909"/>
            <a:ext cx="880477"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0" name="Line"/>
          <p:cNvSpPr/>
          <p:nvPr/>
        </p:nvSpPr>
        <p:spPr>
          <a:xfrm flipH="1">
            <a:off x="9408406" y="7577909"/>
            <a:ext cx="880478"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Queue Example"/>
          <p:cNvSpPr/>
          <p:nvPr>
            <p:ph type="title"/>
          </p:nvPr>
        </p:nvSpPr>
        <p:spPr>
          <a:prstGeom prst="rect">
            <a:avLst/>
          </a:prstGeom>
        </p:spPr>
        <p:txBody>
          <a:bodyPr/>
          <a:lstStyle>
            <a:lvl1pPr>
              <a:defRPr b="1"/>
            </a:lvl1pPr>
          </a:lstStyle>
          <a:p>
            <a:pPr/>
            <a:r>
              <a:t>Queue Example</a:t>
            </a:r>
          </a:p>
        </p:txBody>
      </p:sp>
      <p:sp>
        <p:nvSpPr>
          <p:cNvPr id="225" name="Instructions:"/>
          <p:cNvSpPr/>
          <p:nvPr/>
        </p:nvSpPr>
        <p:spPr>
          <a:xfrm>
            <a:off x="330540" y="2219557"/>
            <a:ext cx="12343720" cy="774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sz="4500" u="sng"/>
              <a:t>Instructions</a:t>
            </a:r>
            <a:r>
              <a:t>:</a:t>
            </a:r>
          </a:p>
        </p:txBody>
      </p:sp>
      <p:sp>
        <p:nvSpPr>
          <p:cNvPr id="226" name="55"/>
          <p:cNvSpPr/>
          <p:nvPr/>
        </p:nvSpPr>
        <p:spPr>
          <a:xfrm>
            <a:off x="3831332"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55</a:t>
            </a:r>
          </a:p>
        </p:txBody>
      </p:sp>
      <p:sp>
        <p:nvSpPr>
          <p:cNvPr id="227" name="-1"/>
          <p:cNvSpPr/>
          <p:nvPr/>
        </p:nvSpPr>
        <p:spPr>
          <a:xfrm>
            <a:off x="494674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a:t>
            </a:r>
          </a:p>
        </p:txBody>
      </p:sp>
      <p:sp>
        <p:nvSpPr>
          <p:cNvPr id="228" name="33"/>
          <p:cNvSpPr/>
          <p:nvPr/>
        </p:nvSpPr>
        <p:spPr>
          <a:xfrm>
            <a:off x="606216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33</a:t>
            </a:r>
          </a:p>
        </p:txBody>
      </p:sp>
      <p:sp>
        <p:nvSpPr>
          <p:cNvPr id="229" name="17"/>
          <p:cNvSpPr/>
          <p:nvPr/>
        </p:nvSpPr>
        <p:spPr>
          <a:xfrm>
            <a:off x="7177576"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17</a:t>
            </a:r>
          </a:p>
        </p:txBody>
      </p:sp>
      <p:sp>
        <p:nvSpPr>
          <p:cNvPr id="230" name="11"/>
          <p:cNvSpPr/>
          <p:nvPr/>
        </p:nvSpPr>
        <p:spPr>
          <a:xfrm>
            <a:off x="8292991" y="6822709"/>
            <a:ext cx="880478"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11</a:t>
            </a:r>
          </a:p>
        </p:txBody>
      </p:sp>
      <p:sp>
        <p:nvSpPr>
          <p:cNvPr id="231" name="Enqueue(12)…"/>
          <p:cNvSpPr/>
          <p:nvPr/>
        </p:nvSpPr>
        <p:spPr>
          <a:xfrm>
            <a:off x="4793704" y="3004954"/>
            <a:ext cx="3417392"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Enqueue(12)</a:t>
            </a:r>
          </a:p>
          <a:p>
            <a:pPr algn="l"/>
            <a:r>
              <a:t>Dequeue()</a:t>
            </a:r>
          </a:p>
          <a:p>
            <a:pPr algn="l"/>
            <a:r>
              <a:t>Dequeue()</a:t>
            </a:r>
          </a:p>
          <a:p>
            <a:pPr algn="l"/>
            <a:r>
              <a:t>Enqueue(7)</a:t>
            </a:r>
          </a:p>
          <a:p>
            <a:pPr algn="l"/>
            <a:r>
              <a:t>Dequeue()</a:t>
            </a:r>
          </a:p>
          <a:p>
            <a:pPr algn="l"/>
            <a:r>
              <a:t>Enqueue(-6)</a:t>
            </a:r>
          </a:p>
        </p:txBody>
      </p:sp>
      <p:sp>
        <p:nvSpPr>
          <p:cNvPr id="232" name="12"/>
          <p:cNvSpPr/>
          <p:nvPr/>
        </p:nvSpPr>
        <p:spPr>
          <a:xfrm>
            <a:off x="10523821" y="6822709"/>
            <a:ext cx="880477" cy="151040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3000">
                <a:latin typeface="Helvetica"/>
                <a:ea typeface="Helvetica"/>
                <a:cs typeface="Helvetica"/>
                <a:sym typeface="Helvetica"/>
              </a:defRPr>
            </a:lvl1pPr>
          </a:lstStyle>
          <a:p>
            <a:pPr/>
            <a:r>
              <a:t>12</a:t>
            </a:r>
          </a:p>
        </p:txBody>
      </p:sp>
      <p:sp>
        <p:nvSpPr>
          <p:cNvPr id="233" name="Line"/>
          <p:cNvSpPr/>
          <p:nvPr/>
        </p:nvSpPr>
        <p:spPr>
          <a:xfrm flipH="1">
            <a:off x="9408406" y="7577909"/>
            <a:ext cx="880478"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