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0.xml.rels><?xml version="1.0" encoding="UTF-8" standalone="yes"?><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41.xml.rels><?xml version="1.0" encoding="UTF-8" standalone="yes"?><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42.xml.rels><?xml version="1.0" encoding="UTF-8" standalone="yes"?><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43.xml.rels><?xml version="1.0" encoding="UTF-8" standalone="yes"?><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44.xml.rels><?xml version="1.0" encoding="UTF-8" standalone="yes"?><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Relationships>

</file>

<file path=ppt/notesSlides/_rels/notesSlide45.xml.rels><?xml version="1.0" encoding="UTF-8" standalone="yes"?><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Relationships>

</file>

<file path=ppt/notesSlides/_rels/notesSlide46.xml.rels><?xml version="1.0" encoding="UTF-8" standalone="yes"?><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p>
            <a:pPr/>
            <a:r>
              <a:t>May I begin by saying that the Stack is </a:t>
            </a:r>
            <a:r>
              <a:rPr b="1"/>
              <a:t>remarkable</a:t>
            </a:r>
            <a:r>
              <a:t> DS! One of my favourites in fact. This is part 1 out of 3 in the stack videos, part 2 will consist of looking at the stack implementation and part 3 some source code for how a Stack is implemented using a linked list.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Shape 283"/>
          <p:cNvSpPr/>
          <p:nvPr>
            <p:ph type="sldImg"/>
          </p:nvPr>
        </p:nvSpPr>
        <p:spPr>
          <a:prstGeom prst="rect">
            <a:avLst/>
          </a:prstGeom>
        </p:spPr>
        <p:txBody>
          <a:bodyPr/>
          <a:lstStyle/>
          <a:p>
            <a:pPr/>
          </a:p>
        </p:txBody>
      </p:sp>
      <p:sp>
        <p:nvSpPr>
          <p:cNvPr id="284" name="Shape 284"/>
          <p:cNvSpPr/>
          <p:nvPr>
            <p:ph type="body" sz="quarter" idx="1"/>
          </p:nvPr>
        </p:nvSpPr>
        <p:spPr>
          <a:prstGeom prst="rect">
            <a:avLst/>
          </a:prstGeom>
        </p:spPr>
        <p:txBody>
          <a:bodyPr/>
          <a:lstStyle/>
          <a:p>
            <a:pPr/>
            <a:r>
              <a:t>The next operation says pop so we remove the element at the top of the stack, this is watermelon which we just added.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sldImg"/>
          </p:nvPr>
        </p:nvSpPr>
        <p:spPr>
          <a:prstGeom prst="rect">
            <a:avLst/>
          </a:prstGeom>
        </p:spPr>
        <p:txBody>
          <a:bodyPr/>
          <a:lstStyle/>
          <a:p>
            <a:pPr/>
          </a:p>
        </p:txBody>
      </p:sp>
      <p:sp>
        <p:nvSpPr>
          <p:cNvPr id="306" name="Shape 306"/>
          <p:cNvSpPr/>
          <p:nvPr>
            <p:ph type="body" sz="quarter" idx="1"/>
          </p:nvPr>
        </p:nvSpPr>
        <p:spPr>
          <a:prstGeom prst="rect">
            <a:avLst/>
          </a:prstGeom>
        </p:spPr>
        <p:txBody>
          <a:bodyPr/>
          <a:lstStyle/>
          <a:p>
            <a:pPr/>
            <a:r>
              <a:t>The next operation is also pop, so we remove the element at the top of the stack this time being celery.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8" name="Shape 338"/>
          <p:cNvSpPr/>
          <p:nvPr>
            <p:ph type="sldImg"/>
          </p:nvPr>
        </p:nvSpPr>
        <p:spPr>
          <a:prstGeom prst="rect">
            <a:avLst/>
          </a:prstGeom>
        </p:spPr>
        <p:txBody>
          <a:bodyPr/>
          <a:lstStyle/>
          <a:p>
            <a:pPr/>
          </a:p>
        </p:txBody>
      </p:sp>
      <p:sp>
        <p:nvSpPr>
          <p:cNvPr id="339" name="Shape 339"/>
          <p:cNvSpPr/>
          <p:nvPr>
            <p:ph type="body" sz="quarter" idx="1"/>
          </p:nvPr>
        </p:nvSpPr>
        <p:spPr>
          <a:prstGeom prst="rect">
            <a:avLst/>
          </a:prstGeom>
        </p:spPr>
        <p:txBody>
          <a:bodyPr/>
          <a:lstStyle/>
          <a:p>
            <a:pPr/>
            <a:r>
              <a:t>The last operation is to push lettuce on the stack, so we add lettuce to the top of the stack.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3" name="Shape 353"/>
          <p:cNvSpPr/>
          <p:nvPr>
            <p:ph type="sldImg"/>
          </p:nvPr>
        </p:nvSpPr>
        <p:spPr>
          <a:prstGeom prst="rect">
            <a:avLst/>
          </a:prstGeom>
        </p:spPr>
        <p:txBody>
          <a:bodyPr/>
          <a:lstStyle/>
          <a:p>
            <a:pPr/>
          </a:p>
        </p:txBody>
      </p:sp>
      <p:sp>
        <p:nvSpPr>
          <p:cNvPr id="354" name="Shape 354"/>
          <p:cNvSpPr/>
          <p:nvPr>
            <p:ph type="body" sz="quarter" idx="1"/>
          </p:nvPr>
        </p:nvSpPr>
        <p:spPr>
          <a:prstGeom prst="rect">
            <a:avLst/>
          </a:prstGeom>
        </p:spPr>
        <p:txBody>
          <a:bodyPr/>
          <a:lstStyle/>
          <a:p>
            <a:pPr/>
            <a:r>
              <a:t>So now that we understand the basics of how a stack works, where does it get used? Stacks are surprisingly everywhere. They are used in text editors to undo text you’ve written in browsers to navigate backwards and forwards.</a:t>
            </a:r>
          </a:p>
          <a:p>
            <a:pPr/>
          </a:p>
          <a:p>
            <a:pPr/>
            <a:r>
              <a:t>They are used in compilers to make sure that you have the correct number of matching braces and in the right order.</a:t>
            </a:r>
          </a:p>
          <a:p>
            <a:pPr/>
          </a:p>
          <a:p>
            <a:pPr/>
            <a:r>
              <a:t>Stacks can be used to model real world books, plates, and even games like the tower of hanoi. </a:t>
            </a:r>
          </a:p>
          <a:p>
            <a:pPr/>
          </a:p>
          <a:p>
            <a:pPr/>
            <a:r>
              <a:t>Stacks are also used behind the scenes to support recursion by keeping track of previous function calls. When a function returns it pops the current stack frame off the stack and rewinds to the next function that called it in the stack, it’s rather remarkable that we use stacks all the time in programming and never even notice it.</a:t>
            </a:r>
          </a:p>
          <a:p>
            <a:pPr/>
          </a:p>
          <a:p>
            <a:pPr/>
            <a:r>
              <a:t>Something else you can use stacks for is to perform a depth first search on a graph. A depth first search can be done by manually maintaining your own stack or by using recursion, well guess what both use stacks as we just discussed.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0" name="Shape 360"/>
          <p:cNvSpPr/>
          <p:nvPr>
            <p:ph type="sldImg"/>
          </p:nvPr>
        </p:nvSpPr>
        <p:spPr>
          <a:prstGeom prst="rect">
            <a:avLst/>
          </a:prstGeom>
        </p:spPr>
        <p:txBody>
          <a:bodyPr/>
          <a:lstStyle/>
          <a:p>
            <a:pPr/>
          </a:p>
        </p:txBody>
      </p:sp>
      <p:sp>
        <p:nvSpPr>
          <p:cNvPr id="361" name="Shape 361"/>
          <p:cNvSpPr/>
          <p:nvPr>
            <p:ph type="body" sz="quarter" idx="1"/>
          </p:nvPr>
        </p:nvSpPr>
        <p:spPr>
          <a:prstGeom prst="rect">
            <a:avLst/>
          </a:prstGeom>
        </p:spPr>
        <p:txBody>
          <a:bodyPr/>
          <a:lstStyle/>
          <a:p>
            <a:pPr/>
            <a:r>
              <a:t>The following complexity table assumes you implemented a Stack using a linked list.</a:t>
            </a:r>
          </a:p>
          <a:p>
            <a:pPr/>
          </a:p>
          <a:p>
            <a:pPr/>
            <a:r>
              <a:t>Pushing takes constant time because we have a reference to the top of the stack at all times, same argument goes for popping and peeking. </a:t>
            </a:r>
          </a:p>
          <a:p>
            <a:pPr/>
          </a:p>
          <a:p>
            <a:pPr/>
            <a:r>
              <a:t>Searching however still take linear time. The element we’re searching for isn’t necessarily at the top of the stack, it could be at the very bottom, meaning we have to search all the elements in the stack until we find it. </a:t>
            </a:r>
          </a:p>
          <a:p>
            <a:pPr/>
          </a:p>
          <a:p>
            <a:pPr/>
            <a:r>
              <a:t>Getting the size of the stack is a constant time operation because we are able to maintain a counter of the number of elements in the stack at all times. When a push operation happens we add +1 to the counter and if a pop operation happens add -1 to the counter, simple.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0" name="Shape 380"/>
          <p:cNvSpPr/>
          <p:nvPr>
            <p:ph type="sldImg"/>
          </p:nvPr>
        </p:nvSpPr>
        <p:spPr>
          <a:prstGeom prst="rect">
            <a:avLst/>
          </a:prstGeom>
        </p:spPr>
        <p:txBody>
          <a:bodyPr/>
          <a:lstStyle/>
          <a:p>
            <a:pPr/>
          </a:p>
        </p:txBody>
      </p:sp>
      <p:sp>
        <p:nvSpPr>
          <p:cNvPr id="381" name="Shape 381"/>
          <p:cNvSpPr/>
          <p:nvPr>
            <p:ph type="body" sz="quarter" idx="1"/>
          </p:nvPr>
        </p:nvSpPr>
        <p:spPr>
          <a:prstGeom prst="rect">
            <a:avLst/>
          </a:prstGeom>
        </p:spPr>
        <p:txBody>
          <a:bodyPr/>
          <a:lstStyle/>
          <a:p>
            <a:pPr/>
            <a:r>
              <a:t>Let’s look at an example of when stacks can be useful. </a:t>
            </a:r>
          </a:p>
          <a:p>
            <a:pPr/>
            <a:r>
              <a:t>Read the problem.</a:t>
            </a:r>
          </a:p>
          <a:p>
            <a:pPr/>
            <a:r>
              <a:t>Before I give you the solution, try and use a stack and solve this problem yourself.</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 name="Shape 388"/>
          <p:cNvSpPr/>
          <p:nvPr>
            <p:ph type="sldImg"/>
          </p:nvPr>
        </p:nvSpPr>
        <p:spPr>
          <a:prstGeom prst="rect">
            <a:avLst/>
          </a:prstGeom>
        </p:spPr>
        <p:txBody>
          <a:bodyPr/>
          <a:lstStyle/>
          <a:p>
            <a:pPr/>
          </a:p>
        </p:txBody>
      </p:sp>
      <p:sp>
        <p:nvSpPr>
          <p:cNvPr id="389" name="Shape 389"/>
          <p:cNvSpPr/>
          <p:nvPr>
            <p:ph type="body" sz="quarter" idx="1"/>
          </p:nvPr>
        </p:nvSpPr>
        <p:spPr>
          <a:prstGeom prst="rect">
            <a:avLst/>
          </a:prstGeom>
        </p:spPr>
        <p:txBody>
          <a:bodyPr/>
          <a:lstStyle/>
          <a:p>
            <a:pPr/>
            <a:r>
              <a:t>In this first example consider the following brackets sequence. As we are processing the string from left to right I will be displaying the current bracket and the associated reversed bracket. So let’s begin.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 name="Shape 397"/>
          <p:cNvSpPr/>
          <p:nvPr>
            <p:ph type="sldImg"/>
          </p:nvPr>
        </p:nvSpPr>
        <p:spPr>
          <a:prstGeom prst="rect">
            <a:avLst/>
          </a:prstGeom>
        </p:spPr>
        <p:txBody>
          <a:bodyPr/>
          <a:lstStyle/>
          <a:p>
            <a:pPr/>
          </a:p>
        </p:txBody>
      </p:sp>
      <p:sp>
        <p:nvSpPr>
          <p:cNvPr id="398" name="Shape 398"/>
          <p:cNvSpPr/>
          <p:nvPr>
            <p:ph type="body" sz="quarter" idx="1"/>
          </p:nvPr>
        </p:nvSpPr>
        <p:spPr>
          <a:prstGeom prst="rect">
            <a:avLst/>
          </a:prstGeom>
        </p:spPr>
        <p:txBody>
          <a:bodyPr/>
          <a:lstStyle/>
          <a:p>
            <a:pPr/>
            <a:r>
              <a:t>For every left bracket that we encounter we will simply push those on the stack. So this left square bracket highlighted in light blue gets pushed on the stack.</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7" name="Shape 407"/>
          <p:cNvSpPr/>
          <p:nvPr>
            <p:ph type="sldImg"/>
          </p:nvPr>
        </p:nvSpPr>
        <p:spPr>
          <a:prstGeom prst="rect">
            <a:avLst/>
          </a:prstGeom>
        </p:spPr>
        <p:txBody>
          <a:bodyPr/>
          <a:lstStyle/>
          <a:p>
            <a:pPr/>
          </a:p>
        </p:txBody>
      </p:sp>
      <p:sp>
        <p:nvSpPr>
          <p:cNvPr id="408" name="Shape 408"/>
          <p:cNvSpPr/>
          <p:nvPr>
            <p:ph type="body" sz="quarter" idx="1"/>
          </p:nvPr>
        </p:nvSpPr>
        <p:spPr>
          <a:prstGeom prst="rect">
            <a:avLst/>
          </a:prstGeom>
        </p:spPr>
        <p:txBody>
          <a:bodyPr/>
          <a:lstStyle/>
          <a:p>
            <a:pPr/>
            <a:r>
              <a:t>Same goes for this next left square bracket.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8" name="Shape 418"/>
          <p:cNvSpPr/>
          <p:nvPr>
            <p:ph type="sldImg"/>
          </p:nvPr>
        </p:nvSpPr>
        <p:spPr>
          <a:prstGeom prst="rect">
            <a:avLst/>
          </a:prstGeom>
        </p:spPr>
        <p:txBody>
          <a:bodyPr/>
          <a:lstStyle/>
          <a:p>
            <a:pPr/>
          </a:p>
        </p:txBody>
      </p:sp>
      <p:sp>
        <p:nvSpPr>
          <p:cNvPr id="419" name="Shape 419"/>
          <p:cNvSpPr/>
          <p:nvPr>
            <p:ph type="body" sz="quarter" idx="1"/>
          </p:nvPr>
        </p:nvSpPr>
        <p:spPr>
          <a:prstGeom prst="rect">
            <a:avLst/>
          </a:prstGeom>
        </p:spPr>
        <p:txBody>
          <a:bodyPr/>
          <a:lstStyle/>
          <a:p>
            <a:pPr/>
            <a:r>
              <a:t>And for this left curly bracket.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sldImg"/>
          </p:nvPr>
        </p:nvSpPr>
        <p:spPr>
          <a:prstGeom prst="rect">
            <a:avLst/>
          </a:prstGeom>
        </p:spPr>
        <p:txBody>
          <a:bodyPr/>
          <a:lstStyle/>
          <a:p>
            <a:pPr/>
          </a:p>
        </p:txBody>
      </p:sp>
      <p:sp>
        <p:nvSpPr>
          <p:cNvPr id="127" name="Shape 127"/>
          <p:cNvSpPr/>
          <p:nvPr>
            <p:ph type="body" sz="quarter" idx="1"/>
          </p:nvPr>
        </p:nvSpPr>
        <p:spPr>
          <a:prstGeom prst="rect">
            <a:avLst/>
          </a:prstGeom>
        </p:spPr>
        <p:txBody>
          <a:bodyPr/>
          <a:lstStyle/>
          <a:p>
            <a:pPr/>
            <a:r>
              <a:t>Here are the topics I will be covering in this video as well as the others.</a:t>
            </a:r>
          </a:p>
          <a:p>
            <a:pPr/>
            <a:r>
              <a:t>First we will answer the question what is a stack and where is it used. Then we will see some </a:t>
            </a:r>
            <a:r>
              <a:rPr b="1"/>
              <a:t>really really cool</a:t>
            </a:r>
            <a:r>
              <a:t> examples of problems stacks can be used to solve including some basic syntax checking and the Tower of Hanoi. Afterwards we will briefly look at how stacks are implemented internally and the time complexities associated with each of the stack’s operations. Lastly we will look at some source code I have written which implements the stack ADT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9" name="Shape 429"/>
          <p:cNvSpPr/>
          <p:nvPr>
            <p:ph type="sldImg"/>
          </p:nvPr>
        </p:nvSpPr>
        <p:spPr>
          <a:prstGeom prst="rect">
            <a:avLst/>
          </a:prstGeom>
        </p:spPr>
        <p:txBody>
          <a:bodyPr/>
          <a:lstStyle/>
          <a:p>
            <a:pPr/>
          </a:p>
        </p:txBody>
      </p:sp>
      <p:sp>
        <p:nvSpPr>
          <p:cNvPr id="430" name="Shape 430"/>
          <p:cNvSpPr/>
          <p:nvPr>
            <p:ph type="body" sz="quarter" idx="1"/>
          </p:nvPr>
        </p:nvSpPr>
        <p:spPr>
          <a:prstGeom prst="rect">
            <a:avLst/>
          </a:prstGeom>
        </p:spPr>
        <p:txBody>
          <a:bodyPr/>
          <a:lstStyle/>
          <a:p>
            <a:pPr/>
            <a:r>
              <a:t>Ok this next bracket is a right square bracket, so whenever we encounter a right bracket we need to do two checks. First we check if the stack is empty if so the bracket sequence is invalid, but if there are things in the stack we pop the top element and check if its value is equal to the reversed bracket. Right now the top element is equal to the reversed bracket so we’re good.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7" name="Shape 447"/>
          <p:cNvSpPr/>
          <p:nvPr>
            <p:ph type="sldImg"/>
          </p:nvPr>
        </p:nvSpPr>
        <p:spPr>
          <a:prstGeom prst="rect">
            <a:avLst/>
          </a:prstGeom>
        </p:spPr>
        <p:txBody>
          <a:bodyPr/>
          <a:lstStyle/>
          <a:p>
            <a:pPr/>
          </a:p>
        </p:txBody>
      </p:sp>
      <p:sp>
        <p:nvSpPr>
          <p:cNvPr id="448" name="Shape 448"/>
          <p:cNvSpPr/>
          <p:nvPr>
            <p:ph type="body" sz="quarter" idx="1"/>
          </p:nvPr>
        </p:nvSpPr>
        <p:spPr>
          <a:prstGeom prst="rect">
            <a:avLst/>
          </a:prstGeom>
        </p:spPr>
        <p:txBody>
          <a:bodyPr/>
          <a:lstStyle/>
          <a:p>
            <a:pPr/>
            <a:r>
              <a:t>Next is a right square bracket so is the stack empty? No ok good. Is the top element equal to the reversed bracket? Yes, ok let’s keep going.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4" name="Shape 464"/>
          <p:cNvSpPr/>
          <p:nvPr>
            <p:ph type="sldImg"/>
          </p:nvPr>
        </p:nvSpPr>
        <p:spPr>
          <a:prstGeom prst="rect">
            <a:avLst/>
          </a:prstGeom>
        </p:spPr>
        <p:txBody>
          <a:bodyPr/>
          <a:lstStyle/>
          <a:p>
            <a:pPr/>
          </a:p>
        </p:txBody>
      </p:sp>
      <p:sp>
        <p:nvSpPr>
          <p:cNvPr id="465" name="Shape 465"/>
          <p:cNvSpPr/>
          <p:nvPr>
            <p:ph type="body" sz="quarter" idx="1"/>
          </p:nvPr>
        </p:nvSpPr>
        <p:spPr>
          <a:prstGeom prst="rect">
            <a:avLst/>
          </a:prstGeom>
        </p:spPr>
        <p:txBody>
          <a:bodyPr/>
          <a:lstStyle/>
          <a:p>
            <a:pPr/>
            <a:r>
              <a:t>A round left bracket, let’s push it on the stack</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4" name="Shape 474"/>
          <p:cNvSpPr/>
          <p:nvPr>
            <p:ph type="sldImg"/>
          </p:nvPr>
        </p:nvSpPr>
        <p:spPr>
          <a:prstGeom prst="rect">
            <a:avLst/>
          </a:prstGeom>
        </p:spPr>
        <p:txBody>
          <a:bodyPr/>
          <a:lstStyle/>
          <a:p>
            <a:pPr/>
          </a:p>
        </p:txBody>
      </p:sp>
      <p:sp>
        <p:nvSpPr>
          <p:cNvPr id="475" name="Shape 475"/>
          <p:cNvSpPr/>
          <p:nvPr>
            <p:ph type="body" sz="quarter" idx="1"/>
          </p:nvPr>
        </p:nvSpPr>
        <p:spPr>
          <a:prstGeom prst="rect">
            <a:avLst/>
          </a:prstGeom>
        </p:spPr>
        <p:txBody>
          <a:bodyPr/>
          <a:lstStyle/>
          <a:p>
            <a:pPr/>
            <a:r>
              <a:t>A right bracket, is the stack empty? No ok good. Is the top element of the stack equal to the reversed bracket? Yes ok good.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3" name="Shape 483"/>
          <p:cNvSpPr/>
          <p:nvPr>
            <p:ph type="sldImg"/>
          </p:nvPr>
        </p:nvSpPr>
        <p:spPr>
          <a:prstGeom prst="rect">
            <a:avLst/>
          </a:prstGeom>
        </p:spPr>
        <p:txBody>
          <a:bodyPr/>
          <a:lstStyle/>
          <a:p>
            <a:pPr/>
          </a:p>
        </p:txBody>
      </p:sp>
      <p:sp>
        <p:nvSpPr>
          <p:cNvPr id="484" name="Shape 484"/>
          <p:cNvSpPr/>
          <p:nvPr>
            <p:ph type="body" sz="quarter" idx="1"/>
          </p:nvPr>
        </p:nvSpPr>
        <p:spPr>
          <a:prstGeom prst="rect">
            <a:avLst/>
          </a:prstGeom>
        </p:spPr>
        <p:txBody>
          <a:bodyPr/>
          <a:lstStyle/>
          <a:p>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2" name="Shape 492"/>
          <p:cNvSpPr/>
          <p:nvPr>
            <p:ph type="sldImg"/>
          </p:nvPr>
        </p:nvSpPr>
        <p:spPr>
          <a:prstGeom prst="rect">
            <a:avLst/>
          </a:prstGeom>
        </p:spPr>
        <p:txBody>
          <a:bodyPr/>
          <a:lstStyle/>
          <a:p>
            <a:pPr/>
          </a:p>
        </p:txBody>
      </p:sp>
      <p:sp>
        <p:nvSpPr>
          <p:cNvPr id="493" name="Shape 493"/>
          <p:cNvSpPr/>
          <p:nvPr>
            <p:ph type="body" sz="quarter" idx="1"/>
          </p:nvPr>
        </p:nvSpPr>
        <p:spPr>
          <a:prstGeom prst="rect">
            <a:avLst/>
          </a:prstGeom>
        </p:spPr>
        <p:txBody>
          <a:bodyPr/>
          <a:lstStyle/>
          <a:p>
            <a:pPr/>
            <a:r>
              <a:t>Another right bracket, is the stack empty? No ok good, and is the top element of the stack equal to the reversed bracket? Yes ok good.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0" name="Shape 500"/>
          <p:cNvSpPr/>
          <p:nvPr>
            <p:ph type="sldImg"/>
          </p:nvPr>
        </p:nvSpPr>
        <p:spPr>
          <a:prstGeom prst="rect">
            <a:avLst/>
          </a:prstGeom>
        </p:spPr>
        <p:txBody>
          <a:bodyPr/>
          <a:lstStyle/>
          <a:p>
            <a:pPr/>
          </a:p>
        </p:txBody>
      </p:sp>
      <p:sp>
        <p:nvSpPr>
          <p:cNvPr id="501" name="Shape 501"/>
          <p:cNvSpPr/>
          <p:nvPr>
            <p:ph type="body" sz="quarter" idx="1"/>
          </p:nvPr>
        </p:nvSpPr>
        <p:spPr>
          <a:prstGeom prst="rect">
            <a:avLst/>
          </a:prstGeom>
        </p:spPr>
        <p:txBody>
          <a:bodyPr/>
          <a:lstStyle/>
          <a:p>
            <a:pPr/>
            <a:r>
              <a:t>Now that we’re done processing the string we need to make sure the stack is empty, why? Well in case the last few characters in the bracket sequence were left brackets then they would still be in the stack. But this stack is empty so we can conclude that this bracket sequence is valid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6" name="Shape 516"/>
          <p:cNvSpPr/>
          <p:nvPr>
            <p:ph type="sldImg"/>
          </p:nvPr>
        </p:nvSpPr>
        <p:spPr>
          <a:prstGeom prst="rect">
            <a:avLst/>
          </a:prstGeom>
        </p:spPr>
        <p:txBody>
          <a:bodyPr/>
          <a:lstStyle/>
          <a:p>
            <a:pPr/>
          </a:p>
        </p:txBody>
      </p:sp>
      <p:sp>
        <p:nvSpPr>
          <p:cNvPr id="517" name="Shape 517"/>
          <p:cNvSpPr/>
          <p:nvPr>
            <p:ph type="body" sz="quarter" idx="1"/>
          </p:nvPr>
        </p:nvSpPr>
        <p:spPr>
          <a:prstGeom prst="rect">
            <a:avLst/>
          </a:prstGeom>
        </p:spPr>
        <p:txBody>
          <a:bodyPr/>
          <a:lstStyle/>
          <a:p>
            <a:pPr/>
            <a:r>
              <a:t>Alright let us have a look at another bracket sequence.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5" name="Shape 525"/>
          <p:cNvSpPr/>
          <p:nvPr>
            <p:ph type="sldImg"/>
          </p:nvPr>
        </p:nvSpPr>
        <p:spPr>
          <a:prstGeom prst="rect">
            <a:avLst/>
          </a:prstGeom>
        </p:spPr>
        <p:txBody>
          <a:bodyPr/>
          <a:lstStyle/>
          <a:p>
            <a:pPr/>
          </a:p>
        </p:txBody>
      </p:sp>
      <p:sp>
        <p:nvSpPr>
          <p:cNvPr id="526" name="Shape 526"/>
          <p:cNvSpPr/>
          <p:nvPr>
            <p:ph type="body" sz="quarter" idx="1"/>
          </p:nvPr>
        </p:nvSpPr>
        <p:spPr>
          <a:prstGeom prst="rect">
            <a:avLst/>
          </a:prstGeom>
        </p:spPr>
        <p:txBody>
          <a:bodyPr/>
          <a:lstStyle/>
          <a:p>
            <a:pPr/>
            <a:r>
              <a:t>The first bracket is a left bracket so push it on the stack</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5" name="Shape 535"/>
          <p:cNvSpPr/>
          <p:nvPr>
            <p:ph type="sldImg"/>
          </p:nvPr>
        </p:nvSpPr>
        <p:spPr>
          <a:prstGeom prst="rect">
            <a:avLst/>
          </a:prstGeom>
        </p:spPr>
        <p:txBody>
          <a:bodyPr/>
          <a:lstStyle/>
          <a:p>
            <a:pPr/>
          </a:p>
        </p:txBody>
      </p:sp>
      <p:sp>
        <p:nvSpPr>
          <p:cNvPr id="536" name="Shape 536"/>
          <p:cNvSpPr/>
          <p:nvPr>
            <p:ph type="body" sz="quarter" idx="1"/>
          </p:nvPr>
        </p:nvSpPr>
        <p:spPr>
          <a:prstGeom prst="rect">
            <a:avLst/>
          </a:prstGeom>
        </p:spPr>
        <p:txBody>
          <a:bodyPr/>
          <a:lstStyle/>
          <a:p>
            <a:pPr/>
            <a:r>
              <a:t>The second bracket is also a left bracket so push it on the stack</a:t>
            </a: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t>Read Slide.</a:t>
            </a:r>
          </a:p>
          <a:p>
            <a:pPr/>
            <a:r>
              <a:t>Below you can see an image of a Stack I have constructed. There is one data member getting popped off top of the stack and another data member about to be added to the stack. Also notice that there is a top pointer pointing to the block at the top of the stack. This is because elements in a stack always only get removed and added to the top of the pile, this behaviour is commonly known as L-I-F-O or Last In First Out. Let’s look at a more detailed example on how things are added and removed from a stack.</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5" name="Shape 545"/>
          <p:cNvSpPr/>
          <p:nvPr>
            <p:ph type="sldImg"/>
          </p:nvPr>
        </p:nvSpPr>
        <p:spPr>
          <a:prstGeom prst="rect">
            <a:avLst/>
          </a:prstGeom>
        </p:spPr>
        <p:txBody>
          <a:bodyPr/>
          <a:lstStyle/>
          <a:p>
            <a:pPr/>
          </a:p>
        </p:txBody>
      </p:sp>
      <p:sp>
        <p:nvSpPr>
          <p:cNvPr id="546" name="Shape 546"/>
          <p:cNvSpPr/>
          <p:nvPr>
            <p:ph type="body" sz="quarter" idx="1"/>
          </p:nvPr>
        </p:nvSpPr>
        <p:spPr>
          <a:prstGeom prst="rect">
            <a:avLst/>
          </a:prstGeom>
        </p:spPr>
        <p:txBody>
          <a:bodyPr/>
          <a:lstStyle/>
          <a:p>
            <a:pPr/>
            <a:r>
              <a:t>This next bracket is a right bracket so let’s check if the stack is empty? No alrighty. And is the top element of the stack equal to the reversed bracket? Yes it is.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1" name="Shape 561"/>
          <p:cNvSpPr/>
          <p:nvPr>
            <p:ph type="sldImg"/>
          </p:nvPr>
        </p:nvSpPr>
        <p:spPr>
          <a:prstGeom prst="rect">
            <a:avLst/>
          </a:prstGeom>
        </p:spPr>
        <p:txBody>
          <a:bodyPr/>
          <a:lstStyle/>
          <a:p>
            <a:pPr/>
          </a:p>
        </p:txBody>
      </p:sp>
      <p:sp>
        <p:nvSpPr>
          <p:cNvPr id="562" name="Shape 562"/>
          <p:cNvSpPr/>
          <p:nvPr>
            <p:ph type="body" sz="quarter" idx="1"/>
          </p:nvPr>
        </p:nvSpPr>
        <p:spPr>
          <a:prstGeom prst="rect">
            <a:avLst/>
          </a:prstGeom>
        </p:spPr>
        <p:txBody>
          <a:bodyPr/>
          <a:lstStyle/>
          <a:p>
            <a:pPr/>
            <a:r>
              <a:t>This next bracket is a right bracket, so is the stack empty? No so we’re good. Is the reversed bracket equal to the bracket at the top of the stack? No is it not so this bracket sequence is invalid.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2" name="Shape 572"/>
          <p:cNvSpPr/>
          <p:nvPr>
            <p:ph type="sldImg"/>
          </p:nvPr>
        </p:nvSpPr>
        <p:spPr>
          <a:prstGeom prst="rect">
            <a:avLst/>
          </a:prstGeom>
        </p:spPr>
        <p:txBody>
          <a:bodyPr/>
          <a:lstStyle/>
          <a:p>
            <a:pPr/>
          </a:p>
        </p:txBody>
      </p:sp>
      <p:sp>
        <p:nvSpPr>
          <p:cNvPr id="573" name="Shape 573"/>
          <p:cNvSpPr/>
          <p:nvPr>
            <p:ph type="body" sz="quarter" idx="1"/>
          </p:nvPr>
        </p:nvSpPr>
        <p:spPr>
          <a:prstGeom prst="rect">
            <a:avLst/>
          </a:prstGeom>
        </p:spPr>
        <p:txBody>
          <a:bodyPr/>
          <a:lstStyle/>
          <a:p>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7" name="Shape 577"/>
          <p:cNvSpPr/>
          <p:nvPr>
            <p:ph type="sldImg"/>
          </p:nvPr>
        </p:nvSpPr>
        <p:spPr>
          <a:prstGeom prst="rect">
            <a:avLst/>
          </a:prstGeom>
        </p:spPr>
        <p:txBody>
          <a:bodyPr/>
          <a:lstStyle/>
          <a:p>
            <a:pPr/>
          </a:p>
        </p:txBody>
      </p:sp>
      <p:sp>
        <p:nvSpPr>
          <p:cNvPr id="578" name="Shape 578"/>
          <p:cNvSpPr/>
          <p:nvPr>
            <p:ph type="body" sz="quarter" idx="1"/>
          </p:nvPr>
        </p:nvSpPr>
        <p:spPr>
          <a:prstGeom prst="rect">
            <a:avLst/>
          </a:prstGeom>
        </p:spPr>
        <p:txBody>
          <a:bodyPr/>
          <a:lstStyle/>
          <a:p>
            <a:pPr/>
            <a:r>
              <a:t>Let’s walk through the pseudo code.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8" name="Shape 598"/>
          <p:cNvSpPr/>
          <p:nvPr>
            <p:ph type="sldImg"/>
          </p:nvPr>
        </p:nvSpPr>
        <p:spPr>
          <a:prstGeom prst="rect">
            <a:avLst/>
          </a:prstGeom>
        </p:spPr>
        <p:txBody>
          <a:bodyPr/>
          <a:lstStyle/>
          <a:p>
            <a:pPr/>
          </a:p>
        </p:txBody>
      </p:sp>
      <p:sp>
        <p:nvSpPr>
          <p:cNvPr id="599" name="Shape 599"/>
          <p:cNvSpPr/>
          <p:nvPr>
            <p:ph type="body" sz="quarter" idx="1"/>
          </p:nvPr>
        </p:nvSpPr>
        <p:spPr>
          <a:prstGeom prst="rect">
            <a:avLst/>
          </a:prstGeom>
        </p:spPr>
        <p:txBody>
          <a:bodyPr/>
          <a:lstStyle/>
          <a:p>
            <a:pPr/>
            <a:r>
              <a:t>I want to take a moment to have a look at the Tower of Hanoi, a very popular game to play amongst mathematicians and computer scientists to see how it relates to stacks. The game is played as follows:</a:t>
            </a:r>
          </a:p>
          <a:p>
            <a:pPr/>
          </a:p>
          <a:p>
            <a:pPr/>
            <a:r>
              <a:t>You start with a pile of disks on the first peg and the objective of the game is to move all the disks to the rightmost disk pile. At each move you can move only the top disk of any pile to any other under the restriction that no disk be placed on top of a smaller disk.</a:t>
            </a:r>
          </a:p>
          <a:p>
            <a:pPr/>
          </a:p>
          <a:p>
            <a:pPr/>
            <a:r>
              <a:t>So really we can think of each peg as a stack because we’re always removing the top element in the peg and placing it in another peg, or should I say stack?</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5" name="Shape 615"/>
          <p:cNvSpPr/>
          <p:nvPr>
            <p:ph type="sldImg"/>
          </p:nvPr>
        </p:nvSpPr>
        <p:spPr>
          <a:prstGeom prst="rect">
            <a:avLst/>
          </a:prstGeom>
        </p:spPr>
        <p:txBody>
          <a:bodyPr/>
          <a:lstStyle/>
          <a:p>
            <a:pPr/>
          </a:p>
        </p:txBody>
      </p:sp>
      <p:sp>
        <p:nvSpPr>
          <p:cNvPr id="616" name="Shape 616"/>
          <p:cNvSpPr/>
          <p:nvPr>
            <p:ph type="body" sz="quarter" idx="1"/>
          </p:nvPr>
        </p:nvSpPr>
        <p:spPr>
          <a:prstGeom prst="rect">
            <a:avLst/>
          </a:prstGeom>
        </p:spPr>
        <p:txBody>
          <a:bodyPr/>
          <a:lstStyle/>
          <a:p>
            <a:pPr/>
          </a:p>
          <a:p>
            <a:pPr/>
            <a:r>
              <a:t>So shall we play? I will let the animation run and you will see how each peg acts like a stack, it’s pretty cool!</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7" name="Shape 887"/>
          <p:cNvSpPr/>
          <p:nvPr>
            <p:ph type="sldImg"/>
          </p:nvPr>
        </p:nvSpPr>
        <p:spPr>
          <a:prstGeom prst="rect">
            <a:avLst/>
          </a:prstGeom>
        </p:spPr>
        <p:txBody>
          <a:bodyPr/>
          <a:lstStyle/>
          <a:p>
            <a:pPr/>
          </a:p>
        </p:txBody>
      </p:sp>
      <p:sp>
        <p:nvSpPr>
          <p:cNvPr id="888" name="Shape 888"/>
          <p:cNvSpPr/>
          <p:nvPr>
            <p:ph type="body" sz="quarter" idx="1"/>
          </p:nvPr>
        </p:nvSpPr>
        <p:spPr>
          <a:prstGeom prst="rect">
            <a:avLst/>
          </a:prstGeom>
        </p:spPr>
        <p:txBody>
          <a:bodyPr/>
          <a:lstStyle/>
          <a:p>
            <a:pPr/>
            <a:r>
              <a:t>So you just saw how transferring elements from one peg to another is the same as popping a disk from one stack and pushing that same disk onto another stack given that the disk you’re placing on top is smaller.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2" name="Shape 892"/>
          <p:cNvSpPr/>
          <p:nvPr>
            <p:ph type="sldImg"/>
          </p:nvPr>
        </p:nvSpPr>
        <p:spPr>
          <a:prstGeom prst="rect">
            <a:avLst/>
          </a:prstGeom>
        </p:spPr>
        <p:txBody>
          <a:bodyPr/>
          <a:lstStyle/>
          <a:p>
            <a:pPr/>
          </a:p>
        </p:txBody>
      </p:sp>
      <p:sp>
        <p:nvSpPr>
          <p:cNvPr id="893" name="Shape 893"/>
          <p:cNvSpPr/>
          <p:nvPr>
            <p:ph type="body" sz="quarter" idx="1"/>
          </p:nvPr>
        </p:nvSpPr>
        <p:spPr>
          <a:prstGeom prst="rect">
            <a:avLst/>
          </a:prstGeom>
        </p:spPr>
        <p:txBody>
          <a:bodyPr/>
          <a:lstStyle/>
          <a:p>
            <a:pPr/>
            <a:r>
              <a:t>Welcome to part 2 of 3 in the Stack series, this will be a short video on how a Stack is implemented.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8" name="Shape 898"/>
          <p:cNvSpPr/>
          <p:nvPr>
            <p:ph type="sldImg"/>
          </p:nvPr>
        </p:nvSpPr>
        <p:spPr>
          <a:prstGeom prst="rect">
            <a:avLst/>
          </a:prstGeom>
        </p:spPr>
        <p:txBody>
          <a:bodyPr/>
          <a:lstStyle/>
          <a:p>
            <a:pPr/>
          </a:p>
        </p:txBody>
      </p:sp>
      <p:sp>
        <p:nvSpPr>
          <p:cNvPr id="899" name="Shape 899"/>
          <p:cNvSpPr/>
          <p:nvPr>
            <p:ph type="body" sz="quarter" idx="1"/>
          </p:nvPr>
        </p:nvSpPr>
        <p:spPr>
          <a:prstGeom prst="rect">
            <a:avLst/>
          </a:prstGeom>
        </p:spPr>
        <p:txBody>
          <a:bodyPr/>
          <a:lstStyle/>
          <a:p>
            <a:pPr/>
            <a:r>
              <a:t>Stacks are often implemented as either Arrays, Singly linked-lists or even doubly linked-lists. Here I will cover how to push nodes onto a stack with a singly linked list. Later on when we look at the source code I have written which uses a doubly linked-list.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7" name="Shape 907"/>
          <p:cNvSpPr/>
          <p:nvPr>
            <p:ph type="sldImg"/>
          </p:nvPr>
        </p:nvSpPr>
        <p:spPr>
          <a:prstGeom prst="rect">
            <a:avLst/>
          </a:prstGeom>
        </p:spPr>
        <p:txBody>
          <a:bodyPr/>
          <a:lstStyle/>
          <a:p>
            <a:pPr/>
          </a:p>
        </p:txBody>
      </p:sp>
      <p:sp>
        <p:nvSpPr>
          <p:cNvPr id="908" name="Shape 908"/>
          <p:cNvSpPr/>
          <p:nvPr>
            <p:ph type="body" sz="quarter" idx="1"/>
          </p:nvPr>
        </p:nvSpPr>
        <p:spPr>
          <a:prstGeom prst="rect">
            <a:avLst/>
          </a:prstGeom>
        </p:spPr>
        <p:txBody>
          <a:bodyPr/>
          <a:lstStyle/>
          <a:p>
            <a:pPr/>
            <a:r>
              <a:t>To begin with we need somewhere to begin our linked list so let’s create a head pointer. Initially the stack is empty so the head is null.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In this example we have a list of instructions that are about to be performed on the stack on the right hand side. Let’s have a walk through and see what happens.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9" name="Shape 919"/>
          <p:cNvSpPr/>
          <p:nvPr>
            <p:ph type="sldImg"/>
          </p:nvPr>
        </p:nvSpPr>
        <p:spPr>
          <a:prstGeom prst="rect">
            <a:avLst/>
          </a:prstGeom>
        </p:spPr>
        <p:txBody>
          <a:bodyPr/>
          <a:lstStyle/>
          <a:p>
            <a:pPr/>
          </a:p>
        </p:txBody>
      </p:sp>
      <p:sp>
        <p:nvSpPr>
          <p:cNvPr id="920" name="Shape 920"/>
          <p:cNvSpPr/>
          <p:nvPr>
            <p:ph type="body" sz="quarter" idx="1"/>
          </p:nvPr>
        </p:nvSpPr>
        <p:spPr>
          <a:prstGeom prst="rect">
            <a:avLst/>
          </a:prstGeom>
        </p:spPr>
        <p:txBody>
          <a:bodyPr/>
          <a:lstStyle/>
          <a:p>
            <a:pPr/>
            <a:r>
              <a:t>Then the trick to creating a stack using a singly linked list is to insert the new elements before the head and not at the tail of the list. This way we have the pointers pointing in the correct direction when we need to pop elements from our Stack which you will soon see. The next element we need to push onto the Stack is a 2.</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3" name="Shape 933"/>
          <p:cNvSpPr/>
          <p:nvPr>
            <p:ph type="sldImg"/>
          </p:nvPr>
        </p:nvSpPr>
        <p:spPr>
          <a:prstGeom prst="rect">
            <a:avLst/>
          </a:prstGeom>
        </p:spPr>
        <p:txBody>
          <a:bodyPr/>
          <a:lstStyle/>
          <a:p>
            <a:pPr/>
          </a:p>
        </p:txBody>
      </p:sp>
      <p:sp>
        <p:nvSpPr>
          <p:cNvPr id="934" name="Shape 934"/>
          <p:cNvSpPr/>
          <p:nvPr>
            <p:ph type="body" sz="quarter" idx="1"/>
          </p:nvPr>
        </p:nvSpPr>
        <p:spPr>
          <a:prstGeom prst="rect">
            <a:avLst/>
          </a:prstGeom>
        </p:spPr>
        <p:txBody>
          <a:bodyPr/>
          <a:lstStyle/>
          <a:p>
            <a:pPr/>
            <a:r>
              <a:t>So we create a new node and adjust the head pointer to be the newest node and and hook that node’s next pointer to where the head was before.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9" name="Shape 949"/>
          <p:cNvSpPr/>
          <p:nvPr>
            <p:ph type="sldImg"/>
          </p:nvPr>
        </p:nvSpPr>
        <p:spPr>
          <a:prstGeom prst="rect">
            <a:avLst/>
          </a:prstGeom>
        </p:spPr>
        <p:txBody>
          <a:bodyPr/>
          <a:lstStyle/>
          <a:p>
            <a:pPr/>
          </a:p>
        </p:txBody>
      </p:sp>
      <p:sp>
        <p:nvSpPr>
          <p:cNvPr id="950" name="Shape 950"/>
          <p:cNvSpPr/>
          <p:nvPr>
            <p:ph type="body" sz="quarter" idx="1"/>
          </p:nvPr>
        </p:nvSpPr>
        <p:spPr>
          <a:prstGeom prst="rect">
            <a:avLst/>
          </a:prstGeom>
        </p:spPr>
        <p:txBody>
          <a:bodyPr/>
          <a:lstStyle/>
          <a:p>
            <a:pPr/>
            <a:r>
              <a:t>Same idea for 5 and also 13</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4" name="Shape 984"/>
          <p:cNvSpPr/>
          <p:nvPr>
            <p:ph type="sldImg"/>
          </p:nvPr>
        </p:nvSpPr>
        <p:spPr>
          <a:prstGeom prst="rect">
            <a:avLst/>
          </a:prstGeom>
        </p:spPr>
        <p:txBody>
          <a:bodyPr/>
          <a:lstStyle/>
          <a:p>
            <a:pPr/>
          </a:p>
        </p:txBody>
      </p:sp>
      <p:sp>
        <p:nvSpPr>
          <p:cNvPr id="985" name="Shape 985"/>
          <p:cNvSpPr/>
          <p:nvPr>
            <p:ph type="body" sz="quarter" idx="1"/>
          </p:nvPr>
        </p:nvSpPr>
        <p:spPr>
          <a:prstGeom prst="rect">
            <a:avLst/>
          </a:prstGeom>
        </p:spPr>
        <p:txBody>
          <a:bodyPr/>
          <a:lstStyle/>
          <a:p>
            <a:pPr/>
            <a:r>
              <a:t>Now let’s have a look at popping elements, this isn’t too hard either, just move the head pointer to the next node and deallocate the last node.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1" name="Shape 1001"/>
          <p:cNvSpPr/>
          <p:nvPr>
            <p:ph type="sldImg"/>
          </p:nvPr>
        </p:nvSpPr>
        <p:spPr>
          <a:prstGeom prst="rect">
            <a:avLst/>
          </a:prstGeom>
        </p:spPr>
        <p:txBody>
          <a:bodyPr/>
          <a:lstStyle/>
          <a:p>
            <a:pPr/>
          </a:p>
        </p:txBody>
      </p:sp>
      <p:sp>
        <p:nvSpPr>
          <p:cNvPr id="1002" name="Shape 1002"/>
          <p:cNvSpPr/>
          <p:nvPr>
            <p:ph type="body" sz="quarter" idx="1"/>
          </p:nvPr>
        </p:nvSpPr>
        <p:spPr>
          <a:prstGeom prst="rect">
            <a:avLst/>
          </a:prstGeom>
        </p:spPr>
        <p:txBody>
          <a:bodyPr/>
          <a:lstStyle/>
          <a:p>
            <a:pPr/>
            <a:r>
              <a:t>So here we popped the first node off the stack and set the node’s reference to be null so it will be picked up by the garbage collector if you’re coding in Java and it will since it has no other references pointing to it. If you’re using another programming language that requires you to explicitly deallocate and free memory yourself like C or C++ now is the time to do that or you will get memory leaks. Getting a memory leak in a data structure is one of the worst kinds of memory leaks especially if it’s a custom data structure that you intend on reusing, so keep watching out for that not only in this video, but also in all the DSs we will be covering. If you see in an implementation that i’m not correctly cleaning up my memory please let me know or send a pull request to the repository on github.</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6" name="Shape 1016"/>
          <p:cNvSpPr/>
          <p:nvPr>
            <p:ph type="sldImg"/>
          </p:nvPr>
        </p:nvSpPr>
        <p:spPr>
          <a:prstGeom prst="rect">
            <a:avLst/>
          </a:prstGeom>
        </p:spPr>
        <p:txBody>
          <a:bodyPr/>
          <a:lstStyle/>
          <a:p>
            <a:pPr/>
          </a:p>
        </p:txBody>
      </p:sp>
      <p:sp>
        <p:nvSpPr>
          <p:cNvPr id="1017" name="Shape 1017"/>
          <p:cNvSpPr/>
          <p:nvPr>
            <p:ph type="body" sz="quarter" idx="1"/>
          </p:nvPr>
        </p:nvSpPr>
        <p:spPr>
          <a:prstGeom prst="rect">
            <a:avLst/>
          </a:prstGeom>
        </p:spPr>
        <p:txBody>
          <a:bodyPr/>
          <a:lstStyle/>
          <a:p>
            <a:pPr/>
            <a:r>
              <a:t>So we keep proceeding by removing the head and advancing the head pointer down to the next.</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8" name="Shape 1038"/>
          <p:cNvSpPr/>
          <p:nvPr>
            <p:ph type="sldImg"/>
          </p:nvPr>
        </p:nvSpPr>
        <p:spPr>
          <a:prstGeom prst="rect">
            <a:avLst/>
          </a:prstGeom>
        </p:spPr>
        <p:txBody>
          <a:bodyPr/>
          <a:lstStyle/>
          <a:p>
            <a:pPr/>
          </a:p>
        </p:txBody>
      </p:sp>
      <p:sp>
        <p:nvSpPr>
          <p:cNvPr id="1039" name="Shape 1039"/>
          <p:cNvSpPr/>
          <p:nvPr>
            <p:ph type="body" sz="quarter" idx="1"/>
          </p:nvPr>
        </p:nvSpPr>
        <p:spPr>
          <a:prstGeom prst="rect">
            <a:avLst/>
          </a:prstGeom>
        </p:spPr>
        <p:txBody>
          <a:bodyPr/>
          <a:lstStyle/>
          <a:p>
            <a:pPr/>
            <a:r>
              <a:t>and there we go we’ve popped off the last node and the stack is now empty once again.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r>
              <a:t>The first instruction says pop, so we remove the top element of the stack.</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a:r>
              <a:t>Then the next instruction says to push onion on the stack, so we add onion to the top of the stack.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The next instruction we push celery onto the Stack.</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sldImg"/>
          </p:nvPr>
        </p:nvSpPr>
        <p:spPr>
          <a:prstGeom prst="rect">
            <a:avLst/>
          </a:prstGeom>
        </p:spPr>
        <p:txBody>
          <a:bodyPr/>
          <a:lstStyle/>
          <a:p>
            <a:pPr/>
          </a:p>
        </p:txBody>
      </p:sp>
      <p:sp>
        <p:nvSpPr>
          <p:cNvPr id="246" name="Shape 246"/>
          <p:cNvSpPr/>
          <p:nvPr>
            <p:ph type="body" sz="quarter" idx="1"/>
          </p:nvPr>
        </p:nvSpPr>
        <p:spPr>
          <a:prstGeom prst="rect">
            <a:avLst/>
          </a:prstGeom>
        </p:spPr>
        <p:txBody>
          <a:bodyPr/>
          <a:lstStyle/>
          <a:p>
            <a:pPr/>
            <a:r>
              <a:t>Next is Watermelon which we put on top of celery which is at the top of the stack.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ph type="sldImg"/>
          </p:nvPr>
        </p:nvSpPr>
        <p:spPr>
          <a:prstGeom prst="rect">
            <a:avLst/>
          </a:prstGeom>
        </p:spPr>
        <p:txBody>
          <a:bodyPr/>
          <a:lstStyle/>
          <a:p>
            <a:pPr/>
          </a:p>
        </p:txBody>
      </p:sp>
      <p:sp>
        <p:nvSpPr>
          <p:cNvPr id="270" name="Shape 270"/>
          <p:cNvSpPr/>
          <p:nvPr>
            <p:ph type="body" sz="quarter" idx="1"/>
          </p:nvPr>
        </p:nvSpPr>
        <p:spPr>
          <a:prstGeom prst="rect">
            <a:avLst/>
          </a:prstGeom>
        </p:spPr>
        <p:txBody>
          <a:bodyPr/>
          <a:lstStyle/>
          <a:p>
            <a:pPr/>
            <a:r>
              <a:t>The next operation says pop, so we remove the element at the top of the stack, this is watermelon which we just added.</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1270000" y="1638300"/>
            <a:ext cx="10464800" cy="3302000"/>
          </a:xfrm>
          <a:prstGeom prst="rect">
            <a:avLst/>
          </a:prstGeom>
        </p:spPr>
        <p:txBody>
          <a:bodyPr anchor="b"/>
          <a:lstStyle/>
          <a:p>
            <a:pPr/>
            <a:r>
              <a:t>Title Text</a:t>
            </a:r>
          </a:p>
        </p:txBody>
      </p:sp>
      <p:sp>
        <p:nvSpPr>
          <p:cNvPr id="12" name="Body Level One…"/>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atin typeface="+mn-lt"/>
                <a:ea typeface="+mn-ea"/>
                <a:cs typeface="+mn-cs"/>
                <a:sym typeface="Helvetica Light"/>
              </a:defRPr>
            </a:lvl1pPr>
          </a:lstStyle>
          <a:p>
            <a:pPr/>
            <a:r>
              <a:t>–Johnny Appleseed</a:t>
            </a:r>
          </a:p>
        </p:txBody>
      </p:sp>
      <p:sp>
        <p:nvSpPr>
          <p:cNvPr id="94" name="“Type a quote here.”"/>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pPr/>
            <a:r>
              <a:t>“Type a quote here.” </a:t>
            </a:r>
          </a:p>
        </p:txBody>
      </p:sp>
      <p:sp>
        <p:nvSpPr>
          <p:cNvPr id="9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Title Text"/>
          <p:cNvSpPr/>
          <p:nvPr>
            <p:ph type="title"/>
          </p:nvPr>
        </p:nvSpPr>
        <p:spPr>
          <a:xfrm>
            <a:off x="1270000" y="6718300"/>
            <a:ext cx="10464800" cy="1422400"/>
          </a:xfrm>
          <a:prstGeom prst="rect">
            <a:avLst/>
          </a:prstGeom>
        </p:spPr>
        <p:txBody>
          <a:bodyPr/>
          <a:lstStyle/>
          <a:p>
            <a:pPr/>
            <a:r>
              <a:t>Title Text</a:t>
            </a:r>
          </a:p>
        </p:txBody>
      </p:sp>
      <p:sp>
        <p:nvSpPr>
          <p:cNvPr id="22" name="Body Level One…"/>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p:nvPr>
            <p:ph type="title"/>
          </p:nvPr>
        </p:nvSpPr>
        <p:spPr>
          <a:xfrm>
            <a:off x="1270000" y="3225800"/>
            <a:ext cx="10464800" cy="3302000"/>
          </a:xfrm>
          <a:prstGeom prst="rect">
            <a:avLst/>
          </a:prstGeom>
        </p:spPr>
        <p:txBody>
          <a:bodyPr/>
          <a:lstStyle/>
          <a:p>
            <a:pPr/>
            <a:r>
              <a:t>Title Text</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Title Text"/>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pPr/>
            <a:r>
              <a:t>Title Text</a:t>
            </a:r>
          </a:p>
        </p:txBody>
      </p:sp>
      <p:sp>
        <p:nvSpPr>
          <p:cNvPr id="40" name="Body Level One…"/>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p:nvPr>
            <p:ph type="title"/>
          </p:nvPr>
        </p:nvSpPr>
        <p:spPr>
          <a:prstGeom prst="rect">
            <a:avLst/>
          </a:prstGeom>
        </p:spPr>
        <p:txBody>
          <a:bodyPr/>
          <a:lstStyle/>
          <a:p>
            <a:pPr/>
            <a:r>
              <a:t>Title Text</a:t>
            </a:r>
          </a:p>
        </p:txBody>
      </p:sp>
      <p:sp>
        <p:nvSpPr>
          <p:cNvPr id="5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p:nvPr>
            <p:ph type="title"/>
          </p:nvPr>
        </p:nvSpPr>
        <p:spPr>
          <a:prstGeom prst="rect">
            <a:avLst/>
          </a:prstGeom>
        </p:spPr>
        <p:txBody>
          <a:bodyPr/>
          <a:lstStyle/>
          <a:p>
            <a:pPr/>
            <a:r>
              <a:t>Title Text</a:t>
            </a:r>
          </a:p>
        </p:txBody>
      </p:sp>
      <p:sp>
        <p:nvSpPr>
          <p:cNvPr id="67" name="Body Level One…"/>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tack"/>
          <p:cNvSpPr/>
          <p:nvPr>
            <p:ph type="ctrTitle"/>
          </p:nvPr>
        </p:nvSpPr>
        <p:spPr>
          <a:xfrm>
            <a:off x="755941" y="734025"/>
            <a:ext cx="11492918" cy="4150328"/>
          </a:xfrm>
          <a:prstGeom prst="rect">
            <a:avLst/>
          </a:prstGeom>
        </p:spPr>
        <p:txBody>
          <a:bodyPr/>
          <a:lstStyle>
            <a:lvl1pPr>
              <a:defRPr b="1" sz="15000"/>
            </a:lvl1pPr>
          </a:lstStyle>
          <a:p>
            <a:pPr/>
            <a:r>
              <a:t>Stack</a:t>
            </a:r>
          </a:p>
        </p:txBody>
      </p:sp>
      <p:sp>
        <p:nvSpPr>
          <p:cNvPr id="120" name="William Fiset"/>
          <p:cNvSpPr/>
          <p:nvPr>
            <p:ph type="subTitle" sz="quarter" idx="1"/>
          </p:nvPr>
        </p:nvSpPr>
        <p:spPr>
          <a:xfrm>
            <a:off x="1270000" y="6042176"/>
            <a:ext cx="10464800" cy="1130301"/>
          </a:xfrm>
          <a:prstGeom prst="rect">
            <a:avLst/>
          </a:prstGeom>
        </p:spPr>
        <p:txBody>
          <a:bodyPr/>
          <a:lstStyle>
            <a:lvl1pPr>
              <a:defRPr sz="4500"/>
            </a:lvl1pPr>
          </a:lstStyle>
          <a:p>
            <a:pPr/>
            <a:r>
              <a:t>William Fiset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What is a Stack?"/>
          <p:cNvSpPr/>
          <p:nvPr>
            <p:ph type="title"/>
          </p:nvPr>
        </p:nvSpPr>
        <p:spPr>
          <a:prstGeom prst="rect">
            <a:avLst/>
          </a:prstGeom>
        </p:spPr>
        <p:txBody>
          <a:bodyPr/>
          <a:lstStyle/>
          <a:p>
            <a:pPr>
              <a:defRPr b="1"/>
            </a:pPr>
            <a:r>
              <a:t>What is a </a:t>
            </a:r>
            <a:r>
              <a:t>Stack</a:t>
            </a:r>
            <a:r>
              <a:t>?</a:t>
            </a:r>
          </a:p>
        </p:txBody>
      </p:sp>
      <p:sp>
        <p:nvSpPr>
          <p:cNvPr id="203" name="Garlic"/>
          <p:cNvSpPr/>
          <p:nvPr/>
        </p:nvSpPr>
        <p:spPr>
          <a:xfrm>
            <a:off x="8470331" y="7541735"/>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204" name="Cabbage"/>
          <p:cNvSpPr/>
          <p:nvPr/>
        </p:nvSpPr>
        <p:spPr>
          <a:xfrm>
            <a:off x="8470331" y="6810866"/>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205" name="Potato"/>
          <p:cNvSpPr/>
          <p:nvPr/>
        </p:nvSpPr>
        <p:spPr>
          <a:xfrm>
            <a:off x="8470331" y="6079997"/>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206" name="Instructions"/>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207" name="pop()…"/>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208" name="Arrow"/>
          <p:cNvSpPr/>
          <p:nvPr/>
        </p:nvSpPr>
        <p:spPr>
          <a:xfrm>
            <a:off x="426442" y="5094618"/>
            <a:ext cx="1029825" cy="419497"/>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209" name="Onion"/>
          <p:cNvSpPr/>
          <p:nvPr/>
        </p:nvSpPr>
        <p:spPr>
          <a:xfrm>
            <a:off x="8470331" y="5349128"/>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What is a Stack?"/>
          <p:cNvSpPr/>
          <p:nvPr>
            <p:ph type="title"/>
          </p:nvPr>
        </p:nvSpPr>
        <p:spPr>
          <a:prstGeom prst="rect">
            <a:avLst/>
          </a:prstGeom>
        </p:spPr>
        <p:txBody>
          <a:bodyPr/>
          <a:lstStyle/>
          <a:p>
            <a:pPr>
              <a:defRPr b="1"/>
            </a:pPr>
            <a:r>
              <a:t>What is a </a:t>
            </a:r>
            <a:r>
              <a:t>Stack</a:t>
            </a:r>
            <a:r>
              <a:t>?</a:t>
            </a:r>
          </a:p>
        </p:txBody>
      </p:sp>
      <p:sp>
        <p:nvSpPr>
          <p:cNvPr id="212" name="Garlic"/>
          <p:cNvSpPr/>
          <p:nvPr/>
        </p:nvSpPr>
        <p:spPr>
          <a:xfrm>
            <a:off x="8470331" y="7541735"/>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213" name="Cabbage"/>
          <p:cNvSpPr/>
          <p:nvPr/>
        </p:nvSpPr>
        <p:spPr>
          <a:xfrm>
            <a:off x="8470331" y="6810866"/>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214" name="Potato"/>
          <p:cNvSpPr/>
          <p:nvPr/>
        </p:nvSpPr>
        <p:spPr>
          <a:xfrm>
            <a:off x="8470331" y="6079997"/>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215" name="Instructions"/>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216" name="pop()…"/>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217" name="Arrow"/>
          <p:cNvSpPr/>
          <p:nvPr/>
        </p:nvSpPr>
        <p:spPr>
          <a:xfrm>
            <a:off x="426442" y="5640718"/>
            <a:ext cx="1029825" cy="419497"/>
          </a:xfrm>
          <a:prstGeom prst="rightArrow">
            <a:avLst>
              <a:gd name="adj1" fmla="val 32000"/>
              <a:gd name="adj2" fmla="val 113308"/>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218" name="Onion"/>
          <p:cNvSpPr/>
          <p:nvPr/>
        </p:nvSpPr>
        <p:spPr>
          <a:xfrm>
            <a:off x="8470331" y="5349128"/>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
        <p:nvSpPr>
          <p:cNvPr id="219" name="Celery"/>
          <p:cNvSpPr/>
          <p:nvPr/>
        </p:nvSpPr>
        <p:spPr>
          <a:xfrm>
            <a:off x="8470331" y="3729547"/>
            <a:ext cx="2125618" cy="661276"/>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Celery</a:t>
            </a:r>
          </a:p>
        </p:txBody>
      </p:sp>
      <p:sp>
        <p:nvSpPr>
          <p:cNvPr id="220" name="Line"/>
          <p:cNvSpPr/>
          <p:nvPr/>
        </p:nvSpPr>
        <p:spPr>
          <a:xfrm>
            <a:off x="9533139" y="4546162"/>
            <a:ext cx="1" cy="661276"/>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What is a Stack?"/>
          <p:cNvSpPr/>
          <p:nvPr>
            <p:ph type="title"/>
          </p:nvPr>
        </p:nvSpPr>
        <p:spPr>
          <a:prstGeom prst="rect">
            <a:avLst/>
          </a:prstGeom>
        </p:spPr>
        <p:txBody>
          <a:bodyPr/>
          <a:lstStyle/>
          <a:p>
            <a:pPr>
              <a:defRPr b="1"/>
            </a:pPr>
            <a:r>
              <a:t>What is a </a:t>
            </a:r>
            <a:r>
              <a:t>Stack</a:t>
            </a:r>
            <a:r>
              <a:t>?</a:t>
            </a:r>
          </a:p>
        </p:txBody>
      </p:sp>
      <p:sp>
        <p:nvSpPr>
          <p:cNvPr id="225" name="Garlic"/>
          <p:cNvSpPr/>
          <p:nvPr/>
        </p:nvSpPr>
        <p:spPr>
          <a:xfrm>
            <a:off x="8470331" y="7541735"/>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226" name="Cabbage"/>
          <p:cNvSpPr/>
          <p:nvPr/>
        </p:nvSpPr>
        <p:spPr>
          <a:xfrm>
            <a:off x="8470331" y="6810866"/>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227" name="Potato"/>
          <p:cNvSpPr/>
          <p:nvPr/>
        </p:nvSpPr>
        <p:spPr>
          <a:xfrm>
            <a:off x="8470331" y="6079997"/>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228" name="Instructions"/>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229" name="pop()…"/>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230" name="Arrow"/>
          <p:cNvSpPr/>
          <p:nvPr/>
        </p:nvSpPr>
        <p:spPr>
          <a:xfrm>
            <a:off x="426442" y="5640718"/>
            <a:ext cx="1029825" cy="419497"/>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231" name="Onion"/>
          <p:cNvSpPr/>
          <p:nvPr/>
        </p:nvSpPr>
        <p:spPr>
          <a:xfrm>
            <a:off x="8470331" y="5349128"/>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
        <p:nvSpPr>
          <p:cNvPr id="232" name="Celery"/>
          <p:cNvSpPr/>
          <p:nvPr/>
        </p:nvSpPr>
        <p:spPr>
          <a:xfrm>
            <a:off x="8470331" y="4618258"/>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Celery</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What is a Stack?"/>
          <p:cNvSpPr/>
          <p:nvPr>
            <p:ph type="title"/>
          </p:nvPr>
        </p:nvSpPr>
        <p:spPr>
          <a:prstGeom prst="rect">
            <a:avLst/>
          </a:prstGeom>
        </p:spPr>
        <p:txBody>
          <a:bodyPr/>
          <a:lstStyle/>
          <a:p>
            <a:pPr>
              <a:defRPr b="1"/>
            </a:pPr>
            <a:r>
              <a:t>What is a </a:t>
            </a:r>
            <a:r>
              <a:t>Stack</a:t>
            </a:r>
            <a:r>
              <a:t>?</a:t>
            </a:r>
          </a:p>
        </p:txBody>
      </p:sp>
      <p:sp>
        <p:nvSpPr>
          <p:cNvPr id="235" name="Garlic"/>
          <p:cNvSpPr/>
          <p:nvPr/>
        </p:nvSpPr>
        <p:spPr>
          <a:xfrm>
            <a:off x="8470331" y="7541735"/>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236" name="Cabbage"/>
          <p:cNvSpPr/>
          <p:nvPr/>
        </p:nvSpPr>
        <p:spPr>
          <a:xfrm>
            <a:off x="8470331" y="6810866"/>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237" name="Potato"/>
          <p:cNvSpPr/>
          <p:nvPr/>
        </p:nvSpPr>
        <p:spPr>
          <a:xfrm>
            <a:off x="8470331" y="6079997"/>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238" name="Instructions"/>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239" name="pop()…"/>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240" name="Arrow"/>
          <p:cNvSpPr/>
          <p:nvPr/>
        </p:nvSpPr>
        <p:spPr>
          <a:xfrm>
            <a:off x="426442" y="6116219"/>
            <a:ext cx="1029825" cy="419498"/>
          </a:xfrm>
          <a:prstGeom prst="rightArrow">
            <a:avLst>
              <a:gd name="adj1" fmla="val 32000"/>
              <a:gd name="adj2" fmla="val 113308"/>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241" name="Onion"/>
          <p:cNvSpPr/>
          <p:nvPr/>
        </p:nvSpPr>
        <p:spPr>
          <a:xfrm>
            <a:off x="8470331" y="5349128"/>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
        <p:nvSpPr>
          <p:cNvPr id="242" name="Celery"/>
          <p:cNvSpPr/>
          <p:nvPr/>
        </p:nvSpPr>
        <p:spPr>
          <a:xfrm>
            <a:off x="8470331" y="4618258"/>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Celery</a:t>
            </a:r>
          </a:p>
        </p:txBody>
      </p:sp>
      <p:sp>
        <p:nvSpPr>
          <p:cNvPr id="243" name="Watermelon"/>
          <p:cNvSpPr/>
          <p:nvPr/>
        </p:nvSpPr>
        <p:spPr>
          <a:xfrm>
            <a:off x="8470331" y="3102222"/>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Watermelon</a:t>
            </a:r>
          </a:p>
        </p:txBody>
      </p:sp>
      <p:sp>
        <p:nvSpPr>
          <p:cNvPr id="244" name="Line"/>
          <p:cNvSpPr/>
          <p:nvPr/>
        </p:nvSpPr>
        <p:spPr>
          <a:xfrm>
            <a:off x="9533139" y="3860240"/>
            <a:ext cx="1" cy="661275"/>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What is a Stack?"/>
          <p:cNvSpPr/>
          <p:nvPr>
            <p:ph type="title"/>
          </p:nvPr>
        </p:nvSpPr>
        <p:spPr>
          <a:prstGeom prst="rect">
            <a:avLst/>
          </a:prstGeom>
        </p:spPr>
        <p:txBody>
          <a:bodyPr/>
          <a:lstStyle/>
          <a:p>
            <a:pPr>
              <a:defRPr b="1"/>
            </a:pPr>
            <a:r>
              <a:t>What is a </a:t>
            </a:r>
            <a:r>
              <a:t>Stack</a:t>
            </a:r>
            <a:r>
              <a:t>?</a:t>
            </a:r>
          </a:p>
        </p:txBody>
      </p:sp>
      <p:sp>
        <p:nvSpPr>
          <p:cNvPr id="249" name="Garlic"/>
          <p:cNvSpPr/>
          <p:nvPr/>
        </p:nvSpPr>
        <p:spPr>
          <a:xfrm>
            <a:off x="8470331" y="7541735"/>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250" name="Cabbage"/>
          <p:cNvSpPr/>
          <p:nvPr/>
        </p:nvSpPr>
        <p:spPr>
          <a:xfrm>
            <a:off x="8470331" y="6810866"/>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251" name="Potato"/>
          <p:cNvSpPr/>
          <p:nvPr/>
        </p:nvSpPr>
        <p:spPr>
          <a:xfrm>
            <a:off x="8470331" y="6079997"/>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252" name="Instructions"/>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253" name="pop()…"/>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254" name="Arrow"/>
          <p:cNvSpPr/>
          <p:nvPr/>
        </p:nvSpPr>
        <p:spPr>
          <a:xfrm>
            <a:off x="426442" y="6116219"/>
            <a:ext cx="1029825" cy="419498"/>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255" name="Onion"/>
          <p:cNvSpPr/>
          <p:nvPr/>
        </p:nvSpPr>
        <p:spPr>
          <a:xfrm>
            <a:off x="8470331" y="5349128"/>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
        <p:nvSpPr>
          <p:cNvPr id="256" name="Celery"/>
          <p:cNvSpPr/>
          <p:nvPr/>
        </p:nvSpPr>
        <p:spPr>
          <a:xfrm>
            <a:off x="8470331" y="4618258"/>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Celery</a:t>
            </a:r>
          </a:p>
        </p:txBody>
      </p:sp>
      <p:sp>
        <p:nvSpPr>
          <p:cNvPr id="257" name="Watermelon"/>
          <p:cNvSpPr/>
          <p:nvPr/>
        </p:nvSpPr>
        <p:spPr>
          <a:xfrm>
            <a:off x="8470331" y="3887389"/>
            <a:ext cx="2125618" cy="661276"/>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Watermelon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What is a Stack?"/>
          <p:cNvSpPr/>
          <p:nvPr>
            <p:ph type="title"/>
          </p:nvPr>
        </p:nvSpPr>
        <p:spPr>
          <a:prstGeom prst="rect">
            <a:avLst/>
          </a:prstGeom>
        </p:spPr>
        <p:txBody>
          <a:bodyPr/>
          <a:lstStyle/>
          <a:p>
            <a:pPr>
              <a:defRPr b="1"/>
            </a:pPr>
            <a:r>
              <a:t>What is a </a:t>
            </a:r>
            <a:r>
              <a:t>Stack</a:t>
            </a:r>
            <a:r>
              <a:t>?</a:t>
            </a:r>
          </a:p>
        </p:txBody>
      </p:sp>
      <p:sp>
        <p:nvSpPr>
          <p:cNvPr id="260" name="Garlic"/>
          <p:cNvSpPr/>
          <p:nvPr/>
        </p:nvSpPr>
        <p:spPr>
          <a:xfrm>
            <a:off x="8470331" y="7541735"/>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261" name="Cabbage"/>
          <p:cNvSpPr/>
          <p:nvPr/>
        </p:nvSpPr>
        <p:spPr>
          <a:xfrm>
            <a:off x="8470331" y="6810866"/>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262" name="Potato"/>
          <p:cNvSpPr/>
          <p:nvPr/>
        </p:nvSpPr>
        <p:spPr>
          <a:xfrm>
            <a:off x="8470331" y="6079997"/>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263" name="Instructions"/>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264" name="pop()…"/>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265" name="Arrow"/>
          <p:cNvSpPr/>
          <p:nvPr/>
        </p:nvSpPr>
        <p:spPr>
          <a:xfrm>
            <a:off x="451842" y="6687719"/>
            <a:ext cx="1029825" cy="419498"/>
          </a:xfrm>
          <a:prstGeom prst="rightArrow">
            <a:avLst>
              <a:gd name="adj1" fmla="val 32000"/>
              <a:gd name="adj2" fmla="val 113308"/>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266" name="Onion"/>
          <p:cNvSpPr/>
          <p:nvPr/>
        </p:nvSpPr>
        <p:spPr>
          <a:xfrm>
            <a:off x="8470331" y="5349128"/>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
        <p:nvSpPr>
          <p:cNvPr id="267" name="Celery"/>
          <p:cNvSpPr/>
          <p:nvPr/>
        </p:nvSpPr>
        <p:spPr>
          <a:xfrm>
            <a:off x="8470331" y="4618258"/>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Celery</a:t>
            </a:r>
          </a:p>
        </p:txBody>
      </p:sp>
      <p:sp>
        <p:nvSpPr>
          <p:cNvPr id="268" name="Watermelon"/>
          <p:cNvSpPr/>
          <p:nvPr/>
        </p:nvSpPr>
        <p:spPr>
          <a:xfrm>
            <a:off x="8470331" y="3887389"/>
            <a:ext cx="2125618" cy="661276"/>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Watermelon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What is a Stack?"/>
          <p:cNvSpPr/>
          <p:nvPr>
            <p:ph type="title"/>
          </p:nvPr>
        </p:nvSpPr>
        <p:spPr>
          <a:prstGeom prst="rect">
            <a:avLst/>
          </a:prstGeom>
        </p:spPr>
        <p:txBody>
          <a:bodyPr/>
          <a:lstStyle/>
          <a:p>
            <a:pPr>
              <a:defRPr b="1"/>
            </a:pPr>
            <a:r>
              <a:t>What is a </a:t>
            </a:r>
            <a:r>
              <a:t>Stack</a:t>
            </a:r>
            <a:r>
              <a:t>?</a:t>
            </a:r>
          </a:p>
        </p:txBody>
      </p:sp>
      <p:sp>
        <p:nvSpPr>
          <p:cNvPr id="273" name="Garlic"/>
          <p:cNvSpPr/>
          <p:nvPr/>
        </p:nvSpPr>
        <p:spPr>
          <a:xfrm>
            <a:off x="8470331" y="7541735"/>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274" name="Cabbage"/>
          <p:cNvSpPr/>
          <p:nvPr/>
        </p:nvSpPr>
        <p:spPr>
          <a:xfrm>
            <a:off x="8470331" y="6810866"/>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275" name="Potato"/>
          <p:cNvSpPr/>
          <p:nvPr/>
        </p:nvSpPr>
        <p:spPr>
          <a:xfrm>
            <a:off x="8470331" y="6079997"/>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276" name="Instructions"/>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277" name="pop()…"/>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278" name="Arrow"/>
          <p:cNvSpPr/>
          <p:nvPr/>
        </p:nvSpPr>
        <p:spPr>
          <a:xfrm>
            <a:off x="451842" y="6687719"/>
            <a:ext cx="1029825" cy="419498"/>
          </a:xfrm>
          <a:prstGeom prst="rightArrow">
            <a:avLst>
              <a:gd name="adj1" fmla="val 32000"/>
              <a:gd name="adj2" fmla="val 113308"/>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279" name="Onion"/>
          <p:cNvSpPr/>
          <p:nvPr/>
        </p:nvSpPr>
        <p:spPr>
          <a:xfrm>
            <a:off x="8470331" y="5349128"/>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
        <p:nvSpPr>
          <p:cNvPr id="280" name="Celery"/>
          <p:cNvSpPr/>
          <p:nvPr/>
        </p:nvSpPr>
        <p:spPr>
          <a:xfrm>
            <a:off x="8470331" y="4618258"/>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Celery</a:t>
            </a:r>
          </a:p>
        </p:txBody>
      </p:sp>
      <p:sp>
        <p:nvSpPr>
          <p:cNvPr id="281" name="Watermelon"/>
          <p:cNvSpPr/>
          <p:nvPr/>
        </p:nvSpPr>
        <p:spPr>
          <a:xfrm>
            <a:off x="8470331" y="3032809"/>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Watermelon</a:t>
            </a:r>
          </a:p>
        </p:txBody>
      </p:sp>
      <p:sp>
        <p:nvSpPr>
          <p:cNvPr id="282" name="Line"/>
          <p:cNvSpPr/>
          <p:nvPr/>
        </p:nvSpPr>
        <p:spPr>
          <a:xfrm flipV="1">
            <a:off x="9533139" y="3825534"/>
            <a:ext cx="1" cy="661275"/>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What is a Stack?"/>
          <p:cNvSpPr/>
          <p:nvPr>
            <p:ph type="title"/>
          </p:nvPr>
        </p:nvSpPr>
        <p:spPr>
          <a:prstGeom prst="rect">
            <a:avLst/>
          </a:prstGeom>
        </p:spPr>
        <p:txBody>
          <a:bodyPr/>
          <a:lstStyle/>
          <a:p>
            <a:pPr>
              <a:defRPr b="1"/>
            </a:pPr>
            <a:r>
              <a:t>What is a </a:t>
            </a:r>
            <a:r>
              <a:t>Stack</a:t>
            </a:r>
            <a:r>
              <a:t>?</a:t>
            </a:r>
          </a:p>
        </p:txBody>
      </p:sp>
      <p:sp>
        <p:nvSpPr>
          <p:cNvPr id="287" name="Garlic"/>
          <p:cNvSpPr/>
          <p:nvPr/>
        </p:nvSpPr>
        <p:spPr>
          <a:xfrm>
            <a:off x="8470331" y="7541735"/>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288" name="Cabbage"/>
          <p:cNvSpPr/>
          <p:nvPr/>
        </p:nvSpPr>
        <p:spPr>
          <a:xfrm>
            <a:off x="8470331" y="6810866"/>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289" name="Potato"/>
          <p:cNvSpPr/>
          <p:nvPr/>
        </p:nvSpPr>
        <p:spPr>
          <a:xfrm>
            <a:off x="8470331" y="6079997"/>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290" name="Instructions"/>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291" name="pop()…"/>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292" name="Arrow"/>
          <p:cNvSpPr/>
          <p:nvPr/>
        </p:nvSpPr>
        <p:spPr>
          <a:xfrm>
            <a:off x="451842" y="6687719"/>
            <a:ext cx="1029825" cy="419498"/>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293" name="Onion"/>
          <p:cNvSpPr/>
          <p:nvPr/>
        </p:nvSpPr>
        <p:spPr>
          <a:xfrm>
            <a:off x="8470331" y="5349128"/>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
        <p:nvSpPr>
          <p:cNvPr id="294" name="Celery"/>
          <p:cNvSpPr/>
          <p:nvPr/>
        </p:nvSpPr>
        <p:spPr>
          <a:xfrm>
            <a:off x="8470331" y="4618258"/>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Celery</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What is a Stack?"/>
          <p:cNvSpPr/>
          <p:nvPr>
            <p:ph type="title"/>
          </p:nvPr>
        </p:nvSpPr>
        <p:spPr>
          <a:prstGeom prst="rect">
            <a:avLst/>
          </a:prstGeom>
        </p:spPr>
        <p:txBody>
          <a:bodyPr/>
          <a:lstStyle/>
          <a:p>
            <a:pPr>
              <a:defRPr b="1"/>
            </a:pPr>
            <a:r>
              <a:t>What is a </a:t>
            </a:r>
            <a:r>
              <a:t>Stack</a:t>
            </a:r>
            <a:r>
              <a:t>?</a:t>
            </a:r>
          </a:p>
        </p:txBody>
      </p:sp>
      <p:sp>
        <p:nvSpPr>
          <p:cNvPr id="297" name="Garlic"/>
          <p:cNvSpPr/>
          <p:nvPr/>
        </p:nvSpPr>
        <p:spPr>
          <a:xfrm>
            <a:off x="8470331" y="7541735"/>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298" name="Cabbage"/>
          <p:cNvSpPr/>
          <p:nvPr/>
        </p:nvSpPr>
        <p:spPr>
          <a:xfrm>
            <a:off x="8470331" y="6810866"/>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299" name="Potato"/>
          <p:cNvSpPr/>
          <p:nvPr/>
        </p:nvSpPr>
        <p:spPr>
          <a:xfrm>
            <a:off x="8470331" y="6079997"/>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300" name="Instructions"/>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301" name="pop()…"/>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302" name="Arrow"/>
          <p:cNvSpPr/>
          <p:nvPr/>
        </p:nvSpPr>
        <p:spPr>
          <a:xfrm>
            <a:off x="477242" y="7208419"/>
            <a:ext cx="1029825" cy="419498"/>
          </a:xfrm>
          <a:prstGeom prst="rightArrow">
            <a:avLst>
              <a:gd name="adj1" fmla="val 32000"/>
              <a:gd name="adj2" fmla="val 113308"/>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303" name="Onion"/>
          <p:cNvSpPr/>
          <p:nvPr/>
        </p:nvSpPr>
        <p:spPr>
          <a:xfrm>
            <a:off x="8470331" y="5349128"/>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
        <p:nvSpPr>
          <p:cNvPr id="304" name="Celery"/>
          <p:cNvSpPr/>
          <p:nvPr/>
        </p:nvSpPr>
        <p:spPr>
          <a:xfrm>
            <a:off x="8470331" y="4618258"/>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Celery</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What is a Stack?"/>
          <p:cNvSpPr/>
          <p:nvPr>
            <p:ph type="title"/>
          </p:nvPr>
        </p:nvSpPr>
        <p:spPr>
          <a:prstGeom prst="rect">
            <a:avLst/>
          </a:prstGeom>
        </p:spPr>
        <p:txBody>
          <a:bodyPr/>
          <a:lstStyle/>
          <a:p>
            <a:pPr>
              <a:defRPr b="1"/>
            </a:pPr>
            <a:r>
              <a:t>What is a </a:t>
            </a:r>
            <a:r>
              <a:t>Stack</a:t>
            </a:r>
            <a:r>
              <a:t>?</a:t>
            </a:r>
          </a:p>
        </p:txBody>
      </p:sp>
      <p:sp>
        <p:nvSpPr>
          <p:cNvPr id="309" name="Garlic"/>
          <p:cNvSpPr/>
          <p:nvPr/>
        </p:nvSpPr>
        <p:spPr>
          <a:xfrm>
            <a:off x="8470331" y="7541735"/>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310" name="Cabbage"/>
          <p:cNvSpPr/>
          <p:nvPr/>
        </p:nvSpPr>
        <p:spPr>
          <a:xfrm>
            <a:off x="8470331" y="6810866"/>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311" name="Potato"/>
          <p:cNvSpPr/>
          <p:nvPr/>
        </p:nvSpPr>
        <p:spPr>
          <a:xfrm>
            <a:off x="8470331" y="6079997"/>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312" name="Instructions"/>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313" name="pop()…"/>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314" name="Arrow"/>
          <p:cNvSpPr/>
          <p:nvPr/>
        </p:nvSpPr>
        <p:spPr>
          <a:xfrm>
            <a:off x="477242" y="7208419"/>
            <a:ext cx="1029825" cy="419498"/>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315" name="Onion"/>
          <p:cNvSpPr/>
          <p:nvPr/>
        </p:nvSpPr>
        <p:spPr>
          <a:xfrm>
            <a:off x="8470331" y="5349128"/>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
        <p:nvSpPr>
          <p:cNvPr id="316" name="Celery"/>
          <p:cNvSpPr/>
          <p:nvPr/>
        </p:nvSpPr>
        <p:spPr>
          <a:xfrm>
            <a:off x="8470331" y="3743197"/>
            <a:ext cx="2125618" cy="661276"/>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Celery</a:t>
            </a:r>
          </a:p>
        </p:txBody>
      </p:sp>
      <p:sp>
        <p:nvSpPr>
          <p:cNvPr id="317" name="Line"/>
          <p:cNvSpPr/>
          <p:nvPr/>
        </p:nvSpPr>
        <p:spPr>
          <a:xfrm flipV="1">
            <a:off x="9533139" y="4546162"/>
            <a:ext cx="1" cy="661276"/>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Outline"/>
          <p:cNvSpPr/>
          <p:nvPr>
            <p:ph type="title"/>
          </p:nvPr>
        </p:nvSpPr>
        <p:spPr>
          <a:prstGeom prst="rect">
            <a:avLst/>
          </a:prstGeom>
        </p:spPr>
        <p:txBody>
          <a:bodyPr/>
          <a:lstStyle>
            <a:lvl1pPr>
              <a:defRPr b="1"/>
            </a:lvl1pPr>
          </a:lstStyle>
          <a:p>
            <a:pPr/>
            <a:r>
              <a:t>Outline</a:t>
            </a:r>
          </a:p>
        </p:txBody>
      </p:sp>
      <p:sp>
        <p:nvSpPr>
          <p:cNvPr id="125" name="Discussion about Stacks…"/>
          <p:cNvSpPr/>
          <p:nvPr>
            <p:ph type="body" idx="1"/>
          </p:nvPr>
        </p:nvSpPr>
        <p:spPr>
          <a:xfrm>
            <a:off x="2124978" y="2030076"/>
            <a:ext cx="11099801" cy="7420649"/>
          </a:xfrm>
          <a:prstGeom prst="rect">
            <a:avLst/>
          </a:prstGeom>
        </p:spPr>
        <p:txBody>
          <a:bodyPr/>
          <a:lstStyle/>
          <a:p>
            <a:pPr marL="311150" indent="-311150" defTabSz="408940">
              <a:spcBef>
                <a:spcPts val="2800"/>
              </a:spcBef>
              <a:defRPr sz="3289"/>
            </a:pPr>
            <a:r>
              <a:t>Discussion about </a:t>
            </a:r>
            <a:r>
              <a:t>Stacks</a:t>
            </a:r>
            <a:endParaRPr>
              <a:solidFill>
                <a:schemeClr val="accent4"/>
              </a:solidFill>
            </a:endParaRPr>
          </a:p>
          <a:p>
            <a:pPr lvl="1" marL="622300" indent="-311150" defTabSz="408940">
              <a:spcBef>
                <a:spcPts val="2800"/>
              </a:spcBef>
              <a:defRPr sz="3289"/>
            </a:pPr>
            <a:r>
              <a:t>What is a Stack?</a:t>
            </a:r>
          </a:p>
          <a:p>
            <a:pPr lvl="1" marL="622300" indent="-311150" defTabSz="408940">
              <a:spcBef>
                <a:spcPts val="2800"/>
              </a:spcBef>
              <a:defRPr sz="3289"/>
            </a:pPr>
            <a:r>
              <a:t>When and where is a Stack used?</a:t>
            </a:r>
          </a:p>
          <a:p>
            <a:pPr lvl="1" marL="622300" indent="-311150" defTabSz="408940">
              <a:spcBef>
                <a:spcPts val="2800"/>
              </a:spcBef>
              <a:defRPr sz="3289"/>
            </a:pPr>
            <a:r>
              <a:t>Complexity Analysis</a:t>
            </a:r>
          </a:p>
          <a:p>
            <a:pPr lvl="1" marL="622300" indent="-311150" defTabSz="408940">
              <a:spcBef>
                <a:spcPts val="2800"/>
              </a:spcBef>
              <a:defRPr sz="3289"/>
            </a:pPr>
            <a:r>
              <a:t>Stack usage examples</a:t>
            </a:r>
          </a:p>
          <a:p>
            <a:pPr marL="311150" indent="-311150" defTabSz="408940">
              <a:spcBef>
                <a:spcPts val="2800"/>
              </a:spcBef>
              <a:defRPr sz="3289"/>
            </a:pPr>
            <a:r>
              <a:t>Implementation details</a:t>
            </a:r>
          </a:p>
          <a:p>
            <a:pPr lvl="1" marL="622300" indent="-311150" defTabSz="408940">
              <a:spcBef>
                <a:spcPts val="2800"/>
              </a:spcBef>
              <a:defRPr sz="3289"/>
            </a:pPr>
            <a:r>
              <a:t>Pushing elements on stack</a:t>
            </a:r>
          </a:p>
          <a:p>
            <a:pPr lvl="1" marL="622300" indent="-311150" defTabSz="408940">
              <a:spcBef>
                <a:spcPts val="2800"/>
              </a:spcBef>
              <a:defRPr sz="3289"/>
            </a:pPr>
            <a:r>
              <a:t>Popping elements from stack</a:t>
            </a:r>
          </a:p>
          <a:p>
            <a:pPr marL="311150" indent="-311150" defTabSz="408940">
              <a:spcBef>
                <a:spcPts val="2800"/>
              </a:spcBef>
              <a:defRPr sz="3289"/>
            </a:pPr>
            <a:r>
              <a:t>Code Implementation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What is a Stack?"/>
          <p:cNvSpPr/>
          <p:nvPr>
            <p:ph type="title"/>
          </p:nvPr>
        </p:nvSpPr>
        <p:spPr>
          <a:prstGeom prst="rect">
            <a:avLst/>
          </a:prstGeom>
        </p:spPr>
        <p:txBody>
          <a:bodyPr/>
          <a:lstStyle/>
          <a:p>
            <a:pPr>
              <a:defRPr b="1"/>
            </a:pPr>
            <a:r>
              <a:t>What is a </a:t>
            </a:r>
            <a:r>
              <a:t>Stack</a:t>
            </a:r>
            <a:r>
              <a:t>?</a:t>
            </a:r>
          </a:p>
        </p:txBody>
      </p:sp>
      <p:sp>
        <p:nvSpPr>
          <p:cNvPr id="320" name="Garlic"/>
          <p:cNvSpPr/>
          <p:nvPr/>
        </p:nvSpPr>
        <p:spPr>
          <a:xfrm>
            <a:off x="8470331" y="7541735"/>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321" name="Cabbage"/>
          <p:cNvSpPr/>
          <p:nvPr/>
        </p:nvSpPr>
        <p:spPr>
          <a:xfrm>
            <a:off x="8470331" y="6810866"/>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322" name="Potato"/>
          <p:cNvSpPr/>
          <p:nvPr/>
        </p:nvSpPr>
        <p:spPr>
          <a:xfrm>
            <a:off x="8470331" y="6079997"/>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323" name="Instructions"/>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324" name="pop()…"/>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325" name="Arrow"/>
          <p:cNvSpPr/>
          <p:nvPr/>
        </p:nvSpPr>
        <p:spPr>
          <a:xfrm>
            <a:off x="477242" y="7208419"/>
            <a:ext cx="1029825" cy="419498"/>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326" name="Onion"/>
          <p:cNvSpPr/>
          <p:nvPr/>
        </p:nvSpPr>
        <p:spPr>
          <a:xfrm>
            <a:off x="8470331" y="5349128"/>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What is a Stack?"/>
          <p:cNvSpPr/>
          <p:nvPr>
            <p:ph type="title"/>
          </p:nvPr>
        </p:nvSpPr>
        <p:spPr>
          <a:prstGeom prst="rect">
            <a:avLst/>
          </a:prstGeom>
        </p:spPr>
        <p:txBody>
          <a:bodyPr/>
          <a:lstStyle/>
          <a:p>
            <a:pPr>
              <a:defRPr b="1"/>
            </a:pPr>
            <a:r>
              <a:t>What is a </a:t>
            </a:r>
            <a:r>
              <a:t>Stack</a:t>
            </a:r>
            <a:r>
              <a:t>?</a:t>
            </a:r>
          </a:p>
        </p:txBody>
      </p:sp>
      <p:sp>
        <p:nvSpPr>
          <p:cNvPr id="329" name="Garlic"/>
          <p:cNvSpPr/>
          <p:nvPr/>
        </p:nvSpPr>
        <p:spPr>
          <a:xfrm>
            <a:off x="8470331" y="7541735"/>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330" name="Cabbage"/>
          <p:cNvSpPr/>
          <p:nvPr/>
        </p:nvSpPr>
        <p:spPr>
          <a:xfrm>
            <a:off x="8470331" y="6810866"/>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331" name="Potato"/>
          <p:cNvSpPr/>
          <p:nvPr/>
        </p:nvSpPr>
        <p:spPr>
          <a:xfrm>
            <a:off x="8470331" y="6079997"/>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332" name="Instructions"/>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333" name="pop()…"/>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334" name="Arrow"/>
          <p:cNvSpPr/>
          <p:nvPr/>
        </p:nvSpPr>
        <p:spPr>
          <a:xfrm>
            <a:off x="481475" y="7717657"/>
            <a:ext cx="1029825" cy="419498"/>
          </a:xfrm>
          <a:prstGeom prst="rightArrow">
            <a:avLst>
              <a:gd name="adj1" fmla="val 32000"/>
              <a:gd name="adj2" fmla="val 113308"/>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335" name="Onion"/>
          <p:cNvSpPr/>
          <p:nvPr/>
        </p:nvSpPr>
        <p:spPr>
          <a:xfrm>
            <a:off x="8470331" y="5349128"/>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
        <p:nvSpPr>
          <p:cNvPr id="336" name="Lettuce"/>
          <p:cNvSpPr/>
          <p:nvPr/>
        </p:nvSpPr>
        <p:spPr>
          <a:xfrm>
            <a:off x="8470331" y="3707330"/>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Lettuce</a:t>
            </a:r>
          </a:p>
        </p:txBody>
      </p:sp>
      <p:sp>
        <p:nvSpPr>
          <p:cNvPr id="337" name="Line"/>
          <p:cNvSpPr/>
          <p:nvPr/>
        </p:nvSpPr>
        <p:spPr>
          <a:xfrm>
            <a:off x="9533139" y="4528229"/>
            <a:ext cx="1" cy="661275"/>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1" name="What is a Stack?"/>
          <p:cNvSpPr/>
          <p:nvPr>
            <p:ph type="title"/>
          </p:nvPr>
        </p:nvSpPr>
        <p:spPr>
          <a:prstGeom prst="rect">
            <a:avLst/>
          </a:prstGeom>
        </p:spPr>
        <p:txBody>
          <a:bodyPr/>
          <a:lstStyle/>
          <a:p>
            <a:pPr>
              <a:defRPr b="1"/>
            </a:pPr>
            <a:r>
              <a:t>What is a </a:t>
            </a:r>
            <a:r>
              <a:t>Stack</a:t>
            </a:r>
            <a:r>
              <a:t>?</a:t>
            </a:r>
          </a:p>
        </p:txBody>
      </p:sp>
      <p:sp>
        <p:nvSpPr>
          <p:cNvPr id="342" name="Garlic"/>
          <p:cNvSpPr/>
          <p:nvPr/>
        </p:nvSpPr>
        <p:spPr>
          <a:xfrm>
            <a:off x="8470331" y="7541735"/>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343" name="Cabbage"/>
          <p:cNvSpPr/>
          <p:nvPr/>
        </p:nvSpPr>
        <p:spPr>
          <a:xfrm>
            <a:off x="8470331" y="6810866"/>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344" name="Potato"/>
          <p:cNvSpPr/>
          <p:nvPr/>
        </p:nvSpPr>
        <p:spPr>
          <a:xfrm>
            <a:off x="8470331" y="6079997"/>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345" name="Instructions"/>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346" name="pop()…"/>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347" name="Arrow"/>
          <p:cNvSpPr/>
          <p:nvPr/>
        </p:nvSpPr>
        <p:spPr>
          <a:xfrm>
            <a:off x="481475" y="7717657"/>
            <a:ext cx="1029825" cy="419498"/>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348" name="Onion"/>
          <p:cNvSpPr/>
          <p:nvPr/>
        </p:nvSpPr>
        <p:spPr>
          <a:xfrm>
            <a:off x="8470331" y="5349128"/>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
        <p:nvSpPr>
          <p:cNvPr id="349" name="Lettuce"/>
          <p:cNvSpPr/>
          <p:nvPr/>
        </p:nvSpPr>
        <p:spPr>
          <a:xfrm>
            <a:off x="8470331" y="4618258"/>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Lettuce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When and where is a Stack used?"/>
          <p:cNvSpPr/>
          <p:nvPr>
            <p:ph type="title"/>
          </p:nvPr>
        </p:nvSpPr>
        <p:spPr>
          <a:prstGeom prst="rect">
            <a:avLst/>
          </a:prstGeom>
        </p:spPr>
        <p:txBody>
          <a:bodyPr/>
          <a:lstStyle/>
          <a:p>
            <a:pPr defTabSz="508254">
              <a:defRPr b="1" sz="6960"/>
            </a:pPr>
            <a:r>
              <a:t>When and where is a </a:t>
            </a:r>
            <a:r>
              <a:t>Stack</a:t>
            </a:r>
            <a:r>
              <a:t> used?</a:t>
            </a:r>
          </a:p>
        </p:txBody>
      </p:sp>
      <p:sp>
        <p:nvSpPr>
          <p:cNvPr id="352" name="Used by undo mechanisms in text editors.…"/>
          <p:cNvSpPr/>
          <p:nvPr/>
        </p:nvSpPr>
        <p:spPr>
          <a:xfrm>
            <a:off x="952500" y="3141100"/>
            <a:ext cx="11099800" cy="58243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343902" indent="-343902" algn="l" defTabSz="572516">
              <a:buSzPct val="75000"/>
              <a:buChar char="•"/>
              <a:defRPr sz="2940"/>
            </a:pPr>
            <a:r>
              <a:t>Used by undo mechanisms in text editors.</a:t>
            </a:r>
          </a:p>
          <a:p>
            <a:pPr marL="343902" indent="-343902" algn="l" defTabSz="572516">
              <a:buSzPct val="75000"/>
              <a:buChar char="•"/>
              <a:defRPr sz="2940"/>
            </a:pPr>
          </a:p>
          <a:p>
            <a:pPr marL="343902" indent="-343902" algn="l" defTabSz="572516">
              <a:buSzPct val="75000"/>
              <a:buChar char="•"/>
              <a:defRPr sz="2940"/>
            </a:pPr>
            <a:r>
              <a:t>Used in compiler syntax checking for matching brackets and braces.</a:t>
            </a:r>
          </a:p>
          <a:p>
            <a:pPr marL="343902" indent="-343902" algn="l" defTabSz="572516">
              <a:buSzPct val="75000"/>
              <a:buChar char="•"/>
              <a:defRPr sz="2940"/>
            </a:pPr>
          </a:p>
          <a:p>
            <a:pPr marL="343902" indent="-343902" algn="l" defTabSz="572516">
              <a:buSzPct val="75000"/>
              <a:buChar char="•"/>
              <a:defRPr sz="2940"/>
            </a:pPr>
            <a:r>
              <a:t>Can be used to model a pile of books or plates.</a:t>
            </a:r>
          </a:p>
          <a:p>
            <a:pPr marL="343902" indent="-343902" algn="l" defTabSz="572516">
              <a:buSzPct val="75000"/>
              <a:buChar char="•"/>
              <a:defRPr sz="2940"/>
            </a:pPr>
          </a:p>
          <a:p>
            <a:pPr marL="343902" indent="-343902" algn="l" defTabSz="572516">
              <a:buSzPct val="75000"/>
              <a:buChar char="•"/>
              <a:defRPr sz="2940"/>
            </a:pPr>
            <a:r>
              <a:t>Used behind the scenes to support recursion by keeping track of previous function calls.</a:t>
            </a:r>
          </a:p>
          <a:p>
            <a:pPr marL="343902" indent="-343902" algn="l" defTabSz="572516">
              <a:buSzPct val="75000"/>
              <a:buChar char="•"/>
              <a:defRPr sz="2940"/>
            </a:pPr>
          </a:p>
          <a:p>
            <a:pPr marL="343902" indent="-343902" algn="l" defTabSz="572516">
              <a:buSzPct val="75000"/>
              <a:buChar char="•"/>
              <a:defRPr sz="2940"/>
            </a:pPr>
            <a:r>
              <a:t>Can be used to do a Depth First Search (DFS) on a graph.</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Complexity…"/>
          <p:cNvSpPr/>
          <p:nvPr>
            <p:ph type="ctrTitle"/>
          </p:nvPr>
        </p:nvSpPr>
        <p:spPr>
          <a:xfrm>
            <a:off x="-105754" y="2028609"/>
            <a:ext cx="13216309" cy="4776575"/>
          </a:xfrm>
          <a:prstGeom prst="rect">
            <a:avLst/>
          </a:prstGeom>
        </p:spPr>
        <p:txBody>
          <a:bodyPr anchor="ctr"/>
          <a:lstStyle/>
          <a:p>
            <a:pPr>
              <a:defRPr b="1" sz="14000"/>
            </a:pPr>
            <a:r>
              <a:t>Complexity</a:t>
            </a:r>
          </a:p>
          <a:p>
            <a:pPr>
              <a:defRPr b="1" sz="14000"/>
            </a:pPr>
            <a:r>
              <a:t>Analysis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Complexity"/>
          <p:cNvSpPr/>
          <p:nvPr>
            <p:ph type="title"/>
          </p:nvPr>
        </p:nvSpPr>
        <p:spPr>
          <a:prstGeom prst="rect">
            <a:avLst/>
          </a:prstGeom>
        </p:spPr>
        <p:txBody>
          <a:bodyPr/>
          <a:lstStyle>
            <a:lvl1pPr>
              <a:defRPr b="1"/>
            </a:lvl1pPr>
          </a:lstStyle>
          <a:p>
            <a:pPr/>
            <a:r>
              <a:t>Complexity</a:t>
            </a:r>
          </a:p>
        </p:txBody>
      </p:sp>
      <p:graphicFrame>
        <p:nvGraphicFramePr>
          <p:cNvPr id="359" name="Table"/>
          <p:cNvGraphicFramePr/>
          <p:nvPr/>
        </p:nvGraphicFramePr>
        <p:xfrm>
          <a:off x="1764322" y="2487912"/>
          <a:ext cx="9488856" cy="65176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738077"/>
                <a:gridCol w="4738077"/>
              </a:tblGrid>
              <a:tr h="1300994">
                <a:tc>
                  <a:txBody>
                    <a:bodyPr/>
                    <a:lstStyle/>
                    <a:p>
                      <a:pPr defTabSz="914400">
                        <a:defRPr>
                          <a:solidFill>
                            <a:srgbClr val="000000"/>
                          </a:solidFill>
                        </a:defRPr>
                      </a:pPr>
                      <a:r>
                        <a:rPr b="1" sz="5000">
                          <a:solidFill>
                            <a:srgbClr val="FFFFFF"/>
                          </a:solidFill>
                          <a:latin typeface="+mj-lt"/>
                          <a:ea typeface="+mj-ea"/>
                          <a:cs typeface="+mj-cs"/>
                          <a:sym typeface="Menlo"/>
                        </a:rPr>
                        <a:t>Pushing</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50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R w="12700">
                      <a:solidFill>
                        <a:srgbClr val="D6D6D6"/>
                      </a:solidFill>
                      <a:miter lim="400000"/>
                    </a:lnR>
                    <a:lnT w="12700">
                      <a:solidFill>
                        <a:srgbClr val="D6D6D6"/>
                      </a:solidFill>
                      <a:miter lim="400000"/>
                    </a:lnT>
                  </a:tcPr>
                </a:tc>
              </a:tr>
              <a:tr h="1300994">
                <a:tc>
                  <a:txBody>
                    <a:bodyPr/>
                    <a:lstStyle/>
                    <a:p>
                      <a:pPr defTabSz="914400">
                        <a:defRPr>
                          <a:solidFill>
                            <a:srgbClr val="000000"/>
                          </a:solidFill>
                        </a:defRPr>
                      </a:pPr>
                      <a:r>
                        <a:rPr b="1" sz="5000">
                          <a:solidFill>
                            <a:srgbClr val="FFFFFF"/>
                          </a:solidFill>
                          <a:latin typeface="+mj-lt"/>
                          <a:ea typeface="+mj-ea"/>
                          <a:cs typeface="+mj-cs"/>
                          <a:sym typeface="Menlo"/>
                        </a:rPr>
                        <a:t>Popping</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50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R w="12700">
                      <a:solidFill>
                        <a:srgbClr val="D6D6D6"/>
                      </a:solidFill>
                      <a:miter lim="400000"/>
                    </a:lnR>
                  </a:tcPr>
                </a:tc>
              </a:tr>
              <a:tr h="1300994">
                <a:tc>
                  <a:txBody>
                    <a:bodyPr/>
                    <a:lstStyle/>
                    <a:p>
                      <a:pPr defTabSz="914400">
                        <a:defRPr>
                          <a:solidFill>
                            <a:srgbClr val="000000"/>
                          </a:solidFill>
                        </a:defRPr>
                      </a:pPr>
                      <a:r>
                        <a:rPr b="1" sz="5000">
                          <a:solidFill>
                            <a:srgbClr val="FFFFFF"/>
                          </a:solidFill>
                          <a:latin typeface="+mj-lt"/>
                          <a:ea typeface="+mj-ea"/>
                          <a:cs typeface="+mj-cs"/>
                          <a:sym typeface="Menlo"/>
                        </a:rPr>
                        <a:t>Peeking</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50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R w="12700">
                      <a:solidFill>
                        <a:srgbClr val="D6D6D6"/>
                      </a:solidFill>
                      <a:miter lim="400000"/>
                    </a:lnR>
                  </a:tcPr>
                </a:tc>
              </a:tr>
              <a:tr h="1300994">
                <a:tc>
                  <a:txBody>
                    <a:bodyPr/>
                    <a:lstStyle/>
                    <a:p>
                      <a:pPr defTabSz="914400">
                        <a:defRPr>
                          <a:solidFill>
                            <a:srgbClr val="000000"/>
                          </a:solidFill>
                        </a:defRPr>
                      </a:pPr>
                      <a:r>
                        <a:rPr b="1" sz="5000">
                          <a:solidFill>
                            <a:srgbClr val="FFFFFF"/>
                          </a:solidFill>
                          <a:latin typeface="+mj-lt"/>
                          <a:ea typeface="+mj-ea"/>
                          <a:cs typeface="+mj-cs"/>
                          <a:sym typeface="Menlo"/>
                        </a:rPr>
                        <a:t>Searching</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5000">
                          <a:solidFill>
                            <a:schemeClr val="accent4">
                              <a:hueOff val="102361"/>
                              <a:satOff val="14118"/>
                              <a:lumOff val="10675"/>
                            </a:schemeClr>
                          </a:solidFill>
                          <a:latin typeface="+mj-lt"/>
                          <a:ea typeface="+mj-ea"/>
                          <a:cs typeface="+mj-cs"/>
                          <a:sym typeface="Menlo"/>
                        </a:rPr>
                        <a:t>O(n)</a:t>
                      </a:r>
                    </a:p>
                  </a:txBody>
                  <a:tcPr marL="50800" marR="50800" marT="50800" marB="50800" anchor="ctr" anchorCtr="0" horzOverflow="overflow">
                    <a:lnR w="12700">
                      <a:solidFill>
                        <a:srgbClr val="D6D6D6"/>
                      </a:solidFill>
                      <a:miter lim="400000"/>
                    </a:lnR>
                  </a:tcPr>
                </a:tc>
              </a:tr>
              <a:tr h="1300994">
                <a:tc>
                  <a:txBody>
                    <a:bodyPr/>
                    <a:lstStyle/>
                    <a:p>
                      <a:pPr defTabSz="914400">
                        <a:defRPr>
                          <a:solidFill>
                            <a:srgbClr val="000000"/>
                          </a:solidFill>
                        </a:defRPr>
                      </a:pPr>
                      <a:r>
                        <a:rPr b="1" sz="5000">
                          <a:solidFill>
                            <a:srgbClr val="FFFFFF"/>
                          </a:solidFill>
                          <a:latin typeface="+mj-lt"/>
                          <a:ea typeface="+mj-ea"/>
                          <a:cs typeface="+mj-cs"/>
                          <a:sym typeface="Menlo"/>
                        </a:rPr>
                        <a:t>Size</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50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 name="Example - Brackets"/>
          <p:cNvSpPr/>
          <p:nvPr>
            <p:ph type="title"/>
          </p:nvPr>
        </p:nvSpPr>
        <p:spPr>
          <a:prstGeom prst="rect">
            <a:avLst/>
          </a:prstGeom>
        </p:spPr>
        <p:txBody>
          <a:bodyPr/>
          <a:lstStyle>
            <a:lvl1pPr defTabSz="578358">
              <a:defRPr b="1" sz="7919"/>
            </a:lvl1pPr>
          </a:lstStyle>
          <a:p>
            <a:pPr/>
            <a:r>
              <a:t>Example - Brackets</a:t>
            </a:r>
          </a:p>
        </p:txBody>
      </p:sp>
      <p:sp>
        <p:nvSpPr>
          <p:cNvPr id="364" name="Problem: Given a string made up of the following brackets: ()[]{}, determine whether the brackets properly match."/>
          <p:cNvSpPr/>
          <p:nvPr/>
        </p:nvSpPr>
        <p:spPr>
          <a:xfrm>
            <a:off x="952500" y="2163200"/>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578358">
              <a:defRPr sz="3762"/>
            </a:pPr>
            <a:r>
              <a:rPr b="1"/>
              <a:t>Problem:</a:t>
            </a:r>
            <a:r>
              <a:t> Given a string made up of the following brackets: ()[]{}, determine whether the brackets properly match.</a:t>
            </a:r>
          </a:p>
        </p:txBody>
      </p:sp>
      <p:sp>
        <p:nvSpPr>
          <p:cNvPr id="365" name="[{}]"/>
          <p:cNvSpPr/>
          <p:nvPr/>
        </p:nvSpPr>
        <p:spPr>
          <a:xfrm>
            <a:off x="3570634" y="458890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366" name="(()())"/>
          <p:cNvSpPr/>
          <p:nvPr/>
        </p:nvSpPr>
        <p:spPr>
          <a:xfrm>
            <a:off x="3384277" y="5731900"/>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367" name="{]"/>
          <p:cNvSpPr/>
          <p:nvPr/>
        </p:nvSpPr>
        <p:spPr>
          <a:xfrm>
            <a:off x="3845892" y="66547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368" name="[()]))()"/>
          <p:cNvSpPr/>
          <p:nvPr/>
        </p:nvSpPr>
        <p:spPr>
          <a:xfrm>
            <a:off x="3020119" y="7577699"/>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369" name="[]{}({})"/>
          <p:cNvSpPr/>
          <p:nvPr/>
        </p:nvSpPr>
        <p:spPr>
          <a:xfrm>
            <a:off x="3020119" y="8500598"/>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370" name="Arrow"/>
          <p:cNvSpPr/>
          <p:nvPr/>
        </p:nvSpPr>
        <p:spPr>
          <a:xfrm>
            <a:off x="6244580" y="4728600"/>
            <a:ext cx="1765846" cy="296400"/>
          </a:xfrm>
          <a:prstGeom prst="rightArrow">
            <a:avLst>
              <a:gd name="adj1" fmla="val 21522"/>
              <a:gd name="adj2" fmla="val 117112"/>
            </a:avLst>
          </a:prstGeom>
          <a:solidFill>
            <a:srgbClr val="FFFFF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371" name="Arrow"/>
          <p:cNvSpPr/>
          <p:nvPr/>
        </p:nvSpPr>
        <p:spPr>
          <a:xfrm>
            <a:off x="6244580" y="5894851"/>
            <a:ext cx="1765846" cy="296399"/>
          </a:xfrm>
          <a:prstGeom prst="rightArrow">
            <a:avLst>
              <a:gd name="adj1" fmla="val 21522"/>
              <a:gd name="adj2" fmla="val 117112"/>
            </a:avLst>
          </a:prstGeom>
          <a:solidFill>
            <a:srgbClr val="FFFFF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372" name="Arrow"/>
          <p:cNvSpPr/>
          <p:nvPr/>
        </p:nvSpPr>
        <p:spPr>
          <a:xfrm>
            <a:off x="6244580" y="6817751"/>
            <a:ext cx="1765846" cy="296399"/>
          </a:xfrm>
          <a:prstGeom prst="rightArrow">
            <a:avLst>
              <a:gd name="adj1" fmla="val 21522"/>
              <a:gd name="adj2" fmla="val 117112"/>
            </a:avLst>
          </a:prstGeom>
          <a:solidFill>
            <a:srgbClr val="FFFFF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373" name="Arrow"/>
          <p:cNvSpPr/>
          <p:nvPr/>
        </p:nvSpPr>
        <p:spPr>
          <a:xfrm>
            <a:off x="6244580" y="7763900"/>
            <a:ext cx="1765846" cy="296399"/>
          </a:xfrm>
          <a:prstGeom prst="rightArrow">
            <a:avLst>
              <a:gd name="adj1" fmla="val 21522"/>
              <a:gd name="adj2" fmla="val 117112"/>
            </a:avLst>
          </a:prstGeom>
          <a:solidFill>
            <a:srgbClr val="FFFFF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374" name="Arrow"/>
          <p:cNvSpPr/>
          <p:nvPr/>
        </p:nvSpPr>
        <p:spPr>
          <a:xfrm>
            <a:off x="6244580" y="8710050"/>
            <a:ext cx="1765846" cy="296399"/>
          </a:xfrm>
          <a:prstGeom prst="rightArrow">
            <a:avLst>
              <a:gd name="adj1" fmla="val 21522"/>
              <a:gd name="adj2" fmla="val 117112"/>
            </a:avLst>
          </a:prstGeom>
          <a:solidFill>
            <a:srgbClr val="FFFFF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375" name="Valid"/>
          <p:cNvSpPr/>
          <p:nvPr/>
        </p:nvSpPr>
        <p:spPr>
          <a:xfrm>
            <a:off x="9008305" y="4565649"/>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3">
                    <a:hueOff val="-499813"/>
                    <a:satOff val="-5228"/>
                    <a:lumOff val="24899"/>
                  </a:schemeClr>
                </a:solidFill>
              </a:defRPr>
            </a:lvl1pPr>
          </a:lstStyle>
          <a:p>
            <a:pPr/>
            <a:r>
              <a:t>Valid</a:t>
            </a:r>
          </a:p>
        </p:txBody>
      </p:sp>
      <p:sp>
        <p:nvSpPr>
          <p:cNvPr id="376" name="Valid"/>
          <p:cNvSpPr/>
          <p:nvPr/>
        </p:nvSpPr>
        <p:spPr>
          <a:xfrm>
            <a:off x="9008305" y="5731900"/>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3">
                    <a:hueOff val="-499813"/>
                    <a:satOff val="-5228"/>
                    <a:lumOff val="24899"/>
                  </a:schemeClr>
                </a:solidFill>
              </a:defRPr>
            </a:lvl1pPr>
          </a:lstStyle>
          <a:p>
            <a:pPr/>
            <a:r>
              <a:t>Valid</a:t>
            </a:r>
          </a:p>
        </p:txBody>
      </p:sp>
      <p:sp>
        <p:nvSpPr>
          <p:cNvPr id="377" name="Invalid"/>
          <p:cNvSpPr/>
          <p:nvPr/>
        </p:nvSpPr>
        <p:spPr>
          <a:xfrm>
            <a:off x="8733048" y="7600949"/>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hueOff val="101205"/>
                    <a:satOff val="-13598"/>
                    <a:lumOff val="23877"/>
                  </a:schemeClr>
                </a:solidFill>
              </a:defRPr>
            </a:lvl1pPr>
          </a:lstStyle>
          <a:p>
            <a:pPr/>
            <a:r>
              <a:t>Invalid</a:t>
            </a:r>
          </a:p>
        </p:txBody>
      </p:sp>
      <p:sp>
        <p:nvSpPr>
          <p:cNvPr id="378" name="Valid"/>
          <p:cNvSpPr/>
          <p:nvPr/>
        </p:nvSpPr>
        <p:spPr>
          <a:xfrm>
            <a:off x="9008305" y="8500598"/>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3">
                    <a:hueOff val="-499813"/>
                    <a:satOff val="-5228"/>
                    <a:lumOff val="24899"/>
                  </a:schemeClr>
                </a:solidFill>
              </a:defRPr>
            </a:lvl1pPr>
          </a:lstStyle>
          <a:p>
            <a:pPr/>
            <a:r>
              <a:t>Valid</a:t>
            </a:r>
          </a:p>
        </p:txBody>
      </p:sp>
      <p:sp>
        <p:nvSpPr>
          <p:cNvPr id="379" name="Invalid"/>
          <p:cNvSpPr/>
          <p:nvPr/>
        </p:nvSpPr>
        <p:spPr>
          <a:xfrm>
            <a:off x="8733048" y="6654799"/>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hueOff val="101205"/>
                    <a:satOff val="-13598"/>
                    <a:lumOff val="23877"/>
                  </a:schemeClr>
                </a:solidFill>
              </a:defRPr>
            </a:lvl1pPr>
          </a:lstStyle>
          <a:p>
            <a:pPr/>
            <a:r>
              <a:t>Invalid</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3" name="Example - Brackets"/>
          <p:cNvSpPr/>
          <p:nvPr>
            <p:ph type="title"/>
          </p:nvPr>
        </p:nvSpPr>
        <p:spPr>
          <a:prstGeom prst="rect">
            <a:avLst/>
          </a:prstGeom>
        </p:spPr>
        <p:txBody>
          <a:bodyPr/>
          <a:lstStyle>
            <a:lvl1pPr defTabSz="578358">
              <a:defRPr b="1" sz="7919"/>
            </a:lvl1pPr>
          </a:lstStyle>
          <a:p>
            <a:pPr/>
            <a:r>
              <a:t>Example - Brackets</a:t>
            </a:r>
          </a:p>
        </p:txBody>
      </p:sp>
      <p:sp>
        <p:nvSpPr>
          <p:cNvPr id="384" name="[[{}]()]"/>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a:t>
            </a:r>
          </a:p>
        </p:txBody>
      </p:sp>
      <p:sp>
        <p:nvSpPr>
          <p:cNvPr id="385" name="Bracket Sequence:"/>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386" name="Current Bracket: ∅"/>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387" name="Reversed Bracket: ∅"/>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 name="Example - Brackets"/>
          <p:cNvSpPr/>
          <p:nvPr>
            <p:ph type="title"/>
          </p:nvPr>
        </p:nvSpPr>
        <p:spPr>
          <a:prstGeom prst="rect">
            <a:avLst/>
          </a:prstGeom>
        </p:spPr>
        <p:txBody>
          <a:bodyPr/>
          <a:lstStyle>
            <a:lvl1pPr defTabSz="578358">
              <a:defRPr b="1" sz="7919"/>
            </a:lvl1pPr>
          </a:lstStyle>
          <a:p>
            <a:pPr/>
            <a:r>
              <a:t>Example - Brackets</a:t>
            </a:r>
          </a:p>
        </p:txBody>
      </p:sp>
      <p:sp>
        <p:nvSpPr>
          <p:cNvPr id="392" name="[[{}]()]"/>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393" name="Bracket Sequence:"/>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394" name="Current Bracket: ["/>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395" name="Reversed Bracket: ]"/>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396" name="["/>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Example - Brackets"/>
          <p:cNvSpPr/>
          <p:nvPr>
            <p:ph type="title"/>
          </p:nvPr>
        </p:nvSpPr>
        <p:spPr>
          <a:prstGeom prst="rect">
            <a:avLst/>
          </a:prstGeom>
        </p:spPr>
        <p:txBody>
          <a:bodyPr/>
          <a:lstStyle>
            <a:lvl1pPr defTabSz="578358">
              <a:defRPr b="1" sz="7919"/>
            </a:lvl1pPr>
          </a:lstStyle>
          <a:p>
            <a:pPr/>
            <a:r>
              <a:t>Example - Brackets</a:t>
            </a:r>
          </a:p>
        </p:txBody>
      </p:sp>
      <p:sp>
        <p:nvSpPr>
          <p:cNvPr id="401" name="Bracket Sequence:"/>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402" name="Current Bracket: ["/>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403" name="Reversed Bracket: ]"/>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404" name="["/>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405" name="[[{}]()]"/>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406" name="["/>
          <p:cNvSpPr/>
          <p:nvPr/>
        </p:nvSpPr>
        <p:spPr>
          <a:xfrm>
            <a:off x="9242561" y="6525866"/>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Discussion"/>
          <p:cNvSpPr/>
          <p:nvPr>
            <p:ph type="title"/>
          </p:nvPr>
        </p:nvSpPr>
        <p:spPr>
          <a:xfrm>
            <a:off x="-69980" y="3226145"/>
            <a:ext cx="13144760" cy="3301310"/>
          </a:xfrm>
          <a:prstGeom prst="rect">
            <a:avLst/>
          </a:prstGeom>
        </p:spPr>
        <p:txBody>
          <a:bodyPr/>
          <a:lstStyle>
            <a:lvl1pPr>
              <a:defRPr b="1" sz="13000"/>
            </a:lvl1pPr>
          </a:lstStyle>
          <a:p>
            <a:pPr/>
            <a:r>
              <a:t>Discussion</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0" name="Example - Brackets"/>
          <p:cNvSpPr/>
          <p:nvPr>
            <p:ph type="title"/>
          </p:nvPr>
        </p:nvSpPr>
        <p:spPr>
          <a:prstGeom prst="rect">
            <a:avLst/>
          </a:prstGeom>
        </p:spPr>
        <p:txBody>
          <a:bodyPr/>
          <a:lstStyle>
            <a:lvl1pPr defTabSz="578358">
              <a:defRPr b="1" sz="7919"/>
            </a:lvl1pPr>
          </a:lstStyle>
          <a:p>
            <a:pPr/>
            <a:r>
              <a:t>Example - Brackets</a:t>
            </a:r>
          </a:p>
        </p:txBody>
      </p:sp>
      <p:sp>
        <p:nvSpPr>
          <p:cNvPr id="411" name="Bracket Sequence:"/>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412" name="Current Bracket: {"/>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413" name="Reversed Bracket: }"/>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414" name="["/>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415" name="[[{}]()]"/>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416" name="["/>
          <p:cNvSpPr/>
          <p:nvPr/>
        </p:nvSpPr>
        <p:spPr>
          <a:xfrm>
            <a:off x="9242561" y="6525866"/>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417" name="{"/>
          <p:cNvSpPr/>
          <p:nvPr/>
        </p:nvSpPr>
        <p:spPr>
          <a:xfrm>
            <a:off x="9242561" y="5511309"/>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1" name="Example - Brackets"/>
          <p:cNvSpPr/>
          <p:nvPr>
            <p:ph type="title"/>
          </p:nvPr>
        </p:nvSpPr>
        <p:spPr>
          <a:prstGeom prst="rect">
            <a:avLst/>
          </a:prstGeom>
        </p:spPr>
        <p:txBody>
          <a:bodyPr/>
          <a:lstStyle>
            <a:lvl1pPr defTabSz="578358">
              <a:defRPr b="1" sz="7919"/>
            </a:lvl1pPr>
          </a:lstStyle>
          <a:p>
            <a:pPr/>
            <a:r>
              <a:t>Example - Brackets</a:t>
            </a:r>
          </a:p>
        </p:txBody>
      </p:sp>
      <p:sp>
        <p:nvSpPr>
          <p:cNvPr id="422" name="Bracket Sequence:"/>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423" name="Current Bracket: }"/>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424" name="Reversed Bracket: {"/>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425" name="["/>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426" name="[[{}]()]"/>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427" name="["/>
          <p:cNvSpPr/>
          <p:nvPr/>
        </p:nvSpPr>
        <p:spPr>
          <a:xfrm>
            <a:off x="9242561" y="6525866"/>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428" name="{"/>
          <p:cNvSpPr/>
          <p:nvPr/>
        </p:nvSpPr>
        <p:spPr>
          <a:xfrm>
            <a:off x="9242561" y="5511309"/>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 name="Example - Brackets"/>
          <p:cNvSpPr/>
          <p:nvPr>
            <p:ph type="title"/>
          </p:nvPr>
        </p:nvSpPr>
        <p:spPr>
          <a:prstGeom prst="rect">
            <a:avLst/>
          </a:prstGeom>
        </p:spPr>
        <p:txBody>
          <a:bodyPr/>
          <a:lstStyle>
            <a:lvl1pPr defTabSz="578358">
              <a:defRPr b="1" sz="7919"/>
            </a:lvl1pPr>
          </a:lstStyle>
          <a:p>
            <a:pPr/>
            <a:r>
              <a:t>Example - Brackets</a:t>
            </a:r>
          </a:p>
        </p:txBody>
      </p:sp>
      <p:sp>
        <p:nvSpPr>
          <p:cNvPr id="433" name="Bracket Sequence:"/>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434" name="Current Bracket: }"/>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435" name="Reversed Bracket: {"/>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436" name="["/>
          <p:cNvSpPr/>
          <p:nvPr/>
        </p:nvSpPr>
        <p:spPr>
          <a:xfrm>
            <a:off x="9242561" y="7540424"/>
            <a:ext cx="2939271" cy="914401"/>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437" name="[[{}]()]"/>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438" name="["/>
          <p:cNvSpPr/>
          <p:nvPr/>
        </p:nvSpPr>
        <p:spPr>
          <a:xfrm>
            <a:off x="9242561" y="6525866"/>
            <a:ext cx="2939271" cy="914401"/>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0" name="Example - Brackets"/>
          <p:cNvSpPr/>
          <p:nvPr>
            <p:ph type="title"/>
          </p:nvPr>
        </p:nvSpPr>
        <p:spPr>
          <a:prstGeom prst="rect">
            <a:avLst/>
          </a:prstGeom>
        </p:spPr>
        <p:txBody>
          <a:bodyPr/>
          <a:lstStyle>
            <a:lvl1pPr defTabSz="578358">
              <a:defRPr b="1" sz="7919"/>
            </a:lvl1pPr>
          </a:lstStyle>
          <a:p>
            <a:pPr/>
            <a:r>
              <a:t>Example - Brackets</a:t>
            </a:r>
          </a:p>
        </p:txBody>
      </p:sp>
      <p:sp>
        <p:nvSpPr>
          <p:cNvPr id="441" name="Bracket Sequence:"/>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442" name="Current Bracket: ]"/>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443" name="Reversed Bracket: ["/>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444" name="["/>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445" name="[[{}]()]"/>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446" name="["/>
          <p:cNvSpPr/>
          <p:nvPr/>
        </p:nvSpPr>
        <p:spPr>
          <a:xfrm>
            <a:off x="9242561" y="6525866"/>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0" name="Example - Brackets"/>
          <p:cNvSpPr/>
          <p:nvPr>
            <p:ph type="title"/>
          </p:nvPr>
        </p:nvSpPr>
        <p:spPr>
          <a:prstGeom prst="rect">
            <a:avLst/>
          </a:prstGeom>
        </p:spPr>
        <p:txBody>
          <a:bodyPr/>
          <a:lstStyle>
            <a:lvl1pPr defTabSz="578358">
              <a:defRPr b="1" sz="7919"/>
            </a:lvl1pPr>
          </a:lstStyle>
          <a:p>
            <a:pPr/>
            <a:r>
              <a:t>Example - Brackets</a:t>
            </a:r>
          </a:p>
        </p:txBody>
      </p:sp>
      <p:sp>
        <p:nvSpPr>
          <p:cNvPr id="451" name="Bracket Sequence:"/>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452" name="Current Bracket: ]"/>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453" name="Reversed Bracket: ["/>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454" name="["/>
          <p:cNvSpPr/>
          <p:nvPr/>
        </p:nvSpPr>
        <p:spPr>
          <a:xfrm>
            <a:off x="9242561" y="7540424"/>
            <a:ext cx="2939271" cy="914401"/>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455" name="[[{}]()]"/>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7" name="Example - Brackets"/>
          <p:cNvSpPr/>
          <p:nvPr>
            <p:ph type="title"/>
          </p:nvPr>
        </p:nvSpPr>
        <p:spPr>
          <a:prstGeom prst="rect">
            <a:avLst/>
          </a:prstGeom>
        </p:spPr>
        <p:txBody>
          <a:bodyPr/>
          <a:lstStyle>
            <a:lvl1pPr defTabSz="578358">
              <a:defRPr b="1" sz="7919"/>
            </a:lvl1pPr>
          </a:lstStyle>
          <a:p>
            <a:pPr/>
            <a:r>
              <a:t>Example - Brackets</a:t>
            </a:r>
          </a:p>
        </p:txBody>
      </p:sp>
      <p:sp>
        <p:nvSpPr>
          <p:cNvPr id="458" name="Bracket Sequence:"/>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459" name="Current Bracket: ("/>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460" name="Reversed Bracket: )"/>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461" name="["/>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462" name="[[{}]()]"/>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463" name="("/>
          <p:cNvSpPr/>
          <p:nvPr/>
        </p:nvSpPr>
        <p:spPr>
          <a:xfrm>
            <a:off x="9242561" y="6509079"/>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7" name="Example - Brackets"/>
          <p:cNvSpPr/>
          <p:nvPr>
            <p:ph type="title"/>
          </p:nvPr>
        </p:nvSpPr>
        <p:spPr>
          <a:prstGeom prst="rect">
            <a:avLst/>
          </a:prstGeom>
        </p:spPr>
        <p:txBody>
          <a:bodyPr/>
          <a:lstStyle>
            <a:lvl1pPr defTabSz="578358">
              <a:defRPr b="1" sz="7919"/>
            </a:lvl1pPr>
          </a:lstStyle>
          <a:p>
            <a:pPr/>
            <a:r>
              <a:t>Example - Brackets</a:t>
            </a:r>
          </a:p>
        </p:txBody>
      </p:sp>
      <p:sp>
        <p:nvSpPr>
          <p:cNvPr id="468" name="Bracket Sequence:"/>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469" name="Current Bracket: )"/>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470" name="Reversed Bracket: ("/>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471" name="["/>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472" name="[[{}]()]"/>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473" name="("/>
          <p:cNvSpPr/>
          <p:nvPr/>
        </p:nvSpPr>
        <p:spPr>
          <a:xfrm>
            <a:off x="9242561" y="6509079"/>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7" name="Example - Brackets"/>
          <p:cNvSpPr/>
          <p:nvPr>
            <p:ph type="title"/>
          </p:nvPr>
        </p:nvSpPr>
        <p:spPr>
          <a:prstGeom prst="rect">
            <a:avLst/>
          </a:prstGeom>
        </p:spPr>
        <p:txBody>
          <a:bodyPr/>
          <a:lstStyle>
            <a:lvl1pPr defTabSz="578358">
              <a:defRPr b="1" sz="7919"/>
            </a:lvl1pPr>
          </a:lstStyle>
          <a:p>
            <a:pPr/>
            <a:r>
              <a:t>Example - Brackets</a:t>
            </a:r>
          </a:p>
        </p:txBody>
      </p:sp>
      <p:sp>
        <p:nvSpPr>
          <p:cNvPr id="478" name="Bracket Sequence:"/>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479" name="Current Bracket: )"/>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480" name="Reversed Bracket: ("/>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481" name="["/>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482" name="[[{}]()]"/>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6" name="Example - Brackets"/>
          <p:cNvSpPr/>
          <p:nvPr>
            <p:ph type="title"/>
          </p:nvPr>
        </p:nvSpPr>
        <p:spPr>
          <a:prstGeom prst="rect">
            <a:avLst/>
          </a:prstGeom>
        </p:spPr>
        <p:txBody>
          <a:bodyPr/>
          <a:lstStyle>
            <a:lvl1pPr defTabSz="578358">
              <a:defRPr b="1" sz="7919"/>
            </a:lvl1pPr>
          </a:lstStyle>
          <a:p>
            <a:pPr/>
            <a:r>
              <a:t>Example - Brackets</a:t>
            </a:r>
          </a:p>
        </p:txBody>
      </p:sp>
      <p:sp>
        <p:nvSpPr>
          <p:cNvPr id="487" name="Bracket Sequence:"/>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488" name="Current Bracket: ]"/>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489" name="Reversed Bracket: ["/>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490" name="["/>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491" name="[[{}]()]"/>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solidFill>
                  <a:schemeClr val="accent2">
                    <a:satOff val="-13916"/>
                    <a:lumOff val="13989"/>
                  </a:schemeClr>
                </a:solidFill>
              </a:defRPr>
            </a:lvl1pPr>
          </a:lstStyle>
          <a:p>
            <a:pPr>
              <a:defRPr>
                <a:solidFill>
                  <a:srgbClr val="FFFFFF"/>
                </a:solidFill>
              </a:defRPr>
            </a:pPr>
            <a:r>
              <a:rPr>
                <a:solidFill>
                  <a:schemeClr val="accent2">
                    <a:satOff val="-13916"/>
                    <a:lumOff val="13989"/>
                  </a:schemeClr>
                </a:solidFill>
              </a:rPr>
              <a:t>[[{}]()]</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5" name="Example - Brackets"/>
          <p:cNvSpPr/>
          <p:nvPr>
            <p:ph type="title"/>
          </p:nvPr>
        </p:nvSpPr>
        <p:spPr>
          <a:prstGeom prst="rect">
            <a:avLst/>
          </a:prstGeom>
        </p:spPr>
        <p:txBody>
          <a:bodyPr/>
          <a:lstStyle>
            <a:lvl1pPr defTabSz="578358">
              <a:defRPr b="1" sz="7919"/>
            </a:lvl1pPr>
          </a:lstStyle>
          <a:p>
            <a:pPr/>
            <a:r>
              <a:t>Example - Brackets</a:t>
            </a:r>
          </a:p>
        </p:txBody>
      </p:sp>
      <p:sp>
        <p:nvSpPr>
          <p:cNvPr id="496" name="Bracket Sequence:"/>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497" name="Current Bracket: ]"/>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498" name="Reversed Bracket: ["/>
          <p:cNvSpPr/>
          <p:nvPr/>
        </p:nvSpPr>
        <p:spPr>
          <a:xfrm>
            <a:off x="669071" y="7280750"/>
            <a:ext cx="592529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499" name="[[{}]()]"/>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solidFill>
                  <a:schemeClr val="accent2">
                    <a:satOff val="-13916"/>
                    <a:lumOff val="13989"/>
                  </a:schemeClr>
                </a:solidFill>
              </a:defRPr>
            </a:lvl1pPr>
          </a:lstStyle>
          <a:p>
            <a:pPr>
              <a:defRPr>
                <a:solidFill>
                  <a:srgbClr val="FFFFFF"/>
                </a:solidFill>
              </a:defRPr>
            </a:pPr>
            <a:r>
              <a:rPr>
                <a:solidFill>
                  <a:schemeClr val="accent2">
                    <a:satOff val="-13916"/>
                    <a:lumOff val="13989"/>
                  </a:schemeClr>
                </a:solidFill>
              </a:rPr>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What is a Stack?"/>
          <p:cNvSpPr/>
          <p:nvPr>
            <p:ph type="title"/>
          </p:nvPr>
        </p:nvSpPr>
        <p:spPr>
          <a:prstGeom prst="rect">
            <a:avLst/>
          </a:prstGeom>
        </p:spPr>
        <p:txBody>
          <a:bodyPr/>
          <a:lstStyle/>
          <a:p>
            <a:pPr>
              <a:defRPr b="1"/>
            </a:pPr>
            <a:r>
              <a:t>What is a </a:t>
            </a:r>
            <a:r>
              <a:t>Stack</a:t>
            </a:r>
            <a:r>
              <a:t>?</a:t>
            </a:r>
          </a:p>
        </p:txBody>
      </p:sp>
      <p:sp>
        <p:nvSpPr>
          <p:cNvPr id="132" name="A stack is a one-ended linear data structure which models a real world stack by having two primary operations, namely push and pop."/>
          <p:cNvSpPr/>
          <p:nvPr/>
        </p:nvSpPr>
        <p:spPr>
          <a:xfrm>
            <a:off x="952500" y="1636332"/>
            <a:ext cx="11099800" cy="41059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4200"/>
            </a:pPr>
            <a:r>
              <a:t>A stack is a one-ended linear data structure which models a real world stack by having two primary operations, namely </a:t>
            </a:r>
            <a:r>
              <a:rPr b="1">
                <a:solidFill>
                  <a:schemeClr val="accent2">
                    <a:satOff val="-13916"/>
                    <a:lumOff val="13989"/>
                  </a:schemeClr>
                </a:solidFill>
              </a:rPr>
              <a:t>push</a:t>
            </a:r>
            <a:r>
              <a:t> and </a:t>
            </a:r>
            <a:r>
              <a:rPr b="1">
                <a:solidFill>
                  <a:schemeClr val="accent2">
                    <a:satOff val="-13916"/>
                    <a:lumOff val="13989"/>
                  </a:schemeClr>
                </a:solidFill>
              </a:rPr>
              <a:t>pop</a:t>
            </a:r>
            <a:r>
              <a:rPr b="1"/>
              <a:t>.</a:t>
            </a:r>
          </a:p>
        </p:txBody>
      </p:sp>
      <p:sp>
        <p:nvSpPr>
          <p:cNvPr id="133" name="Data"/>
          <p:cNvSpPr/>
          <p:nvPr/>
        </p:nvSpPr>
        <p:spPr>
          <a:xfrm>
            <a:off x="5515915" y="8806005"/>
            <a:ext cx="1961410"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Data</a:t>
            </a:r>
          </a:p>
        </p:txBody>
      </p:sp>
      <p:sp>
        <p:nvSpPr>
          <p:cNvPr id="134" name="Data"/>
          <p:cNvSpPr/>
          <p:nvPr/>
        </p:nvSpPr>
        <p:spPr>
          <a:xfrm>
            <a:off x="5515915" y="8075135"/>
            <a:ext cx="1961410"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Data</a:t>
            </a:r>
          </a:p>
        </p:txBody>
      </p:sp>
      <p:sp>
        <p:nvSpPr>
          <p:cNvPr id="135" name="Data"/>
          <p:cNvSpPr/>
          <p:nvPr/>
        </p:nvSpPr>
        <p:spPr>
          <a:xfrm>
            <a:off x="5515915" y="7344267"/>
            <a:ext cx="1961410"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Data</a:t>
            </a:r>
          </a:p>
        </p:txBody>
      </p:sp>
      <p:sp>
        <p:nvSpPr>
          <p:cNvPr id="136" name="Data"/>
          <p:cNvSpPr/>
          <p:nvPr/>
        </p:nvSpPr>
        <p:spPr>
          <a:xfrm>
            <a:off x="3306941" y="5516171"/>
            <a:ext cx="1961410"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Data</a:t>
            </a:r>
          </a:p>
        </p:txBody>
      </p:sp>
      <p:sp>
        <p:nvSpPr>
          <p:cNvPr id="137" name="Data"/>
          <p:cNvSpPr/>
          <p:nvPr/>
        </p:nvSpPr>
        <p:spPr>
          <a:xfrm>
            <a:off x="8292496" y="6104831"/>
            <a:ext cx="1961411"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Data</a:t>
            </a:r>
          </a:p>
        </p:txBody>
      </p:sp>
      <p:sp>
        <p:nvSpPr>
          <p:cNvPr id="146" name="Connection Line"/>
          <p:cNvSpPr/>
          <p:nvPr/>
        </p:nvSpPr>
        <p:spPr>
          <a:xfrm>
            <a:off x="7128450" y="6419637"/>
            <a:ext cx="849915" cy="820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2250" y="9681"/>
                  <a:pt x="9450" y="2481"/>
                  <a:pt x="21600" y="0"/>
                </a:cubicBezTo>
              </a:path>
            </a:pathLst>
          </a:custGeom>
          <a:ln w="50800">
            <a:solidFill>
              <a:srgbClr val="FFFFFF"/>
            </a:solidFill>
            <a:miter lim="400000"/>
          </a:ln>
        </p:spPr>
        <p:txBody>
          <a:bodyPr/>
          <a:lstStyle/>
          <a:p>
            <a:pPr/>
          </a:p>
        </p:txBody>
      </p:sp>
      <p:sp>
        <p:nvSpPr>
          <p:cNvPr id="147" name="Connection Line"/>
          <p:cNvSpPr/>
          <p:nvPr/>
        </p:nvSpPr>
        <p:spPr>
          <a:xfrm>
            <a:off x="5451117" y="5869549"/>
            <a:ext cx="936064" cy="13233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4247" y="3447"/>
                  <a:pt x="21447" y="10647"/>
                  <a:pt x="21600" y="21600"/>
                </a:cubicBezTo>
              </a:path>
            </a:pathLst>
          </a:custGeom>
          <a:ln w="50800">
            <a:solidFill>
              <a:srgbClr val="FFFFFF"/>
            </a:solidFill>
            <a:miter lim="400000"/>
          </a:ln>
        </p:spPr>
        <p:txBody>
          <a:bodyPr/>
          <a:lstStyle/>
          <a:p>
            <a:pPr/>
          </a:p>
        </p:txBody>
      </p:sp>
      <p:sp>
        <p:nvSpPr>
          <p:cNvPr id="140" name="Arrow"/>
          <p:cNvSpPr/>
          <p:nvPr/>
        </p:nvSpPr>
        <p:spPr>
          <a:xfrm rot="5400000">
            <a:off x="6270942" y="7147264"/>
            <a:ext cx="224769" cy="130154"/>
          </a:xfrm>
          <a:prstGeom prst="rightArrow">
            <a:avLst>
              <a:gd name="adj1" fmla="val 32000"/>
              <a:gd name="adj2" fmla="val 110525"/>
            </a:avLst>
          </a:prstGeom>
          <a:solidFill>
            <a:srgbClr val="FFFFF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41" name="Arrow"/>
          <p:cNvSpPr/>
          <p:nvPr/>
        </p:nvSpPr>
        <p:spPr>
          <a:xfrm>
            <a:off x="7963217" y="6357692"/>
            <a:ext cx="224769" cy="130154"/>
          </a:xfrm>
          <a:prstGeom prst="rightArrow">
            <a:avLst>
              <a:gd name="adj1" fmla="val 32000"/>
              <a:gd name="adj2" fmla="val 110525"/>
            </a:avLst>
          </a:prstGeom>
          <a:solidFill>
            <a:srgbClr val="FFFFF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42" name="Push"/>
          <p:cNvSpPr/>
          <p:nvPr/>
        </p:nvSpPr>
        <p:spPr>
          <a:xfrm>
            <a:off x="4652261" y="6366968"/>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Push</a:t>
            </a:r>
          </a:p>
        </p:txBody>
      </p:sp>
      <p:sp>
        <p:nvSpPr>
          <p:cNvPr id="143" name="Pop"/>
          <p:cNvSpPr/>
          <p:nvPr/>
        </p:nvSpPr>
        <p:spPr>
          <a:xfrm>
            <a:off x="7605565" y="6785743"/>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Pop</a:t>
            </a:r>
          </a:p>
        </p:txBody>
      </p:sp>
      <p:sp>
        <p:nvSpPr>
          <p:cNvPr id="144" name="Top"/>
          <p:cNvSpPr/>
          <p:nvPr/>
        </p:nvSpPr>
        <p:spPr>
          <a:xfrm>
            <a:off x="4063863" y="7363754"/>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Top</a:t>
            </a:r>
          </a:p>
        </p:txBody>
      </p:sp>
      <p:sp>
        <p:nvSpPr>
          <p:cNvPr id="145" name="Line"/>
          <p:cNvSpPr/>
          <p:nvPr/>
        </p:nvSpPr>
        <p:spPr>
          <a:xfrm>
            <a:off x="5065105" y="7674904"/>
            <a:ext cx="389642"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3" name="Example - Brackets"/>
          <p:cNvSpPr/>
          <p:nvPr>
            <p:ph type="title"/>
          </p:nvPr>
        </p:nvSpPr>
        <p:spPr>
          <a:prstGeom prst="rect">
            <a:avLst/>
          </a:prstGeom>
        </p:spPr>
        <p:txBody>
          <a:bodyPr/>
          <a:lstStyle>
            <a:lvl1pPr defTabSz="578358">
              <a:defRPr b="1" sz="7919"/>
            </a:lvl1pPr>
          </a:lstStyle>
          <a:p>
            <a:pPr/>
            <a:r>
              <a:t>Example - Brackets</a:t>
            </a:r>
          </a:p>
        </p:txBody>
      </p:sp>
      <p:sp>
        <p:nvSpPr>
          <p:cNvPr id="504" name="Bracket Sequence:"/>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505" name="Current Bracket: ]"/>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506" name="Reversed Bracket: ["/>
          <p:cNvSpPr/>
          <p:nvPr/>
        </p:nvSpPr>
        <p:spPr>
          <a:xfrm>
            <a:off x="669071" y="7280750"/>
            <a:ext cx="592529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507" name="[[{}]()]"/>
          <p:cNvSpPr/>
          <p:nvPr/>
        </p:nvSpPr>
        <p:spPr>
          <a:xfrm>
            <a:off x="2530368" y="4389675"/>
            <a:ext cx="347856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solidFill>
                  <a:schemeClr val="accent2">
                    <a:satOff val="-13916"/>
                    <a:lumOff val="13989"/>
                  </a:schemeClr>
                </a:solidFill>
              </a:defRPr>
            </a:lvl1pPr>
          </a:lstStyle>
          <a:p>
            <a:pPr>
              <a:defRPr>
                <a:solidFill>
                  <a:srgbClr val="FFFFFF"/>
                </a:solidFill>
              </a:defRPr>
            </a:pPr>
            <a:r>
              <a:rPr>
                <a:solidFill>
                  <a:schemeClr val="accent2">
                    <a:satOff val="-13916"/>
                    <a:lumOff val="13989"/>
                  </a:schemeClr>
                </a:solidFill>
              </a:rPr>
              <a:t>[[{}]()]</a:t>
            </a:r>
          </a:p>
        </p:txBody>
      </p:sp>
      <p:sp>
        <p:nvSpPr>
          <p:cNvPr id="508" name="Valid"/>
          <p:cNvSpPr/>
          <p:nvPr/>
        </p:nvSpPr>
        <p:spPr>
          <a:xfrm>
            <a:off x="8538253" y="4565649"/>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3">
                    <a:hueOff val="-499813"/>
                    <a:satOff val="-5228"/>
                    <a:lumOff val="24899"/>
                  </a:schemeClr>
                </a:solidFill>
              </a:defRPr>
            </a:lvl1pPr>
          </a:lstStyle>
          <a:p>
            <a:pPr/>
            <a:r>
              <a:t>Valid</a:t>
            </a:r>
          </a:p>
        </p:txBody>
      </p:sp>
      <p:sp>
        <p:nvSpPr>
          <p:cNvPr id="509" name="Arrow"/>
          <p:cNvSpPr/>
          <p:nvPr/>
        </p:nvSpPr>
        <p:spPr>
          <a:xfrm>
            <a:off x="6244580" y="4728600"/>
            <a:ext cx="1765846" cy="296400"/>
          </a:xfrm>
          <a:prstGeom prst="rightArrow">
            <a:avLst>
              <a:gd name="adj1" fmla="val 21522"/>
              <a:gd name="adj2" fmla="val 117112"/>
            </a:avLst>
          </a:prstGeom>
          <a:solidFill>
            <a:srgbClr val="FFFFFF"/>
          </a:solid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1" name="Example - Brackets"/>
          <p:cNvSpPr/>
          <p:nvPr>
            <p:ph type="title"/>
          </p:nvPr>
        </p:nvSpPr>
        <p:spPr>
          <a:prstGeom prst="rect">
            <a:avLst/>
          </a:prstGeom>
        </p:spPr>
        <p:txBody>
          <a:bodyPr/>
          <a:lstStyle>
            <a:lvl1pPr defTabSz="578358">
              <a:defRPr b="1" sz="7919"/>
            </a:lvl1pPr>
          </a:lstStyle>
          <a:p>
            <a:pPr/>
            <a:r>
              <a:t>Example - Brackets</a:t>
            </a:r>
          </a:p>
        </p:txBody>
      </p:sp>
      <p:sp>
        <p:nvSpPr>
          <p:cNvPr id="512" name="[{})[]"/>
          <p:cNvSpPr/>
          <p:nvPr/>
        </p:nvSpPr>
        <p:spPr>
          <a:xfrm>
            <a:off x="2950900" y="4389675"/>
            <a:ext cx="2637496"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a:t>
            </a:r>
          </a:p>
        </p:txBody>
      </p:sp>
      <p:sp>
        <p:nvSpPr>
          <p:cNvPr id="513" name="Bracket Sequence:"/>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514" name="Current Bracket: ∅"/>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515" name="Reversed Bracket: ∅"/>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9" name="Example - Brackets"/>
          <p:cNvSpPr/>
          <p:nvPr>
            <p:ph type="title"/>
          </p:nvPr>
        </p:nvSpPr>
        <p:spPr>
          <a:prstGeom prst="rect">
            <a:avLst/>
          </a:prstGeom>
        </p:spPr>
        <p:txBody>
          <a:bodyPr/>
          <a:lstStyle>
            <a:lvl1pPr defTabSz="578358">
              <a:defRPr b="1" sz="7919"/>
            </a:lvl1pPr>
          </a:lstStyle>
          <a:p>
            <a:pPr/>
            <a:r>
              <a:t>Example - Brackets</a:t>
            </a:r>
          </a:p>
        </p:txBody>
      </p:sp>
      <p:sp>
        <p:nvSpPr>
          <p:cNvPr id="520" name="[{})[]"/>
          <p:cNvSpPr/>
          <p:nvPr/>
        </p:nvSpPr>
        <p:spPr>
          <a:xfrm>
            <a:off x="2950900" y="4389675"/>
            <a:ext cx="2637496"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521" name="Bracket Sequence:"/>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522" name="Current Bracket: ["/>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523" name="Reversed Bracket: ]"/>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524" name="["/>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8" name="Example - Brackets"/>
          <p:cNvSpPr/>
          <p:nvPr>
            <p:ph type="title"/>
          </p:nvPr>
        </p:nvSpPr>
        <p:spPr>
          <a:prstGeom prst="rect">
            <a:avLst/>
          </a:prstGeom>
        </p:spPr>
        <p:txBody>
          <a:bodyPr/>
          <a:lstStyle>
            <a:lvl1pPr defTabSz="578358">
              <a:defRPr b="1" sz="7919"/>
            </a:lvl1pPr>
          </a:lstStyle>
          <a:p>
            <a:pPr/>
            <a:r>
              <a:t>Example - Brackets</a:t>
            </a:r>
          </a:p>
        </p:txBody>
      </p:sp>
      <p:sp>
        <p:nvSpPr>
          <p:cNvPr id="529" name="[{})[]"/>
          <p:cNvSpPr/>
          <p:nvPr/>
        </p:nvSpPr>
        <p:spPr>
          <a:xfrm>
            <a:off x="2950900" y="4389675"/>
            <a:ext cx="2637496"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530" name="Bracket Sequence:"/>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531" name="Current Bracket: {"/>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532" name="Reversed Bracket: }"/>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533" name="["/>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534" name="{"/>
          <p:cNvSpPr/>
          <p:nvPr/>
        </p:nvSpPr>
        <p:spPr>
          <a:xfrm>
            <a:off x="9242561" y="6492291"/>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8" name="Example - Brackets"/>
          <p:cNvSpPr/>
          <p:nvPr>
            <p:ph type="title"/>
          </p:nvPr>
        </p:nvSpPr>
        <p:spPr>
          <a:prstGeom prst="rect">
            <a:avLst/>
          </a:prstGeom>
        </p:spPr>
        <p:txBody>
          <a:bodyPr/>
          <a:lstStyle>
            <a:lvl1pPr defTabSz="578358">
              <a:defRPr b="1" sz="7919"/>
            </a:lvl1pPr>
          </a:lstStyle>
          <a:p>
            <a:pPr/>
            <a:r>
              <a:t>Example - Brackets</a:t>
            </a:r>
          </a:p>
        </p:txBody>
      </p:sp>
      <p:sp>
        <p:nvSpPr>
          <p:cNvPr id="539" name="[{})[]"/>
          <p:cNvSpPr/>
          <p:nvPr/>
        </p:nvSpPr>
        <p:spPr>
          <a:xfrm>
            <a:off x="2950900" y="4389675"/>
            <a:ext cx="2637496"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540" name="Bracket Sequence:"/>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541" name="Current Bracket: }"/>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542" name="Reversed Bracket: {"/>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543" name="["/>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544" name="{"/>
          <p:cNvSpPr/>
          <p:nvPr/>
        </p:nvSpPr>
        <p:spPr>
          <a:xfrm>
            <a:off x="9242561" y="6492291"/>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8" name="Example - Brackets"/>
          <p:cNvSpPr/>
          <p:nvPr>
            <p:ph type="title"/>
          </p:nvPr>
        </p:nvSpPr>
        <p:spPr>
          <a:prstGeom prst="rect">
            <a:avLst/>
          </a:prstGeom>
        </p:spPr>
        <p:txBody>
          <a:bodyPr/>
          <a:lstStyle>
            <a:lvl1pPr defTabSz="578358">
              <a:defRPr b="1" sz="7919"/>
            </a:lvl1pPr>
          </a:lstStyle>
          <a:p>
            <a:pPr/>
            <a:r>
              <a:t>Example - Brackets</a:t>
            </a:r>
          </a:p>
        </p:txBody>
      </p:sp>
      <p:sp>
        <p:nvSpPr>
          <p:cNvPr id="549" name="[{})[]"/>
          <p:cNvSpPr/>
          <p:nvPr/>
        </p:nvSpPr>
        <p:spPr>
          <a:xfrm>
            <a:off x="2950900" y="4389675"/>
            <a:ext cx="2637496"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550" name="Bracket Sequence:"/>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551" name="Current Bracket: }"/>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552" name="Reversed Bracket: {"/>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553" name="["/>
          <p:cNvSpPr/>
          <p:nvPr/>
        </p:nvSpPr>
        <p:spPr>
          <a:xfrm>
            <a:off x="9242561" y="7540424"/>
            <a:ext cx="2939271" cy="914401"/>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5" name="Example - Brackets"/>
          <p:cNvSpPr/>
          <p:nvPr>
            <p:ph type="title"/>
          </p:nvPr>
        </p:nvSpPr>
        <p:spPr>
          <a:prstGeom prst="rect">
            <a:avLst/>
          </a:prstGeom>
        </p:spPr>
        <p:txBody>
          <a:bodyPr/>
          <a:lstStyle>
            <a:lvl1pPr defTabSz="578358">
              <a:defRPr b="1" sz="7919"/>
            </a:lvl1pPr>
          </a:lstStyle>
          <a:p>
            <a:pPr/>
            <a:r>
              <a:t>Example - Brackets</a:t>
            </a:r>
          </a:p>
        </p:txBody>
      </p:sp>
      <p:sp>
        <p:nvSpPr>
          <p:cNvPr id="556" name="[{})[]"/>
          <p:cNvSpPr/>
          <p:nvPr/>
        </p:nvSpPr>
        <p:spPr>
          <a:xfrm>
            <a:off x="2950900" y="4389675"/>
            <a:ext cx="2637496"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557" name="Bracket Sequence:"/>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558" name="Current Bracket: )"/>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559" name="Reversed Bracket: ("/>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560" name="["/>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4" name="Example - Brackets"/>
          <p:cNvSpPr/>
          <p:nvPr>
            <p:ph type="title"/>
          </p:nvPr>
        </p:nvSpPr>
        <p:spPr>
          <a:prstGeom prst="rect">
            <a:avLst/>
          </a:prstGeom>
        </p:spPr>
        <p:txBody>
          <a:bodyPr/>
          <a:lstStyle>
            <a:lvl1pPr defTabSz="578358">
              <a:defRPr b="1" sz="7919"/>
            </a:lvl1pPr>
          </a:lstStyle>
          <a:p>
            <a:pPr/>
            <a:r>
              <a:t>Example - Brackets</a:t>
            </a:r>
          </a:p>
        </p:txBody>
      </p:sp>
      <p:sp>
        <p:nvSpPr>
          <p:cNvPr id="565" name="[{})[]"/>
          <p:cNvSpPr/>
          <p:nvPr/>
        </p:nvSpPr>
        <p:spPr>
          <a:xfrm>
            <a:off x="2950900" y="4389675"/>
            <a:ext cx="2637496"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500"/>
            </a:pPr>
            <a:r>
              <a:rPr>
                <a:solidFill>
                  <a:schemeClr val="accent2">
                    <a:satOff val="-13916"/>
                    <a:lumOff val="13989"/>
                  </a:schemeClr>
                </a:solidFill>
              </a:rPr>
              <a:t>[{})</a:t>
            </a:r>
            <a:r>
              <a:t>[]</a:t>
            </a:r>
          </a:p>
        </p:txBody>
      </p:sp>
      <p:sp>
        <p:nvSpPr>
          <p:cNvPr id="566" name="Bracket Sequence:"/>
          <p:cNvSpPr/>
          <p:nvPr/>
        </p:nvSpPr>
        <p:spPr>
          <a:xfrm>
            <a:off x="637972" y="3039365"/>
            <a:ext cx="726335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500"/>
            </a:lvl1pPr>
          </a:lstStyle>
          <a:p>
            <a:pPr/>
            <a:r>
              <a:t>Bracket Sequence:</a:t>
            </a:r>
          </a:p>
        </p:txBody>
      </p:sp>
      <p:sp>
        <p:nvSpPr>
          <p:cNvPr id="567" name="Current Bracket: )"/>
          <p:cNvSpPr/>
          <p:nvPr/>
        </p:nvSpPr>
        <p:spPr>
          <a:xfrm>
            <a:off x="973081" y="6252071"/>
            <a:ext cx="5619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Current Bracket: )</a:t>
            </a:r>
          </a:p>
        </p:txBody>
      </p:sp>
      <p:sp>
        <p:nvSpPr>
          <p:cNvPr id="568" name="Reversed Bracket: ("/>
          <p:cNvSpPr/>
          <p:nvPr/>
        </p:nvSpPr>
        <p:spPr>
          <a:xfrm>
            <a:off x="635496" y="7252027"/>
            <a:ext cx="59252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Reversed Bracket: (</a:t>
            </a:r>
          </a:p>
        </p:txBody>
      </p:sp>
      <p:sp>
        <p:nvSpPr>
          <p:cNvPr id="569" name="["/>
          <p:cNvSpPr/>
          <p:nvPr/>
        </p:nvSpPr>
        <p:spPr>
          <a:xfrm>
            <a:off x="9242561" y="7540424"/>
            <a:ext cx="2939271" cy="914401"/>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200">
                <a:latin typeface="Helvetica"/>
                <a:ea typeface="Helvetica"/>
                <a:cs typeface="Helvetica"/>
                <a:sym typeface="Helvetica"/>
              </a:defRPr>
            </a:lvl1pPr>
          </a:lstStyle>
          <a:p>
            <a:pPr/>
            <a:r>
              <a:t>[</a:t>
            </a:r>
          </a:p>
        </p:txBody>
      </p:sp>
      <p:sp>
        <p:nvSpPr>
          <p:cNvPr id="570" name="Invalid"/>
          <p:cNvSpPr/>
          <p:nvPr/>
        </p:nvSpPr>
        <p:spPr>
          <a:xfrm>
            <a:off x="8297282"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hueOff val="101205"/>
                    <a:satOff val="-13598"/>
                    <a:lumOff val="23877"/>
                  </a:schemeClr>
                </a:solidFill>
              </a:defRPr>
            </a:lvl1pPr>
          </a:lstStyle>
          <a:p>
            <a:pPr/>
            <a:r>
              <a:t>Invalid</a:t>
            </a:r>
          </a:p>
        </p:txBody>
      </p:sp>
      <p:sp>
        <p:nvSpPr>
          <p:cNvPr id="571" name="Arrow"/>
          <p:cNvSpPr/>
          <p:nvPr/>
        </p:nvSpPr>
        <p:spPr>
          <a:xfrm>
            <a:off x="6059916" y="4728600"/>
            <a:ext cx="1765847" cy="296400"/>
          </a:xfrm>
          <a:prstGeom prst="rightArrow">
            <a:avLst>
              <a:gd name="adj1" fmla="val 21522"/>
              <a:gd name="adj2" fmla="val 117112"/>
            </a:avLst>
          </a:prstGeom>
          <a:solidFill>
            <a:srgbClr val="FFFFFF"/>
          </a:solid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5" name="Example - Brackets"/>
          <p:cNvSpPr/>
          <p:nvPr>
            <p:ph type="title"/>
          </p:nvPr>
        </p:nvSpPr>
        <p:spPr>
          <a:prstGeom prst="rect">
            <a:avLst/>
          </a:prstGeom>
        </p:spPr>
        <p:txBody>
          <a:bodyPr/>
          <a:lstStyle>
            <a:lvl1pPr defTabSz="578358">
              <a:defRPr b="1" sz="7919"/>
            </a:lvl1pPr>
          </a:lstStyle>
          <a:p>
            <a:pPr/>
            <a:r>
              <a:t>Example - Brackets</a:t>
            </a:r>
          </a:p>
        </p:txBody>
      </p:sp>
      <p:sp>
        <p:nvSpPr>
          <p:cNvPr id="576" name="Let S be a stack…"/>
          <p:cNvSpPr/>
          <p:nvPr/>
        </p:nvSpPr>
        <p:spPr>
          <a:xfrm>
            <a:off x="819311" y="2806700"/>
            <a:ext cx="11950378"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Let S be a stack</a:t>
            </a:r>
          </a:p>
          <a:p>
            <a:pPr algn="l"/>
            <a:r>
              <a:rPr>
                <a:solidFill>
                  <a:schemeClr val="accent5">
                    <a:hueOff val="101205"/>
                    <a:satOff val="-13598"/>
                    <a:lumOff val="23877"/>
                  </a:schemeClr>
                </a:solidFill>
              </a:rPr>
              <a:t>For</a:t>
            </a:r>
            <a:r>
              <a:t> bracket </a:t>
            </a:r>
            <a:r>
              <a:rPr>
                <a:solidFill>
                  <a:schemeClr val="accent5">
                    <a:hueOff val="101205"/>
                    <a:satOff val="-13598"/>
                    <a:lumOff val="23877"/>
                  </a:schemeClr>
                </a:solidFill>
              </a:rPr>
              <a:t>in</a:t>
            </a:r>
            <a:r>
              <a:t> bracket_string:</a:t>
            </a:r>
          </a:p>
          <a:p>
            <a:pPr algn="l"/>
          </a:p>
          <a:p>
            <a:pPr algn="l"/>
            <a:r>
              <a:t>    rev = getReversedBracket(bracket)</a:t>
            </a:r>
          </a:p>
          <a:p>
            <a:pPr algn="l"/>
          </a:p>
          <a:p>
            <a:pPr algn="l"/>
            <a:r>
              <a:t>    </a:t>
            </a:r>
            <a:r>
              <a:rPr>
                <a:solidFill>
                  <a:schemeClr val="accent5">
                    <a:hueOff val="101205"/>
                    <a:satOff val="-13598"/>
                    <a:lumOff val="23877"/>
                  </a:schemeClr>
                </a:solidFill>
              </a:rPr>
              <a:t>If</a:t>
            </a:r>
            <a:r>
              <a:t> isLeftBracket(bracket):</a:t>
            </a:r>
          </a:p>
          <a:p>
            <a:pPr algn="l"/>
            <a:r>
              <a:t>        S.push(bracket)</a:t>
            </a:r>
          </a:p>
          <a:p>
            <a:pPr algn="l"/>
          </a:p>
          <a:p>
            <a:pPr algn="l"/>
            <a:r>
              <a:t>    </a:t>
            </a:r>
            <a:r>
              <a:rPr>
                <a:solidFill>
                  <a:schemeClr val="accent5">
                    <a:hueOff val="101205"/>
                    <a:satOff val="-13598"/>
                    <a:lumOff val="23877"/>
                  </a:schemeClr>
                </a:solidFill>
              </a:rPr>
              <a:t>Else If</a:t>
            </a:r>
            <a:r>
              <a:t> S.isEmpty() or S.pop() != rev:</a:t>
            </a:r>
          </a:p>
          <a:p>
            <a:pPr algn="l"/>
            <a:r>
              <a:t>        </a:t>
            </a:r>
            <a:r>
              <a:rPr>
                <a:solidFill>
                  <a:schemeClr val="accent5">
                    <a:hueOff val="101205"/>
                    <a:satOff val="-13598"/>
                    <a:lumOff val="23877"/>
                  </a:schemeClr>
                </a:solidFill>
              </a:rPr>
              <a:t>return</a:t>
            </a:r>
            <a:r>
              <a:t> </a:t>
            </a:r>
            <a:r>
              <a:rPr>
                <a:solidFill>
                  <a:schemeClr val="accent6">
                    <a:hueOff val="-241736"/>
                    <a:satOff val="29413"/>
                    <a:lumOff val="20727"/>
                  </a:schemeClr>
                </a:solidFill>
              </a:rPr>
              <a:t>false </a:t>
            </a:r>
            <a:r>
              <a:rPr>
                <a:solidFill>
                  <a:schemeClr val="accent1">
                    <a:hueOff val="-136794"/>
                    <a:satOff val="-2150"/>
                    <a:lumOff val="15693"/>
                  </a:schemeClr>
                </a:solidFill>
              </a:rPr>
              <a:t>// Invalid</a:t>
            </a:r>
            <a:endParaRPr>
              <a:solidFill>
                <a:schemeClr val="accent6">
                  <a:hueOff val="-241736"/>
                  <a:satOff val="29413"/>
                  <a:lumOff val="20727"/>
                </a:schemeClr>
              </a:solidFill>
            </a:endParaRPr>
          </a:p>
          <a:p>
            <a:pPr algn="l"/>
            <a:endParaRPr>
              <a:solidFill>
                <a:schemeClr val="accent1">
                  <a:hueOff val="-136794"/>
                  <a:satOff val="-2150"/>
                  <a:lumOff val="15693"/>
                </a:schemeClr>
              </a:solidFill>
            </a:endParaRPr>
          </a:p>
          <a:p>
            <a:pPr algn="l"/>
            <a:r>
              <a:rPr>
                <a:solidFill>
                  <a:schemeClr val="accent5">
                    <a:hueOff val="101205"/>
                    <a:satOff val="-13598"/>
                    <a:lumOff val="23877"/>
                  </a:schemeClr>
                </a:solidFill>
              </a:rPr>
              <a:t>return</a:t>
            </a:r>
            <a:r>
              <a:t> S.isEmpty()</a:t>
            </a:r>
            <a:r>
              <a:rPr>
                <a:solidFill>
                  <a:schemeClr val="accent6">
                    <a:hueOff val="-241736"/>
                    <a:satOff val="29413"/>
                    <a:lumOff val="20727"/>
                  </a:schemeClr>
                </a:solidFill>
              </a:rPr>
              <a:t> </a:t>
            </a:r>
            <a:r>
              <a:rPr>
                <a:solidFill>
                  <a:schemeClr val="accent1">
                    <a:hueOff val="-136794"/>
                    <a:satOff val="-2150"/>
                    <a:lumOff val="15693"/>
                  </a:schemeClr>
                </a:solidFill>
              </a:rPr>
              <a:t>// Valid if S is empty</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0" name="Tower of Hanoi"/>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581" name="Rectangle"/>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82" name="Rectangle"/>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83" name="Rectangle"/>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84" name="Rectangle"/>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85" name="Rectangle"/>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86" name="Rectangle"/>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87" name="Disk Pile 1"/>
          <p:cNvSpPr/>
          <p:nvPr/>
        </p:nvSpPr>
        <p:spPr>
          <a:xfrm>
            <a:off x="1017947"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Disk Pile 1</a:t>
            </a:r>
          </a:p>
        </p:txBody>
      </p:sp>
      <p:sp>
        <p:nvSpPr>
          <p:cNvPr id="588" name="Disk Pile 2"/>
          <p:cNvSpPr/>
          <p:nvPr/>
        </p:nvSpPr>
        <p:spPr>
          <a:xfrm>
            <a:off x="5035380" y="7652378"/>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Disk Pile 2</a:t>
            </a:r>
          </a:p>
        </p:txBody>
      </p:sp>
      <p:sp>
        <p:nvSpPr>
          <p:cNvPr id="589" name="Disk Pile 3"/>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Disk Pile 3</a:t>
            </a:r>
          </a:p>
        </p:txBody>
      </p:sp>
      <p:sp>
        <p:nvSpPr>
          <p:cNvPr id="590" name="Rectangle"/>
          <p:cNvSpPr/>
          <p:nvPr/>
        </p:nvSpPr>
        <p:spPr>
          <a:xfrm>
            <a:off x="1191052" y="6948156"/>
            <a:ext cx="2795924"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91" name="Rectangle"/>
          <p:cNvSpPr/>
          <p:nvPr/>
        </p:nvSpPr>
        <p:spPr>
          <a:xfrm>
            <a:off x="1538087" y="6433475"/>
            <a:ext cx="2101855" cy="39244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92" name="Rectangle"/>
          <p:cNvSpPr/>
          <p:nvPr/>
        </p:nvSpPr>
        <p:spPr>
          <a:xfrm>
            <a:off x="1964992" y="5965824"/>
            <a:ext cx="1248044" cy="34541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93" name="Peg"/>
          <p:cNvSpPr/>
          <p:nvPr/>
        </p:nvSpPr>
        <p:spPr>
          <a:xfrm>
            <a:off x="8145127" y="3998383"/>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Peg</a:t>
            </a:r>
          </a:p>
        </p:txBody>
      </p:sp>
      <p:sp>
        <p:nvSpPr>
          <p:cNvPr id="594" name="Line"/>
          <p:cNvSpPr/>
          <p:nvPr/>
        </p:nvSpPr>
        <p:spPr>
          <a:xfrm flipH="1" flipV="1">
            <a:off x="3043389" y="2679470"/>
            <a:ext cx="5027092" cy="158440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5" name="Line"/>
          <p:cNvSpPr/>
          <p:nvPr/>
        </p:nvSpPr>
        <p:spPr>
          <a:xfrm flipH="1" flipV="1">
            <a:off x="6926762" y="2539847"/>
            <a:ext cx="1238204" cy="146844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6" name="Line"/>
          <p:cNvSpPr/>
          <p:nvPr/>
        </p:nvSpPr>
        <p:spPr>
          <a:xfrm flipV="1">
            <a:off x="9063125" y="2413387"/>
            <a:ext cx="1238084" cy="172213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7" name="Rectangle"/>
          <p:cNvSpPr/>
          <p:nvPr/>
        </p:nvSpPr>
        <p:spPr>
          <a:xfrm>
            <a:off x="2234073" y="5498173"/>
            <a:ext cx="709882" cy="34541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What is a Stack?"/>
          <p:cNvSpPr/>
          <p:nvPr>
            <p:ph type="title"/>
          </p:nvPr>
        </p:nvSpPr>
        <p:spPr>
          <a:prstGeom prst="rect">
            <a:avLst/>
          </a:prstGeom>
        </p:spPr>
        <p:txBody>
          <a:bodyPr/>
          <a:lstStyle/>
          <a:p>
            <a:pPr>
              <a:defRPr b="1"/>
            </a:pPr>
            <a:r>
              <a:t>What is a </a:t>
            </a:r>
            <a:r>
              <a:t>Stack</a:t>
            </a:r>
            <a:r>
              <a:t>?</a:t>
            </a:r>
          </a:p>
        </p:txBody>
      </p:sp>
      <p:sp>
        <p:nvSpPr>
          <p:cNvPr id="152" name="Apple"/>
          <p:cNvSpPr/>
          <p:nvPr/>
        </p:nvSpPr>
        <p:spPr>
          <a:xfrm>
            <a:off x="8464552" y="5349128"/>
            <a:ext cx="2137177"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Apple</a:t>
            </a:r>
          </a:p>
        </p:txBody>
      </p:sp>
      <p:sp>
        <p:nvSpPr>
          <p:cNvPr id="153" name="Garlic"/>
          <p:cNvSpPr/>
          <p:nvPr/>
        </p:nvSpPr>
        <p:spPr>
          <a:xfrm>
            <a:off x="8470331" y="7541735"/>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154" name="Cabbage"/>
          <p:cNvSpPr/>
          <p:nvPr/>
        </p:nvSpPr>
        <p:spPr>
          <a:xfrm>
            <a:off x="8470331" y="6810866"/>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155" name="Potato"/>
          <p:cNvSpPr/>
          <p:nvPr/>
        </p:nvSpPr>
        <p:spPr>
          <a:xfrm>
            <a:off x="8470331" y="6079997"/>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156" name="Instructions"/>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157" name="pop()…"/>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1" name="Tower of Hanoi"/>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602" name="Rectangle"/>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03" name="Rectangle"/>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04" name="Rectangle"/>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05" name="Rectangle"/>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06" name="Rectangle"/>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07" name="Rectangle"/>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08" name="Stack One"/>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609" name="Stack Two"/>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610" name="Stack Three"/>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611" name="Rectangle"/>
          <p:cNvSpPr/>
          <p:nvPr/>
        </p:nvSpPr>
        <p:spPr>
          <a:xfrm>
            <a:off x="1191052" y="6948156"/>
            <a:ext cx="2795924"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12" name="Rectangle"/>
          <p:cNvSpPr/>
          <p:nvPr/>
        </p:nvSpPr>
        <p:spPr>
          <a:xfrm>
            <a:off x="1538087" y="6433475"/>
            <a:ext cx="2101855" cy="39244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13" name="Rectangle"/>
          <p:cNvSpPr/>
          <p:nvPr/>
        </p:nvSpPr>
        <p:spPr>
          <a:xfrm>
            <a:off x="1964992" y="5965824"/>
            <a:ext cx="1248044" cy="34541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14" name="Rectangle"/>
          <p:cNvSpPr/>
          <p:nvPr/>
        </p:nvSpPr>
        <p:spPr>
          <a:xfrm>
            <a:off x="2234073" y="5498173"/>
            <a:ext cx="709882" cy="34541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8" name="Tower of Hanoi"/>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619" name="Rectangle"/>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20" name="Rectangle"/>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21" name="Rectangle"/>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22" name="Rectangle"/>
          <p:cNvSpPr/>
          <p:nvPr/>
        </p:nvSpPr>
        <p:spPr>
          <a:xfrm>
            <a:off x="1191052" y="6948156"/>
            <a:ext cx="2795924"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23" name="Rectangle"/>
          <p:cNvSpPr/>
          <p:nvPr/>
        </p:nvSpPr>
        <p:spPr>
          <a:xfrm>
            <a:off x="1538087" y="6433475"/>
            <a:ext cx="2101855" cy="39244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24" name="Rectangle"/>
          <p:cNvSpPr/>
          <p:nvPr/>
        </p:nvSpPr>
        <p:spPr>
          <a:xfrm>
            <a:off x="1964992" y="5965824"/>
            <a:ext cx="1248044" cy="34541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25" name="Rectangle"/>
          <p:cNvSpPr/>
          <p:nvPr/>
        </p:nvSpPr>
        <p:spPr>
          <a:xfrm>
            <a:off x="6251506" y="6971671"/>
            <a:ext cx="709882"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26" name="Rectangle"/>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27" name="Rectangle"/>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28" name="Rectangle"/>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29" name="Stack One"/>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630" name="Stack Two"/>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631" name="Stack Three"/>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632" name="Pop()"/>
          <p:cNvSpPr/>
          <p:nvPr/>
        </p:nvSpPr>
        <p:spPr>
          <a:xfrm>
            <a:off x="1843720" y="8586457"/>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633" name="Push()"/>
          <p:cNvSpPr/>
          <p:nvPr/>
        </p:nvSpPr>
        <p:spPr>
          <a:xfrm>
            <a:off x="5723524" y="8609972"/>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5" name="Tower of Hanoi"/>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636" name="Rectangle"/>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37" name="Rectangle"/>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38" name="Rectangle"/>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39" name="Rectangle"/>
          <p:cNvSpPr/>
          <p:nvPr/>
        </p:nvSpPr>
        <p:spPr>
          <a:xfrm>
            <a:off x="1191052" y="6948156"/>
            <a:ext cx="2795924"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40" name="Rectangle"/>
          <p:cNvSpPr/>
          <p:nvPr/>
        </p:nvSpPr>
        <p:spPr>
          <a:xfrm>
            <a:off x="1538087" y="6433475"/>
            <a:ext cx="2101855" cy="39244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41" name="Rectangle"/>
          <p:cNvSpPr/>
          <p:nvPr/>
        </p:nvSpPr>
        <p:spPr>
          <a:xfrm>
            <a:off x="9999858" y="6971671"/>
            <a:ext cx="1248045"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42" name="Rectangle"/>
          <p:cNvSpPr/>
          <p:nvPr/>
        </p:nvSpPr>
        <p:spPr>
          <a:xfrm>
            <a:off x="6251506" y="6971671"/>
            <a:ext cx="709882"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43" name="Rectangle"/>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44" name="Rectangle"/>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45" name="Rectangle"/>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46" name="Stack One"/>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647" name="Stack Two"/>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648" name="Stack Three"/>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649" name="Pop()"/>
          <p:cNvSpPr/>
          <p:nvPr/>
        </p:nvSpPr>
        <p:spPr>
          <a:xfrm>
            <a:off x="1843720" y="8586457"/>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650" name="Push()"/>
          <p:cNvSpPr/>
          <p:nvPr/>
        </p:nvSpPr>
        <p:spPr>
          <a:xfrm>
            <a:off x="9740957" y="8609972"/>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2" name="Tower of Hanoi"/>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653" name="Rectangle"/>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54" name="Rectangle"/>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55" name="Rectangle"/>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56" name="Rectangle"/>
          <p:cNvSpPr/>
          <p:nvPr/>
        </p:nvSpPr>
        <p:spPr>
          <a:xfrm>
            <a:off x="1191052" y="6948156"/>
            <a:ext cx="2795924"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57" name="Rectangle"/>
          <p:cNvSpPr/>
          <p:nvPr/>
        </p:nvSpPr>
        <p:spPr>
          <a:xfrm>
            <a:off x="1538087" y="6433475"/>
            <a:ext cx="2101855" cy="39244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58" name="Rectangle"/>
          <p:cNvSpPr/>
          <p:nvPr/>
        </p:nvSpPr>
        <p:spPr>
          <a:xfrm>
            <a:off x="9999858" y="6971671"/>
            <a:ext cx="1248045"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59" name="Rectangle"/>
          <p:cNvSpPr/>
          <p:nvPr/>
        </p:nvSpPr>
        <p:spPr>
          <a:xfrm>
            <a:off x="10268939" y="6531305"/>
            <a:ext cx="709883"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60" name="Rectangle"/>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61" name="Rectangle"/>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62" name="Rectangle"/>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63" name="Stack One"/>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664" name="Stack Two"/>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665" name="Stack Three"/>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666" name="Pop()"/>
          <p:cNvSpPr/>
          <p:nvPr/>
        </p:nvSpPr>
        <p:spPr>
          <a:xfrm>
            <a:off x="5884853" y="8609972"/>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667" name="Push()"/>
          <p:cNvSpPr/>
          <p:nvPr/>
        </p:nvSpPr>
        <p:spPr>
          <a:xfrm>
            <a:off x="9764657" y="8582686"/>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9" name="Tower of Hanoi"/>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670" name="Rectangle"/>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71" name="Rectangle"/>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72" name="Rectangle"/>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73" name="Rectangle"/>
          <p:cNvSpPr/>
          <p:nvPr/>
        </p:nvSpPr>
        <p:spPr>
          <a:xfrm>
            <a:off x="1191052" y="6948156"/>
            <a:ext cx="2795924"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74" name="Rectangle"/>
          <p:cNvSpPr/>
          <p:nvPr/>
        </p:nvSpPr>
        <p:spPr>
          <a:xfrm>
            <a:off x="5451473" y="6948156"/>
            <a:ext cx="2101855"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75" name="Rectangle"/>
          <p:cNvSpPr/>
          <p:nvPr/>
        </p:nvSpPr>
        <p:spPr>
          <a:xfrm>
            <a:off x="9999858" y="6971671"/>
            <a:ext cx="1248045"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76" name="Rectangle"/>
          <p:cNvSpPr/>
          <p:nvPr/>
        </p:nvSpPr>
        <p:spPr>
          <a:xfrm>
            <a:off x="10268939" y="6531305"/>
            <a:ext cx="709883"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77" name="Rectangle"/>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78" name="Rectangle"/>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79" name="Rectangle"/>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80" name="Stack One"/>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681" name="Stack Two"/>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682" name="Stack Three"/>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683" name="Pop()"/>
          <p:cNvSpPr/>
          <p:nvPr/>
        </p:nvSpPr>
        <p:spPr>
          <a:xfrm>
            <a:off x="1743938" y="8613742"/>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684" name="Push()"/>
          <p:cNvSpPr/>
          <p:nvPr/>
        </p:nvSpPr>
        <p:spPr>
          <a:xfrm>
            <a:off x="5623742" y="8586457"/>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6" name="Tower of Hanoi"/>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687" name="Rectangle"/>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88" name="Rectangle"/>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89" name="Rectangle"/>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90" name="Rectangle"/>
          <p:cNvSpPr/>
          <p:nvPr/>
        </p:nvSpPr>
        <p:spPr>
          <a:xfrm>
            <a:off x="1191052" y="6948156"/>
            <a:ext cx="2795924"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91" name="Rectangle"/>
          <p:cNvSpPr/>
          <p:nvPr/>
        </p:nvSpPr>
        <p:spPr>
          <a:xfrm>
            <a:off x="5451473" y="6948156"/>
            <a:ext cx="2101855"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92" name="Rectangle"/>
          <p:cNvSpPr/>
          <p:nvPr/>
        </p:nvSpPr>
        <p:spPr>
          <a:xfrm>
            <a:off x="9999858" y="6971671"/>
            <a:ext cx="1248045"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93" name="Rectangle"/>
          <p:cNvSpPr/>
          <p:nvPr/>
        </p:nvSpPr>
        <p:spPr>
          <a:xfrm>
            <a:off x="2234073" y="6480505"/>
            <a:ext cx="709882"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94" name="Rectangle"/>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95" name="Rectangle"/>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96" name="Rectangle"/>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97" name="Stack One"/>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698" name="Stack Two"/>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699" name="Stack Three"/>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700" name="Pop()"/>
          <p:cNvSpPr/>
          <p:nvPr/>
        </p:nvSpPr>
        <p:spPr>
          <a:xfrm>
            <a:off x="9878586" y="8609972"/>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701" name="Push()"/>
          <p:cNvSpPr/>
          <p:nvPr/>
        </p:nvSpPr>
        <p:spPr>
          <a:xfrm>
            <a:off x="1706091" y="8609972"/>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3" name="Tower of Hanoi"/>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704" name="Rectangle"/>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05" name="Rectangle"/>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06" name="Rectangle"/>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07" name="Rectangle"/>
          <p:cNvSpPr/>
          <p:nvPr/>
        </p:nvSpPr>
        <p:spPr>
          <a:xfrm>
            <a:off x="1191052" y="6948156"/>
            <a:ext cx="2795924"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08" name="Rectangle"/>
          <p:cNvSpPr/>
          <p:nvPr/>
        </p:nvSpPr>
        <p:spPr>
          <a:xfrm>
            <a:off x="5451473" y="6948156"/>
            <a:ext cx="2101855"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09" name="Rectangle"/>
          <p:cNvSpPr/>
          <p:nvPr/>
        </p:nvSpPr>
        <p:spPr>
          <a:xfrm>
            <a:off x="5982425" y="6480505"/>
            <a:ext cx="1248045"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10" name="Rectangle"/>
          <p:cNvSpPr/>
          <p:nvPr/>
        </p:nvSpPr>
        <p:spPr>
          <a:xfrm>
            <a:off x="2234073" y="6480505"/>
            <a:ext cx="709882"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11" name="Rectangle"/>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12" name="Rectangle"/>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13" name="Rectangle"/>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14" name="Stack One"/>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715" name="Stack Two"/>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716" name="Stack Three"/>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717" name="Pop()"/>
          <p:cNvSpPr/>
          <p:nvPr/>
        </p:nvSpPr>
        <p:spPr>
          <a:xfrm>
            <a:off x="9878586" y="8609972"/>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718" name="Push()"/>
          <p:cNvSpPr/>
          <p:nvPr/>
        </p:nvSpPr>
        <p:spPr>
          <a:xfrm>
            <a:off x="5723524" y="8609972"/>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0" name="Tower of Hanoi"/>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721" name="Rectangle"/>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22" name="Rectangle"/>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23" name="Rectangle"/>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24" name="Rectangle"/>
          <p:cNvSpPr/>
          <p:nvPr/>
        </p:nvSpPr>
        <p:spPr>
          <a:xfrm>
            <a:off x="1191052" y="6948156"/>
            <a:ext cx="2795924"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25" name="Rectangle"/>
          <p:cNvSpPr/>
          <p:nvPr/>
        </p:nvSpPr>
        <p:spPr>
          <a:xfrm>
            <a:off x="5451473" y="6948156"/>
            <a:ext cx="2101855"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26" name="Rectangle"/>
          <p:cNvSpPr/>
          <p:nvPr/>
        </p:nvSpPr>
        <p:spPr>
          <a:xfrm>
            <a:off x="5982425" y="6480505"/>
            <a:ext cx="1248045"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27" name="Rectangle"/>
          <p:cNvSpPr/>
          <p:nvPr/>
        </p:nvSpPr>
        <p:spPr>
          <a:xfrm>
            <a:off x="6251506" y="6012853"/>
            <a:ext cx="709882" cy="34541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28" name="Rectangle"/>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29" name="Rectangle"/>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30" name="Rectangle"/>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31" name="Stack One"/>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732" name="Stack Two"/>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733" name="Stack Three"/>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734" name="Pop()"/>
          <p:cNvSpPr/>
          <p:nvPr/>
        </p:nvSpPr>
        <p:spPr>
          <a:xfrm>
            <a:off x="1843720" y="8609972"/>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735" name="Push()"/>
          <p:cNvSpPr/>
          <p:nvPr/>
        </p:nvSpPr>
        <p:spPr>
          <a:xfrm>
            <a:off x="5723524" y="8609972"/>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7" name="Tower of Hanoi"/>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738" name="Rectangle"/>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39" name="Rectangle"/>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40" name="Rectangle"/>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41" name="Rectangle"/>
          <p:cNvSpPr/>
          <p:nvPr/>
        </p:nvSpPr>
        <p:spPr>
          <a:xfrm>
            <a:off x="9225919" y="6948156"/>
            <a:ext cx="2795923"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42" name="Rectangle"/>
          <p:cNvSpPr/>
          <p:nvPr/>
        </p:nvSpPr>
        <p:spPr>
          <a:xfrm>
            <a:off x="5451473" y="6948156"/>
            <a:ext cx="2101855"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43" name="Rectangle"/>
          <p:cNvSpPr/>
          <p:nvPr/>
        </p:nvSpPr>
        <p:spPr>
          <a:xfrm>
            <a:off x="5982425" y="6480505"/>
            <a:ext cx="1248045"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44" name="Rectangle"/>
          <p:cNvSpPr/>
          <p:nvPr/>
        </p:nvSpPr>
        <p:spPr>
          <a:xfrm>
            <a:off x="6251506" y="6012853"/>
            <a:ext cx="709882" cy="34541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45" name="Rectangle"/>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46" name="Rectangle"/>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47" name="Rectangle"/>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48" name="Stack One"/>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749" name="Stack Two"/>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750" name="Stack Three"/>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751" name="Pop()"/>
          <p:cNvSpPr/>
          <p:nvPr/>
        </p:nvSpPr>
        <p:spPr>
          <a:xfrm>
            <a:off x="1843720" y="8609972"/>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752" name="Push()"/>
          <p:cNvSpPr/>
          <p:nvPr/>
        </p:nvSpPr>
        <p:spPr>
          <a:xfrm>
            <a:off x="9740957" y="8609972"/>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4" name="Tower of Hanoi"/>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755" name="Rectangle"/>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56" name="Rectangle"/>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57" name="Rectangle"/>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58" name="Rectangle"/>
          <p:cNvSpPr/>
          <p:nvPr/>
        </p:nvSpPr>
        <p:spPr>
          <a:xfrm>
            <a:off x="9225919" y="6948156"/>
            <a:ext cx="2795923"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59" name="Rectangle"/>
          <p:cNvSpPr/>
          <p:nvPr/>
        </p:nvSpPr>
        <p:spPr>
          <a:xfrm>
            <a:off x="5451473" y="6948156"/>
            <a:ext cx="2101855"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60" name="Rectangle"/>
          <p:cNvSpPr/>
          <p:nvPr/>
        </p:nvSpPr>
        <p:spPr>
          <a:xfrm>
            <a:off x="5982425" y="6480505"/>
            <a:ext cx="1248045"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61" name="Rectangle"/>
          <p:cNvSpPr/>
          <p:nvPr/>
        </p:nvSpPr>
        <p:spPr>
          <a:xfrm>
            <a:off x="10268939" y="6480505"/>
            <a:ext cx="709883"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62" name="Rectangle"/>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63" name="Rectangle"/>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64" name="Rectangle"/>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65" name="Stack One"/>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766" name="Stack Two"/>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767" name="Stack Three"/>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768" name="Pop()"/>
          <p:cNvSpPr/>
          <p:nvPr/>
        </p:nvSpPr>
        <p:spPr>
          <a:xfrm>
            <a:off x="5861153" y="8609972"/>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769" name="Push()"/>
          <p:cNvSpPr/>
          <p:nvPr/>
        </p:nvSpPr>
        <p:spPr>
          <a:xfrm>
            <a:off x="9740957" y="8609972"/>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What is a Stack?"/>
          <p:cNvSpPr/>
          <p:nvPr>
            <p:ph type="title"/>
          </p:nvPr>
        </p:nvSpPr>
        <p:spPr>
          <a:prstGeom prst="rect">
            <a:avLst/>
          </a:prstGeom>
        </p:spPr>
        <p:txBody>
          <a:bodyPr/>
          <a:lstStyle/>
          <a:p>
            <a:pPr>
              <a:defRPr b="1"/>
            </a:pPr>
            <a:r>
              <a:t>What is a </a:t>
            </a:r>
            <a:r>
              <a:t>Stack</a:t>
            </a:r>
            <a:r>
              <a:t>?</a:t>
            </a:r>
          </a:p>
        </p:txBody>
      </p:sp>
      <p:sp>
        <p:nvSpPr>
          <p:cNvPr id="162" name="Apple"/>
          <p:cNvSpPr/>
          <p:nvPr/>
        </p:nvSpPr>
        <p:spPr>
          <a:xfrm>
            <a:off x="8464552" y="5349128"/>
            <a:ext cx="2137177"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Apple</a:t>
            </a:r>
          </a:p>
        </p:txBody>
      </p:sp>
      <p:sp>
        <p:nvSpPr>
          <p:cNvPr id="163" name="Garlic"/>
          <p:cNvSpPr/>
          <p:nvPr/>
        </p:nvSpPr>
        <p:spPr>
          <a:xfrm>
            <a:off x="8470331" y="7541735"/>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164" name="Cabbage"/>
          <p:cNvSpPr/>
          <p:nvPr/>
        </p:nvSpPr>
        <p:spPr>
          <a:xfrm>
            <a:off x="8470331" y="6810866"/>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165" name="Potato"/>
          <p:cNvSpPr/>
          <p:nvPr/>
        </p:nvSpPr>
        <p:spPr>
          <a:xfrm>
            <a:off x="8470331" y="6079997"/>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166" name="Instructions"/>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167" name="pop()…"/>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168" name="Arrow"/>
          <p:cNvSpPr/>
          <p:nvPr/>
        </p:nvSpPr>
        <p:spPr>
          <a:xfrm>
            <a:off x="451842" y="4599318"/>
            <a:ext cx="1029825" cy="419497"/>
          </a:xfrm>
          <a:prstGeom prst="rightArrow">
            <a:avLst>
              <a:gd name="adj1" fmla="val 32000"/>
              <a:gd name="adj2" fmla="val 113308"/>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1" name="Tower of Hanoi"/>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772" name="Rectangle"/>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73" name="Rectangle"/>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74" name="Rectangle"/>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75" name="Rectangle"/>
          <p:cNvSpPr/>
          <p:nvPr/>
        </p:nvSpPr>
        <p:spPr>
          <a:xfrm>
            <a:off x="9225919" y="6948156"/>
            <a:ext cx="2795923"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76" name="Rectangle"/>
          <p:cNvSpPr/>
          <p:nvPr/>
        </p:nvSpPr>
        <p:spPr>
          <a:xfrm>
            <a:off x="5451473" y="6948156"/>
            <a:ext cx="2101855"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77" name="Rectangle"/>
          <p:cNvSpPr/>
          <p:nvPr/>
        </p:nvSpPr>
        <p:spPr>
          <a:xfrm>
            <a:off x="1964992" y="6971671"/>
            <a:ext cx="1248044"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78" name="Rectangle"/>
          <p:cNvSpPr/>
          <p:nvPr/>
        </p:nvSpPr>
        <p:spPr>
          <a:xfrm>
            <a:off x="10268939" y="6480505"/>
            <a:ext cx="709883"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79" name="Rectangle"/>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80" name="Rectangle"/>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81" name="Rectangle"/>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82" name="Stack One"/>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783" name="Stack Two"/>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784" name="Stack Three"/>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785" name="Pop()"/>
          <p:cNvSpPr/>
          <p:nvPr/>
        </p:nvSpPr>
        <p:spPr>
          <a:xfrm>
            <a:off x="5861153" y="8609972"/>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786" name="Push()"/>
          <p:cNvSpPr/>
          <p:nvPr/>
        </p:nvSpPr>
        <p:spPr>
          <a:xfrm>
            <a:off x="1706091" y="8609972"/>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8" name="Tower of Hanoi"/>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789" name="Rectangle"/>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90" name="Rectangle"/>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91" name="Rectangle"/>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92" name="Rectangle"/>
          <p:cNvSpPr/>
          <p:nvPr/>
        </p:nvSpPr>
        <p:spPr>
          <a:xfrm>
            <a:off x="9225919" y="6948156"/>
            <a:ext cx="2795923"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93" name="Rectangle"/>
          <p:cNvSpPr/>
          <p:nvPr/>
        </p:nvSpPr>
        <p:spPr>
          <a:xfrm>
            <a:off x="5451473" y="6948156"/>
            <a:ext cx="2101855"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94" name="Rectangle"/>
          <p:cNvSpPr/>
          <p:nvPr/>
        </p:nvSpPr>
        <p:spPr>
          <a:xfrm>
            <a:off x="1964992" y="6971671"/>
            <a:ext cx="1248044"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95" name="Rectangle"/>
          <p:cNvSpPr/>
          <p:nvPr/>
        </p:nvSpPr>
        <p:spPr>
          <a:xfrm>
            <a:off x="2234073" y="6480505"/>
            <a:ext cx="709882"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96" name="Rectangle"/>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97" name="Rectangle"/>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98" name="Rectangle"/>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99" name="Stack One"/>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800" name="Stack Two"/>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801" name="Stack Three"/>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802" name="Pop()"/>
          <p:cNvSpPr/>
          <p:nvPr/>
        </p:nvSpPr>
        <p:spPr>
          <a:xfrm>
            <a:off x="9878586" y="8609972"/>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803" name="Push()"/>
          <p:cNvSpPr/>
          <p:nvPr/>
        </p:nvSpPr>
        <p:spPr>
          <a:xfrm>
            <a:off x="1706091" y="8609972"/>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5" name="Tower of Hanoi"/>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806" name="Rectangle"/>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07" name="Rectangle"/>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08" name="Rectangle"/>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09" name="Rectangle"/>
          <p:cNvSpPr/>
          <p:nvPr/>
        </p:nvSpPr>
        <p:spPr>
          <a:xfrm>
            <a:off x="9225919" y="6948156"/>
            <a:ext cx="2795923"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10" name="Rectangle"/>
          <p:cNvSpPr/>
          <p:nvPr/>
        </p:nvSpPr>
        <p:spPr>
          <a:xfrm>
            <a:off x="9572953" y="6433475"/>
            <a:ext cx="2101855"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11" name="Rectangle"/>
          <p:cNvSpPr/>
          <p:nvPr/>
        </p:nvSpPr>
        <p:spPr>
          <a:xfrm>
            <a:off x="1964992" y="6971671"/>
            <a:ext cx="1248044"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12" name="Rectangle"/>
          <p:cNvSpPr/>
          <p:nvPr/>
        </p:nvSpPr>
        <p:spPr>
          <a:xfrm>
            <a:off x="2234073" y="6480505"/>
            <a:ext cx="709882"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13" name="Rectangle"/>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14" name="Rectangle"/>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15" name="Rectangle"/>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16" name="Stack One"/>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817" name="Stack Two"/>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818" name="Stack Three"/>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819" name="Pop()"/>
          <p:cNvSpPr/>
          <p:nvPr/>
        </p:nvSpPr>
        <p:spPr>
          <a:xfrm>
            <a:off x="5861153" y="8609972"/>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820" name="Push()"/>
          <p:cNvSpPr/>
          <p:nvPr/>
        </p:nvSpPr>
        <p:spPr>
          <a:xfrm>
            <a:off x="9740957" y="8609972"/>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2" name="Tower of Hanoi"/>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823" name="Rectangle"/>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24" name="Rectangle"/>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25" name="Rectangle"/>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26" name="Rectangle"/>
          <p:cNvSpPr/>
          <p:nvPr/>
        </p:nvSpPr>
        <p:spPr>
          <a:xfrm>
            <a:off x="9225919" y="6948156"/>
            <a:ext cx="2795923"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27" name="Rectangle"/>
          <p:cNvSpPr/>
          <p:nvPr/>
        </p:nvSpPr>
        <p:spPr>
          <a:xfrm>
            <a:off x="9572953" y="6433475"/>
            <a:ext cx="2101855"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28" name="Rectangle"/>
          <p:cNvSpPr/>
          <p:nvPr/>
        </p:nvSpPr>
        <p:spPr>
          <a:xfrm>
            <a:off x="1964992" y="6971671"/>
            <a:ext cx="1248044"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29" name="Rectangle"/>
          <p:cNvSpPr/>
          <p:nvPr/>
        </p:nvSpPr>
        <p:spPr>
          <a:xfrm>
            <a:off x="6251506" y="6971671"/>
            <a:ext cx="709882"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30" name="Rectangle"/>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31" name="Rectangle"/>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32" name="Rectangle"/>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33" name="Stack One"/>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834" name="Stack Two"/>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835" name="Stack Three"/>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836" name="Pop()"/>
          <p:cNvSpPr/>
          <p:nvPr/>
        </p:nvSpPr>
        <p:spPr>
          <a:xfrm>
            <a:off x="1843720" y="8609972"/>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837" name="Push()"/>
          <p:cNvSpPr/>
          <p:nvPr/>
        </p:nvSpPr>
        <p:spPr>
          <a:xfrm>
            <a:off x="5723524" y="8609972"/>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9" name="Tower of Hanoi"/>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840" name="Rectangle"/>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41" name="Rectangle"/>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42" name="Rectangle"/>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43" name="Rectangle"/>
          <p:cNvSpPr/>
          <p:nvPr/>
        </p:nvSpPr>
        <p:spPr>
          <a:xfrm>
            <a:off x="9225919" y="6948156"/>
            <a:ext cx="2795923"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44" name="Rectangle"/>
          <p:cNvSpPr/>
          <p:nvPr/>
        </p:nvSpPr>
        <p:spPr>
          <a:xfrm>
            <a:off x="9572953" y="6433475"/>
            <a:ext cx="2101855"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45" name="Rectangle"/>
          <p:cNvSpPr/>
          <p:nvPr/>
        </p:nvSpPr>
        <p:spPr>
          <a:xfrm>
            <a:off x="9999858" y="5965824"/>
            <a:ext cx="1248045"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46" name="Rectangle"/>
          <p:cNvSpPr/>
          <p:nvPr/>
        </p:nvSpPr>
        <p:spPr>
          <a:xfrm>
            <a:off x="6251506" y="6971671"/>
            <a:ext cx="709882"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47" name="Rectangle"/>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48" name="Rectangle"/>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49" name="Rectangle"/>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50" name="Stack One"/>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851" name="Stack Two"/>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852" name="Stack Three"/>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853" name="Pop()"/>
          <p:cNvSpPr/>
          <p:nvPr/>
        </p:nvSpPr>
        <p:spPr>
          <a:xfrm>
            <a:off x="1843720" y="8609972"/>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854" name="Push()"/>
          <p:cNvSpPr/>
          <p:nvPr/>
        </p:nvSpPr>
        <p:spPr>
          <a:xfrm>
            <a:off x="9740957" y="8609972"/>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6" name="Tower of Hanoi"/>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857" name="Rectangle"/>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58" name="Rectangle"/>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59" name="Rectangle"/>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60" name="Rectangle"/>
          <p:cNvSpPr/>
          <p:nvPr/>
        </p:nvSpPr>
        <p:spPr>
          <a:xfrm>
            <a:off x="9225919" y="6948156"/>
            <a:ext cx="2795923"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61" name="Rectangle"/>
          <p:cNvSpPr/>
          <p:nvPr/>
        </p:nvSpPr>
        <p:spPr>
          <a:xfrm>
            <a:off x="9572953" y="6433475"/>
            <a:ext cx="2101855"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62" name="Rectangle"/>
          <p:cNvSpPr/>
          <p:nvPr/>
        </p:nvSpPr>
        <p:spPr>
          <a:xfrm>
            <a:off x="9999858" y="5965824"/>
            <a:ext cx="1248045"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63" name="Rectangle"/>
          <p:cNvSpPr/>
          <p:nvPr/>
        </p:nvSpPr>
        <p:spPr>
          <a:xfrm>
            <a:off x="10268939" y="5498172"/>
            <a:ext cx="709883" cy="34541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64" name="Rectangle"/>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65" name="Rectangle"/>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66" name="Rectangle"/>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67" name="Stack One"/>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868" name="Stack Two"/>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869" name="Stack Three"/>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
        <p:nvSpPr>
          <p:cNvPr id="870" name="Pop()"/>
          <p:cNvSpPr/>
          <p:nvPr/>
        </p:nvSpPr>
        <p:spPr>
          <a:xfrm>
            <a:off x="5861153" y="8609972"/>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Pop()</a:t>
            </a:r>
          </a:p>
        </p:txBody>
      </p:sp>
      <p:sp>
        <p:nvSpPr>
          <p:cNvPr id="871" name="Push()"/>
          <p:cNvSpPr/>
          <p:nvPr/>
        </p:nvSpPr>
        <p:spPr>
          <a:xfrm>
            <a:off x="9740957" y="8609972"/>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Push()</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3" name="Tower of Hanoi"/>
          <p:cNvSpPr/>
          <p:nvPr>
            <p:ph type="title"/>
          </p:nvPr>
        </p:nvSpPr>
        <p:spPr>
          <a:xfrm>
            <a:off x="952500" y="177800"/>
            <a:ext cx="11099800" cy="1476475"/>
          </a:xfrm>
          <a:prstGeom prst="rect">
            <a:avLst/>
          </a:prstGeom>
        </p:spPr>
        <p:txBody>
          <a:bodyPr/>
          <a:lstStyle>
            <a:lvl1pPr>
              <a:defRPr b="1"/>
            </a:lvl1pPr>
          </a:lstStyle>
          <a:p>
            <a:pPr/>
            <a:r>
              <a:t>Tower of Hanoi</a:t>
            </a:r>
          </a:p>
        </p:txBody>
      </p:sp>
      <p:sp>
        <p:nvSpPr>
          <p:cNvPr id="874" name="Rectangle"/>
          <p:cNvSpPr/>
          <p:nvPr/>
        </p:nvSpPr>
        <p:spPr>
          <a:xfrm>
            <a:off x="10456333"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75" name="Rectangle"/>
          <p:cNvSpPr/>
          <p:nvPr/>
        </p:nvSpPr>
        <p:spPr>
          <a:xfrm>
            <a:off x="6438900" y="2068314"/>
            <a:ext cx="335095"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76" name="Rectangle"/>
          <p:cNvSpPr/>
          <p:nvPr/>
        </p:nvSpPr>
        <p:spPr>
          <a:xfrm>
            <a:off x="2421466" y="2068314"/>
            <a:ext cx="335096" cy="5616972"/>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77" name="Rectangle"/>
          <p:cNvSpPr/>
          <p:nvPr/>
        </p:nvSpPr>
        <p:spPr>
          <a:xfrm>
            <a:off x="9225919" y="6948156"/>
            <a:ext cx="2795923"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78" name="Rectangle"/>
          <p:cNvSpPr/>
          <p:nvPr/>
        </p:nvSpPr>
        <p:spPr>
          <a:xfrm>
            <a:off x="9572953" y="6433475"/>
            <a:ext cx="2101855" cy="39244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79" name="Rectangle"/>
          <p:cNvSpPr/>
          <p:nvPr/>
        </p:nvSpPr>
        <p:spPr>
          <a:xfrm>
            <a:off x="9999858" y="5965824"/>
            <a:ext cx="1248045" cy="345414"/>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80" name="Rectangle"/>
          <p:cNvSpPr/>
          <p:nvPr/>
        </p:nvSpPr>
        <p:spPr>
          <a:xfrm>
            <a:off x="10268939" y="5498172"/>
            <a:ext cx="709883" cy="345415"/>
          </a:xfrm>
          <a:prstGeom prst="rect">
            <a:avLst/>
          </a:prstGeom>
          <a:solidFill>
            <a:schemeClr val="accent4"/>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81" name="Rectangle"/>
          <p:cNvSpPr/>
          <p:nvPr/>
        </p:nvSpPr>
        <p:spPr>
          <a:xfrm>
            <a:off x="8767233"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82" name="Rectangle"/>
          <p:cNvSpPr/>
          <p:nvPr/>
        </p:nvSpPr>
        <p:spPr>
          <a:xfrm>
            <a:off x="4749800"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83" name="Rectangle"/>
          <p:cNvSpPr/>
          <p:nvPr/>
        </p:nvSpPr>
        <p:spPr>
          <a:xfrm>
            <a:off x="732366" y="7462837"/>
            <a:ext cx="3713296" cy="1001383"/>
          </a:xfrm>
          <a:prstGeom prst="rect">
            <a:avLst/>
          </a:prstGeom>
          <a:solidFill>
            <a:schemeClr val="accent4">
              <a:hueOff val="-149389"/>
              <a:satOff val="26012"/>
              <a:lumOff val="-24786"/>
            </a:schemeClr>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84" name="Stack One"/>
          <p:cNvSpPr/>
          <p:nvPr/>
        </p:nvSpPr>
        <p:spPr>
          <a:xfrm>
            <a:off x="1293204"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One</a:t>
            </a:r>
          </a:p>
        </p:txBody>
      </p:sp>
      <p:sp>
        <p:nvSpPr>
          <p:cNvPr id="885" name="Stack Two"/>
          <p:cNvSpPr/>
          <p:nvPr/>
        </p:nvSpPr>
        <p:spPr>
          <a:xfrm>
            <a:off x="5310637" y="765237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Two</a:t>
            </a:r>
          </a:p>
        </p:txBody>
      </p:sp>
      <p:sp>
        <p:nvSpPr>
          <p:cNvPr id="886" name="Stack Three"/>
          <p:cNvSpPr/>
          <p:nvPr/>
        </p:nvSpPr>
        <p:spPr>
          <a:xfrm>
            <a:off x="9052814" y="765237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Stack Three</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0" name="Stack…"/>
          <p:cNvSpPr/>
          <p:nvPr>
            <p:ph type="ctrTitle"/>
          </p:nvPr>
        </p:nvSpPr>
        <p:spPr>
          <a:xfrm>
            <a:off x="212343" y="365103"/>
            <a:ext cx="12580114" cy="4542935"/>
          </a:xfrm>
          <a:prstGeom prst="rect">
            <a:avLst/>
          </a:prstGeom>
        </p:spPr>
        <p:txBody>
          <a:bodyPr/>
          <a:lstStyle/>
          <a:p>
            <a:pPr>
              <a:defRPr b="1" sz="12500"/>
            </a:pPr>
            <a:r>
              <a:t>Stack</a:t>
            </a:r>
          </a:p>
          <a:p>
            <a:pPr>
              <a:defRPr b="1" sz="12500"/>
            </a:pPr>
            <a:r>
              <a:t>Operations</a:t>
            </a:r>
          </a:p>
        </p:txBody>
      </p:sp>
      <p:sp>
        <p:nvSpPr>
          <p:cNvPr id="891" name="William Fiset"/>
          <p:cNvSpPr/>
          <p:nvPr>
            <p:ph type="subTitle" sz="quarter" idx="1"/>
          </p:nvPr>
        </p:nvSpPr>
        <p:spPr>
          <a:xfrm>
            <a:off x="1270000" y="6042176"/>
            <a:ext cx="10464800" cy="1130301"/>
          </a:xfrm>
          <a:prstGeom prst="rect">
            <a:avLst/>
          </a:prstGeom>
        </p:spPr>
        <p:txBody>
          <a:bodyPr/>
          <a:lstStyle>
            <a:lvl1pPr>
              <a:defRPr sz="4500"/>
            </a:lvl1pPr>
          </a:lstStyle>
          <a:p>
            <a:pPr/>
            <a:r>
              <a:t>William Fiset</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5" name="Pushing"/>
          <p:cNvSpPr/>
          <p:nvPr>
            <p:ph type="title"/>
          </p:nvPr>
        </p:nvSpPr>
        <p:spPr>
          <a:prstGeom prst="rect">
            <a:avLst/>
          </a:prstGeom>
        </p:spPr>
        <p:txBody>
          <a:bodyPr/>
          <a:lstStyle>
            <a:lvl1pPr>
              <a:defRPr b="1"/>
            </a:lvl1pPr>
          </a:lstStyle>
          <a:p>
            <a:pPr/>
            <a:r>
              <a:t>Pushing</a:t>
            </a:r>
          </a:p>
        </p:txBody>
      </p:sp>
      <p:sp>
        <p:nvSpPr>
          <p:cNvPr id="896" name="Push(4)…"/>
          <p:cNvSpPr/>
          <p:nvPr/>
        </p:nvSpPr>
        <p:spPr>
          <a:xfrm>
            <a:off x="1765131" y="5038697"/>
            <a:ext cx="2316361"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Push(4)</a:t>
            </a:r>
          </a:p>
          <a:p>
            <a:pPr algn="l"/>
            <a:r>
              <a:t>Push(2)</a:t>
            </a:r>
          </a:p>
          <a:p>
            <a:pPr algn="l"/>
            <a:r>
              <a:t>Push(5)</a:t>
            </a:r>
          </a:p>
          <a:p>
            <a:pPr algn="l"/>
            <a:r>
              <a:t>Push(13)</a:t>
            </a:r>
          </a:p>
        </p:txBody>
      </p:sp>
      <p:sp>
        <p:nvSpPr>
          <p:cNvPr id="897" name="Instructions"/>
          <p:cNvSpPr/>
          <p:nvPr/>
        </p:nvSpPr>
        <p:spPr>
          <a:xfrm>
            <a:off x="939358" y="3768752"/>
            <a:ext cx="424316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500" u="sng"/>
            </a:lvl1pPr>
          </a:lstStyle>
          <a:p>
            <a:pPr/>
            <a:r>
              <a:t>Instructions</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1" name="Pushing"/>
          <p:cNvSpPr/>
          <p:nvPr>
            <p:ph type="title"/>
          </p:nvPr>
        </p:nvSpPr>
        <p:spPr>
          <a:prstGeom prst="rect">
            <a:avLst/>
          </a:prstGeom>
        </p:spPr>
        <p:txBody>
          <a:bodyPr/>
          <a:lstStyle>
            <a:lvl1pPr>
              <a:defRPr b="1"/>
            </a:lvl1pPr>
          </a:lstStyle>
          <a:p>
            <a:pPr/>
            <a:r>
              <a:t>Pushing</a:t>
            </a:r>
          </a:p>
        </p:txBody>
      </p:sp>
      <p:sp>
        <p:nvSpPr>
          <p:cNvPr id="902" name="Push(4)…"/>
          <p:cNvSpPr/>
          <p:nvPr/>
        </p:nvSpPr>
        <p:spPr>
          <a:xfrm>
            <a:off x="1765131" y="5038697"/>
            <a:ext cx="2316361"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Push(4)</a:t>
            </a:r>
          </a:p>
          <a:p>
            <a:pPr algn="l"/>
            <a:r>
              <a:t>Push(2)</a:t>
            </a:r>
          </a:p>
          <a:p>
            <a:pPr algn="l"/>
            <a:r>
              <a:t>Push(5)</a:t>
            </a:r>
          </a:p>
          <a:p>
            <a:pPr algn="l"/>
            <a:r>
              <a:t>Push(13)</a:t>
            </a:r>
          </a:p>
        </p:txBody>
      </p:sp>
      <p:sp>
        <p:nvSpPr>
          <p:cNvPr id="903" name="Instructions"/>
          <p:cNvSpPr/>
          <p:nvPr/>
        </p:nvSpPr>
        <p:spPr>
          <a:xfrm>
            <a:off x="939358" y="3768752"/>
            <a:ext cx="424316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500" u="sng"/>
            </a:lvl1pPr>
          </a:lstStyle>
          <a:p>
            <a:pPr/>
            <a:r>
              <a:t>Instructions</a:t>
            </a:r>
          </a:p>
        </p:txBody>
      </p:sp>
      <p:sp>
        <p:nvSpPr>
          <p:cNvPr id="904" name="Null"/>
          <p:cNvSpPr/>
          <p:nvPr/>
        </p:nvSpPr>
        <p:spPr>
          <a:xfrm>
            <a:off x="9756853" y="7883492"/>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300">
                <a:latin typeface="Helvetica"/>
                <a:ea typeface="Helvetica"/>
                <a:cs typeface="Helvetica"/>
                <a:sym typeface="Helvetica"/>
              </a:defRPr>
            </a:lvl1pPr>
          </a:lstStyle>
          <a:p>
            <a:pPr/>
            <a:r>
              <a:t>Null</a:t>
            </a:r>
          </a:p>
        </p:txBody>
      </p:sp>
      <p:sp>
        <p:nvSpPr>
          <p:cNvPr id="905" name="Head"/>
          <p:cNvSpPr/>
          <p:nvPr/>
        </p:nvSpPr>
        <p:spPr>
          <a:xfrm>
            <a:off x="11639367" y="8186013"/>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906" name="Line"/>
          <p:cNvSpPr/>
          <p:nvPr/>
        </p:nvSpPr>
        <p:spPr>
          <a:xfrm flipH="1">
            <a:off x="11101634" y="8497163"/>
            <a:ext cx="45085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What is a Stack?"/>
          <p:cNvSpPr/>
          <p:nvPr>
            <p:ph type="title"/>
          </p:nvPr>
        </p:nvSpPr>
        <p:spPr>
          <a:prstGeom prst="rect">
            <a:avLst/>
          </a:prstGeom>
        </p:spPr>
        <p:txBody>
          <a:bodyPr/>
          <a:lstStyle/>
          <a:p>
            <a:pPr>
              <a:defRPr b="1"/>
            </a:pPr>
            <a:r>
              <a:t>What is a </a:t>
            </a:r>
            <a:r>
              <a:t>Stack</a:t>
            </a:r>
            <a:r>
              <a:t>?</a:t>
            </a:r>
          </a:p>
        </p:txBody>
      </p:sp>
      <p:sp>
        <p:nvSpPr>
          <p:cNvPr id="173" name="Apple"/>
          <p:cNvSpPr/>
          <p:nvPr/>
        </p:nvSpPr>
        <p:spPr>
          <a:xfrm>
            <a:off x="8464552" y="4478429"/>
            <a:ext cx="2137177"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Apple</a:t>
            </a:r>
          </a:p>
        </p:txBody>
      </p:sp>
      <p:sp>
        <p:nvSpPr>
          <p:cNvPr id="174" name="Garlic"/>
          <p:cNvSpPr/>
          <p:nvPr/>
        </p:nvSpPr>
        <p:spPr>
          <a:xfrm>
            <a:off x="8470331" y="7541735"/>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175" name="Cabbage"/>
          <p:cNvSpPr/>
          <p:nvPr/>
        </p:nvSpPr>
        <p:spPr>
          <a:xfrm>
            <a:off x="8470331" y="6810866"/>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176" name="Potato"/>
          <p:cNvSpPr/>
          <p:nvPr/>
        </p:nvSpPr>
        <p:spPr>
          <a:xfrm>
            <a:off x="8470331" y="6079997"/>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177" name="Instructions"/>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178" name="pop()…"/>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179" name="Arrow"/>
          <p:cNvSpPr/>
          <p:nvPr/>
        </p:nvSpPr>
        <p:spPr>
          <a:xfrm>
            <a:off x="451842" y="4599318"/>
            <a:ext cx="1029825" cy="419497"/>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180" name="Line"/>
          <p:cNvSpPr/>
          <p:nvPr/>
        </p:nvSpPr>
        <p:spPr>
          <a:xfrm flipV="1">
            <a:off x="9533139" y="5279213"/>
            <a:ext cx="1" cy="661275"/>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0" name="Pushing"/>
          <p:cNvSpPr/>
          <p:nvPr>
            <p:ph type="title"/>
          </p:nvPr>
        </p:nvSpPr>
        <p:spPr>
          <a:prstGeom prst="rect">
            <a:avLst/>
          </a:prstGeom>
        </p:spPr>
        <p:txBody>
          <a:bodyPr/>
          <a:lstStyle>
            <a:lvl1pPr>
              <a:defRPr b="1"/>
            </a:lvl1pPr>
          </a:lstStyle>
          <a:p>
            <a:pPr/>
            <a:r>
              <a:t>Pushing</a:t>
            </a:r>
          </a:p>
        </p:txBody>
      </p:sp>
      <p:sp>
        <p:nvSpPr>
          <p:cNvPr id="911" name="Push(4)…"/>
          <p:cNvSpPr/>
          <p:nvPr/>
        </p:nvSpPr>
        <p:spPr>
          <a:xfrm>
            <a:off x="1765131" y="5038697"/>
            <a:ext cx="2316361"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Push(4)</a:t>
            </a:r>
          </a:p>
          <a:p>
            <a:pPr algn="l"/>
            <a:r>
              <a:t>Push(2)</a:t>
            </a:r>
          </a:p>
          <a:p>
            <a:pPr algn="l"/>
            <a:r>
              <a:t>Push(5)</a:t>
            </a:r>
          </a:p>
          <a:p>
            <a:pPr algn="l"/>
            <a:r>
              <a:t>Push(13)</a:t>
            </a:r>
          </a:p>
        </p:txBody>
      </p:sp>
      <p:sp>
        <p:nvSpPr>
          <p:cNvPr id="912" name="4"/>
          <p:cNvSpPr/>
          <p:nvPr/>
        </p:nvSpPr>
        <p:spPr>
          <a:xfrm>
            <a:off x="9756853" y="6147067"/>
            <a:ext cx="1257902" cy="122734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4</a:t>
            </a:r>
          </a:p>
        </p:txBody>
      </p:sp>
      <p:sp>
        <p:nvSpPr>
          <p:cNvPr id="913" name="Instructions"/>
          <p:cNvSpPr/>
          <p:nvPr/>
        </p:nvSpPr>
        <p:spPr>
          <a:xfrm>
            <a:off x="939358" y="3768752"/>
            <a:ext cx="424316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500" u="sng"/>
            </a:lvl1pPr>
          </a:lstStyle>
          <a:p>
            <a:pPr/>
            <a:r>
              <a:t>Instructions</a:t>
            </a:r>
          </a:p>
        </p:txBody>
      </p:sp>
      <p:sp>
        <p:nvSpPr>
          <p:cNvPr id="914" name="Null"/>
          <p:cNvSpPr/>
          <p:nvPr/>
        </p:nvSpPr>
        <p:spPr>
          <a:xfrm>
            <a:off x="9756853" y="7883492"/>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300">
                <a:latin typeface="Helvetica"/>
                <a:ea typeface="Helvetica"/>
                <a:cs typeface="Helvetica"/>
                <a:sym typeface="Helvetica"/>
              </a:defRPr>
            </a:lvl1pPr>
          </a:lstStyle>
          <a:p>
            <a:pPr/>
            <a:r>
              <a:t>Null</a:t>
            </a:r>
          </a:p>
        </p:txBody>
      </p:sp>
      <p:sp>
        <p:nvSpPr>
          <p:cNvPr id="915" name="Line"/>
          <p:cNvSpPr/>
          <p:nvPr/>
        </p:nvSpPr>
        <p:spPr>
          <a:xfrm>
            <a:off x="10385804" y="7391415"/>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16" name="Head"/>
          <p:cNvSpPr/>
          <p:nvPr/>
        </p:nvSpPr>
        <p:spPr>
          <a:xfrm>
            <a:off x="11728267" y="644958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917" name="Line"/>
          <p:cNvSpPr/>
          <p:nvPr/>
        </p:nvSpPr>
        <p:spPr>
          <a:xfrm flipH="1">
            <a:off x="11190534" y="6760739"/>
            <a:ext cx="45085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18" name="Arrow"/>
          <p:cNvSpPr/>
          <p:nvPr/>
        </p:nvSpPr>
        <p:spPr>
          <a:xfrm>
            <a:off x="824358" y="5215680"/>
            <a:ext cx="875431" cy="308821"/>
          </a:xfrm>
          <a:prstGeom prst="rightArrow">
            <a:avLst>
              <a:gd name="adj1" fmla="val 25084"/>
              <a:gd name="adj2" fmla="val 97397"/>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2" name="Pushing"/>
          <p:cNvSpPr/>
          <p:nvPr>
            <p:ph type="title"/>
          </p:nvPr>
        </p:nvSpPr>
        <p:spPr>
          <a:prstGeom prst="rect">
            <a:avLst/>
          </a:prstGeom>
        </p:spPr>
        <p:txBody>
          <a:bodyPr/>
          <a:lstStyle>
            <a:lvl1pPr>
              <a:defRPr b="1"/>
            </a:lvl1pPr>
          </a:lstStyle>
          <a:p>
            <a:pPr/>
            <a:r>
              <a:t>Pushing</a:t>
            </a:r>
          </a:p>
        </p:txBody>
      </p:sp>
      <p:sp>
        <p:nvSpPr>
          <p:cNvPr id="923" name="Push(4)…"/>
          <p:cNvSpPr/>
          <p:nvPr/>
        </p:nvSpPr>
        <p:spPr>
          <a:xfrm>
            <a:off x="1765131" y="5038697"/>
            <a:ext cx="2316361"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Push(4)</a:t>
            </a:r>
          </a:p>
          <a:p>
            <a:pPr algn="l"/>
            <a:r>
              <a:t>Push(2)</a:t>
            </a:r>
          </a:p>
          <a:p>
            <a:pPr algn="l"/>
            <a:r>
              <a:t>Push(5)</a:t>
            </a:r>
          </a:p>
          <a:p>
            <a:pPr algn="l"/>
            <a:r>
              <a:t>Push(13)</a:t>
            </a:r>
          </a:p>
        </p:txBody>
      </p:sp>
      <p:sp>
        <p:nvSpPr>
          <p:cNvPr id="924" name="4"/>
          <p:cNvSpPr/>
          <p:nvPr/>
        </p:nvSpPr>
        <p:spPr>
          <a:xfrm>
            <a:off x="9756853" y="6147067"/>
            <a:ext cx="1257902" cy="122734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4</a:t>
            </a:r>
          </a:p>
        </p:txBody>
      </p:sp>
      <p:sp>
        <p:nvSpPr>
          <p:cNvPr id="925" name="Instructions"/>
          <p:cNvSpPr/>
          <p:nvPr/>
        </p:nvSpPr>
        <p:spPr>
          <a:xfrm>
            <a:off x="939358" y="3768752"/>
            <a:ext cx="424316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500" u="sng"/>
            </a:lvl1pPr>
          </a:lstStyle>
          <a:p>
            <a:pPr/>
            <a:r>
              <a:t>Instructions</a:t>
            </a:r>
          </a:p>
        </p:txBody>
      </p:sp>
      <p:sp>
        <p:nvSpPr>
          <p:cNvPr id="926" name="2"/>
          <p:cNvSpPr/>
          <p:nvPr/>
        </p:nvSpPr>
        <p:spPr>
          <a:xfrm>
            <a:off x="9756853" y="4410643"/>
            <a:ext cx="1257902" cy="122734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2</a:t>
            </a:r>
          </a:p>
        </p:txBody>
      </p:sp>
      <p:sp>
        <p:nvSpPr>
          <p:cNvPr id="927" name="Line"/>
          <p:cNvSpPr/>
          <p:nvPr/>
        </p:nvSpPr>
        <p:spPr>
          <a:xfrm>
            <a:off x="10385804" y="5654991"/>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28" name="Null"/>
          <p:cNvSpPr/>
          <p:nvPr/>
        </p:nvSpPr>
        <p:spPr>
          <a:xfrm>
            <a:off x="9756853" y="7883492"/>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300">
                <a:latin typeface="Helvetica"/>
                <a:ea typeface="Helvetica"/>
                <a:cs typeface="Helvetica"/>
                <a:sym typeface="Helvetica"/>
              </a:defRPr>
            </a:lvl1pPr>
          </a:lstStyle>
          <a:p>
            <a:pPr/>
            <a:r>
              <a:t>Null</a:t>
            </a:r>
          </a:p>
        </p:txBody>
      </p:sp>
      <p:sp>
        <p:nvSpPr>
          <p:cNvPr id="929" name="Line"/>
          <p:cNvSpPr/>
          <p:nvPr/>
        </p:nvSpPr>
        <p:spPr>
          <a:xfrm>
            <a:off x="10385804" y="7391415"/>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30" name="Head"/>
          <p:cNvSpPr/>
          <p:nvPr/>
        </p:nvSpPr>
        <p:spPr>
          <a:xfrm>
            <a:off x="11652067" y="4713164"/>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931" name="Line"/>
          <p:cNvSpPr/>
          <p:nvPr/>
        </p:nvSpPr>
        <p:spPr>
          <a:xfrm flipH="1">
            <a:off x="11114334" y="5024314"/>
            <a:ext cx="45085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32" name="Arrow"/>
          <p:cNvSpPr/>
          <p:nvPr/>
        </p:nvSpPr>
        <p:spPr>
          <a:xfrm>
            <a:off x="824358" y="5738116"/>
            <a:ext cx="875431" cy="308821"/>
          </a:xfrm>
          <a:prstGeom prst="rightArrow">
            <a:avLst>
              <a:gd name="adj1" fmla="val 25084"/>
              <a:gd name="adj2" fmla="val 97397"/>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6" name="Pushing"/>
          <p:cNvSpPr/>
          <p:nvPr>
            <p:ph type="title"/>
          </p:nvPr>
        </p:nvSpPr>
        <p:spPr>
          <a:prstGeom prst="rect">
            <a:avLst/>
          </a:prstGeom>
        </p:spPr>
        <p:txBody>
          <a:bodyPr/>
          <a:lstStyle>
            <a:lvl1pPr>
              <a:defRPr b="1"/>
            </a:lvl1pPr>
          </a:lstStyle>
          <a:p>
            <a:pPr/>
            <a:r>
              <a:t>Pushing</a:t>
            </a:r>
          </a:p>
        </p:txBody>
      </p:sp>
      <p:sp>
        <p:nvSpPr>
          <p:cNvPr id="937" name="Push(4)…"/>
          <p:cNvSpPr/>
          <p:nvPr/>
        </p:nvSpPr>
        <p:spPr>
          <a:xfrm>
            <a:off x="1765131" y="5038697"/>
            <a:ext cx="2316361"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Push(4)</a:t>
            </a:r>
          </a:p>
          <a:p>
            <a:pPr algn="l"/>
            <a:r>
              <a:t>Push(2)</a:t>
            </a:r>
          </a:p>
          <a:p>
            <a:pPr algn="l"/>
            <a:r>
              <a:t>Push(5)</a:t>
            </a:r>
          </a:p>
          <a:p>
            <a:pPr algn="l"/>
            <a:r>
              <a:t>Push(13)</a:t>
            </a:r>
          </a:p>
        </p:txBody>
      </p:sp>
      <p:sp>
        <p:nvSpPr>
          <p:cNvPr id="938" name="4"/>
          <p:cNvSpPr/>
          <p:nvPr/>
        </p:nvSpPr>
        <p:spPr>
          <a:xfrm>
            <a:off x="9756853" y="6147067"/>
            <a:ext cx="1257902" cy="122734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4</a:t>
            </a:r>
          </a:p>
        </p:txBody>
      </p:sp>
      <p:sp>
        <p:nvSpPr>
          <p:cNvPr id="939" name="Instructions"/>
          <p:cNvSpPr/>
          <p:nvPr/>
        </p:nvSpPr>
        <p:spPr>
          <a:xfrm>
            <a:off x="939358" y="3768752"/>
            <a:ext cx="424316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500" u="sng"/>
            </a:lvl1pPr>
          </a:lstStyle>
          <a:p>
            <a:pPr/>
            <a:r>
              <a:t>Instructions</a:t>
            </a:r>
          </a:p>
        </p:txBody>
      </p:sp>
      <p:sp>
        <p:nvSpPr>
          <p:cNvPr id="940" name="2"/>
          <p:cNvSpPr/>
          <p:nvPr/>
        </p:nvSpPr>
        <p:spPr>
          <a:xfrm>
            <a:off x="9756853" y="4410643"/>
            <a:ext cx="1257902" cy="122734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2</a:t>
            </a:r>
          </a:p>
        </p:txBody>
      </p:sp>
      <p:sp>
        <p:nvSpPr>
          <p:cNvPr id="941" name="5"/>
          <p:cNvSpPr/>
          <p:nvPr/>
        </p:nvSpPr>
        <p:spPr>
          <a:xfrm>
            <a:off x="9756853" y="2674218"/>
            <a:ext cx="1257902" cy="122734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5</a:t>
            </a:r>
          </a:p>
        </p:txBody>
      </p:sp>
      <p:sp>
        <p:nvSpPr>
          <p:cNvPr id="942" name="Line"/>
          <p:cNvSpPr/>
          <p:nvPr/>
        </p:nvSpPr>
        <p:spPr>
          <a:xfrm>
            <a:off x="10385804" y="5654991"/>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43" name="Line"/>
          <p:cNvSpPr/>
          <p:nvPr/>
        </p:nvSpPr>
        <p:spPr>
          <a:xfrm>
            <a:off x="10385804" y="3918566"/>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44" name="Null"/>
          <p:cNvSpPr/>
          <p:nvPr/>
        </p:nvSpPr>
        <p:spPr>
          <a:xfrm>
            <a:off x="9756853" y="7883492"/>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300">
                <a:latin typeface="Helvetica"/>
                <a:ea typeface="Helvetica"/>
                <a:cs typeface="Helvetica"/>
                <a:sym typeface="Helvetica"/>
              </a:defRPr>
            </a:lvl1pPr>
          </a:lstStyle>
          <a:p>
            <a:pPr/>
            <a:r>
              <a:t>Null</a:t>
            </a:r>
          </a:p>
        </p:txBody>
      </p:sp>
      <p:sp>
        <p:nvSpPr>
          <p:cNvPr id="945" name="Line"/>
          <p:cNvSpPr/>
          <p:nvPr/>
        </p:nvSpPr>
        <p:spPr>
          <a:xfrm>
            <a:off x="10385804" y="7391415"/>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46" name="Head"/>
          <p:cNvSpPr/>
          <p:nvPr/>
        </p:nvSpPr>
        <p:spPr>
          <a:xfrm>
            <a:off x="11652067" y="297673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947" name="Line"/>
          <p:cNvSpPr/>
          <p:nvPr/>
        </p:nvSpPr>
        <p:spPr>
          <a:xfrm flipH="1">
            <a:off x="11114334" y="3287889"/>
            <a:ext cx="45085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48" name="Arrow"/>
          <p:cNvSpPr/>
          <p:nvPr/>
        </p:nvSpPr>
        <p:spPr>
          <a:xfrm>
            <a:off x="790492" y="6214746"/>
            <a:ext cx="875431" cy="308821"/>
          </a:xfrm>
          <a:prstGeom prst="rightArrow">
            <a:avLst>
              <a:gd name="adj1" fmla="val 25084"/>
              <a:gd name="adj2" fmla="val 97397"/>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2" name="Pushing"/>
          <p:cNvSpPr/>
          <p:nvPr>
            <p:ph type="title"/>
          </p:nvPr>
        </p:nvSpPr>
        <p:spPr>
          <a:prstGeom prst="rect">
            <a:avLst/>
          </a:prstGeom>
        </p:spPr>
        <p:txBody>
          <a:bodyPr/>
          <a:lstStyle>
            <a:lvl1pPr>
              <a:defRPr b="1"/>
            </a:lvl1pPr>
          </a:lstStyle>
          <a:p>
            <a:pPr/>
            <a:r>
              <a:t>Pushing</a:t>
            </a:r>
          </a:p>
        </p:txBody>
      </p:sp>
      <p:sp>
        <p:nvSpPr>
          <p:cNvPr id="953" name="Push(4)…"/>
          <p:cNvSpPr/>
          <p:nvPr/>
        </p:nvSpPr>
        <p:spPr>
          <a:xfrm>
            <a:off x="1765131" y="5038697"/>
            <a:ext cx="2316361"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Push(4)</a:t>
            </a:r>
          </a:p>
          <a:p>
            <a:pPr algn="l"/>
            <a:r>
              <a:t>Push(2)</a:t>
            </a:r>
          </a:p>
          <a:p>
            <a:pPr algn="l"/>
            <a:r>
              <a:t>Push(5)</a:t>
            </a:r>
          </a:p>
          <a:p>
            <a:pPr algn="l"/>
            <a:r>
              <a:t>Push(13)</a:t>
            </a:r>
          </a:p>
        </p:txBody>
      </p:sp>
      <p:sp>
        <p:nvSpPr>
          <p:cNvPr id="954" name="4"/>
          <p:cNvSpPr/>
          <p:nvPr/>
        </p:nvSpPr>
        <p:spPr>
          <a:xfrm>
            <a:off x="9756853" y="6147067"/>
            <a:ext cx="1257902" cy="122734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4</a:t>
            </a:r>
          </a:p>
        </p:txBody>
      </p:sp>
      <p:sp>
        <p:nvSpPr>
          <p:cNvPr id="955" name="Instructions"/>
          <p:cNvSpPr/>
          <p:nvPr/>
        </p:nvSpPr>
        <p:spPr>
          <a:xfrm>
            <a:off x="939358" y="3768752"/>
            <a:ext cx="424316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500" u="sng"/>
            </a:lvl1pPr>
          </a:lstStyle>
          <a:p>
            <a:pPr/>
            <a:r>
              <a:t>Instructions</a:t>
            </a:r>
          </a:p>
        </p:txBody>
      </p:sp>
      <p:sp>
        <p:nvSpPr>
          <p:cNvPr id="956" name="2"/>
          <p:cNvSpPr/>
          <p:nvPr/>
        </p:nvSpPr>
        <p:spPr>
          <a:xfrm>
            <a:off x="9756853" y="4410643"/>
            <a:ext cx="1257902" cy="122734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2</a:t>
            </a:r>
          </a:p>
        </p:txBody>
      </p:sp>
      <p:sp>
        <p:nvSpPr>
          <p:cNvPr id="957" name="5"/>
          <p:cNvSpPr/>
          <p:nvPr/>
        </p:nvSpPr>
        <p:spPr>
          <a:xfrm>
            <a:off x="9756853" y="2674218"/>
            <a:ext cx="1257902" cy="122734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5</a:t>
            </a:r>
          </a:p>
        </p:txBody>
      </p:sp>
      <p:sp>
        <p:nvSpPr>
          <p:cNvPr id="958" name="Oval"/>
          <p:cNvSpPr/>
          <p:nvPr/>
        </p:nvSpPr>
        <p:spPr>
          <a:xfrm>
            <a:off x="9756853" y="937794"/>
            <a:ext cx="1257902" cy="1227343"/>
          </a:xfrm>
          <a:prstGeom prst="ellipse">
            <a:avLst/>
          </a:prstGeom>
          <a:blipFill>
            <a:blip r:embed="rId2"/>
          </a:blipFill>
          <a:ln w="12700">
            <a:miter lim="400000"/>
          </a:ln>
        </p:spPr>
        <p:txBody>
          <a:bodyPr lIns="50800" tIns="50800" rIns="50800" bIns="50800" anchor="ctr"/>
          <a:lstStyle/>
          <a:p>
            <a:pPr>
              <a:defRPr b="1" sz="3500">
                <a:latin typeface="Helvetica"/>
                <a:ea typeface="Helvetica"/>
                <a:cs typeface="Helvetica"/>
                <a:sym typeface="Helvetica"/>
              </a:defRPr>
            </a:pPr>
          </a:p>
        </p:txBody>
      </p:sp>
      <p:sp>
        <p:nvSpPr>
          <p:cNvPr id="959" name="13"/>
          <p:cNvSpPr/>
          <p:nvPr/>
        </p:nvSpPr>
        <p:spPr>
          <a:xfrm>
            <a:off x="10053396" y="1240315"/>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13</a:t>
            </a:r>
          </a:p>
        </p:txBody>
      </p:sp>
      <p:sp>
        <p:nvSpPr>
          <p:cNvPr id="960" name="Line"/>
          <p:cNvSpPr/>
          <p:nvPr/>
        </p:nvSpPr>
        <p:spPr>
          <a:xfrm>
            <a:off x="10385804" y="5654991"/>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61" name="Line"/>
          <p:cNvSpPr/>
          <p:nvPr/>
        </p:nvSpPr>
        <p:spPr>
          <a:xfrm>
            <a:off x="10385804" y="3918566"/>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62" name="Line"/>
          <p:cNvSpPr/>
          <p:nvPr/>
        </p:nvSpPr>
        <p:spPr>
          <a:xfrm>
            <a:off x="10385804" y="2182142"/>
            <a:ext cx="1" cy="47507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63" name="Null"/>
          <p:cNvSpPr/>
          <p:nvPr/>
        </p:nvSpPr>
        <p:spPr>
          <a:xfrm>
            <a:off x="9756853" y="7883492"/>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300">
                <a:latin typeface="Helvetica"/>
                <a:ea typeface="Helvetica"/>
                <a:cs typeface="Helvetica"/>
                <a:sym typeface="Helvetica"/>
              </a:defRPr>
            </a:lvl1pPr>
          </a:lstStyle>
          <a:p>
            <a:pPr/>
            <a:r>
              <a:t>Null</a:t>
            </a:r>
          </a:p>
        </p:txBody>
      </p:sp>
      <p:sp>
        <p:nvSpPr>
          <p:cNvPr id="964" name="Line"/>
          <p:cNvSpPr/>
          <p:nvPr/>
        </p:nvSpPr>
        <p:spPr>
          <a:xfrm>
            <a:off x="10385804" y="7391415"/>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65" name="Head"/>
          <p:cNvSpPr/>
          <p:nvPr/>
        </p:nvSpPr>
        <p:spPr>
          <a:xfrm>
            <a:off x="11702867" y="124031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966" name="Line"/>
          <p:cNvSpPr/>
          <p:nvPr/>
        </p:nvSpPr>
        <p:spPr>
          <a:xfrm flipH="1">
            <a:off x="11165134" y="1551465"/>
            <a:ext cx="45085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67" name="Arrow"/>
          <p:cNvSpPr/>
          <p:nvPr/>
        </p:nvSpPr>
        <p:spPr>
          <a:xfrm>
            <a:off x="875158" y="6739680"/>
            <a:ext cx="875431" cy="308821"/>
          </a:xfrm>
          <a:prstGeom prst="rightArrow">
            <a:avLst>
              <a:gd name="adj1" fmla="val 25084"/>
              <a:gd name="adj2" fmla="val 97397"/>
            </a:avLst>
          </a:prstGeom>
          <a:blipFill>
            <a:blip r:embed="rId2"/>
          </a:blip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9" name="Popping"/>
          <p:cNvSpPr/>
          <p:nvPr>
            <p:ph type="title"/>
          </p:nvPr>
        </p:nvSpPr>
        <p:spPr>
          <a:prstGeom prst="rect">
            <a:avLst/>
          </a:prstGeom>
        </p:spPr>
        <p:txBody>
          <a:bodyPr/>
          <a:lstStyle>
            <a:lvl1pPr>
              <a:defRPr b="1"/>
            </a:lvl1pPr>
          </a:lstStyle>
          <a:p>
            <a:pPr/>
            <a:r>
              <a:t>Popping</a:t>
            </a:r>
          </a:p>
        </p:txBody>
      </p:sp>
      <p:sp>
        <p:nvSpPr>
          <p:cNvPr id="970" name="4"/>
          <p:cNvSpPr/>
          <p:nvPr/>
        </p:nvSpPr>
        <p:spPr>
          <a:xfrm>
            <a:off x="9756853" y="6147067"/>
            <a:ext cx="1257902" cy="122734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4</a:t>
            </a:r>
          </a:p>
        </p:txBody>
      </p:sp>
      <p:sp>
        <p:nvSpPr>
          <p:cNvPr id="971" name="Instructions"/>
          <p:cNvSpPr/>
          <p:nvPr/>
        </p:nvSpPr>
        <p:spPr>
          <a:xfrm>
            <a:off x="939358" y="3768752"/>
            <a:ext cx="424316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500" u="sng"/>
            </a:lvl1pPr>
          </a:lstStyle>
          <a:p>
            <a:pPr/>
            <a:r>
              <a:t>Instructions</a:t>
            </a:r>
          </a:p>
        </p:txBody>
      </p:sp>
      <p:sp>
        <p:nvSpPr>
          <p:cNvPr id="972" name="2"/>
          <p:cNvSpPr/>
          <p:nvPr/>
        </p:nvSpPr>
        <p:spPr>
          <a:xfrm>
            <a:off x="9756853" y="4410643"/>
            <a:ext cx="1257902" cy="122734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2</a:t>
            </a:r>
          </a:p>
        </p:txBody>
      </p:sp>
      <p:sp>
        <p:nvSpPr>
          <p:cNvPr id="973" name="5"/>
          <p:cNvSpPr/>
          <p:nvPr/>
        </p:nvSpPr>
        <p:spPr>
          <a:xfrm>
            <a:off x="9756853" y="2674218"/>
            <a:ext cx="1257902" cy="122734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5</a:t>
            </a:r>
          </a:p>
        </p:txBody>
      </p:sp>
      <p:sp>
        <p:nvSpPr>
          <p:cNvPr id="974" name="Oval"/>
          <p:cNvSpPr/>
          <p:nvPr/>
        </p:nvSpPr>
        <p:spPr>
          <a:xfrm>
            <a:off x="9756853" y="937794"/>
            <a:ext cx="1257902" cy="1227343"/>
          </a:xfrm>
          <a:prstGeom prst="ellipse">
            <a:avLst/>
          </a:prstGeom>
          <a:blipFill>
            <a:blip r:embed="rId3"/>
          </a:blipFill>
          <a:ln w="12700">
            <a:miter lim="400000"/>
          </a:ln>
        </p:spPr>
        <p:txBody>
          <a:bodyPr lIns="50800" tIns="50800" rIns="50800" bIns="50800" anchor="ctr"/>
          <a:lstStyle/>
          <a:p>
            <a:pPr>
              <a:defRPr b="1" sz="3500">
                <a:latin typeface="Helvetica"/>
                <a:ea typeface="Helvetica"/>
                <a:cs typeface="Helvetica"/>
                <a:sym typeface="Helvetica"/>
              </a:defRPr>
            </a:pPr>
          </a:p>
        </p:txBody>
      </p:sp>
      <p:sp>
        <p:nvSpPr>
          <p:cNvPr id="975" name="13"/>
          <p:cNvSpPr/>
          <p:nvPr/>
        </p:nvSpPr>
        <p:spPr>
          <a:xfrm>
            <a:off x="10053396" y="1240315"/>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13</a:t>
            </a:r>
          </a:p>
        </p:txBody>
      </p:sp>
      <p:sp>
        <p:nvSpPr>
          <p:cNvPr id="976" name="Line"/>
          <p:cNvSpPr/>
          <p:nvPr/>
        </p:nvSpPr>
        <p:spPr>
          <a:xfrm>
            <a:off x="10385804" y="5654991"/>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77" name="Line"/>
          <p:cNvSpPr/>
          <p:nvPr/>
        </p:nvSpPr>
        <p:spPr>
          <a:xfrm>
            <a:off x="10385804" y="3918566"/>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78" name="Line"/>
          <p:cNvSpPr/>
          <p:nvPr/>
        </p:nvSpPr>
        <p:spPr>
          <a:xfrm>
            <a:off x="10385804" y="2182142"/>
            <a:ext cx="1" cy="47507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79" name="Null"/>
          <p:cNvSpPr/>
          <p:nvPr/>
        </p:nvSpPr>
        <p:spPr>
          <a:xfrm>
            <a:off x="9756853" y="7883492"/>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300">
                <a:latin typeface="Helvetica"/>
                <a:ea typeface="Helvetica"/>
                <a:cs typeface="Helvetica"/>
                <a:sym typeface="Helvetica"/>
              </a:defRPr>
            </a:lvl1pPr>
          </a:lstStyle>
          <a:p>
            <a:pPr/>
            <a:r>
              <a:t>Null</a:t>
            </a:r>
          </a:p>
        </p:txBody>
      </p:sp>
      <p:sp>
        <p:nvSpPr>
          <p:cNvPr id="980" name="Line"/>
          <p:cNvSpPr/>
          <p:nvPr/>
        </p:nvSpPr>
        <p:spPr>
          <a:xfrm>
            <a:off x="10385804" y="7391415"/>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81" name="Head"/>
          <p:cNvSpPr/>
          <p:nvPr/>
        </p:nvSpPr>
        <p:spPr>
          <a:xfrm>
            <a:off x="11702867" y="124031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982" name="Line"/>
          <p:cNvSpPr/>
          <p:nvPr/>
        </p:nvSpPr>
        <p:spPr>
          <a:xfrm flipH="1">
            <a:off x="11165134" y="1551465"/>
            <a:ext cx="45085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83" name="Pop()…"/>
          <p:cNvSpPr/>
          <p:nvPr/>
        </p:nvSpPr>
        <p:spPr>
          <a:xfrm>
            <a:off x="1765131" y="5038697"/>
            <a:ext cx="1765846"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Pop()</a:t>
            </a:r>
          </a:p>
          <a:p>
            <a:pPr algn="l"/>
            <a:r>
              <a:t>Pop()</a:t>
            </a:r>
          </a:p>
          <a:p>
            <a:pPr algn="l"/>
            <a:r>
              <a:t>Pop()</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7" name="Popping"/>
          <p:cNvSpPr/>
          <p:nvPr>
            <p:ph type="title"/>
          </p:nvPr>
        </p:nvSpPr>
        <p:spPr>
          <a:prstGeom prst="rect">
            <a:avLst/>
          </a:prstGeom>
        </p:spPr>
        <p:txBody>
          <a:bodyPr/>
          <a:lstStyle>
            <a:lvl1pPr>
              <a:defRPr b="1"/>
            </a:lvl1pPr>
          </a:lstStyle>
          <a:p>
            <a:pPr/>
            <a:r>
              <a:t>Popping</a:t>
            </a:r>
          </a:p>
        </p:txBody>
      </p:sp>
      <p:sp>
        <p:nvSpPr>
          <p:cNvPr id="988" name="Pop()…"/>
          <p:cNvSpPr/>
          <p:nvPr/>
        </p:nvSpPr>
        <p:spPr>
          <a:xfrm>
            <a:off x="1765131" y="5038697"/>
            <a:ext cx="1765846"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Pop()</a:t>
            </a:r>
          </a:p>
          <a:p>
            <a:pPr algn="l"/>
            <a:r>
              <a:t>Pop()</a:t>
            </a:r>
          </a:p>
          <a:p>
            <a:pPr algn="l"/>
            <a:r>
              <a:t>Pop()</a:t>
            </a:r>
          </a:p>
        </p:txBody>
      </p:sp>
      <p:sp>
        <p:nvSpPr>
          <p:cNvPr id="989" name="4"/>
          <p:cNvSpPr/>
          <p:nvPr/>
        </p:nvSpPr>
        <p:spPr>
          <a:xfrm>
            <a:off x="9756853" y="6147067"/>
            <a:ext cx="1257902" cy="122734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4</a:t>
            </a:r>
          </a:p>
        </p:txBody>
      </p:sp>
      <p:sp>
        <p:nvSpPr>
          <p:cNvPr id="990" name="Instructions"/>
          <p:cNvSpPr/>
          <p:nvPr/>
        </p:nvSpPr>
        <p:spPr>
          <a:xfrm>
            <a:off x="939358" y="3768752"/>
            <a:ext cx="424316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500" u="sng"/>
            </a:lvl1pPr>
          </a:lstStyle>
          <a:p>
            <a:pPr/>
            <a:r>
              <a:t>Instructions</a:t>
            </a:r>
          </a:p>
        </p:txBody>
      </p:sp>
      <p:sp>
        <p:nvSpPr>
          <p:cNvPr id="991" name="2"/>
          <p:cNvSpPr/>
          <p:nvPr/>
        </p:nvSpPr>
        <p:spPr>
          <a:xfrm>
            <a:off x="9756853" y="4410643"/>
            <a:ext cx="1257902" cy="122734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2</a:t>
            </a:r>
          </a:p>
        </p:txBody>
      </p:sp>
      <p:sp>
        <p:nvSpPr>
          <p:cNvPr id="992" name="5"/>
          <p:cNvSpPr/>
          <p:nvPr/>
        </p:nvSpPr>
        <p:spPr>
          <a:xfrm>
            <a:off x="9756853" y="2674218"/>
            <a:ext cx="1257902" cy="122734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5</a:t>
            </a:r>
          </a:p>
        </p:txBody>
      </p:sp>
      <p:sp>
        <p:nvSpPr>
          <p:cNvPr id="993" name="Null"/>
          <p:cNvSpPr/>
          <p:nvPr/>
        </p:nvSpPr>
        <p:spPr>
          <a:xfrm>
            <a:off x="9756853" y="937794"/>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994" name="Line"/>
          <p:cNvSpPr/>
          <p:nvPr/>
        </p:nvSpPr>
        <p:spPr>
          <a:xfrm>
            <a:off x="10385804" y="5654991"/>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95" name="Line"/>
          <p:cNvSpPr/>
          <p:nvPr/>
        </p:nvSpPr>
        <p:spPr>
          <a:xfrm>
            <a:off x="10385804" y="3918566"/>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96" name="Null"/>
          <p:cNvSpPr/>
          <p:nvPr/>
        </p:nvSpPr>
        <p:spPr>
          <a:xfrm>
            <a:off x="9756853" y="7883492"/>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300">
                <a:latin typeface="Helvetica"/>
                <a:ea typeface="Helvetica"/>
                <a:cs typeface="Helvetica"/>
                <a:sym typeface="Helvetica"/>
              </a:defRPr>
            </a:lvl1pPr>
          </a:lstStyle>
          <a:p>
            <a:pPr/>
            <a:r>
              <a:t>Null</a:t>
            </a:r>
          </a:p>
        </p:txBody>
      </p:sp>
      <p:sp>
        <p:nvSpPr>
          <p:cNvPr id="997" name="Line"/>
          <p:cNvSpPr/>
          <p:nvPr/>
        </p:nvSpPr>
        <p:spPr>
          <a:xfrm>
            <a:off x="10385804" y="7391415"/>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98" name="Head"/>
          <p:cNvSpPr/>
          <p:nvPr/>
        </p:nvSpPr>
        <p:spPr>
          <a:xfrm>
            <a:off x="11702867" y="297673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999" name="Line"/>
          <p:cNvSpPr/>
          <p:nvPr/>
        </p:nvSpPr>
        <p:spPr>
          <a:xfrm flipH="1">
            <a:off x="11165134" y="3287889"/>
            <a:ext cx="45085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00" name="Arrow"/>
          <p:cNvSpPr/>
          <p:nvPr/>
        </p:nvSpPr>
        <p:spPr>
          <a:xfrm>
            <a:off x="824358" y="5215680"/>
            <a:ext cx="875431" cy="308821"/>
          </a:xfrm>
          <a:prstGeom prst="rightArrow">
            <a:avLst>
              <a:gd name="adj1" fmla="val 25084"/>
              <a:gd name="adj2" fmla="val 97397"/>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4" name="Popping"/>
          <p:cNvSpPr/>
          <p:nvPr>
            <p:ph type="title"/>
          </p:nvPr>
        </p:nvSpPr>
        <p:spPr>
          <a:prstGeom prst="rect">
            <a:avLst/>
          </a:prstGeom>
        </p:spPr>
        <p:txBody>
          <a:bodyPr/>
          <a:lstStyle>
            <a:lvl1pPr>
              <a:defRPr b="1"/>
            </a:lvl1pPr>
          </a:lstStyle>
          <a:p>
            <a:pPr/>
            <a:r>
              <a:t>Popping</a:t>
            </a:r>
          </a:p>
        </p:txBody>
      </p:sp>
      <p:sp>
        <p:nvSpPr>
          <p:cNvPr id="1005" name="4"/>
          <p:cNvSpPr/>
          <p:nvPr/>
        </p:nvSpPr>
        <p:spPr>
          <a:xfrm>
            <a:off x="9756853" y="6147067"/>
            <a:ext cx="1257902" cy="122734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4</a:t>
            </a:r>
          </a:p>
        </p:txBody>
      </p:sp>
      <p:sp>
        <p:nvSpPr>
          <p:cNvPr id="1006" name="Instructions"/>
          <p:cNvSpPr/>
          <p:nvPr/>
        </p:nvSpPr>
        <p:spPr>
          <a:xfrm>
            <a:off x="939358" y="3768752"/>
            <a:ext cx="424316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500" u="sng"/>
            </a:lvl1pPr>
          </a:lstStyle>
          <a:p>
            <a:pPr/>
            <a:r>
              <a:t>Instructions</a:t>
            </a:r>
          </a:p>
        </p:txBody>
      </p:sp>
      <p:sp>
        <p:nvSpPr>
          <p:cNvPr id="1007" name="2"/>
          <p:cNvSpPr/>
          <p:nvPr/>
        </p:nvSpPr>
        <p:spPr>
          <a:xfrm>
            <a:off x="9756853" y="4410643"/>
            <a:ext cx="1257902" cy="122734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2</a:t>
            </a:r>
          </a:p>
        </p:txBody>
      </p:sp>
      <p:sp>
        <p:nvSpPr>
          <p:cNvPr id="1008" name="Null"/>
          <p:cNvSpPr/>
          <p:nvPr/>
        </p:nvSpPr>
        <p:spPr>
          <a:xfrm>
            <a:off x="9756853" y="2674218"/>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1009" name="Line"/>
          <p:cNvSpPr/>
          <p:nvPr/>
        </p:nvSpPr>
        <p:spPr>
          <a:xfrm>
            <a:off x="10385804" y="5654991"/>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10" name="Null"/>
          <p:cNvSpPr/>
          <p:nvPr/>
        </p:nvSpPr>
        <p:spPr>
          <a:xfrm>
            <a:off x="9756853" y="7883492"/>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300">
                <a:latin typeface="Helvetica"/>
                <a:ea typeface="Helvetica"/>
                <a:cs typeface="Helvetica"/>
                <a:sym typeface="Helvetica"/>
              </a:defRPr>
            </a:lvl1pPr>
          </a:lstStyle>
          <a:p>
            <a:pPr/>
            <a:r>
              <a:t>Null</a:t>
            </a:r>
          </a:p>
        </p:txBody>
      </p:sp>
      <p:sp>
        <p:nvSpPr>
          <p:cNvPr id="1011" name="Line"/>
          <p:cNvSpPr/>
          <p:nvPr/>
        </p:nvSpPr>
        <p:spPr>
          <a:xfrm>
            <a:off x="10385804" y="7391415"/>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12" name="Head"/>
          <p:cNvSpPr/>
          <p:nvPr/>
        </p:nvSpPr>
        <p:spPr>
          <a:xfrm>
            <a:off x="11702867" y="456564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1013" name="Line"/>
          <p:cNvSpPr/>
          <p:nvPr/>
        </p:nvSpPr>
        <p:spPr>
          <a:xfrm flipH="1">
            <a:off x="11165134" y="4876800"/>
            <a:ext cx="450855"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14" name="Pop()…"/>
          <p:cNvSpPr/>
          <p:nvPr/>
        </p:nvSpPr>
        <p:spPr>
          <a:xfrm>
            <a:off x="1765131" y="5038697"/>
            <a:ext cx="1765846"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Pop()</a:t>
            </a:r>
          </a:p>
          <a:p>
            <a:pPr algn="l"/>
            <a:r>
              <a:t>Pop()</a:t>
            </a:r>
          </a:p>
          <a:p>
            <a:pPr algn="l"/>
            <a:r>
              <a:t>Pop()</a:t>
            </a:r>
          </a:p>
        </p:txBody>
      </p:sp>
      <p:sp>
        <p:nvSpPr>
          <p:cNvPr id="1015" name="Arrow"/>
          <p:cNvSpPr/>
          <p:nvPr/>
        </p:nvSpPr>
        <p:spPr>
          <a:xfrm>
            <a:off x="807425" y="5738116"/>
            <a:ext cx="875431" cy="308821"/>
          </a:xfrm>
          <a:prstGeom prst="rightArrow">
            <a:avLst>
              <a:gd name="adj1" fmla="val 25084"/>
              <a:gd name="adj2" fmla="val 97397"/>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9" name="Popping"/>
          <p:cNvSpPr/>
          <p:nvPr>
            <p:ph type="title"/>
          </p:nvPr>
        </p:nvSpPr>
        <p:spPr>
          <a:prstGeom prst="rect">
            <a:avLst/>
          </a:prstGeom>
        </p:spPr>
        <p:txBody>
          <a:bodyPr/>
          <a:lstStyle>
            <a:lvl1pPr>
              <a:defRPr b="1"/>
            </a:lvl1pPr>
          </a:lstStyle>
          <a:p>
            <a:pPr/>
            <a:r>
              <a:t>Popping</a:t>
            </a:r>
          </a:p>
        </p:txBody>
      </p:sp>
      <p:sp>
        <p:nvSpPr>
          <p:cNvPr id="1020" name="4"/>
          <p:cNvSpPr/>
          <p:nvPr/>
        </p:nvSpPr>
        <p:spPr>
          <a:xfrm>
            <a:off x="9756853" y="6147067"/>
            <a:ext cx="1257902" cy="122734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atin typeface="Helvetica"/>
                <a:ea typeface="Helvetica"/>
                <a:cs typeface="Helvetica"/>
                <a:sym typeface="Helvetica"/>
              </a:defRPr>
            </a:lvl1pPr>
          </a:lstStyle>
          <a:p>
            <a:pPr/>
            <a:r>
              <a:t>4</a:t>
            </a:r>
          </a:p>
        </p:txBody>
      </p:sp>
      <p:sp>
        <p:nvSpPr>
          <p:cNvPr id="1021" name="Instructions"/>
          <p:cNvSpPr/>
          <p:nvPr/>
        </p:nvSpPr>
        <p:spPr>
          <a:xfrm>
            <a:off x="939358" y="3768752"/>
            <a:ext cx="424316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500" u="sng"/>
            </a:lvl1pPr>
          </a:lstStyle>
          <a:p>
            <a:pPr/>
            <a:r>
              <a:t>Instructions</a:t>
            </a:r>
          </a:p>
        </p:txBody>
      </p:sp>
      <p:sp>
        <p:nvSpPr>
          <p:cNvPr id="1022" name="Null"/>
          <p:cNvSpPr/>
          <p:nvPr/>
        </p:nvSpPr>
        <p:spPr>
          <a:xfrm>
            <a:off x="9756853" y="4410643"/>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1023" name="Null"/>
          <p:cNvSpPr/>
          <p:nvPr/>
        </p:nvSpPr>
        <p:spPr>
          <a:xfrm>
            <a:off x="9756853" y="7883492"/>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300">
                <a:latin typeface="Helvetica"/>
                <a:ea typeface="Helvetica"/>
                <a:cs typeface="Helvetica"/>
                <a:sym typeface="Helvetica"/>
              </a:defRPr>
            </a:lvl1pPr>
          </a:lstStyle>
          <a:p>
            <a:pPr/>
            <a:r>
              <a:t>Null</a:t>
            </a:r>
          </a:p>
        </p:txBody>
      </p:sp>
      <p:sp>
        <p:nvSpPr>
          <p:cNvPr id="1024" name="Line"/>
          <p:cNvSpPr/>
          <p:nvPr/>
        </p:nvSpPr>
        <p:spPr>
          <a:xfrm>
            <a:off x="10385804" y="7391415"/>
            <a:ext cx="1" cy="475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25" name="Head"/>
          <p:cNvSpPr/>
          <p:nvPr/>
        </p:nvSpPr>
        <p:spPr>
          <a:xfrm>
            <a:off x="11626667" y="644958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1026" name="Line"/>
          <p:cNvSpPr/>
          <p:nvPr/>
        </p:nvSpPr>
        <p:spPr>
          <a:xfrm flipH="1">
            <a:off x="11088934" y="6760739"/>
            <a:ext cx="45085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27" name="Pop()…"/>
          <p:cNvSpPr/>
          <p:nvPr/>
        </p:nvSpPr>
        <p:spPr>
          <a:xfrm>
            <a:off x="1765131" y="5038697"/>
            <a:ext cx="1765846"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Pop()</a:t>
            </a:r>
          </a:p>
          <a:p>
            <a:pPr algn="l"/>
            <a:r>
              <a:t>Pop()</a:t>
            </a:r>
          </a:p>
          <a:p>
            <a:pPr algn="l"/>
            <a:r>
              <a:t>Pop()</a:t>
            </a:r>
          </a:p>
        </p:txBody>
      </p:sp>
      <p:sp>
        <p:nvSpPr>
          <p:cNvPr id="1028" name="Arrow"/>
          <p:cNvSpPr/>
          <p:nvPr/>
        </p:nvSpPr>
        <p:spPr>
          <a:xfrm>
            <a:off x="824358" y="6248613"/>
            <a:ext cx="875431" cy="308821"/>
          </a:xfrm>
          <a:prstGeom prst="rightArrow">
            <a:avLst>
              <a:gd name="adj1" fmla="val 25084"/>
              <a:gd name="adj2" fmla="val 97397"/>
            </a:avLst>
          </a:prstGeom>
          <a:blipFill>
            <a:blip r:embed="rId2"/>
          </a:blip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0" name="Popping"/>
          <p:cNvSpPr/>
          <p:nvPr>
            <p:ph type="title"/>
          </p:nvPr>
        </p:nvSpPr>
        <p:spPr>
          <a:prstGeom prst="rect">
            <a:avLst/>
          </a:prstGeom>
        </p:spPr>
        <p:txBody>
          <a:bodyPr/>
          <a:lstStyle>
            <a:lvl1pPr>
              <a:defRPr b="1"/>
            </a:lvl1pPr>
          </a:lstStyle>
          <a:p>
            <a:pPr/>
            <a:r>
              <a:t>Popping</a:t>
            </a:r>
          </a:p>
        </p:txBody>
      </p:sp>
      <p:sp>
        <p:nvSpPr>
          <p:cNvPr id="1031" name="Null"/>
          <p:cNvSpPr/>
          <p:nvPr/>
        </p:nvSpPr>
        <p:spPr>
          <a:xfrm>
            <a:off x="9756853" y="6147067"/>
            <a:ext cx="1257902" cy="1227344"/>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1032" name="Instructions"/>
          <p:cNvSpPr/>
          <p:nvPr/>
        </p:nvSpPr>
        <p:spPr>
          <a:xfrm>
            <a:off x="939358" y="3768752"/>
            <a:ext cx="424316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500" u="sng"/>
            </a:lvl1pPr>
          </a:lstStyle>
          <a:p>
            <a:pPr/>
            <a:r>
              <a:t>Instructions</a:t>
            </a:r>
          </a:p>
        </p:txBody>
      </p:sp>
      <p:sp>
        <p:nvSpPr>
          <p:cNvPr id="1033" name="Null"/>
          <p:cNvSpPr/>
          <p:nvPr/>
        </p:nvSpPr>
        <p:spPr>
          <a:xfrm>
            <a:off x="9756853" y="7883492"/>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300">
                <a:latin typeface="Helvetica"/>
                <a:ea typeface="Helvetica"/>
                <a:cs typeface="Helvetica"/>
                <a:sym typeface="Helvetica"/>
              </a:defRPr>
            </a:lvl1pPr>
          </a:lstStyle>
          <a:p>
            <a:pPr/>
            <a:r>
              <a:t>Null</a:t>
            </a:r>
          </a:p>
        </p:txBody>
      </p:sp>
      <p:sp>
        <p:nvSpPr>
          <p:cNvPr id="1034" name="Head"/>
          <p:cNvSpPr/>
          <p:nvPr/>
        </p:nvSpPr>
        <p:spPr>
          <a:xfrm>
            <a:off x="11643600" y="8186013"/>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1035" name="Line"/>
          <p:cNvSpPr/>
          <p:nvPr/>
        </p:nvSpPr>
        <p:spPr>
          <a:xfrm flipH="1">
            <a:off x="11105867" y="8497163"/>
            <a:ext cx="45085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36" name="Pop()…"/>
          <p:cNvSpPr/>
          <p:nvPr/>
        </p:nvSpPr>
        <p:spPr>
          <a:xfrm>
            <a:off x="1765131" y="5038697"/>
            <a:ext cx="1765846"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Pop()</a:t>
            </a:r>
          </a:p>
          <a:p>
            <a:pPr algn="l"/>
            <a:r>
              <a:t>Pop()</a:t>
            </a:r>
          </a:p>
          <a:p>
            <a:pPr algn="l"/>
            <a:r>
              <a:t>Pop()</a:t>
            </a:r>
          </a:p>
        </p:txBody>
      </p:sp>
      <p:sp>
        <p:nvSpPr>
          <p:cNvPr id="1037" name="Arrow"/>
          <p:cNvSpPr/>
          <p:nvPr/>
        </p:nvSpPr>
        <p:spPr>
          <a:xfrm>
            <a:off x="790492" y="6739680"/>
            <a:ext cx="875431" cy="308821"/>
          </a:xfrm>
          <a:prstGeom prst="rightArrow">
            <a:avLst>
              <a:gd name="adj1" fmla="val 25084"/>
              <a:gd name="adj2" fmla="val 97397"/>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1" name="Popping"/>
          <p:cNvSpPr/>
          <p:nvPr>
            <p:ph type="title"/>
          </p:nvPr>
        </p:nvSpPr>
        <p:spPr>
          <a:prstGeom prst="rect">
            <a:avLst/>
          </a:prstGeom>
        </p:spPr>
        <p:txBody>
          <a:bodyPr/>
          <a:lstStyle>
            <a:lvl1pPr>
              <a:defRPr b="1"/>
            </a:lvl1pPr>
          </a:lstStyle>
          <a:p>
            <a:pPr/>
            <a:r>
              <a:t>Popping</a:t>
            </a:r>
          </a:p>
        </p:txBody>
      </p:sp>
      <p:sp>
        <p:nvSpPr>
          <p:cNvPr id="1042" name="Instructions"/>
          <p:cNvSpPr/>
          <p:nvPr/>
        </p:nvSpPr>
        <p:spPr>
          <a:xfrm>
            <a:off x="939358" y="3768752"/>
            <a:ext cx="424316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500" u="sng"/>
            </a:lvl1pPr>
          </a:lstStyle>
          <a:p>
            <a:pPr/>
            <a:r>
              <a:t>Instructions</a:t>
            </a:r>
          </a:p>
        </p:txBody>
      </p:sp>
      <p:sp>
        <p:nvSpPr>
          <p:cNvPr id="1043" name="Null"/>
          <p:cNvSpPr/>
          <p:nvPr/>
        </p:nvSpPr>
        <p:spPr>
          <a:xfrm>
            <a:off x="9756853" y="7883492"/>
            <a:ext cx="1257902" cy="122734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300">
                <a:latin typeface="Helvetica"/>
                <a:ea typeface="Helvetica"/>
                <a:cs typeface="Helvetica"/>
                <a:sym typeface="Helvetica"/>
              </a:defRPr>
            </a:lvl1pPr>
          </a:lstStyle>
          <a:p>
            <a:pPr/>
            <a:r>
              <a:t>Null</a:t>
            </a:r>
          </a:p>
        </p:txBody>
      </p:sp>
      <p:sp>
        <p:nvSpPr>
          <p:cNvPr id="1044" name="Head"/>
          <p:cNvSpPr/>
          <p:nvPr/>
        </p:nvSpPr>
        <p:spPr>
          <a:xfrm>
            <a:off x="11643600" y="8186013"/>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1045" name="Line"/>
          <p:cNvSpPr/>
          <p:nvPr/>
        </p:nvSpPr>
        <p:spPr>
          <a:xfrm flipH="1">
            <a:off x="11105867" y="8497163"/>
            <a:ext cx="45085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46" name="Pop()…"/>
          <p:cNvSpPr/>
          <p:nvPr/>
        </p:nvSpPr>
        <p:spPr>
          <a:xfrm>
            <a:off x="1765131" y="5038697"/>
            <a:ext cx="1765846"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Pop()</a:t>
            </a:r>
          </a:p>
          <a:p>
            <a:pPr algn="l"/>
            <a:r>
              <a:t>Pop()</a:t>
            </a:r>
          </a:p>
          <a:p>
            <a:pPr algn="l"/>
            <a:r>
              <a:t>Pop()</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What is a Stack?"/>
          <p:cNvSpPr/>
          <p:nvPr>
            <p:ph type="title"/>
          </p:nvPr>
        </p:nvSpPr>
        <p:spPr>
          <a:prstGeom prst="rect">
            <a:avLst/>
          </a:prstGeom>
        </p:spPr>
        <p:txBody>
          <a:bodyPr/>
          <a:lstStyle/>
          <a:p>
            <a:pPr>
              <a:defRPr b="1"/>
            </a:pPr>
            <a:r>
              <a:t>What is a </a:t>
            </a:r>
            <a:r>
              <a:t>Stack</a:t>
            </a:r>
            <a:r>
              <a:t>?</a:t>
            </a:r>
          </a:p>
        </p:txBody>
      </p:sp>
      <p:sp>
        <p:nvSpPr>
          <p:cNvPr id="183" name="Garlic"/>
          <p:cNvSpPr/>
          <p:nvPr/>
        </p:nvSpPr>
        <p:spPr>
          <a:xfrm>
            <a:off x="8470331" y="7541735"/>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184" name="Cabbage"/>
          <p:cNvSpPr/>
          <p:nvPr/>
        </p:nvSpPr>
        <p:spPr>
          <a:xfrm>
            <a:off x="8470331" y="6810866"/>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185" name="Potato"/>
          <p:cNvSpPr/>
          <p:nvPr/>
        </p:nvSpPr>
        <p:spPr>
          <a:xfrm>
            <a:off x="8470331" y="6079997"/>
            <a:ext cx="2125618" cy="661275"/>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186" name="Instructions"/>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187" name="pop()…"/>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188" name="Arrow"/>
          <p:cNvSpPr/>
          <p:nvPr/>
        </p:nvSpPr>
        <p:spPr>
          <a:xfrm>
            <a:off x="451842" y="4599318"/>
            <a:ext cx="1029825" cy="419497"/>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What is a Stack?"/>
          <p:cNvSpPr/>
          <p:nvPr>
            <p:ph type="title"/>
          </p:nvPr>
        </p:nvSpPr>
        <p:spPr>
          <a:prstGeom prst="rect">
            <a:avLst/>
          </a:prstGeom>
        </p:spPr>
        <p:txBody>
          <a:bodyPr/>
          <a:lstStyle/>
          <a:p>
            <a:pPr>
              <a:defRPr b="1"/>
            </a:pPr>
            <a:r>
              <a:t>What is a </a:t>
            </a:r>
            <a:r>
              <a:t>Stack</a:t>
            </a:r>
            <a:r>
              <a:t>?</a:t>
            </a:r>
          </a:p>
        </p:txBody>
      </p:sp>
      <p:sp>
        <p:nvSpPr>
          <p:cNvPr id="191" name="Garlic"/>
          <p:cNvSpPr/>
          <p:nvPr/>
        </p:nvSpPr>
        <p:spPr>
          <a:xfrm>
            <a:off x="8470331" y="7541735"/>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Garlic</a:t>
            </a:r>
          </a:p>
        </p:txBody>
      </p:sp>
      <p:sp>
        <p:nvSpPr>
          <p:cNvPr id="192" name="Cabbage"/>
          <p:cNvSpPr/>
          <p:nvPr/>
        </p:nvSpPr>
        <p:spPr>
          <a:xfrm>
            <a:off x="8470331" y="6810866"/>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Cabbage</a:t>
            </a:r>
          </a:p>
        </p:txBody>
      </p:sp>
      <p:sp>
        <p:nvSpPr>
          <p:cNvPr id="193" name="Potato"/>
          <p:cNvSpPr/>
          <p:nvPr/>
        </p:nvSpPr>
        <p:spPr>
          <a:xfrm>
            <a:off x="8470331" y="6079997"/>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Potato</a:t>
            </a:r>
          </a:p>
        </p:txBody>
      </p:sp>
      <p:sp>
        <p:nvSpPr>
          <p:cNvPr id="194" name="Instructions"/>
          <p:cNvSpPr/>
          <p:nvPr/>
        </p:nvSpPr>
        <p:spPr>
          <a:xfrm>
            <a:off x="1681331" y="3032809"/>
            <a:ext cx="442667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u="sng"/>
            </a:lvl1pPr>
          </a:lstStyle>
          <a:p>
            <a:pPr/>
            <a:r>
              <a:t>Instructions</a:t>
            </a:r>
          </a:p>
        </p:txBody>
      </p:sp>
      <p:sp>
        <p:nvSpPr>
          <p:cNvPr id="195" name="pop()…"/>
          <p:cNvSpPr/>
          <p:nvPr/>
        </p:nvSpPr>
        <p:spPr>
          <a:xfrm>
            <a:off x="1510435" y="4452718"/>
            <a:ext cx="5344196"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196" name="Arrow"/>
          <p:cNvSpPr/>
          <p:nvPr/>
        </p:nvSpPr>
        <p:spPr>
          <a:xfrm>
            <a:off x="426442" y="5094618"/>
            <a:ext cx="1029825" cy="419497"/>
          </a:xfrm>
          <a:prstGeom prst="rightArrow">
            <a:avLst>
              <a:gd name="adj1" fmla="val 32000"/>
              <a:gd name="adj2" fmla="val 113308"/>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197" name="Onion"/>
          <p:cNvSpPr/>
          <p:nvPr/>
        </p:nvSpPr>
        <p:spPr>
          <a:xfrm>
            <a:off x="8470331" y="4281296"/>
            <a:ext cx="2125618" cy="661275"/>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Onion</a:t>
            </a:r>
          </a:p>
        </p:txBody>
      </p:sp>
      <p:sp>
        <p:nvSpPr>
          <p:cNvPr id="198" name="Line"/>
          <p:cNvSpPr/>
          <p:nvPr/>
        </p:nvSpPr>
        <p:spPr>
          <a:xfrm>
            <a:off x="9533139" y="5180646"/>
            <a:ext cx="1" cy="661275"/>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