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44" r:id="rId1"/>
  </p:sldMasterIdLst>
  <p:sldIdLst>
    <p:sldId id="256" r:id="rId2"/>
    <p:sldId id="258" r:id="rId3"/>
    <p:sldId id="257" r:id="rId4"/>
    <p:sldId id="260" r:id="rId5"/>
    <p:sldId id="259" r:id="rId6"/>
    <p:sldId id="267" r:id="rId7"/>
    <p:sldId id="266" r:id="rId8"/>
    <p:sldId id="261" r:id="rId9"/>
    <p:sldId id="264" r:id="rId10"/>
    <p:sldId id="268" r:id="rId11"/>
    <p:sldId id="262" r:id="rId12"/>
    <p:sldId id="265" r:id="rId13"/>
    <p:sldId id="269" r:id="rId14"/>
    <p:sldId id="263" r:id="rId15"/>
    <p:sldId id="271" r:id="rId16"/>
    <p:sldId id="272" r:id="rId17"/>
    <p:sldId id="273" r:id="rId18"/>
    <p:sldId id="274" r:id="rId19"/>
    <p:sldId id="277" r:id="rId20"/>
    <p:sldId id="275" r:id="rId21"/>
    <p:sldId id="278" r:id="rId22"/>
    <p:sldId id="276" r:id="rId23"/>
    <p:sldId id="27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8FF466B-19C8-4318-8220-F7AB5C9A8DCE}">
          <p14:sldIdLst>
            <p14:sldId id="256"/>
            <p14:sldId id="258"/>
            <p14:sldId id="257"/>
            <p14:sldId id="260"/>
            <p14:sldId id="259"/>
            <p14:sldId id="267"/>
            <p14:sldId id="266"/>
            <p14:sldId id="261"/>
            <p14:sldId id="264"/>
            <p14:sldId id="268"/>
            <p14:sldId id="262"/>
            <p14:sldId id="265"/>
            <p14:sldId id="269"/>
            <p14:sldId id="263"/>
            <p14:sldId id="271"/>
            <p14:sldId id="272"/>
            <p14:sldId id="273"/>
            <p14:sldId id="274"/>
            <p14:sldId id="277"/>
            <p14:sldId id="275"/>
            <p14:sldId id="278"/>
            <p14:sldId id="276"/>
            <p14:sldId id="270"/>
          </p14:sldIdLst>
        </p14:section>
      </p14:sectionLst>
    </p:ext>
    <p:ext uri="{EFAFB233-063F-42B5-8137-9DF3F51BA10A}">
      <p15:sldGuideLst xmlns:p15="http://schemas.microsoft.com/office/powerpoint/2012/main">
        <p15:guide id="1" pos="914"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guide pos="91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732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216968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154302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47405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817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753950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1/29/2017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362978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1/29/2017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586906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E36636D-D922-432D-A958-524484B5923D}" type="datetimeFigureOut">
              <a:rPr lang="en-US" smtClean="0"/>
              <a:pPr/>
              <a:t>1/29/2017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133755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E36636D-D922-432D-A958-524484B5923D}" type="datetimeFigureOut">
              <a:rPr lang="en-US" smtClean="0"/>
              <a:pPr/>
              <a:t>1/29/2017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44296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272705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E36636D-D922-432D-A958-524484B5923D}" type="datetimeFigureOut">
              <a:rPr lang="en-US" smtClean="0"/>
              <a:pPr/>
              <a:t>1/29/2017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28FB93-0A08-4E7D-8E63-9EFA29F1E093}"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64222"/>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Problem Solving Paradigms</a:t>
            </a:r>
          </a:p>
        </p:txBody>
      </p:sp>
      <p:sp>
        <p:nvSpPr>
          <p:cNvPr id="3" name="Subtitle 2"/>
          <p:cNvSpPr>
            <a:spLocks noGrp="1"/>
          </p:cNvSpPr>
          <p:nvPr>
            <p:ph type="subTitle" idx="1"/>
          </p:nvPr>
        </p:nvSpPr>
        <p:spPr/>
        <p:txBody>
          <a:bodyPr/>
          <a:lstStyle/>
          <a:p>
            <a:r>
              <a:rPr lang="en-CA" dirty="0"/>
              <a:t>Olivier Bourgeois</a:t>
            </a:r>
          </a:p>
        </p:txBody>
      </p:sp>
    </p:spTree>
    <p:extLst>
      <p:ext uri="{BB962C8B-B14F-4D97-AF65-F5344CB8AC3E}">
        <p14:creationId xmlns:p14="http://schemas.microsoft.com/office/powerpoint/2010/main" val="1618108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Divide and Conquer – Example</a:t>
            </a:r>
          </a:p>
        </p:txBody>
      </p:sp>
      <p:sp>
        <p:nvSpPr>
          <p:cNvPr id="3" name="Content Placeholder 2"/>
          <p:cNvSpPr>
            <a:spLocks noGrp="1"/>
          </p:cNvSpPr>
          <p:nvPr>
            <p:ph idx="1"/>
          </p:nvPr>
        </p:nvSpPr>
        <p:spPr/>
        <p:txBody>
          <a:bodyPr/>
          <a:lstStyle/>
          <a:p>
            <a:r>
              <a:rPr lang="en-CA" dirty="0"/>
              <a:t>E.g. the closest pair of point problem consists of finding the pair of points in a 2D plane whose length separating them is at a minimum.</a:t>
            </a:r>
          </a:p>
          <a:p>
            <a:r>
              <a:rPr lang="en-CA" dirty="0"/>
              <a:t>Naïve solution would be to compute all pair-wise distances in O(n</a:t>
            </a:r>
            <a:r>
              <a:rPr lang="en-CA" baseline="30000" dirty="0"/>
              <a:t>2</a:t>
            </a:r>
            <a:r>
              <a:rPr lang="en-CA" dirty="0"/>
              <a:t>).</a:t>
            </a:r>
          </a:p>
          <a:p>
            <a:r>
              <a:rPr lang="en-CA" dirty="0"/>
              <a:t>Can do O(n log n) with the following </a:t>
            </a:r>
            <a:r>
              <a:rPr lang="en-CA" dirty="0" err="1"/>
              <a:t>DnC</a:t>
            </a:r>
            <a:r>
              <a:rPr lang="en-CA" dirty="0"/>
              <a:t> algorithm:</a:t>
            </a:r>
          </a:p>
          <a:p>
            <a:pPr lvl="1"/>
            <a:r>
              <a:rPr lang="en-CA" dirty="0"/>
              <a:t>Sort points according to their x-coordinates</a:t>
            </a:r>
          </a:p>
          <a:p>
            <a:pPr lvl="1"/>
            <a:r>
              <a:rPr lang="en-CA" dirty="0"/>
              <a:t>Split the set of points into two equal-sized subsets by a vertical line</a:t>
            </a:r>
          </a:p>
          <a:p>
            <a:pPr lvl="1"/>
            <a:r>
              <a:rPr lang="en-CA" dirty="0"/>
              <a:t>Solve the problem recursively in the left and right subsets, yielding </a:t>
            </a:r>
            <a:r>
              <a:rPr lang="en-CA" dirty="0" err="1"/>
              <a:t>d</a:t>
            </a:r>
            <a:r>
              <a:rPr lang="en-CA" baseline="-25000" dirty="0" err="1"/>
              <a:t>Lmin</a:t>
            </a:r>
            <a:r>
              <a:rPr lang="en-CA" dirty="0"/>
              <a:t> and </a:t>
            </a:r>
            <a:r>
              <a:rPr lang="en-CA" dirty="0" err="1"/>
              <a:t>d</a:t>
            </a:r>
            <a:r>
              <a:rPr lang="en-CA" baseline="-25000" dirty="0" err="1"/>
              <a:t>Rmin</a:t>
            </a:r>
            <a:endParaRPr lang="en-CA" baseline="-25000" dirty="0"/>
          </a:p>
          <a:p>
            <a:pPr lvl="1"/>
            <a:r>
              <a:rPr lang="en-CA" dirty="0"/>
              <a:t>Find </a:t>
            </a:r>
            <a:r>
              <a:rPr lang="en-CA" dirty="0" err="1"/>
              <a:t>d</a:t>
            </a:r>
            <a:r>
              <a:rPr lang="en-CA" baseline="-25000" dirty="0" err="1"/>
              <a:t>LRmin</a:t>
            </a:r>
            <a:r>
              <a:rPr lang="en-CA" dirty="0"/>
              <a:t> using one point from the left half and one point from the right half</a:t>
            </a:r>
          </a:p>
          <a:p>
            <a:pPr lvl="1"/>
            <a:r>
              <a:rPr lang="en-CA" dirty="0"/>
              <a:t>The final answer is the minimum of </a:t>
            </a:r>
            <a:r>
              <a:rPr lang="en-CA" dirty="0" err="1"/>
              <a:t>d</a:t>
            </a:r>
            <a:r>
              <a:rPr lang="en-CA" baseline="-25000" dirty="0" err="1"/>
              <a:t>Lmin</a:t>
            </a:r>
            <a:r>
              <a:rPr lang="en-CA" dirty="0"/>
              <a:t>, </a:t>
            </a:r>
            <a:r>
              <a:rPr lang="en-CA" dirty="0" err="1"/>
              <a:t>d</a:t>
            </a:r>
            <a:r>
              <a:rPr lang="en-CA" baseline="-25000" dirty="0" err="1"/>
              <a:t>Rmin</a:t>
            </a:r>
            <a:r>
              <a:rPr lang="en-CA" dirty="0"/>
              <a:t> and </a:t>
            </a:r>
            <a:r>
              <a:rPr lang="en-CA" dirty="0" err="1"/>
              <a:t>d</a:t>
            </a:r>
            <a:r>
              <a:rPr lang="en-CA" baseline="-25000" dirty="0" err="1"/>
              <a:t>LRmin</a:t>
            </a:r>
            <a:endParaRPr lang="en-CA" baseline="-25000" dirty="0"/>
          </a:p>
        </p:txBody>
      </p:sp>
      <p:pic>
        <p:nvPicPr>
          <p:cNvPr id="1026" name="Picture 2" descr="File:Closest pair of points.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6047" y="2638214"/>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14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Greedy Algorithms</a:t>
            </a:r>
          </a:p>
        </p:txBody>
      </p:sp>
      <p:sp>
        <p:nvSpPr>
          <p:cNvPr id="3" name="Text Placeholder 2"/>
          <p:cNvSpPr>
            <a:spLocks noGrp="1"/>
          </p:cNvSpPr>
          <p:nvPr>
            <p:ph type="body" idx="1"/>
          </p:nvPr>
        </p:nvSpPr>
        <p:spPr/>
        <p:txBody>
          <a:bodyPr/>
          <a:lstStyle/>
          <a:p>
            <a:r>
              <a:rPr lang="en-CA" dirty="0"/>
              <a:t>With examples</a:t>
            </a:r>
          </a:p>
        </p:txBody>
      </p:sp>
    </p:spTree>
    <p:extLst>
      <p:ext uri="{BB962C8B-B14F-4D97-AF65-F5344CB8AC3E}">
        <p14:creationId xmlns:p14="http://schemas.microsoft.com/office/powerpoint/2010/main" val="4004999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Greedy Algorithms</a:t>
            </a:r>
          </a:p>
        </p:txBody>
      </p:sp>
      <p:sp>
        <p:nvSpPr>
          <p:cNvPr id="3" name="Content Placeholder 2"/>
          <p:cNvSpPr>
            <a:spLocks noGrp="1"/>
          </p:cNvSpPr>
          <p:nvPr>
            <p:ph idx="1"/>
          </p:nvPr>
        </p:nvSpPr>
        <p:spPr/>
        <p:txBody>
          <a:bodyPr/>
          <a:lstStyle/>
          <a:p>
            <a:r>
              <a:rPr lang="en-CA" dirty="0"/>
              <a:t>The greedy algorithm paradigm consists at making the locally optimal choice during the entire problem set while hoping to arrive at a globally optimal solution.</a:t>
            </a:r>
          </a:p>
          <a:p>
            <a:r>
              <a:rPr lang="en-CA" dirty="0"/>
              <a:t>Advantage</a:t>
            </a:r>
          </a:p>
          <a:p>
            <a:pPr lvl="1"/>
            <a:r>
              <a:rPr lang="en-CA" dirty="0"/>
              <a:t>Usually easy to implement</a:t>
            </a:r>
          </a:p>
          <a:p>
            <a:r>
              <a:rPr lang="en-CA" dirty="0"/>
              <a:t>Disadvantage</a:t>
            </a:r>
          </a:p>
          <a:p>
            <a:pPr lvl="1"/>
            <a:r>
              <a:rPr lang="en-CA" dirty="0"/>
              <a:t>Depending on the problem, can arrive at a local maximum</a:t>
            </a:r>
          </a:p>
          <a:p>
            <a:pPr lvl="1"/>
            <a:r>
              <a:rPr lang="en-CA" dirty="0"/>
              <a:t>Need a good choice of heuristics to arrive at an optimum solution</a:t>
            </a:r>
          </a:p>
          <a:p>
            <a:r>
              <a:rPr lang="en-CA" dirty="0"/>
              <a:t>Use When</a:t>
            </a:r>
          </a:p>
          <a:p>
            <a:pPr lvl="1"/>
            <a:r>
              <a:rPr lang="en-CA" dirty="0"/>
              <a:t>The problem is typically known as requiring a greedy solution</a:t>
            </a:r>
          </a:p>
          <a:p>
            <a:pPr lvl="1"/>
            <a:endParaRPr lang="en-CA" dirty="0"/>
          </a:p>
        </p:txBody>
      </p:sp>
      <p:pic>
        <p:nvPicPr>
          <p:cNvPr id="5" name="Picture 4"/>
          <p:cNvPicPr>
            <a:picLocks noChangeAspect="1"/>
          </p:cNvPicPr>
          <p:nvPr/>
        </p:nvPicPr>
        <p:blipFill>
          <a:blip r:embed="rId2"/>
          <a:stretch>
            <a:fillRect/>
          </a:stretch>
        </p:blipFill>
        <p:spPr>
          <a:xfrm>
            <a:off x="8396288" y="3249205"/>
            <a:ext cx="3171825" cy="1647825"/>
          </a:xfrm>
          <a:prstGeom prst="rect">
            <a:avLst/>
          </a:prstGeom>
        </p:spPr>
      </p:pic>
      <p:sp>
        <p:nvSpPr>
          <p:cNvPr id="6" name="TextBox 5"/>
          <p:cNvSpPr txBox="1"/>
          <p:nvPr/>
        </p:nvSpPr>
        <p:spPr>
          <a:xfrm>
            <a:off x="9154248" y="4829064"/>
            <a:ext cx="1655903" cy="369332"/>
          </a:xfrm>
          <a:prstGeom prst="rect">
            <a:avLst/>
          </a:prstGeom>
          <a:noFill/>
        </p:spPr>
        <p:txBody>
          <a:bodyPr wrap="none" rtlCol="0">
            <a:spAutoFit/>
          </a:bodyPr>
          <a:lstStyle/>
          <a:p>
            <a:r>
              <a:rPr lang="en-CA" dirty="0"/>
              <a:t>e.g. largest sum</a:t>
            </a:r>
          </a:p>
        </p:txBody>
      </p:sp>
    </p:spTree>
    <p:extLst>
      <p:ext uri="{BB962C8B-B14F-4D97-AF65-F5344CB8AC3E}">
        <p14:creationId xmlns:p14="http://schemas.microsoft.com/office/powerpoint/2010/main" val="1442491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Greedy Algorithms – Example</a:t>
            </a:r>
          </a:p>
        </p:txBody>
      </p:sp>
      <p:sp>
        <p:nvSpPr>
          <p:cNvPr id="3" name="Content Placeholder 2"/>
          <p:cNvSpPr>
            <a:spLocks noGrp="1"/>
          </p:cNvSpPr>
          <p:nvPr>
            <p:ph idx="1"/>
          </p:nvPr>
        </p:nvSpPr>
        <p:spPr/>
        <p:txBody>
          <a:bodyPr/>
          <a:lstStyle/>
          <a:p>
            <a:r>
              <a:rPr lang="en-CA" dirty="0"/>
              <a:t>E.g. Prim’s algorithm for generating minimum spanning trees.</a:t>
            </a:r>
          </a:p>
          <a:p>
            <a:r>
              <a:rPr lang="en-CA" dirty="0"/>
              <a:t>Most algorithms involving MST’s are greedy.</a:t>
            </a:r>
          </a:p>
          <a:p>
            <a:r>
              <a:rPr lang="en-CA" dirty="0"/>
              <a:t>Followed is Prim’s implementation:</a:t>
            </a:r>
          </a:p>
          <a:p>
            <a:pPr lvl="1"/>
            <a:r>
              <a:rPr lang="en-CA" dirty="0"/>
              <a:t>Initialize a tree with a single vertex, chosen arbitrarily</a:t>
            </a:r>
          </a:p>
          <a:p>
            <a:pPr lvl="1"/>
            <a:r>
              <a:rPr lang="en-CA" dirty="0"/>
              <a:t>Of the edges that connects the tree to vertices not yet in the tree,</a:t>
            </a:r>
            <a:br>
              <a:rPr lang="en-CA" dirty="0"/>
            </a:br>
            <a:r>
              <a:rPr lang="en-CA" dirty="0"/>
              <a:t>find the minimum-weight edge; Add it to the tree</a:t>
            </a:r>
          </a:p>
          <a:p>
            <a:pPr lvl="1"/>
            <a:r>
              <a:rPr lang="en-CA" dirty="0"/>
              <a:t>Repeat step 2 until all vertices are in the tree</a:t>
            </a:r>
          </a:p>
        </p:txBody>
      </p:sp>
      <p:pic>
        <p:nvPicPr>
          <p:cNvPr id="3074" name="Picture 2" descr="File:PrimAlgDemo.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800974" y="2013806"/>
            <a:ext cx="299085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285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Dynamic Programming</a:t>
            </a:r>
          </a:p>
        </p:txBody>
      </p:sp>
      <p:sp>
        <p:nvSpPr>
          <p:cNvPr id="3" name="Text Placeholder 2"/>
          <p:cNvSpPr>
            <a:spLocks noGrp="1"/>
          </p:cNvSpPr>
          <p:nvPr>
            <p:ph type="body" idx="1"/>
          </p:nvPr>
        </p:nvSpPr>
        <p:spPr/>
        <p:txBody>
          <a:bodyPr/>
          <a:lstStyle/>
          <a:p>
            <a:r>
              <a:rPr lang="en-CA" dirty="0"/>
              <a:t>With Examples</a:t>
            </a:r>
          </a:p>
        </p:txBody>
      </p:sp>
    </p:spTree>
    <p:extLst>
      <p:ext uri="{BB962C8B-B14F-4D97-AF65-F5344CB8AC3E}">
        <p14:creationId xmlns:p14="http://schemas.microsoft.com/office/powerpoint/2010/main" val="2380330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Dynamic Programming</a:t>
            </a:r>
          </a:p>
        </p:txBody>
      </p:sp>
      <p:sp>
        <p:nvSpPr>
          <p:cNvPr id="3" name="Content Placeholder 2"/>
          <p:cNvSpPr>
            <a:spLocks noGrp="1"/>
          </p:cNvSpPr>
          <p:nvPr>
            <p:ph idx="1"/>
          </p:nvPr>
        </p:nvSpPr>
        <p:spPr/>
        <p:txBody>
          <a:bodyPr/>
          <a:lstStyle/>
          <a:p>
            <a:r>
              <a:rPr lang="en-CA" dirty="0"/>
              <a:t>Dynamic programming consists of breaking down a problem into many sub-problems and making sure that each sub-problem is solved a maximum of one time.</a:t>
            </a:r>
          </a:p>
          <a:p>
            <a:r>
              <a:rPr lang="en-CA" dirty="0"/>
              <a:t>Advantage</a:t>
            </a:r>
          </a:p>
          <a:p>
            <a:pPr lvl="1"/>
            <a:r>
              <a:rPr lang="en-CA" dirty="0"/>
              <a:t>Very fast</a:t>
            </a:r>
          </a:p>
          <a:p>
            <a:r>
              <a:rPr lang="en-CA" dirty="0"/>
              <a:t>Disadvantage</a:t>
            </a:r>
          </a:p>
          <a:p>
            <a:pPr lvl="1"/>
            <a:r>
              <a:rPr lang="en-CA" dirty="0"/>
              <a:t>Can be tricky to figure out how to break the problem in an elegant way</a:t>
            </a:r>
          </a:p>
          <a:p>
            <a:r>
              <a:rPr lang="en-CA" dirty="0"/>
              <a:t>Use When</a:t>
            </a:r>
          </a:p>
          <a:p>
            <a:pPr lvl="1"/>
            <a:r>
              <a:rPr lang="en-CA" dirty="0"/>
              <a:t>The problem requires you to solve the same sub-problem(s) over and over</a:t>
            </a:r>
          </a:p>
        </p:txBody>
      </p:sp>
    </p:spTree>
    <p:extLst>
      <p:ext uri="{BB962C8B-B14F-4D97-AF65-F5344CB8AC3E}">
        <p14:creationId xmlns:p14="http://schemas.microsoft.com/office/powerpoint/2010/main" val="3181906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Dynamic Programming – Why do it?</a:t>
            </a:r>
          </a:p>
        </p:txBody>
      </p:sp>
      <p:sp>
        <p:nvSpPr>
          <p:cNvPr id="3" name="Content Placeholder 2"/>
          <p:cNvSpPr>
            <a:spLocks noGrp="1"/>
          </p:cNvSpPr>
          <p:nvPr>
            <p:ph idx="1"/>
          </p:nvPr>
        </p:nvSpPr>
        <p:spPr/>
        <p:txBody>
          <a:bodyPr/>
          <a:lstStyle/>
          <a:p>
            <a:r>
              <a:rPr lang="en-CA" dirty="0"/>
              <a:t>Sometimes a problem is not possible via greedy algorithms because</a:t>
            </a:r>
            <a:br>
              <a:rPr lang="en-CA" dirty="0"/>
            </a:br>
            <a:r>
              <a:rPr lang="en-CA" dirty="0"/>
              <a:t>of local maxima, and using complete search leads to an explosive</a:t>
            </a:r>
            <a:br>
              <a:rPr lang="en-CA" dirty="0"/>
            </a:br>
            <a:r>
              <a:rPr lang="en-CA" dirty="0"/>
              <a:t>growth of sub-problems to solve.</a:t>
            </a:r>
          </a:p>
          <a:p>
            <a:r>
              <a:rPr lang="en-CA" dirty="0"/>
              <a:t>For instance, let’s look at a naïve implementation of a</a:t>
            </a:r>
            <a:br>
              <a:rPr lang="en-CA" dirty="0"/>
            </a:br>
            <a:r>
              <a:rPr lang="en-CA" dirty="0"/>
              <a:t>Fibonacci sequence.</a:t>
            </a:r>
          </a:p>
        </p:txBody>
      </p:sp>
      <p:pic>
        <p:nvPicPr>
          <p:cNvPr id="4" name="Picture 3"/>
          <p:cNvPicPr>
            <a:picLocks noChangeAspect="1"/>
          </p:cNvPicPr>
          <p:nvPr/>
        </p:nvPicPr>
        <p:blipFill>
          <a:blip r:embed="rId2"/>
          <a:stretch>
            <a:fillRect/>
          </a:stretch>
        </p:blipFill>
        <p:spPr>
          <a:xfrm>
            <a:off x="1450975" y="3857414"/>
            <a:ext cx="3114675" cy="1552575"/>
          </a:xfrm>
          <a:prstGeom prst="rect">
            <a:avLst/>
          </a:prstGeom>
        </p:spPr>
      </p:pic>
      <p:pic>
        <p:nvPicPr>
          <p:cNvPr id="1028" name="Picture 4" descr="Image result for fibonacci compu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2422" y="2391835"/>
            <a:ext cx="436245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67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Dynamic Programming – Methods</a:t>
            </a:r>
          </a:p>
        </p:txBody>
      </p:sp>
      <p:sp>
        <p:nvSpPr>
          <p:cNvPr id="3" name="Content Placeholder 2"/>
          <p:cNvSpPr>
            <a:spLocks noGrp="1"/>
          </p:cNvSpPr>
          <p:nvPr>
            <p:ph idx="1"/>
          </p:nvPr>
        </p:nvSpPr>
        <p:spPr/>
        <p:txBody>
          <a:bodyPr/>
          <a:lstStyle/>
          <a:p>
            <a:r>
              <a:rPr lang="en-CA" dirty="0"/>
              <a:t>Bottom-up (tabulation) vs Top-down (memoization)</a:t>
            </a:r>
          </a:p>
          <a:p>
            <a:r>
              <a:rPr lang="en-CA" dirty="0"/>
              <a:t>There are two main methods of solving dynamic programming problems.</a:t>
            </a:r>
          </a:p>
          <a:p>
            <a:r>
              <a:rPr lang="en-CA" dirty="0"/>
              <a:t>The first method is iterative generation which consists at generating every sub-problem starting from the base case and moving towards the end-problem.</a:t>
            </a:r>
          </a:p>
          <a:p>
            <a:pPr lvl="1"/>
            <a:r>
              <a:rPr lang="en-CA" dirty="0"/>
              <a:t>Usually very fast</a:t>
            </a:r>
          </a:p>
          <a:p>
            <a:pPr lvl="1"/>
            <a:r>
              <a:rPr lang="en-CA" dirty="0"/>
              <a:t>May be computing unused sub-problems</a:t>
            </a:r>
          </a:p>
          <a:p>
            <a:r>
              <a:rPr lang="en-CA" dirty="0"/>
              <a:t>The second method is to recursively solve sub-problems starting from the end-problem and going down, caching results as the recursion happens.</a:t>
            </a:r>
          </a:p>
          <a:p>
            <a:pPr lvl="1"/>
            <a:r>
              <a:rPr lang="en-CA" dirty="0"/>
              <a:t>Solves only the sub-problems that are needed</a:t>
            </a:r>
          </a:p>
          <a:p>
            <a:pPr lvl="1"/>
            <a:r>
              <a:rPr lang="en-CA" dirty="0"/>
              <a:t>Depth of recursion could be huge; could lead to stack overflow or a big overhead</a:t>
            </a:r>
          </a:p>
        </p:txBody>
      </p:sp>
    </p:spTree>
    <p:extLst>
      <p:ext uri="{BB962C8B-B14F-4D97-AF65-F5344CB8AC3E}">
        <p14:creationId xmlns:p14="http://schemas.microsoft.com/office/powerpoint/2010/main" val="1012807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Dynamic Programming – Fibonacci</a:t>
            </a:r>
          </a:p>
        </p:txBody>
      </p:sp>
      <p:sp>
        <p:nvSpPr>
          <p:cNvPr id="3" name="Content Placeholder 2"/>
          <p:cNvSpPr>
            <a:spLocks noGrp="1"/>
          </p:cNvSpPr>
          <p:nvPr>
            <p:ph idx="1"/>
          </p:nvPr>
        </p:nvSpPr>
        <p:spPr/>
        <p:txBody>
          <a:bodyPr/>
          <a:lstStyle/>
          <a:p>
            <a:r>
              <a:rPr lang="en-CA" dirty="0"/>
              <a:t>Here is the Fibonacci sequence using an iterative (tabulation) strategy.</a:t>
            </a:r>
          </a:p>
        </p:txBody>
      </p:sp>
      <p:pic>
        <p:nvPicPr>
          <p:cNvPr id="4" name="Picture 3"/>
          <p:cNvPicPr>
            <a:picLocks noChangeAspect="1"/>
          </p:cNvPicPr>
          <p:nvPr/>
        </p:nvPicPr>
        <p:blipFill>
          <a:blip r:embed="rId2"/>
          <a:stretch>
            <a:fillRect/>
          </a:stretch>
        </p:blipFill>
        <p:spPr>
          <a:xfrm>
            <a:off x="1450975" y="2936264"/>
            <a:ext cx="5248275" cy="2409825"/>
          </a:xfrm>
          <a:prstGeom prst="rect">
            <a:avLst/>
          </a:prstGeom>
        </p:spPr>
      </p:pic>
    </p:spTree>
    <p:extLst>
      <p:ext uri="{BB962C8B-B14F-4D97-AF65-F5344CB8AC3E}">
        <p14:creationId xmlns:p14="http://schemas.microsoft.com/office/powerpoint/2010/main" val="940951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Dynamic Programming – Fibonacci</a:t>
            </a:r>
          </a:p>
        </p:txBody>
      </p:sp>
      <p:sp>
        <p:nvSpPr>
          <p:cNvPr id="3" name="Content Placeholder 2"/>
          <p:cNvSpPr>
            <a:spLocks noGrp="1"/>
          </p:cNvSpPr>
          <p:nvPr>
            <p:ph idx="1"/>
          </p:nvPr>
        </p:nvSpPr>
        <p:spPr/>
        <p:txBody>
          <a:bodyPr/>
          <a:lstStyle/>
          <a:p>
            <a:r>
              <a:rPr lang="en-CA" dirty="0"/>
              <a:t>Here is the Fibonacci sequence using a recursive (memoization) strategy.</a:t>
            </a:r>
          </a:p>
        </p:txBody>
      </p:sp>
      <p:pic>
        <p:nvPicPr>
          <p:cNvPr id="5" name="Picture 4"/>
          <p:cNvPicPr>
            <a:picLocks noChangeAspect="1"/>
          </p:cNvPicPr>
          <p:nvPr/>
        </p:nvPicPr>
        <p:blipFill>
          <a:blip r:embed="rId2"/>
          <a:stretch>
            <a:fillRect/>
          </a:stretch>
        </p:blipFill>
        <p:spPr>
          <a:xfrm>
            <a:off x="1468559" y="2947253"/>
            <a:ext cx="5934075" cy="2352675"/>
          </a:xfrm>
          <a:prstGeom prst="rect">
            <a:avLst/>
          </a:prstGeom>
        </p:spPr>
      </p:pic>
    </p:spTree>
    <p:extLst>
      <p:ext uri="{BB962C8B-B14F-4D97-AF65-F5344CB8AC3E}">
        <p14:creationId xmlns:p14="http://schemas.microsoft.com/office/powerpoint/2010/main" val="2720922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a:t>
            </a:r>
          </a:p>
        </p:txBody>
      </p:sp>
      <p:sp>
        <p:nvSpPr>
          <p:cNvPr id="3" name="Content Placeholder 2"/>
          <p:cNvSpPr>
            <a:spLocks noGrp="1"/>
          </p:cNvSpPr>
          <p:nvPr>
            <p:ph idx="1"/>
          </p:nvPr>
        </p:nvSpPr>
        <p:spPr/>
        <p:txBody>
          <a:bodyPr/>
          <a:lstStyle/>
          <a:p>
            <a:r>
              <a:rPr lang="en-CA" dirty="0"/>
              <a:t>Problem solving paradigms are different tools in a toolbox.</a:t>
            </a:r>
          </a:p>
          <a:p>
            <a:r>
              <a:rPr lang="en-CA" dirty="0"/>
              <a:t>Wouldn’t want to “hammer” a nail with a screwdriver.</a:t>
            </a:r>
          </a:p>
          <a:p>
            <a:r>
              <a:rPr lang="en-CA" dirty="0"/>
              <a:t>Helps identify patterns in similar problem statements.</a:t>
            </a:r>
          </a:p>
          <a:p>
            <a:r>
              <a:rPr lang="en-CA" dirty="0"/>
              <a:t>Naïve solution is not always efficient (and sometimes near-impossible).</a:t>
            </a:r>
          </a:p>
          <a:p>
            <a:endParaRPr lang="en-CA" dirty="0"/>
          </a:p>
          <a:p>
            <a:r>
              <a:rPr lang="en-CA" dirty="0"/>
              <a:t>So.. What are the most common problem solving patterns?</a:t>
            </a:r>
          </a:p>
        </p:txBody>
      </p:sp>
    </p:spTree>
    <p:extLst>
      <p:ext uri="{BB962C8B-B14F-4D97-AF65-F5344CB8AC3E}">
        <p14:creationId xmlns:p14="http://schemas.microsoft.com/office/powerpoint/2010/main" val="1401549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Dynamic Programming – Card Magic</a:t>
            </a:r>
          </a:p>
        </p:txBody>
      </p:sp>
      <p:sp>
        <p:nvSpPr>
          <p:cNvPr id="3" name="Content Placeholder 2"/>
          <p:cNvSpPr>
            <a:spLocks noGrp="1"/>
          </p:cNvSpPr>
          <p:nvPr>
            <p:ph idx="1"/>
          </p:nvPr>
        </p:nvSpPr>
        <p:spPr/>
        <p:txBody>
          <a:bodyPr/>
          <a:lstStyle/>
          <a:p>
            <a:r>
              <a:rPr lang="en-CA" dirty="0"/>
              <a:t>Johanna knows mind reading magic, or so she says. Her new trick consists of lining up N decks of cards, each deck having K cards numbered from 1 to K. She asks you to think of a number T between 1 and N⋅K and to focus your thoughts on it. Then, she carefully picks one card from each of the N decks. Magically, the sum of the numbers on the N picked cards is exactly the number that you were thinking of! You suspect it might be a trick she pulls on many people, and that she just picks the cards at random and happened to get it right with you just by chance. You start wondering just how large that chance was. Compute the number of ways to pick one card from each deck while having the correct sum.</a:t>
            </a:r>
          </a:p>
          <a:p>
            <a:r>
              <a:rPr lang="en-CA" dirty="0"/>
              <a:t>Input is N [1 - 100], K [1 - 50], T [1 - N⋅K]</a:t>
            </a:r>
          </a:p>
          <a:p>
            <a:endParaRPr lang="en-CA" dirty="0"/>
          </a:p>
          <a:p>
            <a:r>
              <a:rPr lang="en-CA" dirty="0"/>
              <a:t>Reference: https://open.kattis.com/problems/cardmagic</a:t>
            </a:r>
          </a:p>
        </p:txBody>
      </p:sp>
    </p:spTree>
    <p:extLst>
      <p:ext uri="{BB962C8B-B14F-4D97-AF65-F5344CB8AC3E}">
        <p14:creationId xmlns:p14="http://schemas.microsoft.com/office/powerpoint/2010/main" val="737948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Dynamic Programming – Card Magic</a:t>
            </a:r>
          </a:p>
        </p:txBody>
      </p:sp>
      <p:sp>
        <p:nvSpPr>
          <p:cNvPr id="3" name="Content Placeholder 2"/>
          <p:cNvSpPr>
            <a:spLocks noGrp="1"/>
          </p:cNvSpPr>
          <p:nvPr>
            <p:ph idx="1"/>
          </p:nvPr>
        </p:nvSpPr>
        <p:spPr/>
        <p:txBody>
          <a:bodyPr/>
          <a:lstStyle/>
          <a:p>
            <a:r>
              <a:rPr lang="en-CA" dirty="0"/>
              <a:t>Naïve implementation would be to try solving this using combinatorics.</a:t>
            </a:r>
          </a:p>
          <a:p>
            <a:r>
              <a:rPr lang="en-CA" dirty="0"/>
              <a:t>Could be hard and/or long to compute the final result.</a:t>
            </a:r>
          </a:p>
          <a:p>
            <a:r>
              <a:rPr lang="en-CA" dirty="0"/>
              <a:t>Instead, we can use dynamic programming coupled with an iterative approach.</a:t>
            </a:r>
          </a:p>
          <a:p>
            <a:pPr lvl="1"/>
            <a:r>
              <a:rPr lang="en-CA" dirty="0"/>
              <a:t>Base case: for one deck, there is exactly 1 solution for each of T between 1 and K.</a:t>
            </a:r>
          </a:p>
          <a:p>
            <a:pPr lvl="1"/>
            <a:r>
              <a:rPr lang="en-CA" dirty="0"/>
              <a:t>Given some number of deck n, we can fill in the row using results from number of deck n-1:</a:t>
            </a:r>
          </a:p>
          <a:p>
            <a:pPr lvl="2"/>
            <a:r>
              <a:rPr lang="en-CA" dirty="0"/>
              <a:t>Initialize table[n][t] to zero.</a:t>
            </a:r>
          </a:p>
          <a:p>
            <a:pPr lvl="2"/>
            <a:r>
              <a:rPr lang="en-CA" dirty="0"/>
              <a:t>Iterate over each possible card for the last card. Let’s call this iterator </a:t>
            </a:r>
            <a:r>
              <a:rPr lang="en-CA" dirty="0" err="1"/>
              <a:t>i</a:t>
            </a:r>
            <a:r>
              <a:rPr lang="en-CA" dirty="0"/>
              <a:t>.</a:t>
            </a:r>
          </a:p>
          <a:p>
            <a:pPr lvl="2"/>
            <a:r>
              <a:rPr lang="en-CA" dirty="0"/>
              <a:t>For each of these, look up in the table the odds of arriving at a sum of k-</a:t>
            </a:r>
            <a:r>
              <a:rPr lang="en-CA" dirty="0" err="1"/>
              <a:t>i</a:t>
            </a:r>
            <a:r>
              <a:rPr lang="en-CA" dirty="0"/>
              <a:t> and add it to table[n][t].</a:t>
            </a:r>
          </a:p>
          <a:p>
            <a:pPr lvl="1"/>
            <a:r>
              <a:rPr lang="en-CA" dirty="0"/>
              <a:t>Repeat for as many rows (number of decks) as needed.</a:t>
            </a:r>
          </a:p>
          <a:p>
            <a:pPr marL="0" indent="0">
              <a:buNone/>
            </a:pPr>
            <a:endParaRPr lang="en-CA" dirty="0"/>
          </a:p>
        </p:txBody>
      </p:sp>
    </p:spTree>
    <p:extLst>
      <p:ext uri="{BB962C8B-B14F-4D97-AF65-F5344CB8AC3E}">
        <p14:creationId xmlns:p14="http://schemas.microsoft.com/office/powerpoint/2010/main" val="2186117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Dynamic Programming – Card Magic</a:t>
            </a:r>
          </a:p>
        </p:txBody>
      </p:sp>
      <p:pic>
        <p:nvPicPr>
          <p:cNvPr id="4" name="Picture 3"/>
          <p:cNvPicPr>
            <a:picLocks noChangeAspect="1"/>
          </p:cNvPicPr>
          <p:nvPr/>
        </p:nvPicPr>
        <p:blipFill>
          <a:blip r:embed="rId2"/>
          <a:stretch>
            <a:fillRect/>
          </a:stretch>
        </p:blipFill>
        <p:spPr>
          <a:xfrm>
            <a:off x="1450975" y="1807698"/>
            <a:ext cx="4849880" cy="4478804"/>
          </a:xfrm>
          <a:prstGeom prst="rect">
            <a:avLst/>
          </a:prstGeom>
        </p:spPr>
      </p:pic>
    </p:spTree>
    <p:extLst>
      <p:ext uri="{BB962C8B-B14F-4D97-AF65-F5344CB8AC3E}">
        <p14:creationId xmlns:p14="http://schemas.microsoft.com/office/powerpoint/2010/main" val="3707521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References</a:t>
            </a:r>
          </a:p>
        </p:txBody>
      </p:sp>
      <p:sp>
        <p:nvSpPr>
          <p:cNvPr id="3" name="Content Placeholder 2"/>
          <p:cNvSpPr>
            <a:spLocks noGrp="1"/>
          </p:cNvSpPr>
          <p:nvPr>
            <p:ph idx="1"/>
          </p:nvPr>
        </p:nvSpPr>
        <p:spPr/>
        <p:txBody>
          <a:bodyPr/>
          <a:lstStyle/>
          <a:p>
            <a:r>
              <a:rPr lang="en-CA" dirty="0"/>
              <a:t>Wikimedia Commons</a:t>
            </a:r>
          </a:p>
          <a:p>
            <a:r>
              <a:rPr lang="en-CA" dirty="0"/>
              <a:t>Open </a:t>
            </a:r>
            <a:r>
              <a:rPr lang="en-CA" dirty="0" err="1"/>
              <a:t>Kattis</a:t>
            </a:r>
            <a:endParaRPr lang="en-CA" dirty="0"/>
          </a:p>
          <a:p>
            <a:r>
              <a:rPr lang="en-CA" dirty="0"/>
              <a:t>Competitive Programming 3, by Steven and Felix Halim</a:t>
            </a:r>
          </a:p>
        </p:txBody>
      </p:sp>
    </p:spTree>
    <p:extLst>
      <p:ext uri="{BB962C8B-B14F-4D97-AF65-F5344CB8AC3E}">
        <p14:creationId xmlns:p14="http://schemas.microsoft.com/office/powerpoint/2010/main" val="1027488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Paradigms Outline</a:t>
            </a:r>
          </a:p>
        </p:txBody>
      </p:sp>
      <p:sp>
        <p:nvSpPr>
          <p:cNvPr id="3" name="Content Placeholder 2"/>
          <p:cNvSpPr>
            <a:spLocks noGrp="1"/>
          </p:cNvSpPr>
          <p:nvPr>
            <p:ph idx="1"/>
          </p:nvPr>
        </p:nvSpPr>
        <p:spPr/>
        <p:txBody>
          <a:bodyPr/>
          <a:lstStyle/>
          <a:p>
            <a:r>
              <a:rPr lang="en-CA" dirty="0"/>
              <a:t>Complete Search</a:t>
            </a:r>
          </a:p>
          <a:p>
            <a:pPr lvl="1"/>
            <a:r>
              <a:rPr lang="en-CA" dirty="0"/>
              <a:t>Iterative vs Recursive Complete Search</a:t>
            </a:r>
          </a:p>
          <a:p>
            <a:pPr lvl="1"/>
            <a:r>
              <a:rPr lang="en-CA" dirty="0"/>
              <a:t>Example</a:t>
            </a:r>
          </a:p>
          <a:p>
            <a:r>
              <a:rPr lang="en-CA" dirty="0"/>
              <a:t>Divide and Conquer</a:t>
            </a:r>
          </a:p>
          <a:p>
            <a:pPr lvl="1"/>
            <a:r>
              <a:rPr lang="en-CA" dirty="0"/>
              <a:t>Example</a:t>
            </a:r>
          </a:p>
          <a:p>
            <a:r>
              <a:rPr lang="en-CA" dirty="0"/>
              <a:t>Greedy Algorithms</a:t>
            </a:r>
          </a:p>
          <a:p>
            <a:pPr lvl="1"/>
            <a:r>
              <a:rPr lang="en-CA" dirty="0"/>
              <a:t>Example</a:t>
            </a:r>
          </a:p>
          <a:p>
            <a:r>
              <a:rPr lang="en-CA" dirty="0"/>
              <a:t>Dynamic Programming</a:t>
            </a:r>
          </a:p>
          <a:p>
            <a:pPr lvl="1"/>
            <a:r>
              <a:rPr lang="en-CA" dirty="0"/>
              <a:t>Methods</a:t>
            </a:r>
          </a:p>
          <a:p>
            <a:pPr lvl="1"/>
            <a:r>
              <a:rPr lang="en-CA" dirty="0"/>
              <a:t>Example</a:t>
            </a:r>
          </a:p>
        </p:txBody>
      </p:sp>
    </p:spTree>
    <p:extLst>
      <p:ext uri="{BB962C8B-B14F-4D97-AF65-F5344CB8AC3E}">
        <p14:creationId xmlns:p14="http://schemas.microsoft.com/office/powerpoint/2010/main" val="3765268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Complete Search</a:t>
            </a:r>
          </a:p>
        </p:txBody>
      </p:sp>
      <p:sp>
        <p:nvSpPr>
          <p:cNvPr id="3" name="Text Placeholder 2"/>
          <p:cNvSpPr>
            <a:spLocks noGrp="1"/>
          </p:cNvSpPr>
          <p:nvPr>
            <p:ph type="body" idx="1"/>
          </p:nvPr>
        </p:nvSpPr>
        <p:spPr/>
        <p:txBody>
          <a:bodyPr/>
          <a:lstStyle/>
          <a:p>
            <a:r>
              <a:rPr lang="en-CA" dirty="0"/>
              <a:t>Aka brute-force</a:t>
            </a:r>
          </a:p>
        </p:txBody>
      </p:sp>
    </p:spTree>
    <p:extLst>
      <p:ext uri="{BB962C8B-B14F-4D97-AF65-F5344CB8AC3E}">
        <p14:creationId xmlns:p14="http://schemas.microsoft.com/office/powerpoint/2010/main" val="362130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Complete Search (aka Brute-Force)</a:t>
            </a:r>
          </a:p>
        </p:txBody>
      </p:sp>
      <p:sp>
        <p:nvSpPr>
          <p:cNvPr id="3" name="Content Placeholder 2"/>
          <p:cNvSpPr>
            <a:spLocks noGrp="1"/>
          </p:cNvSpPr>
          <p:nvPr>
            <p:ph idx="1"/>
          </p:nvPr>
        </p:nvSpPr>
        <p:spPr/>
        <p:txBody>
          <a:bodyPr/>
          <a:lstStyle/>
          <a:p>
            <a:r>
              <a:rPr lang="en-CA" dirty="0"/>
              <a:t>Consists of systematically enumerating all possible candidates for the solution and checking whether each candidate satisfies the problem’s statement.</a:t>
            </a:r>
          </a:p>
          <a:p>
            <a:r>
              <a:rPr lang="en-CA" dirty="0"/>
              <a:t>Advantages</a:t>
            </a:r>
          </a:p>
          <a:p>
            <a:pPr lvl="1"/>
            <a:r>
              <a:rPr lang="en-CA" dirty="0"/>
              <a:t>Easy to implement</a:t>
            </a:r>
          </a:p>
          <a:p>
            <a:pPr lvl="1"/>
            <a:r>
              <a:rPr lang="en-CA" dirty="0"/>
              <a:t>Will always find a solution</a:t>
            </a:r>
          </a:p>
          <a:p>
            <a:r>
              <a:rPr lang="en-CA" dirty="0"/>
              <a:t>Disadvantages</a:t>
            </a:r>
          </a:p>
          <a:p>
            <a:pPr lvl="1"/>
            <a:r>
              <a:rPr lang="en-CA" dirty="0"/>
              <a:t>Computational cost proportional to the number of possible candidates</a:t>
            </a:r>
          </a:p>
          <a:p>
            <a:r>
              <a:rPr lang="en-CA" dirty="0"/>
              <a:t>Use When</a:t>
            </a:r>
          </a:p>
          <a:p>
            <a:pPr lvl="1"/>
            <a:r>
              <a:rPr lang="en-CA" dirty="0"/>
              <a:t>The input size is limited</a:t>
            </a:r>
          </a:p>
          <a:p>
            <a:pPr lvl="1"/>
            <a:r>
              <a:rPr lang="en-CA" dirty="0"/>
              <a:t>Problem-specific heuristics that can drastically reduce the pool of candidates</a:t>
            </a:r>
          </a:p>
          <a:p>
            <a:pPr lvl="1"/>
            <a:r>
              <a:rPr lang="en-CA" dirty="0"/>
              <a:t>Faster algorithms would take too much time to implement</a:t>
            </a:r>
          </a:p>
        </p:txBody>
      </p:sp>
    </p:spTree>
    <p:extLst>
      <p:ext uri="{BB962C8B-B14F-4D97-AF65-F5344CB8AC3E}">
        <p14:creationId xmlns:p14="http://schemas.microsoft.com/office/powerpoint/2010/main" val="263350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Complete Search – Iterative</a:t>
            </a:r>
          </a:p>
        </p:txBody>
      </p:sp>
      <p:sp>
        <p:nvSpPr>
          <p:cNvPr id="3" name="Content Placeholder 2"/>
          <p:cNvSpPr>
            <a:spLocks noGrp="1"/>
          </p:cNvSpPr>
          <p:nvPr>
            <p:ph idx="1"/>
          </p:nvPr>
        </p:nvSpPr>
        <p:spPr>
          <a:xfrm>
            <a:off x="1097280" y="1845734"/>
            <a:ext cx="10058400" cy="4023360"/>
          </a:xfrm>
        </p:spPr>
        <p:txBody>
          <a:bodyPr/>
          <a:lstStyle/>
          <a:p>
            <a:r>
              <a:rPr lang="en-CA" dirty="0"/>
              <a:t>An iterative complete search approach consists at looping over every possible candidate.</a:t>
            </a:r>
          </a:p>
          <a:p>
            <a:r>
              <a:rPr lang="en-CA" dirty="0"/>
              <a:t>Usually used when there’s not more than a few nested loop.</a:t>
            </a:r>
          </a:p>
          <a:p>
            <a:r>
              <a:rPr lang="en-CA" dirty="0"/>
              <a:t>E.g. Outputs every unique pair of numbers in the array [0, 1, 2 … N]</a:t>
            </a:r>
          </a:p>
        </p:txBody>
      </p:sp>
      <p:pic>
        <p:nvPicPr>
          <p:cNvPr id="5" name="Picture 4"/>
          <p:cNvPicPr>
            <a:picLocks noChangeAspect="1"/>
          </p:cNvPicPr>
          <p:nvPr/>
        </p:nvPicPr>
        <p:blipFill>
          <a:blip r:embed="rId2"/>
          <a:stretch>
            <a:fillRect/>
          </a:stretch>
        </p:blipFill>
        <p:spPr>
          <a:xfrm>
            <a:off x="1450975" y="3857414"/>
            <a:ext cx="5019675" cy="1552575"/>
          </a:xfrm>
          <a:prstGeom prst="rect">
            <a:avLst/>
          </a:prstGeom>
        </p:spPr>
      </p:pic>
    </p:spTree>
    <p:extLst>
      <p:ext uri="{BB962C8B-B14F-4D97-AF65-F5344CB8AC3E}">
        <p14:creationId xmlns:p14="http://schemas.microsoft.com/office/powerpoint/2010/main" val="1689525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Complete Search – Recursive</a:t>
            </a:r>
          </a:p>
        </p:txBody>
      </p:sp>
      <p:sp>
        <p:nvSpPr>
          <p:cNvPr id="3" name="Content Placeholder 2"/>
          <p:cNvSpPr>
            <a:spLocks noGrp="1"/>
          </p:cNvSpPr>
          <p:nvPr>
            <p:ph idx="1"/>
          </p:nvPr>
        </p:nvSpPr>
        <p:spPr/>
        <p:txBody>
          <a:bodyPr/>
          <a:lstStyle/>
          <a:p>
            <a:r>
              <a:rPr lang="en-CA" dirty="0"/>
              <a:t>A recursive complete search consists at recursively going through every candidate.</a:t>
            </a:r>
          </a:p>
          <a:p>
            <a:r>
              <a:rPr lang="en-CA" dirty="0"/>
              <a:t>Usually used when there would be a variable amount of nested loops.</a:t>
            </a:r>
          </a:p>
          <a:p>
            <a:r>
              <a:rPr lang="en-CA" dirty="0"/>
              <a:t>E.g. compute all permutations of a string b</a:t>
            </a:r>
          </a:p>
        </p:txBody>
      </p:sp>
      <p:pic>
        <p:nvPicPr>
          <p:cNvPr id="5" name="Picture 4"/>
          <p:cNvPicPr>
            <a:picLocks noChangeAspect="1"/>
          </p:cNvPicPr>
          <p:nvPr/>
        </p:nvPicPr>
        <p:blipFill>
          <a:blip r:embed="rId2"/>
          <a:stretch>
            <a:fillRect/>
          </a:stretch>
        </p:blipFill>
        <p:spPr>
          <a:xfrm>
            <a:off x="1450975" y="3082803"/>
            <a:ext cx="8266112" cy="3240387"/>
          </a:xfrm>
          <a:prstGeom prst="rect">
            <a:avLst/>
          </a:prstGeom>
        </p:spPr>
      </p:pic>
    </p:spTree>
    <p:extLst>
      <p:ext uri="{BB962C8B-B14F-4D97-AF65-F5344CB8AC3E}">
        <p14:creationId xmlns:p14="http://schemas.microsoft.com/office/powerpoint/2010/main" val="3007557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Divide and Conquer</a:t>
            </a:r>
          </a:p>
        </p:txBody>
      </p:sp>
      <p:sp>
        <p:nvSpPr>
          <p:cNvPr id="3" name="Text Placeholder 2"/>
          <p:cNvSpPr>
            <a:spLocks noGrp="1"/>
          </p:cNvSpPr>
          <p:nvPr>
            <p:ph type="body" idx="1"/>
          </p:nvPr>
        </p:nvSpPr>
        <p:spPr/>
        <p:txBody>
          <a:bodyPr/>
          <a:lstStyle/>
          <a:p>
            <a:r>
              <a:rPr lang="en-CA" dirty="0"/>
              <a:t>With examples</a:t>
            </a:r>
          </a:p>
        </p:txBody>
      </p:sp>
    </p:spTree>
    <p:extLst>
      <p:ext uri="{BB962C8B-B14F-4D97-AF65-F5344CB8AC3E}">
        <p14:creationId xmlns:p14="http://schemas.microsoft.com/office/powerpoint/2010/main" val="1096941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Divide and Conquer</a:t>
            </a:r>
          </a:p>
        </p:txBody>
      </p:sp>
      <p:sp>
        <p:nvSpPr>
          <p:cNvPr id="3" name="Content Placeholder 2"/>
          <p:cNvSpPr>
            <a:spLocks noGrp="1"/>
          </p:cNvSpPr>
          <p:nvPr>
            <p:ph idx="1"/>
          </p:nvPr>
        </p:nvSpPr>
        <p:spPr/>
        <p:txBody>
          <a:bodyPr/>
          <a:lstStyle/>
          <a:p>
            <a:r>
              <a:rPr lang="en-CA" dirty="0"/>
              <a:t>The divide and conquer paradigm consists of recursively breaking down a problem into two or more sub-problems of the same type until they become simple enough to be solved directly.</a:t>
            </a:r>
          </a:p>
          <a:p>
            <a:r>
              <a:rPr lang="en-CA" dirty="0"/>
              <a:t>Advantage</a:t>
            </a:r>
          </a:p>
          <a:p>
            <a:pPr lvl="1"/>
            <a:r>
              <a:rPr lang="en-CA" dirty="0"/>
              <a:t>Faster than a naïve complete search approach</a:t>
            </a:r>
          </a:p>
          <a:p>
            <a:r>
              <a:rPr lang="en-CA" dirty="0"/>
              <a:t>Disadvantage</a:t>
            </a:r>
          </a:p>
          <a:p>
            <a:pPr lvl="1"/>
            <a:r>
              <a:rPr lang="en-CA" dirty="0"/>
              <a:t>Computational growth can be tricky to calculate</a:t>
            </a:r>
          </a:p>
          <a:p>
            <a:pPr lvl="1"/>
            <a:r>
              <a:rPr lang="en-CA" dirty="0"/>
              <a:t>Requires a good understanding of a problem before being able to classify as </a:t>
            </a:r>
            <a:r>
              <a:rPr lang="en-CA" dirty="0" err="1"/>
              <a:t>DnC</a:t>
            </a:r>
            <a:endParaRPr lang="en-CA" dirty="0"/>
          </a:p>
          <a:p>
            <a:r>
              <a:rPr lang="en-CA" dirty="0"/>
              <a:t>Use When</a:t>
            </a:r>
          </a:p>
          <a:p>
            <a:pPr lvl="1"/>
            <a:r>
              <a:rPr lang="en-CA" dirty="0"/>
              <a:t>It’s clear that the problem can be generalized into smaller subsets</a:t>
            </a:r>
          </a:p>
        </p:txBody>
      </p:sp>
    </p:spTree>
    <p:extLst>
      <p:ext uri="{BB962C8B-B14F-4D97-AF65-F5344CB8AC3E}">
        <p14:creationId xmlns:p14="http://schemas.microsoft.com/office/powerpoint/2010/main" val="688805981"/>
      </p:ext>
    </p:extLst>
  </p:cSld>
  <p:clrMapOvr>
    <a:masterClrMapping/>
  </p:clrMapOvr>
</p:sld>
</file>

<file path=ppt/theme/theme1.xml><?xml version="1.0" encoding="utf-8"?>
<a:theme xmlns:a="http://schemas.openxmlformats.org/drawingml/2006/main" name="Retrospect">
  <a:themeElements>
    <a:clrScheme name="Custom 2">
      <a:dk1>
        <a:sysClr val="windowText" lastClr="000000"/>
      </a:dk1>
      <a:lt1>
        <a:sysClr val="window" lastClr="FFFFFF"/>
      </a:lt1>
      <a:dk2>
        <a:srgbClr val="696464"/>
      </a:dk2>
      <a:lt2>
        <a:srgbClr val="E9E5DC"/>
      </a:lt2>
      <a:accent1>
        <a:srgbClr val="AF8900"/>
      </a:accent1>
      <a:accent2>
        <a:srgbClr val="812431"/>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1993</TotalTime>
  <Words>1169</Words>
  <Application>Microsoft Office PowerPoint</Application>
  <PresentationFormat>Widescreen</PresentationFormat>
  <Paragraphs>126</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Calibri</vt:lpstr>
      <vt:lpstr>Calibri Light</vt:lpstr>
      <vt:lpstr>Retrospect</vt:lpstr>
      <vt:lpstr>Problem Solving Paradigms</vt:lpstr>
      <vt:lpstr>Introduction</vt:lpstr>
      <vt:lpstr>Paradigms Outline</vt:lpstr>
      <vt:lpstr>Complete Search</vt:lpstr>
      <vt:lpstr>Complete Search (aka Brute-Force)</vt:lpstr>
      <vt:lpstr>Complete Search – Iterative</vt:lpstr>
      <vt:lpstr>Complete Search – Recursive</vt:lpstr>
      <vt:lpstr>Divide and Conquer</vt:lpstr>
      <vt:lpstr>Divide and Conquer</vt:lpstr>
      <vt:lpstr>Divide and Conquer – Example</vt:lpstr>
      <vt:lpstr>Greedy Algorithms</vt:lpstr>
      <vt:lpstr>Greedy Algorithms</vt:lpstr>
      <vt:lpstr>Greedy Algorithms – Example</vt:lpstr>
      <vt:lpstr>Dynamic Programming</vt:lpstr>
      <vt:lpstr>Dynamic Programming</vt:lpstr>
      <vt:lpstr>Dynamic Programming – Why do it?</vt:lpstr>
      <vt:lpstr>Dynamic Programming – Methods</vt:lpstr>
      <vt:lpstr>Dynamic Programming – Fibonacci</vt:lpstr>
      <vt:lpstr>Dynamic Programming – Fibonacci</vt:lpstr>
      <vt:lpstr>Dynamic Programming – Card Magic</vt:lpstr>
      <vt:lpstr>Dynamic Programming – Card Magic</vt:lpstr>
      <vt:lpstr>Dynamic Programming – Card Magic</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Paradigms</dc:title>
  <dc:creator>Olivier Bourgeois</dc:creator>
  <cp:lastModifiedBy>Olivier Bourgeois</cp:lastModifiedBy>
  <cp:revision>30</cp:revision>
  <dcterms:created xsi:type="dcterms:W3CDTF">2017-01-25T14:47:24Z</dcterms:created>
  <dcterms:modified xsi:type="dcterms:W3CDTF">2017-01-29T04:04:00Z</dcterms:modified>
</cp:coreProperties>
</file>