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E8FE0-A247-4082-B937-5F28BB185F0E}" type="datetimeFigureOut">
              <a:rPr lang="en-CA" smtClean="0"/>
              <a:t>2016-02-10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DF7BD4-E4F7-4E63-806B-91CC8F00F7D1}"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E8FE0-A247-4082-B937-5F28BB185F0E}" type="datetimeFigureOut">
              <a:rPr lang="en-CA" smtClean="0"/>
              <a:t>2016-02-10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109601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E8FE0-A247-4082-B937-5F28BB185F0E}" type="datetimeFigureOut">
              <a:rPr lang="en-CA" smtClean="0"/>
              <a:t>2016-02-10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234922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79936"/>
            <a:ext cx="10058400" cy="1450757"/>
          </a:xfr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1068387" y="1845734"/>
            <a:ext cx="10058400" cy="4023360"/>
          </a:xfrm>
        </p:spPr>
        <p:txBody>
          <a:bodyPr/>
          <a:lstStyle>
            <a:lvl1pPr marL="91440" indent="-91440">
              <a:buFont typeface="Arial" panose="020B0604020202020204" pitchFamily="34" charset="0"/>
              <a:buChar char="•"/>
              <a:defRPr/>
            </a:lvl1pPr>
          </a:lstStyle>
          <a:p>
            <a:pPr lvl="0"/>
            <a:r>
              <a:rPr lang="en-US" dirty="0" smtClean="0"/>
              <a:t>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DDE8FE0-A247-4082-B937-5F28BB185F0E}" type="datetimeFigureOut">
              <a:rPr lang="en-CA" smtClean="0"/>
              <a:t>2016-02-10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346481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61598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DE8FE0-A247-4082-B937-5F28BB185F0E}" type="datetimeFigureOut">
              <a:rPr lang="en-CA" smtClean="0"/>
              <a:t>2016-02-10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196164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DE8FE0-A247-4082-B937-5F28BB185F0E}" type="datetimeFigureOut">
              <a:rPr lang="en-CA" smtClean="0"/>
              <a:t>2016-02-10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9927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DE8FE0-A247-4082-B937-5F28BB185F0E}" type="datetimeFigureOut">
              <a:rPr lang="en-CA" smtClean="0"/>
              <a:t>2016-02-10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350724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DE8FE0-A247-4082-B937-5F28BB185F0E}" type="datetimeFigureOut">
              <a:rPr lang="en-CA" smtClean="0"/>
              <a:t>2016-02-10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271886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DE8FE0-A247-4082-B937-5F28BB185F0E}" type="datetimeFigureOut">
              <a:rPr lang="en-CA" smtClean="0"/>
              <a:t>2016-02-10</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220283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DE8FE0-A247-4082-B937-5F28BB185F0E}" type="datetimeFigureOut">
              <a:rPr lang="en-CA" smtClean="0"/>
              <a:t>2016-02-10</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DF7BD4-E4F7-4E63-806B-91CC8F00F7D1}" type="slidenum">
              <a:rPr lang="en-CA" smtClean="0"/>
              <a:t>‹#›</a:t>
            </a:fld>
            <a:endParaRPr lang="en-CA"/>
          </a:p>
        </p:txBody>
      </p:sp>
    </p:spTree>
    <p:extLst>
      <p:ext uri="{BB962C8B-B14F-4D97-AF65-F5344CB8AC3E}">
        <p14:creationId xmlns:p14="http://schemas.microsoft.com/office/powerpoint/2010/main" val="367797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DE8FE0-A247-4082-B937-5F28BB185F0E}" type="datetimeFigureOut">
              <a:rPr lang="en-CA" smtClean="0"/>
              <a:t>2016-02-10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EDF7BD4-E4F7-4E63-806B-91CC8F00F7D1}" type="slidenum">
              <a:rPr lang="en-CA" smtClean="0"/>
              <a:t>‹#›</a:t>
            </a:fld>
            <a:endParaRPr lang="en-CA"/>
          </a:p>
        </p:txBody>
      </p:sp>
    </p:spTree>
    <p:extLst>
      <p:ext uri="{BB962C8B-B14F-4D97-AF65-F5344CB8AC3E}">
        <p14:creationId xmlns:p14="http://schemas.microsoft.com/office/powerpoint/2010/main" val="40072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62366"/>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DE8FE0-A247-4082-B937-5F28BB185F0E}" type="datetimeFigureOut">
              <a:rPr lang="en-CA" smtClean="0"/>
              <a:t>2016-02-10</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DF7BD4-E4F7-4E63-806B-91CC8F00F7D1}" type="slidenum">
              <a:rPr lang="en-CA" smtClean="0"/>
              <a:t>‹#›</a:t>
            </a:fld>
            <a:endParaRPr lang="en-CA"/>
          </a:p>
        </p:txBody>
      </p:sp>
    </p:spTree>
    <p:extLst>
      <p:ext uri="{BB962C8B-B14F-4D97-AF65-F5344CB8AC3E}">
        <p14:creationId xmlns:p14="http://schemas.microsoft.com/office/powerpoint/2010/main" val="2937354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www.spoj.com/problems/RACETIME/"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www.spoj.com/problems/DQUER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odechef.com/MARCH14/problems/GERALD07" TargetMode="External"/><Relationship Id="rId2" Type="http://schemas.openxmlformats.org/officeDocument/2006/relationships/hyperlink" Target="http://codeforces.com/contest/86/problem/D" TargetMode="External"/><Relationship Id="rId1" Type="http://schemas.openxmlformats.org/officeDocument/2006/relationships/slideLayout" Target="../slideLayouts/slideLayout2.xml"/><Relationship Id="rId5" Type="http://schemas.openxmlformats.org/officeDocument/2006/relationships/hyperlink" Target="http://blog.anudeep2011.com/mos-algorithm/" TargetMode="External"/><Relationship Id="rId4" Type="http://schemas.openxmlformats.org/officeDocument/2006/relationships/hyperlink" Target="https://open.kattis.com/problems/worstweath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Square Root Decomposition and Mo’s Algorithm</a:t>
            </a:r>
            <a:endParaRPr lang="en-CA" dirty="0"/>
          </a:p>
        </p:txBody>
      </p:sp>
    </p:spTree>
    <p:extLst>
      <p:ext uri="{BB962C8B-B14F-4D97-AF65-F5344CB8AC3E}">
        <p14:creationId xmlns:p14="http://schemas.microsoft.com/office/powerpoint/2010/main" val="129541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72000"/>
                    </a14:imgEffect>
                  </a14:imgLayer>
                </a14:imgProps>
              </a:ext>
              <a:ext uri="{28A0092B-C50C-407E-A947-70E740481C1C}">
                <a14:useLocalDpi xmlns:a14="http://schemas.microsoft.com/office/drawing/2010/main" val="0"/>
              </a:ext>
            </a:extLst>
          </a:blip>
          <a:stretch>
            <a:fillRect/>
          </a:stretch>
        </p:blipFill>
        <p:spPr>
          <a:xfrm>
            <a:off x="2782860" y="140560"/>
            <a:ext cx="7217886" cy="617583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4882" y="365701"/>
            <a:ext cx="1484401" cy="572555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96948" y="914283"/>
                <a:ext cx="2585912" cy="5078313"/>
              </a:xfrm>
              <a:prstGeom prst="rect">
                <a:avLst/>
              </a:prstGeom>
              <a:noFill/>
            </p:spPr>
            <p:txBody>
              <a:bodyPr wrap="square" rtlCol="0">
                <a:spAutoFit/>
              </a:bodyPr>
              <a:lstStyle/>
              <a:p>
                <a:r>
                  <a:rPr lang="en-CA" dirty="0" smtClean="0"/>
                  <a:t>Array size:</a:t>
                </a:r>
              </a:p>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r>
                        <a:rPr lang="en-CA" b="0" i="1" smtClean="0">
                          <a:latin typeface="Cambria Math" panose="02040503050406030204" pitchFamily="18" charset="0"/>
                        </a:rPr>
                        <m:t>𝑁</m:t>
                      </m:r>
                      <m:r>
                        <a:rPr lang="en-CA" b="0" i="1" smtClean="0">
                          <a:latin typeface="Cambria Math" panose="02040503050406030204" pitchFamily="18" charset="0"/>
                        </a:rPr>
                        <m:t>≤100,000</m:t>
                      </m:r>
                    </m:oMath>
                  </m:oMathPara>
                </a14:m>
                <a:endParaRPr lang="en-CA" dirty="0" smtClean="0"/>
              </a:p>
              <a:p>
                <a:r>
                  <a:rPr lang="en-CA" dirty="0" smtClean="0"/>
                  <a:t>Stored values:</a:t>
                </a:r>
              </a:p>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𝑖</m:t>
                          </m:r>
                        </m:sub>
                      </m:sSub>
                      <m:r>
                        <a:rPr lang="en-CA" b="0" i="1" smtClean="0">
                          <a:latin typeface="Cambria Math" panose="02040503050406030204" pitchFamily="18" charset="0"/>
                        </a:rPr>
                        <m:t>≤1,000,000,000</m:t>
                      </m:r>
                    </m:oMath>
                  </m:oMathPara>
                </a14:m>
                <a:endParaRPr lang="en-CA" dirty="0" smtClean="0"/>
              </a:p>
              <a:p>
                <a:r>
                  <a:rPr lang="en-CA" dirty="0" smtClean="0"/>
                  <a:t>Number of queries:</a:t>
                </a:r>
              </a:p>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r>
                        <a:rPr lang="en-CA" b="0" i="1" smtClean="0">
                          <a:latin typeface="Cambria Math" panose="02040503050406030204" pitchFamily="18" charset="0"/>
                        </a:rPr>
                        <m:t>𝑄</m:t>
                      </m:r>
                      <m:r>
                        <a:rPr lang="en-CA" b="0" i="1" smtClean="0">
                          <a:latin typeface="Cambria Math" panose="02040503050406030204" pitchFamily="18" charset="0"/>
                        </a:rPr>
                        <m:t>≤50,000</m:t>
                      </m:r>
                    </m:oMath>
                  </m:oMathPara>
                </a14:m>
                <a:endParaRPr lang="en-CA" dirty="0" smtClean="0"/>
              </a:p>
              <a:p>
                <a:r>
                  <a:rPr lang="en-CA" dirty="0" smtClean="0"/>
                  <a:t>Time limit:</a:t>
                </a:r>
              </a:p>
              <a:p>
                <a:r>
                  <a:rPr lang="en-CA" dirty="0"/>
                  <a:t>	</a:t>
                </a:r>
                <a:r>
                  <a:rPr lang="en-CA" dirty="0" smtClean="0"/>
                  <a:t>4 seconds</a:t>
                </a:r>
              </a:p>
              <a:p>
                <a:endParaRPr lang="en-CA" dirty="0" smtClean="0"/>
              </a:p>
              <a:p>
                <a:r>
                  <a:rPr lang="en-CA" dirty="0" smtClean="0"/>
                  <a:t>Query type 1:</a:t>
                </a:r>
                <a:endParaRPr lang="en-CA" dirty="0"/>
              </a:p>
              <a:p>
                <a:r>
                  <a:rPr lang="en-CA" dirty="0" smtClean="0"/>
                  <a:t>Find number of entries between index </a:t>
                </a:r>
                <a14:m>
                  <m:oMath xmlns:m="http://schemas.openxmlformats.org/officeDocument/2006/math">
                    <m:r>
                      <a:rPr lang="en-CA" b="0" i="1" smtClean="0">
                        <a:latin typeface="Cambria Math" panose="02040503050406030204" pitchFamily="18" charset="0"/>
                      </a:rPr>
                      <m:t>𝐿</m:t>
                    </m:r>
                  </m:oMath>
                </a14:m>
                <a:r>
                  <a:rPr lang="en-CA" dirty="0" smtClean="0"/>
                  <a:t> and index </a:t>
                </a:r>
                <a14:m>
                  <m:oMath xmlns:m="http://schemas.openxmlformats.org/officeDocument/2006/math">
                    <m:r>
                      <a:rPr lang="en-CA" b="0" i="1" smtClean="0">
                        <a:latin typeface="Cambria Math" panose="02040503050406030204" pitchFamily="18" charset="0"/>
                      </a:rPr>
                      <m:t>𝑅</m:t>
                    </m:r>
                  </m:oMath>
                </a14:m>
                <a:r>
                  <a:rPr lang="en-CA" dirty="0" smtClean="0"/>
                  <a:t>, with value less than or equal to </a:t>
                </a:r>
                <a14:m>
                  <m:oMath xmlns:m="http://schemas.openxmlformats.org/officeDocument/2006/math">
                    <m:r>
                      <a:rPr lang="en-CA" b="0" i="1" smtClean="0">
                        <a:latin typeface="Cambria Math" panose="02040503050406030204" pitchFamily="18" charset="0"/>
                      </a:rPr>
                      <m:t>𝑋</m:t>
                    </m:r>
                  </m:oMath>
                </a14:m>
                <a:endParaRPr lang="en-CA" dirty="0" smtClean="0"/>
              </a:p>
              <a:p>
                <a:endParaRPr lang="en-CA" dirty="0"/>
              </a:p>
              <a:p>
                <a:r>
                  <a:rPr lang="en-CA" dirty="0" smtClean="0"/>
                  <a:t>Query type 2:</a:t>
                </a:r>
              </a:p>
              <a:p>
                <a:r>
                  <a:rPr lang="en-CA" dirty="0" smtClean="0"/>
                  <a:t>Change the value at index </a:t>
                </a:r>
                <a14:m>
                  <m:oMath xmlns:m="http://schemas.openxmlformats.org/officeDocument/2006/math">
                    <m:r>
                      <a:rPr lang="en-CA" b="0" i="1" smtClean="0">
                        <a:latin typeface="Cambria Math" panose="02040503050406030204" pitchFamily="18" charset="0"/>
                      </a:rPr>
                      <m:t>𝑖</m:t>
                    </m:r>
                  </m:oMath>
                </a14:m>
                <a:r>
                  <a:rPr lang="en-CA" dirty="0" smtClean="0"/>
                  <a:t> to new value </a:t>
                </a:r>
                <a14:m>
                  <m:oMath xmlns:m="http://schemas.openxmlformats.org/officeDocument/2006/math">
                    <m:r>
                      <a:rPr lang="en-CA" b="0" i="1" smtClean="0">
                        <a:latin typeface="Cambria Math" panose="02040503050406030204" pitchFamily="18" charset="0"/>
                      </a:rPr>
                      <m:t>𝑋</m:t>
                    </m:r>
                  </m:oMath>
                </a14:m>
                <a:endParaRPr lang="en-CA" dirty="0"/>
              </a:p>
            </p:txBody>
          </p:sp>
        </mc:Choice>
        <mc:Fallback xmlns="">
          <p:sp>
            <p:nvSpPr>
              <p:cNvPr id="8" name="TextBox 7"/>
              <p:cNvSpPr txBox="1">
                <a:spLocks noRot="1" noChangeAspect="1" noMove="1" noResize="1" noEditPoints="1" noAdjustHandles="1" noChangeArrowheads="1" noChangeShapeType="1" noTextEdit="1"/>
              </p:cNvSpPr>
              <p:nvPr/>
            </p:nvSpPr>
            <p:spPr>
              <a:xfrm>
                <a:off x="196948" y="914283"/>
                <a:ext cx="2585912" cy="5078313"/>
              </a:xfrm>
              <a:prstGeom prst="rect">
                <a:avLst/>
              </a:prstGeom>
              <a:blipFill>
                <a:blip r:embed="rId5"/>
                <a:stretch>
                  <a:fillRect l="-1882" t="-720" r="-3765" b="-960"/>
                </a:stretch>
              </a:blipFill>
            </p:spPr>
            <p:txBody>
              <a:bodyPr/>
              <a:lstStyle/>
              <a:p>
                <a:r>
                  <a:rPr lang="en-CA">
                    <a:noFill/>
                  </a:rPr>
                  <a:t> </a:t>
                </a:r>
              </a:p>
            </p:txBody>
          </p:sp>
        </mc:Fallback>
      </mc:AlternateContent>
      <p:cxnSp>
        <p:nvCxnSpPr>
          <p:cNvPr id="10" name="Straight Connector 9"/>
          <p:cNvCxnSpPr/>
          <p:nvPr/>
        </p:nvCxnSpPr>
        <p:spPr>
          <a:xfrm flipH="1">
            <a:off x="2743204" y="-1"/>
            <a:ext cx="0" cy="637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0238940" y="-1"/>
            <a:ext cx="0" cy="637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377" y="75245"/>
            <a:ext cx="2703549" cy="253916"/>
          </a:xfrm>
          <a:prstGeom prst="rect">
            <a:avLst/>
          </a:prstGeom>
          <a:noFill/>
        </p:spPr>
        <p:txBody>
          <a:bodyPr wrap="square" rtlCol="0">
            <a:spAutoFit/>
          </a:bodyPr>
          <a:lstStyle/>
          <a:p>
            <a:r>
              <a:rPr lang="en-CA" sz="1050" dirty="0">
                <a:hlinkClick r:id="rId6"/>
              </a:rPr>
              <a:t>http://www.spoj.com/problems/RACETIME</a:t>
            </a:r>
            <a:r>
              <a:rPr lang="en-CA" sz="1050" dirty="0" smtClean="0">
                <a:hlinkClick r:id="rId6"/>
              </a:rPr>
              <a:t>/</a:t>
            </a:r>
            <a:r>
              <a:rPr lang="en-CA" sz="1050" dirty="0" smtClean="0"/>
              <a:t> </a:t>
            </a:r>
            <a:endParaRPr lang="en-CA" sz="1050" dirty="0"/>
          </a:p>
        </p:txBody>
      </p:sp>
    </p:spTree>
    <p:extLst>
      <p:ext uri="{BB962C8B-B14F-4D97-AF65-F5344CB8AC3E}">
        <p14:creationId xmlns:p14="http://schemas.microsoft.com/office/powerpoint/2010/main" val="316172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Solution idea:</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8387" y="1845733"/>
                <a:ext cx="10058400" cy="4315915"/>
              </a:xfrm>
            </p:spPr>
            <p:txBody>
              <a:bodyPr>
                <a:normAutofit/>
              </a:bodyPr>
              <a:lstStyle/>
              <a:p>
                <a:r>
                  <a:rPr lang="en-CA" dirty="0" smtClean="0"/>
                  <a:t> </a:t>
                </a:r>
                <a:r>
                  <a:rPr lang="en-CA" sz="2400" dirty="0" smtClean="0"/>
                  <a:t>First populate a ‘master array’ of all of the values</a:t>
                </a:r>
              </a:p>
              <a:p>
                <a:r>
                  <a:rPr lang="en-CA" sz="2400" dirty="0"/>
                  <a:t> </a:t>
                </a:r>
                <a:r>
                  <a:rPr lang="en-CA" sz="2400" dirty="0" smtClean="0"/>
                  <a:t>Create an array of </a:t>
                </a:r>
                <a14:m>
                  <m:oMath xmlns:m="http://schemas.openxmlformats.org/officeDocument/2006/math">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oMath>
                </a14:m>
                <a:r>
                  <a:rPr lang="en-CA" dirty="0" smtClean="0"/>
                  <a:t> </a:t>
                </a:r>
                <a:r>
                  <a:rPr lang="en-CA" sz="2400" dirty="0" smtClean="0"/>
                  <a:t>sized blocks from the original array</a:t>
                </a:r>
              </a:p>
              <a:p>
                <a:r>
                  <a:rPr lang="en-CA" dirty="0" smtClean="0"/>
                  <a:t> </a:t>
                </a:r>
                <a:r>
                  <a:rPr lang="en-CA" sz="2400" dirty="0" smtClean="0"/>
                  <a:t>Sort each of the blocks</a:t>
                </a:r>
              </a:p>
              <a:p>
                <a:r>
                  <a:rPr lang="en-CA" dirty="0" smtClean="0"/>
                  <a:t> </a:t>
                </a:r>
                <a:r>
                  <a:rPr lang="en-CA" sz="2400" dirty="0" smtClean="0"/>
                  <a:t>For comparison queries:</a:t>
                </a:r>
              </a:p>
              <a:p>
                <a:pPr lvl="1"/>
                <a:r>
                  <a:rPr lang="en-CA" sz="2000" dirty="0" smtClean="0"/>
                  <a:t>For any blocks that fall entirely within the range of the query, perform a binary search of the block to find the number of values in the block less than or equal to the query value</a:t>
                </a:r>
              </a:p>
              <a:p>
                <a:pPr lvl="1"/>
                <a:r>
                  <a:rPr lang="en-CA" sz="2000" dirty="0" smtClean="0"/>
                  <a:t>For all other entries in the range, iterate over the master array and compare to query value</a:t>
                </a:r>
              </a:p>
              <a:p>
                <a:r>
                  <a:rPr lang="en-CA" sz="2200" dirty="0"/>
                  <a:t> </a:t>
                </a:r>
                <a:r>
                  <a:rPr lang="en-CA" sz="2400" dirty="0" smtClean="0"/>
                  <a:t>For update queries:</a:t>
                </a:r>
              </a:p>
              <a:p>
                <a:pPr lvl="1"/>
                <a:r>
                  <a:rPr lang="en-CA" sz="2000" dirty="0" smtClean="0"/>
                  <a:t>Change the value in the master array</a:t>
                </a:r>
              </a:p>
              <a:p>
                <a:pPr lvl="1"/>
                <a:r>
                  <a:rPr lang="en-CA" sz="2000" dirty="0" smtClean="0"/>
                  <a:t>Remove old value from block and insert new value in the block using binary search</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8387" y="1845733"/>
                <a:ext cx="10058400" cy="4315915"/>
              </a:xfrm>
              <a:blipFill>
                <a:blip r:embed="rId2"/>
                <a:stretch>
                  <a:fillRect l="-1697" t="-1977" r="-24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0115944" y="4635702"/>
                <a:ext cx="1125416" cy="5280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𝑂</m:t>
                      </m:r>
                      <m:r>
                        <a:rPr lang="en-CA" sz="2800" b="0" i="1" smtClean="0">
                          <a:latin typeface="Cambria Math" panose="02040503050406030204" pitchFamily="18" charset="0"/>
                        </a:rPr>
                        <m:t>(</m:t>
                      </m:r>
                      <m:r>
                        <m:rPr>
                          <m:sty m:val="p"/>
                        </m:rPr>
                        <a:rPr lang="en-CA" sz="2800" b="0" i="0" smtClean="0">
                          <a:latin typeface="Cambria Math" panose="02040503050406030204" pitchFamily="18" charset="0"/>
                        </a:rPr>
                        <m:t>log</m:t>
                      </m:r>
                      <m:r>
                        <a:rPr lang="en-CA" sz="2800" b="0" i="1" smtClean="0">
                          <a:latin typeface="Cambria Math" panose="02040503050406030204" pitchFamily="18" charset="0"/>
                        </a:rPr>
                        <m:t>⁡(</m:t>
                      </m:r>
                      <m:r>
                        <a:rPr lang="en-CA" sz="2800" b="0" i="1" smtClean="0">
                          <a:latin typeface="Cambria Math" panose="02040503050406030204" pitchFamily="18" charset="0"/>
                        </a:rPr>
                        <m:t>𝑛</m:t>
                      </m:r>
                      <m:r>
                        <a:rPr lang="en-CA" sz="2800" b="0" i="1" smtClean="0">
                          <a:latin typeface="Cambria Math" panose="02040503050406030204" pitchFamily="18" charset="0"/>
                        </a:rPr>
                        <m:t>)</m:t>
                      </m:r>
                      <m:rad>
                        <m:radPr>
                          <m:degHide m:val="on"/>
                          <m:ctrlPr>
                            <a:rPr lang="en-CA" sz="2800" b="0" i="1" smtClean="0">
                              <a:latin typeface="Cambria Math" panose="02040503050406030204" pitchFamily="18" charset="0"/>
                            </a:rPr>
                          </m:ctrlPr>
                        </m:radPr>
                        <m:deg/>
                        <m:e>
                          <m:r>
                            <a:rPr lang="en-CA" sz="2800" b="0" i="1" smtClean="0">
                              <a:latin typeface="Cambria Math" panose="02040503050406030204" pitchFamily="18" charset="0"/>
                            </a:rPr>
                            <m:t>𝑛</m:t>
                          </m:r>
                        </m:e>
                      </m:rad>
                      <m:r>
                        <a:rPr lang="en-CA" sz="2800" b="0" i="1" smtClean="0">
                          <a:latin typeface="Cambria Math" panose="02040503050406030204" pitchFamily="18" charset="0"/>
                        </a:rPr>
                        <m:t>)</m:t>
                      </m:r>
                    </m:oMath>
                  </m:oMathPara>
                </a14:m>
                <a:endParaRPr lang="en-CA"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0115944" y="4635702"/>
                <a:ext cx="1125416" cy="528030"/>
              </a:xfrm>
              <a:prstGeom prst="rect">
                <a:avLst/>
              </a:prstGeom>
              <a:blipFill>
                <a:blip r:embed="rId3"/>
                <a:stretch>
                  <a:fillRect r="-794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865004" y="5720652"/>
                <a:ext cx="168419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𝑂</m:t>
                      </m:r>
                      <m:r>
                        <a:rPr lang="en-CA" sz="2800" b="0" i="1" smtClean="0">
                          <a:latin typeface="Cambria Math" panose="02040503050406030204" pitchFamily="18" charset="0"/>
                        </a:rPr>
                        <m:t>(</m:t>
                      </m:r>
                      <m:func>
                        <m:funcPr>
                          <m:ctrlPr>
                            <a:rPr lang="en-CA" sz="2800" b="0" i="1" smtClean="0">
                              <a:latin typeface="Cambria Math" panose="02040503050406030204" pitchFamily="18" charset="0"/>
                            </a:rPr>
                          </m:ctrlPr>
                        </m:funcPr>
                        <m:fName>
                          <m:r>
                            <m:rPr>
                              <m:sty m:val="p"/>
                            </m:rPr>
                            <a:rPr lang="en-CA" sz="2800" b="0" i="0" smtClean="0">
                              <a:latin typeface="Cambria Math" panose="02040503050406030204" pitchFamily="18" charset="0"/>
                            </a:rPr>
                            <m:t>log</m:t>
                          </m:r>
                        </m:fName>
                        <m:e>
                          <m:d>
                            <m:dPr>
                              <m:ctrlPr>
                                <a:rPr lang="en-CA" sz="2800" b="0" i="1" smtClean="0">
                                  <a:latin typeface="Cambria Math" panose="02040503050406030204" pitchFamily="18" charset="0"/>
                                </a:rPr>
                              </m:ctrlPr>
                            </m:dPr>
                            <m:e>
                              <m:r>
                                <a:rPr lang="en-CA" sz="2800" b="0" i="1" smtClean="0">
                                  <a:latin typeface="Cambria Math" panose="02040503050406030204" pitchFamily="18" charset="0"/>
                                </a:rPr>
                                <m:t>𝑛</m:t>
                              </m:r>
                            </m:e>
                          </m:d>
                        </m:e>
                      </m:func>
                      <m:r>
                        <a:rPr lang="en-CA" sz="2800" b="0" i="1" smtClean="0">
                          <a:latin typeface="Cambria Math" panose="02040503050406030204" pitchFamily="18" charset="0"/>
                        </a:rPr>
                        <m:t>)</m:t>
                      </m:r>
                    </m:oMath>
                  </m:oMathPara>
                </a14:m>
                <a:endParaRPr lang="en-CA"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865004" y="5720652"/>
                <a:ext cx="1684193" cy="52322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385696" y="279936"/>
                <a:ext cx="2585912" cy="2308324"/>
              </a:xfrm>
              <a:prstGeom prst="rect">
                <a:avLst/>
              </a:prstGeom>
              <a:noFill/>
            </p:spPr>
            <p:txBody>
              <a:bodyPr wrap="square" rtlCol="0">
                <a:spAutoFit/>
              </a:bodyPr>
              <a:lstStyle/>
              <a:p>
                <a:pPr algn="ctr"/>
                <a:r>
                  <a:rPr lang="en-CA" dirty="0" smtClean="0"/>
                  <a:t>Array size:</a:t>
                </a:r>
              </a:p>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r>
                        <a:rPr lang="en-CA" b="0" i="1" smtClean="0">
                          <a:latin typeface="Cambria Math" panose="02040503050406030204" pitchFamily="18" charset="0"/>
                        </a:rPr>
                        <m:t>𝑁</m:t>
                      </m:r>
                      <m:r>
                        <a:rPr lang="en-CA" b="0" i="1" smtClean="0">
                          <a:latin typeface="Cambria Math" panose="02040503050406030204" pitchFamily="18" charset="0"/>
                        </a:rPr>
                        <m:t>≤100,000</m:t>
                      </m:r>
                    </m:oMath>
                  </m:oMathPara>
                </a14:m>
                <a:endParaRPr lang="en-CA" dirty="0" smtClean="0"/>
              </a:p>
              <a:p>
                <a:pPr algn="ctr"/>
                <a:r>
                  <a:rPr lang="en-CA" dirty="0" smtClean="0"/>
                  <a:t>Stored values:</a:t>
                </a:r>
              </a:p>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𝑖</m:t>
                          </m:r>
                        </m:sub>
                      </m:sSub>
                      <m:r>
                        <a:rPr lang="en-CA" b="0" i="1" smtClean="0">
                          <a:latin typeface="Cambria Math" panose="02040503050406030204" pitchFamily="18" charset="0"/>
                        </a:rPr>
                        <m:t>≤1,000,000,000</m:t>
                      </m:r>
                    </m:oMath>
                  </m:oMathPara>
                </a14:m>
                <a:endParaRPr lang="en-CA" dirty="0" smtClean="0"/>
              </a:p>
              <a:p>
                <a:pPr algn="ctr"/>
                <a:r>
                  <a:rPr lang="en-CA" dirty="0" smtClean="0"/>
                  <a:t>Number of queries:</a:t>
                </a:r>
              </a:p>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r>
                        <a:rPr lang="en-CA" b="0" i="1" smtClean="0">
                          <a:latin typeface="Cambria Math" panose="02040503050406030204" pitchFamily="18" charset="0"/>
                        </a:rPr>
                        <m:t>𝑄</m:t>
                      </m:r>
                      <m:r>
                        <a:rPr lang="en-CA" b="0" i="1" smtClean="0">
                          <a:latin typeface="Cambria Math" panose="02040503050406030204" pitchFamily="18" charset="0"/>
                        </a:rPr>
                        <m:t>≤50,000</m:t>
                      </m:r>
                    </m:oMath>
                  </m:oMathPara>
                </a14:m>
                <a:endParaRPr lang="en-CA" dirty="0" smtClean="0"/>
              </a:p>
              <a:p>
                <a:pPr algn="ctr"/>
                <a:r>
                  <a:rPr lang="en-CA" dirty="0" smtClean="0"/>
                  <a:t>Time limit:</a:t>
                </a:r>
              </a:p>
              <a:p>
                <a:pPr algn="ctr"/>
                <a:r>
                  <a:rPr lang="en-CA" dirty="0" smtClean="0"/>
                  <a:t>4 seconds</a:t>
                </a:r>
              </a:p>
            </p:txBody>
          </p:sp>
        </mc:Choice>
        <mc:Fallback xmlns="">
          <p:sp>
            <p:nvSpPr>
              <p:cNvPr id="6" name="TextBox 5"/>
              <p:cNvSpPr txBox="1">
                <a:spLocks noRot="1" noChangeAspect="1" noMove="1" noResize="1" noEditPoints="1" noAdjustHandles="1" noChangeArrowheads="1" noChangeShapeType="1" noTextEdit="1"/>
              </p:cNvSpPr>
              <p:nvPr/>
            </p:nvSpPr>
            <p:spPr>
              <a:xfrm>
                <a:off x="9385696" y="279936"/>
                <a:ext cx="2585912" cy="2308324"/>
              </a:xfrm>
              <a:prstGeom prst="rect">
                <a:avLst/>
              </a:prstGeom>
              <a:blipFill>
                <a:blip r:embed="rId5"/>
                <a:stretch>
                  <a:fillRect t="-1583" b="-3166"/>
                </a:stretch>
              </a:blipFill>
            </p:spPr>
            <p:txBody>
              <a:bodyPr/>
              <a:lstStyle/>
              <a:p>
                <a:r>
                  <a:rPr lang="en-CA">
                    <a:noFill/>
                  </a:rPr>
                  <a:t> </a:t>
                </a:r>
              </a:p>
            </p:txBody>
          </p:sp>
        </mc:Fallback>
      </mc:AlternateContent>
    </p:spTree>
    <p:extLst>
      <p:ext uri="{BB962C8B-B14F-4D97-AF65-F5344CB8AC3E}">
        <p14:creationId xmlns:p14="http://schemas.microsoft.com/office/powerpoint/2010/main" val="336196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Mo’s Algorithm</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8386" y="1845734"/>
                <a:ext cx="10296299" cy="4023360"/>
              </a:xfrm>
            </p:spPr>
            <p:txBody>
              <a:bodyPr>
                <a:normAutofit/>
              </a:bodyPr>
              <a:lstStyle/>
              <a:p>
                <a:r>
                  <a:rPr lang="en-CA" dirty="0" smtClean="0"/>
                  <a:t> </a:t>
                </a:r>
                <a:r>
                  <a:rPr lang="en-CA" sz="2400" dirty="0" smtClean="0"/>
                  <a:t>Reorder queries in a clever way to get improved complexity</a:t>
                </a:r>
              </a:p>
              <a:p>
                <a:r>
                  <a:rPr lang="en-CA" sz="2400" dirty="0"/>
                  <a:t> </a:t>
                </a:r>
                <a:r>
                  <a:rPr lang="en-CA" sz="2400" dirty="0" smtClean="0"/>
                  <a:t>Requires that the queries can be stored and the order in which they are processed is not important</a:t>
                </a:r>
                <a:endParaRPr lang="en-CA" sz="2400" dirty="0"/>
              </a:p>
              <a:p>
                <a:r>
                  <a:rPr lang="en-CA" sz="2400" dirty="0"/>
                  <a:t> </a:t>
                </a:r>
                <a:r>
                  <a:rPr lang="en-CA" sz="2400" dirty="0" smtClean="0"/>
                  <a:t>Need to be able to take the answer for one interval and determine what the answer would be if we extended or reduced the interval by one unit on either side</a:t>
                </a:r>
              </a:p>
              <a:p>
                <a:pPr lvl="1"/>
                <a:r>
                  <a:rPr lang="en-CA" sz="2200" dirty="0" smtClean="0"/>
                  <a:t>Write add(position) and remove(position) methods</a:t>
                </a:r>
              </a:p>
              <a:p>
                <a:pPr lvl="1"/>
                <a:r>
                  <a:rPr lang="en-CA" sz="2200" dirty="0" smtClean="0"/>
                  <a:t>Generally speaking, these need to work in either </a:t>
                </a:r>
                <a14:m>
                  <m:oMath xmlns:m="http://schemas.openxmlformats.org/officeDocument/2006/math">
                    <m:r>
                      <a:rPr lang="en-CA" sz="2200" b="0" i="1" smtClean="0">
                        <a:latin typeface="Cambria Math" panose="02040503050406030204" pitchFamily="18" charset="0"/>
                      </a:rPr>
                      <m:t>𝑂</m:t>
                    </m:r>
                    <m:r>
                      <a:rPr lang="en-CA" sz="2200" b="0" i="1" smtClean="0">
                        <a:latin typeface="Cambria Math" panose="02040503050406030204" pitchFamily="18" charset="0"/>
                      </a:rPr>
                      <m:t>(1)</m:t>
                    </m:r>
                  </m:oMath>
                </a14:m>
                <a:r>
                  <a:rPr lang="en-CA" sz="2200" dirty="0" smtClean="0"/>
                  <a:t> or </a:t>
                </a:r>
                <a14:m>
                  <m:oMath xmlns:m="http://schemas.openxmlformats.org/officeDocument/2006/math">
                    <m:r>
                      <m:rPr>
                        <m:sty m:val="p"/>
                      </m:rPr>
                      <a:rPr lang="en-CA" sz="2200" b="0" i="0" smtClean="0">
                        <a:latin typeface="Cambria Math" panose="02040503050406030204" pitchFamily="18" charset="0"/>
                      </a:rPr>
                      <m:t>O</m:t>
                    </m:r>
                    <m:r>
                      <a:rPr lang="en-CA" sz="2200" b="0" i="0"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log</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m:t>
                            </m:r>
                          </m:e>
                        </m:d>
                      </m:e>
                    </m:func>
                    <m:r>
                      <a:rPr lang="en-CA" sz="2200" b="0" i="1" smtClean="0">
                        <a:latin typeface="Cambria Math" panose="02040503050406030204" pitchFamily="18" charset="0"/>
                      </a:rPr>
                      <m:t>)</m:t>
                    </m:r>
                  </m:oMath>
                </a14:m>
                <a:endParaRPr lang="en-CA" sz="2200" dirty="0" smtClean="0"/>
              </a:p>
              <a:p>
                <a:endParaRPr lang="en-CA" sz="24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8386" y="1845734"/>
                <a:ext cx="10296299" cy="4023360"/>
              </a:xfrm>
              <a:blipFill>
                <a:blip r:embed="rId2"/>
                <a:stretch>
                  <a:fillRect l="-1658" t="-2121" r="-1362"/>
                </a:stretch>
              </a:blipFill>
            </p:spPr>
            <p:txBody>
              <a:bodyPr/>
              <a:lstStyle/>
              <a:p>
                <a:r>
                  <a:rPr lang="en-CA">
                    <a:noFill/>
                  </a:rPr>
                  <a:t> </a:t>
                </a:r>
              </a:p>
            </p:txBody>
          </p:sp>
        </mc:Fallback>
      </mc:AlternateContent>
    </p:spTree>
    <p:extLst>
      <p:ext uri="{BB962C8B-B14F-4D97-AF65-F5344CB8AC3E}">
        <p14:creationId xmlns:p14="http://schemas.microsoft.com/office/powerpoint/2010/main" val="223101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Query ordering</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400" dirty="0" smtClean="0"/>
                  <a:t> Divide the array of values into blocks of size </a:t>
                </a:r>
                <a14:m>
                  <m:oMath xmlns:m="http://schemas.openxmlformats.org/officeDocument/2006/math">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oMath>
                </a14:m>
                <a:endParaRPr lang="en-CA" sz="2400" dirty="0" smtClean="0"/>
              </a:p>
              <a:p>
                <a:r>
                  <a:rPr lang="en-CA" sz="2400" dirty="0"/>
                  <a:t> </a:t>
                </a:r>
                <a:r>
                  <a:rPr lang="en-CA" sz="2400" dirty="0" smtClean="0"/>
                  <a:t>First sort the intervals by the block number that the left point of the interval falls in (ascending order)</a:t>
                </a:r>
              </a:p>
              <a:p>
                <a:r>
                  <a:rPr lang="en-CA" sz="2400" dirty="0"/>
                  <a:t> </a:t>
                </a:r>
                <a:r>
                  <a:rPr lang="en-CA" sz="2400" dirty="0" smtClean="0"/>
                  <a:t>Break ties by the position of the right endpoint (smallest first)</a:t>
                </a:r>
              </a:p>
              <a:p>
                <a:pPr lvl="1"/>
                <a:r>
                  <a:rPr lang="en-CA" sz="2200" dirty="0" smtClean="0"/>
                  <a:t>Note that this is position in the array of values, and not block number</a:t>
                </a:r>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1970"/>
                </a:stretch>
              </a:blipFill>
            </p:spPr>
            <p:txBody>
              <a:bodyPr/>
              <a:lstStyle/>
              <a:p>
                <a:r>
                  <a:rPr lang="en-CA">
                    <a:noFill/>
                  </a:rPr>
                  <a:t> </a:t>
                </a:r>
              </a:p>
            </p:txBody>
          </p:sp>
        </mc:Fallback>
      </mc:AlternateContent>
    </p:spTree>
    <p:extLst>
      <p:ext uri="{BB962C8B-B14F-4D97-AF65-F5344CB8AC3E}">
        <p14:creationId xmlns:p14="http://schemas.microsoft.com/office/powerpoint/2010/main" val="25424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766" y="314957"/>
            <a:ext cx="8064522" cy="55540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057" y="1334848"/>
            <a:ext cx="1449553" cy="4221999"/>
          </a:xfrm>
          <a:prstGeom prst="rect">
            <a:avLst/>
          </a:prstGeom>
        </p:spPr>
      </p:pic>
      <p:sp>
        <p:nvSpPr>
          <p:cNvPr id="2" name="Rectangle 1"/>
          <p:cNvSpPr/>
          <p:nvPr/>
        </p:nvSpPr>
        <p:spPr>
          <a:xfrm>
            <a:off x="0" y="65532"/>
            <a:ext cx="2856423" cy="276999"/>
          </a:xfrm>
          <a:prstGeom prst="rect">
            <a:avLst/>
          </a:prstGeom>
        </p:spPr>
        <p:txBody>
          <a:bodyPr wrap="none">
            <a:spAutoFit/>
          </a:bodyPr>
          <a:lstStyle/>
          <a:p>
            <a:r>
              <a:rPr lang="en-CA" sz="1200" dirty="0">
                <a:hlinkClick r:id="rId4"/>
              </a:rPr>
              <a:t>http://www.spoj.com/problems/DQUERY</a:t>
            </a:r>
            <a:r>
              <a:rPr lang="en-CA" sz="1200" dirty="0" smtClean="0">
                <a:hlinkClick r:id="rId4"/>
              </a:rPr>
              <a:t>/</a:t>
            </a:r>
            <a:r>
              <a:rPr lang="en-CA" sz="1200" dirty="0" smtClean="0"/>
              <a:t> </a:t>
            </a:r>
            <a:endParaRPr lang="en-CA" sz="1200" dirty="0"/>
          </a:p>
        </p:txBody>
      </p:sp>
    </p:spTree>
    <p:extLst>
      <p:ext uri="{BB962C8B-B14F-4D97-AF65-F5344CB8AC3E}">
        <p14:creationId xmlns:p14="http://schemas.microsoft.com/office/powerpoint/2010/main" val="155360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600" dirty="0" smtClean="0"/>
              <a:t>Constructing the add and remove methods</a:t>
            </a:r>
            <a:endParaRPr lang="en-CA" sz="4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17" y="3038248"/>
            <a:ext cx="5522202" cy="1873385"/>
          </a:xfrm>
        </p:spPr>
      </p:pic>
      <p:sp>
        <p:nvSpPr>
          <p:cNvPr id="5" name="Content Placeholder 2"/>
          <p:cNvSpPr txBox="1">
            <a:spLocks/>
          </p:cNvSpPr>
          <p:nvPr/>
        </p:nvSpPr>
        <p:spPr>
          <a:xfrm>
            <a:off x="1068387"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smtClean="0"/>
              <a:t> values[] is the array that we are working with</a:t>
            </a:r>
          </a:p>
          <a:p>
            <a:r>
              <a:rPr lang="en-CA" sz="2400" dirty="0"/>
              <a:t> </a:t>
            </a:r>
            <a:r>
              <a:rPr lang="en-CA" sz="2400" dirty="0" smtClean="0"/>
              <a:t>count[] is an array storing the frequency of each possible number</a:t>
            </a:r>
            <a:endParaRPr lang="en-CA" sz="2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735"/>
          <a:stretch/>
        </p:blipFill>
        <p:spPr>
          <a:xfrm>
            <a:off x="5928990" y="3038248"/>
            <a:ext cx="6145443" cy="1873385"/>
          </a:xfrm>
          <a:prstGeom prst="rect">
            <a:avLst/>
          </a:prstGeom>
        </p:spPr>
      </p:pic>
      <p:sp>
        <p:nvSpPr>
          <p:cNvPr id="7" name="TextBox 6"/>
          <p:cNvSpPr txBox="1"/>
          <p:nvPr/>
        </p:nvSpPr>
        <p:spPr>
          <a:xfrm>
            <a:off x="365760" y="5094514"/>
            <a:ext cx="5277394" cy="1200329"/>
          </a:xfrm>
          <a:prstGeom prst="rect">
            <a:avLst/>
          </a:prstGeom>
          <a:noFill/>
        </p:spPr>
        <p:txBody>
          <a:bodyPr wrap="square" rtlCol="0">
            <a:spAutoFit/>
          </a:bodyPr>
          <a:lstStyle/>
          <a:p>
            <a:r>
              <a:rPr lang="en-CA" dirty="0" smtClean="0"/>
              <a:t>Adding a position to the interval can only increase the number of distinct elements. So if we increased the count of an element from 0 to 1, increment the current answer.</a:t>
            </a:r>
            <a:endParaRPr lang="en-CA" dirty="0"/>
          </a:p>
        </p:txBody>
      </p:sp>
      <p:sp>
        <p:nvSpPr>
          <p:cNvPr id="8" name="TextBox 7"/>
          <p:cNvSpPr txBox="1"/>
          <p:nvPr/>
        </p:nvSpPr>
        <p:spPr>
          <a:xfrm>
            <a:off x="6097586" y="5018859"/>
            <a:ext cx="5541419" cy="1200329"/>
          </a:xfrm>
          <a:prstGeom prst="rect">
            <a:avLst/>
          </a:prstGeom>
          <a:noFill/>
        </p:spPr>
        <p:txBody>
          <a:bodyPr wrap="square" rtlCol="0">
            <a:spAutoFit/>
          </a:bodyPr>
          <a:lstStyle/>
          <a:p>
            <a:r>
              <a:rPr lang="en-CA" dirty="0" smtClean="0"/>
              <a:t>Removing a position from the interval can only decrease the number of distinct elements. So if we decreased the count of an element from 1 to </a:t>
            </a:r>
            <a:r>
              <a:rPr lang="en-CA" dirty="0"/>
              <a:t>0</a:t>
            </a:r>
            <a:r>
              <a:rPr lang="en-CA" dirty="0" smtClean="0"/>
              <a:t>, decrement the current answer.</a:t>
            </a:r>
            <a:endParaRPr lang="en-CA" dirty="0"/>
          </a:p>
        </p:txBody>
      </p:sp>
    </p:spTree>
    <p:extLst>
      <p:ext uri="{BB962C8B-B14F-4D97-AF65-F5344CB8AC3E}">
        <p14:creationId xmlns:p14="http://schemas.microsoft.com/office/powerpoint/2010/main" val="369141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43754" y="178149"/>
            <a:ext cx="5851199" cy="58041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86" y="178149"/>
            <a:ext cx="5677692" cy="5887272"/>
          </a:xfrm>
          <a:prstGeom prst="rect">
            <a:avLst/>
          </a:prstGeom>
        </p:spPr>
      </p:pic>
      <p:cxnSp>
        <p:nvCxnSpPr>
          <p:cNvPr id="7" name="Straight Connector 6"/>
          <p:cNvCxnSpPr/>
          <p:nvPr/>
        </p:nvCxnSpPr>
        <p:spPr>
          <a:xfrm flipH="1">
            <a:off x="6043754" y="0"/>
            <a:ext cx="0" cy="637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16417" y="126608"/>
            <a:ext cx="1078536" cy="1754326"/>
          </a:xfrm>
          <a:prstGeom prst="rect">
            <a:avLst/>
          </a:prstGeom>
          <a:noFill/>
        </p:spPr>
        <p:txBody>
          <a:bodyPr wrap="square" rtlCol="0">
            <a:spAutoFit/>
          </a:bodyPr>
          <a:lstStyle/>
          <a:p>
            <a:pPr algn="ctr"/>
            <a:r>
              <a:rPr lang="en-CA" dirty="0">
                <a:solidFill>
                  <a:schemeClr val="bg1"/>
                </a:solidFill>
              </a:rPr>
              <a:t>q</a:t>
            </a:r>
            <a:r>
              <a:rPr lang="en-CA" dirty="0" smtClean="0">
                <a:solidFill>
                  <a:schemeClr val="bg1"/>
                </a:solidFill>
              </a:rPr>
              <a:t>ueries[] is an array of ordered Interval objects</a:t>
            </a:r>
            <a:endParaRPr lang="en-CA" dirty="0">
              <a:solidFill>
                <a:schemeClr val="bg1"/>
              </a:solidFill>
            </a:endParaRPr>
          </a:p>
        </p:txBody>
      </p:sp>
    </p:spTree>
    <p:extLst>
      <p:ext uri="{BB962C8B-B14F-4D97-AF65-F5344CB8AC3E}">
        <p14:creationId xmlns:p14="http://schemas.microsoft.com/office/powerpoint/2010/main" val="308426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Query ordering</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400" dirty="0" smtClean="0"/>
                  <a:t> Divide the array of values into blocks of size </a:t>
                </a:r>
                <a14:m>
                  <m:oMath xmlns:m="http://schemas.openxmlformats.org/officeDocument/2006/math">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oMath>
                </a14:m>
                <a:endParaRPr lang="en-CA" sz="2400" dirty="0" smtClean="0"/>
              </a:p>
              <a:p>
                <a:r>
                  <a:rPr lang="en-CA" sz="2400" dirty="0"/>
                  <a:t> </a:t>
                </a:r>
                <a:r>
                  <a:rPr lang="en-CA" sz="2400" dirty="0" smtClean="0"/>
                  <a:t>First sort the intervals by the block number that the left point of the interval falls in (ascending order)</a:t>
                </a:r>
              </a:p>
              <a:p>
                <a:r>
                  <a:rPr lang="en-CA" sz="2400" dirty="0"/>
                  <a:t> </a:t>
                </a:r>
                <a:r>
                  <a:rPr lang="en-CA" sz="2400" dirty="0" smtClean="0"/>
                  <a:t>Break ties by the position of the right endpoint (smallest first)</a:t>
                </a:r>
              </a:p>
              <a:p>
                <a:pPr lvl="1"/>
                <a:r>
                  <a:rPr lang="en-CA" sz="2200" dirty="0" smtClean="0"/>
                  <a:t>Note that this is position in the array of values, and not block number</a:t>
                </a:r>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1970"/>
                </a:stretch>
              </a:blipFill>
            </p:spPr>
            <p:txBody>
              <a:bodyPr/>
              <a:lstStyle/>
              <a:p>
                <a:r>
                  <a:rPr lang="en-CA">
                    <a:noFill/>
                  </a:rPr>
                  <a:t> </a:t>
                </a:r>
              </a:p>
            </p:txBody>
          </p:sp>
        </mc:Fallback>
      </mc:AlternateContent>
    </p:spTree>
    <p:extLst>
      <p:ext uri="{BB962C8B-B14F-4D97-AF65-F5344CB8AC3E}">
        <p14:creationId xmlns:p14="http://schemas.microsoft.com/office/powerpoint/2010/main" val="324909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Complexity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8387" y="1789462"/>
                <a:ext cx="10058400" cy="4667608"/>
              </a:xfrm>
            </p:spPr>
            <p:txBody>
              <a:bodyPr>
                <a:normAutofit/>
              </a:bodyPr>
              <a:lstStyle/>
              <a:p>
                <a:r>
                  <a:rPr lang="en-CA" sz="2400" dirty="0" smtClean="0"/>
                  <a:t> Just by reordering the queries, we can see that we will get complexity that is </a:t>
                </a:r>
                <a14:m>
                  <m:oMath xmlns:m="http://schemas.openxmlformats.org/officeDocument/2006/math">
                    <m:r>
                      <a:rPr lang="en-CA" sz="2400" b="0" i="1" smtClean="0">
                        <a:latin typeface="Cambria Math" panose="02040503050406030204" pitchFamily="18" charset="0"/>
                      </a:rPr>
                      <m:t>𝑂</m:t>
                    </m:r>
                    <m:r>
                      <a:rPr lang="en-CA" sz="2400" b="0" i="1" smtClean="0">
                        <a:latin typeface="Cambria Math" panose="02040503050406030204" pitchFamily="18" charset="0"/>
                      </a:rPr>
                      <m:t>((</m:t>
                    </m:r>
                    <m:r>
                      <a:rPr lang="en-CA" sz="2400" b="0" i="1" smtClean="0">
                        <a:latin typeface="Cambria Math" panose="02040503050406030204" pitchFamily="18" charset="0"/>
                      </a:rPr>
                      <m:t>𝑛</m:t>
                    </m:r>
                    <m:r>
                      <a:rPr lang="en-CA" sz="2400" b="0" i="1" smtClean="0">
                        <a:latin typeface="Cambria Math" panose="02040503050406030204" pitchFamily="18" charset="0"/>
                      </a:rPr>
                      <m:t>+</m:t>
                    </m:r>
                    <m:r>
                      <a:rPr lang="en-CA" sz="2400" b="0" i="1" smtClean="0">
                        <a:latin typeface="Cambria Math" panose="02040503050406030204" pitchFamily="18" charset="0"/>
                      </a:rPr>
                      <m:t>𝑚</m:t>
                    </m:r>
                    <m:r>
                      <a:rPr lang="en-CA" sz="2400" b="0" i="1" smtClean="0">
                        <a:latin typeface="Cambria Math" panose="02040503050406030204" pitchFamily="18" charset="0"/>
                      </a:rPr>
                      <m:t>)</m:t>
                    </m:r>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r>
                      <a:rPr lang="en-CA" sz="2400" b="0" i="1" smtClean="0">
                        <a:latin typeface="Cambria Math" panose="02040503050406030204" pitchFamily="18" charset="0"/>
                      </a:rPr>
                      <m:t>)</m:t>
                    </m:r>
                  </m:oMath>
                </a14:m>
                <a:r>
                  <a:rPr lang="en-CA" sz="2400" dirty="0" smtClean="0"/>
                  <a:t>, where </a:t>
                </a:r>
                <a14:m>
                  <m:oMath xmlns:m="http://schemas.openxmlformats.org/officeDocument/2006/math">
                    <m:r>
                      <a:rPr lang="en-CA" sz="2400" b="0" i="1" smtClean="0">
                        <a:latin typeface="Cambria Math" panose="02040503050406030204" pitchFamily="18" charset="0"/>
                      </a:rPr>
                      <m:t>𝑛</m:t>
                    </m:r>
                  </m:oMath>
                </a14:m>
                <a:r>
                  <a:rPr lang="en-CA" sz="2400" dirty="0" smtClean="0"/>
                  <a:t> is the size of the array, and </a:t>
                </a:r>
                <a14:m>
                  <m:oMath xmlns:m="http://schemas.openxmlformats.org/officeDocument/2006/math">
                    <m:r>
                      <a:rPr lang="en-CA" sz="2400" b="0" i="1" smtClean="0">
                        <a:latin typeface="Cambria Math" panose="02040503050406030204" pitchFamily="18" charset="0"/>
                      </a:rPr>
                      <m:t>𝑚</m:t>
                    </m:r>
                  </m:oMath>
                </a14:m>
                <a:r>
                  <a:rPr lang="en-CA" sz="2400" dirty="0" smtClean="0"/>
                  <a:t> is the number of queries</a:t>
                </a:r>
              </a:p>
              <a:p>
                <a:r>
                  <a:rPr lang="en-CA" sz="2400" dirty="0" smtClean="0"/>
                  <a:t> To see this, we will look at how the left and right pointers move</a:t>
                </a:r>
              </a:p>
              <a:p>
                <a:r>
                  <a:rPr lang="en-CA" sz="2400" dirty="0"/>
                  <a:t> </a:t>
                </a:r>
                <a:r>
                  <a:rPr lang="en-CA" sz="2400" dirty="0" smtClean="0"/>
                  <a:t>Left pointer:</a:t>
                </a:r>
              </a:p>
              <a:p>
                <a:pPr lvl="1"/>
                <a:r>
                  <a:rPr lang="en-CA" sz="2200" dirty="0" smtClean="0"/>
                  <a:t>We sorted by the block number of the left point of each interval</a:t>
                </a:r>
              </a:p>
              <a:p>
                <a:pPr lvl="1"/>
                <a:r>
                  <a:rPr lang="en-CA" sz="2200" dirty="0" smtClean="0"/>
                  <a:t>So, for each of </a:t>
                </a:r>
                <a14:m>
                  <m:oMath xmlns:m="http://schemas.openxmlformats.org/officeDocument/2006/math">
                    <m:r>
                      <a:rPr lang="en-CA" sz="2200" b="0" i="1" smtClean="0">
                        <a:latin typeface="Cambria Math" panose="02040503050406030204" pitchFamily="18" charset="0"/>
                      </a:rPr>
                      <m:t>𝑚</m:t>
                    </m:r>
                  </m:oMath>
                </a14:m>
                <a:r>
                  <a:rPr lang="en-CA" sz="2200" dirty="0" smtClean="0"/>
                  <a:t> intervals, we will do no more than </a:t>
                </a:r>
                <a14:m>
                  <m:oMath xmlns:m="http://schemas.openxmlformats.org/officeDocument/2006/math">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𝑛</m:t>
                        </m:r>
                      </m:e>
                    </m:rad>
                  </m:oMath>
                </a14:m>
                <a:r>
                  <a:rPr lang="en-CA" sz="2200" dirty="0" smtClean="0"/>
                  <a:t> traversals</a:t>
                </a:r>
              </a:p>
              <a:p>
                <a:pPr lvl="1"/>
                <a:r>
                  <a:rPr lang="en-CA" sz="2200" dirty="0" smtClean="0"/>
                  <a:t>This gives </a:t>
                </a:r>
                <a14:m>
                  <m:oMath xmlns:m="http://schemas.openxmlformats.org/officeDocument/2006/math">
                    <m:r>
                      <a:rPr lang="en-CA" sz="2200" b="0" i="1" smtClean="0">
                        <a:latin typeface="Cambria Math" panose="02040503050406030204" pitchFamily="18" charset="0"/>
                      </a:rPr>
                      <m:t>𝑂</m:t>
                    </m:r>
                    <m:r>
                      <a:rPr lang="en-CA" sz="2200" b="0" i="1" smtClean="0">
                        <a:latin typeface="Cambria Math" panose="02040503050406030204" pitchFamily="18" charset="0"/>
                      </a:rPr>
                      <m:t>(</m:t>
                    </m:r>
                    <m:r>
                      <a:rPr lang="en-CA" sz="2200" b="0" i="1" smtClean="0">
                        <a:latin typeface="Cambria Math" panose="02040503050406030204" pitchFamily="18" charset="0"/>
                      </a:rPr>
                      <m:t>𝑚</m:t>
                    </m:r>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𝑛</m:t>
                        </m:r>
                      </m:e>
                    </m:rad>
                  </m:oMath>
                </a14:m>
                <a:r>
                  <a:rPr lang="en-CA" sz="2200" dirty="0" smtClean="0"/>
                  <a:t>)</a:t>
                </a:r>
              </a:p>
              <a:p>
                <a:r>
                  <a:rPr lang="en-CA" sz="2400" dirty="0"/>
                  <a:t> </a:t>
                </a:r>
                <a:r>
                  <a:rPr lang="en-CA" sz="2400" dirty="0" smtClean="0"/>
                  <a:t>Right pointer:</a:t>
                </a:r>
              </a:p>
              <a:p>
                <a:pPr lvl="1"/>
                <a:r>
                  <a:rPr lang="en-CA" sz="2200" dirty="0" smtClean="0"/>
                  <a:t>The right pointers will be increasing order for each block of </a:t>
                </a:r>
                <a14:m>
                  <m:oMath xmlns:m="http://schemas.openxmlformats.org/officeDocument/2006/math">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𝑛</m:t>
                        </m:r>
                      </m:e>
                    </m:rad>
                  </m:oMath>
                </a14:m>
                <a:r>
                  <a:rPr lang="en-CA" sz="2200" dirty="0" smtClean="0"/>
                  <a:t> values</a:t>
                </a:r>
              </a:p>
              <a:p>
                <a:pPr lvl="1"/>
                <a:r>
                  <a:rPr lang="en-CA" sz="2200" dirty="0" smtClean="0"/>
                  <a:t>So, for each block we will traverse the entire array in the worst case</a:t>
                </a:r>
              </a:p>
              <a:p>
                <a:pPr lvl="1"/>
                <a:r>
                  <a:rPr lang="en-CA" sz="2200" dirty="0" smtClean="0"/>
                  <a:t>Since there are </a:t>
                </a:r>
                <a14:m>
                  <m:oMath xmlns:m="http://schemas.openxmlformats.org/officeDocument/2006/math">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𝑛</m:t>
                        </m:r>
                      </m:e>
                    </m:rad>
                  </m:oMath>
                </a14:m>
                <a:r>
                  <a:rPr lang="en-CA" sz="2200" dirty="0" smtClean="0"/>
                  <a:t> blocks, we get </a:t>
                </a:r>
                <a14:m>
                  <m:oMath xmlns:m="http://schemas.openxmlformats.org/officeDocument/2006/math">
                    <m:r>
                      <a:rPr lang="en-CA" sz="2200" b="0" i="1" smtClean="0">
                        <a:latin typeface="Cambria Math" panose="02040503050406030204" pitchFamily="18" charset="0"/>
                      </a:rPr>
                      <m:t>𝑂</m:t>
                    </m:r>
                    <m:r>
                      <a:rPr lang="en-CA" sz="2200" b="0" i="1" smtClean="0">
                        <a:latin typeface="Cambria Math" panose="02040503050406030204" pitchFamily="18" charset="0"/>
                      </a:rPr>
                      <m:t>(</m:t>
                    </m:r>
                    <m:r>
                      <a:rPr lang="en-CA" sz="2200" b="0" i="1" smtClean="0">
                        <a:latin typeface="Cambria Math" panose="02040503050406030204" pitchFamily="18" charset="0"/>
                      </a:rPr>
                      <m:t>𝑛</m:t>
                    </m:r>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𝑛</m:t>
                        </m:r>
                      </m:e>
                    </m:rad>
                    <m:r>
                      <a:rPr lang="en-CA" sz="2200" b="0" i="1" smtClean="0">
                        <a:latin typeface="Cambria Math" panose="02040503050406030204" pitchFamily="18" charset="0"/>
                      </a:rPr>
                      <m:t>)</m:t>
                    </m:r>
                  </m:oMath>
                </a14:m>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8387" y="1789462"/>
                <a:ext cx="10058400" cy="4667608"/>
              </a:xfrm>
              <a:blipFill>
                <a:blip r:embed="rId2"/>
                <a:stretch>
                  <a:fillRect l="-1697" t="-1830" r="-848"/>
                </a:stretch>
              </a:blipFill>
            </p:spPr>
            <p:txBody>
              <a:bodyPr/>
              <a:lstStyle/>
              <a:p>
                <a:r>
                  <a:rPr lang="en-CA">
                    <a:noFill/>
                  </a:rPr>
                  <a:t> </a:t>
                </a:r>
              </a:p>
            </p:txBody>
          </p:sp>
        </mc:Fallback>
      </mc:AlternateContent>
    </p:spTree>
    <p:extLst>
      <p:ext uri="{BB962C8B-B14F-4D97-AF65-F5344CB8AC3E}">
        <p14:creationId xmlns:p14="http://schemas.microsoft.com/office/powerpoint/2010/main" val="41186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Mo’s algorithm example problems</a:t>
            </a:r>
            <a:endParaRPr lang="en-CA" dirty="0"/>
          </a:p>
        </p:txBody>
      </p:sp>
      <p:sp>
        <p:nvSpPr>
          <p:cNvPr id="3" name="Content Placeholder 2"/>
          <p:cNvSpPr>
            <a:spLocks noGrp="1"/>
          </p:cNvSpPr>
          <p:nvPr>
            <p:ph idx="1"/>
          </p:nvPr>
        </p:nvSpPr>
        <p:spPr/>
        <p:txBody>
          <a:bodyPr/>
          <a:lstStyle/>
          <a:p>
            <a:r>
              <a:rPr lang="en-CA" dirty="0" smtClean="0"/>
              <a:t> </a:t>
            </a:r>
            <a:r>
              <a:rPr lang="en-CA" dirty="0" smtClean="0">
                <a:hlinkClick r:id="rId2"/>
              </a:rPr>
              <a:t>http</a:t>
            </a:r>
            <a:r>
              <a:rPr lang="en-CA" dirty="0">
                <a:hlinkClick r:id="rId2"/>
              </a:rPr>
              <a:t>://</a:t>
            </a:r>
            <a:r>
              <a:rPr lang="en-CA" dirty="0" smtClean="0">
                <a:hlinkClick r:id="rId2"/>
              </a:rPr>
              <a:t>codeforces.com/contest/86/problem/D</a:t>
            </a:r>
            <a:r>
              <a:rPr lang="en-CA" dirty="0" smtClean="0"/>
              <a:t> - “Powerful array”</a:t>
            </a:r>
          </a:p>
          <a:p>
            <a:r>
              <a:rPr lang="en-CA" dirty="0"/>
              <a:t> </a:t>
            </a:r>
            <a:r>
              <a:rPr lang="en-CA" dirty="0">
                <a:hlinkClick r:id="rId3"/>
              </a:rPr>
              <a:t>https://</a:t>
            </a:r>
            <a:r>
              <a:rPr lang="en-CA" dirty="0" smtClean="0">
                <a:hlinkClick r:id="rId3"/>
              </a:rPr>
              <a:t>www.codechef.com/MARCH14/problems/GERALD07</a:t>
            </a:r>
            <a:r>
              <a:rPr lang="en-CA" dirty="0" smtClean="0"/>
              <a:t> – Mo’s algorithm on a graph</a:t>
            </a:r>
          </a:p>
          <a:p>
            <a:r>
              <a:rPr lang="en-CA" dirty="0"/>
              <a:t> </a:t>
            </a:r>
            <a:r>
              <a:rPr lang="en-CA" dirty="0">
                <a:hlinkClick r:id="rId4"/>
              </a:rPr>
              <a:t>https://</a:t>
            </a:r>
            <a:r>
              <a:rPr lang="en-CA" dirty="0" smtClean="0">
                <a:hlinkClick r:id="rId4"/>
              </a:rPr>
              <a:t>open.kattis.com/problems/worstweather</a:t>
            </a:r>
            <a:r>
              <a:rPr lang="en-CA" dirty="0" smtClean="0"/>
              <a:t> - “Worst Weather,” possible, but too </a:t>
            </a:r>
            <a:r>
              <a:rPr lang="en-CA" dirty="0" smtClean="0"/>
              <a:t>slow</a:t>
            </a:r>
          </a:p>
          <a:p>
            <a:endParaRPr lang="en-CA" dirty="0"/>
          </a:p>
          <a:p>
            <a:endParaRPr lang="en-CA" dirty="0" smtClean="0"/>
          </a:p>
          <a:p>
            <a:endParaRPr lang="en-CA" dirty="0"/>
          </a:p>
          <a:p>
            <a:pPr marL="0" indent="0">
              <a:buNone/>
            </a:pPr>
            <a:r>
              <a:rPr lang="en-CA" dirty="0" smtClean="0"/>
              <a:t>Main source for Mo’s algorithm explanation:</a:t>
            </a:r>
          </a:p>
          <a:p>
            <a:pPr marL="0" indent="0">
              <a:buNone/>
            </a:pPr>
            <a:r>
              <a:rPr lang="en-CA" dirty="0">
                <a:hlinkClick r:id="rId5"/>
              </a:rPr>
              <a:t>http://blog.anudeep2011.com/mos-algorithm</a:t>
            </a:r>
            <a:r>
              <a:rPr lang="en-CA" dirty="0" smtClean="0">
                <a:hlinkClick r:id="rId5"/>
              </a:rPr>
              <a:t>/</a:t>
            </a:r>
            <a:r>
              <a:rPr lang="en-CA" dirty="0" smtClean="0"/>
              <a:t> </a:t>
            </a:r>
            <a:endParaRPr lang="en-CA" dirty="0" smtClean="0"/>
          </a:p>
          <a:p>
            <a:endParaRPr lang="en-CA" dirty="0"/>
          </a:p>
        </p:txBody>
      </p:sp>
    </p:spTree>
    <p:extLst>
      <p:ext uri="{BB962C8B-B14F-4D97-AF65-F5344CB8AC3E}">
        <p14:creationId xmlns:p14="http://schemas.microsoft.com/office/powerpoint/2010/main" val="170750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Applicable problems - characteristics</a:t>
            </a:r>
            <a:endParaRPr lang="en-CA" dirty="0"/>
          </a:p>
        </p:txBody>
      </p:sp>
      <p:sp>
        <p:nvSpPr>
          <p:cNvPr id="3" name="Content Placeholder 2"/>
          <p:cNvSpPr>
            <a:spLocks noGrp="1"/>
          </p:cNvSpPr>
          <p:nvPr>
            <p:ph idx="1"/>
          </p:nvPr>
        </p:nvSpPr>
        <p:spPr/>
        <p:txBody>
          <a:bodyPr>
            <a:normAutofit/>
          </a:bodyPr>
          <a:lstStyle/>
          <a:p>
            <a:r>
              <a:rPr lang="en-CA" sz="2400" dirty="0" smtClean="0"/>
              <a:t> Involve many queries of the same object</a:t>
            </a:r>
          </a:p>
          <a:p>
            <a:r>
              <a:rPr lang="en-CA" sz="2400" dirty="0"/>
              <a:t> </a:t>
            </a:r>
            <a:r>
              <a:rPr lang="en-CA" sz="2400" dirty="0" smtClean="0"/>
              <a:t>We have a linear solution for each query, but this is too slow</a:t>
            </a:r>
          </a:p>
          <a:p>
            <a:endParaRPr lang="en-CA" sz="2400" dirty="0" smtClean="0"/>
          </a:p>
          <a:p>
            <a:r>
              <a:rPr lang="en-CA" sz="2400" dirty="0"/>
              <a:t> </a:t>
            </a:r>
            <a:r>
              <a:rPr lang="en-CA" sz="2400" dirty="0" smtClean="0"/>
              <a:t>Operations on a range of indexes in an array</a:t>
            </a:r>
          </a:p>
          <a:p>
            <a:r>
              <a:rPr lang="en-CA" sz="2400" dirty="0"/>
              <a:t> </a:t>
            </a:r>
            <a:r>
              <a:rPr lang="en-CA" sz="2400" dirty="0" smtClean="0"/>
              <a:t>Mo’s algorithm – ordering of queries is not important and can be stored</a:t>
            </a:r>
          </a:p>
          <a:p>
            <a:endParaRPr lang="en-CA" sz="2400" dirty="0" smtClean="0"/>
          </a:p>
          <a:p>
            <a:endParaRPr lang="en-CA" sz="2400" dirty="0" smtClean="0"/>
          </a:p>
          <a:p>
            <a:pPr lvl="1"/>
            <a:endParaRPr lang="en-CA" sz="2200" dirty="0" smtClean="0"/>
          </a:p>
          <a:p>
            <a:pPr marL="0" indent="0">
              <a:buNone/>
            </a:pPr>
            <a:endParaRPr lang="en-CA" sz="2400" dirty="0"/>
          </a:p>
        </p:txBody>
      </p:sp>
    </p:spTree>
    <p:extLst>
      <p:ext uri="{BB962C8B-B14F-4D97-AF65-F5344CB8AC3E}">
        <p14:creationId xmlns:p14="http://schemas.microsoft.com/office/powerpoint/2010/main" val="119654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problem</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CA" sz="3200" dirty="0" smtClean="0"/>
                  <a:t>Given an array of length </a:t>
                </a:r>
                <a14:m>
                  <m:oMath xmlns:m="http://schemas.openxmlformats.org/officeDocument/2006/math">
                    <m:r>
                      <a:rPr lang="en-CA" sz="3200" b="0" i="1" smtClean="0">
                        <a:latin typeface="Cambria Math" panose="02040503050406030204" pitchFamily="18" charset="0"/>
                      </a:rPr>
                      <m:t>1≤</m:t>
                    </m:r>
                    <m:r>
                      <a:rPr lang="en-CA" sz="3200" b="0" i="1" smtClean="0">
                        <a:latin typeface="Cambria Math" panose="02040503050406030204" pitchFamily="18" charset="0"/>
                      </a:rPr>
                      <m:t>𝑛</m:t>
                    </m:r>
                    <m:r>
                      <a:rPr lang="en-CA" sz="3200" b="0" i="1" smtClean="0">
                        <a:latin typeface="Cambria Math" panose="02040503050406030204" pitchFamily="18" charset="0"/>
                      </a:rPr>
                      <m:t>≤100,000</m:t>
                    </m:r>
                  </m:oMath>
                </a14:m>
                <a:r>
                  <a:rPr lang="en-CA" sz="3200" dirty="0" smtClean="0"/>
                  <a:t>, storing positive integers less than 60,000, for each of </a:t>
                </a:r>
                <a14:m>
                  <m:oMath xmlns:m="http://schemas.openxmlformats.org/officeDocument/2006/math">
                    <m:r>
                      <a:rPr lang="en-CA" sz="3200" b="0" i="1" smtClean="0">
                        <a:latin typeface="Cambria Math" panose="02040503050406030204" pitchFamily="18" charset="0"/>
                      </a:rPr>
                      <m:t>1≤</m:t>
                    </m:r>
                    <m:r>
                      <a:rPr lang="en-CA" sz="3200" b="0" i="1" smtClean="0">
                        <a:latin typeface="Cambria Math" panose="02040503050406030204" pitchFamily="18" charset="0"/>
                      </a:rPr>
                      <m:t>𝑚</m:t>
                    </m:r>
                    <m:r>
                      <a:rPr lang="en-CA" sz="3200" b="0" i="1" smtClean="0">
                        <a:latin typeface="Cambria Math" panose="02040503050406030204" pitchFamily="18" charset="0"/>
                      </a:rPr>
                      <m:t>≤100,000</m:t>
                    </m:r>
                  </m:oMath>
                </a14:m>
                <a:r>
                  <a:rPr lang="en-CA" sz="3200" dirty="0" smtClean="0"/>
                  <a:t> test cases, find the largest value stored in the array between index </a:t>
                </a:r>
                <a14:m>
                  <m:oMath xmlns:m="http://schemas.openxmlformats.org/officeDocument/2006/math">
                    <m:r>
                      <a:rPr lang="en-CA" sz="3200" b="0" i="1" smtClean="0">
                        <a:latin typeface="Cambria Math" panose="02040503050406030204" pitchFamily="18" charset="0"/>
                      </a:rPr>
                      <m:t>𝐿</m:t>
                    </m:r>
                  </m:oMath>
                </a14:m>
                <a:r>
                  <a:rPr lang="en-CA" sz="3200" dirty="0" smtClean="0"/>
                  <a:t> and index </a:t>
                </a:r>
                <a14:m>
                  <m:oMath xmlns:m="http://schemas.openxmlformats.org/officeDocument/2006/math">
                    <m:r>
                      <a:rPr lang="en-CA" sz="3200" b="0" i="1" smtClean="0">
                        <a:latin typeface="Cambria Math" panose="02040503050406030204" pitchFamily="18" charset="0"/>
                      </a:rPr>
                      <m:t>𝑅</m:t>
                    </m:r>
                  </m:oMath>
                </a14:m>
                <a:r>
                  <a:rPr lang="en-CA" sz="3200" dirty="0" smtClean="0"/>
                  <a:t> (inclusive), where </a:t>
                </a:r>
                <a14:m>
                  <m:oMath xmlns:m="http://schemas.openxmlformats.org/officeDocument/2006/math">
                    <m:r>
                      <a:rPr lang="en-CA" sz="3200" b="0" i="1" smtClean="0">
                        <a:latin typeface="Cambria Math" panose="02040503050406030204" pitchFamily="18" charset="0"/>
                      </a:rPr>
                      <m:t>0≤</m:t>
                    </m:r>
                    <m:r>
                      <a:rPr lang="en-CA" sz="3200" b="0" i="1" smtClean="0">
                        <a:latin typeface="Cambria Math" panose="02040503050406030204" pitchFamily="18" charset="0"/>
                      </a:rPr>
                      <m:t>𝐿</m:t>
                    </m:r>
                    <m:r>
                      <a:rPr lang="en-CA" sz="3200" b="0" i="1" smtClean="0">
                        <a:latin typeface="Cambria Math" panose="02040503050406030204" pitchFamily="18" charset="0"/>
                      </a:rPr>
                      <m:t>≤</m:t>
                    </m:r>
                    <m:r>
                      <a:rPr lang="en-CA" sz="3200" b="0" i="1" smtClean="0">
                        <a:latin typeface="Cambria Math" panose="02040503050406030204" pitchFamily="18" charset="0"/>
                      </a:rPr>
                      <m:t>𝑅</m:t>
                    </m:r>
                    <m:r>
                      <a:rPr lang="en-CA" sz="3200" b="0" i="1" smtClean="0">
                        <a:latin typeface="Cambria Math" panose="02040503050406030204" pitchFamily="18" charset="0"/>
                      </a:rPr>
                      <m:t>≤</m:t>
                    </m:r>
                    <m:r>
                      <a:rPr lang="en-CA" sz="3200" b="0" i="1" smtClean="0">
                        <a:latin typeface="Cambria Math" panose="02040503050406030204" pitchFamily="18" charset="0"/>
                      </a:rPr>
                      <m:t>𝑛</m:t>
                    </m:r>
                    <m:r>
                      <a:rPr lang="en-CA" sz="3200" b="0" i="1" smtClean="0">
                        <a:latin typeface="Cambria Math" panose="02040503050406030204" pitchFamily="18" charset="0"/>
                      </a:rPr>
                      <m:t>−1</m:t>
                    </m:r>
                  </m:oMath>
                </a14:m>
                <a:r>
                  <a:rPr lang="en-CA" sz="3200" dirty="0" smtClean="0"/>
                  <a:t>.</a:t>
                </a:r>
              </a:p>
              <a:p>
                <a:pPr marL="0" indent="0">
                  <a:buNone/>
                </a:pPr>
                <a:r>
                  <a:rPr lang="en-CA" sz="3200" dirty="0" smtClean="0"/>
                  <a:t>Time limit: 5 seconds</a:t>
                </a:r>
              </a:p>
              <a:p>
                <a:pPr marL="0" indent="0">
                  <a:buNone/>
                </a:pPr>
                <a:endParaRPr lang="en-CA" dirty="0" smtClean="0"/>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424" t="-3030" r="-2364"/>
                </a:stretch>
              </a:blipFill>
            </p:spPr>
            <p:txBody>
              <a:bodyPr/>
              <a:lstStyle/>
              <a:p>
                <a:r>
                  <a:rPr lang="en-CA">
                    <a:noFill/>
                  </a:rPr>
                  <a:t> </a:t>
                </a:r>
              </a:p>
            </p:txBody>
          </p:sp>
        </mc:Fallback>
      </mc:AlternateContent>
    </p:spTree>
    <p:extLst>
      <p:ext uri="{BB962C8B-B14F-4D97-AF65-F5344CB8AC3E}">
        <p14:creationId xmlns:p14="http://schemas.microsoft.com/office/powerpoint/2010/main" val="339010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 of naïve solution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400" dirty="0" smtClean="0"/>
                  <a:t> Scan the array from index L to index R for each query and return the largest value</a:t>
                </a:r>
              </a:p>
              <a:p>
                <a:r>
                  <a:rPr lang="en-CA" sz="2400" dirty="0"/>
                  <a:t> </a:t>
                </a:r>
                <a:r>
                  <a:rPr lang="en-CA" sz="2400" dirty="0" smtClean="0"/>
                  <a:t>In the worst case, this would be </a:t>
                </a:r>
                <a14:m>
                  <m:oMath xmlns:m="http://schemas.openxmlformats.org/officeDocument/2006/math">
                    <m:r>
                      <a:rPr lang="en-CA" sz="2400" i="1" dirty="0" smtClean="0">
                        <a:latin typeface="Cambria Math" panose="02040503050406030204" pitchFamily="18" charset="0"/>
                      </a:rPr>
                      <m:t>𝑂</m:t>
                    </m:r>
                    <m:r>
                      <a:rPr lang="en-CA" sz="2400" i="1" dirty="0" smtClean="0">
                        <a:latin typeface="Cambria Math" panose="02040503050406030204" pitchFamily="18" charset="0"/>
                      </a:rPr>
                      <m:t>(</m:t>
                    </m:r>
                    <m:r>
                      <a:rPr lang="en-CA" sz="2400" i="1" dirty="0" err="1" smtClean="0">
                        <a:latin typeface="Cambria Math" panose="02040503050406030204" pitchFamily="18" charset="0"/>
                      </a:rPr>
                      <m:t>𝑚𝑛</m:t>
                    </m:r>
                    <m:r>
                      <a:rPr lang="en-CA" sz="2400" i="1" dirty="0" smtClean="0">
                        <a:latin typeface="Cambria Math" panose="02040503050406030204" pitchFamily="18" charset="0"/>
                      </a:rPr>
                      <m:t>)</m:t>
                    </m:r>
                  </m:oMath>
                </a14:m>
                <a:r>
                  <a:rPr lang="en-CA" sz="2400" dirty="0" smtClean="0"/>
                  <a:t>:</a:t>
                </a:r>
              </a:p>
              <a:p>
                <a:pPr lvl="1"/>
                <a14:m>
                  <m:oMath xmlns:m="http://schemas.openxmlformats.org/officeDocument/2006/math">
                    <m:r>
                      <a:rPr lang="en-CA" sz="2200" b="0" i="1" smtClean="0">
                        <a:latin typeface="Cambria Math" panose="02040503050406030204" pitchFamily="18" charset="0"/>
                      </a:rPr>
                      <m:t>𝑚</m:t>
                    </m:r>
                  </m:oMath>
                </a14:m>
                <a:r>
                  <a:rPr lang="en-CA" sz="2200" dirty="0" smtClean="0"/>
                  <a:t> </a:t>
                </a:r>
                <a:r>
                  <a:rPr lang="en-CA" sz="2200" dirty="0" err="1" smtClean="0"/>
                  <a:t>testcases</a:t>
                </a:r>
                <a:r>
                  <a:rPr lang="en-CA" sz="2200" dirty="0" smtClean="0"/>
                  <a:t> requiring up to </a:t>
                </a:r>
                <a14:m>
                  <m:oMath xmlns:m="http://schemas.openxmlformats.org/officeDocument/2006/math">
                    <m:r>
                      <a:rPr lang="en-CA" sz="2200" b="0" i="1" smtClean="0">
                        <a:latin typeface="Cambria Math" panose="02040503050406030204" pitchFamily="18" charset="0"/>
                      </a:rPr>
                      <m:t>𝑛</m:t>
                    </m:r>
                  </m:oMath>
                </a14:m>
                <a:r>
                  <a:rPr lang="en-CA" sz="2200" dirty="0" smtClean="0"/>
                  <a:t> comparisons each.</a:t>
                </a:r>
              </a:p>
              <a:p>
                <a:pPr lvl="1"/>
                <a:r>
                  <a:rPr lang="en-CA" sz="2200" dirty="0" smtClean="0"/>
                  <a:t>This would be </a:t>
                </a:r>
                <a14:m>
                  <m:oMath xmlns:m="http://schemas.openxmlformats.org/officeDocument/2006/math">
                    <m:r>
                      <a:rPr lang="en-CA" sz="2200" b="0" i="1" smtClean="0">
                        <a:latin typeface="Cambria Math" panose="02040503050406030204" pitchFamily="18" charset="0"/>
                      </a:rPr>
                      <m:t>𝑚</m:t>
                    </m:r>
                    <m:r>
                      <a:rPr lang="en-CA" sz="2200" b="0" i="1" smtClean="0">
                        <a:latin typeface="Cambria Math" panose="02040503050406030204" pitchFamily="18" charset="0"/>
                      </a:rPr>
                      <m:t>×</m:t>
                    </m:r>
                    <m:r>
                      <a:rPr lang="en-CA" sz="2200" b="0" i="1" smtClean="0">
                        <a:latin typeface="Cambria Math" panose="02040503050406030204" pitchFamily="18" charset="0"/>
                      </a:rPr>
                      <m:t>𝑛</m:t>
                    </m:r>
                    <m:r>
                      <a:rPr lang="en-CA" sz="2200" b="0" i="1" smtClean="0">
                        <a:latin typeface="Cambria Math" panose="02040503050406030204" pitchFamily="18" charset="0"/>
                      </a:rPr>
                      <m:t>=</m:t>
                    </m:r>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100,000</m:t>
                        </m:r>
                      </m:e>
                      <m:sup>
                        <m:r>
                          <a:rPr lang="en-CA" sz="2200" b="0" i="1" smtClean="0">
                            <a:latin typeface="Cambria Math" panose="02040503050406030204" pitchFamily="18" charset="0"/>
                          </a:rPr>
                          <m:t>2</m:t>
                        </m:r>
                      </m:sup>
                    </m:sSup>
                    <m:r>
                      <a:rPr lang="en-CA" sz="2200" b="0" i="1" smtClean="0">
                        <a:latin typeface="Cambria Math" panose="02040503050406030204" pitchFamily="18" charset="0"/>
                      </a:rPr>
                      <m:t>=10</m:t>
                    </m:r>
                  </m:oMath>
                </a14:m>
                <a:r>
                  <a:rPr lang="en-CA" sz="2200" dirty="0" smtClean="0"/>
                  <a:t> billion</a:t>
                </a:r>
                <a:endParaRPr lang="en-CA" sz="2200" dirty="0"/>
              </a:p>
              <a:p>
                <a:pPr lvl="1"/>
                <a:endParaRPr lang="en-CA" sz="2200" dirty="0" smtClean="0"/>
              </a:p>
              <a:p>
                <a:r>
                  <a:rPr lang="en-CA" sz="2400" dirty="0"/>
                  <a:t> </a:t>
                </a:r>
                <a:r>
                  <a:rPr lang="en-CA" sz="2400" dirty="0" smtClean="0"/>
                  <a:t>Much too slow!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212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99418" y="4391766"/>
                <a:ext cx="3566159" cy="1477328"/>
              </a:xfrm>
              <a:prstGeom prst="rect">
                <a:avLst/>
              </a:prstGeom>
              <a:noFill/>
            </p:spPr>
            <p:txBody>
              <a:bodyPr wrap="square" rtlCol="0">
                <a:spAutoFit/>
              </a:bodyPr>
              <a:lstStyle/>
              <a:p>
                <a:r>
                  <a:rPr lang="en-CA" dirty="0" smtClean="0"/>
                  <a:t>Testcases: </a:t>
                </a:r>
                <a14:m>
                  <m:oMath xmlns:m="http://schemas.openxmlformats.org/officeDocument/2006/math">
                    <m:r>
                      <a:rPr lang="en-CA" b="0" i="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≤100,000</m:t>
                    </m:r>
                  </m:oMath>
                </a14:m>
                <a:endParaRPr lang="en-CA" dirty="0" smtClean="0"/>
              </a:p>
              <a:p>
                <a:r>
                  <a:rPr lang="en-CA" dirty="0" smtClean="0"/>
                  <a:t>Array length: </a:t>
                </a:r>
                <a14:m>
                  <m:oMath xmlns:m="http://schemas.openxmlformats.org/officeDocument/2006/math">
                    <m:r>
                      <a:rPr lang="en-CA" b="0" i="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≤100,000</m:t>
                    </m:r>
                  </m:oMath>
                </a14:m>
                <a:endParaRPr lang="en-CA" dirty="0" smtClean="0"/>
              </a:p>
              <a:p>
                <a:r>
                  <a:rPr lang="en-CA" dirty="0" smtClean="0"/>
                  <a:t>Index ranges: </a:t>
                </a:r>
                <a14:m>
                  <m:oMath xmlns:m="http://schemas.openxmlformats.org/officeDocument/2006/math">
                    <m:r>
                      <a:rPr lang="en-CA" b="0" i="1" smtClean="0">
                        <a:latin typeface="Cambria Math" panose="02040503050406030204" pitchFamily="18" charset="0"/>
                      </a:rPr>
                      <m:t>0≤</m:t>
                    </m:r>
                    <m:r>
                      <a:rPr lang="en-CA" b="0" i="1" smtClean="0">
                        <a:latin typeface="Cambria Math" panose="02040503050406030204" pitchFamily="18" charset="0"/>
                      </a:rPr>
                      <m:t>𝐿</m:t>
                    </m:r>
                    <m:r>
                      <a:rPr lang="en-CA" b="0" i="1" smtClean="0">
                        <a:latin typeface="Cambria Math" panose="02040503050406030204" pitchFamily="18" charset="0"/>
                      </a:rPr>
                      <m:t>≤</m:t>
                    </m:r>
                    <m:r>
                      <a:rPr lang="en-CA" b="0" i="1" smtClean="0">
                        <a:latin typeface="Cambria Math" panose="02040503050406030204" pitchFamily="18" charset="0"/>
                      </a:rPr>
                      <m:t>𝑅</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−1</m:t>
                    </m:r>
                  </m:oMath>
                </a14:m>
                <a:endParaRPr lang="en-CA" dirty="0" smtClean="0"/>
              </a:p>
              <a:p>
                <a:r>
                  <a:rPr lang="en-CA" dirty="0" smtClean="0"/>
                  <a:t>Values stored: </a:t>
                </a:r>
                <a14:m>
                  <m:oMath xmlns:m="http://schemas.openxmlformats.org/officeDocument/2006/math">
                    <m:r>
                      <a:rPr lang="en-CA" b="0" i="1" smtClean="0">
                        <a:latin typeface="Cambria Math" panose="02040503050406030204" pitchFamily="18" charset="0"/>
                      </a:rPr>
                      <m:t>1≤</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𝑖</m:t>
                        </m:r>
                      </m:sub>
                    </m:sSub>
                    <m:r>
                      <a:rPr lang="en-CA" b="0" i="1" smtClean="0">
                        <a:latin typeface="Cambria Math" panose="02040503050406030204" pitchFamily="18" charset="0"/>
                      </a:rPr>
                      <m:t>≤60,000</m:t>
                    </m:r>
                  </m:oMath>
                </a14:m>
                <a:endParaRPr lang="en-CA" dirty="0" smtClean="0"/>
              </a:p>
              <a:p>
                <a:r>
                  <a:rPr lang="en-CA" dirty="0" smtClean="0"/>
                  <a:t>Time limit: 5 seconds</a:t>
                </a:r>
                <a:endParaRPr lang="en-CA" dirty="0"/>
              </a:p>
            </p:txBody>
          </p:sp>
        </mc:Choice>
        <mc:Fallback xmlns="">
          <p:sp>
            <p:nvSpPr>
              <p:cNvPr id="4" name="TextBox 3"/>
              <p:cNvSpPr txBox="1">
                <a:spLocks noRot="1" noChangeAspect="1" noMove="1" noResize="1" noEditPoints="1" noAdjustHandles="1" noChangeArrowheads="1" noChangeShapeType="1" noTextEdit="1"/>
              </p:cNvSpPr>
              <p:nvPr/>
            </p:nvSpPr>
            <p:spPr>
              <a:xfrm>
                <a:off x="8399418" y="4391766"/>
                <a:ext cx="3566159" cy="1477328"/>
              </a:xfrm>
              <a:prstGeom prst="rect">
                <a:avLst/>
              </a:prstGeom>
              <a:blipFill>
                <a:blip r:embed="rId3"/>
                <a:stretch>
                  <a:fillRect l="-1538" t="-2058" b="-5350"/>
                </a:stretch>
              </a:blipFill>
            </p:spPr>
            <p:txBody>
              <a:bodyPr/>
              <a:lstStyle/>
              <a:p>
                <a:r>
                  <a:rPr lang="en-CA">
                    <a:noFill/>
                  </a:rPr>
                  <a:t> </a:t>
                </a:r>
              </a:p>
            </p:txBody>
          </p:sp>
        </mc:Fallback>
      </mc:AlternateContent>
    </p:spTree>
    <p:extLst>
      <p:ext uri="{BB962C8B-B14F-4D97-AF65-F5344CB8AC3E}">
        <p14:creationId xmlns:p14="http://schemas.microsoft.com/office/powerpoint/2010/main" val="3742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Square root decomposition idea</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8387" y="1845734"/>
                <a:ext cx="10058400" cy="4306872"/>
              </a:xfrm>
            </p:spPr>
            <p:txBody>
              <a:bodyPr>
                <a:normAutofit lnSpcReduction="10000"/>
              </a:bodyPr>
              <a:lstStyle/>
              <a:p>
                <a:r>
                  <a:rPr lang="en-CA" sz="2400" dirty="0" smtClean="0"/>
                  <a:t> Partition the array into intervals, or blocks, of size </a:t>
                </a:r>
                <a14:m>
                  <m:oMath xmlns:m="http://schemas.openxmlformats.org/officeDocument/2006/math">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oMath>
                </a14:m>
                <a:endParaRPr lang="en-CA" sz="2400" dirty="0" smtClean="0"/>
              </a:p>
              <a:p>
                <a:r>
                  <a:rPr lang="en-CA" sz="2400" dirty="0"/>
                  <a:t> </a:t>
                </a:r>
                <a:r>
                  <a:rPr lang="en-CA" sz="2400" dirty="0" smtClean="0"/>
                  <a:t>For each block of size </a:t>
                </a:r>
                <a14:m>
                  <m:oMath xmlns:m="http://schemas.openxmlformats.org/officeDocument/2006/math">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oMath>
                </a14:m>
                <a:r>
                  <a:rPr lang="en-CA" sz="2400" dirty="0" smtClean="0"/>
                  <a:t>, precompute the largest value and store this in a secondary array</a:t>
                </a:r>
              </a:p>
              <a:p>
                <a:r>
                  <a:rPr lang="en-CA" sz="2400" dirty="0" smtClean="0"/>
                  <a:t> For queries with lower index </a:t>
                </a:r>
                <a14:m>
                  <m:oMath xmlns:m="http://schemas.openxmlformats.org/officeDocument/2006/math">
                    <m:r>
                      <a:rPr lang="en-CA" sz="2400" b="0" i="1" smtClean="0">
                        <a:latin typeface="Cambria Math" panose="02040503050406030204" pitchFamily="18" charset="0"/>
                      </a:rPr>
                      <m:t>𝐿</m:t>
                    </m:r>
                  </m:oMath>
                </a14:m>
                <a:r>
                  <a:rPr lang="en-CA" sz="2400" dirty="0" smtClean="0"/>
                  <a:t> and upper index </a:t>
                </a:r>
                <a14:m>
                  <m:oMath xmlns:m="http://schemas.openxmlformats.org/officeDocument/2006/math">
                    <m:r>
                      <a:rPr lang="en-CA" sz="2400" b="0" i="1" smtClean="0">
                        <a:latin typeface="Cambria Math" panose="02040503050406030204" pitchFamily="18" charset="0"/>
                      </a:rPr>
                      <m:t>𝑅</m:t>
                    </m:r>
                  </m:oMath>
                </a14:m>
                <a:r>
                  <a:rPr lang="en-CA" sz="2400" dirty="0" smtClean="0"/>
                  <a:t>:</a:t>
                </a:r>
              </a:p>
              <a:p>
                <a:pPr lvl="1"/>
                <a:r>
                  <a:rPr lang="en-CA" sz="2200" dirty="0" smtClean="0"/>
                  <a:t>Check for blocks completely contained between </a:t>
                </a:r>
                <a14:m>
                  <m:oMath xmlns:m="http://schemas.openxmlformats.org/officeDocument/2006/math">
                    <m:r>
                      <a:rPr lang="en-CA" sz="2200" b="0" i="1" smtClean="0">
                        <a:latin typeface="Cambria Math" panose="02040503050406030204" pitchFamily="18" charset="0"/>
                      </a:rPr>
                      <m:t>𝐿</m:t>
                    </m:r>
                  </m:oMath>
                </a14:m>
                <a:r>
                  <a:rPr lang="en-CA" sz="2200" dirty="0" smtClean="0"/>
                  <a:t> and </a:t>
                </a:r>
                <a14:m>
                  <m:oMath xmlns:m="http://schemas.openxmlformats.org/officeDocument/2006/math">
                    <m:r>
                      <a:rPr lang="en-CA" sz="2200" b="0" i="1" smtClean="0">
                        <a:latin typeface="Cambria Math" panose="02040503050406030204" pitchFamily="18" charset="0"/>
                      </a:rPr>
                      <m:t>𝑅</m:t>
                    </m:r>
                  </m:oMath>
                </a14:m>
                <a:r>
                  <a:rPr lang="en-CA" sz="2200" dirty="0" smtClean="0"/>
                  <a:t> and get their max values</a:t>
                </a:r>
              </a:p>
              <a:p>
                <a:pPr lvl="1"/>
                <a:r>
                  <a:rPr lang="en-CA" sz="2200" dirty="0" smtClean="0"/>
                  <a:t>If this doesn’t cover the entire interval, then find the max value in the block containing </a:t>
                </a:r>
                <a14:m>
                  <m:oMath xmlns:m="http://schemas.openxmlformats.org/officeDocument/2006/math">
                    <m:r>
                      <a:rPr lang="en-CA" sz="2200" b="0" i="1" smtClean="0">
                        <a:latin typeface="Cambria Math" panose="02040503050406030204" pitchFamily="18" charset="0"/>
                      </a:rPr>
                      <m:t>𝐿</m:t>
                    </m:r>
                  </m:oMath>
                </a14:m>
                <a:r>
                  <a:rPr lang="en-CA" sz="2200" dirty="0" smtClean="0"/>
                  <a:t>, considering only entries with index greater than or equal to </a:t>
                </a:r>
                <a14:m>
                  <m:oMath xmlns:m="http://schemas.openxmlformats.org/officeDocument/2006/math">
                    <m:r>
                      <a:rPr lang="en-CA" sz="2200" b="0" i="1" smtClean="0">
                        <a:latin typeface="Cambria Math" panose="02040503050406030204" pitchFamily="18" charset="0"/>
                      </a:rPr>
                      <m:t>𝐿</m:t>
                    </m:r>
                  </m:oMath>
                </a14:m>
                <a:endParaRPr lang="en-CA" sz="2200" b="0" dirty="0" smtClean="0"/>
              </a:p>
              <a:p>
                <a:pPr lvl="1"/>
                <a:r>
                  <a:rPr lang="en-CA" sz="2200" dirty="0"/>
                  <a:t>If this doesn’t cover the entire interval, then find the max value in the block </a:t>
                </a:r>
                <a:r>
                  <a:rPr lang="en-CA" sz="2200" dirty="0" smtClean="0"/>
                  <a:t>containing </a:t>
                </a:r>
                <a14:m>
                  <m:oMath xmlns:m="http://schemas.openxmlformats.org/officeDocument/2006/math">
                    <m:r>
                      <a:rPr lang="en-CA" sz="2200" b="0" i="1" smtClean="0">
                        <a:latin typeface="Cambria Math" panose="02040503050406030204" pitchFamily="18" charset="0"/>
                      </a:rPr>
                      <m:t>𝑅</m:t>
                    </m:r>
                  </m:oMath>
                </a14:m>
                <a:r>
                  <a:rPr lang="en-CA" sz="2200" dirty="0" smtClean="0"/>
                  <a:t>, </a:t>
                </a:r>
                <a:r>
                  <a:rPr lang="en-CA" sz="2200" dirty="0"/>
                  <a:t>considering only entries with index </a:t>
                </a:r>
                <a:r>
                  <a:rPr lang="en-CA" sz="2200" dirty="0" smtClean="0"/>
                  <a:t>less </a:t>
                </a:r>
                <a:r>
                  <a:rPr lang="en-CA" sz="2200" dirty="0"/>
                  <a:t>than or equal to </a:t>
                </a:r>
                <a14:m>
                  <m:oMath xmlns:m="http://schemas.openxmlformats.org/officeDocument/2006/math">
                    <m:r>
                      <a:rPr lang="en-CA" sz="2200" b="0" i="1" smtClean="0">
                        <a:latin typeface="Cambria Math" panose="02040503050406030204" pitchFamily="18" charset="0"/>
                      </a:rPr>
                      <m:t>𝑅</m:t>
                    </m:r>
                  </m:oMath>
                </a14:m>
                <a:endParaRPr lang="en-CA" sz="2200" dirty="0"/>
              </a:p>
              <a:p>
                <a:pPr lvl="1"/>
                <a:r>
                  <a:rPr lang="en-CA" sz="2200" dirty="0" smtClean="0"/>
                  <a:t>Compare these values with the max values in all blocks completely contained between </a:t>
                </a:r>
                <a14:m>
                  <m:oMath xmlns:m="http://schemas.openxmlformats.org/officeDocument/2006/math">
                    <m:r>
                      <a:rPr lang="en-CA" sz="2200" b="0" i="1" smtClean="0">
                        <a:latin typeface="Cambria Math" panose="02040503050406030204" pitchFamily="18" charset="0"/>
                      </a:rPr>
                      <m:t>𝐿</m:t>
                    </m:r>
                  </m:oMath>
                </a14:m>
                <a:r>
                  <a:rPr lang="en-CA" sz="2200" dirty="0" smtClean="0"/>
                  <a:t> and </a:t>
                </a:r>
                <a14:m>
                  <m:oMath xmlns:m="http://schemas.openxmlformats.org/officeDocument/2006/math">
                    <m:r>
                      <a:rPr lang="en-CA" sz="2200" b="0" i="1" smtClean="0">
                        <a:latin typeface="Cambria Math" panose="02040503050406030204" pitchFamily="18" charset="0"/>
                      </a:rPr>
                      <m:t>𝑅</m:t>
                    </m:r>
                  </m:oMath>
                </a14:m>
                <a:endParaRPr lang="en-CA" sz="2200" b="0" dirty="0" smtClean="0"/>
              </a:p>
              <a:p>
                <a:pPr lvl="1"/>
                <a:r>
                  <a:rPr lang="en-CA" sz="2200" dirty="0" smtClean="0"/>
                  <a:t>Return the largest of these values</a:t>
                </a:r>
                <a:endParaRPr lang="en-CA"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8387" y="1845734"/>
                <a:ext cx="10058400" cy="4306872"/>
              </a:xfrm>
              <a:blipFill>
                <a:blip r:embed="rId2"/>
                <a:stretch>
                  <a:fillRect l="-1697" t="-2691"/>
                </a:stretch>
              </a:blipFill>
            </p:spPr>
            <p:txBody>
              <a:bodyPr/>
              <a:lstStyle/>
              <a:p>
                <a:r>
                  <a:rPr lang="en-CA">
                    <a:noFill/>
                  </a:rPr>
                  <a:t> </a:t>
                </a:r>
              </a:p>
            </p:txBody>
          </p:sp>
        </mc:Fallback>
      </mc:AlternateContent>
    </p:spTree>
    <p:extLst>
      <p:ext uri="{BB962C8B-B14F-4D97-AF65-F5344CB8AC3E}">
        <p14:creationId xmlns:p14="http://schemas.microsoft.com/office/powerpoint/2010/main" val="5144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56754" y="613954"/>
            <a:ext cx="11469189" cy="1097281"/>
            <a:chOff x="156754" y="613954"/>
            <a:chExt cx="11469189" cy="1097281"/>
          </a:xfrm>
        </p:grpSpPr>
        <p:grpSp>
          <p:nvGrpSpPr>
            <p:cNvPr id="21" name="Group 20"/>
            <p:cNvGrpSpPr/>
            <p:nvPr/>
          </p:nvGrpSpPr>
          <p:grpSpPr>
            <a:xfrm>
              <a:off x="702127" y="953574"/>
              <a:ext cx="10923816" cy="757661"/>
              <a:chOff x="453933" y="1110328"/>
              <a:chExt cx="13441683" cy="1071170"/>
            </a:xfrm>
          </p:grpSpPr>
          <p:sp>
            <p:nvSpPr>
              <p:cNvPr id="5" name="Rectangle 4"/>
              <p:cNvSpPr/>
              <p:nvPr/>
            </p:nvSpPr>
            <p:spPr>
              <a:xfrm>
                <a:off x="1306285" y="1110343"/>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3</a:t>
                </a:r>
                <a:endParaRPr lang="en-CA" dirty="0"/>
              </a:p>
            </p:txBody>
          </p:sp>
          <p:sp>
            <p:nvSpPr>
              <p:cNvPr id="6" name="Rectangle 5"/>
              <p:cNvSpPr/>
              <p:nvPr/>
            </p:nvSpPr>
            <p:spPr>
              <a:xfrm>
                <a:off x="2155371" y="1110343"/>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17</a:t>
                </a:r>
                <a:endParaRPr lang="en-CA" dirty="0"/>
              </a:p>
            </p:txBody>
          </p:sp>
          <p:sp>
            <p:nvSpPr>
              <p:cNvPr id="7" name="Rectangle 6"/>
              <p:cNvSpPr/>
              <p:nvPr/>
            </p:nvSpPr>
            <p:spPr>
              <a:xfrm>
                <a:off x="3004457" y="1110343"/>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4</a:t>
                </a:r>
                <a:endParaRPr lang="en-CA" dirty="0"/>
              </a:p>
            </p:txBody>
          </p:sp>
          <p:sp>
            <p:nvSpPr>
              <p:cNvPr id="8" name="Rectangle 7"/>
              <p:cNvSpPr/>
              <p:nvPr/>
            </p:nvSpPr>
            <p:spPr>
              <a:xfrm>
                <a:off x="3853543" y="1110342"/>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5</a:t>
                </a:r>
                <a:endParaRPr lang="en-CA" dirty="0"/>
              </a:p>
            </p:txBody>
          </p:sp>
          <p:sp>
            <p:nvSpPr>
              <p:cNvPr id="9" name="Rectangle 8"/>
              <p:cNvSpPr/>
              <p:nvPr/>
            </p:nvSpPr>
            <p:spPr>
              <a:xfrm>
                <a:off x="4669970" y="1110342"/>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9</a:t>
                </a:r>
                <a:endParaRPr lang="en-CA" dirty="0"/>
              </a:p>
            </p:txBody>
          </p:sp>
          <p:sp>
            <p:nvSpPr>
              <p:cNvPr id="10" name="Rectangle 9"/>
              <p:cNvSpPr/>
              <p:nvPr/>
            </p:nvSpPr>
            <p:spPr>
              <a:xfrm>
                <a:off x="5453739" y="1110342"/>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10</a:t>
                </a:r>
                <a:endParaRPr lang="en-CA" dirty="0"/>
              </a:p>
            </p:txBody>
          </p:sp>
          <p:sp>
            <p:nvSpPr>
              <p:cNvPr id="11" name="Rectangle 10"/>
              <p:cNvSpPr/>
              <p:nvPr/>
            </p:nvSpPr>
            <p:spPr>
              <a:xfrm>
                <a:off x="6270166" y="1110341"/>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3</a:t>
                </a:r>
                <a:endParaRPr lang="en-CA" dirty="0"/>
              </a:p>
            </p:txBody>
          </p:sp>
          <p:sp>
            <p:nvSpPr>
              <p:cNvPr id="12" name="Rectangle 11"/>
              <p:cNvSpPr/>
              <p:nvPr/>
            </p:nvSpPr>
            <p:spPr>
              <a:xfrm>
                <a:off x="7112724" y="1110339"/>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24</a:t>
                </a:r>
                <a:endParaRPr lang="en-CA" dirty="0"/>
              </a:p>
            </p:txBody>
          </p:sp>
          <p:sp>
            <p:nvSpPr>
              <p:cNvPr id="13" name="Rectangle 12"/>
              <p:cNvSpPr/>
              <p:nvPr/>
            </p:nvSpPr>
            <p:spPr>
              <a:xfrm>
                <a:off x="7955279" y="1110339"/>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8</a:t>
                </a:r>
                <a:endParaRPr lang="en-CA" dirty="0"/>
              </a:p>
            </p:txBody>
          </p:sp>
          <p:sp>
            <p:nvSpPr>
              <p:cNvPr id="14" name="Rectangle 13"/>
              <p:cNvSpPr/>
              <p:nvPr/>
            </p:nvSpPr>
            <p:spPr>
              <a:xfrm>
                <a:off x="8804365" y="1110338"/>
                <a:ext cx="855617" cy="10711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11</a:t>
                </a:r>
                <a:endParaRPr lang="en-CA" dirty="0"/>
              </a:p>
            </p:txBody>
          </p:sp>
          <p:sp>
            <p:nvSpPr>
              <p:cNvPr id="15" name="Rectangle 14"/>
              <p:cNvSpPr/>
              <p:nvPr/>
            </p:nvSpPr>
            <p:spPr>
              <a:xfrm>
                <a:off x="9646923" y="1110338"/>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6</a:t>
                </a:r>
                <a:endParaRPr lang="en-CA" dirty="0"/>
              </a:p>
            </p:txBody>
          </p:sp>
          <p:sp>
            <p:nvSpPr>
              <p:cNvPr id="16" name="Rectangle 15"/>
              <p:cNvSpPr/>
              <p:nvPr/>
            </p:nvSpPr>
            <p:spPr>
              <a:xfrm>
                <a:off x="10476410" y="1110336"/>
                <a:ext cx="871949" cy="10711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7</a:t>
                </a:r>
                <a:endParaRPr lang="en-CA" dirty="0"/>
              </a:p>
            </p:txBody>
          </p:sp>
          <p:sp>
            <p:nvSpPr>
              <p:cNvPr id="17" name="Rectangle 16"/>
              <p:cNvSpPr/>
              <p:nvPr/>
            </p:nvSpPr>
            <p:spPr>
              <a:xfrm>
                <a:off x="11345092" y="1110337"/>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a:t>
                </a:r>
                <a:endParaRPr lang="en-CA" dirty="0"/>
              </a:p>
            </p:txBody>
          </p:sp>
          <p:sp>
            <p:nvSpPr>
              <p:cNvPr id="18" name="Rectangle 17"/>
              <p:cNvSpPr/>
              <p:nvPr/>
            </p:nvSpPr>
            <p:spPr>
              <a:xfrm>
                <a:off x="12174582" y="1110336"/>
                <a:ext cx="878480" cy="107115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21</a:t>
                </a:r>
                <a:endParaRPr lang="en-CA" dirty="0"/>
              </a:p>
            </p:txBody>
          </p:sp>
          <p:sp>
            <p:nvSpPr>
              <p:cNvPr id="19" name="Rectangle 18"/>
              <p:cNvSpPr/>
              <p:nvPr/>
            </p:nvSpPr>
            <p:spPr>
              <a:xfrm>
                <a:off x="13046530" y="1110329"/>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22</a:t>
                </a:r>
                <a:endParaRPr lang="en-CA" dirty="0"/>
              </a:p>
            </p:txBody>
          </p:sp>
          <p:sp>
            <p:nvSpPr>
              <p:cNvPr id="20" name="Rectangle 19"/>
              <p:cNvSpPr/>
              <p:nvPr/>
            </p:nvSpPr>
            <p:spPr>
              <a:xfrm>
                <a:off x="453933" y="1110328"/>
                <a:ext cx="849086"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10</a:t>
                </a:r>
                <a:endParaRPr lang="en-CA" dirty="0"/>
              </a:p>
            </p:txBody>
          </p:sp>
        </p:grpSp>
        <mc:AlternateContent xmlns:mc="http://schemas.openxmlformats.org/markup-compatibility/2006" xmlns:a14="http://schemas.microsoft.com/office/drawing/2010/main">
          <mc:Choice Requires="a14">
            <p:sp>
              <p:nvSpPr>
                <p:cNvPr id="22" name="TextBox 21"/>
                <p:cNvSpPr txBox="1"/>
                <p:nvPr/>
              </p:nvSpPr>
              <p:spPr>
                <a:xfrm>
                  <a:off x="156754" y="1045028"/>
                  <a:ext cx="54537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𝑎</m:t>
                        </m:r>
                      </m:oMath>
                    </m:oMathPara>
                  </a14:m>
                  <a:endParaRPr lang="en-CA"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56754" y="1045028"/>
                  <a:ext cx="545373" cy="584775"/>
                </a:xfrm>
                <a:prstGeom prst="rect">
                  <a:avLst/>
                </a:prstGeom>
                <a:blipFill>
                  <a:blip r:embed="rId2"/>
                  <a:stretch>
                    <a:fillRect/>
                  </a:stretch>
                </a:blipFill>
              </p:spPr>
              <p:txBody>
                <a:bodyPr/>
                <a:lstStyle/>
                <a:p>
                  <a:r>
                    <a:rPr lang="en-CA">
                      <a:noFill/>
                    </a:rPr>
                    <a:t> </a:t>
                  </a:r>
                </a:p>
              </p:txBody>
            </p:sp>
          </mc:Fallback>
        </mc:AlternateContent>
        <p:sp>
          <p:nvSpPr>
            <p:cNvPr id="24" name="TextBox 23"/>
            <p:cNvSpPr txBox="1"/>
            <p:nvPr/>
          </p:nvSpPr>
          <p:spPr>
            <a:xfrm>
              <a:off x="702127" y="613954"/>
              <a:ext cx="10923816" cy="369332"/>
            </a:xfrm>
            <a:prstGeom prst="rect">
              <a:avLst/>
            </a:prstGeom>
            <a:noFill/>
          </p:spPr>
          <p:txBody>
            <a:bodyPr wrap="square" rtlCol="0">
              <a:spAutoFit/>
            </a:bodyPr>
            <a:lstStyle/>
            <a:p>
              <a:r>
                <a:rPr lang="en-CA" dirty="0" smtClean="0"/>
                <a:t>  0	        1	    2		3	    4		5	   6	       7	   8	      9		 10	      11	 12	     13	 14	      15</a:t>
              </a:r>
              <a:endParaRPr lang="en-CA" dirty="0"/>
            </a:p>
          </p:txBody>
        </p:sp>
      </p:grpSp>
      <p:grpSp>
        <p:nvGrpSpPr>
          <p:cNvPr id="23" name="Group 22"/>
          <p:cNvGrpSpPr/>
          <p:nvPr/>
        </p:nvGrpSpPr>
        <p:grpSpPr>
          <a:xfrm>
            <a:off x="156754" y="2050844"/>
            <a:ext cx="11469189" cy="1097280"/>
            <a:chOff x="156754" y="613954"/>
            <a:chExt cx="11469189" cy="1097280"/>
          </a:xfrm>
        </p:grpSpPr>
        <p:grpSp>
          <p:nvGrpSpPr>
            <p:cNvPr id="26" name="Group 25"/>
            <p:cNvGrpSpPr/>
            <p:nvPr/>
          </p:nvGrpSpPr>
          <p:grpSpPr>
            <a:xfrm>
              <a:off x="702127" y="953574"/>
              <a:ext cx="10923816" cy="757660"/>
              <a:chOff x="453933" y="1110328"/>
              <a:chExt cx="13441683" cy="1071169"/>
            </a:xfrm>
          </p:grpSpPr>
          <p:sp>
            <p:nvSpPr>
              <p:cNvPr id="32" name="Rectangle 31"/>
              <p:cNvSpPr/>
              <p:nvPr/>
            </p:nvSpPr>
            <p:spPr>
              <a:xfrm>
                <a:off x="3853543" y="1110342"/>
                <a:ext cx="3275513"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10</a:t>
                </a:r>
                <a:endParaRPr lang="en-CA" dirty="0"/>
              </a:p>
            </p:txBody>
          </p:sp>
          <p:sp>
            <p:nvSpPr>
              <p:cNvPr id="36" name="Rectangle 35"/>
              <p:cNvSpPr/>
              <p:nvPr/>
            </p:nvSpPr>
            <p:spPr>
              <a:xfrm>
                <a:off x="7112724" y="1110339"/>
                <a:ext cx="3363685"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24</a:t>
                </a:r>
                <a:endParaRPr lang="en-CA" dirty="0"/>
              </a:p>
            </p:txBody>
          </p:sp>
          <p:sp>
            <p:nvSpPr>
              <p:cNvPr id="40" name="Rectangle 39"/>
              <p:cNvSpPr/>
              <p:nvPr/>
            </p:nvSpPr>
            <p:spPr>
              <a:xfrm>
                <a:off x="10476411" y="1110336"/>
                <a:ext cx="3419205" cy="107115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22</a:t>
                </a:r>
                <a:endParaRPr lang="en-CA" dirty="0"/>
              </a:p>
            </p:txBody>
          </p:sp>
          <p:sp>
            <p:nvSpPr>
              <p:cNvPr id="44" name="Rectangle 43"/>
              <p:cNvSpPr/>
              <p:nvPr/>
            </p:nvSpPr>
            <p:spPr>
              <a:xfrm>
                <a:off x="453933" y="1110328"/>
                <a:ext cx="3399610" cy="107115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CA" dirty="0" smtClean="0"/>
                  <a:t>17</a:t>
                </a:r>
                <a:endParaRPr lang="en-CA" dirty="0"/>
              </a:p>
            </p:txBody>
          </p:sp>
        </p:grpSp>
        <mc:AlternateContent xmlns:mc="http://schemas.openxmlformats.org/markup-compatibility/2006" xmlns:a14="http://schemas.microsoft.com/office/drawing/2010/main">
          <mc:Choice Requires="a14">
            <p:sp>
              <p:nvSpPr>
                <p:cNvPr id="27" name="TextBox 26"/>
                <p:cNvSpPr txBox="1"/>
                <p:nvPr/>
              </p:nvSpPr>
              <p:spPr>
                <a:xfrm>
                  <a:off x="156754" y="1045028"/>
                  <a:ext cx="54537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𝑏</m:t>
                        </m:r>
                      </m:oMath>
                    </m:oMathPara>
                  </a14:m>
                  <a:endParaRPr lang="en-CA" sz="3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1045028"/>
                  <a:ext cx="545373" cy="584775"/>
                </a:xfrm>
                <a:prstGeom prst="rect">
                  <a:avLst/>
                </a:prstGeom>
                <a:blipFill>
                  <a:blip r:embed="rId3"/>
                  <a:stretch>
                    <a:fillRect/>
                  </a:stretch>
                </a:blipFill>
              </p:spPr>
              <p:txBody>
                <a:bodyPr/>
                <a:lstStyle/>
                <a:p>
                  <a:r>
                    <a:rPr lang="en-CA">
                      <a:noFill/>
                    </a:rPr>
                    <a:t> </a:t>
                  </a:r>
                </a:p>
              </p:txBody>
            </p:sp>
          </mc:Fallback>
        </mc:AlternateContent>
        <p:sp>
          <p:nvSpPr>
            <p:cNvPr id="28" name="TextBox 27"/>
            <p:cNvSpPr txBox="1"/>
            <p:nvPr/>
          </p:nvSpPr>
          <p:spPr>
            <a:xfrm>
              <a:off x="702127" y="613954"/>
              <a:ext cx="10923816" cy="369332"/>
            </a:xfrm>
            <a:prstGeom prst="rect">
              <a:avLst/>
            </a:prstGeom>
            <a:noFill/>
          </p:spPr>
          <p:txBody>
            <a:bodyPr wrap="square" rtlCol="0">
              <a:spAutoFit/>
            </a:bodyPr>
            <a:lstStyle/>
            <a:p>
              <a:r>
                <a:rPr lang="en-CA" dirty="0" smtClean="0"/>
                <a:t>		      0						     1						    2						    3</a:t>
              </a:r>
              <a:endParaRPr lang="en-CA" dirty="0"/>
            </a:p>
          </p:txBody>
        </p:sp>
      </p:grpSp>
      <p:sp>
        <p:nvSpPr>
          <p:cNvPr id="3" name="TextBox 2"/>
          <p:cNvSpPr txBox="1"/>
          <p:nvPr/>
        </p:nvSpPr>
        <p:spPr>
          <a:xfrm>
            <a:off x="3811627" y="3579224"/>
            <a:ext cx="1504955" cy="2000548"/>
          </a:xfrm>
          <a:prstGeom prst="rect">
            <a:avLst/>
          </a:prstGeom>
          <a:noFill/>
        </p:spPr>
        <p:txBody>
          <a:bodyPr wrap="square" rtlCol="0">
            <a:spAutoFit/>
          </a:bodyPr>
          <a:lstStyle/>
          <a:p>
            <a:pPr algn="ctr"/>
            <a:r>
              <a:rPr lang="en-CA" sz="2800" b="1" u="sng" dirty="0" smtClean="0"/>
              <a:t>Queries:</a:t>
            </a:r>
          </a:p>
          <a:p>
            <a:pPr algn="ctr"/>
            <a:r>
              <a:rPr lang="en-CA" sz="2400" dirty="0" smtClean="0"/>
              <a:t>2,9</a:t>
            </a:r>
          </a:p>
          <a:p>
            <a:pPr algn="ctr"/>
            <a:r>
              <a:rPr lang="en-CA" sz="2400" dirty="0" smtClean="0"/>
              <a:t>4,7</a:t>
            </a:r>
          </a:p>
          <a:p>
            <a:pPr algn="ctr"/>
            <a:r>
              <a:rPr lang="en-CA" sz="2400" dirty="0" smtClean="0"/>
              <a:t>9,13</a:t>
            </a:r>
          </a:p>
          <a:p>
            <a:pPr algn="ctr"/>
            <a:r>
              <a:rPr lang="en-CA" sz="2400" dirty="0" smtClean="0"/>
              <a:t>0,15</a:t>
            </a:r>
          </a:p>
        </p:txBody>
      </p:sp>
      <p:sp>
        <p:nvSpPr>
          <p:cNvPr id="33" name="TextBox 32"/>
          <p:cNvSpPr txBox="1"/>
          <p:nvPr/>
        </p:nvSpPr>
        <p:spPr>
          <a:xfrm>
            <a:off x="6132462" y="3579224"/>
            <a:ext cx="1574624" cy="2000548"/>
          </a:xfrm>
          <a:prstGeom prst="rect">
            <a:avLst/>
          </a:prstGeom>
          <a:noFill/>
        </p:spPr>
        <p:txBody>
          <a:bodyPr wrap="square" rtlCol="0">
            <a:spAutoFit/>
          </a:bodyPr>
          <a:lstStyle/>
          <a:p>
            <a:pPr algn="ctr"/>
            <a:r>
              <a:rPr lang="en-CA" sz="2800" b="1" u="sng" dirty="0" smtClean="0"/>
              <a:t>Answers:</a:t>
            </a:r>
          </a:p>
          <a:p>
            <a:pPr algn="ctr"/>
            <a:r>
              <a:rPr lang="en-CA" sz="2400" dirty="0" smtClean="0"/>
              <a:t>24</a:t>
            </a:r>
          </a:p>
          <a:p>
            <a:pPr algn="ctr"/>
            <a:r>
              <a:rPr lang="en-CA" sz="2400" dirty="0" smtClean="0"/>
              <a:t>10</a:t>
            </a:r>
          </a:p>
          <a:p>
            <a:pPr algn="ctr"/>
            <a:r>
              <a:rPr lang="en-CA" sz="2400" dirty="0" smtClean="0"/>
              <a:t>11</a:t>
            </a:r>
          </a:p>
          <a:p>
            <a:pPr algn="ctr"/>
            <a:r>
              <a:rPr lang="en-CA" sz="2400" dirty="0" smtClean="0"/>
              <a:t>24</a:t>
            </a:r>
          </a:p>
        </p:txBody>
      </p:sp>
    </p:spTree>
    <p:extLst>
      <p:ext uri="{BB962C8B-B14F-4D97-AF65-F5344CB8AC3E}">
        <p14:creationId xmlns:p14="http://schemas.microsoft.com/office/powerpoint/2010/main" val="8603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8" y="222068"/>
            <a:ext cx="8442210" cy="4389120"/>
          </a:xfrm>
        </p:spPr>
      </p:pic>
      <p:sp>
        <p:nvSpPr>
          <p:cNvPr id="2" name="TextBox 1"/>
          <p:cNvSpPr txBox="1"/>
          <p:nvPr/>
        </p:nvSpPr>
        <p:spPr>
          <a:xfrm>
            <a:off x="8856617" y="1493298"/>
            <a:ext cx="3004458" cy="923330"/>
          </a:xfrm>
          <a:prstGeom prst="rect">
            <a:avLst/>
          </a:prstGeom>
          <a:noFill/>
        </p:spPr>
        <p:txBody>
          <a:bodyPr wrap="square" rtlCol="0">
            <a:spAutoFit/>
          </a:bodyPr>
          <a:lstStyle/>
          <a:p>
            <a:r>
              <a:rPr lang="en-CA" dirty="0" err="1">
                <a:solidFill>
                  <a:schemeClr val="bg1"/>
                </a:solidFill>
              </a:rPr>
              <a:t>d</a:t>
            </a:r>
            <a:r>
              <a:rPr lang="en-CA" dirty="0" err="1" smtClean="0">
                <a:solidFill>
                  <a:schemeClr val="bg1"/>
                </a:solidFill>
              </a:rPr>
              <a:t>ecomp</a:t>
            </a:r>
            <a:r>
              <a:rPr lang="en-CA" dirty="0" smtClean="0">
                <a:solidFill>
                  <a:schemeClr val="bg1"/>
                </a:solidFill>
              </a:rPr>
              <a:t>[] is the array that will store the answers to queries over entire blocks</a:t>
            </a:r>
            <a:endParaRPr lang="en-CA" dirty="0">
              <a:solidFill>
                <a:schemeClr val="bg1"/>
              </a:solidFill>
            </a:endParaRPr>
          </a:p>
        </p:txBody>
      </p:sp>
      <p:cxnSp>
        <p:nvCxnSpPr>
          <p:cNvPr id="4" name="Straight Connector 3"/>
          <p:cNvCxnSpPr/>
          <p:nvPr/>
        </p:nvCxnSpPr>
        <p:spPr>
          <a:xfrm flipH="1">
            <a:off x="8664278" y="0"/>
            <a:ext cx="0" cy="637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56617" y="417789"/>
            <a:ext cx="3004458" cy="923330"/>
          </a:xfrm>
          <a:prstGeom prst="rect">
            <a:avLst/>
          </a:prstGeom>
          <a:noFill/>
        </p:spPr>
        <p:txBody>
          <a:bodyPr wrap="square" rtlCol="0">
            <a:spAutoFit/>
          </a:bodyPr>
          <a:lstStyle/>
          <a:p>
            <a:r>
              <a:rPr lang="en-CA" dirty="0" smtClean="0">
                <a:solidFill>
                  <a:schemeClr val="bg1"/>
                </a:solidFill>
              </a:rPr>
              <a:t>values[] is the array storing all entries of information to be processed</a:t>
            </a:r>
            <a:endParaRPr lang="en-CA" dirty="0">
              <a:solidFill>
                <a:schemeClr val="bg1"/>
              </a:solidFill>
            </a:endParaRPr>
          </a:p>
        </p:txBody>
      </p:sp>
    </p:spTree>
    <p:extLst>
      <p:ext uri="{BB962C8B-B14F-4D97-AF65-F5344CB8AC3E}">
        <p14:creationId xmlns:p14="http://schemas.microsoft.com/office/powerpoint/2010/main" val="321428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1" y="155434"/>
            <a:ext cx="4663439" cy="55909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4" y="194623"/>
            <a:ext cx="7234143" cy="5201656"/>
          </a:xfrm>
          <a:prstGeom prst="rect">
            <a:avLst/>
          </a:prstGeom>
        </p:spPr>
      </p:pic>
      <p:cxnSp>
        <p:nvCxnSpPr>
          <p:cNvPr id="6" name="Straight Connector 5"/>
          <p:cNvCxnSpPr/>
          <p:nvPr/>
        </p:nvCxnSpPr>
        <p:spPr>
          <a:xfrm flipH="1">
            <a:off x="4853354" y="0"/>
            <a:ext cx="0" cy="63720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81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Complexity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sz="2400" dirty="0" smtClean="0"/>
                  <a:t> Let </a:t>
                </a:r>
                <a14:m>
                  <m:oMath xmlns:m="http://schemas.openxmlformats.org/officeDocument/2006/math">
                    <m:r>
                      <a:rPr lang="en-CA" sz="2400" b="0" i="1" smtClean="0">
                        <a:latin typeface="Cambria Math" panose="02040503050406030204" pitchFamily="18" charset="0"/>
                      </a:rPr>
                      <m:t>𝑛</m:t>
                    </m:r>
                  </m:oMath>
                </a14:m>
                <a:r>
                  <a:rPr lang="en-CA" sz="2400" dirty="0" smtClean="0"/>
                  <a:t> be the array size, and </a:t>
                </a:r>
                <a14:m>
                  <m:oMath xmlns:m="http://schemas.openxmlformats.org/officeDocument/2006/math">
                    <m:r>
                      <a:rPr lang="en-CA" sz="2400" b="0" i="1" smtClean="0">
                        <a:latin typeface="Cambria Math" panose="02040503050406030204" pitchFamily="18" charset="0"/>
                      </a:rPr>
                      <m:t>𝑚</m:t>
                    </m:r>
                  </m:oMath>
                </a14:m>
                <a:r>
                  <a:rPr lang="en-CA" sz="2400" dirty="0" smtClean="0"/>
                  <a:t> the number of queries</a:t>
                </a:r>
              </a:p>
              <a:p>
                <a:r>
                  <a:rPr lang="en-CA" sz="2400" dirty="0" smtClean="0"/>
                  <a:t> Initial construction of decomposition array: </a:t>
                </a:r>
                <a14:m>
                  <m:oMath xmlns:m="http://schemas.openxmlformats.org/officeDocument/2006/math">
                    <m:r>
                      <a:rPr lang="en-CA" sz="2400" b="0" i="1" smtClean="0">
                        <a:latin typeface="Cambria Math" panose="02040503050406030204" pitchFamily="18" charset="0"/>
                      </a:rPr>
                      <m:t>𝑂</m:t>
                    </m:r>
                    <m:r>
                      <a:rPr lang="en-CA" sz="2400" b="0" i="1" smtClean="0">
                        <a:latin typeface="Cambria Math" panose="02040503050406030204" pitchFamily="18" charset="0"/>
                      </a:rPr>
                      <m:t>(</m:t>
                    </m:r>
                    <m:r>
                      <a:rPr lang="en-CA" sz="2400" b="0" i="1" smtClean="0">
                        <a:latin typeface="Cambria Math" panose="02040503050406030204" pitchFamily="18" charset="0"/>
                      </a:rPr>
                      <m:t>𝑛</m:t>
                    </m:r>
                    <m:r>
                      <a:rPr lang="en-CA" sz="2400" b="0" i="1" smtClean="0">
                        <a:latin typeface="Cambria Math" panose="02040503050406030204" pitchFamily="18" charset="0"/>
                      </a:rPr>
                      <m:t>)</m:t>
                    </m:r>
                  </m:oMath>
                </a14:m>
                <a:endParaRPr lang="en-CA" sz="2400" dirty="0" smtClean="0"/>
              </a:p>
              <a:p>
                <a:r>
                  <a:rPr lang="en-CA" sz="2400" dirty="0"/>
                  <a:t> </a:t>
                </a:r>
                <a14:m>
                  <m:oMath xmlns:m="http://schemas.openxmlformats.org/officeDocument/2006/math">
                    <m:r>
                      <a:rPr lang="en-CA" sz="2400" b="0" i="1" smtClean="0">
                        <a:latin typeface="Cambria Math" panose="02040503050406030204" pitchFamily="18" charset="0"/>
                      </a:rPr>
                      <m:t>𝑚</m:t>
                    </m:r>
                  </m:oMath>
                </a14:m>
                <a:r>
                  <a:rPr lang="en-CA" sz="2400" dirty="0" smtClean="0"/>
                  <a:t> queries of the form </a:t>
                </a:r>
                <a14:m>
                  <m:oMath xmlns:m="http://schemas.openxmlformats.org/officeDocument/2006/math">
                    <m:r>
                      <a:rPr lang="en-CA" sz="2400" b="0" i="1" smtClean="0">
                        <a:latin typeface="Cambria Math" panose="02040503050406030204" pitchFamily="18" charset="0"/>
                      </a:rPr>
                      <m:t>𝐿</m:t>
                    </m:r>
                    <m:r>
                      <a:rPr lang="en-CA" sz="2400" b="0" i="1" smtClean="0">
                        <a:latin typeface="Cambria Math" panose="02040503050406030204" pitchFamily="18" charset="0"/>
                      </a:rPr>
                      <m:t>,</m:t>
                    </m:r>
                    <m:r>
                      <a:rPr lang="en-CA" sz="2400" b="0" i="1" smtClean="0">
                        <a:latin typeface="Cambria Math" panose="02040503050406030204" pitchFamily="18" charset="0"/>
                      </a:rPr>
                      <m:t>𝑅</m:t>
                    </m:r>
                  </m:oMath>
                </a14:m>
                <a:endParaRPr lang="en-CA" sz="2400" dirty="0" smtClean="0"/>
              </a:p>
              <a:p>
                <a:r>
                  <a:rPr lang="en-CA" sz="2400" dirty="0"/>
                  <a:t> </a:t>
                </a:r>
                <a:r>
                  <a:rPr lang="en-CA" sz="2400" dirty="0" smtClean="0"/>
                  <a:t>Each query requires no more than </a:t>
                </a:r>
                <a14:m>
                  <m:oMath xmlns:m="http://schemas.openxmlformats.org/officeDocument/2006/math">
                    <m:d>
                      <m:dPr>
                        <m:ctrlPr>
                          <a:rPr lang="en-CA" sz="2400" b="0" i="1" smtClean="0">
                            <a:latin typeface="Cambria Math" panose="02040503050406030204" pitchFamily="18" charset="0"/>
                          </a:rPr>
                        </m:ctrlPr>
                      </m:dPr>
                      <m:e>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r>
                          <a:rPr lang="en-CA" sz="2400" b="0" i="1" smtClean="0">
                            <a:latin typeface="Cambria Math" panose="02040503050406030204" pitchFamily="18" charset="0"/>
                          </a:rPr>
                          <m:t>−2</m:t>
                        </m:r>
                      </m:e>
                    </m:d>
                    <m:r>
                      <a:rPr lang="en-CA" sz="2400" b="0" i="1" smtClean="0">
                        <a:latin typeface="Cambria Math" panose="02040503050406030204" pitchFamily="18" charset="0"/>
                      </a:rPr>
                      <m:t>+2</m:t>
                    </m:r>
                    <m:d>
                      <m:dPr>
                        <m:ctrlPr>
                          <a:rPr lang="en-CA" sz="2400" b="0" i="1" smtClean="0">
                            <a:latin typeface="Cambria Math" panose="02040503050406030204" pitchFamily="18" charset="0"/>
                          </a:rPr>
                        </m:ctrlPr>
                      </m:dPr>
                      <m:e>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r>
                          <a:rPr lang="en-CA" sz="2400" b="0" i="1" smtClean="0">
                            <a:latin typeface="Cambria Math" panose="02040503050406030204" pitchFamily="18" charset="0"/>
                          </a:rPr>
                          <m:t>−1</m:t>
                        </m:r>
                      </m:e>
                    </m:d>
                    <m:r>
                      <a:rPr lang="en-CA" sz="2400" b="0" i="1" smtClean="0">
                        <a:latin typeface="Cambria Math" panose="02040503050406030204" pitchFamily="18" charset="0"/>
                      </a:rPr>
                      <m:t>&lt;3</m:t>
                    </m:r>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r>
                      <a:rPr lang="en-CA" sz="2400" b="0" i="1" smtClean="0">
                        <a:latin typeface="Cambria Math" panose="02040503050406030204" pitchFamily="18" charset="0"/>
                      </a:rPr>
                      <m:t>∈</m:t>
                    </m:r>
                    <m:r>
                      <a:rPr lang="en-CA" sz="2400" b="0" i="1" smtClean="0">
                        <a:latin typeface="Cambria Math" panose="02040503050406030204" pitchFamily="18" charset="0"/>
                      </a:rPr>
                      <m:t>𝑂</m:t>
                    </m:r>
                    <m:d>
                      <m:dPr>
                        <m:ctrlPr>
                          <a:rPr lang="en-CA" sz="2400" b="0" i="1" smtClean="0">
                            <a:latin typeface="Cambria Math" panose="02040503050406030204" pitchFamily="18" charset="0"/>
                          </a:rPr>
                        </m:ctrlPr>
                      </m:dPr>
                      <m:e>
                        <m:rad>
                          <m:radPr>
                            <m:degHide m:val="on"/>
                            <m:ctrlPr>
                              <a:rPr lang="en-CA" sz="2400" b="0" i="1" smtClean="0">
                                <a:latin typeface="Cambria Math" panose="02040503050406030204" pitchFamily="18" charset="0"/>
                              </a:rPr>
                            </m:ctrlPr>
                          </m:radPr>
                          <m:deg/>
                          <m:e>
                            <m:r>
                              <a:rPr lang="en-CA" sz="2400" b="0" i="1" smtClean="0">
                                <a:latin typeface="Cambria Math" panose="02040503050406030204" pitchFamily="18" charset="0"/>
                              </a:rPr>
                              <m:t>𝑛</m:t>
                            </m:r>
                          </m:e>
                        </m:rad>
                      </m:e>
                    </m:d>
                  </m:oMath>
                </a14:m>
                <a:endParaRPr lang="en-CA" sz="2400" dirty="0" smtClean="0"/>
              </a:p>
              <a:p>
                <a:r>
                  <a:rPr lang="en-CA" sz="2400" dirty="0"/>
                  <a:t> </a:t>
                </a:r>
                <a:r>
                  <a:rPr lang="en-CA" sz="2400" dirty="0" smtClean="0"/>
                  <a:t>So overall complexity is:</a:t>
                </a:r>
                <a:r>
                  <a:rPr lang="en-CA" sz="2200" dirty="0" smtClean="0"/>
                  <a:t> </a:t>
                </a:r>
                <a14:m>
                  <m:oMath xmlns:m="http://schemas.openxmlformats.org/officeDocument/2006/math">
                    <m:r>
                      <a:rPr lang="en-CA" sz="2200" b="0" i="1" smtClean="0">
                        <a:latin typeface="Cambria Math" panose="02040503050406030204" pitchFamily="18" charset="0"/>
                      </a:rPr>
                      <m:t>𝑂</m:t>
                    </m:r>
                    <m:r>
                      <a:rPr lang="en-CA" sz="2200" b="0" i="1" smtClean="0">
                        <a:latin typeface="Cambria Math" panose="02040503050406030204" pitchFamily="18" charset="0"/>
                      </a:rPr>
                      <m:t>(</m:t>
                    </m:r>
                    <m:r>
                      <a:rPr lang="en-CA" sz="2200" b="0" i="1" smtClean="0">
                        <a:latin typeface="Cambria Math" panose="02040503050406030204" pitchFamily="18" charset="0"/>
                      </a:rPr>
                      <m:t>𝑚</m:t>
                    </m:r>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𝑛</m:t>
                        </m:r>
                      </m:e>
                    </m:rad>
                    <m:r>
                      <a:rPr lang="en-CA" sz="2200" b="0" i="1" smtClean="0">
                        <a:latin typeface="Cambria Math" panose="02040503050406030204" pitchFamily="18" charset="0"/>
                      </a:rPr>
                      <m:t>)</m:t>
                    </m:r>
                  </m:oMath>
                </a14:m>
                <a:endParaRPr lang="en-CA" sz="2400" dirty="0" smtClean="0"/>
              </a:p>
              <a:p>
                <a:pPr lvl="1"/>
                <a:r>
                  <a:rPr lang="en-CA" sz="2200" dirty="0" smtClean="0"/>
                  <a:t>For </a:t>
                </a:r>
                <a14:m>
                  <m:oMath xmlns:m="http://schemas.openxmlformats.org/officeDocument/2006/math">
                    <m:r>
                      <a:rPr lang="en-CA" sz="2200" b="0" i="1" smtClean="0">
                        <a:latin typeface="Cambria Math" panose="02040503050406030204" pitchFamily="18" charset="0"/>
                      </a:rPr>
                      <m:t>𝑚</m:t>
                    </m:r>
                    <m:r>
                      <a:rPr lang="en-CA" sz="2200" b="0" i="1" smtClean="0">
                        <a:latin typeface="Cambria Math" panose="02040503050406030204" pitchFamily="18" charset="0"/>
                      </a:rPr>
                      <m:t>=</m:t>
                    </m:r>
                    <m:r>
                      <a:rPr lang="en-CA" sz="2200" b="0" i="1" smtClean="0">
                        <a:latin typeface="Cambria Math" panose="02040503050406030204" pitchFamily="18" charset="0"/>
                      </a:rPr>
                      <m:t>𝑛</m:t>
                    </m:r>
                    <m:r>
                      <a:rPr lang="en-CA" sz="2200" b="0" i="1" smtClean="0">
                        <a:latin typeface="Cambria Math" panose="02040503050406030204" pitchFamily="18" charset="0"/>
                      </a:rPr>
                      <m:t>=100,000</m:t>
                    </m:r>
                  </m:oMath>
                </a14:m>
                <a:r>
                  <a:rPr lang="en-CA" sz="2200" dirty="0" smtClean="0"/>
                  <a:t> this is feasible: </a:t>
                </a:r>
                <a14:m>
                  <m:oMath xmlns:m="http://schemas.openxmlformats.org/officeDocument/2006/math">
                    <m:r>
                      <a:rPr lang="en-CA" sz="2200" i="1" dirty="0" smtClean="0">
                        <a:latin typeface="Cambria Math" panose="02040503050406030204" pitchFamily="18" charset="0"/>
                      </a:rPr>
                      <m:t>1</m:t>
                    </m:r>
                    <m:r>
                      <a:rPr lang="en-CA" sz="2200" b="0" i="1" smtClean="0">
                        <a:latin typeface="Cambria Math" panose="02040503050406030204" pitchFamily="18" charset="0"/>
                      </a:rPr>
                      <m:t>00,000</m:t>
                    </m:r>
                    <m:rad>
                      <m:radPr>
                        <m:degHide m:val="on"/>
                        <m:ctrlPr>
                          <a:rPr lang="en-CA" sz="2200" b="0" i="1" smtClean="0">
                            <a:latin typeface="Cambria Math" panose="02040503050406030204" pitchFamily="18" charset="0"/>
                          </a:rPr>
                        </m:ctrlPr>
                      </m:radPr>
                      <m:deg/>
                      <m:e>
                        <m:r>
                          <a:rPr lang="en-CA" sz="2200" b="0" i="1" smtClean="0">
                            <a:latin typeface="Cambria Math" panose="02040503050406030204" pitchFamily="18" charset="0"/>
                          </a:rPr>
                          <m:t>100,000</m:t>
                        </m:r>
                      </m:e>
                    </m:rad>
                    <m:r>
                      <a:rPr lang="en-CA" sz="2200" b="0" i="1" smtClean="0">
                        <a:latin typeface="Cambria Math" panose="02040503050406030204" pitchFamily="18" charset="0"/>
                      </a:rPr>
                      <m:t>≈32,000,000</m:t>
                    </m:r>
                  </m:oMath>
                </a14:m>
                <a:endParaRPr lang="en-CA" sz="2200" b="0" dirty="0" smtClean="0"/>
              </a:p>
              <a:p>
                <a:pPr lvl="1"/>
                <a:endParaRPr lang="en-CA"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7" t="-2121"/>
                </a:stretch>
              </a:blipFill>
            </p:spPr>
            <p:txBody>
              <a:bodyPr/>
              <a:lstStyle/>
              <a:p>
                <a:r>
                  <a:rPr lang="en-CA">
                    <a:noFill/>
                  </a:rPr>
                  <a:t> </a:t>
                </a:r>
              </a:p>
            </p:txBody>
          </p:sp>
        </mc:Fallback>
      </mc:AlternateContent>
    </p:spTree>
    <p:extLst>
      <p:ext uri="{BB962C8B-B14F-4D97-AF65-F5344CB8AC3E}">
        <p14:creationId xmlns:p14="http://schemas.microsoft.com/office/powerpoint/2010/main" val="40890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2253</TotalTime>
  <Words>691</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Retrospect</vt:lpstr>
      <vt:lpstr>Square Root Decomposition and Mo’s Algorithm</vt:lpstr>
      <vt:lpstr>Applicable problems - characteristics</vt:lpstr>
      <vt:lpstr>Example problem</vt:lpstr>
      <vt:lpstr>Analysis of naïve solution</vt:lpstr>
      <vt:lpstr>Square root decomposition idea</vt:lpstr>
      <vt:lpstr>PowerPoint Presentation</vt:lpstr>
      <vt:lpstr>PowerPoint Presentation</vt:lpstr>
      <vt:lpstr>PowerPoint Presentation</vt:lpstr>
      <vt:lpstr>Complexity Analysis</vt:lpstr>
      <vt:lpstr>PowerPoint Presentation</vt:lpstr>
      <vt:lpstr>Solution idea:</vt:lpstr>
      <vt:lpstr>Mo’s Algorithm</vt:lpstr>
      <vt:lpstr>Query ordering</vt:lpstr>
      <vt:lpstr>PowerPoint Presentation</vt:lpstr>
      <vt:lpstr>Constructing the add and remove methods</vt:lpstr>
      <vt:lpstr>PowerPoint Presentation</vt:lpstr>
      <vt:lpstr>Query ordering</vt:lpstr>
      <vt:lpstr>Complexity Analysis</vt:lpstr>
      <vt:lpstr>Other Mo’s algorithm example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Square Root Decomposition and Mo’s Algorithm</dc:title>
  <dc:creator>Finn Lidbetter</dc:creator>
  <cp:lastModifiedBy>Finn Lidbetter</cp:lastModifiedBy>
  <cp:revision>44</cp:revision>
  <dcterms:created xsi:type="dcterms:W3CDTF">2016-01-26T16:42:14Z</dcterms:created>
  <dcterms:modified xsi:type="dcterms:W3CDTF">2016-02-10T16:41:49Z</dcterms:modified>
</cp:coreProperties>
</file>