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8" r:id="rId18"/>
    <p:sldId id="279" r:id="rId19"/>
    <p:sldId id="280" r:id="rId20"/>
    <p:sldId id="281" r:id="rId21"/>
    <p:sldId id="271" r:id="rId22"/>
    <p:sldId id="272" r:id="rId23"/>
    <p:sldId id="273" r:id="rId24"/>
    <p:sldId id="275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5E4-0322-41F3-A705-07E35EC3661B}" type="datetimeFigureOut">
              <a:rPr lang="en-CA" smtClean="0"/>
              <a:t>2016-03-31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7D7-EEF4-4983-837A-C0A1DD3D5F8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57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5E4-0322-41F3-A705-07E35EC3661B}" type="datetimeFigureOut">
              <a:rPr lang="en-CA" smtClean="0"/>
              <a:t>2016-03-31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7D7-EEF4-4983-837A-C0A1DD3D5F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3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5E4-0322-41F3-A705-07E35EC3661B}" type="datetimeFigureOut">
              <a:rPr lang="en-CA" smtClean="0"/>
              <a:t>2016-03-31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7D7-EEF4-4983-837A-C0A1DD3D5F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65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5E4-0322-41F3-A705-07E35EC3661B}" type="datetimeFigureOut">
              <a:rPr lang="en-CA" smtClean="0"/>
              <a:t>2016-03-31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7D7-EEF4-4983-837A-C0A1DD3D5F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62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5E4-0322-41F3-A705-07E35EC3661B}" type="datetimeFigureOut">
              <a:rPr lang="en-CA" smtClean="0"/>
              <a:t>2016-03-31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7D7-EEF4-4983-837A-C0A1DD3D5F8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5E4-0322-41F3-A705-07E35EC3661B}" type="datetimeFigureOut">
              <a:rPr lang="en-CA" smtClean="0"/>
              <a:t>2016-03-31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7D7-EEF4-4983-837A-C0A1DD3D5F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83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5E4-0322-41F3-A705-07E35EC3661B}" type="datetimeFigureOut">
              <a:rPr lang="en-CA" smtClean="0"/>
              <a:t>2016-03-31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7D7-EEF4-4983-837A-C0A1DD3D5F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88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5E4-0322-41F3-A705-07E35EC3661B}" type="datetimeFigureOut">
              <a:rPr lang="en-CA" smtClean="0"/>
              <a:t>2016-03-31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7D7-EEF4-4983-837A-C0A1DD3D5F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04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5E4-0322-41F3-A705-07E35EC3661B}" type="datetimeFigureOut">
              <a:rPr lang="en-CA" smtClean="0"/>
              <a:t>2016-03-31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7D7-EEF4-4983-837A-C0A1DD3D5F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0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5B05E4-0322-41F3-A705-07E35EC3661B}" type="datetimeFigureOut">
              <a:rPr lang="en-CA" smtClean="0"/>
              <a:t>2016-03-31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6757D7-EEF4-4983-837A-C0A1DD3D5F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77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5E4-0322-41F3-A705-07E35EC3661B}" type="datetimeFigureOut">
              <a:rPr lang="en-CA" smtClean="0"/>
              <a:t>2016-03-31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7D7-EEF4-4983-837A-C0A1DD3D5F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69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5B05E4-0322-41F3-A705-07E35EC3661B}" type="datetimeFigureOut">
              <a:rPr lang="en-CA" smtClean="0"/>
              <a:t>2016-03-31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6757D7-EEF4-4983-837A-C0A1DD3D5F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2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j.com/problems/RUNAWAY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j.com/problems/BAC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spoj.com/problems/BA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blemvault.com/#snippet6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7500" dirty="0"/>
              <a:t>Select Topics in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cap="none" dirty="0">
                <a:latin typeface="+mn-lt"/>
              </a:rPr>
              <a:t>Comp4951 – Advanced Problem Solving</a:t>
            </a:r>
          </a:p>
          <a:p>
            <a:r>
              <a:rPr lang="en-CA" cap="none" dirty="0">
                <a:latin typeface="+mn-lt"/>
              </a:rPr>
              <a:t>Finn Lidbetter</a:t>
            </a:r>
          </a:p>
          <a:p>
            <a:endParaRPr lang="en-CA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902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Halfplanes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400" dirty="0"/>
                  <a:t> A halfplane is the set of all points lying on one side of an infinite straight line</a:t>
                </a:r>
              </a:p>
              <a:p>
                <a:r>
                  <a:rPr lang="en-CA" sz="2400" dirty="0"/>
                  <a:t> These can be represented by equations of the 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CA" sz="2200" dirty="0"/>
                  <a:t>, 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CA" sz="2200" dirty="0"/>
                  <a:t>	(Note that the inequalities could be strict)</a:t>
                </a:r>
              </a:p>
              <a:p>
                <a:r>
                  <a:rPr lang="en-CA" sz="2400" dirty="0"/>
                  <a:t> How can we represent them in code?</a:t>
                </a: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5" y="4089993"/>
            <a:ext cx="7259718" cy="2019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7513983" y="3970725"/>
                <a:ext cx="4585672" cy="227112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400" dirty="0"/>
                  <a:t> Angle will be a value in the interval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 indicating the “direction” of the halfplane</a:t>
                </a:r>
              </a:p>
              <a:p>
                <a:r>
                  <a:rPr lang="en-CA" sz="2400" dirty="0"/>
                  <a:t> Given a line equation and the side of the line that we care about, we can calculate the appropriate angle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83" y="3970725"/>
                <a:ext cx="4585672" cy="2271129"/>
              </a:xfrm>
              <a:prstGeom prst="rect">
                <a:avLst/>
              </a:prstGeom>
              <a:blipFill>
                <a:blip r:embed="rId4"/>
                <a:stretch>
                  <a:fillRect l="-3856" t="-3753" r="-4388" b="-48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7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 rot="16200000">
            <a:off x="9820373" y="4419001"/>
            <a:ext cx="2700000" cy="17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Pie 32"/>
          <p:cNvSpPr/>
          <p:nvPr/>
        </p:nvSpPr>
        <p:spPr>
          <a:xfrm>
            <a:off x="9937097" y="1886018"/>
            <a:ext cx="720000" cy="720000"/>
          </a:xfrm>
          <a:prstGeom prst="pi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8893668">
            <a:off x="8342033" y="871640"/>
            <a:ext cx="2862470" cy="15635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 rot="18893668">
            <a:off x="4852741" y="3473401"/>
            <a:ext cx="2862470" cy="1861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715617" y="3743740"/>
            <a:ext cx="2862470" cy="1861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58" y="-178302"/>
            <a:ext cx="10058400" cy="1450757"/>
          </a:xfrm>
        </p:spPr>
        <p:txBody>
          <a:bodyPr/>
          <a:lstStyle/>
          <a:p>
            <a:r>
              <a:rPr lang="en-CA" dirty="0"/>
              <a:t>Halfplane angle/direction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3598" y="2213740"/>
            <a:ext cx="3060000" cy="3060000"/>
            <a:chOff x="961407" y="2226366"/>
            <a:chExt cx="3060000" cy="30600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491407" y="2226366"/>
              <a:ext cx="0" cy="306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61407" y="374374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135303" y="2201114"/>
            <a:ext cx="3060000" cy="3060000"/>
            <a:chOff x="961407" y="2226366"/>
            <a:chExt cx="3060000" cy="3060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491407" y="2226366"/>
              <a:ext cx="0" cy="306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61407" y="374374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782762" y="719631"/>
            <a:ext cx="3060000" cy="3060000"/>
            <a:chOff x="961407" y="2226366"/>
            <a:chExt cx="3060000" cy="30600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91407" y="2226366"/>
              <a:ext cx="0" cy="306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61407" y="374374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>
            <a:off x="2862470" y="3731114"/>
            <a:ext cx="0" cy="32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37861" y="3743740"/>
            <a:ext cx="0" cy="32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84259" y="1866042"/>
                <a:ext cx="22068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/>
                  <a:t>Angle: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0∈[−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9" y="1866042"/>
                <a:ext cx="2206842" cy="400110"/>
              </a:xfrm>
              <a:prstGeom prst="rect">
                <a:avLst/>
              </a:prstGeom>
              <a:blipFill>
                <a:blip r:embed="rId2"/>
                <a:stretch>
                  <a:fillRect l="-3039" t="-7576" b="-257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4426226" y="2544417"/>
            <a:ext cx="2411896" cy="241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72399" y="2907803"/>
            <a:ext cx="216000" cy="21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91344" y="4382235"/>
            <a:ext cx="216000" cy="21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39262" y="1739291"/>
                <a:ext cx="2452276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/>
                  <a:t>Angle: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62" y="1739291"/>
                <a:ext cx="2452276" cy="500650"/>
              </a:xfrm>
              <a:prstGeom prst="rect">
                <a:avLst/>
              </a:prstGeom>
              <a:blipFill>
                <a:blip r:embed="rId3"/>
                <a:stretch>
                  <a:fillRect l="-2736" b="-85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>
            <a:off x="5758694" y="3450157"/>
            <a:ext cx="361785" cy="536485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70798" y="3166152"/>
                <a:ext cx="520740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98" y="3166152"/>
                <a:ext cx="520740" cy="562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9111489" y="1017753"/>
            <a:ext cx="2411896" cy="241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0816501" y="1287556"/>
            <a:ext cx="216000" cy="21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9453388" y="2654391"/>
            <a:ext cx="216000" cy="21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81472" y="433623"/>
                <a:ext cx="2456951" cy="527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/>
                  <a:t>Angle: </a:t>
                </a:r>
                <a14:m>
                  <m:oMath xmlns:m="http://schemas.openxmlformats.org/officeDocument/2006/math"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72" y="433623"/>
                <a:ext cx="2456951" cy="527580"/>
              </a:xfrm>
              <a:prstGeom prst="rect">
                <a:avLst/>
              </a:prstGeom>
              <a:blipFill>
                <a:blip r:embed="rId5"/>
                <a:stretch>
                  <a:fillRect l="-2481" r="-993" b="-80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369886" y="2329165"/>
                <a:ext cx="751374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886" y="2329165"/>
                <a:ext cx="751374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8383739" y="3666026"/>
            <a:ext cx="3060000" cy="3060000"/>
            <a:chOff x="961407" y="2226366"/>
            <a:chExt cx="3060000" cy="3060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491407" y="2226366"/>
              <a:ext cx="0" cy="306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61407" y="374374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10288373" y="3846026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280539" y="4543462"/>
            <a:ext cx="3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288373" y="6040179"/>
            <a:ext cx="3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778513" y="4549316"/>
                <a:ext cx="2452276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/>
                  <a:t>Angle: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513" y="4549316"/>
                <a:ext cx="2452276" cy="500650"/>
              </a:xfrm>
              <a:prstGeom prst="rect">
                <a:avLst/>
              </a:prstGeom>
              <a:blipFill>
                <a:blip r:embed="rId7"/>
                <a:stretch>
                  <a:fillRect l="-2488" b="-85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56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Intersection of Halfplanes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400" dirty="0"/>
                  <a:t> Given a set of halfplanes, determine the region given by their intersection</a:t>
                </a:r>
              </a:p>
              <a:p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CA" sz="2400" dirty="0"/>
                  <a:t> approach similar to the Graham Scan 2D convex hull algorithm, where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2400" dirty="0"/>
                  <a:t> is the number of halfplanes</a:t>
                </a:r>
              </a:p>
              <a:p>
                <a:r>
                  <a:rPr lang="en-CA" sz="2400" dirty="0"/>
                  <a:t> Allows us to compute every region of a </a:t>
                </a:r>
                <a:r>
                  <a:rPr lang="en-CA" sz="2400" dirty="0" err="1"/>
                  <a:t>Voronoi</a:t>
                </a:r>
                <a:r>
                  <a:rPr lang="en-CA" sz="2400" dirty="0"/>
                  <a:t> Diagram in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CA" sz="2400" dirty="0"/>
                  <a:t> where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2400" dirty="0"/>
                  <a:t> is the number of points in the diagram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 r="-13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3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74" y="-490327"/>
            <a:ext cx="10058400" cy="1450757"/>
          </a:xfrm>
        </p:spPr>
        <p:txBody>
          <a:bodyPr>
            <a:normAutofit/>
          </a:bodyPr>
          <a:lstStyle/>
          <a:p>
            <a:r>
              <a:rPr lang="en-CA" sz="5400" dirty="0"/>
              <a:t>Intersection of Halfplanes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374" y="960430"/>
            <a:ext cx="10853530" cy="5427117"/>
          </a:xfrm>
        </p:spPr>
        <p:txBody>
          <a:bodyPr>
            <a:normAutofit/>
          </a:bodyPr>
          <a:lstStyle/>
          <a:p>
            <a:r>
              <a:rPr lang="en-CA" sz="2400" dirty="0"/>
              <a:t> Sort all halfplanes by their angle from lowest to highest</a:t>
            </a:r>
          </a:p>
          <a:p>
            <a:r>
              <a:rPr lang="en-CA" sz="2400" dirty="0"/>
              <a:t> For any halfplanes with the same angle, keep only the most restrictive halfplane</a:t>
            </a:r>
          </a:p>
          <a:p>
            <a:r>
              <a:rPr lang="en-CA" sz="2400" dirty="0"/>
              <a:t> Using the </a:t>
            </a:r>
            <a:r>
              <a:rPr lang="en-CA" sz="2400" dirty="0" err="1"/>
              <a:t>ArrayDeque</a:t>
            </a:r>
            <a:r>
              <a:rPr lang="en-CA" sz="2400" dirty="0"/>
              <a:t> data structure, add the 2 halfplanes with the smallest angle to the back of the </a:t>
            </a:r>
            <a:r>
              <a:rPr lang="en-CA" sz="2400" dirty="0" err="1"/>
              <a:t>ArrayDeque</a:t>
            </a:r>
            <a:endParaRPr lang="en-CA" sz="2400" dirty="0"/>
          </a:p>
          <a:p>
            <a:r>
              <a:rPr lang="en-CA" sz="2400" dirty="0"/>
              <a:t> Compute and keep track of the intersection points of the intersection of the top 2 halfplane lines in the </a:t>
            </a:r>
            <a:r>
              <a:rPr lang="en-CA" sz="2400" dirty="0" err="1"/>
              <a:t>ArrayDeque</a:t>
            </a:r>
            <a:r>
              <a:rPr lang="en-CA" sz="2400" dirty="0"/>
              <a:t> and the bottom 2 halfplane lines</a:t>
            </a:r>
          </a:p>
          <a:p>
            <a:r>
              <a:rPr lang="en-CA" sz="2400" dirty="0"/>
              <a:t> For each remaining halfplane, check whether or not the halfplane contains the back intersection and the front intersection</a:t>
            </a:r>
          </a:p>
          <a:p>
            <a:pPr lvl="1"/>
            <a:r>
              <a:rPr lang="en-CA" sz="2200" dirty="0"/>
              <a:t>While the halfplane does not contain the back intersection, remove the last halfplane from the </a:t>
            </a:r>
            <a:r>
              <a:rPr lang="en-CA" sz="2200" dirty="0" err="1"/>
              <a:t>ArrayDeque</a:t>
            </a:r>
            <a:r>
              <a:rPr lang="en-CA" sz="2200" dirty="0"/>
              <a:t> and re-compute the back intersection</a:t>
            </a:r>
          </a:p>
          <a:p>
            <a:pPr lvl="1"/>
            <a:r>
              <a:rPr lang="en-CA" sz="2200" dirty="0"/>
              <a:t>While the halfplane does not contain the front intersection, pop the top halfplane from the </a:t>
            </a:r>
            <a:r>
              <a:rPr lang="en-CA" sz="2200" dirty="0" err="1"/>
              <a:t>ArrayDeque</a:t>
            </a:r>
            <a:r>
              <a:rPr lang="en-CA" sz="2200" dirty="0"/>
              <a:t> and re-compute the front intersection</a:t>
            </a:r>
          </a:p>
          <a:p>
            <a:r>
              <a:rPr lang="en-CA" sz="2400" dirty="0"/>
              <a:t> Add the halfplane to back of the </a:t>
            </a:r>
            <a:r>
              <a:rPr lang="en-CA" sz="2400" dirty="0" err="1"/>
              <a:t>ArrayDeque</a:t>
            </a:r>
            <a:r>
              <a:rPr lang="en-CA" sz="2400" dirty="0"/>
              <a:t> and re-compute the back intersection</a:t>
            </a:r>
          </a:p>
          <a:p>
            <a:pPr marL="201168" lvl="1" indent="0">
              <a:buNone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75655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0831"/>
            <a:ext cx="10058400" cy="1450757"/>
          </a:xfrm>
        </p:spPr>
        <p:txBody>
          <a:bodyPr/>
          <a:lstStyle/>
          <a:p>
            <a:r>
              <a:rPr lang="en-CA" dirty="0"/>
              <a:t>Intersection of Halfplanes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01176"/>
                <a:ext cx="10058400" cy="4753849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 Whenever a halfplane is removed from the </a:t>
                </a:r>
                <a:r>
                  <a:rPr lang="en-CA" sz="2400" dirty="0" err="1"/>
                  <a:t>ArrayDeque</a:t>
                </a:r>
                <a:r>
                  <a:rPr lang="en-CA" sz="2400" dirty="0"/>
                  <a:t> we need to check whether or not the current halfplane and the two planes forming the front or back (point) intersection together give an empty (region) intersection</a:t>
                </a:r>
              </a:p>
              <a:p>
                <a:pPr lvl="1"/>
                <a:r>
                  <a:rPr lang="en-CA" sz="2200" dirty="0"/>
                  <a:t>If this is the case then the intersection of all halfplanes being processed is empty</a:t>
                </a:r>
              </a:p>
              <a:p>
                <a:r>
                  <a:rPr lang="en-CA" sz="2400" dirty="0"/>
                  <a:t> Some check must be performed at the end to determine if the last halfplane processed is involved in creating the intersection</a:t>
                </a:r>
              </a:p>
              <a:p>
                <a:pPr lvl="1"/>
                <a:r>
                  <a:rPr lang="en-CA" sz="2200" dirty="0"/>
                  <a:t>Take the halfplane at the top of the </a:t>
                </a:r>
                <a:r>
                  <a:rPr lang="en-CA" sz="2200" dirty="0" err="1"/>
                  <a:t>ArrayDeque</a:t>
                </a:r>
                <a:r>
                  <a:rPr lang="en-CA" sz="2200" dirty="0"/>
                  <a:t> and see if it contains the back intersection</a:t>
                </a:r>
              </a:p>
              <a:p>
                <a:r>
                  <a:rPr lang="en-CA" sz="2400" dirty="0"/>
                  <a:t> The resulting (ordered) set of halfplanes will form the boundary of the intersection of all halfplanes given as input</a:t>
                </a:r>
              </a:p>
              <a:p>
                <a:r>
                  <a:rPr lang="en-CA" sz="2400" dirty="0"/>
                  <a:t> If the difference in the angle between any 2 adjacent halfplanes in the </a:t>
                </a:r>
                <a:r>
                  <a:rPr lang="en-CA" sz="2400" dirty="0" err="1"/>
                  <a:t>ArrayDeque</a:t>
                </a:r>
                <a:r>
                  <a:rPr lang="en-CA" sz="2400" dirty="0"/>
                  <a:t> is greater than or equal to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CA" sz="2400" dirty="0"/>
                  <a:t> we have an infinite region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01176"/>
                <a:ext cx="10058400" cy="4753849"/>
              </a:xfrm>
              <a:blipFill>
                <a:blip r:embed="rId2"/>
                <a:stretch>
                  <a:fillRect l="-1697" t="-1795" b="-6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08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31" y="702365"/>
            <a:ext cx="10939734" cy="459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41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57" y="115178"/>
            <a:ext cx="10943323" cy="62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0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99460"/>
            <a:ext cx="10780153" cy="62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4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88" y="191964"/>
            <a:ext cx="11643468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12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5445" t="-504" r="15058" b="504"/>
          <a:stretch/>
        </p:blipFill>
        <p:spPr>
          <a:xfrm>
            <a:off x="182880" y="267873"/>
            <a:ext cx="11676186" cy="55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7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CA" sz="2400" dirty="0"/>
              <a:t>3D convex hull</a:t>
            </a:r>
          </a:p>
          <a:p>
            <a:r>
              <a:rPr lang="en-CA" sz="2400" dirty="0"/>
              <a:t> Volumes of 3D convex </a:t>
            </a:r>
            <a:r>
              <a:rPr lang="en-CA" sz="2400" dirty="0" err="1"/>
              <a:t>polyhedra</a:t>
            </a:r>
            <a:r>
              <a:rPr lang="en-CA" sz="2400" dirty="0"/>
              <a:t> </a:t>
            </a:r>
          </a:p>
          <a:p>
            <a:r>
              <a:rPr lang="en-CA" sz="2400" dirty="0"/>
              <a:t> Intersection of lines</a:t>
            </a:r>
          </a:p>
          <a:p>
            <a:r>
              <a:rPr lang="en-CA" sz="2400" dirty="0"/>
              <a:t> Intersection of halfplanes</a:t>
            </a:r>
          </a:p>
          <a:p>
            <a:r>
              <a:rPr lang="en-CA" sz="2400" dirty="0"/>
              <a:t> </a:t>
            </a:r>
            <a:r>
              <a:rPr lang="en-CA" sz="2400" dirty="0" err="1"/>
              <a:t>Voronoi</a:t>
            </a:r>
            <a:r>
              <a:rPr lang="en-CA" sz="2400" dirty="0"/>
              <a:t> diagrams</a:t>
            </a:r>
          </a:p>
        </p:txBody>
      </p:sp>
      <p:pic>
        <p:nvPicPr>
          <p:cNvPr id="4" name="Picture 2" descr="http://www.nicoptere.net/AS3/convexhull/img/ball_1000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8731" r="7702" b="9182"/>
          <a:stretch/>
        </p:blipFill>
        <p:spPr bwMode="auto">
          <a:xfrm>
            <a:off x="8269356" y="127045"/>
            <a:ext cx="3111611" cy="31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thumb/5/54/Euclidean_Voronoi_diagram.svg/2000px-Euclidean_Voronoi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878" y="3499899"/>
            <a:ext cx="2640950" cy="264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ams.org/featurecolumn/images/august2006/diagramintro.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143" y="305135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05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88" y="362829"/>
            <a:ext cx="11207300" cy="4448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5373858"/>
            <a:ext cx="9516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C000"/>
                </a:solidFill>
              </a:rPr>
              <a:t>Code over the last 6 slides is 101 lines (including comments). This does not include lines of code needed for helper methods.</a:t>
            </a:r>
          </a:p>
        </p:txBody>
      </p:sp>
    </p:spTree>
    <p:extLst>
      <p:ext uri="{BB962C8B-B14F-4D97-AF65-F5344CB8AC3E}">
        <p14:creationId xmlns:p14="http://schemas.microsoft.com/office/powerpoint/2010/main" val="86984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Voronoi</a:t>
            </a:r>
            <a:r>
              <a:rPr lang="en-CA" dirty="0"/>
              <a:t>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6527"/>
          </a:xfrm>
        </p:spPr>
        <p:txBody>
          <a:bodyPr>
            <a:normAutofit/>
          </a:bodyPr>
          <a:lstStyle/>
          <a:p>
            <a:r>
              <a:rPr lang="en-CA" sz="2400" dirty="0"/>
              <a:t> A </a:t>
            </a:r>
            <a:r>
              <a:rPr lang="en-CA" sz="2400" dirty="0" err="1"/>
              <a:t>Voronoi</a:t>
            </a:r>
            <a:r>
              <a:rPr lang="en-CA" sz="2400" dirty="0"/>
              <a:t> diagram is a partitioning of the plane into regions such that for a set of “seeds”, each seed lies in a distinct region and each region is made up of the set of points that are closer to the seed than any other seed</a:t>
            </a:r>
          </a:p>
          <a:p>
            <a:r>
              <a:rPr lang="en-CA" sz="2400" dirty="0"/>
              <a:t> Properties:</a:t>
            </a:r>
          </a:p>
          <a:p>
            <a:pPr lvl="1"/>
            <a:r>
              <a:rPr lang="en-CA" sz="2200" dirty="0"/>
              <a:t>The points on the edge of a region are equidistant to 2 seeds</a:t>
            </a:r>
          </a:p>
          <a:p>
            <a:pPr lvl="1"/>
            <a:r>
              <a:rPr lang="en-CA" sz="2200" dirty="0"/>
              <a:t>A vertex in the </a:t>
            </a:r>
            <a:r>
              <a:rPr lang="en-CA" sz="2200" dirty="0" err="1"/>
              <a:t>Voronoi</a:t>
            </a:r>
            <a:r>
              <a:rPr lang="en-CA" sz="2200" dirty="0"/>
              <a:t> diagram is equidistant to at least 3 seeds – the 3 seeds in the regions containing the vertex</a:t>
            </a:r>
          </a:p>
          <a:p>
            <a:pPr lvl="1"/>
            <a:r>
              <a:rPr lang="en-CA" sz="2200" dirty="0"/>
              <a:t>So the largest circle not containing any seeds is centered at a vertex of the </a:t>
            </a:r>
            <a:r>
              <a:rPr lang="en-CA" sz="2200" dirty="0" err="1"/>
              <a:t>Voronoi</a:t>
            </a:r>
            <a:r>
              <a:rPr lang="en-CA" sz="2200" dirty="0"/>
              <a:t> diagram</a:t>
            </a:r>
          </a:p>
          <a:p>
            <a:r>
              <a:rPr lang="en-CA" sz="2400" dirty="0"/>
              <a:t> The path from one side of the diagram to the other that maximises the closest distance to a seed will be along the edges of the diagram</a:t>
            </a:r>
          </a:p>
        </p:txBody>
      </p:sp>
      <p:pic>
        <p:nvPicPr>
          <p:cNvPr id="4" name="Picture 2" descr="https://upload.wikimedia.org/wikipedia/commons/thumb/5/54/Euclidean_Voronoi_diagram.svg/2000px-Euclidean_Voronoi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386" y="96698"/>
            <a:ext cx="1694849" cy="169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ams.org/featurecolumn/images/august2006/diagramintro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694" y="236510"/>
            <a:ext cx="1550941" cy="15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53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Constructing a </a:t>
            </a:r>
            <a:r>
              <a:rPr lang="en-CA" dirty="0" err="1"/>
              <a:t>Voronoi</a:t>
            </a:r>
            <a:r>
              <a:rPr lang="en-CA" dirty="0"/>
              <a:t>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400" dirty="0"/>
                  <a:t> There exists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CA" sz="2400" dirty="0"/>
                  <a:t> line sweeping algorithm – tricky to implement</a:t>
                </a:r>
              </a:p>
              <a:p>
                <a:r>
                  <a:rPr lang="en-CA" sz="2400" dirty="0"/>
                  <a:t> There exists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 incremental algorithm – lots of special cases</a:t>
                </a:r>
              </a:p>
              <a:p>
                <a:r>
                  <a:rPr lang="en-CA" sz="2400" dirty="0"/>
                  <a:t> More simple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CA" sz="2400" dirty="0"/>
                  <a:t> solution using the intersection of halfplanes</a:t>
                </a:r>
              </a:p>
              <a:p>
                <a:r>
                  <a:rPr lang="en-CA" sz="2400" dirty="0"/>
                  <a:t> For each seed find the perpendicular bisector with this seed and every other seed and create halfplanes along these bisectors each containing the seed.</a:t>
                </a:r>
              </a:p>
              <a:p>
                <a:r>
                  <a:rPr lang="en-CA" sz="2400" dirty="0"/>
                  <a:t> The intersection of the planes will be a region of the </a:t>
                </a:r>
                <a:r>
                  <a:rPr lang="en-CA" sz="2400" dirty="0" err="1"/>
                  <a:t>Voronoi</a:t>
                </a:r>
                <a:r>
                  <a:rPr lang="en-CA" sz="2400" dirty="0"/>
                  <a:t> diagram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codeproject.com/KB/recipes/411242/voronoi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017" y="4133595"/>
            <a:ext cx="2888973" cy="215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3425" y="0"/>
            <a:ext cx="9965635" cy="64621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93426" y="106017"/>
            <a:ext cx="349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hlinkClick r:id="rId3"/>
              </a:rPr>
              <a:t>http://www.spoj.com/problems/RUNAWAY/</a:t>
            </a:r>
            <a:r>
              <a:rPr lang="en-CA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870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6606" y="518615"/>
            <a:ext cx="10641931" cy="49950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60835" y="119270"/>
            <a:ext cx="2531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hlinkClick r:id="rId3"/>
              </a:rPr>
              <a:t>http://www.spoj.com/problems/BAC/</a:t>
            </a:r>
            <a:r>
              <a:rPr lang="en-CA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8753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60835" y="119270"/>
            <a:ext cx="2531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hlinkClick r:id="rId2"/>
              </a:rPr>
              <a:t>http://www.spoj.com/problems/BAC/</a:t>
            </a:r>
            <a:r>
              <a:rPr lang="en-CA" sz="12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199" y="232012"/>
            <a:ext cx="9796106" cy="59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1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3D Convex Hull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8298511" cy="4023360"/>
              </a:xfrm>
            </p:spPr>
            <p:txBody>
              <a:bodyPr/>
              <a:lstStyle/>
              <a:p>
                <a:r>
                  <a:rPr lang="en-CA" dirty="0"/>
                  <a:t> </a:t>
                </a:r>
                <a:r>
                  <a:rPr lang="en-CA" sz="2400" dirty="0"/>
                  <a:t>Given a set of points in 3D space find the smallest convex volume that contains all of the points</a:t>
                </a:r>
              </a:p>
              <a:p>
                <a:r>
                  <a:rPr lang="en-CA" sz="2400" dirty="0"/>
                  <a:t> 2D case: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CA" sz="2400" dirty="0"/>
                  <a:t>, using the Graham Scan</a:t>
                </a:r>
              </a:p>
              <a:p>
                <a:r>
                  <a:rPr lang="en-CA" sz="2400" dirty="0"/>
                  <a:t> 3Dcase:</a:t>
                </a:r>
              </a:p>
              <a:p>
                <a:r>
                  <a:rPr lang="en-CA" sz="2400" dirty="0"/>
                  <a:t> There exists a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CA" sz="2400" dirty="0"/>
                  <a:t> divide and conquer solution</a:t>
                </a:r>
              </a:p>
              <a:p>
                <a:r>
                  <a:rPr lang="en-CA" sz="2400" dirty="0"/>
                  <a:t> More simple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 solution</a:t>
                </a:r>
              </a:p>
              <a:p>
                <a:r>
                  <a:rPr lang="en-CA" sz="2400" dirty="0"/>
                  <a:t> Consider only sets where every face is triangular</a:t>
                </a:r>
              </a:p>
              <a:p>
                <a:pPr lvl="1"/>
                <a:r>
                  <a:rPr lang="en-CA" sz="2200" dirty="0"/>
                  <a:t>No set of 4 coplanar points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8298511" cy="4023360"/>
              </a:xfrm>
              <a:blipFill>
                <a:blip r:embed="rId2"/>
                <a:stretch>
                  <a:fillRect l="-2057" t="-2121" r="-17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nicoptere.net/AS3/convexhull/img/ball_1000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8731" r="7702" b="9182"/>
          <a:stretch/>
        </p:blipFill>
        <p:spPr bwMode="auto">
          <a:xfrm>
            <a:off x="8984971" y="1564992"/>
            <a:ext cx="3111611" cy="31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06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3D Convex Hull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400" dirty="0"/>
                  <a:t> This approach is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/>
              </a:p>
              <a:p>
                <a:r>
                  <a:rPr lang="en-CA" sz="2400" dirty="0"/>
                  <a:t> Find a face that will be part of the Convex Hull</a:t>
                </a:r>
              </a:p>
              <a:p>
                <a:r>
                  <a:rPr lang="en-CA" sz="2400" dirty="0"/>
                  <a:t> Find the points that make the smallest angle with this face for each edge of the face</a:t>
                </a:r>
              </a:p>
              <a:p>
                <a:r>
                  <a:rPr lang="en-CA" sz="2400" dirty="0"/>
                  <a:t> This will create a new face</a:t>
                </a:r>
              </a:p>
              <a:p>
                <a:r>
                  <a:rPr lang="en-CA" sz="2400" dirty="0"/>
                  <a:t> Repeat on new faces until all points in the Convex Hull have been found</a:t>
                </a:r>
              </a:p>
              <a:p>
                <a:r>
                  <a:rPr lang="en-CA" sz="2400" dirty="0"/>
                  <a:t> So how do we find the first face and then the subsequent points?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 r="-1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28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84453"/>
            <a:ext cx="10058400" cy="1450757"/>
          </a:xfrm>
        </p:spPr>
        <p:txBody>
          <a:bodyPr/>
          <a:lstStyle/>
          <a:p>
            <a:r>
              <a:rPr lang="en-CA" dirty="0"/>
              <a:t>3D Convex Hull – The first 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8" y="1366304"/>
                <a:ext cx="10498374" cy="474294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CA" sz="2400" dirty="0"/>
                  <a:t> First, find the point,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sz="2400" dirty="0"/>
                  <a:t>, with the smallest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sz="2400" dirty="0"/>
                  <a:t> coordinate</a:t>
                </a:r>
              </a:p>
              <a:p>
                <a:r>
                  <a:rPr lang="en-CA" sz="2400" dirty="0"/>
                  <a:t> Translate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sz="2400" dirty="0"/>
                  <a:t> to the origin (and translate all points by the same amount)</a:t>
                </a:r>
              </a:p>
              <a:p>
                <a:r>
                  <a:rPr lang="en-CA" sz="2400" dirty="0"/>
                  <a:t> We then want the point,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sz="2400" dirty="0"/>
                  <a:t>, that gives the smallest angle to the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CA" sz="2400" dirty="0"/>
                  <a:t> plane</a:t>
                </a:r>
              </a:p>
              <a:p>
                <a:r>
                  <a:rPr lang="en-CA" sz="2400" dirty="0"/>
                  <a:t> So iterate over all points,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sz="2400" dirty="0"/>
                  <a:t>, calculating this angle: 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CA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]</a:t>
                </a:r>
              </a:p>
              <a:p>
                <a:r>
                  <a:rPr lang="en-CA" sz="2400" dirty="0"/>
                  <a:t> Rotate the point,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sz="2400" dirty="0"/>
                  <a:t>, “in the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CA" sz="2400" dirty="0"/>
                  <a:t> plane”about the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sz="2400" dirty="0"/>
                  <a:t> axis until it is above the positive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400" dirty="0"/>
                  <a:t> axis</a:t>
                </a:r>
              </a:p>
              <a:p>
                <a:r>
                  <a:rPr lang="en-CA" sz="2400" dirty="0"/>
                  <a:t> Rotate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sz="2400" dirty="0"/>
                  <a:t> in the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𝑥𝑧</m:t>
                    </m:r>
                  </m:oMath>
                </a14:m>
                <a:r>
                  <a:rPr lang="en-CA" sz="2400" dirty="0"/>
                  <a:t> plane such that it lies on the positive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400" dirty="0"/>
                  <a:t> axis</a:t>
                </a:r>
              </a:p>
              <a:p>
                <a:r>
                  <a:rPr lang="en-CA" sz="2400" dirty="0"/>
                  <a:t> Now find the point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CA" sz="2400" dirty="0"/>
                  <a:t> that minimises the angle “in the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CA" sz="2400" dirty="0"/>
                  <a:t> plane” to the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400" dirty="0"/>
                  <a:t> axis</a:t>
                </a:r>
              </a:p>
              <a:p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CA" sz="2400" dirty="0"/>
                  <a:t> form the first face</a:t>
                </a:r>
              </a:p>
              <a:p>
                <a:r>
                  <a:rPr lang="en-CA" sz="2400" dirty="0"/>
                  <a:t> Storing the above translations and rotations along with the rotation “in the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CA" sz="2400" dirty="0"/>
                  <a:t> plane” that would put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CA" sz="2400" dirty="0"/>
                  <a:t> and the entire face in the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CA" sz="2400" dirty="0"/>
                  <a:t> plane gives a unique representation for the face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8" y="1366304"/>
                <a:ext cx="10498374" cy="4742948"/>
              </a:xfrm>
              <a:blipFill>
                <a:blip r:embed="rId2"/>
                <a:stretch>
                  <a:fillRect l="-1510" t="-1542" r="-5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82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3D Convex Hull – The Remaining Faces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400" dirty="0"/>
                  <a:t> Work from each edge that we have found so far</a:t>
                </a:r>
              </a:p>
              <a:p>
                <a:r>
                  <a:rPr lang="en-CA" sz="2400" dirty="0"/>
                  <a:t> Put each found edge into a queue</a:t>
                </a:r>
              </a:p>
              <a:p>
                <a:r>
                  <a:rPr lang="en-CA" sz="2400" dirty="0"/>
                  <a:t> Process edges by translating and rotating them to lie on the positive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400" dirty="0"/>
                  <a:t> axis with the rest of its already found face lying in the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CA" sz="2400" dirty="0"/>
                  <a:t> plane</a:t>
                </a:r>
              </a:p>
              <a:p>
                <a:r>
                  <a:rPr lang="en-CA" sz="2400" dirty="0"/>
                  <a:t> Find the point that makes the smallest angle to the edge on the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400" dirty="0"/>
                  <a:t> axis as before</a:t>
                </a:r>
              </a:p>
              <a:p>
                <a:r>
                  <a:rPr lang="en-CA" sz="2400" dirty="0"/>
                  <a:t> Add new edges to the queue</a:t>
                </a:r>
              </a:p>
              <a:p>
                <a:r>
                  <a:rPr lang="en-CA" sz="2400" dirty="0"/>
                  <a:t> Repeat until no new edges are found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 r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1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31"/>
            <a:ext cx="5830957" cy="6865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57" y="-7832"/>
            <a:ext cx="6361043" cy="686583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04453" y="-7832"/>
            <a:ext cx="0" cy="68658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47652" y="6488667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/>
              </a:rPr>
              <a:t>http://problemvault.com/#snippet66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2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Volumes of Convex 3D </a:t>
            </a:r>
            <a:r>
              <a:rPr lang="en-CA" dirty="0" err="1"/>
              <a:t>Polyhedra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400" dirty="0"/>
                  <a:t> Choose some “origin” point inside the polyhedron</a:t>
                </a:r>
              </a:p>
              <a:p>
                <a:r>
                  <a:rPr lang="en-CA" sz="2400" dirty="0"/>
                  <a:t> For each face of the polyhedron calculate the area of the face and the distance from the plane that the face lies in to the origin point</a:t>
                </a:r>
              </a:p>
              <a:p>
                <a:r>
                  <a:rPr lang="en-CA" sz="2400" dirty="0"/>
                  <a:t> Compute the volume of each pyramid formed by joining each face to this point</a:t>
                </a:r>
              </a:p>
              <a:p>
                <a:pPr marL="0" indent="0" algn="ctr">
                  <a:buNone/>
                </a:pP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𝑝𝑦𝑟𝑎𝑚𝑖𝑑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h𝑒𝑖𝑔h𝑡</m:t>
                    </m:r>
                  </m:oMath>
                </a14:m>
                <a:endParaRPr lang="en-CA" sz="2400" dirty="0"/>
              </a:p>
              <a:p>
                <a:r>
                  <a:rPr lang="en-CA" sz="2400" dirty="0"/>
                  <a:t> Sum up all of these volumes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 r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://www.skwirk.com/content/upload/images/Secondary/NSW/year_8/maths/solids_angles/tp1/ch3/tp1ch3_imag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34" y="4713128"/>
            <a:ext cx="3810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athalino.com/sites/default/files/users/Mathalino/solid-geometry/oblique-and-right-pyrami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996" y="4348667"/>
            <a:ext cx="3657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3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588042"/>
            <a:ext cx="10153816" cy="1450757"/>
          </a:xfrm>
        </p:spPr>
        <p:txBody>
          <a:bodyPr/>
          <a:lstStyle/>
          <a:p>
            <a:r>
              <a:rPr lang="en-CA" dirty="0"/>
              <a:t>Intersection of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4988" y="849463"/>
                <a:ext cx="10058400" cy="1761215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 Whenever we are working with lines, use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2400" dirty="0"/>
                  <a:t> or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CA" sz="2400" dirty="0"/>
              </a:p>
              <a:p>
                <a:r>
                  <a:rPr lang="en-CA" sz="2400" dirty="0"/>
                  <a:t> Determine whether two infinite 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2400" dirty="0"/>
                  <a:t> intersect by 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==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/>
                  <a:t>. They will intersect at exactly one point if and only if this is false.</a:t>
                </a:r>
              </a:p>
              <a:p>
                <a:endParaRPr lang="en-CA" sz="24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4988" y="849463"/>
                <a:ext cx="10058400" cy="1761215"/>
              </a:xfrm>
              <a:blipFill>
                <a:blip r:embed="rId2"/>
                <a:stretch>
                  <a:fillRect l="-1758" t="-4844" r="-8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995805"/>
            <a:ext cx="12192000" cy="18555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36477" y="2398645"/>
            <a:ext cx="10153816" cy="861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Point Orientation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023382" y="3154323"/>
                <a:ext cx="10058400" cy="188150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400" dirty="0"/>
                  <a:t> Comes from the cross product “in 2D space” and the right-hand rule</a:t>
                </a:r>
              </a:p>
              <a:p>
                <a:r>
                  <a:rPr lang="en-CA" sz="2400" dirty="0"/>
                  <a:t> Think of the inputs as 2 vectors: one from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sz="2400" dirty="0"/>
                  <a:t> to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sz="2400" dirty="0"/>
                  <a:t> and the other from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sz="2400" dirty="0"/>
                  <a:t> to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CA" sz="2400" dirty="0"/>
              </a:p>
              <a:p>
                <a:r>
                  <a:rPr lang="en-CA" sz="2400" dirty="0"/>
                  <a:t> The cross product gives a vector perpendicular to both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CA" sz="2400" dirty="0"/>
              </a:p>
              <a:p>
                <a:r>
                  <a:rPr lang="en-CA" sz="2400" dirty="0"/>
                  <a:t> Use the right hand rule to test: (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𝑡h𝑢𝑚𝑏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𝑓𝑖𝑛𝑔𝑒𝑟𝑠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𝑝𝑎𝑙𝑚</m:t>
                    </m:r>
                  </m:oMath>
                </a14:m>
                <a:r>
                  <a:rPr lang="en-CA" sz="2400" dirty="0"/>
                  <a:t>)</a:t>
                </a:r>
              </a:p>
              <a:p>
                <a:endParaRPr lang="en-CA" sz="24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382" y="3154323"/>
                <a:ext cx="10058400" cy="1881503"/>
              </a:xfrm>
              <a:prstGeom prst="rect">
                <a:avLst/>
              </a:prstGeom>
              <a:blipFill>
                <a:blip r:embed="rId4"/>
                <a:stretch>
                  <a:fillRect l="-1758" t="-6149" b="-32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11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1225</TotalTime>
  <Words>1079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Retrospect</vt:lpstr>
      <vt:lpstr>Select Topics in Computational Geometry</vt:lpstr>
      <vt:lpstr>Outline</vt:lpstr>
      <vt:lpstr>3D Convex Hull</vt:lpstr>
      <vt:lpstr>3D Convex Hull Approach</vt:lpstr>
      <vt:lpstr>3D Convex Hull – The first face</vt:lpstr>
      <vt:lpstr>3D Convex Hull – The Remaining Faces</vt:lpstr>
      <vt:lpstr>PowerPoint Presentation</vt:lpstr>
      <vt:lpstr>Volumes of Convex 3D Polyhedra</vt:lpstr>
      <vt:lpstr>Intersection of Lines</vt:lpstr>
      <vt:lpstr>Halfplanes</vt:lpstr>
      <vt:lpstr>Halfplane angle/direction</vt:lpstr>
      <vt:lpstr>Intersection of Halfplanes</vt:lpstr>
      <vt:lpstr>Intersection of Halfplanes Algorithm</vt:lpstr>
      <vt:lpstr>Intersection of Halfplanes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Voronoi Diagram</vt:lpstr>
      <vt:lpstr>Constructing a Voronoi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Topics in Computational Geometry</dc:title>
  <dc:creator>Finn Lidbetter</dc:creator>
  <cp:lastModifiedBy>Finn Lidbetter</cp:lastModifiedBy>
  <cp:revision>39</cp:revision>
  <dcterms:created xsi:type="dcterms:W3CDTF">2016-03-28T20:00:13Z</dcterms:created>
  <dcterms:modified xsi:type="dcterms:W3CDTF">2016-03-31T12:27:01Z</dcterms:modified>
</cp:coreProperties>
</file>