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8" r:id="rId3"/>
    <p:sldId id="287" r:id="rId4"/>
    <p:sldId id="286" r:id="rId5"/>
    <p:sldId id="259" r:id="rId6"/>
    <p:sldId id="285" r:id="rId7"/>
    <p:sldId id="261" r:id="rId8"/>
    <p:sldId id="260" r:id="rId9"/>
    <p:sldId id="263" r:id="rId10"/>
    <p:sldId id="264" r:id="rId11"/>
    <p:sldId id="265" r:id="rId12"/>
    <p:sldId id="266" r:id="rId13"/>
    <p:sldId id="267" r:id="rId14"/>
    <p:sldId id="270" r:id="rId15"/>
    <p:sldId id="268" r:id="rId16"/>
    <p:sldId id="271" r:id="rId17"/>
    <p:sldId id="272" r:id="rId18"/>
    <p:sldId id="273" r:id="rId19"/>
    <p:sldId id="280" r:id="rId20"/>
    <p:sldId id="278" r:id="rId21"/>
    <p:sldId id="274" r:id="rId22"/>
    <p:sldId id="282" r:id="rId23"/>
    <p:sldId id="283" r:id="rId24"/>
    <p:sldId id="284" r:id="rId25"/>
    <p:sldId id="276" r:id="rId26"/>
    <p:sldId id="28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5"/>
    <p:restoredTop sz="94786"/>
  </p:normalViewPr>
  <p:slideViewPr>
    <p:cSldViewPr snapToGrid="0" snapToObjects="1">
      <p:cViewPr>
        <p:scale>
          <a:sx n="107" d="100"/>
          <a:sy n="107" d="100"/>
        </p:scale>
        <p:origin x="51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F05831E-65BA-AC46-952D-87CE52688453}" type="datetimeFigureOut">
              <a:rPr lang="en-US" smtClean="0"/>
              <a:t>3/9/16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C7232B1-C656-BF42-AECC-8351607F816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098310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5831E-65BA-AC46-952D-87CE52688453}"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30105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5831E-65BA-AC46-952D-87CE52688453}"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3324836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5831E-65BA-AC46-952D-87CE52688453}" type="datetimeFigureOut">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106428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F05831E-65BA-AC46-952D-87CE52688453}" type="datetimeFigureOut">
              <a:rPr lang="en-US" smtClean="0"/>
              <a:t>3/9/16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C7232B1-C656-BF42-AECC-8351607F816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214902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5831E-65BA-AC46-952D-87CE52688453}" type="datetimeFigureOut">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42328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5831E-65BA-AC46-952D-87CE52688453}" type="datetimeFigureOut">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166650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5831E-65BA-AC46-952D-87CE52688453}" type="datetimeFigureOut">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138992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5831E-65BA-AC46-952D-87CE52688453}" type="datetimeFigureOut">
              <a:rPr lang="en-US" smtClean="0"/>
              <a:t>3/9/16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32B1-C656-BF42-AECC-8351607F8161}" type="slidenum">
              <a:rPr lang="en-US" smtClean="0"/>
              <a:t>‹#›</a:t>
            </a:fld>
            <a:endParaRPr lang="en-US"/>
          </a:p>
        </p:txBody>
      </p:sp>
    </p:spTree>
    <p:extLst>
      <p:ext uri="{BB962C8B-B14F-4D97-AF65-F5344CB8AC3E}">
        <p14:creationId xmlns:p14="http://schemas.microsoft.com/office/powerpoint/2010/main" val="17913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F05831E-65BA-AC46-952D-87CE52688453}" type="datetimeFigureOut">
              <a:rPr lang="en-US" smtClean="0"/>
              <a:t>3/9/16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7232B1-C656-BF42-AECC-8351607F816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8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F05831E-65BA-AC46-952D-87CE52688453}" type="datetimeFigureOut">
              <a:rPr lang="en-US" smtClean="0"/>
              <a:t>3/9/16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7232B1-C656-BF42-AECC-8351607F816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4068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F05831E-65BA-AC46-952D-87CE52688453}" type="datetimeFigureOut">
              <a:rPr lang="en-US" smtClean="0"/>
              <a:t>3/9/16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C7232B1-C656-BF42-AECC-8351607F816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71100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hyperlink" Target="https://algo.is/" TargetMode="External"/><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gif"/></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8.gif"/><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eomalgorithms.com/a03-_inclus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Computational Geometry </a:t>
            </a:r>
            <a:endParaRPr lang="en-US" dirty="0"/>
          </a:p>
        </p:txBody>
      </p:sp>
      <p:sp>
        <p:nvSpPr>
          <p:cNvPr id="3" name="Subtitle 2"/>
          <p:cNvSpPr>
            <a:spLocks noGrp="1"/>
          </p:cNvSpPr>
          <p:nvPr>
            <p:ph type="subTitle" idx="1"/>
          </p:nvPr>
        </p:nvSpPr>
        <p:spPr/>
        <p:txBody>
          <a:bodyPr/>
          <a:lstStyle/>
          <a:p>
            <a:r>
              <a:rPr lang="en-US" dirty="0" smtClean="0"/>
              <a:t>With a focus on triangles and polygons</a:t>
            </a:r>
          </a:p>
          <a:p>
            <a:r>
              <a:rPr lang="en-US" dirty="0" smtClean="0"/>
              <a:t>William Fiset</a:t>
            </a:r>
            <a:endParaRPr lang="en-US" dirty="0"/>
          </a:p>
        </p:txBody>
      </p:sp>
    </p:spTree>
    <p:extLst>
      <p:ext uri="{BB962C8B-B14F-4D97-AF65-F5344CB8AC3E}">
        <p14:creationId xmlns:p14="http://schemas.microsoft.com/office/powerpoint/2010/main" val="1523594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63909"/>
            <a:ext cx="9601200" cy="4871802"/>
          </a:xfrm>
        </p:spPr>
        <p:txBody>
          <a:bodyPr>
            <a:normAutofit/>
          </a:bodyPr>
          <a:lstStyle/>
          <a:p>
            <a:pPr marL="0" indent="0">
              <a:buNone/>
            </a:pPr>
            <a:endParaRPr lang="en-US" sz="2400" dirty="0" smtClean="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04" y="2114879"/>
            <a:ext cx="10245050" cy="46462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804" y="167053"/>
            <a:ext cx="10165673" cy="1818630"/>
          </a:xfrm>
          <a:prstGeom prst="rect">
            <a:avLst/>
          </a:prstGeom>
        </p:spPr>
      </p:pic>
    </p:spTree>
    <p:extLst>
      <p:ext uri="{BB962C8B-B14F-4D97-AF65-F5344CB8AC3E}">
        <p14:creationId xmlns:p14="http://schemas.microsoft.com/office/powerpoint/2010/main" val="120380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63909"/>
            <a:ext cx="9601200" cy="4871802"/>
          </a:xfrm>
        </p:spPr>
        <p:txBody>
          <a:bodyPr>
            <a:normAutofit/>
          </a:bodyPr>
          <a:lstStyle/>
          <a:p>
            <a:pPr marL="0" indent="0">
              <a:buNone/>
            </a:pPr>
            <a:endParaRPr lang="en-US" sz="2400" dirty="0" smtClean="0"/>
          </a:p>
          <a:p>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04" y="167053"/>
            <a:ext cx="10165673" cy="18186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832" y="2078462"/>
            <a:ext cx="9630764" cy="4615205"/>
          </a:xfrm>
          <a:prstGeom prst="rect">
            <a:avLst/>
          </a:prstGeom>
        </p:spPr>
      </p:pic>
    </p:spTree>
    <p:extLst>
      <p:ext uri="{BB962C8B-B14F-4D97-AF65-F5344CB8AC3E}">
        <p14:creationId xmlns:p14="http://schemas.microsoft.com/office/powerpoint/2010/main" val="1979094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63909"/>
            <a:ext cx="9601200" cy="4871802"/>
          </a:xfrm>
        </p:spPr>
        <p:txBody>
          <a:bodyPr>
            <a:normAutofit/>
          </a:bodyPr>
          <a:lstStyle/>
          <a:p>
            <a:pPr marL="0" indent="0">
              <a:buNone/>
            </a:pPr>
            <a:endParaRPr lang="en-US" sz="24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07" y="0"/>
            <a:ext cx="9085385" cy="6858000"/>
          </a:xfrm>
          <a:prstGeom prst="rect">
            <a:avLst/>
          </a:prstGeom>
        </p:spPr>
      </p:pic>
    </p:spTree>
    <p:extLst>
      <p:ext uri="{BB962C8B-B14F-4D97-AF65-F5344CB8AC3E}">
        <p14:creationId xmlns:p14="http://schemas.microsoft.com/office/powerpoint/2010/main" val="134280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0655" y="1246909"/>
                <a:ext cx="9892145" cy="5502807"/>
              </a:xfrm>
            </p:spPr>
            <p:txBody>
              <a:bodyPr>
                <a:normAutofit/>
              </a:bodyPr>
              <a:lstStyle/>
              <a:p>
                <a:pPr marL="0" indent="0">
                  <a:buNone/>
                </a:pPr>
                <a:r>
                  <a:rPr lang="en-US" sz="2400" dirty="0" smtClean="0"/>
                  <a:t>For </a:t>
                </a:r>
                <a:r>
                  <a:rPr lang="en-US" sz="2400" dirty="0" smtClean="0"/>
                  <a:t>triangles where you know the base and the height </a:t>
                </a:r>
              </a:p>
              <a:p>
                <a:pPr marL="0" indent="0">
                  <a:buNone/>
                </a:pPr>
                <a:r>
                  <a:rPr lang="en-US" sz="2400" dirty="0" smtClean="0"/>
                  <a:t>you can </a:t>
                </a:r>
                <a:r>
                  <a:rPr lang="en-US" sz="2400" dirty="0" smtClean="0"/>
                  <a:t>use</a:t>
                </a:r>
                <a:r>
                  <a:rPr lang="en-US" sz="2400" dirty="0" smtClean="0"/>
                  <a:t>: </a:t>
                </a:r>
                <a14:m>
                  <m:oMath xmlns:m="http://schemas.openxmlformats.org/officeDocument/2006/math">
                    <m:r>
                      <a:rPr lang="en-US" sz="2400" b="0" i="1" smtClean="0">
                        <a:latin typeface="Cambria Math" charset="0"/>
                      </a:rPr>
                      <m:t>𝐴</m:t>
                    </m:r>
                    <m:r>
                      <a:rPr lang="en-US" sz="2400" b="0" i="1" smtClean="0">
                        <a:latin typeface="Cambria Math" charset="0"/>
                      </a:rPr>
                      <m:t>= </m:t>
                    </m:r>
                    <m:f>
                      <m:fPr>
                        <m:ctrlPr>
                          <a:rPr lang="bg-BG" sz="2400" b="0" i="1" smtClean="0">
                            <a:latin typeface="Cambria Math" charset="0"/>
                          </a:rPr>
                        </m:ctrlPr>
                      </m:fPr>
                      <m:num>
                        <m:r>
                          <a:rPr lang="en-US" sz="2400" b="0" i="1" smtClean="0">
                            <a:latin typeface="Cambria Math" charset="0"/>
                          </a:rPr>
                          <m:t>𝑏h</m:t>
                        </m:r>
                      </m:num>
                      <m:den>
                        <m:r>
                          <a:rPr lang="en-US" sz="2400" b="0" i="1" smtClean="0">
                            <a:latin typeface="Cambria Math" charset="0"/>
                          </a:rPr>
                          <m:t>2</m:t>
                        </m:r>
                      </m:den>
                    </m:f>
                  </m:oMath>
                </a14:m>
                <a:r>
                  <a:rPr lang="en-US" sz="2400" dirty="0" smtClean="0"/>
                  <a:t> </a:t>
                </a:r>
              </a:p>
              <a:p>
                <a:pPr marL="0" indent="0">
                  <a:buNone/>
                </a:pPr>
                <a:r>
                  <a:rPr lang="en-US" sz="2400" dirty="0" smtClean="0"/>
                  <a:t>A = (4*5)/2 = 10</a:t>
                </a:r>
                <a:endParaRPr lang="en-US" sz="2400" dirty="0"/>
              </a:p>
              <a:p>
                <a:pPr marL="0" indent="0">
                  <a:buNone/>
                </a:pPr>
                <a:r>
                  <a:rPr lang="en-US" sz="2400" dirty="0" smtClean="0"/>
                  <a:t>Can use Heron’s formula if you know all three sides</a:t>
                </a:r>
              </a:p>
              <a:p>
                <a:pPr marL="0" indent="0">
                  <a:buNone/>
                </a:pPr>
                <a:endParaRPr lang="en-US" sz="2400" dirty="0"/>
              </a:p>
              <a:p>
                <a:pPr marL="0" indent="0">
                  <a:buNone/>
                </a:pPr>
                <a:r>
                  <a:rPr lang="en-US" sz="2400" dirty="0" smtClean="0"/>
                  <a:t>a = √(0 – 2)² + (4 – 3)² = √5</a:t>
                </a:r>
              </a:p>
              <a:p>
                <a:pPr marL="0" indent="0">
                  <a:buNone/>
                </a:pPr>
                <a:r>
                  <a:rPr lang="en-US" sz="2400" dirty="0" smtClean="0"/>
                  <a:t>b </a:t>
                </a:r>
                <a:r>
                  <a:rPr lang="en-US" sz="2400" dirty="0"/>
                  <a:t>= √(0 – </a:t>
                </a:r>
                <a:r>
                  <a:rPr lang="en-US" sz="2400" dirty="0" smtClean="0"/>
                  <a:t>5)² </a:t>
                </a:r>
                <a:r>
                  <a:rPr lang="en-US" sz="2400" dirty="0"/>
                  <a:t>+ </a:t>
                </a:r>
                <a:r>
                  <a:rPr lang="en-US" sz="2400" dirty="0" smtClean="0"/>
                  <a:t>(0 </a:t>
                </a:r>
                <a:r>
                  <a:rPr lang="en-US" sz="2400" dirty="0"/>
                  <a:t>– 3)² = </a:t>
                </a:r>
                <a:r>
                  <a:rPr lang="en-US" sz="2400" dirty="0" smtClean="0"/>
                  <a:t>√34 </a:t>
                </a:r>
                <a:endParaRPr lang="en-US" sz="2400" dirty="0"/>
              </a:p>
              <a:p>
                <a:pPr marL="0" indent="0">
                  <a:buNone/>
                </a:pPr>
                <a:r>
                  <a:rPr lang="en-US" sz="2400" dirty="0" smtClean="0"/>
                  <a:t>c </a:t>
                </a:r>
                <a:r>
                  <a:rPr lang="en-US" sz="2400" dirty="0"/>
                  <a:t>= √</a:t>
                </a:r>
                <a:r>
                  <a:rPr lang="en-US" sz="2400" dirty="0" smtClean="0"/>
                  <a:t>(2 </a:t>
                </a:r>
                <a:r>
                  <a:rPr lang="en-US" sz="2400" dirty="0"/>
                  <a:t>– </a:t>
                </a:r>
                <a:r>
                  <a:rPr lang="en-US" sz="2400" dirty="0" smtClean="0"/>
                  <a:t>5)² </a:t>
                </a:r>
                <a:r>
                  <a:rPr lang="en-US" sz="2400" dirty="0"/>
                  <a:t>+ </a:t>
                </a:r>
                <a:r>
                  <a:rPr lang="en-US" sz="2400" dirty="0" smtClean="0"/>
                  <a:t>(0 </a:t>
                </a:r>
                <a:r>
                  <a:rPr lang="en-US" sz="2400" dirty="0"/>
                  <a:t>– </a:t>
                </a:r>
                <a:r>
                  <a:rPr lang="en-US" sz="2400" dirty="0" smtClean="0"/>
                  <a:t>4)² </a:t>
                </a:r>
                <a:r>
                  <a:rPr lang="en-US" sz="2400" dirty="0"/>
                  <a:t>= </a:t>
                </a:r>
                <a:r>
                  <a:rPr lang="en-US" sz="2400" dirty="0" smtClean="0"/>
                  <a:t>5</a:t>
                </a:r>
              </a:p>
              <a:p>
                <a:pPr marL="0" indent="0">
                  <a:buNone/>
                </a:pPr>
                <a:r>
                  <a:rPr lang="en-US" sz="2400" dirty="0" smtClean="0"/>
                  <a:t>s = (a + b + c)/2 = (√5 + √34 + 5)/2 </a:t>
                </a:r>
                <a:endParaRPr lang="en-US" sz="2400" dirty="0"/>
              </a:p>
              <a:p>
                <a:pPr marL="0" indent="0">
                  <a:buNone/>
                </a:pPr>
                <a:r>
                  <a:rPr lang="en-US" sz="2400" dirty="0" smtClean="0"/>
                  <a:t>A = √s(s-a)(s-b)(s-c) = 11/2 = 5.5</a:t>
                </a:r>
              </a:p>
              <a:p>
                <a:pPr marL="0" indent="0">
                  <a:buNone/>
                </a:pP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0655" y="1246909"/>
                <a:ext cx="9892145" cy="5502807"/>
              </a:xfrm>
              <a:blipFill rotWithShape="0">
                <a:blip r:embed="rId2"/>
                <a:stretch>
                  <a:fillRect l="-924" t="-1220"/>
                </a:stretch>
              </a:blipFill>
            </p:spPr>
            <p:txBody>
              <a:bodyPr/>
              <a:lstStyle/>
              <a:p>
                <a:r>
                  <a:rPr lang="en-US">
                    <a:noFill/>
                  </a:rPr>
                  <a:t> </a:t>
                </a:r>
              </a:p>
            </p:txBody>
          </p:sp>
        </mc:Fallback>
      </mc:AlternateContent>
      <p:sp>
        <p:nvSpPr>
          <p:cNvPr id="4" name="Title 1"/>
          <p:cNvSpPr>
            <a:spLocks noGrp="1"/>
          </p:cNvSpPr>
          <p:nvPr>
            <p:ph type="title"/>
          </p:nvPr>
        </p:nvSpPr>
        <p:spPr>
          <a:xfrm>
            <a:off x="1371600" y="324853"/>
            <a:ext cx="9601200" cy="1485900"/>
          </a:xfrm>
        </p:spPr>
        <p:txBody>
          <a:bodyPr/>
          <a:lstStyle/>
          <a:p>
            <a:r>
              <a:rPr lang="en-US" dirty="0" smtClean="0"/>
              <a:t>Triangle Area</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1371600" y="3268029"/>
                <a:ext cx="1635704" cy="616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𝑠</m:t>
                      </m:r>
                      <m:r>
                        <a:rPr lang="en-US" b="0" i="1" smtClean="0">
                          <a:latin typeface="Cambria Math" charset="0"/>
                        </a:rPr>
                        <m:t>= </m:t>
                      </m:r>
                      <m:f>
                        <m:fPr>
                          <m:ctrlPr>
                            <a:rPr lang="bg-BG" b="0" i="1" smtClean="0">
                              <a:latin typeface="Cambria Math" charset="0"/>
                            </a:rPr>
                          </m:ctrlPr>
                        </m:fPr>
                        <m:num>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num>
                        <m:den>
                          <m:r>
                            <a:rPr lang="en-US"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371600" y="3268029"/>
                <a:ext cx="1635704" cy="61645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91699" y="3362381"/>
                <a:ext cx="3245568" cy="427746"/>
              </a:xfrm>
              <a:prstGeom prst="rect">
                <a:avLst/>
              </a:prstGeom>
            </p:spPr>
            <p:txBody>
              <a:bodyPr wrap="none">
                <a:spAutoFit/>
              </a:bodyPr>
              <a:lstStyle/>
              <a:p>
                <a14:m>
                  <m:oMath xmlns:m="http://schemas.openxmlformats.org/officeDocument/2006/math">
                    <m:r>
                      <a:rPr lang="en-US" b="0" i="1" smtClean="0">
                        <a:latin typeface="Cambria Math" charset="0"/>
                      </a:rPr>
                      <m:t>𝐴</m:t>
                    </m:r>
                    <m:r>
                      <a:rPr lang="en-US" b="0" i="1" smtClean="0">
                        <a:latin typeface="Cambria Math" charset="0"/>
                      </a:rPr>
                      <m:t>=</m:t>
                    </m:r>
                    <m:rad>
                      <m:radPr>
                        <m:degHide m:val="on"/>
                        <m:ctrlPr>
                          <a:rPr lang="en-US" b="0" i="1" smtClean="0">
                            <a:latin typeface="Cambria Math" charset="0"/>
                          </a:rPr>
                        </m:ctrlPr>
                      </m:radPr>
                      <m:deg/>
                      <m:e>
                        <m:r>
                          <a:rPr lang="en-US" b="0" i="1" smtClean="0">
                            <a:latin typeface="Cambria Math" charset="0"/>
                          </a:rPr>
                          <m:t>𝑠</m:t>
                        </m:r>
                        <m:d>
                          <m:dPr>
                            <m:ctrlPr>
                              <a:rPr lang="en-US" b="0" i="1" smtClean="0">
                                <a:latin typeface="Cambria Math" charset="0"/>
                              </a:rPr>
                            </m:ctrlPr>
                          </m:dPr>
                          <m:e>
                            <m:r>
                              <a:rPr lang="en-US" b="0" i="1" smtClean="0">
                                <a:latin typeface="Cambria Math" charset="0"/>
                              </a:rPr>
                              <m:t>𝑠</m:t>
                            </m:r>
                            <m:r>
                              <a:rPr lang="en-US" b="0" i="1" smtClean="0">
                                <a:latin typeface="Cambria Math" charset="0"/>
                              </a:rPr>
                              <m:t> −</m:t>
                            </m:r>
                            <m:r>
                              <a:rPr lang="en-US" b="0" i="1" smtClean="0">
                                <a:latin typeface="Cambria Math" charset="0"/>
                              </a:rPr>
                              <m:t>𝑎</m:t>
                            </m:r>
                          </m:e>
                        </m:d>
                        <m:d>
                          <m:dPr>
                            <m:ctrlPr>
                              <a:rPr lang="en-US" b="0" i="1" smtClean="0">
                                <a:latin typeface="Cambria Math" charset="0"/>
                              </a:rPr>
                            </m:ctrlPr>
                          </m:dPr>
                          <m:e>
                            <m:r>
                              <a:rPr lang="en-US" b="0" i="1" smtClean="0">
                                <a:latin typeface="Cambria Math" charset="0"/>
                              </a:rPr>
                              <m:t>𝑠</m:t>
                            </m:r>
                            <m:r>
                              <a:rPr lang="en-US" b="0" i="1" smtClean="0">
                                <a:latin typeface="Cambria Math" charset="0"/>
                              </a:rPr>
                              <m:t> −</m:t>
                            </m:r>
                            <m:r>
                              <a:rPr lang="en-US" b="0" i="1" smtClean="0">
                                <a:latin typeface="Cambria Math" charset="0"/>
                              </a:rPr>
                              <m:t>𝑏</m:t>
                            </m:r>
                          </m:e>
                        </m:d>
                        <m:r>
                          <a:rPr lang="en-US" b="0" i="1" smtClean="0">
                            <a:latin typeface="Cambria Math" charset="0"/>
                          </a:rPr>
                          <m:t>(</m:t>
                        </m:r>
                        <m:r>
                          <a:rPr lang="en-US" b="0" i="1" smtClean="0">
                            <a:latin typeface="Cambria Math" charset="0"/>
                          </a:rPr>
                          <m:t>𝑠</m:t>
                        </m:r>
                        <m:r>
                          <a:rPr lang="en-US" b="0" i="1" smtClean="0">
                            <a:latin typeface="Cambria Math" charset="0"/>
                          </a:rPr>
                          <m:t> −</m:t>
                        </m:r>
                        <m:r>
                          <a:rPr lang="en-US" b="0" i="1" smtClean="0">
                            <a:latin typeface="Cambria Math" charset="0"/>
                          </a:rPr>
                          <m:t>𝑐</m:t>
                        </m:r>
                        <m:r>
                          <a:rPr lang="en-US" b="0" i="1" smtClean="0">
                            <a:latin typeface="Cambria Math" charset="0"/>
                          </a:rPr>
                          <m:t>)</m:t>
                        </m:r>
                      </m:e>
                    </m:rad>
                  </m:oMath>
                </a14:m>
                <a:r>
                  <a:rPr lang="en-US" dirty="0" smtClean="0"/>
                  <a:t>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191699" y="3362381"/>
                <a:ext cx="3245568" cy="427746"/>
              </a:xfrm>
              <a:prstGeom prst="rect">
                <a:avLst/>
              </a:prstGeom>
              <a:blipFill rotWithShape="0">
                <a:blip r:embed="rId4"/>
                <a:stretch>
                  <a:fillRect t="-71429" b="-104286"/>
                </a:stretch>
              </a:blipFill>
            </p:spPr>
            <p:txBody>
              <a:bodyPr/>
              <a:lstStyle/>
              <a:p>
                <a:r>
                  <a:rPr lang="en-US">
                    <a:noFill/>
                  </a:rPr>
                  <a:t> </a:t>
                </a:r>
              </a:p>
            </p:txBody>
          </p:sp>
        </mc:Fallback>
      </mc:AlternateContent>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4137" y="149426"/>
            <a:ext cx="3350794" cy="302896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4173" y="3268029"/>
            <a:ext cx="3590758" cy="3267682"/>
          </a:xfrm>
          <a:prstGeom prst="rect">
            <a:avLst/>
          </a:prstGeom>
        </p:spPr>
      </p:pic>
    </p:spTree>
    <p:extLst>
      <p:ext uri="{BB962C8B-B14F-4D97-AF65-F5344CB8AC3E}">
        <p14:creationId xmlns:p14="http://schemas.microsoft.com/office/powerpoint/2010/main" val="2063409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434" y="1158013"/>
            <a:ext cx="11151220" cy="5699987"/>
          </a:xfrm>
        </p:spPr>
        <p:txBody>
          <a:bodyPr>
            <a:normAutofit/>
          </a:bodyPr>
          <a:lstStyle/>
          <a:p>
            <a:pPr marL="0" indent="0">
              <a:buNone/>
            </a:pPr>
            <a:r>
              <a:rPr lang="en-US" sz="2400" dirty="0" smtClean="0"/>
              <a:t>Heron’s formula is nice, but requires a lot of square roots, is there a better way?</a:t>
            </a:r>
            <a:endParaRPr lang="en-US" sz="2400" dirty="0"/>
          </a:p>
          <a:p>
            <a:pPr marL="0" indent="0">
              <a:buNone/>
            </a:pPr>
            <a:r>
              <a:rPr lang="en-US" sz="2400" dirty="0" smtClean="0"/>
              <a:t>The determinant can assist us in computing the area of triangles (this can even be modified for higher dimensions if need be[1]).</a:t>
            </a:r>
          </a:p>
          <a:p>
            <a:pPr marL="0" indent="0">
              <a:buNone/>
            </a:pPr>
            <a:r>
              <a:rPr lang="en-US" sz="2400" dirty="0" smtClean="0"/>
              <a:t>Find the area of the triangle: </a:t>
            </a:r>
            <a:r>
              <a:rPr lang="en-US" sz="2400" dirty="0" smtClean="0"/>
              <a:t>(5, 0), (0, 3), </a:t>
            </a:r>
            <a:r>
              <a:rPr lang="en-US" sz="2400" dirty="0" smtClean="0"/>
              <a:t>(2, 4) [same triangle as last slide]</a:t>
            </a:r>
          </a:p>
          <a:p>
            <a:pPr marL="457200" indent="-457200">
              <a:buAutoNum type="arabicParenR"/>
            </a:pPr>
            <a:r>
              <a:rPr lang="en-US" sz="2400" dirty="0" smtClean="0"/>
              <a:t>Let A be an </a:t>
            </a:r>
            <a:r>
              <a:rPr lang="en-US" sz="2400" dirty="0" err="1" smtClean="0"/>
              <a:t>nxn</a:t>
            </a:r>
            <a:r>
              <a:rPr lang="en-US" sz="2400" dirty="0" smtClean="0"/>
              <a:t> matrix with the first n-1 column being the coordinates and the last column being 1’s</a:t>
            </a:r>
          </a:p>
          <a:p>
            <a:pPr marL="457200" indent="-457200">
              <a:buAutoNum type="arabicParenR"/>
            </a:pPr>
            <a:r>
              <a:rPr lang="en-US" sz="2400" dirty="0" smtClean="0"/>
              <a:t>Compute the absolute value of the determinant and divide by two</a:t>
            </a:r>
          </a:p>
          <a:p>
            <a:pPr marL="457200" indent="-457200">
              <a:buAutoNum type="arabicParenR"/>
            </a:pPr>
            <a:endParaRPr lang="en-US" sz="2400" dirty="0"/>
          </a:p>
          <a:p>
            <a:pPr marL="457200" indent="-457200">
              <a:buAutoNum type="arabicParenR"/>
            </a:pPr>
            <a:endParaRPr lang="en-US" sz="2400" dirty="0" smtClean="0"/>
          </a:p>
          <a:p>
            <a:pPr marL="0" indent="0">
              <a:buNone/>
            </a:pPr>
            <a:endParaRPr lang="en-US" sz="2400" dirty="0" smtClean="0"/>
          </a:p>
          <a:p>
            <a:pPr marL="0" indent="0">
              <a:buNone/>
            </a:pPr>
            <a:r>
              <a:rPr lang="en-US" sz="2400" dirty="0" smtClean="0"/>
              <a:t>In general area of (a</a:t>
            </a:r>
            <a:r>
              <a:rPr lang="en-US" sz="2400" baseline="-25000" dirty="0" smtClean="0"/>
              <a:t>0</a:t>
            </a:r>
            <a:r>
              <a:rPr lang="en-US" sz="2400" dirty="0" smtClean="0"/>
              <a:t>, a</a:t>
            </a:r>
            <a:r>
              <a:rPr lang="en-US" sz="2400" baseline="-25000" dirty="0" smtClean="0"/>
              <a:t>1</a:t>
            </a:r>
            <a:r>
              <a:rPr lang="en-US" sz="2400" dirty="0" smtClean="0"/>
              <a:t>), (b</a:t>
            </a:r>
            <a:r>
              <a:rPr lang="en-US" sz="2400" baseline="-25000" dirty="0" smtClean="0"/>
              <a:t>0</a:t>
            </a:r>
            <a:r>
              <a:rPr lang="en-US" sz="2400" dirty="0" smtClean="0"/>
              <a:t>, b</a:t>
            </a:r>
            <a:r>
              <a:rPr lang="en-US" sz="2400" baseline="-25000" dirty="0" smtClean="0"/>
              <a:t>1</a:t>
            </a:r>
            <a:r>
              <a:rPr lang="en-US" sz="2400" dirty="0" smtClean="0"/>
              <a:t>), (c</a:t>
            </a:r>
            <a:r>
              <a:rPr lang="en-US" sz="2400" baseline="-25000" dirty="0" smtClean="0"/>
              <a:t>0</a:t>
            </a:r>
            <a:r>
              <a:rPr lang="en-US" sz="2400" dirty="0" smtClean="0"/>
              <a:t>, c</a:t>
            </a:r>
            <a:r>
              <a:rPr lang="en-US" sz="2400" baseline="-25000" dirty="0" smtClean="0"/>
              <a:t>1</a:t>
            </a:r>
            <a:r>
              <a:rPr lang="en-US" sz="2400" dirty="0" smtClean="0"/>
              <a:t>) = |(b</a:t>
            </a:r>
            <a:r>
              <a:rPr lang="en-US" sz="2400" baseline="-25000" dirty="0" smtClean="0"/>
              <a:t>0</a:t>
            </a:r>
            <a:r>
              <a:rPr lang="en-US" sz="2400" dirty="0" smtClean="0"/>
              <a:t> – a</a:t>
            </a:r>
            <a:r>
              <a:rPr lang="en-US" sz="2400" baseline="-25000" dirty="0" smtClean="0"/>
              <a:t>0</a:t>
            </a:r>
            <a:r>
              <a:rPr lang="en-US" sz="2400" dirty="0" smtClean="0"/>
              <a:t>)(c</a:t>
            </a:r>
            <a:r>
              <a:rPr lang="en-US" sz="2400" baseline="-25000" dirty="0" smtClean="0"/>
              <a:t>1</a:t>
            </a:r>
            <a:r>
              <a:rPr lang="en-US" sz="2400" dirty="0" smtClean="0"/>
              <a:t>-a</a:t>
            </a:r>
            <a:r>
              <a:rPr lang="en-US" sz="2400" baseline="-25000" dirty="0" smtClean="0"/>
              <a:t>1</a:t>
            </a:r>
            <a:r>
              <a:rPr lang="en-US" sz="2400" dirty="0" smtClean="0"/>
              <a:t>) – (c</a:t>
            </a:r>
            <a:r>
              <a:rPr lang="en-US" sz="2400" baseline="-25000" dirty="0" smtClean="0"/>
              <a:t>0</a:t>
            </a:r>
            <a:r>
              <a:rPr lang="en-US" sz="2400" dirty="0" smtClean="0"/>
              <a:t>-a</a:t>
            </a:r>
            <a:r>
              <a:rPr lang="en-US" sz="2400" baseline="-25000" dirty="0" smtClean="0"/>
              <a:t>0</a:t>
            </a:r>
            <a:r>
              <a:rPr lang="en-US" sz="2400" dirty="0" smtClean="0"/>
              <a:t>)(b</a:t>
            </a:r>
            <a:r>
              <a:rPr lang="en-US" sz="2400" baseline="-25000" dirty="0" smtClean="0"/>
              <a:t>1</a:t>
            </a:r>
            <a:r>
              <a:rPr lang="en-US" sz="2400" dirty="0" smtClean="0"/>
              <a:t>-a</a:t>
            </a:r>
            <a:r>
              <a:rPr lang="en-US" sz="2400" baseline="-25000" dirty="0" smtClean="0"/>
              <a:t>1</a:t>
            </a:r>
            <a:r>
              <a:rPr lang="en-US" sz="2400" dirty="0" smtClean="0"/>
              <a:t>)|/2 </a:t>
            </a:r>
            <a:endParaRPr lang="en-US" sz="2400" dirty="0"/>
          </a:p>
          <a:p>
            <a:pPr marL="0" indent="0">
              <a:buNone/>
            </a:pPr>
            <a:endParaRPr lang="en-US" sz="2400" dirty="0" smtClean="0"/>
          </a:p>
        </p:txBody>
      </p:sp>
      <p:sp>
        <p:nvSpPr>
          <p:cNvPr id="4" name="Title 1"/>
          <p:cNvSpPr>
            <a:spLocks noGrp="1"/>
          </p:cNvSpPr>
          <p:nvPr>
            <p:ph type="title"/>
          </p:nvPr>
        </p:nvSpPr>
        <p:spPr>
          <a:xfrm>
            <a:off x="1371600" y="324853"/>
            <a:ext cx="9601200" cy="833160"/>
          </a:xfrm>
        </p:spPr>
        <p:txBody>
          <a:bodyPr/>
          <a:lstStyle/>
          <a:p>
            <a:r>
              <a:rPr lang="en-US" dirty="0" smtClean="0"/>
              <a:t>Triangle Area</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1459121" y="4204994"/>
                <a:ext cx="7870231" cy="1659685"/>
              </a:xfrm>
              <a:prstGeom prst="rect">
                <a:avLst/>
              </a:prstGeom>
            </p:spPr>
            <p:txBody>
              <a:bodyPr wrap="none">
                <a:spAutoFit/>
              </a:bodyPr>
              <a:lstStyle/>
              <a:p>
                <a:r>
                  <a:rPr lang="en-US" dirty="0" smtClean="0"/>
                  <a:t>|</a:t>
                </a:r>
                <a14:m>
                  <m:oMath xmlns:m="http://schemas.openxmlformats.org/officeDocument/2006/math">
                    <m:m>
                      <m:mPr>
                        <m:mcs>
                          <m:mc>
                            <m:mcPr>
                              <m:count m:val="3"/>
                              <m:mcJc m:val="center"/>
                            </m:mcPr>
                          </m:mc>
                        </m:mcs>
                        <m:ctrlPr>
                          <a:rPr lang="uk-UA" i="1" smtClean="0">
                            <a:latin typeface="Cambria Math" charset="0"/>
                          </a:rPr>
                        </m:ctrlPr>
                      </m:mPr>
                      <m:mr>
                        <m:e>
                          <m:r>
                            <a:rPr lang="en-US" b="0" i="1" smtClean="0">
                              <a:latin typeface="Cambria Math" charset="0"/>
                            </a:rPr>
                            <m:t>5</m:t>
                          </m:r>
                        </m:e>
                        <m:e>
                          <m:r>
                            <a:rPr lang="en-US" b="0" i="1" smtClean="0">
                              <a:latin typeface="Cambria Math" charset="0"/>
                            </a:rPr>
                            <m:t>0</m:t>
                          </m:r>
                        </m:e>
                        <m:e>
                          <m:r>
                            <a:rPr lang="en-US" b="0" i="1" smtClean="0">
                              <a:latin typeface="Cambria Math" charset="0"/>
                            </a:rPr>
                            <m:t>1</m:t>
                          </m:r>
                        </m:e>
                      </m:mr>
                      <m:mr>
                        <m:e>
                          <m:r>
                            <a:rPr lang="en-US" b="0" i="1" smtClean="0">
                              <a:latin typeface="Cambria Math" charset="0"/>
                            </a:rPr>
                            <m:t>0</m:t>
                          </m:r>
                        </m:e>
                        <m:e>
                          <m:r>
                            <a:rPr lang="en-US" b="0" i="1" smtClean="0">
                              <a:latin typeface="Cambria Math" charset="0"/>
                            </a:rPr>
                            <m:t>3</m:t>
                          </m:r>
                        </m:e>
                        <m:e>
                          <m:r>
                            <a:rPr lang="en-US" b="0" i="1" smtClean="0">
                              <a:latin typeface="Cambria Math" charset="0"/>
                            </a:rPr>
                            <m:t>1</m:t>
                          </m:r>
                        </m:e>
                      </m:mr>
                      <m:mr>
                        <m:e>
                          <m:r>
                            <a:rPr lang="en-US" b="0" i="1" smtClean="0">
                              <a:latin typeface="Cambria Math" charset="0"/>
                            </a:rPr>
                            <m:t>2</m:t>
                          </m:r>
                        </m:e>
                        <m:e>
                          <m:r>
                            <a:rPr lang="en-US" b="0" i="1" smtClean="0">
                              <a:latin typeface="Cambria Math" charset="0"/>
                            </a:rPr>
                            <m:t>4</m:t>
                          </m:r>
                        </m:e>
                        <m:e>
                          <m:r>
                            <a:rPr lang="en-US" b="0" i="1" smtClean="0">
                              <a:latin typeface="Cambria Math" charset="0"/>
                            </a:rPr>
                            <m:t>1</m:t>
                          </m:r>
                        </m:e>
                      </m:mr>
                    </m:m>
                  </m:oMath>
                </a14:m>
                <a:r>
                  <a:rPr lang="en-US" dirty="0" smtClean="0"/>
                  <a:t>| = </a:t>
                </a:r>
                <a14:m>
                  <m:oMath xmlns:m="http://schemas.openxmlformats.org/officeDocument/2006/math">
                    <m:r>
                      <a:rPr lang="en-US">
                        <a:latin typeface="Cambria Math" charset="0"/>
                      </a:rPr>
                      <m:t>5</m:t>
                    </m:r>
                    <m:d>
                      <m:dPr>
                        <m:begChr m:val="|"/>
                        <m:endChr m:val="|"/>
                        <m:ctrlPr>
                          <a:rPr lang="hr-HR" i="1" smtClean="0">
                            <a:latin typeface="Cambria Math" charset="0"/>
                          </a:rPr>
                        </m:ctrlPr>
                      </m:dPr>
                      <m:e>
                        <m:m>
                          <m:mPr>
                            <m:mcs>
                              <m:mc>
                                <m:mcPr>
                                  <m:count m:val="2"/>
                                  <m:mcJc m:val="center"/>
                                </m:mcPr>
                              </m:mc>
                            </m:mcs>
                            <m:ctrlPr>
                              <a:rPr lang="hr-HR" i="1" smtClean="0">
                                <a:latin typeface="Cambria Math" charset="0"/>
                              </a:rPr>
                            </m:ctrlPr>
                          </m:mPr>
                          <m:mr>
                            <m:e>
                              <m:r>
                                <m:rPr>
                                  <m:brk m:alnAt="7"/>
                                </m:rPr>
                                <a:rPr lang="en-US" b="0" i="1" smtClean="0">
                                  <a:latin typeface="Cambria Math" charset="0"/>
                                </a:rPr>
                                <m:t>3</m:t>
                              </m:r>
                            </m:e>
                            <m:e>
                              <m:r>
                                <a:rPr lang="en-US" b="0" i="1" smtClean="0">
                                  <a:latin typeface="Cambria Math" charset="0"/>
                                </a:rPr>
                                <m:t>1</m:t>
                              </m:r>
                            </m:e>
                          </m:mr>
                          <m:mr>
                            <m:e>
                              <m:r>
                                <a:rPr lang="en-US" b="0" i="1" smtClean="0">
                                  <a:latin typeface="Cambria Math" charset="0"/>
                                </a:rPr>
                                <m:t>4</m:t>
                              </m:r>
                            </m:e>
                            <m:e>
                              <m:r>
                                <a:rPr lang="en-US" b="0" i="1" smtClean="0">
                                  <a:latin typeface="Cambria Math" charset="0"/>
                                </a:rPr>
                                <m:t>1</m:t>
                              </m:r>
                            </m:e>
                          </m:mr>
                        </m:m>
                      </m:e>
                    </m:d>
                    <m:r>
                      <a:rPr lang="en-US" b="0" i="1" smtClean="0">
                        <a:latin typeface="Cambria Math" charset="0"/>
                      </a:rPr>
                      <m:t>−0</m:t>
                    </m:r>
                    <m:d>
                      <m:dPr>
                        <m:begChr m:val="|"/>
                        <m:endChr m:val="|"/>
                        <m:ctrlPr>
                          <a:rPr lang="hr-HR" b="0" i="1" smtClean="0">
                            <a:latin typeface="Cambria Math" charset="0"/>
                          </a:rPr>
                        </m:ctrlPr>
                      </m:dPr>
                      <m:e>
                        <m:m>
                          <m:mPr>
                            <m:mcs>
                              <m:mc>
                                <m:mcPr>
                                  <m:count m:val="2"/>
                                  <m:mcJc m:val="center"/>
                                </m:mcPr>
                              </m:mc>
                            </m:mcs>
                            <m:ctrlPr>
                              <a:rPr lang="hr-HR" b="0" i="1" smtClean="0">
                                <a:latin typeface="Cambria Math" charset="0"/>
                              </a:rPr>
                            </m:ctrlPr>
                          </m:mPr>
                          <m:mr>
                            <m:e>
                              <m:r>
                                <m:rPr>
                                  <m:brk m:alnAt="7"/>
                                </m:rPr>
                                <a:rPr lang="en-US" b="0" i="1" smtClean="0">
                                  <a:latin typeface="Cambria Math" charset="0"/>
                                </a:rPr>
                                <m:t>0</m:t>
                              </m:r>
                            </m:e>
                            <m:e>
                              <m:r>
                                <a:rPr lang="en-US" b="0" i="1" smtClean="0">
                                  <a:latin typeface="Cambria Math" charset="0"/>
                                </a:rPr>
                                <m:t>1</m:t>
                              </m:r>
                            </m:e>
                          </m:mr>
                          <m:mr>
                            <m:e>
                              <m:r>
                                <a:rPr lang="en-US" b="0" i="1" smtClean="0">
                                  <a:latin typeface="Cambria Math" charset="0"/>
                                </a:rPr>
                                <m:t>4</m:t>
                              </m:r>
                            </m:e>
                            <m:e>
                              <m:r>
                                <a:rPr lang="en-US" b="0" i="1" smtClean="0">
                                  <a:latin typeface="Cambria Math" charset="0"/>
                                </a:rPr>
                                <m:t>1</m:t>
                              </m:r>
                            </m:e>
                          </m:mr>
                        </m:m>
                      </m:e>
                    </m:d>
                    <m:r>
                      <a:rPr lang="en-US" b="0" i="1" smtClean="0">
                        <a:latin typeface="Cambria Math" charset="0"/>
                      </a:rPr>
                      <m:t>+2</m:t>
                    </m:r>
                    <m:d>
                      <m:dPr>
                        <m:begChr m:val="|"/>
                        <m:endChr m:val="|"/>
                        <m:ctrlPr>
                          <a:rPr lang="hr-HR" b="0" i="1" smtClean="0">
                            <a:latin typeface="Cambria Math" charset="0"/>
                          </a:rPr>
                        </m:ctrlPr>
                      </m:dPr>
                      <m:e>
                        <m:m>
                          <m:mPr>
                            <m:mcs>
                              <m:mc>
                                <m:mcPr>
                                  <m:count m:val="2"/>
                                  <m:mcJc m:val="center"/>
                                </m:mcPr>
                              </m:mc>
                            </m:mcs>
                            <m:ctrlPr>
                              <a:rPr lang="hr-HR" b="0" i="1" smtClean="0">
                                <a:latin typeface="Cambria Math" charset="0"/>
                              </a:rPr>
                            </m:ctrlPr>
                          </m:mPr>
                          <m:mr>
                            <m:e>
                              <m:r>
                                <m:rPr>
                                  <m:brk m:alnAt="7"/>
                                </m:rPr>
                                <a:rPr lang="en-US" b="0" i="1" smtClean="0">
                                  <a:latin typeface="Cambria Math" charset="0"/>
                                </a:rPr>
                                <m:t>0</m:t>
                              </m:r>
                            </m:e>
                            <m:e>
                              <m:r>
                                <a:rPr lang="en-US" b="0" i="1" smtClean="0">
                                  <a:latin typeface="Cambria Math" charset="0"/>
                                </a:rPr>
                                <m:t>1</m:t>
                              </m:r>
                            </m:e>
                          </m:mr>
                          <m:mr>
                            <m:e>
                              <m:r>
                                <a:rPr lang="en-US" b="0" i="1" smtClean="0">
                                  <a:latin typeface="Cambria Math" charset="0"/>
                                </a:rPr>
                                <m:t>3</m:t>
                              </m:r>
                            </m:e>
                            <m:e>
                              <m:r>
                                <a:rPr lang="en-US" b="0" i="1" smtClean="0">
                                  <a:latin typeface="Cambria Math" charset="0"/>
                                </a:rPr>
                                <m:t>1</m:t>
                              </m:r>
                            </m:e>
                          </m:mr>
                        </m:m>
                      </m:e>
                    </m:d>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5</m:t>
                        </m:r>
                        <m:d>
                          <m:dPr>
                            <m:ctrlPr>
                              <a:rPr lang="en-US" b="0" i="1" smtClean="0">
                                <a:latin typeface="Cambria Math" charset="0"/>
                              </a:rPr>
                            </m:ctrlPr>
                          </m:dPr>
                          <m:e>
                            <m:r>
                              <a:rPr lang="en-US" b="0" i="1" smtClean="0">
                                <a:latin typeface="Cambria Math" charset="0"/>
                              </a:rPr>
                              <m:t>−1</m:t>
                            </m:r>
                          </m:e>
                        </m:d>
                        <m:r>
                          <a:rPr lang="en-US" b="0" i="1" smtClean="0">
                            <a:latin typeface="Cambria Math" charset="0"/>
                          </a:rPr>
                          <m:t>−2</m:t>
                        </m:r>
                        <m:d>
                          <m:dPr>
                            <m:ctrlPr>
                              <a:rPr lang="en-US" b="0" i="1" smtClean="0">
                                <a:latin typeface="Cambria Math" charset="0"/>
                              </a:rPr>
                            </m:ctrlPr>
                          </m:dPr>
                          <m:e>
                            <m:r>
                              <a:rPr lang="en-US" b="0" i="1" smtClean="0">
                                <a:latin typeface="Cambria Math" charset="0"/>
                              </a:rPr>
                              <m:t>−3</m:t>
                            </m:r>
                          </m:e>
                        </m:d>
                      </m:e>
                    </m:d>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−11</m:t>
                        </m:r>
                      </m:e>
                    </m:d>
                    <m:r>
                      <a:rPr lang="en-US" b="0" i="1" smtClean="0">
                        <a:latin typeface="Cambria Math" charset="0"/>
                      </a:rPr>
                      <m:t>=11</m:t>
                    </m:r>
                  </m:oMath>
                </a14:m>
                <a:endParaRPr lang="en-US" b="0" dirty="0" smtClean="0"/>
              </a:p>
              <a:p>
                <a:endParaRPr lang="en-US" dirty="0" smtClean="0"/>
              </a:p>
              <a:p>
                <a:r>
                  <a:rPr lang="en-US" dirty="0" smtClean="0"/>
                  <a:t>Area of triangle: 11/2 = 5.5</a:t>
                </a:r>
              </a:p>
              <a:p>
                <a:r>
                  <a:rPr lang="en-US" dirty="0" smtClean="0"/>
                  <a:t> </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459121" y="4204994"/>
                <a:ext cx="7870231" cy="1659685"/>
              </a:xfrm>
              <a:prstGeom prst="rect">
                <a:avLst/>
              </a:prstGeom>
              <a:blipFill rotWithShape="0">
                <a:blip r:embed="rId2"/>
                <a:stretch>
                  <a:fillRect l="-620"/>
                </a:stretch>
              </a:blipFill>
            </p:spPr>
            <p:txBody>
              <a:bodyPr/>
              <a:lstStyle/>
              <a:p>
                <a:r>
                  <a:rPr lang="en-US">
                    <a:noFill/>
                  </a:rPr>
                  <a:t> </a:t>
                </a:r>
              </a:p>
            </p:txBody>
          </p:sp>
        </mc:Fallback>
      </mc:AlternateContent>
    </p:spTree>
    <p:extLst>
      <p:ext uri="{BB962C8B-B14F-4D97-AF65-F5344CB8AC3E}">
        <p14:creationId xmlns:p14="http://schemas.microsoft.com/office/powerpoint/2010/main" val="1346212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71600"/>
            <a:ext cx="9601200" cy="5164111"/>
          </a:xfrm>
        </p:spPr>
        <p:txBody>
          <a:bodyPr>
            <a:normAutofit/>
          </a:bodyPr>
          <a:lstStyle/>
          <a:p>
            <a:pPr marL="0" indent="0">
              <a:buNone/>
            </a:pPr>
            <a:r>
              <a:rPr lang="en-US" sz="2400" dirty="0" smtClean="0"/>
              <a:t>We can use the previous method for finding areas of triangles to find the area of a simple polygon. To find the area of a simple polygon compute the sum of the </a:t>
            </a:r>
            <a:r>
              <a:rPr lang="en-US" sz="2400" i="1" u="sng" dirty="0" smtClean="0"/>
              <a:t>signed</a:t>
            </a:r>
            <a:r>
              <a:rPr lang="en-US" sz="2400" i="1" dirty="0" smtClean="0"/>
              <a:t> </a:t>
            </a:r>
            <a:r>
              <a:rPr lang="en-US" sz="2400" dirty="0" smtClean="0"/>
              <a:t>triangles created by fixing a point and selecting every pair of adjacent points. </a:t>
            </a:r>
            <a:endParaRPr lang="en-US" sz="2400" dirty="0"/>
          </a:p>
        </p:txBody>
      </p:sp>
      <p:sp>
        <p:nvSpPr>
          <p:cNvPr id="4" name="Title 1"/>
          <p:cNvSpPr>
            <a:spLocks noGrp="1"/>
          </p:cNvSpPr>
          <p:nvPr>
            <p:ph type="title"/>
          </p:nvPr>
        </p:nvSpPr>
        <p:spPr>
          <a:xfrm>
            <a:off x="1371600" y="451624"/>
            <a:ext cx="9601200" cy="786161"/>
          </a:xfrm>
        </p:spPr>
        <p:txBody>
          <a:bodyPr/>
          <a:lstStyle/>
          <a:p>
            <a:r>
              <a:rPr lang="en-US" dirty="0" smtClean="0"/>
              <a:t>Polygon Area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626" y="2890334"/>
            <a:ext cx="2005272" cy="19482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114" y="2890335"/>
            <a:ext cx="1994869" cy="19381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199" y="2890334"/>
            <a:ext cx="2176524" cy="193814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472" y="4900761"/>
            <a:ext cx="2030239" cy="186337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8626" y="4920901"/>
            <a:ext cx="2005272" cy="184323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4114" y="4914076"/>
            <a:ext cx="1994869" cy="1766601"/>
          </a:xfrm>
          <a:prstGeom prst="rect">
            <a:avLst/>
          </a:prstGeom>
        </p:spPr>
      </p:pic>
      <p:sp>
        <p:nvSpPr>
          <p:cNvPr id="11" name="TextBox 10"/>
          <p:cNvSpPr txBox="1"/>
          <p:nvPr/>
        </p:nvSpPr>
        <p:spPr>
          <a:xfrm>
            <a:off x="8926050" y="4089904"/>
            <a:ext cx="2910469" cy="830997"/>
          </a:xfrm>
          <a:prstGeom prst="rect">
            <a:avLst/>
          </a:prstGeom>
          <a:noFill/>
        </p:spPr>
        <p:txBody>
          <a:bodyPr wrap="square" rtlCol="0">
            <a:spAutoFit/>
          </a:bodyPr>
          <a:lstStyle/>
          <a:p>
            <a:pPr algn="ctr"/>
            <a:r>
              <a:rPr lang="en-US" sz="2400" dirty="0" smtClean="0"/>
              <a:t>Images taken from:</a:t>
            </a:r>
          </a:p>
          <a:p>
            <a:pPr algn="ctr"/>
            <a:r>
              <a:rPr lang="en-US" sz="2400" dirty="0" smtClean="0">
                <a:hlinkClick r:id="rId8"/>
              </a:rPr>
              <a:t>https://algo.is</a:t>
            </a:r>
            <a:endParaRPr lang="en-US" sz="2400" dirty="0"/>
          </a:p>
        </p:txBody>
      </p:sp>
    </p:spTree>
    <p:extLst>
      <p:ext uri="{BB962C8B-B14F-4D97-AF65-F5344CB8AC3E}">
        <p14:creationId xmlns:p14="http://schemas.microsoft.com/office/powerpoint/2010/main" val="982506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Polygon Area</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40" y="1516564"/>
            <a:ext cx="11205176" cy="4103650"/>
          </a:xfrm>
          <a:prstGeom prst="rect">
            <a:avLst/>
          </a:prstGeom>
        </p:spPr>
      </p:pic>
    </p:spTree>
    <p:extLst>
      <p:ext uri="{BB962C8B-B14F-4D97-AF65-F5344CB8AC3E}">
        <p14:creationId xmlns:p14="http://schemas.microsoft.com/office/powerpoint/2010/main" val="1288253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Point Orientation </a:t>
            </a:r>
            <a:endParaRPr lang="en-US" dirty="0"/>
          </a:p>
        </p:txBody>
      </p:sp>
      <p:sp>
        <p:nvSpPr>
          <p:cNvPr id="3" name="TextBox 2"/>
          <p:cNvSpPr txBox="1"/>
          <p:nvPr/>
        </p:nvSpPr>
        <p:spPr>
          <a:xfrm>
            <a:off x="1628079" y="1405054"/>
            <a:ext cx="10126386" cy="5262979"/>
          </a:xfrm>
          <a:prstGeom prst="rect">
            <a:avLst/>
          </a:prstGeom>
          <a:noFill/>
        </p:spPr>
        <p:txBody>
          <a:bodyPr wrap="square" rtlCol="0">
            <a:spAutoFit/>
          </a:bodyPr>
          <a:lstStyle/>
          <a:p>
            <a:r>
              <a:rPr lang="en-US" sz="2400" dirty="0" smtClean="0"/>
              <a:t>We are often concerned about where a point is relative to a line. That is whether a point is to the left of the line, to the right of the line or collinear with the line.</a:t>
            </a:r>
          </a:p>
          <a:p>
            <a:endParaRPr lang="en-US" sz="2400" dirty="0"/>
          </a:p>
          <a:p>
            <a:r>
              <a:rPr lang="en-US" sz="2400" dirty="0" smtClean="0"/>
              <a:t>We can reuse the code for finding the area of a triangle to check the position of a point relative to a line, here’s how:</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This code is used in the Graham scan convex hull algorithm to sort points.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56" y="3880647"/>
            <a:ext cx="11101367" cy="2036839"/>
          </a:xfrm>
          <a:prstGeom prst="rect">
            <a:avLst/>
          </a:prstGeom>
        </p:spPr>
      </p:pic>
    </p:spTree>
    <p:extLst>
      <p:ext uri="{BB962C8B-B14F-4D97-AF65-F5344CB8AC3E}">
        <p14:creationId xmlns:p14="http://schemas.microsoft.com/office/powerpoint/2010/main" val="1627745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02" y="694825"/>
            <a:ext cx="10178265" cy="195213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61" y="3048000"/>
            <a:ext cx="10179806" cy="2581835"/>
          </a:xfrm>
          <a:prstGeom prst="rect">
            <a:avLst/>
          </a:prstGeom>
        </p:spPr>
      </p:pic>
    </p:spTree>
    <p:extLst>
      <p:ext uri="{BB962C8B-B14F-4D97-AF65-F5344CB8AC3E}">
        <p14:creationId xmlns:p14="http://schemas.microsoft.com/office/powerpoint/2010/main" val="106372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05" y="308758"/>
            <a:ext cx="10656394" cy="6192983"/>
          </a:xfrm>
          <a:prstGeom prst="rect">
            <a:avLst/>
          </a:prstGeom>
        </p:spPr>
      </p:pic>
    </p:spTree>
    <p:extLst>
      <p:ext uri="{BB962C8B-B14F-4D97-AF65-F5344CB8AC3E}">
        <p14:creationId xmlns:p14="http://schemas.microsoft.com/office/powerpoint/2010/main" val="2144878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347" y="961902"/>
            <a:ext cx="10705605" cy="4821382"/>
          </a:xfrm>
        </p:spPr>
        <p:txBody>
          <a:bodyPr>
            <a:normAutofit/>
          </a:bodyPr>
          <a:lstStyle/>
          <a:p>
            <a:r>
              <a:rPr lang="en-US" sz="4800" dirty="0" smtClean="0"/>
              <a:t>Problems in computational geometry</a:t>
            </a:r>
            <a:br>
              <a:rPr lang="en-US" sz="4800" dirty="0" smtClean="0"/>
            </a:br>
            <a:r>
              <a:rPr lang="en-US" sz="4800" dirty="0" smtClean="0"/>
              <a:t>Problem solving </a:t>
            </a:r>
            <a:r>
              <a:rPr lang="en-US" sz="4800" dirty="0"/>
              <a:t>approaches</a:t>
            </a:r>
            <a:br>
              <a:rPr lang="en-US" sz="4800" dirty="0"/>
            </a:br>
            <a:r>
              <a:rPr lang="en-US" sz="4800" dirty="0" smtClean="0"/>
              <a:t>Tips </a:t>
            </a:r>
            <a:r>
              <a:rPr lang="en-US" sz="4800" dirty="0"/>
              <a:t>&amp; Tricks </a:t>
            </a:r>
            <a:r>
              <a:rPr lang="en-US" sz="4800" dirty="0" smtClean="0"/>
              <a:t/>
            </a:r>
            <a:br>
              <a:rPr lang="en-US" sz="4800" dirty="0" smtClean="0"/>
            </a:br>
            <a:r>
              <a:rPr lang="en-US" sz="4800" dirty="0" smtClean="0"/>
              <a:t>Binary search </a:t>
            </a:r>
            <a:br>
              <a:rPr lang="en-US" sz="4800" dirty="0" smtClean="0"/>
            </a:br>
            <a:r>
              <a:rPr lang="en-US" sz="4800" dirty="0" smtClean="0"/>
              <a:t>Triangle area</a:t>
            </a:r>
            <a:br>
              <a:rPr lang="en-US" sz="4800" dirty="0" smtClean="0"/>
            </a:br>
            <a:r>
              <a:rPr lang="en-US" sz="4800" dirty="0" smtClean="0"/>
              <a:t>Polygon area</a:t>
            </a:r>
            <a:br>
              <a:rPr lang="en-US" sz="4800" dirty="0" smtClean="0"/>
            </a:br>
            <a:r>
              <a:rPr lang="en-US" sz="4800" dirty="0" smtClean="0"/>
              <a:t>Point in a polygon</a:t>
            </a:r>
            <a:endParaRPr lang="en-US" sz="4800" dirty="0"/>
          </a:p>
        </p:txBody>
      </p:sp>
    </p:spTree>
    <p:extLst>
      <p:ext uri="{BB962C8B-B14F-4D97-AF65-F5344CB8AC3E}">
        <p14:creationId xmlns:p14="http://schemas.microsoft.com/office/powerpoint/2010/main" val="1753333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Point in a Polygon</a:t>
            </a:r>
            <a:endParaRPr lang="en-US" dirty="0"/>
          </a:p>
        </p:txBody>
      </p:sp>
      <p:sp>
        <p:nvSpPr>
          <p:cNvPr id="3" name="TextBox 2"/>
          <p:cNvSpPr txBox="1"/>
          <p:nvPr/>
        </p:nvSpPr>
        <p:spPr>
          <a:xfrm>
            <a:off x="1371600" y="1237785"/>
            <a:ext cx="10126386" cy="2308324"/>
          </a:xfrm>
          <a:prstGeom prst="rect">
            <a:avLst/>
          </a:prstGeom>
          <a:noFill/>
        </p:spPr>
        <p:txBody>
          <a:bodyPr wrap="square" rtlCol="0">
            <a:spAutoFit/>
          </a:bodyPr>
          <a:lstStyle/>
          <a:p>
            <a:r>
              <a:rPr lang="en-US" sz="2400" dirty="0" smtClean="0"/>
              <a:t>Approach:</a:t>
            </a:r>
          </a:p>
          <a:p>
            <a:pPr marL="457200" indent="-457200">
              <a:buAutoNum type="arabicParenR"/>
            </a:pPr>
            <a:r>
              <a:rPr lang="en-US" sz="2400" dirty="0" smtClean="0"/>
              <a:t>Determine whether point is on polygon</a:t>
            </a:r>
          </a:p>
          <a:p>
            <a:pPr marL="457200" indent="-457200">
              <a:buAutoNum type="arabicParenR"/>
            </a:pPr>
            <a:r>
              <a:rPr lang="en-US" sz="2400" dirty="0" smtClean="0"/>
              <a:t>Determine whether point is outside or within polygon.</a:t>
            </a:r>
            <a:endParaRPr lang="en-US" sz="2400" dirty="0"/>
          </a:p>
          <a:p>
            <a:endParaRPr lang="en-US" sz="2400" dirty="0" smtClean="0"/>
          </a:p>
          <a:p>
            <a:r>
              <a:rPr lang="en-US" sz="2400" dirty="0" err="1" smtClean="0"/>
              <a:t>Hackish</a:t>
            </a:r>
            <a:r>
              <a:rPr lang="en-US" sz="2400" dirty="0" smtClean="0"/>
              <a:t> way of determining whether a point is on a line:</a:t>
            </a:r>
            <a:endParaRPr lang="en-US" sz="2400" dirty="0"/>
          </a:p>
          <a:p>
            <a:endParaRPr lang="en-US" sz="2400" dirty="0"/>
          </a:p>
        </p:txBody>
      </p:sp>
      <p:cxnSp>
        <p:nvCxnSpPr>
          <p:cNvPr id="7" name="Straight Connector 6"/>
          <p:cNvCxnSpPr/>
          <p:nvPr/>
        </p:nvCxnSpPr>
        <p:spPr>
          <a:xfrm flipV="1">
            <a:off x="1686297" y="3546109"/>
            <a:ext cx="1140031" cy="291406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607973" y="3546109"/>
            <a:ext cx="1140031" cy="291406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410549" y="3546109"/>
            <a:ext cx="1140031" cy="291406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2824352" y="3546109"/>
            <a:ext cx="393864" cy="163351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686297" y="5179621"/>
            <a:ext cx="1534417" cy="128055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52321" y="3546109"/>
            <a:ext cx="195683" cy="14177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609949" y="4963886"/>
            <a:ext cx="942372" cy="149629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122722" y="3548088"/>
            <a:ext cx="444855" cy="12614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412525" y="4809506"/>
            <a:ext cx="710197" cy="165067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099463" y="5003143"/>
            <a:ext cx="237506" cy="237506"/>
          </a:xfrm>
          <a:prstGeom prst="ellipse">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13566" y="4844143"/>
            <a:ext cx="239486" cy="239486"/>
          </a:xfrm>
          <a:prstGeom prst="ellipse">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980392" y="4694385"/>
            <a:ext cx="237506" cy="237506"/>
          </a:xfrm>
          <a:prstGeom prst="ellipse">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337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451624"/>
            <a:ext cx="9601200" cy="786161"/>
          </a:xfrm>
        </p:spPr>
        <p:txBody>
          <a:bodyPr/>
          <a:lstStyle/>
          <a:p>
            <a:r>
              <a:rPr lang="en-US" dirty="0" smtClean="0"/>
              <a:t>Point in a Polygon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72" y="1101436"/>
            <a:ext cx="9652000" cy="5473700"/>
          </a:xfrm>
          <a:prstGeom prst="rect">
            <a:avLst/>
          </a:prstGeom>
        </p:spPr>
      </p:pic>
    </p:spTree>
    <p:extLst>
      <p:ext uri="{BB962C8B-B14F-4D97-AF65-F5344CB8AC3E}">
        <p14:creationId xmlns:p14="http://schemas.microsoft.com/office/powerpoint/2010/main" val="731780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451624"/>
            <a:ext cx="9601200" cy="786161"/>
          </a:xfrm>
        </p:spPr>
        <p:txBody>
          <a:bodyPr/>
          <a:lstStyle/>
          <a:p>
            <a:r>
              <a:rPr lang="en-US" dirty="0" smtClean="0"/>
              <a:t>Point in a Polygon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288969"/>
            <a:ext cx="9067800" cy="3644900"/>
          </a:xfrm>
          <a:prstGeom prst="rect">
            <a:avLst/>
          </a:prstGeom>
        </p:spPr>
      </p:pic>
      <p:sp>
        <p:nvSpPr>
          <p:cNvPr id="3" name="TextBox 2"/>
          <p:cNvSpPr txBox="1"/>
          <p:nvPr/>
        </p:nvSpPr>
        <p:spPr>
          <a:xfrm>
            <a:off x="2609974" y="1532544"/>
            <a:ext cx="7124451" cy="461665"/>
          </a:xfrm>
          <a:prstGeom prst="rect">
            <a:avLst/>
          </a:prstGeom>
          <a:noFill/>
        </p:spPr>
        <p:txBody>
          <a:bodyPr wrap="none" rtlCol="0">
            <a:spAutoFit/>
          </a:bodyPr>
          <a:lstStyle/>
          <a:p>
            <a:r>
              <a:rPr lang="en-US" sz="2400" dirty="0" smtClean="0"/>
              <a:t>This makes the </a:t>
            </a:r>
            <a:r>
              <a:rPr lang="en-US" sz="2400" dirty="0" err="1" smtClean="0"/>
              <a:t>pointOnPolygon</a:t>
            </a:r>
            <a:r>
              <a:rPr lang="en-US" sz="2400" dirty="0" smtClean="0"/>
              <a:t> function quite simple:</a:t>
            </a:r>
            <a:endParaRPr lang="en-US" sz="2400" dirty="0"/>
          </a:p>
        </p:txBody>
      </p:sp>
    </p:spTree>
    <p:extLst>
      <p:ext uri="{BB962C8B-B14F-4D97-AF65-F5344CB8AC3E}">
        <p14:creationId xmlns:p14="http://schemas.microsoft.com/office/powerpoint/2010/main" val="115722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Point in a Polygon (Method #1)</a:t>
            </a:r>
            <a:endParaRPr lang="en-US" dirty="0"/>
          </a:p>
        </p:txBody>
      </p:sp>
      <p:sp>
        <p:nvSpPr>
          <p:cNvPr id="3" name="TextBox 2"/>
          <p:cNvSpPr txBox="1"/>
          <p:nvPr/>
        </p:nvSpPr>
        <p:spPr>
          <a:xfrm>
            <a:off x="1371599" y="1237785"/>
            <a:ext cx="9114311" cy="1969770"/>
          </a:xfrm>
          <a:prstGeom prst="rect">
            <a:avLst/>
          </a:prstGeom>
          <a:noFill/>
        </p:spPr>
        <p:txBody>
          <a:bodyPr wrap="square" rtlCol="0">
            <a:spAutoFit/>
          </a:bodyPr>
          <a:lstStyle/>
          <a:p>
            <a:pPr marL="457200" indent="-457200">
              <a:buAutoNum type="arabicParenR"/>
            </a:pPr>
            <a:r>
              <a:rPr lang="en-US" sz="2400" dirty="0" smtClean="0"/>
              <a:t>Use the </a:t>
            </a:r>
            <a:r>
              <a:rPr lang="en-US" sz="2600" b="1" dirty="0" smtClean="0"/>
              <a:t>ray casting algorithm</a:t>
            </a:r>
            <a:r>
              <a:rPr lang="en-US" sz="2400" dirty="0" smtClean="0"/>
              <a:t> to determine if a point lies within a polygon.</a:t>
            </a:r>
          </a:p>
          <a:p>
            <a:pPr marL="457200" indent="-457200">
              <a:buAutoNum type="arabicParenR"/>
            </a:pPr>
            <a:r>
              <a:rPr lang="en-US" sz="2400" dirty="0" smtClean="0"/>
              <a:t>If the number of intersections is odd then the point is inside, otherwise the point is outside.</a:t>
            </a:r>
          </a:p>
          <a:p>
            <a:pPr marL="457200" indent="-457200">
              <a:buAutoNum type="arabicParenR"/>
            </a:pPr>
            <a:r>
              <a:rPr lang="en-US" sz="2400" dirty="0" smtClean="0"/>
              <a:t>This is known as the even-odd rule.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564" y="3142200"/>
            <a:ext cx="8158347" cy="3715799"/>
          </a:xfrm>
          <a:prstGeom prst="rect">
            <a:avLst/>
          </a:prstGeom>
        </p:spPr>
      </p:pic>
    </p:spTree>
    <p:extLst>
      <p:ext uri="{BB962C8B-B14F-4D97-AF65-F5344CB8AC3E}">
        <p14:creationId xmlns:p14="http://schemas.microsoft.com/office/powerpoint/2010/main" val="1528047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Point in a Polygon (Method #2)</a:t>
            </a:r>
            <a:endParaRPr lang="en-US" dirty="0"/>
          </a:p>
        </p:txBody>
      </p:sp>
      <p:sp>
        <p:nvSpPr>
          <p:cNvPr id="3" name="TextBox 2"/>
          <p:cNvSpPr txBox="1"/>
          <p:nvPr/>
        </p:nvSpPr>
        <p:spPr>
          <a:xfrm>
            <a:off x="1276597" y="1119032"/>
            <a:ext cx="10126386" cy="2308324"/>
          </a:xfrm>
          <a:prstGeom prst="rect">
            <a:avLst/>
          </a:prstGeom>
          <a:noFill/>
        </p:spPr>
        <p:txBody>
          <a:bodyPr wrap="square" rtlCol="0">
            <a:spAutoFit/>
          </a:bodyPr>
          <a:lstStyle/>
          <a:p>
            <a:pPr marL="457200" indent="-457200">
              <a:buAutoNum type="arabicParenR"/>
            </a:pPr>
            <a:r>
              <a:rPr lang="en-US" sz="2400" dirty="0" smtClean="0"/>
              <a:t>Use the winding number count</a:t>
            </a:r>
          </a:p>
          <a:p>
            <a:pPr marL="457200" indent="-457200">
              <a:buAutoNum type="arabicParenR"/>
            </a:pPr>
            <a:r>
              <a:rPr lang="en-US" sz="2400" dirty="0" smtClean="0"/>
              <a:t>The </a:t>
            </a:r>
            <a:r>
              <a:rPr lang="en-US" sz="2400" dirty="0"/>
              <a:t>winding number of a polygon is how many times you can turn counter clockwise around a point</a:t>
            </a:r>
            <a:r>
              <a:rPr lang="en-US" sz="2400" dirty="0" smtClean="0"/>
              <a:t>.</a:t>
            </a:r>
          </a:p>
          <a:p>
            <a:pPr marL="457200" indent="-457200">
              <a:buFontTx/>
              <a:buAutoNum type="arabicParenR"/>
            </a:pPr>
            <a:r>
              <a:rPr lang="en-US" sz="2400" dirty="0"/>
              <a:t>If the winding number is greater than zero then we know the point is somewhere inside the polygon</a:t>
            </a:r>
            <a:r>
              <a:rPr lang="en-US" sz="2400" dirty="0" smtClean="0"/>
              <a:t>.</a:t>
            </a:r>
          </a:p>
          <a:p>
            <a:pPr marL="457200" indent="-457200">
              <a:buFontTx/>
              <a:buAutoNum type="arabicParenR"/>
            </a:pPr>
            <a:r>
              <a:rPr lang="en-US" sz="2400" dirty="0" smtClean="0"/>
              <a:t>Works for non-simple (self intersecting) polygons [3].</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019" y="3427356"/>
            <a:ext cx="3810000" cy="3098800"/>
          </a:xfrm>
          <a:prstGeom prst="rect">
            <a:avLst/>
          </a:prstGeom>
        </p:spPr>
      </p:pic>
    </p:spTree>
    <p:extLst>
      <p:ext uri="{BB962C8B-B14F-4D97-AF65-F5344CB8AC3E}">
        <p14:creationId xmlns:p14="http://schemas.microsoft.com/office/powerpoint/2010/main" val="1699181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lstStyle/>
          <a:p>
            <a:r>
              <a:rPr lang="en-US" dirty="0" smtClean="0"/>
              <a:t>Point In Polygon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21" y="2669144"/>
            <a:ext cx="3822700" cy="3835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588" y="1237785"/>
            <a:ext cx="3822700" cy="247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888" y="4015344"/>
            <a:ext cx="3835400" cy="2489200"/>
          </a:xfrm>
          <a:prstGeom prst="rect">
            <a:avLst/>
          </a:prstGeom>
        </p:spPr>
      </p:pic>
      <p:sp>
        <p:nvSpPr>
          <p:cNvPr id="6" name="TextBox 5"/>
          <p:cNvSpPr txBox="1"/>
          <p:nvPr/>
        </p:nvSpPr>
        <p:spPr>
          <a:xfrm>
            <a:off x="1579418" y="1538844"/>
            <a:ext cx="4904509" cy="707886"/>
          </a:xfrm>
          <a:prstGeom prst="rect">
            <a:avLst/>
          </a:prstGeom>
          <a:noFill/>
        </p:spPr>
        <p:txBody>
          <a:bodyPr wrap="square" rtlCol="0">
            <a:spAutoFit/>
          </a:bodyPr>
          <a:lstStyle/>
          <a:p>
            <a:r>
              <a:rPr lang="en-US" sz="2000" dirty="0" smtClean="0"/>
              <a:t>Winding Number requires Point Orientation</a:t>
            </a:r>
          </a:p>
          <a:p>
            <a:r>
              <a:rPr lang="en-US" sz="2000" dirty="0" smtClean="0"/>
              <a:t>Point in Polygon uses ray casting. </a:t>
            </a:r>
            <a:endParaRPr lang="en-US" sz="2000" dirty="0"/>
          </a:p>
        </p:txBody>
      </p:sp>
    </p:spTree>
    <p:extLst>
      <p:ext uri="{BB962C8B-B14F-4D97-AF65-F5344CB8AC3E}">
        <p14:creationId xmlns:p14="http://schemas.microsoft.com/office/powerpoint/2010/main" val="1401279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451624"/>
            <a:ext cx="9601200" cy="786161"/>
          </a:xfrm>
        </p:spPr>
        <p:txBody>
          <a:bodyPr>
            <a:normAutofit fontScale="90000"/>
          </a:bodyPr>
          <a:lstStyle/>
          <a:p>
            <a:r>
              <a:rPr lang="en-US" dirty="0" smtClean="0"/>
              <a:t>Other topics in computational geometry:</a:t>
            </a:r>
            <a:endParaRPr lang="en-US" dirty="0"/>
          </a:p>
        </p:txBody>
      </p:sp>
      <p:sp>
        <p:nvSpPr>
          <p:cNvPr id="6" name="TextBox 5"/>
          <p:cNvSpPr txBox="1"/>
          <p:nvPr/>
        </p:nvSpPr>
        <p:spPr>
          <a:xfrm>
            <a:off x="1638796" y="1609649"/>
            <a:ext cx="9947150" cy="5262979"/>
          </a:xfrm>
          <a:prstGeom prst="rect">
            <a:avLst/>
          </a:prstGeom>
          <a:noFill/>
        </p:spPr>
        <p:txBody>
          <a:bodyPr wrap="square" rtlCol="0">
            <a:spAutoFit/>
          </a:bodyPr>
          <a:lstStyle/>
          <a:p>
            <a:pPr marL="457200" indent="-457200">
              <a:buFont typeface="+mj-lt"/>
              <a:buAutoNum type="arabicPeriod"/>
            </a:pPr>
            <a:r>
              <a:rPr lang="en-US" sz="2800" dirty="0" smtClean="0"/>
              <a:t>Circles</a:t>
            </a:r>
          </a:p>
          <a:p>
            <a:pPr marL="457200" indent="-457200">
              <a:buFont typeface="+mj-lt"/>
              <a:buAutoNum type="arabicPeriod"/>
            </a:pPr>
            <a:r>
              <a:rPr lang="en-US" sz="2800" dirty="0" smtClean="0"/>
              <a:t>3D convex hulls</a:t>
            </a:r>
          </a:p>
          <a:p>
            <a:pPr marL="457200" indent="-457200">
              <a:buFont typeface="+mj-lt"/>
              <a:buAutoNum type="arabicPeriod"/>
            </a:pPr>
            <a:r>
              <a:rPr lang="en-US" sz="2800" dirty="0" smtClean="0"/>
              <a:t>Linear Programming</a:t>
            </a:r>
          </a:p>
          <a:p>
            <a:pPr marL="457200" indent="-457200">
              <a:buFont typeface="+mj-lt"/>
              <a:buAutoNum type="arabicPeriod"/>
            </a:pPr>
            <a:r>
              <a:rPr lang="en-US" sz="2800" dirty="0" err="1" smtClean="0"/>
              <a:t>Minkowski</a:t>
            </a:r>
            <a:r>
              <a:rPr lang="en-US" sz="2800" dirty="0" smtClean="0"/>
              <a:t> Sums</a:t>
            </a:r>
          </a:p>
          <a:p>
            <a:pPr marL="457200" indent="-457200">
              <a:buFont typeface="+mj-lt"/>
              <a:buAutoNum type="arabicPeriod"/>
            </a:pPr>
            <a:r>
              <a:rPr lang="en-US" sz="2800" dirty="0" smtClean="0"/>
              <a:t>Spherical Geometry </a:t>
            </a:r>
            <a:endParaRPr lang="en-US" sz="2800" dirty="0"/>
          </a:p>
          <a:p>
            <a:pPr marL="457200" indent="-457200">
              <a:buFont typeface="+mj-lt"/>
              <a:buAutoNum type="arabicPeriod"/>
            </a:pPr>
            <a:r>
              <a:rPr lang="en-US" sz="2800" dirty="0" smtClean="0"/>
              <a:t>Mesh Generation </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019" y="2004212"/>
            <a:ext cx="2497570" cy="24975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767" y="4873646"/>
            <a:ext cx="6019800" cy="1549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086" y="1702787"/>
            <a:ext cx="2948902" cy="2984927"/>
          </a:xfrm>
          <a:prstGeom prst="rect">
            <a:avLst/>
          </a:prstGeom>
        </p:spPr>
      </p:pic>
    </p:spTree>
    <p:extLst>
      <p:ext uri="{BB962C8B-B14F-4D97-AF65-F5344CB8AC3E}">
        <p14:creationId xmlns:p14="http://schemas.microsoft.com/office/powerpoint/2010/main" val="1542555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1102" y="535259"/>
            <a:ext cx="1893211" cy="523220"/>
          </a:xfrm>
          <a:prstGeom prst="rect">
            <a:avLst/>
          </a:prstGeom>
          <a:noFill/>
        </p:spPr>
        <p:txBody>
          <a:bodyPr wrap="none" rtlCol="0">
            <a:spAutoFit/>
          </a:bodyPr>
          <a:lstStyle/>
          <a:p>
            <a:r>
              <a:rPr lang="en-US" sz="2800" b="1" dirty="0" smtClean="0"/>
              <a:t>References</a:t>
            </a:r>
            <a:endParaRPr lang="en-US" sz="2800" b="1" dirty="0"/>
          </a:p>
        </p:txBody>
      </p:sp>
      <p:sp>
        <p:nvSpPr>
          <p:cNvPr id="4" name="TextBox 3"/>
          <p:cNvSpPr txBox="1"/>
          <p:nvPr/>
        </p:nvSpPr>
        <p:spPr>
          <a:xfrm>
            <a:off x="1739589" y="1293541"/>
            <a:ext cx="9980343" cy="1938992"/>
          </a:xfrm>
          <a:prstGeom prst="rect">
            <a:avLst/>
          </a:prstGeom>
          <a:noFill/>
        </p:spPr>
        <p:txBody>
          <a:bodyPr wrap="square" rtlCol="0">
            <a:spAutoFit/>
          </a:bodyPr>
          <a:lstStyle/>
          <a:p>
            <a:r>
              <a:rPr lang="en-US" sz="2400" dirty="0" smtClean="0"/>
              <a:t>[1] </a:t>
            </a:r>
            <a:r>
              <a:rPr lang="en-US" sz="2400" dirty="0" err="1" smtClean="0"/>
              <a:t>Koenderink</a:t>
            </a:r>
            <a:r>
              <a:rPr lang="en-US" sz="2400" dirty="0" smtClean="0"/>
              <a:t>, J.J. (1990), Solid Shape, MIT Press, Cambridge, MA</a:t>
            </a:r>
          </a:p>
          <a:p>
            <a:r>
              <a:rPr lang="en-US" sz="2400" dirty="0" smtClean="0"/>
              <a:t>[2] Joseph </a:t>
            </a:r>
            <a:r>
              <a:rPr lang="en-US" sz="2400" dirty="0" err="1" smtClean="0"/>
              <a:t>O’Rouke</a:t>
            </a:r>
            <a:r>
              <a:rPr lang="en-US" sz="2400" dirty="0" smtClean="0"/>
              <a:t>, Computational Geometry in C, second edition</a:t>
            </a:r>
          </a:p>
          <a:p>
            <a:r>
              <a:rPr lang="en-US" sz="2400" dirty="0" smtClean="0"/>
              <a:t>[3] </a:t>
            </a:r>
            <a:r>
              <a:rPr lang="en-US" sz="2400" dirty="0"/>
              <a:t>Sunday, Dan (2001</a:t>
            </a:r>
            <a:r>
              <a:rPr lang="en-US" sz="2400" dirty="0" smtClean="0"/>
              <a:t>), Inclusion of a Point in a Polygon.</a:t>
            </a:r>
          </a:p>
          <a:p>
            <a:r>
              <a:rPr lang="en-US" sz="2400" dirty="0">
                <a:hlinkClick r:id="rId2"/>
              </a:rPr>
              <a:t>http://geomalgorithms.com/a03-_</a:t>
            </a:r>
            <a:r>
              <a:rPr lang="en-US" sz="2400" dirty="0" smtClean="0">
                <a:hlinkClick r:id="rId2"/>
              </a:rPr>
              <a:t>inclusion.html</a:t>
            </a:r>
            <a:endParaRPr lang="en-US" sz="2400" dirty="0" smtClean="0"/>
          </a:p>
          <a:p>
            <a:endParaRPr lang="en-US" sz="2400" dirty="0" smtClean="0"/>
          </a:p>
        </p:txBody>
      </p:sp>
    </p:spTree>
    <p:extLst>
      <p:ext uri="{BB962C8B-B14F-4D97-AF65-F5344CB8AC3E}">
        <p14:creationId xmlns:p14="http://schemas.microsoft.com/office/powerpoint/2010/main" val="1831555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20634"/>
            <a:ext cx="10972800" cy="973776"/>
          </a:xfrm>
        </p:spPr>
        <p:txBody>
          <a:bodyPr>
            <a:normAutofit fontScale="90000"/>
          </a:bodyPr>
          <a:lstStyle/>
          <a:p>
            <a:r>
              <a:rPr lang="en-US" dirty="0" smtClean="0"/>
              <a:t>Standard Problems </a:t>
            </a:r>
            <a:r>
              <a:rPr lang="en-US" smtClean="0"/>
              <a:t>in Computational Geometry </a:t>
            </a:r>
            <a:endParaRPr lang="en-US" dirty="0"/>
          </a:p>
        </p:txBody>
      </p:sp>
      <p:sp>
        <p:nvSpPr>
          <p:cNvPr id="3" name="Content Placeholder 2"/>
          <p:cNvSpPr>
            <a:spLocks noGrp="1"/>
          </p:cNvSpPr>
          <p:nvPr>
            <p:ph idx="1"/>
          </p:nvPr>
        </p:nvSpPr>
        <p:spPr>
          <a:xfrm>
            <a:off x="1219200" y="1770787"/>
            <a:ext cx="9601200" cy="4871802"/>
          </a:xfrm>
        </p:spPr>
        <p:txBody>
          <a:bodyPr>
            <a:normAutofit/>
          </a:bodyPr>
          <a:lstStyle/>
          <a:p>
            <a:r>
              <a:rPr lang="en-US" sz="2400" dirty="0" smtClean="0"/>
              <a:t>Convex Hull</a:t>
            </a:r>
          </a:p>
          <a:p>
            <a:r>
              <a:rPr lang="en-US" sz="2400" dirty="0" smtClean="0"/>
              <a:t>Line segment intersections</a:t>
            </a:r>
          </a:p>
          <a:p>
            <a:r>
              <a:rPr lang="en-US" sz="2400" dirty="0" smtClean="0"/>
              <a:t>Closest Pair of points</a:t>
            </a:r>
          </a:p>
          <a:p>
            <a:r>
              <a:rPr lang="en-US" sz="2400" dirty="0" smtClean="0"/>
              <a:t>Linear programming optimization</a:t>
            </a:r>
          </a:p>
          <a:p>
            <a:r>
              <a:rPr lang="en-US" sz="2400" dirty="0" smtClean="0"/>
              <a:t>Polygon area, polygon intersection, polygon triangulation.</a:t>
            </a:r>
          </a:p>
          <a:p>
            <a:r>
              <a:rPr lang="en-US" sz="2400" dirty="0" smtClean="0"/>
              <a:t>Point inside polygon</a:t>
            </a:r>
          </a:p>
          <a:p>
            <a:r>
              <a:rPr lang="en-US" sz="2400" dirty="0" smtClean="0"/>
              <a:t>Many many more</a:t>
            </a:r>
            <a:r>
              <a:rPr lang="is-IS" sz="2400" dirty="0" smtClean="0"/>
              <a:t>…</a:t>
            </a:r>
          </a:p>
          <a:p>
            <a:pPr marL="0" indent="0">
              <a:buNone/>
            </a:pPr>
            <a:endParaRPr lang="en-US" sz="2400" dirty="0" smtClean="0"/>
          </a:p>
          <a:p>
            <a:endParaRPr lang="en-US" sz="2400" dirty="0" smtClean="0"/>
          </a:p>
          <a:p>
            <a:endParaRPr lang="en-US" sz="2400" dirty="0" smtClean="0"/>
          </a:p>
          <a:p>
            <a:pPr marL="0" indent="0" algn="ctr">
              <a:buNone/>
            </a:pPr>
            <a:endParaRPr lang="en-US" sz="2400" dirty="0"/>
          </a:p>
          <a:p>
            <a:pPr marL="0" indent="0">
              <a:buNone/>
            </a:pPr>
            <a:endParaRPr lang="en-US" sz="2400" dirty="0" smtClean="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646" y="884838"/>
            <a:ext cx="3041073" cy="30410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922" y="1127157"/>
            <a:ext cx="2676566" cy="19353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757" y="4402288"/>
            <a:ext cx="1879600" cy="2044700"/>
          </a:xfrm>
          <a:prstGeom prst="rect">
            <a:avLst/>
          </a:prstGeom>
        </p:spPr>
      </p:pic>
    </p:spTree>
    <p:extLst>
      <p:ext uri="{BB962C8B-B14F-4D97-AF65-F5344CB8AC3E}">
        <p14:creationId xmlns:p14="http://schemas.microsoft.com/office/powerpoint/2010/main" val="177484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320634"/>
            <a:ext cx="11408229" cy="973776"/>
          </a:xfrm>
        </p:spPr>
        <p:txBody>
          <a:bodyPr>
            <a:normAutofit fontScale="90000"/>
          </a:bodyPr>
          <a:lstStyle/>
          <a:p>
            <a:r>
              <a:rPr lang="en-US" dirty="0" smtClean="0"/>
              <a:t>Standard ways of solving Computational Geometry Problems:</a:t>
            </a:r>
            <a:endParaRPr lang="en-US" dirty="0"/>
          </a:p>
        </p:txBody>
      </p:sp>
      <p:sp>
        <p:nvSpPr>
          <p:cNvPr id="3" name="Content Placeholder 2"/>
          <p:cNvSpPr>
            <a:spLocks noGrp="1"/>
          </p:cNvSpPr>
          <p:nvPr>
            <p:ph idx="1"/>
          </p:nvPr>
        </p:nvSpPr>
        <p:spPr>
          <a:xfrm>
            <a:off x="1219200" y="1508167"/>
            <a:ext cx="9601200" cy="4643252"/>
          </a:xfrm>
        </p:spPr>
        <p:txBody>
          <a:bodyPr>
            <a:normAutofit/>
          </a:bodyPr>
          <a:lstStyle/>
          <a:p>
            <a:endParaRPr lang="en-US" sz="2400" dirty="0" smtClean="0"/>
          </a:p>
          <a:p>
            <a:r>
              <a:rPr lang="en-US" sz="2400" dirty="0" smtClean="0"/>
              <a:t>Lookup a formula</a:t>
            </a:r>
          </a:p>
          <a:p>
            <a:r>
              <a:rPr lang="en-US" sz="2400" dirty="0" smtClean="0"/>
              <a:t>Linear search</a:t>
            </a:r>
          </a:p>
          <a:p>
            <a:r>
              <a:rPr lang="en-US" sz="2400" dirty="0" smtClean="0"/>
              <a:t>Binary search </a:t>
            </a:r>
          </a:p>
          <a:p>
            <a:r>
              <a:rPr lang="en-US" sz="2400" dirty="0" smtClean="0"/>
              <a:t>Line sweeping</a:t>
            </a:r>
          </a:p>
          <a:p>
            <a:r>
              <a:rPr lang="en-US" sz="2400" dirty="0" smtClean="0"/>
              <a:t>Plane sweeping</a:t>
            </a:r>
          </a:p>
          <a:p>
            <a:r>
              <a:rPr lang="en-US" sz="2400" dirty="0" smtClean="0"/>
              <a:t>Simplex method</a:t>
            </a:r>
          </a:p>
          <a:p>
            <a:r>
              <a:rPr lang="en-US" sz="2400" dirty="0" smtClean="0"/>
              <a:t>Linear algebra</a:t>
            </a:r>
          </a:p>
          <a:p>
            <a:r>
              <a:rPr lang="en-US" sz="2400" dirty="0" smtClean="0"/>
              <a:t>Kick ass snippets</a:t>
            </a:r>
          </a:p>
          <a:p>
            <a:endParaRPr lang="en-US" sz="2400" dirty="0" smtClean="0"/>
          </a:p>
          <a:p>
            <a:pPr marL="0" indent="0">
              <a:buNone/>
            </a:pPr>
            <a:endParaRPr lang="en-US" sz="2400" dirty="0" smtClean="0"/>
          </a:p>
          <a:p>
            <a:endParaRPr lang="en-US" sz="2400" dirty="0" smtClean="0"/>
          </a:p>
          <a:p>
            <a:endParaRPr lang="en-US" sz="2400" dirty="0" smtClean="0"/>
          </a:p>
          <a:p>
            <a:pPr marL="0" indent="0" algn="ctr">
              <a:buNone/>
            </a:pPr>
            <a:endParaRPr lang="en-US" sz="2400" dirty="0"/>
          </a:p>
          <a:p>
            <a:pPr marL="0" indent="0">
              <a:buNone/>
            </a:pPr>
            <a:endParaRPr lang="en-US" sz="2400" dirty="0" smtClean="0"/>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44" y="3740727"/>
            <a:ext cx="3320511" cy="24106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199" y="988956"/>
            <a:ext cx="1676400" cy="22606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7183" y="2007750"/>
            <a:ext cx="3041403" cy="3041403"/>
          </a:xfrm>
          <a:prstGeom prst="rect">
            <a:avLst/>
          </a:prstGeom>
        </p:spPr>
      </p:pic>
    </p:spTree>
    <p:extLst>
      <p:ext uri="{BB962C8B-B14F-4D97-AF65-F5344CB8AC3E}">
        <p14:creationId xmlns:p14="http://schemas.microsoft.com/office/powerpoint/2010/main" val="14706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19" y="590328"/>
            <a:ext cx="11637819" cy="973777"/>
          </a:xfrm>
        </p:spPr>
        <p:txBody>
          <a:bodyPr/>
          <a:lstStyle/>
          <a:p>
            <a:r>
              <a:rPr lang="en-US"/>
              <a:t>Tips &amp; Tricks - Precision</a:t>
            </a:r>
            <a:r>
              <a:rPr lang="is-IS" dirty="0" smtClean="0"/>
              <a:t> &amp; floating point equality  </a:t>
            </a:r>
            <a:endParaRPr lang="en-US" dirty="0"/>
          </a:p>
        </p:txBody>
      </p:sp>
      <p:sp>
        <p:nvSpPr>
          <p:cNvPr id="3" name="Content Placeholder 2"/>
          <p:cNvSpPr>
            <a:spLocks noGrp="1"/>
          </p:cNvSpPr>
          <p:nvPr>
            <p:ph idx="1"/>
          </p:nvPr>
        </p:nvSpPr>
        <p:spPr>
          <a:xfrm>
            <a:off x="1371600" y="1564105"/>
            <a:ext cx="9601200" cy="4884196"/>
          </a:xfrm>
        </p:spPr>
        <p:txBody>
          <a:bodyPr>
            <a:noAutofit/>
          </a:bodyPr>
          <a:lstStyle/>
          <a:p>
            <a:pPr marL="0" indent="0">
              <a:buNone/>
            </a:pPr>
            <a:endParaRPr lang="en-US" sz="2400" dirty="0" smtClean="0"/>
          </a:p>
          <a:p>
            <a:pPr marL="0" indent="0">
              <a:buNone/>
            </a:pPr>
            <a:r>
              <a:rPr lang="en-US" sz="2400" dirty="0" smtClean="0"/>
              <a:t>Let a, b ∈ R</a:t>
            </a:r>
          </a:p>
          <a:p>
            <a:pPr marL="0" indent="0">
              <a:buNone/>
            </a:pPr>
            <a:r>
              <a:rPr lang="en-US" sz="2400" dirty="0" smtClean="0"/>
              <a:t>Never do a == b, this is not guaranteed to be exact.</a:t>
            </a:r>
          </a:p>
          <a:p>
            <a:pPr marL="0" indent="0">
              <a:buNone/>
            </a:pPr>
            <a:r>
              <a:rPr lang="en-US" sz="2400" dirty="0" smtClean="0"/>
              <a:t>Instead try |a-b| &lt; THRESHOLD where THRESHOLD is small</a:t>
            </a:r>
          </a:p>
          <a:p>
            <a:pPr marL="0" indent="0">
              <a:buNone/>
            </a:pPr>
            <a:endParaRPr lang="en-US" sz="2400" dirty="0"/>
          </a:p>
          <a:p>
            <a:pPr marL="0" indent="0">
              <a:buNone/>
            </a:pPr>
            <a:r>
              <a:rPr lang="en-US" sz="2400" dirty="0" smtClean="0"/>
              <a:t>NOTE: Concerning precision avoid floats if possible, the reduced accuracy is likely to bite you at times you would not expect. This is why we like Point2D.Double instead of the Point2D.Float class. Floats use less memory and are faster to work with, but are not worth it at the expense of the accuracy we seek.</a:t>
            </a:r>
          </a:p>
        </p:txBody>
      </p:sp>
    </p:spTree>
    <p:extLst>
      <p:ext uri="{BB962C8B-B14F-4D97-AF65-F5344CB8AC3E}">
        <p14:creationId xmlns:p14="http://schemas.microsoft.com/office/powerpoint/2010/main" val="931975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2041"/>
            <a:ext cx="9601200" cy="665917"/>
          </a:xfrm>
        </p:spPr>
        <p:txBody>
          <a:bodyPr>
            <a:normAutofit fontScale="90000"/>
          </a:bodyPr>
          <a:lstStyle/>
          <a:p>
            <a:r>
              <a:rPr lang="en-US" dirty="0"/>
              <a:t>Tips &amp; </a:t>
            </a:r>
            <a:r>
              <a:rPr lang="en-US" dirty="0" smtClean="0"/>
              <a:t>Tricks - Arctangent issue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19046"/>
            <a:ext cx="3686331" cy="29467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722" y="1058315"/>
            <a:ext cx="3973225" cy="2907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0" y="4216192"/>
            <a:ext cx="7327900" cy="2400300"/>
          </a:xfrm>
          <a:prstGeom prst="rect">
            <a:avLst/>
          </a:prstGeom>
        </p:spPr>
      </p:pic>
    </p:spTree>
    <p:extLst>
      <p:ext uri="{BB962C8B-B14F-4D97-AF65-F5344CB8AC3E}">
        <p14:creationId xmlns:p14="http://schemas.microsoft.com/office/powerpoint/2010/main" val="1756843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2041"/>
            <a:ext cx="9601200" cy="1485900"/>
          </a:xfrm>
        </p:spPr>
        <p:txBody>
          <a:bodyPr/>
          <a:lstStyle/>
          <a:p>
            <a:r>
              <a:rPr lang="en-US" dirty="0"/>
              <a:t>Tips &amp; Tricks - Arctangent </a:t>
            </a:r>
            <a:r>
              <a:rPr lang="en-US" dirty="0" smtClean="0"/>
              <a:t>issue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669" y="886393"/>
            <a:ext cx="5065776" cy="4212336"/>
          </a:xfrm>
          <a:prstGeom prst="rect">
            <a:avLst/>
          </a:prstGeom>
        </p:spPr>
      </p:pic>
      <p:sp>
        <p:nvSpPr>
          <p:cNvPr id="7" name="TextBox 6"/>
          <p:cNvSpPr txBox="1"/>
          <p:nvPr/>
        </p:nvSpPr>
        <p:spPr>
          <a:xfrm>
            <a:off x="1042950" y="1627941"/>
            <a:ext cx="6890925" cy="3416320"/>
          </a:xfrm>
          <a:prstGeom prst="rect">
            <a:avLst/>
          </a:prstGeom>
          <a:noFill/>
        </p:spPr>
        <p:txBody>
          <a:bodyPr wrap="none" rtlCol="0">
            <a:spAutoFit/>
          </a:bodyPr>
          <a:lstStyle/>
          <a:p>
            <a:r>
              <a:rPr lang="en-US" sz="2400" dirty="0" smtClean="0"/>
              <a:t>Since atan2 takes two arguments instead of</a:t>
            </a:r>
          </a:p>
          <a:p>
            <a:r>
              <a:rPr lang="en-US" sz="2400" dirty="0" smtClean="0"/>
              <a:t>Just one it does not lose any information. </a:t>
            </a:r>
          </a:p>
          <a:p>
            <a:endParaRPr lang="en-US" sz="2400" dirty="0"/>
          </a:p>
          <a:p>
            <a:r>
              <a:rPr lang="en-US" sz="2400" dirty="0" err="1" smtClean="0"/>
              <a:t>Atan</a:t>
            </a:r>
            <a:r>
              <a:rPr lang="en-US" sz="2400" dirty="0" smtClean="0"/>
              <a:t> is subject to only being able to tell you </a:t>
            </a:r>
          </a:p>
          <a:p>
            <a:r>
              <a:rPr lang="en-US" sz="2400" dirty="0" smtClean="0"/>
              <a:t>Information If you are in the first or fourth quadrant.</a:t>
            </a:r>
          </a:p>
          <a:p>
            <a:endParaRPr lang="en-US" sz="2400" dirty="0"/>
          </a:p>
          <a:p>
            <a:r>
              <a:rPr lang="en-US" sz="2400" dirty="0" smtClean="0"/>
              <a:t>You can think of atan2 as returning the angle </a:t>
            </a:r>
            <a:r>
              <a:rPr lang="en-US" sz="2400" dirty="0" err="1" smtClean="0"/>
              <a:t>θ</a:t>
            </a:r>
            <a:endParaRPr lang="en-US" sz="2400" dirty="0" smtClean="0"/>
          </a:p>
          <a:p>
            <a:r>
              <a:rPr lang="en-US" sz="2400" dirty="0" smtClean="0"/>
              <a:t>when converting (x, y) to polar coordinates. This is</a:t>
            </a:r>
          </a:p>
          <a:p>
            <a:r>
              <a:rPr lang="en-US" sz="2400" dirty="0" smtClean="0"/>
              <a:t>generally what you want.</a:t>
            </a:r>
            <a:endParaRPr lang="en-US" sz="2400" dirty="0"/>
          </a:p>
        </p:txBody>
      </p:sp>
    </p:spTree>
    <p:extLst>
      <p:ext uri="{BB962C8B-B14F-4D97-AF65-F5344CB8AC3E}">
        <p14:creationId xmlns:p14="http://schemas.microsoft.com/office/powerpoint/2010/main" val="8124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3618"/>
          </a:xfrm>
        </p:spPr>
        <p:txBody>
          <a:bodyPr/>
          <a:lstStyle/>
          <a:p>
            <a:r>
              <a:rPr lang="en-US" dirty="0" smtClean="0"/>
              <a:t>Tips and Tricks </a:t>
            </a:r>
            <a:r>
              <a:rPr lang="en-US" smtClean="0"/>
              <a:t>– General tips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63909"/>
                <a:ext cx="9601200" cy="4871802"/>
              </a:xfrm>
            </p:spPr>
            <p:txBody>
              <a:bodyPr>
                <a:normAutofit/>
              </a:bodyPr>
              <a:lstStyle/>
              <a:p>
                <a:r>
                  <a:rPr lang="en-US" sz="2400" dirty="0" smtClean="0"/>
                  <a:t>Math.hypot(x, y) exists, meaning you do not have to compute √(x²+y²). It also helps prevent overflow since you are working with doubles and not </a:t>
                </a:r>
                <a:r>
                  <a:rPr lang="en-US" sz="2400" dirty="0" err="1" smtClean="0"/>
                  <a:t>ints</a:t>
                </a:r>
                <a:r>
                  <a:rPr lang="en-US" sz="2400" dirty="0" smtClean="0"/>
                  <a:t> or longs. Downside is that both arguments have to be doubles forcing casting to take place.</a:t>
                </a:r>
              </a:p>
              <a:p>
                <a:r>
                  <a:rPr lang="en-US" sz="2400" dirty="0" err="1" smtClean="0"/>
                  <a:t>Math.toDegrees</a:t>
                </a:r>
                <a:r>
                  <a:rPr lang="en-US" sz="2400" dirty="0" smtClean="0"/>
                  <a:t> and </a:t>
                </a:r>
                <a:r>
                  <a:rPr lang="en-US" sz="2400" dirty="0" err="1" smtClean="0"/>
                  <a:t>Math.toRadians</a:t>
                </a:r>
                <a:r>
                  <a:rPr lang="en-US" sz="2400" dirty="0" smtClean="0"/>
                  <a:t> are built in functions. You do not have to remember </a:t>
                </a:r>
                <a:r>
                  <a:rPr lang="en-US" sz="2400" dirty="0" err="1" smtClean="0"/>
                  <a:t>deg</a:t>
                </a:r>
                <a:r>
                  <a:rPr lang="en-US" sz="2400" dirty="0" smtClean="0"/>
                  <a:t> = rad * π / 180 (although you should know it).</a:t>
                </a:r>
              </a:p>
              <a:p>
                <a:r>
                  <a:rPr lang="en-US" sz="2400" dirty="0" err="1" smtClean="0"/>
                  <a:t>Math.sqrt</a:t>
                </a:r>
                <a:r>
                  <a:rPr lang="en-US" sz="2400" dirty="0" smtClean="0"/>
                  <a:t>() has some hidden overhead, avoid if possible. </a:t>
                </a:r>
              </a:p>
              <a:p>
                <a:r>
                  <a:rPr lang="en-US" sz="2400" dirty="0" smtClean="0"/>
                  <a:t>Java does not have a built in function for taking a logarithm in some arbitrary base, so instead learn your log rules:</a:t>
                </a:r>
              </a:p>
              <a:p>
                <a:endParaRPr lang="en-US" sz="2400" dirty="0" smtClean="0"/>
              </a:p>
              <a:p>
                <a:pPr marL="0" indent="0" algn="ctr">
                  <a:buNone/>
                </a:pPr>
                <a:r>
                  <a:rPr lang="en-US" sz="2400" dirty="0" smtClean="0"/>
                  <a:t> </a:t>
                </a:r>
                <a14:m>
                  <m:oMath xmlns:m="http://schemas.openxmlformats.org/officeDocument/2006/math">
                    <m:sSub>
                      <m:sSubPr>
                        <m:ctrlPr>
                          <a:rPr lang="en-US" sz="2400" b="0" i="1" smtClean="0">
                            <a:latin typeface="Cambria Math" charset="0"/>
                          </a:rPr>
                        </m:ctrlPr>
                      </m:sSubPr>
                      <m:e>
                        <m:r>
                          <a:rPr lang="en-US" sz="2400" b="0" i="1" smtClean="0">
                            <a:latin typeface="Cambria Math" charset="0"/>
                          </a:rPr>
                          <m:t>𝑙𝑜𝑔</m:t>
                        </m:r>
                      </m:e>
                      <m:sub>
                        <m:r>
                          <a:rPr lang="en-US" sz="2400" b="0" i="1" smtClean="0">
                            <a:latin typeface="Cambria Math" charset="0"/>
                          </a:rPr>
                          <m:t>𝑎</m:t>
                        </m:r>
                      </m:sub>
                    </m:sSub>
                    <m:d>
                      <m:dPr>
                        <m:ctrlPr>
                          <a:rPr lang="en-US" sz="2400" b="0" i="1" smtClean="0">
                            <a:latin typeface="Cambria Math" charset="0"/>
                          </a:rPr>
                        </m:ctrlPr>
                      </m:dPr>
                      <m:e>
                        <m:r>
                          <a:rPr lang="en-US" sz="2400" b="0" i="1" smtClean="0">
                            <a:latin typeface="Cambria Math" charset="0"/>
                          </a:rPr>
                          <m:t>𝑥</m:t>
                        </m:r>
                      </m:e>
                    </m:d>
                    <m:r>
                      <a:rPr lang="en-US" sz="2400" b="0" i="1" smtClean="0">
                        <a:latin typeface="Cambria Math" charset="0"/>
                      </a:rPr>
                      <m:t>= </m:t>
                    </m:r>
                    <m:f>
                      <m:fPr>
                        <m:ctrlPr>
                          <a:rPr lang="bg-BG"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𝑙𝑜𝑔</m:t>
                            </m:r>
                          </m:e>
                          <m:sub>
                            <m:r>
                              <a:rPr lang="en-US" sz="2400" b="0" i="1" smtClean="0">
                                <a:latin typeface="Cambria Math" charset="0"/>
                              </a:rPr>
                              <m:t>𝑏</m:t>
                            </m:r>
                          </m:sub>
                        </m:sSub>
                        <m:r>
                          <a:rPr lang="en-US" sz="2400" b="0" i="1" smtClean="0">
                            <a:latin typeface="Cambria Math" charset="0"/>
                          </a:rPr>
                          <m:t>(</m:t>
                        </m:r>
                        <m:r>
                          <a:rPr lang="en-US" sz="2400" b="0" i="1" smtClean="0">
                            <a:latin typeface="Cambria Math" charset="0"/>
                          </a:rPr>
                          <m:t>𝑥</m:t>
                        </m:r>
                        <m:r>
                          <a:rPr lang="en-US" sz="2400" b="0" i="1" smtClean="0">
                            <a:latin typeface="Cambria Math" charset="0"/>
                          </a:rPr>
                          <m:t>)</m:t>
                        </m:r>
                      </m:num>
                      <m:den>
                        <m:sSub>
                          <m:sSubPr>
                            <m:ctrlPr>
                              <a:rPr lang="en-US" sz="2400" b="0" i="1" smtClean="0">
                                <a:latin typeface="Cambria Math" charset="0"/>
                              </a:rPr>
                            </m:ctrlPr>
                          </m:sSubPr>
                          <m:e>
                            <m:r>
                              <a:rPr lang="en-US" sz="2400" b="0" i="1" smtClean="0">
                                <a:latin typeface="Cambria Math" charset="0"/>
                              </a:rPr>
                              <m:t>𝑙𝑜𝑔</m:t>
                            </m:r>
                          </m:e>
                          <m:sub>
                            <m:r>
                              <a:rPr lang="en-US" sz="2400" b="0" i="1" smtClean="0">
                                <a:latin typeface="Cambria Math" charset="0"/>
                              </a:rPr>
                              <m:t>𝑏</m:t>
                            </m:r>
                          </m:sub>
                        </m:sSub>
                        <m:r>
                          <a:rPr lang="en-US" sz="2400" b="0" i="1" smtClean="0">
                            <a:latin typeface="Cambria Math" charset="0"/>
                          </a:rPr>
                          <m:t>(</m:t>
                        </m:r>
                        <m:r>
                          <a:rPr lang="en-US" sz="2400" b="0" i="1" smtClean="0">
                            <a:latin typeface="Cambria Math" charset="0"/>
                          </a:rPr>
                          <m:t>𝑎</m:t>
                        </m:r>
                        <m:r>
                          <a:rPr lang="en-US" sz="2400" b="0" i="1" smtClean="0">
                            <a:latin typeface="Cambria Math" charset="0"/>
                          </a:rPr>
                          <m:t>)</m:t>
                        </m:r>
                      </m:den>
                    </m:f>
                  </m:oMath>
                </a14:m>
                <a:endParaRPr lang="en-US" sz="2400" dirty="0"/>
              </a:p>
              <a:p>
                <a:pPr marL="0" indent="0">
                  <a:buNone/>
                </a:pPr>
                <a:endParaRPr lang="en-US" sz="2400" dirty="0" smtClean="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63909"/>
                <a:ext cx="9601200" cy="4871802"/>
              </a:xfrm>
              <a:blipFill rotWithShape="0">
                <a:blip r:embed="rId2"/>
                <a:stretch>
                  <a:fillRect l="-889" t="-1377" r="-1016"/>
                </a:stretch>
              </a:blipFill>
            </p:spPr>
            <p:txBody>
              <a:bodyPr/>
              <a:lstStyle/>
              <a:p>
                <a:r>
                  <a:rPr lang="en-US">
                    <a:noFill/>
                  </a:rPr>
                  <a:t> </a:t>
                </a:r>
              </a:p>
            </p:txBody>
          </p:sp>
        </mc:Fallback>
      </mc:AlternateContent>
    </p:spTree>
    <p:extLst>
      <p:ext uri="{BB962C8B-B14F-4D97-AF65-F5344CB8AC3E}">
        <p14:creationId xmlns:p14="http://schemas.microsoft.com/office/powerpoint/2010/main" val="1790639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a:xfrm>
            <a:off x="1371600" y="2171699"/>
            <a:ext cx="9601200" cy="4364011"/>
          </a:xfrm>
        </p:spPr>
        <p:txBody>
          <a:bodyPr>
            <a:normAutofit/>
          </a:bodyPr>
          <a:lstStyle/>
          <a:p>
            <a:r>
              <a:rPr lang="en-US" sz="2400" dirty="0" smtClean="0"/>
              <a:t>A typical method for searching for some unknown quantity in geometry problems is to use a binary search. This can make the difference between a solution which is O(log(n)) and O(n). </a:t>
            </a:r>
          </a:p>
          <a:p>
            <a:r>
              <a:rPr lang="en-US" sz="2400" dirty="0" smtClean="0"/>
              <a:t>Standard problems which have are those where you are “filling” something, such as a water bottle or container.</a:t>
            </a:r>
            <a:endParaRPr lang="en-US" sz="2400" dirty="0"/>
          </a:p>
          <a:p>
            <a:pPr marL="0" indent="0">
              <a:buNone/>
            </a:pPr>
            <a:endParaRPr lang="en-US" sz="2400" dirty="0" smtClean="0"/>
          </a:p>
          <a:p>
            <a:endParaRPr lang="en-US" sz="2400" dirty="0"/>
          </a:p>
        </p:txBody>
      </p:sp>
    </p:spTree>
    <p:extLst>
      <p:ext uri="{BB962C8B-B14F-4D97-AF65-F5344CB8AC3E}">
        <p14:creationId xmlns:p14="http://schemas.microsoft.com/office/powerpoint/2010/main" val="385037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933</TotalTime>
  <Words>983</Words>
  <Application>Microsoft Macintosh PowerPoint</Application>
  <PresentationFormat>Widescreen</PresentationFormat>
  <Paragraphs>140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Cambria Math</vt:lpstr>
      <vt:lpstr>Franklin Gothic Book</vt:lpstr>
      <vt:lpstr>Crop</vt:lpstr>
      <vt:lpstr> Computational Geometry </vt:lpstr>
      <vt:lpstr>Problems in computational geometry Problem solving approaches Tips &amp; Tricks  Binary search  Triangle area Polygon area Point in a polygon</vt:lpstr>
      <vt:lpstr>Standard Problems in Computational Geometry </vt:lpstr>
      <vt:lpstr>Standard ways of solving Computational Geometry Problems:</vt:lpstr>
      <vt:lpstr>Tips &amp; Tricks - Precision &amp; floating point equality  </vt:lpstr>
      <vt:lpstr>Tips &amp; Tricks - Arctangent issue </vt:lpstr>
      <vt:lpstr>Tips &amp; Tricks - Arctangent issue </vt:lpstr>
      <vt:lpstr>Tips and Tricks – General tips</vt:lpstr>
      <vt:lpstr>Binary Search</vt:lpstr>
      <vt:lpstr>PowerPoint Presentation</vt:lpstr>
      <vt:lpstr>PowerPoint Presentation</vt:lpstr>
      <vt:lpstr>PowerPoint Presentation</vt:lpstr>
      <vt:lpstr>Triangle Area</vt:lpstr>
      <vt:lpstr>Triangle Area</vt:lpstr>
      <vt:lpstr>Polygon Area</vt:lpstr>
      <vt:lpstr>Polygon Area</vt:lpstr>
      <vt:lpstr>Point Orientation </vt:lpstr>
      <vt:lpstr>PowerPoint Presentation</vt:lpstr>
      <vt:lpstr>PowerPoint Presentation</vt:lpstr>
      <vt:lpstr>Point in a Polygon</vt:lpstr>
      <vt:lpstr>Point in a Polygon</vt:lpstr>
      <vt:lpstr>Point in a Polygon</vt:lpstr>
      <vt:lpstr>Point in a Polygon (Method #1)</vt:lpstr>
      <vt:lpstr>Point in a Polygon (Method #2)</vt:lpstr>
      <vt:lpstr>Point In Polygon</vt:lpstr>
      <vt:lpstr>Other topics in computational geometry: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Geometry </dc:title>
  <dc:creator>fisetwill@gmail.com</dc:creator>
  <cp:lastModifiedBy>fisetwill@gmail.com</cp:lastModifiedBy>
  <cp:revision>205</cp:revision>
  <dcterms:created xsi:type="dcterms:W3CDTF">2016-03-06T13:44:14Z</dcterms:created>
  <dcterms:modified xsi:type="dcterms:W3CDTF">2016-03-09T18:52:55Z</dcterms:modified>
</cp:coreProperties>
</file>