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30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7" r:id="rId36"/>
    <p:sldId id="298" r:id="rId37"/>
    <p:sldId id="294" r:id="rId38"/>
    <p:sldId id="295" r:id="rId39"/>
    <p:sldId id="296" r:id="rId40"/>
    <p:sldId id="299" r:id="rId41"/>
    <p:sldId id="301" r:id="rId42"/>
    <p:sldId id="300" r:id="rId43"/>
    <p:sldId id="302" r:id="rId44"/>
    <p:sldId id="304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3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0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50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0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78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085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09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7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3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52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9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1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1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2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94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79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81D6-1608-4492-9579-7DD78CBCDDB8}" type="datetimeFigureOut">
              <a:rPr lang="en-CA" smtClean="0"/>
              <a:t>2017-04-05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BAC5CE-F412-4A42-8E02-4AADFF8835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97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kattis.com/problems/runningm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8" y="2404531"/>
            <a:ext cx="9357130" cy="1646302"/>
          </a:xfrm>
        </p:spPr>
        <p:txBody>
          <a:bodyPr/>
          <a:lstStyle/>
          <a:p>
            <a:r>
              <a:rPr lang="en-US" dirty="0" smtClean="0"/>
              <a:t>Strongly Connected Components (SCCs) and 2-SAT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Bradet-Legris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036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52775"/>
          </a:xfrm>
        </p:spPr>
        <p:txBody>
          <a:bodyPr>
            <a:normAutofit/>
          </a:bodyPr>
          <a:lstStyle/>
          <a:p>
            <a:r>
              <a:rPr lang="en-US" dirty="0" smtClean="0"/>
              <a:t>Created one SCC (purple)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lowIndex</a:t>
            </a:r>
            <a:r>
              <a:rPr lang="en-US" dirty="0" smtClean="0"/>
              <a:t> of current Node, then </a:t>
            </a:r>
            <a:r>
              <a:rPr lang="en-US" dirty="0" err="1" smtClean="0"/>
              <a:t>recurse</a:t>
            </a:r>
            <a:r>
              <a:rPr lang="en-US" dirty="0" smtClean="0"/>
              <a:t> back.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361209" y="3830811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020291" y="383081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726286" y="383081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432281" y="3830809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138276" y="3830808"/>
            <a:ext cx="498763" cy="5299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 flipV="1">
            <a:off x="1859972" y="4095779"/>
            <a:ext cx="11603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3519054" y="4095779"/>
            <a:ext cx="120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5225049" y="4095778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>
          <a:xfrm flipV="1">
            <a:off x="6931044" y="4095777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7186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8164253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  <a:p>
            <a:r>
              <a:rPr lang="en-US" dirty="0"/>
              <a:t>5</a:t>
            </a:r>
            <a:endParaRPr lang="en-CA" dirty="0"/>
          </a:p>
        </p:txBody>
      </p:sp>
      <p:cxnSp>
        <p:nvCxnSpPr>
          <p:cNvPr id="20" name="Elbow Connector 19"/>
          <p:cNvCxnSpPr>
            <a:stCxn id="7" idx="0"/>
            <a:endCxn id="5" idx="0"/>
          </p:cNvCxnSpPr>
          <p:nvPr/>
        </p:nvCxnSpPr>
        <p:spPr>
          <a:xfrm rot="16200000" flipH="1" flipV="1">
            <a:off x="4975667" y="2124814"/>
            <a:ext cx="1" cy="341199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2263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458258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3020290" y="4531864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63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52775"/>
          </a:xfrm>
        </p:spPr>
        <p:txBody>
          <a:bodyPr>
            <a:normAutofit/>
          </a:bodyPr>
          <a:lstStyle/>
          <a:p>
            <a:r>
              <a:rPr lang="en-US" dirty="0" smtClean="0"/>
              <a:t>Update </a:t>
            </a:r>
            <a:r>
              <a:rPr lang="en-US" dirty="0" err="1" smtClean="0"/>
              <a:t>lowIndex</a:t>
            </a:r>
            <a:r>
              <a:rPr lang="en-US" dirty="0" smtClean="0"/>
              <a:t> of current Node, then </a:t>
            </a:r>
            <a:r>
              <a:rPr lang="en-US" dirty="0" err="1" smtClean="0"/>
              <a:t>recurse</a:t>
            </a:r>
            <a:r>
              <a:rPr lang="en-US" dirty="0" smtClean="0"/>
              <a:t> back.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361209" y="3830811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020291" y="383081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726286" y="3830810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432281" y="3830809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138276" y="3830808"/>
            <a:ext cx="498763" cy="5299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 flipV="1">
            <a:off x="1859972" y="4095779"/>
            <a:ext cx="11603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3519054" y="4095779"/>
            <a:ext cx="120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5225049" y="4095778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>
          <a:xfrm flipV="1">
            <a:off x="6931044" y="4095777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7186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8164253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  <a:p>
            <a:r>
              <a:rPr lang="en-US" dirty="0"/>
              <a:t>5</a:t>
            </a:r>
            <a:endParaRPr lang="en-CA" dirty="0"/>
          </a:p>
        </p:txBody>
      </p:sp>
      <p:cxnSp>
        <p:nvCxnSpPr>
          <p:cNvPr id="20" name="Elbow Connector 19"/>
          <p:cNvCxnSpPr>
            <a:stCxn id="7" idx="0"/>
            <a:endCxn id="5" idx="0"/>
          </p:cNvCxnSpPr>
          <p:nvPr/>
        </p:nvCxnSpPr>
        <p:spPr>
          <a:xfrm rot="16200000" flipH="1" flipV="1">
            <a:off x="4975667" y="2124814"/>
            <a:ext cx="1" cy="341199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2263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458258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3020290" y="4531864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496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975821" cy="852775"/>
          </a:xfrm>
        </p:spPr>
        <p:txBody>
          <a:bodyPr>
            <a:normAutofit/>
          </a:bodyPr>
          <a:lstStyle/>
          <a:p>
            <a:r>
              <a:rPr lang="en-US" dirty="0"/>
              <a:t>We have </a:t>
            </a:r>
            <a:r>
              <a:rPr lang="en-US" dirty="0" err="1"/>
              <a:t>lowIndex</a:t>
            </a:r>
            <a:r>
              <a:rPr lang="en-US" dirty="0"/>
              <a:t> = Index = </a:t>
            </a:r>
            <a:r>
              <a:rPr lang="en-US" dirty="0" smtClean="0"/>
              <a:t>2 </a:t>
            </a:r>
            <a:r>
              <a:rPr lang="en-US" dirty="0"/>
              <a:t>so create the SCC with all nodes with </a:t>
            </a:r>
            <a:r>
              <a:rPr lang="en-US" dirty="0" err="1"/>
              <a:t>lowIndex</a:t>
            </a:r>
            <a:r>
              <a:rPr lang="en-US" dirty="0"/>
              <a:t> = </a:t>
            </a:r>
            <a:r>
              <a:rPr lang="en-US" dirty="0" smtClean="0"/>
              <a:t>2, </a:t>
            </a:r>
            <a:r>
              <a:rPr lang="en-US" dirty="0"/>
              <a:t>then </a:t>
            </a:r>
            <a:r>
              <a:rPr lang="en-US" dirty="0" err="1"/>
              <a:t>recurse</a:t>
            </a:r>
            <a:r>
              <a:rPr lang="en-US" dirty="0"/>
              <a:t> back.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361209" y="3830811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020291" y="3830810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726286" y="383081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432281" y="3830809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138276" y="3830808"/>
            <a:ext cx="498763" cy="5299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 flipV="1">
            <a:off x="1859972" y="4095779"/>
            <a:ext cx="11603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3519054" y="4095779"/>
            <a:ext cx="120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5225049" y="4095778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>
          <a:xfrm flipV="1">
            <a:off x="6931044" y="4095777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7186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8164253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  <a:p>
            <a:r>
              <a:rPr lang="en-US" dirty="0"/>
              <a:t>5</a:t>
            </a:r>
            <a:endParaRPr lang="en-CA" dirty="0"/>
          </a:p>
        </p:txBody>
      </p:sp>
      <p:cxnSp>
        <p:nvCxnSpPr>
          <p:cNvPr id="20" name="Elbow Connector 19"/>
          <p:cNvCxnSpPr>
            <a:stCxn id="7" idx="0"/>
            <a:endCxn id="5" idx="0"/>
          </p:cNvCxnSpPr>
          <p:nvPr/>
        </p:nvCxnSpPr>
        <p:spPr>
          <a:xfrm rot="16200000" flipH="1" flipV="1">
            <a:off x="4975667" y="2124814"/>
            <a:ext cx="1" cy="341199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2263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458258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3020290" y="4531864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94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975821" cy="1140282"/>
          </a:xfrm>
        </p:spPr>
        <p:txBody>
          <a:bodyPr>
            <a:normAutofit/>
          </a:bodyPr>
          <a:lstStyle/>
          <a:p>
            <a:r>
              <a:rPr lang="en-US" dirty="0" smtClean="0"/>
              <a:t>Created one SSC (blue)</a:t>
            </a:r>
          </a:p>
          <a:p>
            <a:r>
              <a:rPr lang="en-US" dirty="0"/>
              <a:t>We have </a:t>
            </a:r>
            <a:r>
              <a:rPr lang="en-US" dirty="0" err="1"/>
              <a:t>lowIndex</a:t>
            </a:r>
            <a:r>
              <a:rPr lang="en-US" dirty="0"/>
              <a:t> = Index = </a:t>
            </a:r>
            <a:r>
              <a:rPr lang="en-US" dirty="0" smtClean="0"/>
              <a:t>1 </a:t>
            </a:r>
            <a:r>
              <a:rPr lang="en-US" dirty="0"/>
              <a:t>so create the SCC with all nodes with </a:t>
            </a:r>
            <a:r>
              <a:rPr lang="en-US" dirty="0" err="1"/>
              <a:t>lowIndex</a:t>
            </a:r>
            <a:r>
              <a:rPr lang="en-US" dirty="0"/>
              <a:t> = </a:t>
            </a:r>
            <a:r>
              <a:rPr lang="en-US" dirty="0" smtClean="0"/>
              <a:t>1, </a:t>
            </a:r>
            <a:r>
              <a:rPr lang="en-US" dirty="0"/>
              <a:t>then </a:t>
            </a:r>
            <a:r>
              <a:rPr lang="en-US" dirty="0" err="1"/>
              <a:t>recurse</a:t>
            </a:r>
            <a:r>
              <a:rPr lang="en-US" dirty="0"/>
              <a:t> back.</a:t>
            </a:r>
            <a:endParaRPr lang="en-CA" dirty="0"/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361209" y="3830811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020291" y="3830810"/>
            <a:ext cx="498763" cy="529937"/>
          </a:xfrm>
          <a:prstGeom prst="ellipse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726286" y="3830810"/>
            <a:ext cx="498763" cy="5299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432281" y="3830809"/>
            <a:ext cx="498763" cy="5299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138276" y="3830808"/>
            <a:ext cx="498763" cy="5299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 flipV="1">
            <a:off x="1859972" y="4095779"/>
            <a:ext cx="11603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3519054" y="4095779"/>
            <a:ext cx="120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5225049" y="4095778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>
          <a:xfrm flipV="1">
            <a:off x="6931044" y="4095777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7186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8164253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  <a:p>
            <a:r>
              <a:rPr lang="en-US" dirty="0"/>
              <a:t>5</a:t>
            </a:r>
            <a:endParaRPr lang="en-CA" dirty="0"/>
          </a:p>
        </p:txBody>
      </p:sp>
      <p:cxnSp>
        <p:nvCxnSpPr>
          <p:cNvPr id="20" name="Elbow Connector 19"/>
          <p:cNvCxnSpPr>
            <a:stCxn id="7" idx="0"/>
            <a:endCxn id="5" idx="0"/>
          </p:cNvCxnSpPr>
          <p:nvPr/>
        </p:nvCxnSpPr>
        <p:spPr>
          <a:xfrm rot="16200000" flipH="1" flipV="1">
            <a:off x="4975667" y="2124814"/>
            <a:ext cx="1" cy="341199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2263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458258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3020290" y="4531864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181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975821" cy="1140282"/>
          </a:xfrm>
        </p:spPr>
        <p:txBody>
          <a:bodyPr>
            <a:normAutofit/>
          </a:bodyPr>
          <a:lstStyle/>
          <a:p>
            <a:r>
              <a:rPr lang="en-US" dirty="0" smtClean="0"/>
              <a:t>Created one SCC (red)</a:t>
            </a:r>
          </a:p>
          <a:p>
            <a:r>
              <a:rPr lang="en-US" dirty="0" smtClean="0"/>
              <a:t>Algorithm terminates.  We now have 3 SCCs.</a:t>
            </a:r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361209" y="3830811"/>
            <a:ext cx="498763" cy="52993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020291" y="3830810"/>
            <a:ext cx="498763" cy="529937"/>
          </a:xfrm>
          <a:prstGeom prst="ellipse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726286" y="3830810"/>
            <a:ext cx="498763" cy="5299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432281" y="3830809"/>
            <a:ext cx="498763" cy="52993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138276" y="3830808"/>
            <a:ext cx="498763" cy="52993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 flipV="1">
            <a:off x="1859972" y="4095779"/>
            <a:ext cx="11603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3519054" y="4095779"/>
            <a:ext cx="120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5225049" y="4095778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>
          <a:xfrm flipV="1">
            <a:off x="6931044" y="4095777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7186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8164253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  <a:p>
            <a:r>
              <a:rPr lang="en-US" dirty="0"/>
              <a:t>5</a:t>
            </a:r>
            <a:endParaRPr lang="en-CA" dirty="0"/>
          </a:p>
        </p:txBody>
      </p:sp>
      <p:cxnSp>
        <p:nvCxnSpPr>
          <p:cNvPr id="20" name="Elbow Connector 19"/>
          <p:cNvCxnSpPr>
            <a:stCxn id="7" idx="0"/>
            <a:endCxn id="5" idx="0"/>
          </p:cNvCxnSpPr>
          <p:nvPr/>
        </p:nvCxnSpPr>
        <p:spPr>
          <a:xfrm rot="16200000" flipH="1" flipV="1">
            <a:off x="4975667" y="2124814"/>
            <a:ext cx="1" cy="341199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2263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458258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3020290" y="4531864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268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Pseudocode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7440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Pseudocode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525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Pseudocode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10077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6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Pseudocode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5821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2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99411" y="3502616"/>
            <a:ext cx="498763" cy="52993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7483185" y="1930400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762286" y="3502615"/>
            <a:ext cx="498763" cy="52993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586257" y="5244417"/>
            <a:ext cx="498763" cy="52993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519255" y="5244418"/>
            <a:ext cx="498763" cy="52993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572372" y="2607743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51473" y="4155988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788598" y="4155989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/>
              <a:t>?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675444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608442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cxnSp>
        <p:nvCxnSpPr>
          <p:cNvPr id="20" name="Straight Arrow Connector 19"/>
          <p:cNvCxnSpPr>
            <a:stCxn id="6" idx="3"/>
            <a:endCxn id="4" idx="7"/>
          </p:cNvCxnSpPr>
          <p:nvPr/>
        </p:nvCxnSpPr>
        <p:spPr>
          <a:xfrm flipH="1">
            <a:off x="6125132" y="2382730"/>
            <a:ext cx="1431095" cy="11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0"/>
          </p:cNvCxnSpPr>
          <p:nvPr/>
        </p:nvCxnSpPr>
        <p:spPr>
          <a:xfrm flipH="1">
            <a:off x="4768637" y="3954946"/>
            <a:ext cx="1003816" cy="12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</p:cNvCxnSpPr>
          <p:nvPr/>
        </p:nvCxnSpPr>
        <p:spPr>
          <a:xfrm flipV="1">
            <a:off x="5018018" y="5509385"/>
            <a:ext cx="15446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4" idx="5"/>
          </p:cNvCxnSpPr>
          <p:nvPr/>
        </p:nvCxnSpPr>
        <p:spPr>
          <a:xfrm flipH="1" flipV="1">
            <a:off x="6125132" y="3954946"/>
            <a:ext cx="710507" cy="1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6"/>
          </p:cNvCxnSpPr>
          <p:nvPr/>
        </p:nvCxnSpPr>
        <p:spPr>
          <a:xfrm flipH="1">
            <a:off x="7085020" y="3954945"/>
            <a:ext cx="1750308" cy="15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7" idx="1"/>
          </p:cNvCxnSpPr>
          <p:nvPr/>
        </p:nvCxnSpPr>
        <p:spPr>
          <a:xfrm>
            <a:off x="7908906" y="2382730"/>
            <a:ext cx="926422" cy="11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23166" cy="3845356"/>
          </a:xfrm>
        </p:spPr>
        <p:txBody>
          <a:bodyPr>
            <a:normAutofit/>
          </a:bodyPr>
          <a:lstStyle/>
          <a:p>
            <a:r>
              <a:rPr lang="en-US" dirty="0"/>
              <a:t>Top Value: Index</a:t>
            </a:r>
          </a:p>
          <a:p>
            <a:r>
              <a:rPr lang="en-US" dirty="0"/>
              <a:t>Bottom Value: </a:t>
            </a:r>
            <a:r>
              <a:rPr lang="en-US" dirty="0" err="1"/>
              <a:t>LowIndex</a:t>
            </a:r>
            <a:endParaRPr lang="en-US" dirty="0"/>
          </a:p>
          <a:p>
            <a:r>
              <a:rPr lang="en-US" dirty="0"/>
              <a:t>Adjacent Node has undefined </a:t>
            </a:r>
            <a:r>
              <a:rPr lang="en-US" dirty="0" err="1"/>
              <a:t>lowIndex</a:t>
            </a:r>
            <a:r>
              <a:rPr lang="en-US" dirty="0"/>
              <a:t>.  </a:t>
            </a:r>
            <a:r>
              <a:rPr lang="en-US" dirty="0" err="1"/>
              <a:t>Recurse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85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o</a:t>
            </a:r>
            <a:r>
              <a:rPr lang="en-US" dirty="0" smtClean="0"/>
              <a:t>f 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240211"/>
          </a:xfrm>
        </p:spPr>
        <p:txBody>
          <a:bodyPr>
            <a:normAutofit/>
          </a:bodyPr>
          <a:lstStyle/>
          <a:p>
            <a:r>
              <a:rPr lang="en-US" dirty="0"/>
              <a:t>Strongly Connected Components (</a:t>
            </a:r>
            <a:r>
              <a:rPr lang="en-US" dirty="0" smtClean="0"/>
              <a:t>SCCs</a:t>
            </a:r>
            <a:r>
              <a:rPr lang="en-US" dirty="0"/>
              <a:t>)</a:t>
            </a:r>
          </a:p>
          <a:p>
            <a:r>
              <a:rPr lang="en-US" dirty="0" err="1"/>
              <a:t>Tarjan’s</a:t>
            </a:r>
            <a:r>
              <a:rPr lang="en-US" dirty="0"/>
              <a:t> </a:t>
            </a:r>
            <a:r>
              <a:rPr lang="en-US" dirty="0" smtClean="0"/>
              <a:t>Algorithm (Solution to SCC)</a:t>
            </a:r>
            <a:endParaRPr lang="en-CA" dirty="0"/>
          </a:p>
          <a:p>
            <a:pPr lvl="1"/>
            <a:r>
              <a:rPr lang="en-US" dirty="0"/>
              <a:t>Rundown</a:t>
            </a:r>
          </a:p>
          <a:p>
            <a:pPr lvl="1"/>
            <a:r>
              <a:rPr lang="en-US" dirty="0"/>
              <a:t>Example 1</a:t>
            </a:r>
          </a:p>
          <a:p>
            <a:pPr lvl="1"/>
            <a:r>
              <a:rPr lang="en-US" dirty="0"/>
              <a:t>Pseudocode</a:t>
            </a:r>
          </a:p>
          <a:p>
            <a:pPr lvl="1"/>
            <a:r>
              <a:rPr lang="en-US" dirty="0"/>
              <a:t>Examples 2 / 3</a:t>
            </a:r>
          </a:p>
          <a:p>
            <a:r>
              <a:rPr lang="en-US" dirty="0"/>
              <a:t>2-SAT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Solution</a:t>
            </a:r>
          </a:p>
          <a:p>
            <a:r>
              <a:rPr lang="en-US" dirty="0" err="1"/>
              <a:t>Kattis</a:t>
            </a:r>
            <a:r>
              <a:rPr lang="en-US" dirty="0"/>
              <a:t> Problem: Running </a:t>
            </a:r>
            <a:r>
              <a:rPr lang="en-US" dirty="0" err="1"/>
              <a:t>MoM</a:t>
            </a:r>
            <a:endParaRPr lang="en-US" dirty="0"/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time allows:</a:t>
            </a:r>
          </a:p>
          <a:p>
            <a:pPr lvl="1"/>
            <a:r>
              <a:rPr lang="en-US" dirty="0"/>
              <a:t>Shortest Path Faster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/>
              <a:t>Linear Time Sorting Algorithms</a:t>
            </a:r>
          </a:p>
          <a:p>
            <a:pPr lvl="2"/>
            <a:r>
              <a:rPr lang="en-US" dirty="0"/>
              <a:t>Counting Sort</a:t>
            </a:r>
          </a:p>
          <a:p>
            <a:pPr lvl="2"/>
            <a:r>
              <a:rPr lang="en-US" dirty="0"/>
              <a:t>Radix Sort</a:t>
            </a:r>
          </a:p>
          <a:p>
            <a:endParaRPr lang="en-US" dirty="0" smtClean="0"/>
          </a:p>
          <a:p>
            <a:r>
              <a:rPr lang="en-US" dirty="0" smtClean="0"/>
              <a:t>References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239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2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99411" y="3502616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7483185" y="193040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762286" y="3502615"/>
            <a:ext cx="498763" cy="52993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586257" y="5244417"/>
            <a:ext cx="498763" cy="52993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519255" y="5244418"/>
            <a:ext cx="498763" cy="52993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572372" y="2607743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51473" y="4155988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788598" y="4155989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675444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608442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cxnSp>
        <p:nvCxnSpPr>
          <p:cNvPr id="20" name="Straight Arrow Connector 19"/>
          <p:cNvCxnSpPr>
            <a:stCxn id="6" idx="3"/>
            <a:endCxn id="4" idx="7"/>
          </p:cNvCxnSpPr>
          <p:nvPr/>
        </p:nvCxnSpPr>
        <p:spPr>
          <a:xfrm flipH="1">
            <a:off x="6125132" y="2382730"/>
            <a:ext cx="1431095" cy="11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0"/>
          </p:cNvCxnSpPr>
          <p:nvPr/>
        </p:nvCxnSpPr>
        <p:spPr>
          <a:xfrm flipH="1">
            <a:off x="4768637" y="3954946"/>
            <a:ext cx="1003816" cy="12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</p:cNvCxnSpPr>
          <p:nvPr/>
        </p:nvCxnSpPr>
        <p:spPr>
          <a:xfrm flipV="1">
            <a:off x="5018018" y="5509385"/>
            <a:ext cx="15446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4" idx="5"/>
          </p:cNvCxnSpPr>
          <p:nvPr/>
        </p:nvCxnSpPr>
        <p:spPr>
          <a:xfrm flipH="1" flipV="1">
            <a:off x="6125132" y="3954946"/>
            <a:ext cx="710507" cy="1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6"/>
          </p:cNvCxnSpPr>
          <p:nvPr/>
        </p:nvCxnSpPr>
        <p:spPr>
          <a:xfrm flipH="1">
            <a:off x="7085020" y="3954945"/>
            <a:ext cx="1750308" cy="15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7" idx="1"/>
          </p:cNvCxnSpPr>
          <p:nvPr/>
        </p:nvCxnSpPr>
        <p:spPr>
          <a:xfrm>
            <a:off x="7908906" y="2382730"/>
            <a:ext cx="926422" cy="11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23166" cy="3845356"/>
          </a:xfrm>
        </p:spPr>
        <p:txBody>
          <a:bodyPr>
            <a:normAutofit/>
          </a:bodyPr>
          <a:lstStyle/>
          <a:p>
            <a:r>
              <a:rPr lang="en-US" dirty="0" smtClean="0"/>
              <a:t>Adjacent Node has undefined </a:t>
            </a:r>
            <a:r>
              <a:rPr lang="en-US" dirty="0" err="1" smtClean="0"/>
              <a:t>lowIndex</a:t>
            </a:r>
            <a:r>
              <a:rPr lang="en-US" dirty="0" smtClean="0"/>
              <a:t>.  </a:t>
            </a:r>
            <a:r>
              <a:rPr lang="en-US" dirty="0" err="1" smtClean="0"/>
              <a:t>Recurse</a:t>
            </a:r>
            <a:r>
              <a:rPr lang="en-US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16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2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99411" y="3502616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7483185" y="193040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762286" y="3502615"/>
            <a:ext cx="498763" cy="52993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586257" y="5244417"/>
            <a:ext cx="498763" cy="52993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519255" y="5244418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572372" y="2607743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51473" y="4155988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788598" y="4155989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675444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608442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/>
              <a:t>3</a:t>
            </a:r>
            <a:endParaRPr lang="en-CA" dirty="0"/>
          </a:p>
        </p:txBody>
      </p:sp>
      <p:cxnSp>
        <p:nvCxnSpPr>
          <p:cNvPr id="20" name="Straight Arrow Connector 19"/>
          <p:cNvCxnSpPr>
            <a:stCxn id="6" idx="3"/>
            <a:endCxn id="4" idx="7"/>
          </p:cNvCxnSpPr>
          <p:nvPr/>
        </p:nvCxnSpPr>
        <p:spPr>
          <a:xfrm flipH="1">
            <a:off x="6125132" y="2382730"/>
            <a:ext cx="1431095" cy="11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0"/>
          </p:cNvCxnSpPr>
          <p:nvPr/>
        </p:nvCxnSpPr>
        <p:spPr>
          <a:xfrm flipH="1">
            <a:off x="4768637" y="3954946"/>
            <a:ext cx="1003816" cy="12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</p:cNvCxnSpPr>
          <p:nvPr/>
        </p:nvCxnSpPr>
        <p:spPr>
          <a:xfrm flipV="1">
            <a:off x="5018018" y="5509385"/>
            <a:ext cx="15446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4" idx="5"/>
          </p:cNvCxnSpPr>
          <p:nvPr/>
        </p:nvCxnSpPr>
        <p:spPr>
          <a:xfrm flipH="1" flipV="1">
            <a:off x="6125132" y="3954946"/>
            <a:ext cx="710507" cy="1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6"/>
          </p:cNvCxnSpPr>
          <p:nvPr/>
        </p:nvCxnSpPr>
        <p:spPr>
          <a:xfrm flipH="1">
            <a:off x="7085020" y="3954945"/>
            <a:ext cx="1750308" cy="15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7" idx="1"/>
          </p:cNvCxnSpPr>
          <p:nvPr/>
        </p:nvCxnSpPr>
        <p:spPr>
          <a:xfrm>
            <a:off x="7908906" y="2382730"/>
            <a:ext cx="926422" cy="11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23166" cy="3845356"/>
          </a:xfrm>
        </p:spPr>
        <p:txBody>
          <a:bodyPr>
            <a:normAutofit/>
          </a:bodyPr>
          <a:lstStyle/>
          <a:p>
            <a:r>
              <a:rPr lang="en-US" dirty="0" smtClean="0"/>
              <a:t>Adjacent Node has undefined </a:t>
            </a:r>
            <a:r>
              <a:rPr lang="en-US" dirty="0" err="1" smtClean="0"/>
              <a:t>lowIndex</a:t>
            </a:r>
            <a:r>
              <a:rPr lang="en-US" dirty="0" smtClean="0"/>
              <a:t>.  </a:t>
            </a:r>
            <a:r>
              <a:rPr lang="en-US" dirty="0" err="1" smtClean="0"/>
              <a:t>Recurse</a:t>
            </a:r>
            <a:r>
              <a:rPr lang="en-US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31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2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99411" y="3502616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7483185" y="193040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762286" y="3502615"/>
            <a:ext cx="498763" cy="52993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586257" y="5244417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519255" y="5244418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572372" y="2607743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51473" y="4155988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788598" y="4155989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675444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608442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/>
              <a:t>3</a:t>
            </a:r>
            <a:endParaRPr lang="en-CA" dirty="0"/>
          </a:p>
        </p:txBody>
      </p:sp>
      <p:cxnSp>
        <p:nvCxnSpPr>
          <p:cNvPr id="20" name="Straight Arrow Connector 19"/>
          <p:cNvCxnSpPr>
            <a:stCxn id="6" idx="3"/>
            <a:endCxn id="4" idx="7"/>
          </p:cNvCxnSpPr>
          <p:nvPr/>
        </p:nvCxnSpPr>
        <p:spPr>
          <a:xfrm flipH="1">
            <a:off x="6125132" y="2382730"/>
            <a:ext cx="1431095" cy="11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0"/>
          </p:cNvCxnSpPr>
          <p:nvPr/>
        </p:nvCxnSpPr>
        <p:spPr>
          <a:xfrm flipH="1">
            <a:off x="4768637" y="3954946"/>
            <a:ext cx="1003816" cy="12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</p:cNvCxnSpPr>
          <p:nvPr/>
        </p:nvCxnSpPr>
        <p:spPr>
          <a:xfrm flipV="1">
            <a:off x="5018018" y="5509385"/>
            <a:ext cx="15446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4" idx="5"/>
          </p:cNvCxnSpPr>
          <p:nvPr/>
        </p:nvCxnSpPr>
        <p:spPr>
          <a:xfrm flipH="1" flipV="1">
            <a:off x="6125132" y="3954946"/>
            <a:ext cx="710507" cy="1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6"/>
          </p:cNvCxnSpPr>
          <p:nvPr/>
        </p:nvCxnSpPr>
        <p:spPr>
          <a:xfrm flipH="1">
            <a:off x="7085020" y="3954945"/>
            <a:ext cx="1750308" cy="15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7" idx="1"/>
          </p:cNvCxnSpPr>
          <p:nvPr/>
        </p:nvCxnSpPr>
        <p:spPr>
          <a:xfrm>
            <a:off x="7908906" y="2382730"/>
            <a:ext cx="926422" cy="11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23166" cy="3845356"/>
          </a:xfrm>
        </p:spPr>
        <p:txBody>
          <a:bodyPr>
            <a:normAutofit/>
          </a:bodyPr>
          <a:lstStyle/>
          <a:p>
            <a:r>
              <a:rPr lang="en-US" dirty="0" smtClean="0"/>
              <a:t>No adjacent nodes that have not been processed.  </a:t>
            </a:r>
            <a:endParaRPr lang="en-US" dirty="0"/>
          </a:p>
          <a:p>
            <a:r>
              <a:rPr lang="en-US" dirty="0" smtClean="0"/>
              <a:t>Set </a:t>
            </a:r>
            <a:r>
              <a:rPr lang="en-US" dirty="0" err="1" smtClean="0"/>
              <a:t>LowIndex</a:t>
            </a:r>
            <a:r>
              <a:rPr lang="en-US" dirty="0" smtClean="0"/>
              <a:t> of current node to 2 since it is the minimum of 4 and the </a:t>
            </a:r>
            <a:r>
              <a:rPr lang="en-US" dirty="0" err="1" smtClean="0"/>
              <a:t>lowIndex</a:t>
            </a:r>
            <a:r>
              <a:rPr lang="en-US" dirty="0" smtClean="0"/>
              <a:t> of adjacent nodes.</a:t>
            </a:r>
          </a:p>
          <a:p>
            <a:r>
              <a:rPr lang="en-US" dirty="0" err="1" smtClean="0"/>
              <a:t>Recurse</a:t>
            </a:r>
            <a:r>
              <a:rPr lang="en-US" dirty="0" smtClean="0"/>
              <a:t> back.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67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2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99411" y="3502616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7483185" y="193040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762286" y="3502615"/>
            <a:ext cx="498763" cy="52993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586257" y="5244417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519255" y="5244418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572372" y="2607743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51473" y="4155988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788598" y="4155989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675444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608442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cxnSp>
        <p:nvCxnSpPr>
          <p:cNvPr id="20" name="Straight Arrow Connector 19"/>
          <p:cNvCxnSpPr>
            <a:stCxn id="6" idx="3"/>
            <a:endCxn id="4" idx="7"/>
          </p:cNvCxnSpPr>
          <p:nvPr/>
        </p:nvCxnSpPr>
        <p:spPr>
          <a:xfrm flipH="1">
            <a:off x="6125132" y="2382730"/>
            <a:ext cx="1431095" cy="11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0"/>
          </p:cNvCxnSpPr>
          <p:nvPr/>
        </p:nvCxnSpPr>
        <p:spPr>
          <a:xfrm flipH="1">
            <a:off x="4768637" y="3954946"/>
            <a:ext cx="1003816" cy="12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</p:cNvCxnSpPr>
          <p:nvPr/>
        </p:nvCxnSpPr>
        <p:spPr>
          <a:xfrm flipV="1">
            <a:off x="5018018" y="5509385"/>
            <a:ext cx="15446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4" idx="5"/>
          </p:cNvCxnSpPr>
          <p:nvPr/>
        </p:nvCxnSpPr>
        <p:spPr>
          <a:xfrm flipH="1" flipV="1">
            <a:off x="6125132" y="3954946"/>
            <a:ext cx="710507" cy="1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6"/>
          </p:cNvCxnSpPr>
          <p:nvPr/>
        </p:nvCxnSpPr>
        <p:spPr>
          <a:xfrm flipH="1">
            <a:off x="7085020" y="3954945"/>
            <a:ext cx="1750308" cy="15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7" idx="1"/>
          </p:cNvCxnSpPr>
          <p:nvPr/>
        </p:nvCxnSpPr>
        <p:spPr>
          <a:xfrm>
            <a:off x="7908906" y="2382730"/>
            <a:ext cx="926422" cy="11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23166" cy="3845356"/>
          </a:xfrm>
        </p:spPr>
        <p:txBody>
          <a:bodyPr>
            <a:normAutofit/>
          </a:bodyPr>
          <a:lstStyle/>
          <a:p>
            <a:r>
              <a:rPr lang="en-US" dirty="0" smtClean="0"/>
              <a:t>No adjacent nodes that have not been processed.  </a:t>
            </a:r>
            <a:endParaRPr lang="en-US" dirty="0"/>
          </a:p>
          <a:p>
            <a:r>
              <a:rPr lang="en-US" dirty="0" smtClean="0"/>
              <a:t>Set </a:t>
            </a:r>
            <a:r>
              <a:rPr lang="en-US" dirty="0" err="1" smtClean="0"/>
              <a:t>LowIndex</a:t>
            </a:r>
            <a:r>
              <a:rPr lang="en-US" dirty="0" smtClean="0"/>
              <a:t> of current node to 2 since it is the minimum of 3 and the </a:t>
            </a:r>
            <a:r>
              <a:rPr lang="en-US" dirty="0" err="1" smtClean="0"/>
              <a:t>lowIndex</a:t>
            </a:r>
            <a:r>
              <a:rPr lang="en-US" dirty="0" smtClean="0"/>
              <a:t> of adjacent nodes.</a:t>
            </a:r>
          </a:p>
          <a:p>
            <a:r>
              <a:rPr lang="en-US" dirty="0" err="1" smtClean="0"/>
              <a:t>Recurse</a:t>
            </a:r>
            <a:r>
              <a:rPr lang="en-US" dirty="0" smtClean="0"/>
              <a:t> back.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982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2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99411" y="3502616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7483185" y="193040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762286" y="3502615"/>
            <a:ext cx="498763" cy="52993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586257" y="5244417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519255" y="5244418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572372" y="2607743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51473" y="4155988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788598" y="4155989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675444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608442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cxnSp>
        <p:nvCxnSpPr>
          <p:cNvPr id="20" name="Straight Arrow Connector 19"/>
          <p:cNvCxnSpPr>
            <a:stCxn id="6" idx="3"/>
            <a:endCxn id="4" idx="7"/>
          </p:cNvCxnSpPr>
          <p:nvPr/>
        </p:nvCxnSpPr>
        <p:spPr>
          <a:xfrm flipH="1">
            <a:off x="6125132" y="2382730"/>
            <a:ext cx="1431095" cy="11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0"/>
          </p:cNvCxnSpPr>
          <p:nvPr/>
        </p:nvCxnSpPr>
        <p:spPr>
          <a:xfrm flipH="1">
            <a:off x="4768637" y="3954946"/>
            <a:ext cx="1003816" cy="12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</p:cNvCxnSpPr>
          <p:nvPr/>
        </p:nvCxnSpPr>
        <p:spPr>
          <a:xfrm flipV="1">
            <a:off x="5018018" y="5509385"/>
            <a:ext cx="15446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4" idx="5"/>
          </p:cNvCxnSpPr>
          <p:nvPr/>
        </p:nvCxnSpPr>
        <p:spPr>
          <a:xfrm flipH="1" flipV="1">
            <a:off x="6125132" y="3954946"/>
            <a:ext cx="710507" cy="1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6"/>
          </p:cNvCxnSpPr>
          <p:nvPr/>
        </p:nvCxnSpPr>
        <p:spPr>
          <a:xfrm flipH="1">
            <a:off x="7085020" y="3954945"/>
            <a:ext cx="1750308" cy="15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7" idx="1"/>
          </p:cNvCxnSpPr>
          <p:nvPr/>
        </p:nvCxnSpPr>
        <p:spPr>
          <a:xfrm>
            <a:off x="7908906" y="2382730"/>
            <a:ext cx="926422" cy="11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60956" cy="3845356"/>
          </a:xfrm>
        </p:spPr>
        <p:txBody>
          <a:bodyPr>
            <a:normAutofit/>
          </a:bodyPr>
          <a:lstStyle/>
          <a:p>
            <a:r>
              <a:rPr lang="en-US" dirty="0" smtClean="0"/>
              <a:t>No adjacent nodes that have not been processed.  </a:t>
            </a:r>
            <a:endParaRPr lang="en-US" dirty="0"/>
          </a:p>
          <a:p>
            <a:r>
              <a:rPr lang="en-US" dirty="0" err="1" smtClean="0"/>
              <a:t>LowIndex</a:t>
            </a:r>
            <a:r>
              <a:rPr lang="en-US" dirty="0" smtClean="0"/>
              <a:t> is the lowest of all adjacent nodes.</a:t>
            </a:r>
          </a:p>
          <a:p>
            <a:r>
              <a:rPr lang="en-US" dirty="0" smtClean="0"/>
              <a:t>Have </a:t>
            </a:r>
            <a:r>
              <a:rPr lang="en-US" dirty="0" err="1" smtClean="0"/>
              <a:t>LowIndex</a:t>
            </a:r>
            <a:r>
              <a:rPr lang="en-US" dirty="0" smtClean="0"/>
              <a:t> = Index = 2. Found a SCC.  Create the SCC with all nodes having </a:t>
            </a:r>
            <a:r>
              <a:rPr lang="en-US" dirty="0" err="1" smtClean="0"/>
              <a:t>lowIndex</a:t>
            </a:r>
            <a:r>
              <a:rPr lang="en-US" dirty="0" smtClean="0"/>
              <a:t> = 2.</a:t>
            </a:r>
          </a:p>
          <a:p>
            <a:r>
              <a:rPr lang="en-US" dirty="0" err="1" smtClean="0"/>
              <a:t>Recurse</a:t>
            </a:r>
            <a:r>
              <a:rPr lang="en-US" dirty="0" smtClean="0"/>
              <a:t> back.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849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2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99411" y="3502616"/>
            <a:ext cx="498763" cy="529937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7483185" y="1930400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762286" y="3502615"/>
            <a:ext cx="498763" cy="529937"/>
          </a:xfrm>
          <a:prstGeom prst="ellipse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586257" y="5244417"/>
            <a:ext cx="498763" cy="529937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519255" y="5244418"/>
            <a:ext cx="498763" cy="529937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572372" y="2607743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51473" y="4155988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788598" y="4155989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675444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608442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cxnSp>
        <p:nvCxnSpPr>
          <p:cNvPr id="20" name="Straight Arrow Connector 19"/>
          <p:cNvCxnSpPr>
            <a:stCxn id="6" idx="3"/>
            <a:endCxn id="4" idx="7"/>
          </p:cNvCxnSpPr>
          <p:nvPr/>
        </p:nvCxnSpPr>
        <p:spPr>
          <a:xfrm flipH="1">
            <a:off x="6125132" y="2382730"/>
            <a:ext cx="1431095" cy="11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0"/>
          </p:cNvCxnSpPr>
          <p:nvPr/>
        </p:nvCxnSpPr>
        <p:spPr>
          <a:xfrm flipH="1">
            <a:off x="4768637" y="3954946"/>
            <a:ext cx="1003816" cy="12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</p:cNvCxnSpPr>
          <p:nvPr/>
        </p:nvCxnSpPr>
        <p:spPr>
          <a:xfrm flipV="1">
            <a:off x="5018018" y="5509385"/>
            <a:ext cx="15446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4" idx="5"/>
          </p:cNvCxnSpPr>
          <p:nvPr/>
        </p:nvCxnSpPr>
        <p:spPr>
          <a:xfrm flipH="1" flipV="1">
            <a:off x="6125132" y="3954946"/>
            <a:ext cx="710507" cy="1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6"/>
          </p:cNvCxnSpPr>
          <p:nvPr/>
        </p:nvCxnSpPr>
        <p:spPr>
          <a:xfrm flipH="1">
            <a:off x="7085020" y="3954945"/>
            <a:ext cx="1750308" cy="15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7" idx="1"/>
          </p:cNvCxnSpPr>
          <p:nvPr/>
        </p:nvCxnSpPr>
        <p:spPr>
          <a:xfrm>
            <a:off x="7908906" y="2382730"/>
            <a:ext cx="926422" cy="11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3360956" cy="3845356"/>
          </a:xfrm>
        </p:spPr>
        <p:txBody>
          <a:bodyPr>
            <a:normAutofit/>
          </a:bodyPr>
          <a:lstStyle/>
          <a:p>
            <a:r>
              <a:rPr lang="en-US" dirty="0" smtClean="0"/>
              <a:t>Created one SCC (purple)</a:t>
            </a:r>
          </a:p>
          <a:p>
            <a:r>
              <a:rPr lang="en-US" dirty="0"/>
              <a:t>Adjacent Node has undefined </a:t>
            </a:r>
            <a:r>
              <a:rPr lang="en-US" dirty="0" err="1"/>
              <a:t>lowIndex</a:t>
            </a:r>
            <a:r>
              <a:rPr lang="en-US" dirty="0"/>
              <a:t>.  </a:t>
            </a:r>
            <a:r>
              <a:rPr lang="en-US" dirty="0" err="1"/>
              <a:t>Recurse</a:t>
            </a:r>
            <a:r>
              <a:rPr lang="en-US" dirty="0"/>
              <a:t>.</a:t>
            </a:r>
            <a:endParaRPr lang="en-CA" dirty="0"/>
          </a:p>
          <a:p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8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2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99411" y="3502616"/>
            <a:ext cx="498763" cy="529937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7483185" y="1930400"/>
            <a:ext cx="498763" cy="529937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762286" y="3502615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586257" y="5244417"/>
            <a:ext cx="498763" cy="529937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519255" y="5244418"/>
            <a:ext cx="498763" cy="529937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572372" y="2607743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51473" y="4155988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  <a:p>
            <a:r>
              <a:rPr lang="en-US" dirty="0"/>
              <a:t>5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788598" y="4155989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675444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608442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cxnSp>
        <p:nvCxnSpPr>
          <p:cNvPr id="20" name="Straight Arrow Connector 19"/>
          <p:cNvCxnSpPr>
            <a:stCxn id="6" idx="3"/>
            <a:endCxn id="4" idx="7"/>
          </p:cNvCxnSpPr>
          <p:nvPr/>
        </p:nvCxnSpPr>
        <p:spPr>
          <a:xfrm flipH="1">
            <a:off x="6125132" y="2382730"/>
            <a:ext cx="1431095" cy="11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0"/>
          </p:cNvCxnSpPr>
          <p:nvPr/>
        </p:nvCxnSpPr>
        <p:spPr>
          <a:xfrm flipH="1">
            <a:off x="4768637" y="3954946"/>
            <a:ext cx="1003816" cy="12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</p:cNvCxnSpPr>
          <p:nvPr/>
        </p:nvCxnSpPr>
        <p:spPr>
          <a:xfrm flipV="1">
            <a:off x="5018018" y="5509385"/>
            <a:ext cx="15446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4" idx="5"/>
          </p:cNvCxnSpPr>
          <p:nvPr/>
        </p:nvCxnSpPr>
        <p:spPr>
          <a:xfrm flipH="1" flipV="1">
            <a:off x="6125132" y="3954946"/>
            <a:ext cx="710507" cy="1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6"/>
          </p:cNvCxnSpPr>
          <p:nvPr/>
        </p:nvCxnSpPr>
        <p:spPr>
          <a:xfrm flipH="1">
            <a:off x="7085020" y="3954945"/>
            <a:ext cx="1750308" cy="15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7" idx="1"/>
          </p:cNvCxnSpPr>
          <p:nvPr/>
        </p:nvCxnSpPr>
        <p:spPr>
          <a:xfrm>
            <a:off x="7908906" y="2382730"/>
            <a:ext cx="926422" cy="11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3360956" cy="4562330"/>
          </a:xfrm>
        </p:spPr>
        <p:txBody>
          <a:bodyPr>
            <a:normAutofit/>
          </a:bodyPr>
          <a:lstStyle/>
          <a:p>
            <a:r>
              <a:rPr lang="en-US" dirty="0" smtClean="0"/>
              <a:t>Note here that we cannot make </a:t>
            </a:r>
            <a:r>
              <a:rPr lang="en-US" dirty="0" err="1" smtClean="0"/>
              <a:t>lowIndex</a:t>
            </a:r>
            <a:r>
              <a:rPr lang="en-US" dirty="0" smtClean="0"/>
              <a:t> of the current node 2, since the adjacent purple node with index 4 is already in an SCC.  If node 5 was in the purple SCC, then it would have been found in the DFS of one of the purple nodes, but it wasn’t.   </a:t>
            </a:r>
            <a:endParaRPr lang="en-CA" dirty="0"/>
          </a:p>
          <a:p>
            <a:r>
              <a:rPr lang="en-US" dirty="0"/>
              <a:t>Have </a:t>
            </a:r>
            <a:r>
              <a:rPr lang="en-US" dirty="0" err="1"/>
              <a:t>LowIndex</a:t>
            </a:r>
            <a:r>
              <a:rPr lang="en-US" dirty="0"/>
              <a:t> = Index = </a:t>
            </a:r>
            <a:r>
              <a:rPr lang="en-US" dirty="0" smtClean="0"/>
              <a:t>5. </a:t>
            </a:r>
            <a:r>
              <a:rPr lang="en-US" dirty="0"/>
              <a:t>Found a SCC.  Create the SCC with all nodes having </a:t>
            </a:r>
            <a:r>
              <a:rPr lang="en-US" dirty="0" err="1"/>
              <a:t>lowIndex</a:t>
            </a:r>
            <a:r>
              <a:rPr lang="en-US" dirty="0"/>
              <a:t> = </a:t>
            </a:r>
            <a:r>
              <a:rPr lang="en-US" dirty="0" smtClean="0"/>
              <a:t>5.</a:t>
            </a:r>
            <a:endParaRPr lang="en-US" dirty="0"/>
          </a:p>
          <a:p>
            <a:r>
              <a:rPr lang="en-US" dirty="0" err="1"/>
              <a:t>Recurse</a:t>
            </a:r>
            <a:r>
              <a:rPr lang="en-US" dirty="0"/>
              <a:t> back.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627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2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99411" y="3502616"/>
            <a:ext cx="498763" cy="529937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7483185" y="1930400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762286" y="3502615"/>
            <a:ext cx="498763" cy="529937"/>
          </a:xfrm>
          <a:prstGeom prst="ellipse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586257" y="5244417"/>
            <a:ext cx="498763" cy="529937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519255" y="5244418"/>
            <a:ext cx="498763" cy="529937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572372" y="2607743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51473" y="4155988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  <a:p>
            <a:r>
              <a:rPr lang="en-US" dirty="0"/>
              <a:t>5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788598" y="4155989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675444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608442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cxnSp>
        <p:nvCxnSpPr>
          <p:cNvPr id="20" name="Straight Arrow Connector 19"/>
          <p:cNvCxnSpPr>
            <a:stCxn id="6" idx="3"/>
            <a:endCxn id="4" idx="7"/>
          </p:cNvCxnSpPr>
          <p:nvPr/>
        </p:nvCxnSpPr>
        <p:spPr>
          <a:xfrm flipH="1">
            <a:off x="6125132" y="2382730"/>
            <a:ext cx="1431095" cy="11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0"/>
          </p:cNvCxnSpPr>
          <p:nvPr/>
        </p:nvCxnSpPr>
        <p:spPr>
          <a:xfrm flipH="1">
            <a:off x="4768637" y="3954946"/>
            <a:ext cx="1003816" cy="12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</p:cNvCxnSpPr>
          <p:nvPr/>
        </p:nvCxnSpPr>
        <p:spPr>
          <a:xfrm flipV="1">
            <a:off x="5018018" y="5509385"/>
            <a:ext cx="15446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4" idx="5"/>
          </p:cNvCxnSpPr>
          <p:nvPr/>
        </p:nvCxnSpPr>
        <p:spPr>
          <a:xfrm flipH="1" flipV="1">
            <a:off x="6125132" y="3954946"/>
            <a:ext cx="710507" cy="1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6"/>
          </p:cNvCxnSpPr>
          <p:nvPr/>
        </p:nvCxnSpPr>
        <p:spPr>
          <a:xfrm flipH="1">
            <a:off x="7085020" y="3954945"/>
            <a:ext cx="1750308" cy="15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7" idx="1"/>
          </p:cNvCxnSpPr>
          <p:nvPr/>
        </p:nvCxnSpPr>
        <p:spPr>
          <a:xfrm>
            <a:off x="7908906" y="2382730"/>
            <a:ext cx="926422" cy="11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3360956" cy="4562330"/>
          </a:xfrm>
        </p:spPr>
        <p:txBody>
          <a:bodyPr>
            <a:normAutofit/>
          </a:bodyPr>
          <a:lstStyle/>
          <a:p>
            <a:r>
              <a:rPr lang="en-US" dirty="0" smtClean="0"/>
              <a:t>Created one SCC (blue)</a:t>
            </a:r>
          </a:p>
          <a:p>
            <a:r>
              <a:rPr lang="en-US" dirty="0" err="1" smtClean="0"/>
              <a:t>LowIndex</a:t>
            </a:r>
            <a:r>
              <a:rPr lang="en-US" dirty="0" smtClean="0"/>
              <a:t> </a:t>
            </a:r>
            <a:r>
              <a:rPr lang="en-US" dirty="0"/>
              <a:t>is the lowest of all adjacent nodes</a:t>
            </a:r>
            <a:r>
              <a:rPr lang="en-US" dirty="0" smtClean="0"/>
              <a:t>.</a:t>
            </a:r>
          </a:p>
          <a:p>
            <a:r>
              <a:rPr lang="en-US" dirty="0"/>
              <a:t>Have </a:t>
            </a:r>
            <a:r>
              <a:rPr lang="en-US" dirty="0" err="1"/>
              <a:t>LowIndex</a:t>
            </a:r>
            <a:r>
              <a:rPr lang="en-US" dirty="0"/>
              <a:t> = Index = </a:t>
            </a:r>
            <a:r>
              <a:rPr lang="en-US" dirty="0" smtClean="0"/>
              <a:t>1. </a:t>
            </a:r>
            <a:r>
              <a:rPr lang="en-US" dirty="0"/>
              <a:t>Found a SCC.  Create the SCC with all nodes having </a:t>
            </a:r>
            <a:r>
              <a:rPr lang="en-US" dirty="0" err="1"/>
              <a:t>lowIndex</a:t>
            </a:r>
            <a:r>
              <a:rPr lang="en-US" dirty="0"/>
              <a:t> = </a:t>
            </a:r>
            <a:r>
              <a:rPr lang="en-US" dirty="0" smtClean="0"/>
              <a:t>1.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37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2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5699411" y="3502616"/>
            <a:ext cx="498763" cy="529937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7483185" y="1930400"/>
            <a:ext cx="498763" cy="529937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8762286" y="3502615"/>
            <a:ext cx="498763" cy="529937"/>
          </a:xfrm>
          <a:prstGeom prst="ellipse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6586257" y="5244417"/>
            <a:ext cx="498763" cy="529937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519255" y="5244418"/>
            <a:ext cx="498763" cy="529937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7572372" y="2607743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851473" y="4155988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  <a:p>
            <a:r>
              <a:rPr lang="en-US" dirty="0"/>
              <a:t>5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788598" y="4155989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6675444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608442" y="5849705"/>
            <a:ext cx="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2</a:t>
            </a:r>
            <a:endParaRPr lang="en-CA" dirty="0"/>
          </a:p>
        </p:txBody>
      </p:sp>
      <p:cxnSp>
        <p:nvCxnSpPr>
          <p:cNvPr id="20" name="Straight Arrow Connector 19"/>
          <p:cNvCxnSpPr>
            <a:stCxn id="6" idx="3"/>
            <a:endCxn id="4" idx="7"/>
          </p:cNvCxnSpPr>
          <p:nvPr/>
        </p:nvCxnSpPr>
        <p:spPr>
          <a:xfrm flipH="1">
            <a:off x="6125132" y="2382730"/>
            <a:ext cx="1431095" cy="119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9" idx="0"/>
          </p:cNvCxnSpPr>
          <p:nvPr/>
        </p:nvCxnSpPr>
        <p:spPr>
          <a:xfrm flipH="1">
            <a:off x="4768637" y="3954946"/>
            <a:ext cx="1003816" cy="128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</p:cNvCxnSpPr>
          <p:nvPr/>
        </p:nvCxnSpPr>
        <p:spPr>
          <a:xfrm flipV="1">
            <a:off x="5018018" y="5509385"/>
            <a:ext cx="154463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  <a:endCxn id="4" idx="5"/>
          </p:cNvCxnSpPr>
          <p:nvPr/>
        </p:nvCxnSpPr>
        <p:spPr>
          <a:xfrm flipH="1" flipV="1">
            <a:off x="6125132" y="3954946"/>
            <a:ext cx="710507" cy="128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6"/>
          </p:cNvCxnSpPr>
          <p:nvPr/>
        </p:nvCxnSpPr>
        <p:spPr>
          <a:xfrm flipH="1">
            <a:off x="7085020" y="3954945"/>
            <a:ext cx="1750308" cy="155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5"/>
            <a:endCxn id="7" idx="1"/>
          </p:cNvCxnSpPr>
          <p:nvPr/>
        </p:nvCxnSpPr>
        <p:spPr>
          <a:xfrm>
            <a:off x="7908906" y="2382730"/>
            <a:ext cx="926422" cy="11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3360956" cy="4335448"/>
          </a:xfrm>
        </p:spPr>
        <p:txBody>
          <a:bodyPr>
            <a:normAutofit/>
          </a:bodyPr>
          <a:lstStyle/>
          <a:p>
            <a:r>
              <a:rPr lang="en-US" dirty="0" smtClean="0"/>
              <a:t>Created one SCC (red)</a:t>
            </a:r>
          </a:p>
          <a:p>
            <a:r>
              <a:rPr lang="en-US" dirty="0" smtClean="0"/>
              <a:t>Algorithm terminates.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4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3</a:t>
            </a:r>
            <a:endParaRPr lang="en-CA" dirty="0"/>
          </a:p>
        </p:txBody>
      </p:sp>
      <p:pic>
        <p:nvPicPr>
          <p:cNvPr id="3074" name="Picture 2" descr="https://upload.wikimedia.org/wikipedia/commons/6/60/Tarjan%27s_Algorithm_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00" y="2108406"/>
            <a:ext cx="7367445" cy="377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7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Connected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Clause: </a:t>
            </a:r>
            <a:r>
              <a:rPr lang="en-US" dirty="0"/>
              <a:t>Each node in the component has a path to every other node in the component</a:t>
            </a:r>
            <a:endParaRPr lang="en-CA" dirty="0"/>
          </a:p>
          <a:p>
            <a:r>
              <a:rPr lang="en-US" dirty="0" smtClean="0"/>
              <a:t>Connected Components: Undirected Graph</a:t>
            </a:r>
          </a:p>
          <a:p>
            <a:r>
              <a:rPr lang="en-US" dirty="0" smtClean="0"/>
              <a:t>Strongly Connected Components: Directed Graph</a:t>
            </a:r>
            <a:endParaRPr lang="en-CA" dirty="0"/>
          </a:p>
        </p:txBody>
      </p:sp>
      <p:pic>
        <p:nvPicPr>
          <p:cNvPr id="1026" name="Picture 2" descr="Image result for strongly connected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764" y="2548761"/>
            <a:ext cx="5807114" cy="41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nnected 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3581790"/>
            <a:ext cx="4322907" cy="286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1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2-SAT: Description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of “or” expressions of two Boolean variables connected together by “and” operators.</a:t>
            </a:r>
          </a:p>
          <a:p>
            <a:pPr lvl="1"/>
            <a:r>
              <a:rPr lang="en-US" dirty="0" smtClean="0"/>
              <a:t>How do we represent this problem so that we can solve it easily?</a:t>
            </a:r>
          </a:p>
          <a:p>
            <a:pPr lvl="1"/>
            <a:r>
              <a:rPr lang="en-US" dirty="0"/>
              <a:t>Does a solution exist?</a:t>
            </a:r>
          </a:p>
          <a:p>
            <a:pPr lvl="1"/>
            <a:r>
              <a:rPr lang="en-US" dirty="0"/>
              <a:t>What is a solution</a:t>
            </a:r>
            <a:r>
              <a:rPr lang="en-US" dirty="0" smtClean="0"/>
              <a:t>?</a:t>
            </a:r>
          </a:p>
        </p:txBody>
      </p:sp>
      <p:sp>
        <p:nvSpPr>
          <p:cNvPr id="7" name="AutoShape 3" descr="(x_{2}\lor \lnot x_{4})\land {}(x_{0}\lor \lnot x_{5})\land (x_{1}\lor \lnot x_{5})\land (x_{2}\lor \lnot x_{5})\land 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4" descr="(x_{3}\lor x_{6})\land (x_{4}\lor x_{6})\land (x_{5}\lor x_{6}).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" descr="(x_{0}\lor x_{2})\land (x_{0}\lor \lnot x_{3})\land (x_{1}\lor \lnot x_{3})\land (x_{1}\lor \lnot x_{4})\land "/>
          <p:cNvSpPr>
            <a:spLocks noChangeAspect="1" noChangeArrowheads="1"/>
          </p:cNvSpPr>
          <p:nvPr/>
        </p:nvSpPr>
        <p:spPr bwMode="auto">
          <a:xfrm>
            <a:off x="288925" y="-2905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3" descr="(x_{2}\lor \lnot x_{4})\land {}(x_{0}\lor \lnot x_{5})\land (x_{1}\lor \lnot x_{5})\land (x_{2}\lor \lnot x_{5})\land 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4" descr="(x_{3}\lor x_{6})\land (x_{4}\lor x_{6})\land (x_{5}\lor x_{6}).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" descr="(x_{0}\lor x_{2})\land (x_{0}\lor \lnot x_{3})\land (x_{1}\lor \lnot x_{3})\land (x_{1}\lor \lnot x_{4})\land "/>
          <p:cNvSpPr>
            <a:spLocks noChangeAspect="1" noChangeArrowheads="1"/>
          </p:cNvSpPr>
          <p:nvPr/>
        </p:nvSpPr>
        <p:spPr bwMode="auto">
          <a:xfrm>
            <a:off x="441325" y="-1381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27" y="4100975"/>
            <a:ext cx="84867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2-SAT: Solution Part 1 – Visualization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Note that we can convert this problem into a graph problem!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  <a:p>
            <a:r>
              <a:rPr lang="en-CA" dirty="0" smtClean="0"/>
              <a:t>For each Boolean variable v, create one node for v and one for </a:t>
            </a:r>
            <a:r>
              <a:rPr lang="en-CA" b="1" u="sng" dirty="0" smtClean="0"/>
              <a:t>v</a:t>
            </a:r>
            <a:r>
              <a:rPr lang="en-CA" dirty="0" smtClean="0"/>
              <a:t>.  Add in all the edges created by the implications.</a:t>
            </a:r>
          </a:p>
          <a:p>
            <a:endParaRPr lang="en-CA" dirty="0" smtClean="0"/>
          </a:p>
          <a:p>
            <a:r>
              <a:rPr lang="en-CA" dirty="0" smtClean="0"/>
              <a:t>Note: for the rest of the presentation, I will be using </a:t>
            </a:r>
            <a:r>
              <a:rPr lang="en-CA" b="1" dirty="0" smtClean="0"/>
              <a:t>boldface </a:t>
            </a:r>
            <a:r>
              <a:rPr lang="en-CA" dirty="0" smtClean="0"/>
              <a:t>+ </a:t>
            </a:r>
            <a:r>
              <a:rPr lang="en-CA" u="sng" dirty="0" smtClean="0"/>
              <a:t>underscore </a:t>
            </a:r>
            <a:r>
              <a:rPr lang="en-CA" dirty="0" smtClean="0"/>
              <a:t>to represent negation (</a:t>
            </a:r>
            <a:r>
              <a:rPr lang="en-CA" dirty="0" err="1" smtClean="0"/>
              <a:t>ie</a:t>
            </a:r>
            <a:r>
              <a:rPr lang="en-CA" dirty="0" smtClean="0"/>
              <a:t>:  </a:t>
            </a:r>
            <a:r>
              <a:rPr lang="en-CA" b="1" u="sng" dirty="0" smtClean="0"/>
              <a:t>v</a:t>
            </a:r>
            <a:r>
              <a:rPr lang="en-CA" b="1" dirty="0" smtClean="0"/>
              <a:t> </a:t>
            </a:r>
            <a:r>
              <a:rPr lang="en-CA" dirty="0" smtClean="0"/>
              <a:t>is equivalent to “not v”)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83" y="2718955"/>
            <a:ext cx="8693726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1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2-SAT: Solution Part </a:t>
            </a:r>
            <a:r>
              <a:rPr lang="en-US" dirty="0"/>
              <a:t>1 – </a:t>
            </a:r>
            <a:r>
              <a:rPr lang="en-US" dirty="0" smtClean="0"/>
              <a:t>Visualization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4" y="1714572"/>
            <a:ext cx="5524500" cy="42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4" y="2214130"/>
            <a:ext cx="9248775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832245"/>
            <a:ext cx="8729779" cy="37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2-SAT: Solution Part 2 – Existence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97411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How do we know if there is a solution?</a:t>
            </a:r>
          </a:p>
          <a:p>
            <a:endParaRPr lang="en-CA" dirty="0" smtClean="0"/>
          </a:p>
          <a:p>
            <a:r>
              <a:rPr lang="en-CA" dirty="0" smtClean="0"/>
              <a:t>Intuitively, if there is a variable v where v implies </a:t>
            </a:r>
            <a:r>
              <a:rPr lang="en-CA" b="1" u="sng" dirty="0" smtClean="0"/>
              <a:t>v</a:t>
            </a:r>
            <a:r>
              <a:rPr lang="en-CA" b="1" dirty="0"/>
              <a:t> </a:t>
            </a:r>
            <a:r>
              <a:rPr lang="en-CA" dirty="0" smtClean="0"/>
              <a:t>and </a:t>
            </a:r>
            <a:r>
              <a:rPr lang="en-CA" b="1" u="sng" dirty="0" smtClean="0"/>
              <a:t>v</a:t>
            </a:r>
            <a:r>
              <a:rPr lang="en-CA" dirty="0"/>
              <a:t> </a:t>
            </a:r>
            <a:r>
              <a:rPr lang="en-CA" dirty="0" smtClean="0"/>
              <a:t>implies v</a:t>
            </a:r>
            <a:r>
              <a:rPr lang="en-CA" dirty="0" smtClean="0"/>
              <a:t>, </a:t>
            </a:r>
            <a:r>
              <a:rPr lang="en-CA" dirty="0" smtClean="0"/>
              <a:t>there is no solution.</a:t>
            </a:r>
          </a:p>
          <a:p>
            <a:pPr lvl="1"/>
            <a:r>
              <a:rPr lang="en-CA" dirty="0" smtClean="0"/>
              <a:t>In </a:t>
            </a:r>
            <a:r>
              <a:rPr lang="en-CA" dirty="0" smtClean="0"/>
              <a:t>our case, this means that if </a:t>
            </a:r>
            <a:r>
              <a:rPr lang="en-CA" dirty="0" smtClean="0"/>
              <a:t>some v </a:t>
            </a:r>
            <a:r>
              <a:rPr lang="en-CA" dirty="0" smtClean="0"/>
              <a:t>has </a:t>
            </a:r>
            <a:r>
              <a:rPr lang="en-CA" dirty="0"/>
              <a:t>a</a:t>
            </a:r>
            <a:r>
              <a:rPr lang="en-CA" dirty="0" smtClean="0"/>
              <a:t> </a:t>
            </a:r>
            <a:r>
              <a:rPr lang="en-CA" dirty="0" smtClean="0"/>
              <a:t>path to </a:t>
            </a:r>
            <a:r>
              <a:rPr lang="en-CA" b="1" u="sng" dirty="0" smtClean="0"/>
              <a:t>v</a:t>
            </a:r>
            <a:r>
              <a:rPr lang="en-CA" dirty="0" smtClean="0"/>
              <a:t> and </a:t>
            </a:r>
            <a:r>
              <a:rPr lang="en-CA" b="1" u="sng" dirty="0" smtClean="0"/>
              <a:t>v</a:t>
            </a:r>
            <a:r>
              <a:rPr lang="en-CA" dirty="0" smtClean="0"/>
              <a:t> has a path to v, </a:t>
            </a:r>
            <a:r>
              <a:rPr lang="en-CA" dirty="0" smtClean="0"/>
              <a:t>there is no solution.</a:t>
            </a:r>
          </a:p>
          <a:p>
            <a:pPr lvl="1"/>
            <a:endParaRPr lang="en-CA" dirty="0"/>
          </a:p>
          <a:p>
            <a:r>
              <a:rPr lang="en-CA" dirty="0" smtClean="0"/>
              <a:t>It turns out that there is a tighter constraint </a:t>
            </a:r>
            <a:r>
              <a:rPr lang="en-CA" dirty="0" smtClean="0"/>
              <a:t>that </a:t>
            </a:r>
            <a:r>
              <a:rPr lang="en-CA" dirty="0" smtClean="0"/>
              <a:t>fully characterizes this problem: there is a solution if and only if each pair of nodes v and </a:t>
            </a:r>
            <a:r>
              <a:rPr lang="en-CA" b="1" u="sng" dirty="0" smtClean="0"/>
              <a:t>v</a:t>
            </a:r>
            <a:r>
              <a:rPr lang="en-CA" dirty="0"/>
              <a:t> </a:t>
            </a:r>
            <a:r>
              <a:rPr lang="en-CA" dirty="0" smtClean="0"/>
              <a:t>are not in the same SCC.</a:t>
            </a:r>
          </a:p>
          <a:p>
            <a:pPr lvl="1"/>
            <a:r>
              <a:rPr lang="en-US" dirty="0" smtClean="0"/>
              <a:t>Can find SCCs using </a:t>
            </a:r>
            <a:r>
              <a:rPr lang="en-US" dirty="0" err="1" smtClean="0"/>
              <a:t>Tarjan’s</a:t>
            </a:r>
            <a:r>
              <a:rPr lang="en-US" dirty="0" smtClean="0"/>
              <a:t> Algorithm</a:t>
            </a:r>
            <a:endParaRPr lang="en-CA" dirty="0" smtClean="0"/>
          </a:p>
          <a:p>
            <a:endParaRPr lang="en-US" dirty="0"/>
          </a:p>
          <a:p>
            <a:r>
              <a:rPr lang="en-US" dirty="0" smtClean="0"/>
              <a:t>Note: There are other ways to solve 2-SATs, but this is the one we will be covering.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2810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2-SAT: Solution Part </a:t>
            </a:r>
            <a:r>
              <a:rPr lang="en-CA" dirty="0" smtClean="0"/>
              <a:t>3 </a:t>
            </a:r>
            <a:r>
              <a:rPr lang="en-CA" dirty="0"/>
              <a:t>– </a:t>
            </a:r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assuming existence of a solution was shown with previous step.</a:t>
            </a:r>
          </a:p>
          <a:p>
            <a:r>
              <a:rPr lang="en-US" dirty="0" smtClean="0"/>
              <a:t>Construct the condensation of the graph (with “Super nodes” being SCCs)</a:t>
            </a:r>
            <a:endParaRPr lang="en-US" dirty="0"/>
          </a:p>
          <a:p>
            <a:r>
              <a:rPr lang="en-US" dirty="0" smtClean="0"/>
              <a:t>Topological sort the strongly connected components</a:t>
            </a:r>
          </a:p>
          <a:p>
            <a:r>
              <a:rPr lang="en-US" dirty="0" smtClean="0"/>
              <a:t>Iterate through the reverse order of the topological sort. Assign to each variable the truth value of the                                                                            first Boolean variable 													     representing it (</a:t>
            </a:r>
            <a:r>
              <a:rPr lang="en-US" dirty="0" err="1" smtClean="0"/>
              <a:t>ie</a:t>
            </a:r>
            <a:r>
              <a:rPr lang="en-US" dirty="0" smtClean="0"/>
              <a:t>: if </a:t>
            </a:r>
            <a:r>
              <a:rPr lang="en-US" b="1" u="sng" dirty="0" smtClean="0"/>
              <a:t>v</a:t>
            </a:r>
            <a:r>
              <a:rPr lang="en-US" dirty="0" smtClean="0"/>
              <a:t> comes											      before v in this reverse 												    topological sort, then assign the											      value of v to be false).</a:t>
            </a:r>
          </a:p>
        </p:txBody>
      </p:sp>
      <p:pic>
        <p:nvPicPr>
          <p:cNvPr id="1026" name="Picture 2" descr="https://upload.wikimedia.org/wikipedia/commons/thumb/2/20/Graph_Condensation.svg/774px-Graph_Condens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313" y="3699948"/>
            <a:ext cx="5029489" cy="315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99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Kattis</a:t>
            </a:r>
            <a:r>
              <a:rPr lang="en-US" dirty="0"/>
              <a:t> Problem: Running </a:t>
            </a:r>
            <a:r>
              <a:rPr lang="en-US" dirty="0" err="1"/>
              <a:t>MoM</a:t>
            </a:r>
            <a:r>
              <a:rPr lang="en-US" dirty="0"/>
              <a:t/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open.kattis.com/problems/runningmom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Abridged: Given up to 5000 cities and (one directional) flights between cities each day.</a:t>
            </a:r>
          </a:p>
          <a:p>
            <a:r>
              <a:rPr lang="en-CA" dirty="0" smtClean="0"/>
              <a:t>Up to 1000 queries: given some starting city, is there an infinite path starting from that city?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411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Kattis</a:t>
            </a:r>
            <a:r>
              <a:rPr lang="en-US" dirty="0"/>
              <a:t> Problem: Running </a:t>
            </a:r>
            <a:r>
              <a:rPr lang="en-US" dirty="0" err="1"/>
              <a:t>MoM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364181" y="1305606"/>
            <a:ext cx="266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…</a:t>
            </a:r>
            <a:endParaRPr lang="en-CA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5" y="2221347"/>
            <a:ext cx="6357226" cy="41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Shortest Path Faster Algorithm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Uses a queue to remove redundant checks in the Bellman-Ford algorithm.</a:t>
            </a:r>
          </a:p>
          <a:p>
            <a:pPr lvl="1"/>
            <a:r>
              <a:rPr lang="en-CA" dirty="0"/>
              <a:t>Is an optimization of Bellman-Ford, but feels more like Dijkstra's </a:t>
            </a:r>
            <a:endParaRPr lang="en-CA" dirty="0" smtClean="0"/>
          </a:p>
          <a:p>
            <a:pPr lvl="1"/>
            <a:endParaRPr lang="en-CA" dirty="0" smtClean="0"/>
          </a:p>
          <a:p>
            <a:r>
              <a:rPr lang="en-CA" dirty="0" smtClean="0"/>
              <a:t>Complexity is O(</a:t>
            </a:r>
            <a:r>
              <a:rPr lang="en-CA" dirty="0" err="1" smtClean="0"/>
              <a:t>kE</a:t>
            </a:r>
            <a:r>
              <a:rPr lang="en-CA" dirty="0" smtClean="0"/>
              <a:t>), where k depends on the graph and k ≤ V.</a:t>
            </a:r>
          </a:p>
          <a:p>
            <a:pPr lvl="1"/>
            <a:r>
              <a:rPr lang="en-CA" dirty="0"/>
              <a:t>Worst case is fully connected graph: no optimization on BF, but extra overhead.</a:t>
            </a:r>
          </a:p>
          <a:p>
            <a:endParaRPr lang="en-CA" dirty="0"/>
          </a:p>
          <a:p>
            <a:r>
              <a:rPr lang="en-CA" dirty="0" smtClean="0"/>
              <a:t>In practice (according to the book Competitive Programming 3), this algorithm is as fast as Dijkstra’s, but can also handle negative edges.</a:t>
            </a:r>
          </a:p>
          <a:p>
            <a:pPr lvl="1"/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9866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Recall: Bellman-Ford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68" y="1375928"/>
            <a:ext cx="7321760" cy="14607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68" y="3678811"/>
            <a:ext cx="7735208" cy="20881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4245" y="2606239"/>
            <a:ext cx="266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…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81295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Shortest Path Faster Algorithm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03" y="1335873"/>
            <a:ext cx="6473970" cy="13038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78910" y="2211849"/>
            <a:ext cx="266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/>
              <a:t>…</a:t>
            </a:r>
            <a:endParaRPr lang="en-CA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557" y="2981290"/>
            <a:ext cx="5604598" cy="37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2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Rundown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89593"/>
          </a:xfrm>
        </p:spPr>
        <p:txBody>
          <a:bodyPr>
            <a:normAutofit/>
          </a:bodyPr>
          <a:lstStyle/>
          <a:p>
            <a:r>
              <a:rPr lang="en-US" dirty="0" smtClean="0"/>
              <a:t>Linear Time algorithm: O(V + E)</a:t>
            </a:r>
          </a:p>
          <a:p>
            <a:r>
              <a:rPr lang="en-US" dirty="0" smtClean="0"/>
              <a:t>Perform a single modified DFS (may need to do multiple if one DFS doesn’t reach all nodes)</a:t>
            </a:r>
          </a:p>
          <a:p>
            <a:r>
              <a:rPr lang="en-US" dirty="0" err="1" smtClean="0"/>
              <a:t>Tarjan</a:t>
            </a:r>
            <a:r>
              <a:rPr lang="en-US" dirty="0" smtClean="0"/>
              <a:t>(node v): //Basic idea, extremely rudimentary</a:t>
            </a:r>
          </a:p>
          <a:p>
            <a:pPr lvl="1"/>
            <a:r>
              <a:rPr lang="en-US" dirty="0" smtClean="0"/>
              <a:t>Index[v</a:t>
            </a:r>
            <a:r>
              <a:rPr lang="en-US" dirty="0"/>
              <a:t>] = </a:t>
            </a:r>
            <a:r>
              <a:rPr lang="en-US" dirty="0" err="1"/>
              <a:t>lowIndex</a:t>
            </a:r>
            <a:r>
              <a:rPr lang="en-US" dirty="0"/>
              <a:t>[v] = next available index</a:t>
            </a:r>
          </a:p>
          <a:p>
            <a:pPr lvl="1"/>
            <a:r>
              <a:rPr lang="en-US" dirty="0" err="1"/>
              <a:t>lowIndex</a:t>
            </a:r>
            <a:r>
              <a:rPr lang="en-US" dirty="0"/>
              <a:t>[v] = Min(index[v], </a:t>
            </a:r>
            <a:r>
              <a:rPr lang="en-US" dirty="0" err="1"/>
              <a:t>lowIndex</a:t>
            </a:r>
            <a:r>
              <a:rPr lang="en-US" dirty="0"/>
              <a:t> of all adjacent nodes not in a SCC)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lowIndex</a:t>
            </a:r>
            <a:r>
              <a:rPr lang="en-US" dirty="0"/>
              <a:t> is undefined for an adjacent node, call </a:t>
            </a:r>
            <a:r>
              <a:rPr lang="en-US" dirty="0" err="1"/>
              <a:t>Tarjan</a:t>
            </a:r>
            <a:r>
              <a:rPr lang="en-US" dirty="0"/>
              <a:t> on that node</a:t>
            </a:r>
          </a:p>
          <a:p>
            <a:pPr lvl="1"/>
            <a:r>
              <a:rPr lang="en-US" dirty="0"/>
              <a:t>If Index[v] = </a:t>
            </a:r>
            <a:r>
              <a:rPr lang="en-US" dirty="0" err="1"/>
              <a:t>lowIndex</a:t>
            </a:r>
            <a:r>
              <a:rPr lang="en-US" dirty="0"/>
              <a:t>[v], found a SCC. </a:t>
            </a:r>
          </a:p>
          <a:p>
            <a:pPr lvl="2"/>
            <a:r>
              <a:rPr lang="en-US" dirty="0"/>
              <a:t>The SCC consists of all nodes u with </a:t>
            </a:r>
            <a:r>
              <a:rPr lang="en-US" dirty="0" err="1"/>
              <a:t>lowIndex</a:t>
            </a:r>
            <a:r>
              <a:rPr lang="en-US" dirty="0"/>
              <a:t>[u] = </a:t>
            </a:r>
            <a:r>
              <a:rPr lang="en-US" dirty="0" err="1"/>
              <a:t>lowIndex</a:t>
            </a:r>
            <a:r>
              <a:rPr lang="en-US" dirty="0"/>
              <a:t>[v]</a:t>
            </a:r>
          </a:p>
          <a:p>
            <a:endParaRPr lang="en-US" dirty="0" smtClean="0"/>
          </a:p>
          <a:p>
            <a:r>
              <a:rPr lang="en-CA" dirty="0"/>
              <a:t>*</a:t>
            </a:r>
            <a:r>
              <a:rPr lang="en-CA" dirty="0" err="1"/>
              <a:t>Kosaraju’s</a:t>
            </a:r>
            <a:r>
              <a:rPr lang="en-CA" dirty="0"/>
              <a:t> Algorithm: Another linear solution, but more complex to code and more </a:t>
            </a:r>
            <a:r>
              <a:rPr lang="en-CA" dirty="0" smtClean="0"/>
              <a:t>overhead, and (probably) higher constant factor for complexity.</a:t>
            </a:r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8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Counting Sort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8256"/>
          </a:xfrm>
        </p:spPr>
        <p:txBody>
          <a:bodyPr/>
          <a:lstStyle/>
          <a:p>
            <a:r>
              <a:rPr lang="en-CA" dirty="0" smtClean="0"/>
              <a:t>Linear Time!  </a:t>
            </a:r>
          </a:p>
          <a:p>
            <a:endParaRPr lang="en-CA" dirty="0" smtClean="0"/>
          </a:p>
          <a:p>
            <a:r>
              <a:rPr lang="en-CA" dirty="0" smtClean="0"/>
              <a:t>Let N be the number of elements to sort, and K be the set of possible values of the N numbers.</a:t>
            </a:r>
          </a:p>
          <a:p>
            <a:endParaRPr lang="en-CA" dirty="0" smtClean="0"/>
          </a:p>
          <a:p>
            <a:r>
              <a:rPr lang="en-CA" dirty="0" smtClean="0"/>
              <a:t>Complexity: O(N + K)</a:t>
            </a:r>
          </a:p>
          <a:p>
            <a:endParaRPr lang="en-CA" dirty="0"/>
          </a:p>
          <a:p>
            <a:r>
              <a:rPr lang="en-CA" dirty="0" smtClean="0"/>
              <a:t>Can only be done if there is a small range of possible values (otherwise O(</a:t>
            </a:r>
            <a:r>
              <a:rPr lang="en-CA" dirty="0" err="1" smtClean="0"/>
              <a:t>NlogN</a:t>
            </a:r>
            <a:r>
              <a:rPr lang="en-CA" dirty="0" smtClean="0"/>
              <a:t>) might be better)</a:t>
            </a:r>
          </a:p>
        </p:txBody>
      </p:sp>
    </p:spTree>
    <p:extLst>
      <p:ext uri="{BB962C8B-B14F-4D97-AF65-F5344CB8AC3E}">
        <p14:creationId xmlns:p14="http://schemas.microsoft.com/office/powerpoint/2010/main" val="316565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Counting Sort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787237" y="1765655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[</a:t>
            </a:r>
            <a:r>
              <a:rPr lang="en-CA" sz="3200" dirty="0" smtClean="0"/>
              <a:t>0, 1, 3, 6, 3, 6, 2, 6, 0, 4, 5]</a:t>
            </a:r>
            <a:endParaRPr lang="en-CA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421081" y="3954896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[2, 1, 1, 2, 1, 1, 3]</a:t>
            </a:r>
            <a:endParaRPr lang="en-CA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343265" y="3370121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/>
              <a:t>  0  </a:t>
            </a:r>
            <a:r>
              <a:rPr lang="en-CA" sz="3200" dirty="0"/>
              <a:t>1</a:t>
            </a:r>
            <a:r>
              <a:rPr lang="en-CA" sz="3200" dirty="0" smtClean="0"/>
              <a:t>  </a:t>
            </a:r>
            <a:r>
              <a:rPr lang="en-CA" sz="3200" dirty="0"/>
              <a:t>2</a:t>
            </a:r>
            <a:r>
              <a:rPr lang="en-CA" sz="3200" dirty="0" smtClean="0"/>
              <a:t>  </a:t>
            </a:r>
            <a:r>
              <a:rPr lang="en-CA" sz="3200" dirty="0"/>
              <a:t>3</a:t>
            </a:r>
            <a:r>
              <a:rPr lang="en-CA" sz="3200" dirty="0" smtClean="0"/>
              <a:t>  </a:t>
            </a:r>
            <a:r>
              <a:rPr lang="en-CA" sz="3200" dirty="0"/>
              <a:t>4</a:t>
            </a:r>
            <a:r>
              <a:rPr lang="en-CA" sz="3200" dirty="0" smtClean="0"/>
              <a:t>  </a:t>
            </a:r>
            <a:r>
              <a:rPr lang="en-CA" sz="3200" dirty="0"/>
              <a:t>5</a:t>
            </a:r>
            <a:r>
              <a:rPr lang="en-CA" sz="3200" dirty="0" smtClean="0"/>
              <a:t>  </a:t>
            </a:r>
            <a:r>
              <a:rPr lang="en-CA" sz="3200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34546" y="60960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Original Elements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86566" y="978932"/>
            <a:ext cx="753225" cy="78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72254" y="2509632"/>
            <a:ext cx="0" cy="7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71084" y="2528713"/>
            <a:ext cx="446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Do a single linear scan of the original array to build a frequency array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782157" y="5394617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[</a:t>
            </a:r>
            <a:r>
              <a:rPr lang="en-CA" sz="3200" dirty="0" smtClean="0"/>
              <a:t>0, 0, </a:t>
            </a:r>
            <a:r>
              <a:rPr lang="en-CA" sz="3200" dirty="0"/>
              <a:t>1</a:t>
            </a:r>
            <a:r>
              <a:rPr lang="en-CA" sz="3200" dirty="0" smtClean="0"/>
              <a:t>, </a:t>
            </a:r>
            <a:r>
              <a:rPr lang="en-CA" sz="3200" dirty="0"/>
              <a:t>2</a:t>
            </a:r>
            <a:r>
              <a:rPr lang="en-CA" sz="3200" dirty="0" smtClean="0"/>
              <a:t>, 3, 3, </a:t>
            </a:r>
            <a:r>
              <a:rPr lang="en-CA" sz="3200" dirty="0"/>
              <a:t>4</a:t>
            </a:r>
            <a:r>
              <a:rPr lang="en-CA" sz="3200" dirty="0" smtClean="0"/>
              <a:t>, </a:t>
            </a:r>
            <a:r>
              <a:rPr lang="en-CA" sz="3200" dirty="0"/>
              <a:t>5</a:t>
            </a:r>
            <a:r>
              <a:rPr lang="en-CA" sz="3200" dirty="0" smtClean="0"/>
              <a:t>, </a:t>
            </a:r>
            <a:r>
              <a:rPr lang="en-CA" sz="3200" dirty="0"/>
              <a:t>6</a:t>
            </a:r>
            <a:r>
              <a:rPr lang="en-CA" sz="3200" dirty="0" smtClean="0"/>
              <a:t>, </a:t>
            </a:r>
            <a:r>
              <a:rPr lang="en-CA" sz="3200" dirty="0"/>
              <a:t>6</a:t>
            </a:r>
            <a:r>
              <a:rPr lang="en-CA" sz="3200" dirty="0" smtClean="0"/>
              <a:t>, 6]</a:t>
            </a:r>
            <a:endParaRPr lang="en-CA" sz="3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472255" y="4632340"/>
            <a:ext cx="0" cy="77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71084" y="4651421"/>
            <a:ext cx="6109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Do a single linear scan of frequency array to build the sorted array (can do this on top of original array)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048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Radix Sort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62329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What if the range of numbers is high? </a:t>
                </a:r>
              </a:p>
              <a:p>
                <a:endParaRPr lang="en-CA" dirty="0"/>
              </a:p>
              <a:p>
                <a:r>
                  <a:rPr lang="en-CA" dirty="0" smtClean="0"/>
                  <a:t>If the numbers are non-negative and the number of digits of the highest values is low </a:t>
                </a:r>
                <a:r>
                  <a:rPr lang="en-CA" dirty="0"/>
                  <a:t>(say D) </a:t>
                </a:r>
                <a:r>
                  <a:rPr lang="en-CA" dirty="0" smtClean="0"/>
                  <a:t>, we can do radix sort!  Complexity: O(D x N)</a:t>
                </a:r>
              </a:p>
              <a:p>
                <a:endParaRPr lang="en-CA" dirty="0"/>
              </a:p>
              <a:p>
                <a:r>
                  <a:rPr lang="en-CA" dirty="0" smtClean="0"/>
                  <a:t>First step: Pad each number with zeroes so they have the same number of digits </a:t>
                </a:r>
              </a:p>
              <a:p>
                <a:pPr lvl="1"/>
                <a:r>
                  <a:rPr lang="en-CA" dirty="0"/>
                  <a:t>Note: we don’t actually need to do this when coding.  For example, if we want the fourth digit of 332, we 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332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CA" dirty="0"/>
                  <a:t> = 0</a:t>
                </a:r>
              </a:p>
              <a:p>
                <a:endParaRPr lang="en-CA" dirty="0" smtClean="0"/>
              </a:p>
              <a:p>
                <a:r>
                  <a:rPr lang="en-CA" dirty="0" smtClean="0"/>
                  <a:t>Second step: Perform counting sort on each of the digits, starting with the least significant digit, while maintaining order to break ties.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62329"/>
              </a:xfrm>
              <a:blipFill rotWithShape="0">
                <a:blip r:embed="rId2"/>
                <a:stretch>
                  <a:fillRect l="-142" t="-801" r="-4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05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Radix Sort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18" y="2437966"/>
            <a:ext cx="88011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sort is better?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Suppose range of number is [0, 10</a:t>
            </a:r>
            <a:r>
              <a:rPr lang="en-US" baseline="30000" dirty="0" smtClean="0"/>
              <a:t>9</a:t>
            </a:r>
            <a:r>
              <a:rPr lang="en-US" dirty="0" smtClean="0"/>
              <a:t>].  </a:t>
            </a:r>
          </a:p>
          <a:p>
            <a:r>
              <a:rPr lang="en-US" dirty="0" smtClean="0"/>
              <a:t>Note: here we are referring to log base 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59925"/>
              </p:ext>
            </p:extLst>
          </p:nvPr>
        </p:nvGraphicFramePr>
        <p:xfrm>
          <a:off x="911668" y="3153520"/>
          <a:ext cx="8128000" cy="311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727645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entries</a:t>
                      </a:r>
                      <a:r>
                        <a:rPr lang="en-US" baseline="0" dirty="0" smtClean="0"/>
                        <a:t> to sort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NlogN</a:t>
                      </a:r>
                      <a:r>
                        <a:rPr lang="en-US" baseline="0" dirty="0" smtClean="0"/>
                        <a:t> sort operations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Counting Sort operations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Radix Sort operations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Best Algorithm</a:t>
                      </a:r>
                      <a:endParaRPr lang="en-CA" dirty="0"/>
                    </a:p>
                  </a:txBody>
                  <a:tcPr/>
                </a:tc>
              </a:tr>
              <a:tr h="923471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 x log(1000)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 + 10</a:t>
                      </a:r>
                      <a:r>
                        <a:rPr lang="en-US" baseline="30000" dirty="0" smtClean="0"/>
                        <a:t>9</a:t>
                      </a:r>
                      <a:endParaRPr lang="en-CA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endParaRPr lang="en-CA" dirty="0" smtClean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1000*9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NlogN</a:t>
                      </a:r>
                      <a:r>
                        <a:rPr lang="en-US" dirty="0" smtClean="0"/>
                        <a:t> (Radix has a lot of overhead)</a:t>
                      </a:r>
                      <a:endParaRPr lang="en-CA" dirty="0"/>
                    </a:p>
                  </a:txBody>
                  <a:tcPr/>
                </a:tc>
              </a:tr>
              <a:tr h="42157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 </a:t>
                      </a:r>
                      <a:r>
                        <a:rPr lang="en-US" dirty="0" smtClean="0"/>
                        <a:t>x log(10</a:t>
                      </a:r>
                      <a:r>
                        <a:rPr lang="en-US" baseline="30000" dirty="0" smtClean="0"/>
                        <a:t>6</a:t>
                      </a:r>
                      <a:r>
                        <a:rPr lang="en-CA" baseline="0" dirty="0" smtClean="0"/>
                        <a:t>) </a:t>
                      </a:r>
                      <a:r>
                        <a:rPr lang="en-CA" baseline="0" dirty="0" smtClean="0">
                          <a:sym typeface="Wingdings" panose="05000000000000000000" pitchFamily="2" charset="2"/>
                        </a:rPr>
                        <a:t> 2 x </a:t>
                      </a: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7 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 + </a:t>
                      </a: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6</a:t>
                      </a:r>
                      <a:r>
                        <a:rPr lang="en-CA" baseline="0" dirty="0" smtClean="0"/>
                        <a:t> x 9 </a:t>
                      </a:r>
                      <a:r>
                        <a:rPr lang="en-CA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7</a:t>
                      </a:r>
                      <a:endParaRPr lang="en-CA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Radix</a:t>
                      </a:r>
                      <a:r>
                        <a:rPr lang="en-US" baseline="0" dirty="0" smtClean="0"/>
                        <a:t> Sort</a:t>
                      </a:r>
                      <a:endParaRPr lang="en-CA" dirty="0"/>
                    </a:p>
                  </a:txBody>
                  <a:tcPr/>
                </a:tc>
              </a:tr>
              <a:tr h="42157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r>
                        <a:rPr lang="en-CA" baseline="0" dirty="0" smtClean="0"/>
                        <a:t> x log(</a:t>
                      </a: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r>
                        <a:rPr lang="en-CA" baseline="0" dirty="0" smtClean="0"/>
                        <a:t>) </a:t>
                      </a:r>
                      <a:r>
                        <a:rPr lang="en-CA" baseline="0" dirty="0" smtClean="0">
                          <a:sym typeface="Wingdings" panose="05000000000000000000" pitchFamily="2" charset="2"/>
                        </a:rPr>
                        <a:t> 3 x </a:t>
                      </a: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10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r>
                        <a:rPr lang="en-CA" baseline="0" dirty="0" smtClean="0"/>
                        <a:t> + </a:t>
                      </a: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smtClean="0">
                          <a:sym typeface="Wingdings" panose="05000000000000000000" pitchFamily="2" charset="2"/>
                        </a:rPr>
                        <a:t>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2 x </a:t>
                      </a: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9</a:t>
                      </a:r>
                      <a:r>
                        <a:rPr lang="en-CA" baseline="0" dirty="0" smtClean="0"/>
                        <a:t> x 9 </a:t>
                      </a:r>
                      <a:r>
                        <a:rPr lang="en-CA" baseline="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10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Counting Sort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21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Halim, S., &amp; Halim, F. (2013). </a:t>
            </a:r>
            <a:r>
              <a:rPr lang="en-CA" i="1" dirty="0"/>
              <a:t>Competitive Programming 3: the new lower bound of programming contests</a:t>
            </a:r>
            <a:r>
              <a:rPr lang="en-CA" dirty="0"/>
              <a:t>. Singapore: Lulu.com</a:t>
            </a:r>
            <a:r>
              <a:rPr lang="en-CA" dirty="0" smtClean="0"/>
              <a:t>.</a:t>
            </a:r>
          </a:p>
          <a:p>
            <a:endParaRPr lang="en-CA" b="1" dirty="0"/>
          </a:p>
          <a:p>
            <a:r>
              <a:rPr lang="en-CA" dirty="0" smtClean="0"/>
              <a:t>The one and only most accurate resource on the internet, Wikipedia.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03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402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Top Value: Index</a:t>
            </a:r>
          </a:p>
          <a:p>
            <a:r>
              <a:rPr lang="en-US" dirty="0" smtClean="0"/>
              <a:t>Bottom Value: </a:t>
            </a:r>
            <a:r>
              <a:rPr lang="en-US" dirty="0" err="1" smtClean="0"/>
              <a:t>LowIndex</a:t>
            </a:r>
            <a:endParaRPr lang="en-US" dirty="0" smtClean="0"/>
          </a:p>
          <a:p>
            <a:r>
              <a:rPr lang="en-US" dirty="0" smtClean="0"/>
              <a:t>Adjacent Node has undefined </a:t>
            </a:r>
            <a:r>
              <a:rPr lang="en-US" dirty="0" err="1" smtClean="0"/>
              <a:t>lowIndex</a:t>
            </a:r>
            <a:r>
              <a:rPr lang="en-US" dirty="0" smtClean="0"/>
              <a:t>.  </a:t>
            </a:r>
            <a:r>
              <a:rPr lang="en-US" dirty="0" err="1" smtClean="0"/>
              <a:t>Recurse</a:t>
            </a:r>
            <a:r>
              <a:rPr lang="en-US" dirty="0" smtClean="0"/>
              <a:t>.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361209" y="3830811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020291" y="3830810"/>
            <a:ext cx="498763" cy="529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726286" y="3830810"/>
            <a:ext cx="498763" cy="529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432281" y="3830809"/>
            <a:ext cx="498763" cy="529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138276" y="3830808"/>
            <a:ext cx="498763" cy="529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 flipV="1">
            <a:off x="1859972" y="4095779"/>
            <a:ext cx="11603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3519054" y="4095779"/>
            <a:ext cx="120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5225049" y="4095778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>
          <a:xfrm flipV="1">
            <a:off x="6931044" y="4095777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7186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8164253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cxnSp>
        <p:nvCxnSpPr>
          <p:cNvPr id="20" name="Elbow Connector 19"/>
          <p:cNvCxnSpPr>
            <a:stCxn id="7" idx="0"/>
            <a:endCxn id="5" idx="0"/>
          </p:cNvCxnSpPr>
          <p:nvPr/>
        </p:nvCxnSpPr>
        <p:spPr>
          <a:xfrm rot="16200000" flipH="1" flipV="1">
            <a:off x="4975667" y="2124814"/>
            <a:ext cx="1" cy="341199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2263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458258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3020290" y="4531864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65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52775"/>
          </a:xfrm>
        </p:spPr>
        <p:txBody>
          <a:bodyPr>
            <a:normAutofit/>
          </a:bodyPr>
          <a:lstStyle/>
          <a:p>
            <a:r>
              <a:rPr lang="en-US" dirty="0"/>
              <a:t>Adjacent Node has undefined </a:t>
            </a:r>
            <a:r>
              <a:rPr lang="en-US" dirty="0" err="1"/>
              <a:t>lowIndex</a:t>
            </a:r>
            <a:r>
              <a:rPr lang="en-US" dirty="0"/>
              <a:t>.  </a:t>
            </a:r>
            <a:r>
              <a:rPr lang="en-US" dirty="0" err="1"/>
              <a:t>Recurse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361209" y="3830811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020291" y="3830810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726286" y="3830810"/>
            <a:ext cx="498763" cy="529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432281" y="3830809"/>
            <a:ext cx="498763" cy="529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138276" y="3830808"/>
            <a:ext cx="498763" cy="529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 flipV="1">
            <a:off x="1859972" y="4095779"/>
            <a:ext cx="11603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3519054" y="4095779"/>
            <a:ext cx="120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5225049" y="4095778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>
          <a:xfrm flipV="1">
            <a:off x="6931044" y="4095777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7186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8164253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cxnSp>
        <p:nvCxnSpPr>
          <p:cNvPr id="20" name="Elbow Connector 19"/>
          <p:cNvCxnSpPr>
            <a:stCxn id="7" idx="0"/>
            <a:endCxn id="5" idx="0"/>
          </p:cNvCxnSpPr>
          <p:nvPr/>
        </p:nvCxnSpPr>
        <p:spPr>
          <a:xfrm rot="16200000" flipH="1" flipV="1">
            <a:off x="4975667" y="2124814"/>
            <a:ext cx="1" cy="341199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2263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458258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3020290" y="4531864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34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52775"/>
          </a:xfrm>
        </p:spPr>
        <p:txBody>
          <a:bodyPr>
            <a:normAutofit/>
          </a:bodyPr>
          <a:lstStyle/>
          <a:p>
            <a:r>
              <a:rPr lang="en-US" dirty="0"/>
              <a:t>Adjacent Node has undefined </a:t>
            </a:r>
            <a:r>
              <a:rPr lang="en-US" dirty="0" err="1"/>
              <a:t>lowIndex</a:t>
            </a:r>
            <a:r>
              <a:rPr lang="en-US" dirty="0"/>
              <a:t>.  </a:t>
            </a:r>
            <a:r>
              <a:rPr lang="en-US" dirty="0" err="1"/>
              <a:t>Recurse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361209" y="3830811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020291" y="383081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726286" y="3830810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432281" y="3830809"/>
            <a:ext cx="498763" cy="529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138276" y="3830808"/>
            <a:ext cx="498763" cy="529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 flipV="1">
            <a:off x="1859972" y="4095779"/>
            <a:ext cx="11603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3519054" y="4095779"/>
            <a:ext cx="120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5225049" y="4095778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>
          <a:xfrm flipV="1">
            <a:off x="6931044" y="4095777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7186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8164253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cxnSp>
        <p:nvCxnSpPr>
          <p:cNvPr id="20" name="Elbow Connector 19"/>
          <p:cNvCxnSpPr>
            <a:stCxn id="7" idx="0"/>
            <a:endCxn id="5" idx="0"/>
          </p:cNvCxnSpPr>
          <p:nvPr/>
        </p:nvCxnSpPr>
        <p:spPr>
          <a:xfrm rot="16200000" flipH="1" flipV="1">
            <a:off x="4975667" y="2124814"/>
            <a:ext cx="1" cy="341199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2263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458258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3020290" y="4531864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23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52775"/>
          </a:xfrm>
        </p:spPr>
        <p:txBody>
          <a:bodyPr>
            <a:normAutofit/>
          </a:bodyPr>
          <a:lstStyle/>
          <a:p>
            <a:r>
              <a:rPr lang="en-US" dirty="0"/>
              <a:t>Adjacent Node has undefined </a:t>
            </a:r>
            <a:r>
              <a:rPr lang="en-US" dirty="0" err="1"/>
              <a:t>lowIndex</a:t>
            </a:r>
            <a:r>
              <a:rPr lang="en-US" dirty="0"/>
              <a:t>.  </a:t>
            </a:r>
            <a:r>
              <a:rPr lang="en-US" dirty="0" err="1"/>
              <a:t>Recurse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361209" y="3830811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020291" y="383081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726286" y="383081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432281" y="3830809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138276" y="3830808"/>
            <a:ext cx="498763" cy="5299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 flipV="1">
            <a:off x="1859972" y="4095779"/>
            <a:ext cx="11603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3519054" y="4095779"/>
            <a:ext cx="120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5225049" y="4095778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>
          <a:xfrm flipV="1">
            <a:off x="6931044" y="4095777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7186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8164253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n-US" dirty="0" smtClean="0"/>
          </a:p>
          <a:p>
            <a:r>
              <a:rPr lang="en-US" dirty="0" smtClean="0"/>
              <a:t>?</a:t>
            </a:r>
            <a:endParaRPr lang="en-CA" dirty="0"/>
          </a:p>
        </p:txBody>
      </p:sp>
      <p:cxnSp>
        <p:nvCxnSpPr>
          <p:cNvPr id="20" name="Elbow Connector 19"/>
          <p:cNvCxnSpPr>
            <a:stCxn id="7" idx="0"/>
            <a:endCxn id="5" idx="0"/>
          </p:cNvCxnSpPr>
          <p:nvPr/>
        </p:nvCxnSpPr>
        <p:spPr>
          <a:xfrm rot="16200000" flipH="1" flipV="1">
            <a:off x="4975667" y="2124814"/>
            <a:ext cx="1" cy="341199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2263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458258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3020290" y="4531864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9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Tarjan’s</a:t>
            </a:r>
            <a:r>
              <a:rPr lang="en-US" dirty="0" smtClean="0"/>
              <a:t> Algorithm: Example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944648" cy="852775"/>
          </a:xfrm>
        </p:spPr>
        <p:txBody>
          <a:bodyPr>
            <a:normAutofit/>
          </a:bodyPr>
          <a:lstStyle/>
          <a:p>
            <a:r>
              <a:rPr lang="en-US" dirty="0" smtClean="0"/>
              <a:t>We have </a:t>
            </a:r>
            <a:r>
              <a:rPr lang="en-US" dirty="0" err="1" smtClean="0"/>
              <a:t>lowIndex</a:t>
            </a:r>
            <a:r>
              <a:rPr lang="en-US" dirty="0" smtClean="0"/>
              <a:t> = Index = 5 so create the SCC with all nodes with </a:t>
            </a:r>
            <a:r>
              <a:rPr lang="en-US" dirty="0" err="1" smtClean="0"/>
              <a:t>lowIndex</a:t>
            </a:r>
            <a:r>
              <a:rPr lang="en-US" dirty="0"/>
              <a:t> </a:t>
            </a:r>
            <a:r>
              <a:rPr lang="en-US" dirty="0" smtClean="0"/>
              <a:t>= 5, then </a:t>
            </a:r>
            <a:r>
              <a:rPr lang="en-US" dirty="0" err="1" smtClean="0"/>
              <a:t>recurse</a:t>
            </a:r>
            <a:r>
              <a:rPr lang="en-US" dirty="0" smtClean="0"/>
              <a:t> back.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1361209" y="3830811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020291" y="383081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/>
          <p:cNvSpPr/>
          <p:nvPr/>
        </p:nvSpPr>
        <p:spPr>
          <a:xfrm>
            <a:off x="4726286" y="3830810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6432281" y="3830809"/>
            <a:ext cx="498763" cy="52993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8138276" y="3830808"/>
            <a:ext cx="498763" cy="52993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 flipV="1">
            <a:off x="1859972" y="4095779"/>
            <a:ext cx="11603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3519054" y="4095779"/>
            <a:ext cx="1207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 flipV="1">
            <a:off x="5225049" y="4095778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>
          <a:xfrm flipV="1">
            <a:off x="6931044" y="4095777"/>
            <a:ext cx="1207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7186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8164253" y="4531858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</a:p>
          <a:p>
            <a:r>
              <a:rPr lang="en-US" dirty="0"/>
              <a:t>5</a:t>
            </a:r>
            <a:endParaRPr lang="en-CA" dirty="0"/>
          </a:p>
        </p:txBody>
      </p:sp>
      <p:cxnSp>
        <p:nvCxnSpPr>
          <p:cNvPr id="20" name="Elbow Connector 19"/>
          <p:cNvCxnSpPr>
            <a:stCxn id="7" idx="0"/>
            <a:endCxn id="5" idx="0"/>
          </p:cNvCxnSpPr>
          <p:nvPr/>
        </p:nvCxnSpPr>
        <p:spPr>
          <a:xfrm rot="16200000" flipH="1" flipV="1">
            <a:off x="4975667" y="2124814"/>
            <a:ext cx="1" cy="3411990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52263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/>
              <a:t>3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6458258" y="4531860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</a:p>
          <a:p>
            <a:r>
              <a:rPr lang="en-US" dirty="0"/>
              <a:t>4</a:t>
            </a:r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3020290" y="4531864"/>
            <a:ext cx="4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26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1820</Words>
  <Application>Microsoft Office PowerPoint</Application>
  <PresentationFormat>Widescreen</PresentationFormat>
  <Paragraphs>405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Cambria Math</vt:lpstr>
      <vt:lpstr>Trebuchet MS</vt:lpstr>
      <vt:lpstr>Wingdings</vt:lpstr>
      <vt:lpstr>Wingdings 3</vt:lpstr>
      <vt:lpstr>Facet</vt:lpstr>
      <vt:lpstr>Strongly Connected Components (SCCs) and 2-SAT</vt:lpstr>
      <vt:lpstr>Table of Contents</vt:lpstr>
      <vt:lpstr>Strongly Connected Components</vt:lpstr>
      <vt:lpstr>Tarjan’s Algorithm: Rundown</vt:lpstr>
      <vt:lpstr>Tarjan’s Algorithm: Example 1</vt:lpstr>
      <vt:lpstr>Tarjan’s Algorithm: Example 1</vt:lpstr>
      <vt:lpstr>Tarjan’s Algorithm: Example 1</vt:lpstr>
      <vt:lpstr>Tarjan’s Algorithm: Example 1</vt:lpstr>
      <vt:lpstr>Tarjan’s Algorithm: Example 1</vt:lpstr>
      <vt:lpstr>Tarjan’s Algorithm: Example 1</vt:lpstr>
      <vt:lpstr>Tarjan’s Algorithm: Example 1</vt:lpstr>
      <vt:lpstr>Tarjan’s Algorithm: Example 1</vt:lpstr>
      <vt:lpstr>Tarjan’s Algorithm: Example 1</vt:lpstr>
      <vt:lpstr>Tarjan’s Algorithm: Example 1</vt:lpstr>
      <vt:lpstr>Tarjan’s Algorithm: Pseudocode</vt:lpstr>
      <vt:lpstr>Tarjan’s Algorithm: Pseudocode</vt:lpstr>
      <vt:lpstr>Tarjan’s Algorithm: Pseudocode</vt:lpstr>
      <vt:lpstr>Tarjan’s Algorithm: Pseudocode</vt:lpstr>
      <vt:lpstr>Tarjan’s Algorithm: Example 2</vt:lpstr>
      <vt:lpstr>Tarjan’s Algorithm: Example 2</vt:lpstr>
      <vt:lpstr>Tarjan’s Algorithm: Example 2</vt:lpstr>
      <vt:lpstr>Tarjan’s Algorithm: Example 2</vt:lpstr>
      <vt:lpstr>Tarjan’s Algorithm: Example 2</vt:lpstr>
      <vt:lpstr>Tarjan’s Algorithm: Example 2</vt:lpstr>
      <vt:lpstr>Tarjan’s Algorithm: Example 2</vt:lpstr>
      <vt:lpstr>Tarjan’s Algorithm: Example 2</vt:lpstr>
      <vt:lpstr>Tarjan’s Algorithm: Example 2</vt:lpstr>
      <vt:lpstr>Tarjan’s Algorithm: Example 2</vt:lpstr>
      <vt:lpstr>Tarjan’s Algorithm: Example 3</vt:lpstr>
      <vt:lpstr>2-SAT: Description</vt:lpstr>
      <vt:lpstr>2-SAT: Solution Part 1 – Visualization</vt:lpstr>
      <vt:lpstr>2-SAT: Solution Part 1 – Visualization</vt:lpstr>
      <vt:lpstr>2-SAT: Solution Part 2 – Existence </vt:lpstr>
      <vt:lpstr>2-SAT: Solution Part 3 – Solution</vt:lpstr>
      <vt:lpstr>Kattis Problem: Running MoM </vt:lpstr>
      <vt:lpstr>Kattis Problem: Running MoM</vt:lpstr>
      <vt:lpstr>Shortest Path Faster Algorithm</vt:lpstr>
      <vt:lpstr>Recall: Bellman-Ford</vt:lpstr>
      <vt:lpstr>Shortest Path Faster Algorithm</vt:lpstr>
      <vt:lpstr>Counting Sort</vt:lpstr>
      <vt:lpstr>Counting Sort</vt:lpstr>
      <vt:lpstr>Radix Sort</vt:lpstr>
      <vt:lpstr>Radix Sort</vt:lpstr>
      <vt:lpstr>Which sort is better?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 Connected Components &amp; 2-SAT</dc:title>
  <dc:creator>Michael Bradet-Legris</dc:creator>
  <cp:lastModifiedBy>Michael Bradet-Legris</cp:lastModifiedBy>
  <cp:revision>26</cp:revision>
  <dcterms:created xsi:type="dcterms:W3CDTF">2017-04-04T20:41:03Z</dcterms:created>
  <dcterms:modified xsi:type="dcterms:W3CDTF">2017-04-05T19:32:03Z</dcterms:modified>
</cp:coreProperties>
</file>