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8FE59-63B3-4BE7-B55C-F2716BB29333}" type="datetimeFigureOut">
              <a:rPr lang="en-CA" smtClean="0"/>
              <a:t>2016-03-03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29086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8FE59-63B3-4BE7-B55C-F2716BB29333}" type="datetimeFigureOut">
              <a:rPr lang="en-CA" smtClean="0"/>
              <a:t>2016-03-03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908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8FE59-63B3-4BE7-B55C-F2716BB29333}" type="datetimeFigureOut">
              <a:rPr lang="en-CA" smtClean="0"/>
              <a:t>2016-03-03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298586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8FE59-63B3-4BE7-B55C-F2716BB29333}" type="datetimeFigureOut">
              <a:rPr lang="en-CA" smtClean="0"/>
              <a:t>2016-03-03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66970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48FE59-63B3-4BE7-B55C-F2716BB29333}" type="datetimeFigureOut">
              <a:rPr lang="en-CA" smtClean="0"/>
              <a:t>2016-03-03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145BCB-4B19-4127-8917-86DD9A1A537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00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8FE59-63B3-4BE7-B55C-F2716BB29333}" type="datetimeFigureOut">
              <a:rPr lang="en-CA" smtClean="0"/>
              <a:t>2016-03-03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334969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8FE59-63B3-4BE7-B55C-F2716BB29333}" type="datetimeFigureOut">
              <a:rPr lang="en-CA" smtClean="0"/>
              <a:t>2016-03-03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7456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8FE59-63B3-4BE7-B55C-F2716BB29333}" type="datetimeFigureOut">
              <a:rPr lang="en-CA" smtClean="0"/>
              <a:t>2016-03-03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399988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48FE59-63B3-4BE7-B55C-F2716BB29333}" type="datetimeFigureOut">
              <a:rPr lang="en-CA" smtClean="0"/>
              <a:t>2016-03-03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95426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48FE59-63B3-4BE7-B55C-F2716BB29333}" type="datetimeFigureOut">
              <a:rPr lang="en-CA" smtClean="0"/>
              <a:t>2016-03-03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145BCB-4B19-4127-8917-86DD9A1A537F}" type="slidenum">
              <a:rPr lang="en-CA" smtClean="0"/>
              <a:t>‹#›</a:t>
            </a:fld>
            <a:endParaRPr lang="en-CA"/>
          </a:p>
        </p:txBody>
      </p:sp>
    </p:spTree>
    <p:extLst>
      <p:ext uri="{BB962C8B-B14F-4D97-AF65-F5344CB8AC3E}">
        <p14:creationId xmlns:p14="http://schemas.microsoft.com/office/powerpoint/2010/main" val="16710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48FE59-63B3-4BE7-B55C-F2716BB29333}" type="datetimeFigureOut">
              <a:rPr lang="en-CA" smtClean="0"/>
              <a:t>2016-03-03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145BCB-4B19-4127-8917-86DD9A1A537F}" type="slidenum">
              <a:rPr lang="en-CA" smtClean="0"/>
              <a:t>‹#›</a:t>
            </a:fld>
            <a:endParaRPr lang="en-CA"/>
          </a:p>
        </p:txBody>
      </p:sp>
    </p:spTree>
    <p:extLst>
      <p:ext uri="{BB962C8B-B14F-4D97-AF65-F5344CB8AC3E}">
        <p14:creationId xmlns:p14="http://schemas.microsoft.com/office/powerpoint/2010/main" val="146879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48FE59-63B3-4BE7-B55C-F2716BB29333}" type="datetimeFigureOut">
              <a:rPr lang="en-CA" smtClean="0"/>
              <a:t>2016-03-03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145BCB-4B19-4127-8917-86DD9A1A537F}" type="slidenum">
              <a:rPr lang="en-CA" smtClean="0"/>
              <a:t>‹#›</a:t>
            </a:fld>
            <a:endParaRPr lang="en-CA"/>
          </a:p>
        </p:txBody>
      </p:sp>
    </p:spTree>
    <p:extLst>
      <p:ext uri="{BB962C8B-B14F-4D97-AF65-F5344CB8AC3E}">
        <p14:creationId xmlns:p14="http://schemas.microsoft.com/office/powerpoint/2010/main" val="2563955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topcoder.com/community/data-science/data-science-tutorials/algorithm-game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codechef.com/problems/ASTRGA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etuskode.blogspot.ca/2014/08/grundy-number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pen.kattis.com/problems/takeov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143265"/>
            <a:ext cx="10058400" cy="1970996"/>
          </a:xfrm>
        </p:spPr>
        <p:txBody>
          <a:bodyPr>
            <a:normAutofit/>
          </a:bodyPr>
          <a:lstStyle/>
          <a:p>
            <a:pPr algn="ctr"/>
            <a:r>
              <a:rPr lang="en-CA" sz="8800" dirty="0"/>
              <a:t>Combinatorial Games</a:t>
            </a:r>
          </a:p>
        </p:txBody>
      </p:sp>
      <p:sp>
        <p:nvSpPr>
          <p:cNvPr id="5" name="TextBox 4"/>
          <p:cNvSpPr txBox="1"/>
          <p:nvPr/>
        </p:nvSpPr>
        <p:spPr>
          <a:xfrm>
            <a:off x="1753263" y="3326295"/>
            <a:ext cx="8746434" cy="1446550"/>
          </a:xfrm>
          <a:prstGeom prst="rect">
            <a:avLst/>
          </a:prstGeom>
          <a:noFill/>
        </p:spPr>
        <p:txBody>
          <a:bodyPr wrap="square" rtlCol="0">
            <a:spAutoFit/>
          </a:bodyPr>
          <a:lstStyle/>
          <a:p>
            <a:pPr algn="ctr"/>
            <a:r>
              <a:rPr lang="en-CA" sz="2400" dirty="0"/>
              <a:t>Finn Lidbetter</a:t>
            </a:r>
          </a:p>
          <a:p>
            <a:pPr algn="ctr"/>
            <a:endParaRPr lang="en-CA" sz="3200" dirty="0"/>
          </a:p>
          <a:p>
            <a:pPr algn="ctr"/>
            <a:r>
              <a:rPr lang="en-CA" sz="3200" dirty="0"/>
              <a:t>Comp 4951: Advanced Problem Solving</a:t>
            </a:r>
          </a:p>
        </p:txBody>
      </p:sp>
    </p:spTree>
    <p:extLst>
      <p:ext uri="{BB962C8B-B14F-4D97-AF65-F5344CB8AC3E}">
        <p14:creationId xmlns:p14="http://schemas.microsoft.com/office/powerpoint/2010/main" val="150497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44"/>
            <a:ext cx="10058400" cy="1450757"/>
          </a:xfrm>
        </p:spPr>
        <p:txBody>
          <a:bodyPr/>
          <a:lstStyle/>
          <a:p>
            <a:r>
              <a:rPr lang="en-CA" dirty="0"/>
              <a:t>Example: Knights game</a:t>
            </a:r>
          </a:p>
        </p:txBody>
      </p:sp>
      <p:sp>
        <p:nvSpPr>
          <p:cNvPr id="3" name="Content Placeholder 2"/>
          <p:cNvSpPr>
            <a:spLocks noGrp="1"/>
          </p:cNvSpPr>
          <p:nvPr>
            <p:ph idx="1"/>
          </p:nvPr>
        </p:nvSpPr>
        <p:spPr>
          <a:xfrm>
            <a:off x="1097280" y="1552694"/>
            <a:ext cx="10058400" cy="4023360"/>
          </a:xfrm>
        </p:spPr>
        <p:txBody>
          <a:bodyPr/>
          <a:lstStyle/>
          <a:p>
            <a:pPr marL="0" indent="0">
              <a:spcBef>
                <a:spcPts val="0"/>
              </a:spcBef>
              <a:buNone/>
            </a:pPr>
            <a:r>
              <a:rPr lang="en-CA" dirty="0"/>
              <a:t>N x N chessboard with K knights on it.</a:t>
            </a:r>
          </a:p>
          <a:p>
            <a:pPr marL="0" indent="0">
              <a:spcBef>
                <a:spcPts val="0"/>
              </a:spcBef>
              <a:buNone/>
            </a:pPr>
            <a:r>
              <a:rPr lang="en-CA" dirty="0"/>
              <a:t>Unlike a knight in a traditional game of chess, these can move only as shown in the picture below (so the sum of coordinates is decreased in every move). </a:t>
            </a:r>
          </a:p>
          <a:p>
            <a:pPr marL="0" indent="0">
              <a:spcBef>
                <a:spcPts val="0"/>
              </a:spcBef>
              <a:buNone/>
            </a:pPr>
            <a:r>
              <a:rPr lang="en-CA" dirty="0"/>
              <a:t>There can be more than one knight on the same square at the same time. </a:t>
            </a:r>
          </a:p>
          <a:p>
            <a:pPr marL="0" indent="0">
              <a:spcBef>
                <a:spcPts val="0"/>
              </a:spcBef>
              <a:buNone/>
            </a:pPr>
            <a:r>
              <a:rPr lang="en-CA" dirty="0"/>
              <a:t>Two players take turns moving and, when it is a player’s, turn he chooses one of the knights and moves it. </a:t>
            </a:r>
          </a:p>
          <a:p>
            <a:pPr marL="0" indent="0">
              <a:spcBef>
                <a:spcPts val="0"/>
              </a:spcBef>
              <a:buNone/>
            </a:pPr>
            <a:r>
              <a:rPr lang="en-CA" dirty="0"/>
              <a:t>A player who is not able to make a move is declared the loser.</a:t>
            </a:r>
          </a:p>
        </p:txBody>
      </p:sp>
      <p:pic>
        <p:nvPicPr>
          <p:cNvPr id="1028" name="Picture 4" descr="http://community.topcoder.com/i/education/algorithmGames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66" y="3664442"/>
            <a:ext cx="2276162" cy="22761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mmunity.topcoder.com/i/education/algorithmGames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717" y="3564374"/>
            <a:ext cx="3143197" cy="22995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41778" y="4390993"/>
            <a:ext cx="2676939" cy="646331"/>
          </a:xfrm>
          <a:prstGeom prst="rect">
            <a:avLst/>
          </a:prstGeom>
          <a:noFill/>
        </p:spPr>
        <p:txBody>
          <a:bodyPr wrap="square" rtlCol="0">
            <a:spAutoFit/>
          </a:bodyPr>
          <a:lstStyle/>
          <a:p>
            <a:r>
              <a:rPr lang="en-CA" dirty="0"/>
              <a:t>Grundy Numbers for each square on the board:</a:t>
            </a:r>
          </a:p>
        </p:txBody>
      </p:sp>
      <p:sp>
        <p:nvSpPr>
          <p:cNvPr id="5" name="TextBox 4"/>
          <p:cNvSpPr txBox="1"/>
          <p:nvPr/>
        </p:nvSpPr>
        <p:spPr>
          <a:xfrm>
            <a:off x="2369037" y="5948643"/>
            <a:ext cx="9979789" cy="369332"/>
          </a:xfrm>
          <a:prstGeom prst="rect">
            <a:avLst/>
          </a:prstGeom>
          <a:noFill/>
        </p:spPr>
        <p:txBody>
          <a:bodyPr wrap="square" rtlCol="0">
            <a:spAutoFit/>
          </a:bodyPr>
          <a:lstStyle/>
          <a:p>
            <a:r>
              <a:rPr lang="en-CA" dirty="0"/>
              <a:t>Source: </a:t>
            </a:r>
            <a:r>
              <a:rPr lang="en-CA" dirty="0">
                <a:hlinkClick r:id="rId4"/>
              </a:rPr>
              <a:t>https://www.topcoder.com/community/data-science/data-science-tutorials/algorithm-games/</a:t>
            </a:r>
            <a:r>
              <a:rPr lang="en-CA" dirty="0"/>
              <a:t> </a:t>
            </a:r>
          </a:p>
        </p:txBody>
      </p:sp>
    </p:spTree>
    <p:extLst>
      <p:ext uri="{BB962C8B-B14F-4D97-AF65-F5344CB8AC3E}">
        <p14:creationId xmlns:p14="http://schemas.microsoft.com/office/powerpoint/2010/main" val="3144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String Game</a:t>
            </a:r>
          </a:p>
        </p:txBody>
      </p:sp>
      <p:sp>
        <p:nvSpPr>
          <p:cNvPr id="3" name="Content Placeholder 2"/>
          <p:cNvSpPr>
            <a:spLocks noGrp="1"/>
          </p:cNvSpPr>
          <p:nvPr>
            <p:ph idx="1"/>
          </p:nvPr>
        </p:nvSpPr>
        <p:spPr/>
        <p:txBody>
          <a:bodyPr>
            <a:normAutofit/>
          </a:bodyPr>
          <a:lstStyle/>
          <a:p>
            <a:pPr>
              <a:spcBef>
                <a:spcPts val="0"/>
              </a:spcBef>
            </a:pPr>
            <a:r>
              <a:rPr lang="en-CA" sz="2400" dirty="0"/>
              <a:t> Teddy and Tracy like to play a game based on strings. The game is as follows. </a:t>
            </a:r>
          </a:p>
          <a:p>
            <a:pPr>
              <a:spcBef>
                <a:spcPts val="0"/>
              </a:spcBef>
            </a:pPr>
            <a:r>
              <a:rPr lang="en-CA" sz="2400" dirty="0"/>
              <a:t> Initially, Tracy writes a long random string on a whiteboard. </a:t>
            </a:r>
          </a:p>
          <a:p>
            <a:pPr>
              <a:spcBef>
                <a:spcPts val="0"/>
              </a:spcBef>
            </a:pPr>
            <a:r>
              <a:rPr lang="en-CA" sz="2400" dirty="0"/>
              <a:t> Then, each player starting with Teddy makes turn alternately. </a:t>
            </a:r>
          </a:p>
          <a:p>
            <a:pPr>
              <a:spcBef>
                <a:spcPts val="0"/>
              </a:spcBef>
            </a:pPr>
            <a:r>
              <a:rPr lang="en-CA" sz="2400" dirty="0"/>
              <a:t> Each turn, the player must erase a contiguous substring that exists in the dictionary. </a:t>
            </a:r>
          </a:p>
          <a:p>
            <a:pPr>
              <a:spcBef>
                <a:spcPts val="0"/>
              </a:spcBef>
            </a:pPr>
            <a:r>
              <a:rPr lang="en-CA" sz="2400" dirty="0"/>
              <a:t>The player that can't erase any substring in his turn loses the game, and the other player is declared the winner.</a:t>
            </a:r>
          </a:p>
          <a:p>
            <a:pPr>
              <a:spcBef>
                <a:spcPts val="0"/>
              </a:spcBef>
            </a:pPr>
            <a:r>
              <a:rPr lang="en-CA" sz="2400" dirty="0"/>
              <a:t> Note that after a substring R is erased, the remaining substring becomes separated, i.e. they cannot erase a word that occurs partially to the left of R and partially to the right of R.</a:t>
            </a:r>
          </a:p>
          <a:p>
            <a:pPr>
              <a:spcBef>
                <a:spcPts val="0"/>
              </a:spcBef>
            </a:pPr>
            <a:r>
              <a:rPr lang="en-CA" sz="2400" dirty="0"/>
              <a:t> Determine the winner of the game, assuming that both players play optimally.</a:t>
            </a:r>
          </a:p>
          <a:p>
            <a:pPr marL="0" indent="0">
              <a:buNone/>
            </a:pPr>
            <a:endParaRPr lang="en-CA" dirty="0"/>
          </a:p>
        </p:txBody>
      </p:sp>
      <p:sp>
        <p:nvSpPr>
          <p:cNvPr id="4" name="TextBox 3"/>
          <p:cNvSpPr txBox="1"/>
          <p:nvPr/>
        </p:nvSpPr>
        <p:spPr>
          <a:xfrm>
            <a:off x="6546574" y="5869094"/>
            <a:ext cx="5645426" cy="372680"/>
          </a:xfrm>
          <a:prstGeom prst="rect">
            <a:avLst/>
          </a:prstGeom>
          <a:noFill/>
        </p:spPr>
        <p:txBody>
          <a:bodyPr wrap="square" rtlCol="0">
            <a:spAutoFit/>
          </a:bodyPr>
          <a:lstStyle/>
          <a:p>
            <a:r>
              <a:rPr lang="en-CA" dirty="0"/>
              <a:t>Source: </a:t>
            </a:r>
            <a:r>
              <a:rPr lang="en-CA" dirty="0">
                <a:hlinkClick r:id="rId2"/>
              </a:rPr>
              <a:t>https://www.codechef.com/problems/ASTRGAME</a:t>
            </a:r>
            <a:r>
              <a:rPr lang="en-CA" dirty="0"/>
              <a:t> </a:t>
            </a:r>
          </a:p>
        </p:txBody>
      </p:sp>
    </p:spTree>
    <p:extLst>
      <p:ext uri="{BB962C8B-B14F-4D97-AF65-F5344CB8AC3E}">
        <p14:creationId xmlns:p14="http://schemas.microsoft.com/office/powerpoint/2010/main" val="386027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 Game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845733"/>
                <a:ext cx="10416208" cy="4316527"/>
              </a:xfrm>
            </p:spPr>
            <p:txBody>
              <a:bodyPr>
                <a:normAutofit lnSpcReduction="10000"/>
              </a:bodyPr>
              <a:lstStyle/>
              <a:p>
                <a:r>
                  <a:rPr lang="en-CA" dirty="0"/>
                  <a:t> Each time a string is chosen, we get 2 new strings that we can play the same game on.</a:t>
                </a:r>
              </a:p>
              <a:p>
                <a:r>
                  <a:rPr lang="en-CA" dirty="0"/>
                  <a:t> So if we find the Grundy Numbers for the 2 substrings, we can get the Grundy Number for the string before the split by </a:t>
                </a:r>
                <a:r>
                  <a:rPr lang="en-CA" dirty="0" err="1"/>
                  <a:t>xoring</a:t>
                </a:r>
                <a:r>
                  <a:rPr lang="en-CA" dirty="0"/>
                  <a:t> the Grundy Numbers of the substrings</a:t>
                </a:r>
              </a:p>
              <a:p>
                <a:r>
                  <a:rPr lang="en-CA" dirty="0"/>
                  <a:t> Leads to a dynamic programming solution:</a:t>
                </a:r>
              </a:p>
              <a:p>
                <a:pPr marL="0" indent="0">
                  <a:buNone/>
                </a:pPr>
                <a:r>
                  <a:rPr lang="en-CA" dirty="0"/>
                  <a:t>Suppose we have a String, </a:t>
                </a:r>
                <a14:m>
                  <m:oMath xmlns:m="http://schemas.openxmlformats.org/officeDocument/2006/math">
                    <m:r>
                      <a:rPr lang="en-CA" b="0" i="1" smtClean="0">
                        <a:latin typeface="Cambria Math" panose="02040503050406030204" pitchFamily="18" charset="0"/>
                      </a:rPr>
                      <m:t>𝑆</m:t>
                    </m:r>
                    <m:r>
                      <a:rPr lang="en-CA" b="0" i="1" smtClean="0">
                        <a:latin typeface="Cambria Math" panose="02040503050406030204" pitchFamily="18" charset="0"/>
                      </a:rPr>
                      <m:t>.</m:t>
                    </m:r>
                  </m:oMath>
                </a14:m>
                <a:endParaRPr lang="en-CA" dirty="0"/>
              </a:p>
              <a:p>
                <a:pPr marL="0" indent="0">
                  <a:buNone/>
                </a:pPr>
                <a:r>
                  <a:rPr lang="en-CA" dirty="0"/>
                  <a:t>Let </a:t>
                </a:r>
                <a14:m>
                  <m:oMath xmlns:m="http://schemas.openxmlformats.org/officeDocument/2006/math">
                    <m:r>
                      <a:rPr lang="en-CA" b="0" i="1" smtClean="0">
                        <a:latin typeface="Cambria Math" panose="02040503050406030204" pitchFamily="18" charset="0"/>
                      </a:rPr>
                      <m:t>𝑓</m:t>
                    </m:r>
                    <m:r>
                      <a:rPr lang="en-CA" b="0" i="1" smtClean="0">
                        <a:latin typeface="Cambria Math" panose="02040503050406030204" pitchFamily="18" charset="0"/>
                      </a:rPr>
                      <m:t>(</m:t>
                    </m:r>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r>
                      <a:rPr lang="en-CA" b="0" i="1" smtClean="0">
                        <a:latin typeface="Cambria Math" panose="02040503050406030204" pitchFamily="18" charset="0"/>
                      </a:rPr>
                      <m:t>)</m:t>
                    </m:r>
                  </m:oMath>
                </a14:m>
                <a:r>
                  <a:rPr lang="en-CA" dirty="0"/>
                  <a:t> be the Grundy Number, corresponding to the substring from </a:t>
                </a:r>
                <a14:m>
                  <m:oMath xmlns:m="http://schemas.openxmlformats.org/officeDocument/2006/math">
                    <m:r>
                      <a:rPr lang="en-CA" b="0" i="1" smtClean="0">
                        <a:latin typeface="Cambria Math" panose="02040503050406030204" pitchFamily="18" charset="0"/>
                      </a:rPr>
                      <m:t>𝑖</m:t>
                    </m:r>
                  </m:oMath>
                </a14:m>
                <a:r>
                  <a:rPr lang="en-CA" dirty="0"/>
                  <a:t> to </a:t>
                </a:r>
                <a14:m>
                  <m:oMath xmlns:m="http://schemas.openxmlformats.org/officeDocument/2006/math">
                    <m:r>
                      <a:rPr lang="en-CA" b="0" i="1" smtClean="0">
                        <a:latin typeface="Cambria Math" panose="02040503050406030204" pitchFamily="18" charset="0"/>
                      </a:rPr>
                      <m:t>𝑗</m:t>
                    </m:r>
                  </m:oMath>
                </a14:m>
                <a:r>
                  <a:rPr lang="en-CA" dirty="0"/>
                  <a:t> in </a:t>
                </a:r>
                <a14:m>
                  <m:oMath xmlns:m="http://schemas.openxmlformats.org/officeDocument/2006/math">
                    <m:r>
                      <a:rPr lang="en-CA" b="0" i="1" smtClean="0">
                        <a:latin typeface="Cambria Math" panose="02040503050406030204" pitchFamily="18" charset="0"/>
                      </a:rPr>
                      <m:t>𝑆</m:t>
                    </m:r>
                  </m:oMath>
                </a14:m>
                <a:endParaRPr lang="en-CA" dirty="0"/>
              </a:p>
              <a:p>
                <a:pPr marL="0" indent="0">
                  <a:buNone/>
                </a:pPr>
                <a:r>
                  <a:rPr lang="en-CA" dirty="0"/>
                  <a:t>Define the Grundy Number of the empty string to be 0.</a:t>
                </a:r>
              </a:p>
              <a:p>
                <a:pPr marL="0" indent="0">
                  <a:buNone/>
                </a:pPr>
                <a:r>
                  <a:rPr lang="en-CA" dirty="0"/>
                  <a:t>Let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𝑟</m:t>
                        </m:r>
                      </m:sub>
                    </m:sSub>
                  </m:oMath>
                </a14:m>
                <a:r>
                  <a:rPr lang="en-CA" dirty="0"/>
                  <a:t> be the set of Grundy Numbers for states that we can reach from the substring from </a:t>
                </a:r>
                <a14:m>
                  <m:oMath xmlns:m="http://schemas.openxmlformats.org/officeDocument/2006/math">
                    <m:r>
                      <a:rPr lang="en-CA" b="0" i="1" smtClean="0">
                        <a:latin typeface="Cambria Math" panose="02040503050406030204" pitchFamily="18" charset="0"/>
                      </a:rPr>
                      <m:t>𝑖</m:t>
                    </m:r>
                  </m:oMath>
                </a14:m>
                <a:r>
                  <a:rPr lang="en-CA" dirty="0"/>
                  <a:t> to </a:t>
                </a:r>
                <a14:m>
                  <m:oMath xmlns:m="http://schemas.openxmlformats.org/officeDocument/2006/math">
                    <m:r>
                      <a:rPr lang="en-CA" b="0" i="1" smtClean="0">
                        <a:latin typeface="Cambria Math" panose="02040503050406030204" pitchFamily="18" charset="0"/>
                      </a:rPr>
                      <m:t>𝑗</m:t>
                    </m:r>
                  </m:oMath>
                </a14:m>
                <a:r>
                  <a:rPr lang="en-CA" dirty="0"/>
                  <a:t> in </a:t>
                </a:r>
                <a14:m>
                  <m:oMath xmlns:m="http://schemas.openxmlformats.org/officeDocument/2006/math">
                    <m:r>
                      <a:rPr lang="en-CA" b="0" i="1" smtClean="0">
                        <a:latin typeface="Cambria Math" panose="02040503050406030204" pitchFamily="18" charset="0"/>
                      </a:rPr>
                      <m:t>𝑆</m:t>
                    </m:r>
                  </m:oMath>
                </a14:m>
                <a:endParaRPr lang="en-CA" dirty="0"/>
              </a:p>
              <a:p>
                <a:pPr marL="0" indent="0">
                  <a:buNone/>
                </a:pPr>
                <a:r>
                  <a:rPr lang="en-CA" dirty="0"/>
                  <a:t>Then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𝑟</m:t>
                        </m:r>
                      </m:sub>
                    </m:sSub>
                    <m:r>
                      <a:rPr lang="en-CA" b="0" i="1" smtClean="0">
                        <a:latin typeface="Cambria Math" panose="02040503050406030204" pitchFamily="18" charset="0"/>
                      </a:rPr>
                      <m:t>={</m:t>
                    </m:r>
                    <m:r>
                      <a:rPr lang="en-CA" b="0" i="1" smtClean="0">
                        <a:latin typeface="Cambria Math" panose="02040503050406030204" pitchFamily="18" charset="0"/>
                      </a:rPr>
                      <m:t>𝑓</m:t>
                    </m:r>
                    <m:r>
                      <a:rPr lang="en-CA" b="0" i="1" smtClean="0">
                        <a:latin typeface="Cambria Math" panose="02040503050406030204" pitchFamily="18" charset="0"/>
                      </a:rPr>
                      <m:t>(</m:t>
                    </m:r>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𝑘</m:t>
                    </m:r>
                    <m:r>
                      <a:rPr lang="en-CA" b="0" i="1" smtClean="0">
                        <a:latin typeface="Cambria Math" panose="02040503050406030204" pitchFamily="18" charset="0"/>
                      </a:rPr>
                      <m:t>−1)⨁</m:t>
                    </m:r>
                    <m:r>
                      <a:rPr lang="en-CA" b="0" i="1" smtClean="0">
                        <a:latin typeface="Cambria Math" panose="02040503050406030204" pitchFamily="18" charset="0"/>
                      </a:rPr>
                      <m:t>𝑓</m:t>
                    </m:r>
                    <m:r>
                      <a:rPr lang="en-CA" b="0" i="1" smtClean="0">
                        <a:latin typeface="Cambria Math" panose="02040503050406030204" pitchFamily="18" charset="0"/>
                      </a:rPr>
                      <m:t>(</m:t>
                    </m:r>
                    <m:r>
                      <a:rPr lang="en-CA" b="0" i="1" smtClean="0">
                        <a:latin typeface="Cambria Math" panose="02040503050406030204" pitchFamily="18" charset="0"/>
                      </a:rPr>
                      <m:t>𝑙</m:t>
                    </m:r>
                    <m:r>
                      <a:rPr lang="en-CA" b="0" i="1" smtClean="0">
                        <a:latin typeface="Cambria Math" panose="02040503050406030204" pitchFamily="18" charset="0"/>
                      </a:rPr>
                      <m:t>+1,</m:t>
                    </m:r>
                    <m:r>
                      <a:rPr lang="en-CA" b="0" i="1" smtClean="0">
                        <a:latin typeface="Cambria Math" panose="02040503050406030204" pitchFamily="18" charset="0"/>
                      </a:rPr>
                      <m:t>𝑗</m:t>
                    </m:r>
                    <m:r>
                      <a:rPr lang="en-CA" b="0" i="1" smtClean="0">
                        <a:latin typeface="Cambria Math" panose="02040503050406030204" pitchFamily="18" charset="0"/>
                      </a:rPr>
                      <m:t>)}</m:t>
                    </m:r>
                  </m:oMath>
                </a14:m>
                <a:r>
                  <a:rPr lang="en-CA" dirty="0"/>
                  <a:t>, where each </a:t>
                </a:r>
                <a14:m>
                  <m:oMath xmlns:m="http://schemas.openxmlformats.org/officeDocument/2006/math">
                    <m:r>
                      <a:rPr lang="en-CA" b="0" i="1" smtClean="0">
                        <a:latin typeface="Cambria Math" panose="02040503050406030204" pitchFamily="18" charset="0"/>
                      </a:rPr>
                      <m:t>𝑘</m:t>
                    </m:r>
                    <m:r>
                      <a:rPr lang="en-CA" b="0" i="1" smtClean="0">
                        <a:latin typeface="Cambria Math" panose="02040503050406030204" pitchFamily="18" charset="0"/>
                      </a:rPr>
                      <m:t>,</m:t>
                    </m:r>
                    <m:r>
                      <a:rPr lang="en-CA" b="0" i="1" smtClean="0">
                        <a:latin typeface="Cambria Math" panose="02040503050406030204" pitchFamily="18" charset="0"/>
                      </a:rPr>
                      <m:t>𝑙</m:t>
                    </m:r>
                  </m:oMath>
                </a14:m>
                <a:r>
                  <a:rPr lang="en-CA" dirty="0"/>
                  <a:t> corresponds to a valid substring of in the substring from </a:t>
                </a:r>
                <a14:m>
                  <m:oMath xmlns:m="http://schemas.openxmlformats.org/officeDocument/2006/math">
                    <m:r>
                      <a:rPr lang="en-CA" b="0" i="1" smtClean="0">
                        <a:latin typeface="Cambria Math" panose="02040503050406030204" pitchFamily="18" charset="0"/>
                      </a:rPr>
                      <m:t>𝑖</m:t>
                    </m:r>
                  </m:oMath>
                </a14:m>
                <a:r>
                  <a:rPr lang="en-CA" dirty="0"/>
                  <a:t> to </a:t>
                </a:r>
                <a14:m>
                  <m:oMath xmlns:m="http://schemas.openxmlformats.org/officeDocument/2006/math">
                    <m:r>
                      <a:rPr lang="en-CA" b="0" i="1" smtClean="0">
                        <a:latin typeface="Cambria Math" panose="02040503050406030204" pitchFamily="18" charset="0"/>
                      </a:rPr>
                      <m:t>𝑗</m:t>
                    </m:r>
                  </m:oMath>
                </a14:m>
                <a:r>
                  <a:rPr lang="en-CA" dirty="0"/>
                  <a:t>.</a:t>
                </a:r>
              </a:p>
              <a:p>
                <a:pPr marL="0" indent="0">
                  <a:buNone/>
                </a:pPr>
                <a:r>
                  <a:rPr lang="en-CA" dirty="0"/>
                  <a:t>Then </a:t>
                </a:r>
                <a14:m>
                  <m:oMath xmlns:m="http://schemas.openxmlformats.org/officeDocument/2006/math">
                    <m:r>
                      <a:rPr lang="en-CA" b="0" i="1" smtClean="0">
                        <a:latin typeface="Cambria Math" panose="02040503050406030204" pitchFamily="18" charset="0"/>
                      </a:rPr>
                      <m:t>𝑓</m:t>
                    </m:r>
                    <m:d>
                      <m:dPr>
                        <m:ctrlPr>
                          <a:rPr lang="en-CA" b="0" i="1" smtClean="0">
                            <a:latin typeface="Cambria Math" panose="02040503050406030204" pitchFamily="18" charset="0"/>
                          </a:rPr>
                        </m:ctrlPr>
                      </m:dPr>
                      <m:e>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e>
                    </m:d>
                    <m:r>
                      <a:rPr lang="en-CA" b="0" i="1" smtClean="0">
                        <a:latin typeface="Cambria Math" panose="02040503050406030204" pitchFamily="18" charset="0"/>
                      </a:rPr>
                      <m:t>=</m:t>
                    </m:r>
                    <m:r>
                      <a:rPr lang="en-CA" b="0" i="1" smtClean="0">
                        <a:latin typeface="Cambria Math" panose="02040503050406030204" pitchFamily="18" charset="0"/>
                      </a:rPr>
                      <m:t>𝐺</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𝑟</m:t>
                            </m:r>
                          </m:sub>
                        </m:sSub>
                      </m:e>
                    </m:d>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limLow>
                          <m:limLowPr>
                            <m:ctrlPr>
                              <a:rPr lang="en-CA" b="0" i="1" smtClean="0">
                                <a:latin typeface="Cambria Math" panose="02040503050406030204" pitchFamily="18" charset="0"/>
                              </a:rPr>
                            </m:ctrlPr>
                          </m:limLowPr>
                          <m:e>
                            <m:r>
                              <m:rPr>
                                <m:sty m:val="p"/>
                              </m:rPr>
                              <a:rPr lang="en-CA" b="0" i="0" smtClean="0">
                                <a:latin typeface="Cambria Math" panose="02040503050406030204" pitchFamily="18" charset="0"/>
                              </a:rPr>
                              <m:t>min</m:t>
                            </m:r>
                          </m:e>
                          <m:lim>
                            <m:r>
                              <a:rPr lang="en-CA" b="0" i="1" smtClean="0">
                                <a:latin typeface="Cambria Math" panose="02040503050406030204" pitchFamily="18" charset="0"/>
                              </a:rPr>
                              <m:t>𝑛</m:t>
                            </m:r>
                            <m:r>
                              <a:rPr lang="en-CA" b="0" i="1" smtClean="0">
                                <a:latin typeface="Cambria Math" panose="02040503050406030204" pitchFamily="18" charset="0"/>
                              </a:rPr>
                              <m:t>∈</m:t>
                            </m:r>
                            <m:r>
                              <a:rPr lang="en-CA" b="0" i="1" smtClean="0">
                                <a:latin typeface="Cambria Math" panose="02040503050406030204" pitchFamily="18" charset="0"/>
                              </a:rPr>
                              <m:t>ℕ</m:t>
                            </m:r>
                          </m:lim>
                        </m:limLow>
                      </m:fName>
                      <m:e>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𝑟</m:t>
                            </m:r>
                          </m:sub>
                        </m:sSub>
                        <m:r>
                          <a:rPr lang="en-CA" b="0" i="1" smtClean="0">
                            <a:latin typeface="Cambria Math" panose="02040503050406030204" pitchFamily="18" charset="0"/>
                          </a:rPr>
                          <m:t>}</m:t>
                        </m:r>
                      </m:e>
                    </m:func>
                  </m:oMath>
                </a14:m>
                <a:r>
                  <a:rPr lang="en-CA"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845733"/>
                <a:ext cx="10416208" cy="4316527"/>
              </a:xfrm>
              <a:blipFill>
                <a:blip r:embed="rId2"/>
                <a:stretch>
                  <a:fillRect l="-1463" t="-2119"/>
                </a:stretch>
              </a:blipFill>
            </p:spPr>
            <p:txBody>
              <a:bodyPr/>
              <a:lstStyle/>
              <a:p>
                <a:r>
                  <a:rPr lang="en-CA">
                    <a:noFill/>
                  </a:rPr>
                  <a:t> </a:t>
                </a:r>
              </a:p>
            </p:txBody>
          </p:sp>
        </mc:Fallback>
      </mc:AlternateContent>
      <p:sp>
        <p:nvSpPr>
          <p:cNvPr id="4" name="TextBox 3"/>
          <p:cNvSpPr txBox="1"/>
          <p:nvPr/>
        </p:nvSpPr>
        <p:spPr>
          <a:xfrm>
            <a:off x="5526155" y="5950226"/>
            <a:ext cx="6665843" cy="369332"/>
          </a:xfrm>
          <a:prstGeom prst="rect">
            <a:avLst/>
          </a:prstGeom>
          <a:noFill/>
        </p:spPr>
        <p:txBody>
          <a:bodyPr wrap="square" rtlCol="0">
            <a:spAutoFit/>
          </a:bodyPr>
          <a:lstStyle/>
          <a:p>
            <a:r>
              <a:rPr lang="en-CA" dirty="0"/>
              <a:t>Source: </a:t>
            </a:r>
            <a:r>
              <a:rPr lang="en-CA" dirty="0">
                <a:hlinkClick r:id="rId3"/>
              </a:rPr>
              <a:t>http://letuskode.blogspot.ca/2014/08/grundy-numbers.html</a:t>
            </a:r>
            <a:r>
              <a:rPr lang="en-CA" dirty="0"/>
              <a:t> </a:t>
            </a:r>
          </a:p>
        </p:txBody>
      </p:sp>
    </p:spTree>
    <p:extLst>
      <p:ext uri="{BB962C8B-B14F-4D97-AF65-F5344CB8AC3E}">
        <p14:creationId xmlns:p14="http://schemas.microsoft.com/office/powerpoint/2010/main" val="42109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Partisan Game Approaches</a:t>
            </a:r>
          </a:p>
        </p:txBody>
      </p:sp>
      <p:sp>
        <p:nvSpPr>
          <p:cNvPr id="3" name="Content Placeholder 2"/>
          <p:cNvSpPr>
            <a:spLocks noGrp="1"/>
          </p:cNvSpPr>
          <p:nvPr>
            <p:ph idx="1"/>
          </p:nvPr>
        </p:nvSpPr>
        <p:spPr/>
        <p:txBody>
          <a:bodyPr>
            <a:normAutofit/>
          </a:bodyPr>
          <a:lstStyle/>
          <a:p>
            <a:r>
              <a:rPr lang="en-CA" sz="2400" dirty="0"/>
              <a:t> Sadly there doesn’t seem to be any generally applicable strategy for partisan games</a:t>
            </a:r>
          </a:p>
          <a:p>
            <a:r>
              <a:rPr lang="en-CA" sz="2400" dirty="0"/>
              <a:t> If the state space is small, perform a search of the state space</a:t>
            </a:r>
          </a:p>
          <a:p>
            <a:pPr lvl="1"/>
            <a:r>
              <a:rPr lang="en-CA" sz="2200" dirty="0"/>
              <a:t> Use dynamic programming or </a:t>
            </a:r>
            <a:r>
              <a:rPr lang="en-CA" sz="2200" dirty="0" err="1"/>
              <a:t>memoisation</a:t>
            </a:r>
            <a:r>
              <a:rPr lang="en-CA" sz="2200" dirty="0"/>
              <a:t> where possible to reduce search</a:t>
            </a:r>
          </a:p>
          <a:p>
            <a:r>
              <a:rPr lang="en-CA" sz="2400" dirty="0"/>
              <a:t> Play out small examples by hand and look for patterns!</a:t>
            </a:r>
          </a:p>
          <a:p>
            <a:r>
              <a:rPr lang="en-CA" sz="2400" dirty="0"/>
              <a:t> Is there a simple greedy strategy?</a:t>
            </a:r>
          </a:p>
          <a:p>
            <a:pPr lvl="1"/>
            <a:r>
              <a:rPr lang="en-CA" sz="2200" dirty="0"/>
              <a:t>Look for possible quantities in the game to optimise for a greedy strategy</a:t>
            </a:r>
          </a:p>
          <a:p>
            <a:pPr marL="201168" lvl="1" indent="0">
              <a:buNone/>
            </a:pPr>
            <a:endParaRPr lang="en-CA" sz="2200" dirty="0"/>
          </a:p>
        </p:txBody>
      </p:sp>
    </p:spTree>
    <p:extLst>
      <p:ext uri="{BB962C8B-B14F-4D97-AF65-F5344CB8AC3E}">
        <p14:creationId xmlns:p14="http://schemas.microsoft.com/office/powerpoint/2010/main" val="217627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0343"/>
            <a:ext cx="10058400" cy="1450757"/>
          </a:xfrm>
        </p:spPr>
        <p:txBody>
          <a:bodyPr/>
          <a:lstStyle/>
          <a:p>
            <a:r>
              <a:rPr lang="en-CA" dirty="0"/>
              <a:t>Takeover Wars</a:t>
            </a:r>
          </a:p>
        </p:txBody>
      </p:sp>
      <p:sp>
        <p:nvSpPr>
          <p:cNvPr id="3" name="Content Placeholder 2"/>
          <p:cNvSpPr>
            <a:spLocks noGrp="1"/>
          </p:cNvSpPr>
          <p:nvPr>
            <p:ph idx="1"/>
          </p:nvPr>
        </p:nvSpPr>
        <p:spPr>
          <a:xfrm>
            <a:off x="1097280" y="1737360"/>
            <a:ext cx="10058400" cy="4742953"/>
          </a:xfrm>
        </p:spPr>
        <p:txBody>
          <a:bodyPr>
            <a:normAutofit lnSpcReduction="10000"/>
          </a:bodyPr>
          <a:lstStyle/>
          <a:p>
            <a:r>
              <a:rPr lang="en-CA" sz="2400" dirty="0"/>
              <a:t> 2 players, each has a list of “subsidiaries” represented by integers</a:t>
            </a:r>
          </a:p>
          <a:p>
            <a:pPr lvl="1"/>
            <a:r>
              <a:rPr lang="en-CA" sz="2200" dirty="0"/>
              <a:t>Lists are not necessarily the same length</a:t>
            </a:r>
          </a:p>
          <a:p>
            <a:r>
              <a:rPr lang="en-CA" sz="2400" dirty="0"/>
              <a:t> A player can make either a takeover move, or a merge move</a:t>
            </a:r>
          </a:p>
          <a:p>
            <a:r>
              <a:rPr lang="en-CA" sz="2400" dirty="0"/>
              <a:t> A takeover can be made if one player has a larger subsidiary the other player</a:t>
            </a:r>
          </a:p>
          <a:p>
            <a:pPr lvl="1"/>
            <a:r>
              <a:rPr lang="en-CA" sz="2200" dirty="0"/>
              <a:t>A player may remove any number from his opponent’s list if the player has a number greater than the number he wishes to remove</a:t>
            </a:r>
          </a:p>
          <a:p>
            <a:r>
              <a:rPr lang="en-CA" sz="2400" dirty="0"/>
              <a:t> A merge move joins two subsidiaries in the player’s own list</a:t>
            </a:r>
          </a:p>
          <a:p>
            <a:pPr lvl="1"/>
            <a:r>
              <a:rPr lang="en-CA" sz="2200" dirty="0"/>
              <a:t>This has the effect of removing the individual numbers in the list being merged and adding their sum to the list</a:t>
            </a:r>
          </a:p>
          <a:p>
            <a:r>
              <a:rPr lang="en-CA" sz="2400" dirty="0"/>
              <a:t> The winner is the player that performs a takeover of his opponent’s last subsidiary</a:t>
            </a:r>
          </a:p>
          <a:p>
            <a:r>
              <a:rPr lang="en-CA" sz="2400" dirty="0"/>
              <a:t> Determine which player will win if both play optimally</a:t>
            </a:r>
          </a:p>
        </p:txBody>
      </p:sp>
      <p:sp>
        <p:nvSpPr>
          <p:cNvPr id="4" name="TextBox 3"/>
          <p:cNvSpPr txBox="1"/>
          <p:nvPr/>
        </p:nvSpPr>
        <p:spPr>
          <a:xfrm>
            <a:off x="7156174" y="35677"/>
            <a:ext cx="5035826" cy="369332"/>
          </a:xfrm>
          <a:prstGeom prst="rect">
            <a:avLst/>
          </a:prstGeom>
          <a:noFill/>
        </p:spPr>
        <p:txBody>
          <a:bodyPr wrap="square" rtlCol="0">
            <a:spAutoFit/>
          </a:bodyPr>
          <a:lstStyle/>
          <a:p>
            <a:r>
              <a:rPr lang="en-CA" dirty="0"/>
              <a:t>Source: </a:t>
            </a:r>
            <a:r>
              <a:rPr lang="en-CA" dirty="0">
                <a:hlinkClick r:id="rId2"/>
              </a:rPr>
              <a:t>https://open.kattis.com/problems/takeover</a:t>
            </a:r>
            <a:r>
              <a:rPr lang="en-CA" dirty="0"/>
              <a:t> </a:t>
            </a:r>
          </a:p>
        </p:txBody>
      </p:sp>
    </p:spTree>
    <p:extLst>
      <p:ext uri="{BB962C8B-B14F-4D97-AF65-F5344CB8AC3E}">
        <p14:creationId xmlns:p14="http://schemas.microsoft.com/office/powerpoint/2010/main" val="176509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Takeover Wars Approach</a:t>
            </a:r>
          </a:p>
        </p:txBody>
      </p:sp>
      <p:sp>
        <p:nvSpPr>
          <p:cNvPr id="3" name="Content Placeholder 2"/>
          <p:cNvSpPr>
            <a:spLocks noGrp="1"/>
          </p:cNvSpPr>
          <p:nvPr>
            <p:ph idx="1"/>
          </p:nvPr>
        </p:nvSpPr>
        <p:spPr/>
        <p:txBody>
          <a:bodyPr>
            <a:normAutofit/>
          </a:bodyPr>
          <a:lstStyle/>
          <a:p>
            <a:r>
              <a:rPr lang="en-CA" sz="2400" dirty="0"/>
              <a:t> Play the game!</a:t>
            </a:r>
          </a:p>
          <a:p>
            <a:r>
              <a:rPr lang="en-CA" sz="2400" dirty="0"/>
              <a:t> Determine what seems to be a good strategy and put it to the test</a:t>
            </a:r>
          </a:p>
          <a:p>
            <a:r>
              <a:rPr lang="en-CA" sz="2400" dirty="0"/>
              <a:t> Come up with intuitive rules and try to prove them to be correct</a:t>
            </a:r>
          </a:p>
          <a:p>
            <a:r>
              <a:rPr lang="en-CA" sz="2400" dirty="0"/>
              <a:t> In this case:</a:t>
            </a:r>
          </a:p>
          <a:p>
            <a:pPr lvl="1"/>
            <a:r>
              <a:rPr lang="en-CA" sz="2200" dirty="0"/>
              <a:t>1. If performing a takeover, takeover the largest one that you can</a:t>
            </a:r>
          </a:p>
          <a:p>
            <a:pPr lvl="1"/>
            <a:r>
              <a:rPr lang="en-CA" sz="2200" dirty="0"/>
              <a:t>2. If merging only merge your 2 largest subsidiaries</a:t>
            </a:r>
          </a:p>
          <a:p>
            <a:pPr lvl="1"/>
            <a:r>
              <a:rPr lang="en-CA" sz="2200" dirty="0"/>
              <a:t>3. Only perform a takeover if you can takeover the opponent’s largest subsidiary</a:t>
            </a:r>
          </a:p>
        </p:txBody>
      </p:sp>
    </p:spTree>
    <p:extLst>
      <p:ext uri="{BB962C8B-B14F-4D97-AF65-F5344CB8AC3E}">
        <p14:creationId xmlns:p14="http://schemas.microsoft.com/office/powerpoint/2010/main" val="37548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Takeover Wars continued</a:t>
            </a:r>
          </a:p>
        </p:txBody>
      </p:sp>
      <p:sp>
        <p:nvSpPr>
          <p:cNvPr id="3" name="Content Placeholder 2"/>
          <p:cNvSpPr>
            <a:spLocks noGrp="1"/>
          </p:cNvSpPr>
          <p:nvPr>
            <p:ph idx="1"/>
          </p:nvPr>
        </p:nvSpPr>
        <p:spPr/>
        <p:txBody>
          <a:bodyPr>
            <a:normAutofit/>
          </a:bodyPr>
          <a:lstStyle/>
          <a:p>
            <a:r>
              <a:rPr lang="en-CA" sz="2400" dirty="0"/>
              <a:t> We can show that the game will be determined after the first move if (2) and (3) from above are correct</a:t>
            </a:r>
          </a:p>
          <a:p>
            <a:r>
              <a:rPr lang="en-CA" sz="2400" dirty="0"/>
              <a:t> 4. If a player, A, is able to perform a takeover according to (3) after their opponent, B, has merged according to (2), then A will win</a:t>
            </a:r>
          </a:p>
          <a:p>
            <a:pPr lvl="1"/>
            <a:r>
              <a:rPr lang="en-CA" sz="2200" dirty="0"/>
              <a:t>This is because B won’t be able to make a subsidiary large enough to takeover A’s largest subsidiary</a:t>
            </a:r>
          </a:p>
          <a:p>
            <a:r>
              <a:rPr lang="en-CA" sz="2400" dirty="0"/>
              <a:t> 5. If A performs a takeover, then B will be forced to merge</a:t>
            </a:r>
          </a:p>
          <a:p>
            <a:pPr lvl="1"/>
            <a:r>
              <a:rPr lang="en-CA" sz="2200" dirty="0"/>
              <a:t>If a takeover is done then A must have a subsidiary larger than B’s largest subsidiary. In this case, B will not be able to perform a takeover according to (3), so B must perform a merge.</a:t>
            </a:r>
          </a:p>
        </p:txBody>
      </p:sp>
    </p:spTree>
    <p:extLst>
      <p:ext uri="{BB962C8B-B14F-4D97-AF65-F5344CB8AC3E}">
        <p14:creationId xmlns:p14="http://schemas.microsoft.com/office/powerpoint/2010/main" val="34588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Takeover Wars continued</a:t>
            </a:r>
          </a:p>
        </p:txBody>
      </p:sp>
      <p:sp>
        <p:nvSpPr>
          <p:cNvPr id="3" name="Content Placeholder 2"/>
          <p:cNvSpPr>
            <a:spLocks noGrp="1"/>
          </p:cNvSpPr>
          <p:nvPr>
            <p:ph idx="1"/>
          </p:nvPr>
        </p:nvSpPr>
        <p:spPr/>
        <p:txBody>
          <a:bodyPr>
            <a:normAutofit/>
          </a:bodyPr>
          <a:lstStyle/>
          <a:p>
            <a:r>
              <a:rPr lang="en-CA" sz="2400" dirty="0"/>
              <a:t> So to find the answer, simulate the game in two cases</a:t>
            </a:r>
          </a:p>
          <a:p>
            <a:pPr lvl="1"/>
            <a:r>
              <a:rPr lang="en-CA" sz="2200" dirty="0"/>
              <a:t>Suppose that A’s first move is a merge</a:t>
            </a:r>
          </a:p>
          <a:p>
            <a:pPr lvl="1"/>
            <a:r>
              <a:rPr lang="en-CA" sz="2200" dirty="0"/>
              <a:t>Suppose that A’s first move is a takeover (if possible to takeover B’s largest)</a:t>
            </a:r>
          </a:p>
          <a:p>
            <a:r>
              <a:rPr lang="en-CA" sz="2400" dirty="0"/>
              <a:t> Perform merges and takeovers according to (2), (3), and (5)</a:t>
            </a:r>
          </a:p>
          <a:p>
            <a:r>
              <a:rPr lang="en-CA" sz="2400" dirty="0"/>
              <a:t> If A can win either of these cases, then A is the winner, otherwise B wins</a:t>
            </a:r>
          </a:p>
          <a:p>
            <a:r>
              <a:rPr lang="en-CA" sz="2400" dirty="0"/>
              <a:t> This all relies on (2) and (3) being correct…</a:t>
            </a:r>
          </a:p>
          <a:p>
            <a:r>
              <a:rPr lang="en-CA" sz="2400" dirty="0"/>
              <a:t> But we can prove it!</a:t>
            </a:r>
          </a:p>
        </p:txBody>
      </p:sp>
      <p:sp>
        <p:nvSpPr>
          <p:cNvPr id="4" name="TextBox 3"/>
          <p:cNvSpPr txBox="1"/>
          <p:nvPr/>
        </p:nvSpPr>
        <p:spPr>
          <a:xfrm>
            <a:off x="4969565" y="5054138"/>
            <a:ext cx="2915479" cy="923330"/>
          </a:xfrm>
          <a:prstGeom prst="rect">
            <a:avLst/>
          </a:prstGeom>
          <a:noFill/>
        </p:spPr>
        <p:txBody>
          <a:bodyPr wrap="square" rtlCol="0">
            <a:spAutoFit/>
          </a:bodyPr>
          <a:lstStyle/>
          <a:p>
            <a:r>
              <a:rPr lang="en-CA" dirty="0"/>
              <a:t>A should merge on first turn:</a:t>
            </a:r>
          </a:p>
          <a:p>
            <a:r>
              <a:rPr lang="en-CA" dirty="0"/>
              <a:t>5 5 </a:t>
            </a:r>
          </a:p>
          <a:p>
            <a:r>
              <a:rPr lang="en-CA" dirty="0"/>
              <a:t>4 4 4 4</a:t>
            </a:r>
          </a:p>
        </p:txBody>
      </p:sp>
      <p:sp>
        <p:nvSpPr>
          <p:cNvPr id="5" name="TextBox 4"/>
          <p:cNvSpPr txBox="1"/>
          <p:nvPr/>
        </p:nvSpPr>
        <p:spPr>
          <a:xfrm>
            <a:off x="8481393" y="5054138"/>
            <a:ext cx="3220278" cy="923330"/>
          </a:xfrm>
          <a:prstGeom prst="rect">
            <a:avLst/>
          </a:prstGeom>
          <a:noFill/>
        </p:spPr>
        <p:txBody>
          <a:bodyPr wrap="square" rtlCol="0">
            <a:spAutoFit/>
          </a:bodyPr>
          <a:lstStyle/>
          <a:p>
            <a:r>
              <a:rPr lang="en-CA" dirty="0"/>
              <a:t>A should takeover on first turn:</a:t>
            </a:r>
          </a:p>
          <a:p>
            <a:r>
              <a:rPr lang="en-CA" dirty="0"/>
              <a:t>5 1</a:t>
            </a:r>
          </a:p>
          <a:p>
            <a:r>
              <a:rPr lang="en-CA" dirty="0"/>
              <a:t>4 4</a:t>
            </a:r>
          </a:p>
        </p:txBody>
      </p:sp>
    </p:spTree>
    <p:extLst>
      <p:ext uri="{BB962C8B-B14F-4D97-AF65-F5344CB8AC3E}">
        <p14:creationId xmlns:p14="http://schemas.microsoft.com/office/powerpoint/2010/main" val="29840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Proof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3402127"/>
              </a:xfrm>
            </p:spPr>
            <p:txBody>
              <a:bodyPr>
                <a:normAutofit/>
              </a:bodyPr>
              <a:lstStyle/>
              <a:p>
                <a:r>
                  <a:rPr lang="en-CA" sz="2400" dirty="0"/>
                  <a:t> We want to show that if we have a winning strategy using an approach other than that listed above in (2) and (3), then applying (2) and (3) will still give us a winning strategy</a:t>
                </a:r>
              </a:p>
              <a:p>
                <a:r>
                  <a:rPr lang="en-CA" sz="2400" dirty="0"/>
                  <a:t> Call the players A and B, and suppose A has subsidiaries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𝑎</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𝑎</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𝑎</m:t>
                        </m:r>
                      </m:e>
                      <m:sub>
                        <m:r>
                          <a:rPr lang="en-CA" sz="2400" b="0" i="1" smtClean="0">
                            <a:latin typeface="Cambria Math" panose="02040503050406030204" pitchFamily="18" charset="0"/>
                          </a:rPr>
                          <m:t>𝑛</m:t>
                        </m:r>
                      </m:sub>
                    </m:sSub>
                  </m:oMath>
                </a14:m>
                <a:r>
                  <a:rPr lang="en-CA" sz="2400" dirty="0"/>
                  <a:t>, and B has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𝑏</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𝑏</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𝑏</m:t>
                        </m:r>
                      </m:e>
                      <m:sub>
                        <m:r>
                          <a:rPr lang="en-CA" sz="2400" b="0" i="1" smtClean="0">
                            <a:latin typeface="Cambria Math" panose="02040503050406030204" pitchFamily="18" charset="0"/>
                          </a:rPr>
                          <m:t>𝑚</m:t>
                        </m:r>
                      </m:sub>
                    </m:sSub>
                  </m:oMath>
                </a14:m>
                <a:endParaRPr lang="en-CA" sz="2400" dirty="0"/>
              </a:p>
              <a:p>
                <a:r>
                  <a:rPr lang="en-CA" sz="2400" dirty="0"/>
                  <a:t> Fact:</a:t>
                </a:r>
              </a:p>
              <a:p>
                <a:pPr lvl="1"/>
                <a:r>
                  <a:rPr lang="en-CA" sz="2200" dirty="0"/>
                  <a:t>If A has a winning strategy then at some point A must already have or must merge to have either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𝑎</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𝑏</m:t>
                        </m:r>
                      </m:e>
                      <m:sub>
                        <m:r>
                          <a:rPr lang="en-CA" sz="2200" b="0" i="1" smtClean="0">
                            <a:latin typeface="Cambria Math" panose="02040503050406030204" pitchFamily="18" charset="0"/>
                          </a:rPr>
                          <m:t>1</m:t>
                        </m:r>
                      </m:sub>
                    </m:sSub>
                  </m:oMath>
                </a14:m>
                <a:r>
                  <a:rPr lang="en-CA" sz="2200" dirty="0"/>
                  <a:t> and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𝑏</m:t>
                        </m:r>
                      </m:e>
                      <m:sub>
                        <m:r>
                          <a:rPr lang="en-CA" sz="2200" b="0" i="1" smtClean="0">
                            <a:latin typeface="Cambria Math" panose="02040503050406030204" pitchFamily="18" charset="0"/>
                          </a:rPr>
                          <m:t>1</m:t>
                        </m:r>
                      </m:sub>
                    </m:sSub>
                  </m:oMath>
                </a14:m>
                <a:r>
                  <a:rPr lang="en-CA" sz="2200" dirty="0"/>
                  <a:t> is B’s only remaining subsidiary, or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𝑎</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𝑏</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𝑏</m:t>
                        </m:r>
                      </m:e>
                      <m:sub>
                        <m:r>
                          <a:rPr lang="en-CA" sz="2200" b="0" i="1" smtClean="0">
                            <a:latin typeface="Cambria Math" panose="02040503050406030204" pitchFamily="18" charset="0"/>
                          </a:rPr>
                          <m:t>2</m:t>
                        </m:r>
                      </m:sub>
                    </m:sSub>
                  </m:oMath>
                </a14:m>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3402127"/>
              </a:xfrm>
              <a:blipFill>
                <a:blip r:embed="rId2"/>
                <a:stretch>
                  <a:fillRect l="-1697" t="-2509" r="-1333"/>
                </a:stretch>
              </a:blipFill>
            </p:spPr>
            <p:txBody>
              <a:bodyPr/>
              <a:lstStyle/>
              <a:p>
                <a:r>
                  <a:rPr lang="en-CA">
                    <a:noFill/>
                  </a:rPr>
                  <a:t> </a:t>
                </a:r>
              </a:p>
            </p:txBody>
          </p:sp>
        </mc:Fallback>
      </mc:AlternateContent>
    </p:spTree>
    <p:extLst>
      <p:ext uri="{BB962C8B-B14F-4D97-AF65-F5344CB8AC3E}">
        <p14:creationId xmlns:p14="http://schemas.microsoft.com/office/powerpoint/2010/main" val="109904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19" y="2884029"/>
            <a:ext cx="10058400" cy="1450757"/>
          </a:xfrm>
        </p:spPr>
        <p:txBody>
          <a:bodyPr/>
          <a:lstStyle/>
          <a:p>
            <a:r>
              <a:rPr lang="en-CA" dirty="0"/>
              <a:t>Impartial games</a:t>
            </a:r>
          </a:p>
        </p:txBody>
      </p:sp>
      <p:sp>
        <p:nvSpPr>
          <p:cNvPr id="3" name="Content Placeholder 2"/>
          <p:cNvSpPr>
            <a:spLocks noGrp="1"/>
          </p:cNvSpPr>
          <p:nvPr>
            <p:ph idx="1"/>
          </p:nvPr>
        </p:nvSpPr>
        <p:spPr>
          <a:xfrm>
            <a:off x="1031019" y="4443159"/>
            <a:ext cx="10058400" cy="1613083"/>
          </a:xfrm>
        </p:spPr>
        <p:txBody>
          <a:bodyPr>
            <a:normAutofit/>
          </a:bodyPr>
          <a:lstStyle/>
          <a:p>
            <a:r>
              <a:rPr lang="en-CA" sz="2400" dirty="0"/>
              <a:t> At any game state, both players have the same set of moves available to them</a:t>
            </a:r>
          </a:p>
          <a:p>
            <a:r>
              <a:rPr lang="en-CA" sz="2400" dirty="0"/>
              <a:t> We will see a method for determining the winner from any state</a:t>
            </a:r>
          </a:p>
          <a:p>
            <a:r>
              <a:rPr lang="en-CA" sz="2400" dirty="0"/>
              <a:t> (Partisan game methods can also be applied to impartial games)</a:t>
            </a:r>
          </a:p>
        </p:txBody>
      </p:sp>
      <p:sp>
        <p:nvSpPr>
          <p:cNvPr id="4" name="Title 1"/>
          <p:cNvSpPr txBox="1">
            <a:spLocks/>
          </p:cNvSpPr>
          <p:nvPr/>
        </p:nvSpPr>
        <p:spPr>
          <a:xfrm>
            <a:off x="1031019" y="20095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a:t>Partisan Games</a:t>
            </a:r>
          </a:p>
        </p:txBody>
      </p:sp>
      <p:sp>
        <p:nvSpPr>
          <p:cNvPr id="5" name="Content Placeholder 2"/>
          <p:cNvSpPr txBox="1">
            <a:spLocks/>
          </p:cNvSpPr>
          <p:nvPr/>
        </p:nvSpPr>
        <p:spPr>
          <a:xfrm>
            <a:off x="1031019" y="1764197"/>
            <a:ext cx="10058400" cy="20259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 The moves available to the player depend on whose turn it is</a:t>
            </a:r>
          </a:p>
          <a:p>
            <a:pPr lvl="1"/>
            <a:r>
              <a:rPr lang="en-CA" sz="2200" dirty="0"/>
              <a:t>e.g. Tic-Tac-Toe (can only place X’s or O’s) </a:t>
            </a:r>
          </a:p>
          <a:p>
            <a:r>
              <a:rPr lang="en-CA" sz="2400" dirty="0"/>
              <a:t> Often require some determination of properties of the particular game or some intelligent search of the state-space</a:t>
            </a:r>
          </a:p>
        </p:txBody>
      </p:sp>
    </p:spTree>
    <p:extLst>
      <p:ext uri="{BB962C8B-B14F-4D97-AF65-F5344CB8AC3E}">
        <p14:creationId xmlns:p14="http://schemas.microsoft.com/office/powerpoint/2010/main" val="37601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Nim</a:t>
            </a:r>
            <a:endParaRPr lang="en-CA" dirty="0"/>
          </a:p>
        </p:txBody>
      </p:sp>
      <p:sp>
        <p:nvSpPr>
          <p:cNvPr id="3" name="Content Placeholder 2"/>
          <p:cNvSpPr>
            <a:spLocks noGrp="1"/>
          </p:cNvSpPr>
          <p:nvPr>
            <p:ph idx="1"/>
          </p:nvPr>
        </p:nvSpPr>
        <p:spPr>
          <a:xfrm>
            <a:off x="1097280" y="1845733"/>
            <a:ext cx="10058400" cy="4303275"/>
          </a:xfrm>
        </p:spPr>
        <p:txBody>
          <a:bodyPr>
            <a:normAutofit/>
          </a:bodyPr>
          <a:lstStyle/>
          <a:p>
            <a:pPr marL="0" indent="0">
              <a:buNone/>
            </a:pPr>
            <a:r>
              <a:rPr lang="en-CA" sz="2800" dirty="0"/>
              <a:t>Setup:</a:t>
            </a:r>
          </a:p>
          <a:p>
            <a:r>
              <a:rPr lang="en-CA" sz="2400" dirty="0"/>
              <a:t> 2 players</a:t>
            </a:r>
          </a:p>
          <a:p>
            <a:r>
              <a:rPr lang="en-CA" sz="2400" dirty="0"/>
              <a:t> A number of piles of counters</a:t>
            </a:r>
          </a:p>
          <a:p>
            <a:pPr lvl="1"/>
            <a:r>
              <a:rPr lang="en-CA" sz="2000" dirty="0"/>
              <a:t>Can have any finite number of piles and each pile can be of any finite size</a:t>
            </a:r>
          </a:p>
          <a:p>
            <a:pPr lvl="1"/>
            <a:endParaRPr lang="en-CA" sz="2000" dirty="0"/>
          </a:p>
          <a:p>
            <a:pPr marL="0" indent="0">
              <a:buNone/>
            </a:pPr>
            <a:r>
              <a:rPr lang="en-CA" sz="2800" dirty="0"/>
              <a:t>Play:</a:t>
            </a:r>
          </a:p>
          <a:p>
            <a:r>
              <a:rPr lang="en-CA" sz="2400" dirty="0"/>
              <a:t> On each player’s turn, they choose a pile and remove any number of counters from that pile</a:t>
            </a:r>
          </a:p>
          <a:p>
            <a:r>
              <a:rPr lang="en-CA" sz="2400" dirty="0"/>
              <a:t> The winner is the last player to make a move</a:t>
            </a:r>
          </a:p>
          <a:p>
            <a:endParaRPr lang="en-CA" dirty="0"/>
          </a:p>
        </p:txBody>
      </p:sp>
    </p:spTree>
    <p:extLst>
      <p:ext uri="{BB962C8B-B14F-4D97-AF65-F5344CB8AC3E}">
        <p14:creationId xmlns:p14="http://schemas.microsoft.com/office/powerpoint/2010/main" val="321520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Nim</a:t>
            </a:r>
            <a:r>
              <a:rPr lang="en-CA" dirty="0"/>
              <a:t> Strategy</a:t>
            </a:r>
          </a:p>
        </p:txBody>
      </p:sp>
      <p:sp>
        <p:nvSpPr>
          <p:cNvPr id="3" name="Content Placeholder 2"/>
          <p:cNvSpPr>
            <a:spLocks noGrp="1"/>
          </p:cNvSpPr>
          <p:nvPr>
            <p:ph idx="1"/>
          </p:nvPr>
        </p:nvSpPr>
        <p:spPr>
          <a:xfrm>
            <a:off x="1097280" y="1845734"/>
            <a:ext cx="10058400" cy="4396040"/>
          </a:xfrm>
        </p:spPr>
        <p:txBody>
          <a:bodyPr>
            <a:normAutofit/>
          </a:bodyPr>
          <a:lstStyle/>
          <a:p>
            <a:r>
              <a:rPr lang="en-CA" sz="2400" dirty="0"/>
              <a:t> One pile:</a:t>
            </a:r>
          </a:p>
          <a:p>
            <a:pPr lvl="1"/>
            <a:r>
              <a:rPr lang="en-CA" sz="2200" dirty="0"/>
              <a:t>First player wins, just take all of the counters</a:t>
            </a:r>
          </a:p>
          <a:p>
            <a:pPr lvl="1"/>
            <a:endParaRPr lang="en-CA" sz="2200" dirty="0"/>
          </a:p>
          <a:p>
            <a:r>
              <a:rPr lang="en-CA" sz="2400" dirty="0"/>
              <a:t> Two piles:</a:t>
            </a:r>
            <a:endParaRPr lang="en-CA" sz="2200" dirty="0"/>
          </a:p>
          <a:p>
            <a:pPr lvl="1"/>
            <a:r>
              <a:rPr lang="en-CA" sz="2200" dirty="0"/>
              <a:t>First player to move should make the piles the same size</a:t>
            </a:r>
          </a:p>
          <a:p>
            <a:pPr lvl="1"/>
            <a:r>
              <a:rPr lang="en-CA" sz="2200" dirty="0"/>
              <a:t>This player can then mimic the other player’s moves as they are made</a:t>
            </a:r>
          </a:p>
          <a:p>
            <a:pPr lvl="1"/>
            <a:r>
              <a:rPr lang="en-CA" sz="2200" dirty="0"/>
              <a:t>The player that makes the piles the same size will win</a:t>
            </a:r>
          </a:p>
          <a:p>
            <a:pPr marL="201168" lvl="1" indent="0">
              <a:buNone/>
            </a:pPr>
            <a:endParaRPr lang="en-CA" sz="2200" dirty="0"/>
          </a:p>
          <a:p>
            <a:r>
              <a:rPr lang="en-CA" sz="2400" dirty="0"/>
              <a:t> Three or more piles:</a:t>
            </a:r>
          </a:p>
          <a:p>
            <a:pPr lvl="1"/>
            <a:r>
              <a:rPr lang="en-CA" sz="2200" dirty="0"/>
              <a:t>Less obvious…</a:t>
            </a:r>
          </a:p>
          <a:p>
            <a:pPr lvl="1"/>
            <a:endParaRPr lang="en-CA" sz="2200" dirty="0"/>
          </a:p>
          <a:p>
            <a:pPr lvl="1"/>
            <a:endParaRPr lang="en-CA" sz="2200" dirty="0"/>
          </a:p>
        </p:txBody>
      </p:sp>
    </p:spTree>
    <p:extLst>
      <p:ext uri="{BB962C8B-B14F-4D97-AF65-F5344CB8AC3E}">
        <p14:creationId xmlns:p14="http://schemas.microsoft.com/office/powerpoint/2010/main" val="17095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Nim</a:t>
            </a:r>
            <a:r>
              <a:rPr lang="en-CA" dirty="0"/>
              <a:t> 3+ piles strategy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400" dirty="0"/>
                  <a:t> Suppose we have </a:t>
                </a:r>
                <a14:m>
                  <m:oMath xmlns:m="http://schemas.openxmlformats.org/officeDocument/2006/math">
                    <m:r>
                      <a:rPr lang="en-CA" sz="2400" b="0" i="1" smtClean="0">
                        <a:latin typeface="Cambria Math" panose="02040503050406030204" pitchFamily="18" charset="0"/>
                      </a:rPr>
                      <m:t>𝑘</m:t>
                    </m:r>
                  </m:oMath>
                </a14:m>
                <a:r>
                  <a:rPr lang="en-CA" sz="2400" dirty="0"/>
                  <a:t> piles of size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𝑘</m:t>
                        </m:r>
                      </m:sub>
                    </m:sSub>
                  </m:oMath>
                </a14:m>
                <a:endParaRPr lang="en-CA" sz="2400" dirty="0"/>
              </a:p>
              <a:p>
                <a:pPr marL="0" indent="0">
                  <a:buNone/>
                </a:pPr>
                <a:r>
                  <a:rPr lang="en-CA" sz="2400" u="sng" dirty="0"/>
                  <a:t>Claim:</a:t>
                </a:r>
              </a:p>
              <a:p>
                <a:pPr>
                  <a:spcBef>
                    <a:spcPts val="0"/>
                  </a:spcBef>
                </a:pPr>
                <a:r>
                  <a:rPr lang="en-CA" sz="2400" dirty="0"/>
                  <a:t> If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1</m:t>
                        </m:r>
                      </m:sub>
                    </m:sSub>
                    <m:r>
                      <a:rPr lang="en-CA" sz="2400" i="1">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𝑛</m:t>
                        </m:r>
                      </m:e>
                      <m:sub>
                        <m:r>
                          <a:rPr lang="en-CA" sz="2400" b="0" i="1" smtClean="0">
                            <a:latin typeface="Cambria Math" panose="02040503050406030204" pitchFamily="18" charset="0"/>
                            <a:ea typeface="Cambria Math" panose="02040503050406030204" pitchFamily="18" charset="0"/>
                          </a:rPr>
                          <m:t>2</m:t>
                        </m:r>
                      </m:sub>
                    </m:sSub>
                    <m: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𝑛</m:t>
                        </m:r>
                      </m:e>
                      <m:sub>
                        <m:r>
                          <a:rPr lang="en-CA" sz="2400" b="0" i="1" smtClean="0">
                            <a:latin typeface="Cambria Math" panose="02040503050406030204" pitchFamily="18" charset="0"/>
                            <a:ea typeface="Cambria Math" panose="02040503050406030204" pitchFamily="18" charset="0"/>
                          </a:rPr>
                          <m:t>𝑘</m:t>
                        </m:r>
                      </m:sub>
                    </m:sSub>
                    <m:r>
                      <a:rPr lang="en-CA" sz="2400" b="0" i="1" smtClean="0">
                        <a:latin typeface="Cambria Math" panose="02040503050406030204" pitchFamily="18" charset="0"/>
                        <a:ea typeface="Cambria Math" panose="02040503050406030204" pitchFamily="18" charset="0"/>
                      </a:rPr>
                      <m:t>=0</m:t>
                    </m:r>
                  </m:oMath>
                </a14:m>
                <a:r>
                  <a:rPr lang="en-CA" sz="2400" dirty="0"/>
                  <a:t>, then you are in a losing position (where </a:t>
                </a:r>
                <a14:m>
                  <m:oMath xmlns:m="http://schemas.openxmlformats.org/officeDocument/2006/math">
                    <m:r>
                      <a:rPr lang="en-CA" sz="2400" b="0" i="1" smtClean="0">
                        <a:latin typeface="Cambria Math" panose="02040503050406030204" pitchFamily="18" charset="0"/>
                      </a:rPr>
                      <m:t>⨁</m:t>
                    </m:r>
                  </m:oMath>
                </a14:m>
                <a:r>
                  <a:rPr lang="en-CA" sz="2400" dirty="0"/>
                  <a:t> is the exclusive or operator)</a:t>
                </a:r>
                <a:endParaRPr lang="en-CA" sz="2200" dirty="0"/>
              </a:p>
              <a:p>
                <a:r>
                  <a:rPr lang="en-CA" sz="2400" dirty="0"/>
                  <a:t> Any move made will lead to </a:t>
                </a:r>
                <a14:m>
                  <m:oMath xmlns:m="http://schemas.openxmlformats.org/officeDocument/2006/math">
                    <m:sSub>
                      <m:sSubPr>
                        <m:ctrlPr>
                          <a:rPr lang="en-CA" sz="2200" i="1">
                            <a:latin typeface="Cambria Math" panose="02040503050406030204" pitchFamily="18" charset="0"/>
                          </a:rPr>
                        </m:ctrlPr>
                      </m:sSubPr>
                      <m:e>
                        <m:r>
                          <a:rPr lang="en-CA" sz="2200" i="1">
                            <a:latin typeface="Cambria Math" panose="02040503050406030204" pitchFamily="18" charset="0"/>
                          </a:rPr>
                          <m:t>𝑛</m:t>
                        </m:r>
                      </m:e>
                      <m:sub>
                        <m:r>
                          <a:rPr lang="en-CA" sz="2200" i="1">
                            <a:latin typeface="Cambria Math" panose="02040503050406030204" pitchFamily="18" charset="0"/>
                          </a:rPr>
                          <m:t>1</m:t>
                        </m:r>
                      </m:sub>
                    </m:sSub>
                    <m:r>
                      <a:rPr lang="en-CA" sz="2200" i="1">
                        <a:latin typeface="Cambria Math" panose="02040503050406030204" pitchFamily="18" charset="0"/>
                        <a:ea typeface="Cambria Math" panose="02040503050406030204" pitchFamily="18" charset="0"/>
                      </a:rPr>
                      <m:t>⨁</m:t>
                    </m:r>
                    <m:sSub>
                      <m:sSubPr>
                        <m:ctrlPr>
                          <a:rPr lang="en-CA" sz="2200" i="1">
                            <a:latin typeface="Cambria Math" panose="02040503050406030204" pitchFamily="18" charset="0"/>
                            <a:ea typeface="Cambria Math" panose="02040503050406030204" pitchFamily="18" charset="0"/>
                          </a:rPr>
                        </m:ctrlPr>
                      </m:sSubPr>
                      <m:e>
                        <m:r>
                          <a:rPr lang="en-CA" sz="2200" i="1">
                            <a:latin typeface="Cambria Math" panose="02040503050406030204" pitchFamily="18" charset="0"/>
                            <a:ea typeface="Cambria Math" panose="02040503050406030204" pitchFamily="18" charset="0"/>
                          </a:rPr>
                          <m:t>𝑛</m:t>
                        </m:r>
                      </m:e>
                      <m:sub>
                        <m:r>
                          <a:rPr lang="en-CA" sz="2200" i="1">
                            <a:latin typeface="Cambria Math" panose="02040503050406030204" pitchFamily="18" charset="0"/>
                            <a:ea typeface="Cambria Math" panose="02040503050406030204" pitchFamily="18" charset="0"/>
                          </a:rPr>
                          <m:t>2</m:t>
                        </m:r>
                      </m:sub>
                    </m:sSub>
                    <m:r>
                      <a:rPr lang="en-CA" sz="2200" b="0" i="1" smtClean="0">
                        <a:latin typeface="Cambria Math" panose="02040503050406030204" pitchFamily="18" charset="0"/>
                        <a:ea typeface="Cambria Math" panose="02040503050406030204" pitchFamily="18" charset="0"/>
                      </a:rPr>
                      <m:t>⨁</m:t>
                    </m:r>
                    <m:r>
                      <a:rPr lang="en-CA" sz="2200" i="1">
                        <a:latin typeface="Cambria Math" panose="02040503050406030204" pitchFamily="18" charset="0"/>
                        <a:ea typeface="Cambria Math" panose="02040503050406030204" pitchFamily="18" charset="0"/>
                      </a:rPr>
                      <m:t>…⨁</m:t>
                    </m:r>
                    <m:sSub>
                      <m:sSubPr>
                        <m:ctrlPr>
                          <a:rPr lang="en-CA" sz="2200" i="1">
                            <a:latin typeface="Cambria Math" panose="02040503050406030204" pitchFamily="18" charset="0"/>
                            <a:ea typeface="Cambria Math" panose="02040503050406030204" pitchFamily="18" charset="0"/>
                          </a:rPr>
                        </m:ctrlPr>
                      </m:sSubPr>
                      <m:e>
                        <m:r>
                          <a:rPr lang="en-CA" sz="2200" i="1">
                            <a:latin typeface="Cambria Math" panose="02040503050406030204" pitchFamily="18" charset="0"/>
                            <a:ea typeface="Cambria Math" panose="02040503050406030204" pitchFamily="18" charset="0"/>
                          </a:rPr>
                          <m:t>𝑛</m:t>
                        </m:r>
                      </m:e>
                      <m:sub>
                        <m:r>
                          <a:rPr lang="en-CA" sz="2200" i="1">
                            <a:latin typeface="Cambria Math" panose="02040503050406030204" pitchFamily="18" charset="0"/>
                            <a:ea typeface="Cambria Math" panose="02040503050406030204" pitchFamily="18" charset="0"/>
                          </a:rPr>
                          <m:t>𝑘</m:t>
                        </m:r>
                      </m:sub>
                    </m:sSub>
                    <m:r>
                      <a:rPr lang="en-CA" sz="2200" b="0" i="1" smtClean="0">
                        <a:latin typeface="Cambria Math" panose="02040503050406030204" pitchFamily="18" charset="0"/>
                        <a:ea typeface="Cambria Math" panose="02040503050406030204" pitchFamily="18" charset="0"/>
                      </a:rPr>
                      <m:t>≠</m:t>
                    </m:r>
                    <m:r>
                      <a:rPr lang="en-CA" sz="2200" i="1">
                        <a:latin typeface="Cambria Math" panose="02040503050406030204" pitchFamily="18" charset="0"/>
                        <a:ea typeface="Cambria Math" panose="02040503050406030204" pitchFamily="18" charset="0"/>
                      </a:rPr>
                      <m:t>0</m:t>
                    </m:r>
                  </m:oMath>
                </a14:m>
                <a:endParaRPr lang="en-CA" sz="2400" dirty="0"/>
              </a:p>
              <a:p>
                <a:r>
                  <a:rPr lang="en-CA" sz="2400" dirty="0"/>
                  <a:t> If this string of </a:t>
                </a:r>
                <a:r>
                  <a:rPr lang="en-CA" sz="2400" dirty="0" err="1"/>
                  <a:t>xors</a:t>
                </a:r>
                <a:r>
                  <a:rPr lang="en-CA" sz="2400" dirty="0"/>
                  <a:t> is nonzero, there is a move that can make it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18" t="-2121"/>
                </a:stretch>
              </a:blipFill>
            </p:spPr>
            <p:txBody>
              <a:bodyPr/>
              <a:lstStyle/>
              <a:p>
                <a:r>
                  <a:rPr lang="en-CA">
                    <a:noFill/>
                  </a:rPr>
                  <a:t> </a:t>
                </a:r>
              </a:p>
            </p:txBody>
          </p:sp>
        </mc:Fallback>
      </mc:AlternateContent>
    </p:spTree>
    <p:extLst>
      <p:ext uri="{BB962C8B-B14F-4D97-AF65-F5344CB8AC3E}">
        <p14:creationId xmlns:p14="http://schemas.microsoft.com/office/powerpoint/2010/main" val="44555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Sprague-Grundy Theorem</a:t>
            </a:r>
          </a:p>
        </p:txBody>
      </p:sp>
      <p:sp>
        <p:nvSpPr>
          <p:cNvPr id="3" name="Content Placeholder 2"/>
          <p:cNvSpPr>
            <a:spLocks noGrp="1"/>
          </p:cNvSpPr>
          <p:nvPr>
            <p:ph idx="1"/>
          </p:nvPr>
        </p:nvSpPr>
        <p:spPr/>
        <p:txBody>
          <a:bodyPr>
            <a:normAutofit/>
          </a:bodyPr>
          <a:lstStyle/>
          <a:p>
            <a:pPr marL="0" indent="0">
              <a:buNone/>
            </a:pPr>
            <a:r>
              <a:rPr lang="en-CA" sz="2400" u="sng" dirty="0"/>
              <a:t>Theorem:</a:t>
            </a:r>
          </a:p>
          <a:p>
            <a:pPr marL="0" indent="0">
              <a:spcBef>
                <a:spcPts val="0"/>
              </a:spcBef>
              <a:buNone/>
            </a:pPr>
            <a:r>
              <a:rPr lang="en-CA" sz="2400" dirty="0"/>
              <a:t>Every impartial game where the last player to move wins, is equivalent to some game of </a:t>
            </a:r>
            <a:r>
              <a:rPr lang="en-CA" sz="2400" dirty="0" err="1"/>
              <a:t>Nim</a:t>
            </a:r>
            <a:r>
              <a:rPr lang="en-CA" sz="2400" dirty="0"/>
              <a:t>.</a:t>
            </a:r>
          </a:p>
          <a:p>
            <a:pPr marL="0" indent="0">
              <a:buNone/>
            </a:pPr>
            <a:endParaRPr lang="en-CA" sz="2400" dirty="0"/>
          </a:p>
          <a:p>
            <a:r>
              <a:rPr lang="en-CA" sz="2400" dirty="0"/>
              <a:t> We can compute a value for any state in a game, and this will correspond to some pile size in a game of </a:t>
            </a:r>
            <a:r>
              <a:rPr lang="en-CA" sz="2400" dirty="0" err="1"/>
              <a:t>Nim</a:t>
            </a:r>
            <a:endParaRPr lang="en-CA" sz="2400" dirty="0"/>
          </a:p>
          <a:p>
            <a:r>
              <a:rPr lang="en-CA" sz="2400" dirty="0"/>
              <a:t> Having multiple “subgames” will correspond to having multiple piles in </a:t>
            </a:r>
            <a:r>
              <a:rPr lang="en-CA" sz="2400" dirty="0" err="1"/>
              <a:t>Nim</a:t>
            </a:r>
            <a:endParaRPr lang="en-CA" sz="2400" dirty="0"/>
          </a:p>
          <a:p>
            <a:pPr marL="0" indent="0">
              <a:buNone/>
            </a:pPr>
            <a:endParaRPr lang="en-CA" sz="2400" dirty="0"/>
          </a:p>
        </p:txBody>
      </p:sp>
    </p:spTree>
    <p:extLst>
      <p:ext uri="{BB962C8B-B14F-4D97-AF65-F5344CB8AC3E}">
        <p14:creationId xmlns:p14="http://schemas.microsoft.com/office/powerpoint/2010/main" val="32865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Grundy Numbers/</a:t>
            </a:r>
            <a:r>
              <a:rPr lang="en-CA" dirty="0" err="1"/>
              <a:t>Nimbers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3"/>
                <a:ext cx="10206824" cy="4343031"/>
              </a:xfrm>
            </p:spPr>
            <p:txBody>
              <a:bodyPr>
                <a:normAutofit/>
              </a:bodyPr>
              <a:lstStyle/>
              <a:p>
                <a:pPr marL="0" indent="0">
                  <a:buNone/>
                </a:pPr>
                <a:r>
                  <a:rPr lang="en-CA" sz="2400" u="sng" dirty="0"/>
                  <a:t>Definition:</a:t>
                </a:r>
              </a:p>
              <a:p>
                <a:pPr marL="0" indent="0">
                  <a:spcBef>
                    <a:spcPts val="0"/>
                  </a:spcBef>
                  <a:buNone/>
                </a:pPr>
                <a:r>
                  <a:rPr lang="en-CA" sz="2400" dirty="0"/>
                  <a:t>For a game state </a:t>
                </a:r>
                <a14:m>
                  <m:oMath xmlns:m="http://schemas.openxmlformats.org/officeDocument/2006/math">
                    <m:r>
                      <a:rPr lang="en-CA" sz="2400" b="0" i="1" smtClean="0">
                        <a:latin typeface="Cambria Math" panose="02040503050406030204" pitchFamily="18" charset="0"/>
                      </a:rPr>
                      <m:t>𝑆</m:t>
                    </m:r>
                  </m:oMath>
                </a14:m>
                <a:r>
                  <a:rPr lang="en-CA" sz="2400" dirty="0"/>
                  <a:t>, from which we can reach game states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𝑘</m:t>
                        </m:r>
                      </m:sub>
                    </m:sSub>
                    <m:r>
                      <a:rPr lang="en-CA" sz="2400" b="0" i="1" smtClean="0">
                        <a:latin typeface="Cambria Math" panose="02040503050406030204" pitchFamily="18" charset="0"/>
                      </a:rPr>
                      <m:t> </m:t>
                    </m:r>
                  </m:oMath>
                </a14:m>
                <a:r>
                  <a:rPr lang="en-CA" sz="2400" dirty="0"/>
                  <a:t>, the Grundy Number of </a:t>
                </a:r>
                <a14:m>
                  <m:oMath xmlns:m="http://schemas.openxmlformats.org/officeDocument/2006/math">
                    <m:r>
                      <a:rPr lang="en-CA" sz="2400" b="0" i="1" smtClean="0">
                        <a:latin typeface="Cambria Math" panose="02040503050406030204" pitchFamily="18" charset="0"/>
                      </a:rPr>
                      <m:t>𝑆</m:t>
                    </m:r>
                  </m:oMath>
                </a14:m>
                <a:r>
                  <a:rPr lang="en-CA" sz="2400" dirty="0"/>
                  <a:t>, denoted </a:t>
                </a:r>
                <a14:m>
                  <m:oMath xmlns:m="http://schemas.openxmlformats.org/officeDocument/2006/math">
                    <m:r>
                      <a:rPr lang="en-CA" sz="2400" b="0" i="1" smtClean="0">
                        <a:latin typeface="Cambria Math" panose="02040503050406030204" pitchFamily="18" charset="0"/>
                      </a:rPr>
                      <m:t>𝐺</m:t>
                    </m:r>
                    <m:r>
                      <a:rPr lang="en-CA" sz="2400" b="0" i="1" smtClean="0">
                        <a:latin typeface="Cambria Math" panose="02040503050406030204" pitchFamily="18" charset="0"/>
                      </a:rPr>
                      <m:t>(</m:t>
                    </m:r>
                    <m:r>
                      <a:rPr lang="en-CA" sz="2400" b="0" i="1" smtClean="0">
                        <a:latin typeface="Cambria Math" panose="02040503050406030204" pitchFamily="18" charset="0"/>
                      </a:rPr>
                      <m:t>𝑆</m:t>
                    </m:r>
                    <m:r>
                      <a:rPr lang="en-CA" sz="2400" b="0" i="1" smtClean="0">
                        <a:latin typeface="Cambria Math" panose="02040503050406030204" pitchFamily="18" charset="0"/>
                      </a:rPr>
                      <m:t>)</m:t>
                    </m:r>
                  </m:oMath>
                </a14:m>
                <a:r>
                  <a:rPr lang="en-CA" sz="2400" dirty="0"/>
                  <a:t> [or </a:t>
                </a:r>
                <a14:m>
                  <m:oMath xmlns:m="http://schemas.openxmlformats.org/officeDocument/2006/math">
                    <m:r>
                      <a:rPr lang="en-CA" sz="2400" b="0" i="1" smtClean="0">
                        <a:latin typeface="Cambria Math" panose="02040503050406030204" pitchFamily="18" charset="0"/>
                      </a:rPr>
                      <m:t>𝑚𝑒𝑥</m:t>
                    </m:r>
                    <m:r>
                      <a:rPr lang="en-CA" sz="2400" b="0" i="1" smtClean="0">
                        <a:latin typeface="Cambria Math" panose="02040503050406030204" pitchFamily="18" charset="0"/>
                      </a:rPr>
                      <m:t>(</m:t>
                    </m:r>
                    <m:r>
                      <a:rPr lang="en-CA" sz="2400" b="0" i="1" smtClean="0">
                        <a:latin typeface="Cambria Math" panose="02040503050406030204" pitchFamily="18" charset="0"/>
                      </a:rPr>
                      <m:t>𝑆</m:t>
                    </m:r>
                    <m:r>
                      <a:rPr lang="en-CA" sz="2400" b="0" i="1" smtClean="0">
                        <a:latin typeface="Cambria Math" panose="02040503050406030204" pitchFamily="18" charset="0"/>
                      </a:rPr>
                      <m:t>)</m:t>
                    </m:r>
                  </m:oMath>
                </a14:m>
                <a:r>
                  <a:rPr lang="en-CA" sz="2400" dirty="0"/>
                  <a:t> – the “minimum </a:t>
                </a:r>
                <a:r>
                  <a:rPr lang="en-CA" sz="2400" dirty="0" err="1"/>
                  <a:t>excludant</a:t>
                </a:r>
                <a:r>
                  <a:rPr lang="en-CA" sz="2400" dirty="0"/>
                  <a:t> of </a:t>
                </a:r>
                <a14:m>
                  <m:oMath xmlns:m="http://schemas.openxmlformats.org/officeDocument/2006/math">
                    <m:r>
                      <a:rPr lang="en-CA" sz="2400" b="0" i="1" smtClean="0">
                        <a:latin typeface="Cambria Math" panose="02040503050406030204" pitchFamily="18" charset="0"/>
                      </a:rPr>
                      <m:t>𝑆</m:t>
                    </m:r>
                  </m:oMath>
                </a14:m>
                <a:r>
                  <a:rPr lang="en-CA" sz="2400" dirty="0"/>
                  <a:t>”] is defined as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𝐺</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𝑆</m:t>
                          </m:r>
                        </m:e>
                      </m:d>
                      <m:r>
                        <a:rPr lang="en-CA" sz="2400" b="0" i="1" smtClean="0">
                          <a:latin typeface="Cambria Math" panose="02040503050406030204" pitchFamily="18" charset="0"/>
                        </a:rPr>
                        <m:t>=</m:t>
                      </m:r>
                      <m:r>
                        <a:rPr lang="en-CA" sz="2400" b="0" i="1" smtClean="0">
                          <a:latin typeface="Cambria Math" panose="02040503050406030204" pitchFamily="18" charset="0"/>
                        </a:rPr>
                        <m:t>𝑚𝑒𝑥</m:t>
                      </m:r>
                      <m:r>
                        <a:rPr lang="en-CA" sz="2400" b="0" i="1" smtClean="0">
                          <a:latin typeface="Cambria Math" panose="02040503050406030204" pitchFamily="18" charset="0"/>
                        </a:rPr>
                        <m:t>(</m:t>
                      </m:r>
                      <m:r>
                        <a:rPr lang="en-CA" sz="2400" b="0" i="1" smtClean="0">
                          <a:latin typeface="Cambria Math" panose="02040503050406030204" pitchFamily="18" charset="0"/>
                        </a:rPr>
                        <m:t>𝑆</m:t>
                      </m:r>
                      <m:r>
                        <a:rPr lang="en-CA" sz="2400" b="0" i="1" smtClean="0">
                          <a:latin typeface="Cambria Math" panose="02040503050406030204" pitchFamily="18" charset="0"/>
                        </a:rPr>
                        <m:t>)=</m:t>
                      </m:r>
                      <m:func>
                        <m:funcPr>
                          <m:ctrlPr>
                            <a:rPr lang="en-CA" sz="2400" b="0" i="1" smtClean="0">
                              <a:latin typeface="Cambria Math" panose="02040503050406030204" pitchFamily="18" charset="0"/>
                            </a:rPr>
                          </m:ctrlPr>
                        </m:funcPr>
                        <m:fName>
                          <m:limLow>
                            <m:limLowPr>
                              <m:ctrlPr>
                                <a:rPr lang="en-CA" sz="2400" b="0" i="1" smtClean="0">
                                  <a:latin typeface="Cambria Math" panose="02040503050406030204" pitchFamily="18" charset="0"/>
                                </a:rPr>
                              </m:ctrlPr>
                            </m:limLowPr>
                            <m:e>
                              <m:r>
                                <m:rPr>
                                  <m:sty m:val="p"/>
                                </m:rPr>
                                <a:rPr lang="en-CA" sz="2400" b="0" i="0" smtClean="0">
                                  <a:latin typeface="Cambria Math" panose="02040503050406030204" pitchFamily="18" charset="0"/>
                                </a:rPr>
                                <m:t>min</m:t>
                              </m:r>
                            </m:e>
                            <m:lim>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ℕ</m:t>
                              </m:r>
                            </m:lim>
                          </m:limLow>
                        </m:fName>
                        <m:e>
                          <m:r>
                            <a:rPr lang="en-CA" sz="2400" b="0" i="1" smtClean="0">
                              <a:latin typeface="Cambria Math" panose="02040503050406030204" pitchFamily="18" charset="0"/>
                            </a:rPr>
                            <m:t>{</m:t>
                          </m:r>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𝐺</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1</m:t>
                                  </m:r>
                                </m:sub>
                              </m:sSub>
                            </m:e>
                          </m:d>
                          <m:r>
                            <a:rPr lang="en-CA" sz="2400" b="0" i="1" smtClean="0">
                              <a:latin typeface="Cambria Math" panose="02040503050406030204" pitchFamily="18" charset="0"/>
                            </a:rPr>
                            <m:t>,</m:t>
                          </m:r>
                          <m:r>
                            <a:rPr lang="en-CA" sz="2400" b="0" i="1" smtClean="0">
                              <a:latin typeface="Cambria Math" panose="02040503050406030204" pitchFamily="18" charset="0"/>
                            </a:rPr>
                            <m:t>𝐺</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2</m:t>
                                  </m:r>
                                </m:sub>
                              </m:sSub>
                            </m:e>
                          </m:d>
                          <m:r>
                            <a:rPr lang="en-CA" sz="2400" b="0" i="1" smtClean="0">
                              <a:latin typeface="Cambria Math" panose="02040503050406030204" pitchFamily="18" charset="0"/>
                            </a:rPr>
                            <m:t>,…,</m:t>
                          </m:r>
                          <m:r>
                            <a:rPr lang="en-CA" sz="2400" b="0" i="1" smtClean="0">
                              <a:latin typeface="Cambria Math" panose="02040503050406030204" pitchFamily="18" charset="0"/>
                            </a:rPr>
                            <m:t>𝐺</m:t>
                          </m:r>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𝑆</m:t>
                              </m:r>
                            </m:e>
                            <m:sub>
                              <m:r>
                                <a:rPr lang="en-CA" sz="2400" b="0" i="1" smtClean="0">
                                  <a:latin typeface="Cambria Math" panose="02040503050406030204" pitchFamily="18" charset="0"/>
                                </a:rPr>
                                <m:t>𝑘</m:t>
                              </m:r>
                            </m:sub>
                          </m:sSub>
                          <m:r>
                            <a:rPr lang="en-CA" sz="2400" b="0" i="1" smtClean="0">
                              <a:latin typeface="Cambria Math" panose="02040503050406030204" pitchFamily="18" charset="0"/>
                            </a:rPr>
                            <m:t>)}</m:t>
                          </m:r>
                        </m:e>
                      </m:func>
                    </m:oMath>
                  </m:oMathPara>
                </a14:m>
                <a:endParaRPr lang="en-CA" sz="2400" dirty="0"/>
              </a:p>
              <a:p>
                <a:r>
                  <a:rPr lang="en-CA" sz="2400" dirty="0"/>
                  <a:t>For </a:t>
                </a:r>
                <a:r>
                  <a:rPr lang="en-CA" sz="2400" dirty="0" err="1"/>
                  <a:t>Nim</a:t>
                </a:r>
                <a:r>
                  <a:rPr lang="en-CA" sz="2400" dirty="0"/>
                  <a:t>, the state of a pile is just the number of counters in the pile</a:t>
                </a:r>
              </a:p>
              <a:p>
                <a:r>
                  <a:rPr lang="en-CA" sz="2400" dirty="0"/>
                  <a:t> We can think of </a:t>
                </a:r>
                <a:r>
                  <a:rPr lang="en-CA" sz="2400" dirty="0" err="1"/>
                  <a:t>Nim</a:t>
                </a:r>
                <a:r>
                  <a:rPr lang="en-CA" sz="2400" dirty="0"/>
                  <a:t> with multiple piles as just set of subgames where a player can choose which subgame to play in</a:t>
                </a:r>
              </a:p>
              <a:p>
                <a:r>
                  <a:rPr lang="en-CA" sz="2400" dirty="0"/>
                  <a:t> Calculating the Grundy numbers for each subgame and applying the chain of exclusive or operators will tell us whether or not we are in a losing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10206824" cy="4343031"/>
              </a:xfrm>
              <a:blipFill>
                <a:blip r:embed="rId2"/>
                <a:stretch>
                  <a:fillRect l="-1792" t="-1966" r="-1254"/>
                </a:stretch>
              </a:blipFill>
            </p:spPr>
            <p:txBody>
              <a:bodyPr/>
              <a:lstStyle/>
              <a:p>
                <a:r>
                  <a:rPr lang="en-CA">
                    <a:noFill/>
                  </a:rPr>
                  <a:t> </a:t>
                </a:r>
              </a:p>
            </p:txBody>
          </p:sp>
        </mc:Fallback>
      </mc:AlternateContent>
    </p:spTree>
    <p:extLst>
      <p:ext uri="{BB962C8B-B14F-4D97-AF65-F5344CB8AC3E}">
        <p14:creationId xmlns:p14="http://schemas.microsoft.com/office/powerpoint/2010/main" val="34921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The Matrix Game</a:t>
            </a:r>
          </a:p>
        </p:txBody>
      </p:sp>
      <p:sp>
        <p:nvSpPr>
          <p:cNvPr id="3" name="Content Placeholder 2"/>
          <p:cNvSpPr>
            <a:spLocks noGrp="1"/>
          </p:cNvSpPr>
          <p:nvPr>
            <p:ph idx="1"/>
          </p:nvPr>
        </p:nvSpPr>
        <p:spPr/>
        <p:txBody>
          <a:bodyPr>
            <a:normAutofit/>
          </a:bodyPr>
          <a:lstStyle/>
          <a:p>
            <a:pPr marL="0" indent="0">
              <a:spcBef>
                <a:spcPts val="200"/>
              </a:spcBef>
              <a:buNone/>
            </a:pPr>
            <a:r>
              <a:rPr lang="en-CA" sz="2400" dirty="0"/>
              <a:t>Two players A and B play the following game. </a:t>
            </a:r>
            <a:br>
              <a:rPr lang="en-CA" sz="2400" dirty="0"/>
            </a:br>
            <a:r>
              <a:rPr lang="en-CA" sz="2400" dirty="0"/>
              <a:t> </a:t>
            </a:r>
            <a:br>
              <a:rPr lang="en-CA" sz="2400" dirty="0"/>
            </a:br>
            <a:r>
              <a:rPr lang="en-CA" sz="2400" dirty="0"/>
              <a:t>1) First, a matrix M of size N*M is chosen, and filled with positive integers. </a:t>
            </a:r>
          </a:p>
          <a:p>
            <a:pPr marL="0" indent="0">
              <a:spcBef>
                <a:spcPts val="200"/>
              </a:spcBef>
              <a:buNone/>
            </a:pPr>
            <a:r>
              <a:rPr lang="en-CA" sz="2400" dirty="0"/>
              <a:t>2) Player A starts the game and the players play alternately. </a:t>
            </a:r>
          </a:p>
          <a:p>
            <a:pPr marL="0" indent="0">
              <a:spcBef>
                <a:spcPts val="200"/>
              </a:spcBef>
              <a:buNone/>
            </a:pPr>
            <a:r>
              <a:rPr lang="en-CA" sz="2400" dirty="0"/>
              <a:t>3) In his turn, a player chooses any row which has at least one non zero number in it. In this row, the leftmost non zero number is chosen. Let this number be K. The player subtracts any number between 1 and K inclusive from it. </a:t>
            </a:r>
          </a:p>
          <a:p>
            <a:pPr marL="0" indent="0">
              <a:spcBef>
                <a:spcPts val="200"/>
              </a:spcBef>
              <a:buNone/>
            </a:pPr>
            <a:r>
              <a:rPr lang="en-CA" sz="2400" dirty="0"/>
              <a:t>4) The game ends when all the numbers in the matrix M are 0. </a:t>
            </a:r>
          </a:p>
          <a:p>
            <a:pPr marL="0" indent="0">
              <a:spcBef>
                <a:spcPts val="200"/>
              </a:spcBef>
              <a:buNone/>
            </a:pPr>
            <a:r>
              <a:rPr lang="en-CA" sz="2400" dirty="0"/>
              <a:t>5) The player who plays last wins the game. </a:t>
            </a:r>
          </a:p>
          <a:p>
            <a:pPr marL="0" indent="0">
              <a:buNone/>
            </a:pPr>
            <a:r>
              <a:rPr lang="en-CA" sz="2400" dirty="0"/>
              <a:t>(Source: http://www.spoj.com/problems/MATGAME/)</a:t>
            </a:r>
          </a:p>
        </p:txBody>
      </p:sp>
    </p:spTree>
    <p:extLst>
      <p:ext uri="{BB962C8B-B14F-4D97-AF65-F5344CB8AC3E}">
        <p14:creationId xmlns:p14="http://schemas.microsoft.com/office/powerpoint/2010/main" val="252873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Matrix Game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6822262"/>
              </p:ext>
            </p:extLst>
          </p:nvPr>
        </p:nvGraphicFramePr>
        <p:xfrm>
          <a:off x="9157250" y="326181"/>
          <a:ext cx="2133600" cy="137160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855209131"/>
                    </a:ext>
                  </a:extLst>
                </a:gridCol>
                <a:gridCol w="533400">
                  <a:extLst>
                    <a:ext uri="{9D8B030D-6E8A-4147-A177-3AD203B41FA5}">
                      <a16:colId xmlns:a16="http://schemas.microsoft.com/office/drawing/2014/main" val="1807808891"/>
                    </a:ext>
                  </a:extLst>
                </a:gridCol>
                <a:gridCol w="533400">
                  <a:extLst>
                    <a:ext uri="{9D8B030D-6E8A-4147-A177-3AD203B41FA5}">
                      <a16:colId xmlns:a16="http://schemas.microsoft.com/office/drawing/2014/main" val="748594221"/>
                    </a:ext>
                  </a:extLst>
                </a:gridCol>
                <a:gridCol w="533400">
                  <a:extLst>
                    <a:ext uri="{9D8B030D-6E8A-4147-A177-3AD203B41FA5}">
                      <a16:colId xmlns:a16="http://schemas.microsoft.com/office/drawing/2014/main" val="2310131960"/>
                    </a:ext>
                  </a:extLst>
                </a:gridCol>
              </a:tblGrid>
              <a:tr h="241553">
                <a:tc>
                  <a:txBody>
                    <a:bodyPr/>
                    <a:lstStyle/>
                    <a:p>
                      <a:r>
                        <a:rPr lang="en-CA" sz="2400" b="0" dirty="0"/>
                        <a:t>0</a:t>
                      </a:r>
                    </a:p>
                  </a:txBody>
                  <a:tcPr>
                    <a:noFill/>
                  </a:tcPr>
                </a:tc>
                <a:tc>
                  <a:txBody>
                    <a:bodyPr/>
                    <a:lstStyle/>
                    <a:p>
                      <a:r>
                        <a:rPr lang="en-CA" sz="2400" b="0" dirty="0"/>
                        <a:t>0</a:t>
                      </a:r>
                    </a:p>
                  </a:txBody>
                  <a:tcPr>
                    <a:noFill/>
                  </a:tcPr>
                </a:tc>
                <a:tc>
                  <a:txBody>
                    <a:bodyPr/>
                    <a:lstStyle/>
                    <a:p>
                      <a:r>
                        <a:rPr lang="en-CA" sz="2400" b="0" dirty="0"/>
                        <a:t>0</a:t>
                      </a:r>
                    </a:p>
                  </a:txBody>
                  <a:tcPr>
                    <a:noFill/>
                  </a:tcPr>
                </a:tc>
                <a:tc>
                  <a:txBody>
                    <a:bodyPr/>
                    <a:lstStyle/>
                    <a:p>
                      <a:r>
                        <a:rPr lang="en-CA" sz="2400" b="0" dirty="0"/>
                        <a:t>3</a:t>
                      </a:r>
                    </a:p>
                  </a:txBody>
                  <a:tcPr>
                    <a:noFill/>
                  </a:tcPr>
                </a:tc>
                <a:extLst>
                  <a:ext uri="{0D108BD9-81ED-4DB2-BD59-A6C34878D82A}">
                    <a16:rowId xmlns:a16="http://schemas.microsoft.com/office/drawing/2014/main" val="3449675152"/>
                  </a:ext>
                </a:extLst>
              </a:tr>
              <a:tr h="241553">
                <a:tc>
                  <a:txBody>
                    <a:bodyPr/>
                    <a:lstStyle/>
                    <a:p>
                      <a:r>
                        <a:rPr lang="en-CA" sz="2400" b="0" dirty="0"/>
                        <a:t>0</a:t>
                      </a:r>
                    </a:p>
                  </a:txBody>
                  <a:tcPr>
                    <a:noFill/>
                  </a:tcPr>
                </a:tc>
                <a:tc>
                  <a:txBody>
                    <a:bodyPr/>
                    <a:lstStyle/>
                    <a:p>
                      <a:r>
                        <a:rPr lang="en-CA" sz="2400" b="0" dirty="0"/>
                        <a:t>0</a:t>
                      </a:r>
                    </a:p>
                  </a:txBody>
                  <a:tcPr>
                    <a:noFill/>
                  </a:tcPr>
                </a:tc>
                <a:tc>
                  <a:txBody>
                    <a:bodyPr/>
                    <a:lstStyle/>
                    <a:p>
                      <a:r>
                        <a:rPr lang="en-CA" sz="2400" b="0" dirty="0"/>
                        <a:t>1</a:t>
                      </a:r>
                    </a:p>
                  </a:txBody>
                  <a:tcPr>
                    <a:noFill/>
                  </a:tcPr>
                </a:tc>
                <a:tc>
                  <a:txBody>
                    <a:bodyPr/>
                    <a:lstStyle/>
                    <a:p>
                      <a:r>
                        <a:rPr lang="en-CA" sz="2400" b="0" dirty="0"/>
                        <a:t>5</a:t>
                      </a:r>
                    </a:p>
                  </a:txBody>
                  <a:tcPr>
                    <a:noFill/>
                  </a:tcPr>
                </a:tc>
                <a:extLst>
                  <a:ext uri="{0D108BD9-81ED-4DB2-BD59-A6C34878D82A}">
                    <a16:rowId xmlns:a16="http://schemas.microsoft.com/office/drawing/2014/main" val="552227809"/>
                  </a:ext>
                </a:extLst>
              </a:tr>
              <a:tr h="241553">
                <a:tc>
                  <a:txBody>
                    <a:bodyPr/>
                    <a:lstStyle/>
                    <a:p>
                      <a:r>
                        <a:rPr lang="en-CA" sz="2400" b="0" dirty="0"/>
                        <a:t>3</a:t>
                      </a:r>
                    </a:p>
                  </a:txBody>
                  <a:tcPr>
                    <a:noFill/>
                  </a:tcPr>
                </a:tc>
                <a:tc>
                  <a:txBody>
                    <a:bodyPr/>
                    <a:lstStyle/>
                    <a:p>
                      <a:r>
                        <a:rPr lang="en-CA" sz="2400" b="0" dirty="0"/>
                        <a:t>17</a:t>
                      </a:r>
                    </a:p>
                  </a:txBody>
                  <a:tcPr>
                    <a:noFill/>
                  </a:tcPr>
                </a:tc>
                <a:tc>
                  <a:txBody>
                    <a:bodyPr/>
                    <a:lstStyle/>
                    <a:p>
                      <a:r>
                        <a:rPr lang="en-CA" sz="2400" b="0" dirty="0"/>
                        <a:t>9</a:t>
                      </a:r>
                    </a:p>
                  </a:txBody>
                  <a:tcPr>
                    <a:noFill/>
                  </a:tcPr>
                </a:tc>
                <a:tc>
                  <a:txBody>
                    <a:bodyPr/>
                    <a:lstStyle/>
                    <a:p>
                      <a:r>
                        <a:rPr lang="en-CA" sz="2400" b="0" dirty="0"/>
                        <a:t>3</a:t>
                      </a:r>
                    </a:p>
                  </a:txBody>
                  <a:tcPr>
                    <a:noFill/>
                  </a:tcPr>
                </a:tc>
                <a:extLst>
                  <a:ext uri="{0D108BD9-81ED-4DB2-BD59-A6C34878D82A}">
                    <a16:rowId xmlns:a16="http://schemas.microsoft.com/office/drawing/2014/main" val="3307500501"/>
                  </a:ext>
                </a:extLst>
              </a:tr>
            </a:tbl>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940903" y="1776938"/>
                <a:ext cx="10707757" cy="449134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 Split this matrix game into 3 separate games – one played on each row of the matrix</a:t>
                </a:r>
              </a:p>
              <a:p>
                <a:r>
                  <a:rPr lang="en-CA" sz="2400" dirty="0"/>
                  <a:t> Looking at the first row, we can see that the Grundy number of this state is 3</a:t>
                </a:r>
              </a:p>
              <a:p>
                <a:r>
                  <a:rPr lang="en-CA" sz="2400" dirty="0"/>
                  <a:t> For the second row, there is only one move available, and this will bring us to a state with Grundy number of 5</a:t>
                </a:r>
              </a:p>
              <a:p>
                <a:r>
                  <a:rPr lang="en-CA" sz="2400" dirty="0"/>
                  <a:t> So the smallest non-negative integer that is not the Grundy number of a state that we can move to in row 2 is 0</a:t>
                </a:r>
              </a:p>
              <a:p>
                <a:r>
                  <a:rPr lang="en-CA" sz="2400" dirty="0"/>
                  <a:t> For the third row, we can move to {2,17,9,3}, {1, 17,9,3}, or {0,17,9,3}</a:t>
                </a:r>
              </a:p>
              <a:p>
                <a:r>
                  <a:rPr lang="en-CA" sz="2400" dirty="0"/>
                  <a:t> {1,17,9,3} will have a Grundy number of 0, by the same argument made for row 2</a:t>
                </a:r>
              </a:p>
              <a:p>
                <a:r>
                  <a:rPr lang="en-CA" sz="2400" dirty="0"/>
                  <a:t> {2,17,9,3} will have a Grundy number of 1</a:t>
                </a:r>
              </a:p>
              <a:p>
                <a:r>
                  <a:rPr lang="en-CA" sz="2400" dirty="0"/>
                  <a:t> So {3,17,9,3} has a Grundy number of 2</a:t>
                </a:r>
              </a:p>
              <a:p>
                <a:r>
                  <a:rPr lang="en-CA" sz="2400" dirty="0"/>
                  <a:t> </a:t>
                </a:r>
                <a14:m>
                  <m:oMath xmlns:m="http://schemas.openxmlformats.org/officeDocument/2006/math">
                    <m:r>
                      <a:rPr lang="en-CA" sz="2400" i="1">
                        <a:latin typeface="Cambria Math" panose="02040503050406030204" pitchFamily="18" charset="0"/>
                      </a:rPr>
                      <m:t>3</m:t>
                    </m:r>
                    <m:r>
                      <a:rPr lang="en-CA" sz="2400" b="0" i="1" smtClean="0">
                        <a:latin typeface="Cambria Math" panose="02040503050406030204" pitchFamily="18" charset="0"/>
                      </a:rPr>
                      <m:t>⨁0</m:t>
                    </m:r>
                    <m:nary>
                      <m:naryPr>
                        <m:chr m:val="⨁"/>
                        <m:limLoc m:val="subSup"/>
                        <m:subHide m:val="on"/>
                        <m:supHide m:val="on"/>
                        <m:ctrlPr>
                          <a:rPr lang="en-CA" sz="2400" b="0" i="1" smtClean="0">
                            <a:latin typeface="Cambria Math" panose="02040503050406030204" pitchFamily="18" charset="0"/>
                          </a:rPr>
                        </m:ctrlPr>
                      </m:naryPr>
                      <m:sub/>
                      <m:sup/>
                      <m:e>
                        <m:r>
                          <a:rPr lang="en-CA" sz="2400" b="0" i="1" smtClean="0">
                            <a:latin typeface="Cambria Math" panose="02040503050406030204" pitchFamily="18" charset="0"/>
                          </a:rPr>
                          <m:t>2</m:t>
                        </m:r>
                      </m:e>
                    </m:nary>
                    <m:r>
                      <a:rPr lang="en-CA" sz="2400" b="0" i="1" smtClean="0">
                        <a:latin typeface="Cambria Math" panose="02040503050406030204" pitchFamily="18" charset="0"/>
                      </a:rPr>
                      <m:t>=1≠0</m:t>
                    </m:r>
                  </m:oMath>
                </a14:m>
                <a:r>
                  <a:rPr lang="en-CA" sz="2400" dirty="0"/>
                  <a:t>, so the game is in a winning position</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940903" y="1776938"/>
                <a:ext cx="10707757" cy="4491340"/>
              </a:xfrm>
              <a:prstGeom prst="rect">
                <a:avLst/>
              </a:prstGeom>
              <a:blipFill>
                <a:blip r:embed="rId2"/>
                <a:stretch>
                  <a:fillRect l="-1480" t="-2171" b="-14111"/>
                </a:stretch>
              </a:blipFill>
            </p:spPr>
            <p:txBody>
              <a:bodyPr/>
              <a:lstStyle/>
              <a:p>
                <a:r>
                  <a:rPr lang="en-CA">
                    <a:noFill/>
                  </a:rPr>
                  <a:t> </a:t>
                </a:r>
              </a:p>
            </p:txBody>
          </p:sp>
        </mc:Fallback>
      </mc:AlternateContent>
    </p:spTree>
    <p:extLst>
      <p:ext uri="{BB962C8B-B14F-4D97-AF65-F5344CB8AC3E}">
        <p14:creationId xmlns:p14="http://schemas.microsoft.com/office/powerpoint/2010/main" val="286765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5994</TotalTime>
  <Words>1500</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Retrospect</vt:lpstr>
      <vt:lpstr>Combinatorial Games</vt:lpstr>
      <vt:lpstr>Impartial games</vt:lpstr>
      <vt:lpstr>Nim</vt:lpstr>
      <vt:lpstr>Nim Strategy</vt:lpstr>
      <vt:lpstr>Nim 3+ piles strategy</vt:lpstr>
      <vt:lpstr>The Sprague-Grundy Theorem</vt:lpstr>
      <vt:lpstr>Grundy Numbers/Nimbers</vt:lpstr>
      <vt:lpstr>Example: The Matrix Game</vt:lpstr>
      <vt:lpstr>Matrix Game</vt:lpstr>
      <vt:lpstr>Example: Knights game</vt:lpstr>
      <vt:lpstr>Example: String Game</vt:lpstr>
      <vt:lpstr>String Game Solution</vt:lpstr>
      <vt:lpstr>Partisan Game Approaches</vt:lpstr>
      <vt:lpstr>Takeover Wars</vt:lpstr>
      <vt:lpstr>Takeover Wars Approach</vt:lpstr>
      <vt:lpstr>Takeover Wars continued</vt:lpstr>
      <vt:lpstr>Takeover Wars continued</vt:lpstr>
      <vt:lpstr>Proof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Combinatorial Games</dc:title>
  <dc:creator>Finn Lidbetter</dc:creator>
  <cp:lastModifiedBy>Finn Lidbetter</cp:lastModifiedBy>
  <cp:revision>43</cp:revision>
  <dcterms:created xsi:type="dcterms:W3CDTF">2016-02-24T23:09:16Z</dcterms:created>
  <dcterms:modified xsi:type="dcterms:W3CDTF">2016-03-03T18:30:08Z</dcterms:modified>
</cp:coreProperties>
</file>