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59" r:id="rId3"/>
    <p:sldId id="260" r:id="rId4"/>
    <p:sldId id="261" r:id="rId5"/>
    <p:sldId id="262" r:id="rId6"/>
    <p:sldId id="263" r:id="rId7"/>
    <p:sldId id="264" r:id="rId8"/>
    <p:sldId id="282" r:id="rId9"/>
    <p:sldId id="283" r:id="rId10"/>
    <p:sldId id="284" r:id="rId11"/>
    <p:sldId id="286" r:id="rId12"/>
    <p:sldId id="287" r:id="rId13"/>
    <p:sldId id="270" r:id="rId14"/>
    <p:sldId id="288" r:id="rId15"/>
    <p:sldId id="278" r:id="rId16"/>
    <p:sldId id="280" r:id="rId17"/>
    <p:sldId id="281" r:id="rId18"/>
    <p:sldId id="279" r:id="rId19"/>
    <p:sldId id="293" r:id="rId20"/>
    <p:sldId id="273" r:id="rId21"/>
    <p:sldId id="272" r:id="rId22"/>
    <p:sldId id="265" r:id="rId23"/>
    <p:sldId id="266" r:id="rId24"/>
    <p:sldId id="275" r:id="rId25"/>
    <p:sldId id="290" r:id="rId26"/>
    <p:sldId id="292" r:id="rId27"/>
    <p:sldId id="291" r:id="rId28"/>
    <p:sldId id="27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202DAF86-1947-E645-8729-89390B784812}">
          <p14:sldIdLst>
            <p14:sldId id="256"/>
          </p14:sldIdLst>
        </p14:section>
        <p14:section name="Fundamentals of Counting" id="{0DFAA023-F1B1-3C48-BEF6-586781612BEF}">
          <p14:sldIdLst>
            <p14:sldId id="259"/>
            <p14:sldId id="260"/>
            <p14:sldId id="261"/>
            <p14:sldId id="262"/>
            <p14:sldId id="263"/>
            <p14:sldId id="264"/>
            <p14:sldId id="282"/>
            <p14:sldId id="283"/>
            <p14:sldId id="284"/>
            <p14:sldId id="286"/>
            <p14:sldId id="287"/>
            <p14:sldId id="270"/>
            <p14:sldId id="288"/>
            <p14:sldId id="278"/>
            <p14:sldId id="280"/>
            <p14:sldId id="281"/>
            <p14:sldId id="279"/>
            <p14:sldId id="293"/>
            <p14:sldId id="273"/>
            <p14:sldId id="272"/>
            <p14:sldId id="265"/>
            <p14:sldId id="266"/>
            <p14:sldId id="275"/>
            <p14:sldId id="290"/>
            <p14:sldId id="292"/>
            <p14:sldId id="291"/>
            <p14:sldId id="276"/>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812"/>
  </p:normalViewPr>
  <p:slideViewPr>
    <p:cSldViewPr snapToGrid="0" snapToObjects="1">
      <p:cViewPr>
        <p:scale>
          <a:sx n="96" d="100"/>
          <a:sy n="96" d="100"/>
        </p:scale>
        <p:origin x="792"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016143-E03C-4CFD-AFDC-14E5BDEA754C}" type="datetimeFigureOut">
              <a:rPr lang="en-US" smtClean="0"/>
              <a:t>2/18/16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8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3E54A-A8CA-48C1-9504-691B58049D29}" type="datetimeFigureOut">
              <a:rPr lang="en-US" smtClean="0"/>
              <a:t>2/18/16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837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6C806-BBF7-471C-9527-881CE2266695}" type="datetimeFigureOut">
              <a:rPr lang="en-US" smtClean="0"/>
              <a:t>2/18/16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85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94063-DF36-4330-A365-08DA1FA5B7D6}" type="datetimeFigureOut">
              <a:rPr lang="en-US" smtClean="0"/>
              <a:t>2/18/16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226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89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CFA4AC-08CC-42CE-BD01-C191750A04EC}" type="datetimeFigureOut">
              <a:rPr lang="en-US" smtClean="0"/>
              <a:t>2/18/16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104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A7A723-92A7-435B-B681-F25B092FEFEB}" type="datetimeFigureOut">
              <a:rPr lang="en-US" smtClean="0"/>
              <a:t>2/18/16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27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70639-886C-4FCF-9EAB-ABB5DA3F3F4A}" type="datetimeFigureOut">
              <a:rPr lang="en-US" smtClean="0"/>
              <a:t>2/18/16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345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2/18/16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39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2/18/16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203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2/18/16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18579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2/18/16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55453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0.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0.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1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gif"/><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gif"/><Relationship Id="rId4" Type="http://schemas.openxmlformats.org/officeDocument/2006/relationships/image" Target="../media/image140.png"/><Relationship Id="rId5" Type="http://schemas.openxmlformats.org/officeDocument/2006/relationships/image" Target="../media/image150.png"/><Relationship Id="rId6" Type="http://schemas.openxmlformats.org/officeDocument/2006/relationships/image" Target="../media/image160.png"/><Relationship Id="rId7" Type="http://schemas.openxmlformats.org/officeDocument/2006/relationships/image" Target="../media/image170.png"/><Relationship Id="rId1" Type="http://schemas.openxmlformats.org/officeDocument/2006/relationships/slideLayout" Target="../slideLayouts/slideLayout6.xml"/><Relationship Id="rId2" Type="http://schemas.openxmlformats.org/officeDocument/2006/relationships/image" Target="../media/image1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1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gif"/><Relationship Id="rId3"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0.png"/><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oeis.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    </a:t>
            </a:r>
            <a:r>
              <a:rPr lang="en-US" b="1" dirty="0" err="1" smtClean="0"/>
              <a:t>Combinatorics</a:t>
            </a:r>
            <a:r>
              <a:rPr lang="en-US" b="1" dirty="0" smtClean="0"/>
              <a:t> </a:t>
            </a:r>
            <a:r>
              <a:rPr lang="en-US" dirty="0"/>
              <a:t>	</a:t>
            </a:r>
          </a:p>
        </p:txBody>
      </p:sp>
      <p:sp>
        <p:nvSpPr>
          <p:cNvPr id="3" name="Subtitle 2"/>
          <p:cNvSpPr>
            <a:spLocks noGrp="1"/>
          </p:cNvSpPr>
          <p:nvPr>
            <p:ph type="subTitle" idx="1"/>
          </p:nvPr>
        </p:nvSpPr>
        <p:spPr/>
        <p:txBody>
          <a:bodyPr>
            <a:normAutofit/>
          </a:bodyPr>
          <a:lstStyle/>
          <a:p>
            <a:r>
              <a:rPr lang="en-US" sz="2800" dirty="0" smtClean="0"/>
              <a:t>William Fiset</a:t>
            </a:r>
            <a:endParaRPr lang="en-US" sz="2800" dirty="0"/>
          </a:p>
        </p:txBody>
      </p:sp>
    </p:spTree>
    <p:extLst>
      <p:ext uri="{BB962C8B-B14F-4D97-AF65-F5344CB8AC3E}">
        <p14:creationId xmlns:p14="http://schemas.microsoft.com/office/powerpoint/2010/main" val="614747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Grids!</a:t>
            </a:r>
            <a:endParaRPr lang="en-US" dirty="0"/>
          </a:p>
        </p:txBody>
      </p:sp>
      <p:sp>
        <p:nvSpPr>
          <p:cNvPr id="3" name="TextBox 2"/>
          <p:cNvSpPr txBox="1"/>
          <p:nvPr/>
        </p:nvSpPr>
        <p:spPr>
          <a:xfrm>
            <a:off x="7350369" y="1690688"/>
            <a:ext cx="4548705" cy="461665"/>
          </a:xfrm>
          <a:prstGeom prst="rect">
            <a:avLst/>
          </a:prstGeom>
          <a:noFill/>
        </p:spPr>
        <p:txBody>
          <a:bodyPr wrap="square" rtlCol="0">
            <a:spAutoFit/>
          </a:bodyPr>
          <a:lstStyle/>
          <a:p>
            <a:r>
              <a:rPr lang="en-US" sz="2400" dirty="0" smtClean="0"/>
              <a:t> </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10" y="2267769"/>
            <a:ext cx="4103077" cy="3077308"/>
          </a:xfrm>
          <a:prstGeom prst="rect">
            <a:avLst/>
          </a:prstGeom>
        </p:spPr>
      </p:pic>
      <p:sp>
        <p:nvSpPr>
          <p:cNvPr id="10" name="Oval 9"/>
          <p:cNvSpPr/>
          <p:nvPr/>
        </p:nvSpPr>
        <p:spPr>
          <a:xfrm>
            <a:off x="1037493" y="2152353"/>
            <a:ext cx="230832" cy="2308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40571" y="5211430"/>
            <a:ext cx="230832" cy="23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0985" y="1385338"/>
            <a:ext cx="5955323" cy="707886"/>
          </a:xfrm>
          <a:prstGeom prst="rect">
            <a:avLst/>
          </a:prstGeom>
          <a:noFill/>
        </p:spPr>
        <p:txBody>
          <a:bodyPr wrap="square" rtlCol="0">
            <a:spAutoFit/>
          </a:bodyPr>
          <a:lstStyle/>
          <a:p>
            <a:r>
              <a:rPr lang="en-US" sz="2000" dirty="0" smtClean="0"/>
              <a:t>How many paths (without backtracking) go from the orange circle to the blue circle?</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7104184" y="3622441"/>
                <a:ext cx="3165231" cy="376450"/>
              </a:xfrm>
              <a:prstGeom prst="rect">
                <a:avLst/>
              </a:prstGeom>
              <a:noFill/>
            </p:spPr>
            <p:txBody>
              <a:bodyPr wrap="square" lIns="0" tIns="0" rIns="0" bIns="0" rtlCol="0">
                <a:spAutoFit/>
              </a:bodyPr>
              <a:lstStyle/>
              <a:p>
                <a14:m>
                  <m:oMath xmlns:m="http://schemas.openxmlformats.org/officeDocument/2006/math">
                    <m:d>
                      <m:dPr>
                        <m:ctrlPr>
                          <a:rPr lang="is-IS" sz="2000" i="1" smtClean="0">
                            <a:latin typeface="Cambria Math" charset="0"/>
                          </a:rPr>
                        </m:ctrlPr>
                      </m:dPr>
                      <m:e>
                        <m:f>
                          <m:fPr>
                            <m:type m:val="noBar"/>
                            <m:ctrlPr>
                              <a:rPr lang="is-IS" sz="2000" i="1" smtClean="0">
                                <a:latin typeface="Cambria Math" charset="0"/>
                              </a:rPr>
                            </m:ctrlPr>
                          </m:fPr>
                          <m:num>
                            <m:r>
                              <a:rPr lang="en-US" sz="2000" b="0" i="1" smtClean="0">
                                <a:latin typeface="Cambria Math" charset="0"/>
                              </a:rPr>
                              <m:t>14</m:t>
                            </m:r>
                          </m:num>
                          <m:den>
                            <m:r>
                              <a:rPr lang="en-US" sz="2000" b="0" i="1" smtClean="0">
                                <a:latin typeface="Cambria Math" charset="0"/>
                              </a:rPr>
                              <m:t>6</m:t>
                            </m:r>
                          </m:den>
                        </m:f>
                      </m:e>
                    </m:d>
                    <m:r>
                      <a:rPr lang="en-US" sz="2000" b="0" i="1" smtClean="0">
                        <a:latin typeface="Cambria Math" charset="0"/>
                      </a:rPr>
                      <m:t>+</m:t>
                    </m:r>
                    <m:d>
                      <m:dPr>
                        <m:ctrlPr>
                          <a:rPr lang="is-IS" sz="2000" b="0" i="1" smtClean="0">
                            <a:latin typeface="Cambria Math" charset="0"/>
                          </a:rPr>
                        </m:ctrlPr>
                      </m:dPr>
                      <m:e>
                        <m:f>
                          <m:fPr>
                            <m:type m:val="noBar"/>
                            <m:ctrlPr>
                              <a:rPr lang="is-IS" sz="2000" b="0" i="1" smtClean="0">
                                <a:latin typeface="Cambria Math" charset="0"/>
                              </a:rPr>
                            </m:ctrlPr>
                          </m:fPr>
                          <m:num>
                            <m:r>
                              <a:rPr lang="en-US" sz="2000" b="0" i="1" smtClean="0">
                                <a:latin typeface="Cambria Math" charset="0"/>
                              </a:rPr>
                              <m:t>5</m:t>
                            </m:r>
                          </m:num>
                          <m:den>
                            <m:r>
                              <a:rPr lang="en-US" sz="2000" b="0" i="1" smtClean="0">
                                <a:latin typeface="Cambria Math" charset="0"/>
                              </a:rPr>
                              <m:t>2</m:t>
                            </m:r>
                          </m:den>
                        </m:f>
                      </m:e>
                    </m:d>
                    <m:d>
                      <m:dPr>
                        <m:ctrlPr>
                          <a:rPr lang="is-IS" sz="2000" b="0" i="1" smtClean="0">
                            <a:latin typeface="Cambria Math" charset="0"/>
                          </a:rPr>
                        </m:ctrlPr>
                      </m:dPr>
                      <m:e>
                        <m:f>
                          <m:fPr>
                            <m:type m:val="noBar"/>
                            <m:ctrlPr>
                              <a:rPr lang="is-IS" sz="2000" b="0" i="1" smtClean="0">
                                <a:latin typeface="Cambria Math" charset="0"/>
                              </a:rPr>
                            </m:ctrlPr>
                          </m:fPr>
                          <m:num>
                            <m:r>
                              <a:rPr lang="en-US" sz="2000" b="0" i="1" smtClean="0">
                                <a:latin typeface="Cambria Math" charset="0"/>
                              </a:rPr>
                              <m:t>7</m:t>
                            </m:r>
                          </m:num>
                          <m:den>
                            <m:r>
                              <a:rPr lang="en-US" sz="2000" b="0" i="1" smtClean="0">
                                <a:latin typeface="Cambria Math" charset="0"/>
                              </a:rPr>
                              <m:t>3</m:t>
                            </m:r>
                          </m:den>
                        </m:f>
                      </m:e>
                    </m:d>
                    <m:r>
                      <a:rPr lang="en-US" sz="2000" b="0" i="1" smtClean="0">
                        <a:latin typeface="Cambria Math" charset="0"/>
                      </a:rPr>
                      <m:t> =3353</m:t>
                    </m:r>
                  </m:oMath>
                </a14:m>
                <a:r>
                  <a:rPr lang="en-US" sz="2000" dirty="0" smtClean="0"/>
                  <a:t> paths</a:t>
                </a:r>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104184" y="3622441"/>
                <a:ext cx="3165231" cy="376450"/>
              </a:xfrm>
              <a:prstGeom prst="rect">
                <a:avLst/>
              </a:prstGeom>
              <a:blipFill rotWithShape="0">
                <a:blip r:embed="rId3"/>
                <a:stretch>
                  <a:fillRect t="-108065" b="-137097"/>
                </a:stretch>
              </a:blipFill>
            </p:spPr>
            <p:txBody>
              <a:bodyPr/>
              <a:lstStyle/>
              <a:p>
                <a:r>
                  <a:rPr lang="en-US">
                    <a:noFill/>
                  </a:rPr>
                  <a:t> </a:t>
                </a:r>
              </a:p>
            </p:txBody>
          </p:sp>
        </mc:Fallback>
      </mc:AlternateContent>
      <p:sp>
        <p:nvSpPr>
          <p:cNvPr id="26" name="TextBox 25"/>
          <p:cNvSpPr txBox="1"/>
          <p:nvPr/>
        </p:nvSpPr>
        <p:spPr>
          <a:xfrm>
            <a:off x="6486700" y="1867659"/>
            <a:ext cx="4867100" cy="1323439"/>
          </a:xfrm>
          <a:prstGeom prst="rect">
            <a:avLst/>
          </a:prstGeom>
          <a:noFill/>
        </p:spPr>
        <p:txBody>
          <a:bodyPr wrap="square" rtlCol="0">
            <a:spAutoFit/>
          </a:bodyPr>
          <a:lstStyle/>
          <a:p>
            <a:pPr marL="457200" indent="-457200">
              <a:buAutoNum type="arabicParenR"/>
            </a:pPr>
            <a:r>
              <a:rPr lang="en-US" sz="2000" dirty="0" smtClean="0"/>
              <a:t>First start by counting all the paths ignoring the diagonal line</a:t>
            </a:r>
          </a:p>
          <a:p>
            <a:pPr marL="457200" indent="-457200">
              <a:buAutoNum type="arabicParenR"/>
            </a:pPr>
            <a:r>
              <a:rPr lang="en-US" sz="2000" dirty="0" smtClean="0"/>
              <a:t>Account for the paths only going through the diagonal</a:t>
            </a:r>
            <a:endParaRPr lang="en-US" sz="2000" dirty="0"/>
          </a:p>
        </p:txBody>
      </p:sp>
      <p:cxnSp>
        <p:nvCxnSpPr>
          <p:cNvPr id="7" name="Straight Connector 6"/>
          <p:cNvCxnSpPr/>
          <p:nvPr/>
        </p:nvCxnSpPr>
        <p:spPr>
          <a:xfrm>
            <a:off x="2684584" y="3305908"/>
            <a:ext cx="540000" cy="5158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69168" y="3202821"/>
            <a:ext cx="230832" cy="2308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89032" y="3693978"/>
            <a:ext cx="230832" cy="2308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8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1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Grids!</a:t>
            </a:r>
            <a:endParaRPr lang="en-US" dirty="0"/>
          </a:p>
        </p:txBody>
      </p:sp>
      <p:sp>
        <p:nvSpPr>
          <p:cNvPr id="3" name="TextBox 2"/>
          <p:cNvSpPr txBox="1"/>
          <p:nvPr/>
        </p:nvSpPr>
        <p:spPr>
          <a:xfrm>
            <a:off x="7350369" y="1690688"/>
            <a:ext cx="4548705" cy="461665"/>
          </a:xfrm>
          <a:prstGeom prst="rect">
            <a:avLst/>
          </a:prstGeom>
          <a:noFill/>
        </p:spPr>
        <p:txBody>
          <a:bodyPr wrap="square" rtlCol="0">
            <a:spAutoFit/>
          </a:bodyPr>
          <a:lstStyle/>
          <a:p>
            <a:r>
              <a:rPr lang="en-US" sz="2400" dirty="0" smtClean="0"/>
              <a:t> </a:t>
            </a:r>
            <a:endParaRPr lang="en-US" sz="2400" dirty="0"/>
          </a:p>
        </p:txBody>
      </p:sp>
      <p:sp>
        <p:nvSpPr>
          <p:cNvPr id="10" name="Oval 9"/>
          <p:cNvSpPr/>
          <p:nvPr/>
        </p:nvSpPr>
        <p:spPr>
          <a:xfrm>
            <a:off x="1038354" y="2171230"/>
            <a:ext cx="230832" cy="2308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40571" y="5211430"/>
            <a:ext cx="230832" cy="23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0985" y="1385338"/>
            <a:ext cx="5955323" cy="707886"/>
          </a:xfrm>
          <a:prstGeom prst="rect">
            <a:avLst/>
          </a:prstGeom>
          <a:noFill/>
        </p:spPr>
        <p:txBody>
          <a:bodyPr wrap="square" rtlCol="0">
            <a:spAutoFit/>
          </a:bodyPr>
          <a:lstStyle/>
          <a:p>
            <a:r>
              <a:rPr lang="en-US" sz="2000" dirty="0" smtClean="0"/>
              <a:t>How many paths (without backtracking) go from the orange circle to the blue circle now that there is a river?</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09" y="2267769"/>
            <a:ext cx="4103939" cy="3077954"/>
          </a:xfrm>
          <a:prstGeom prst="rect">
            <a:avLst/>
          </a:prstGeom>
        </p:spPr>
      </p:pic>
      <p:sp>
        <p:nvSpPr>
          <p:cNvPr id="16" name="Oval 15"/>
          <p:cNvSpPr/>
          <p:nvPr/>
        </p:nvSpPr>
        <p:spPr>
          <a:xfrm>
            <a:off x="2088522" y="3704599"/>
            <a:ext cx="230832" cy="2308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83294" y="3704599"/>
            <a:ext cx="230832" cy="2308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081445" y="3691330"/>
            <a:ext cx="230832" cy="2308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088522" y="4693478"/>
            <a:ext cx="230832" cy="2308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083294" y="4693478"/>
            <a:ext cx="230832" cy="2308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81445" y="4680209"/>
            <a:ext cx="230832" cy="2308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7520354" y="3253994"/>
                <a:ext cx="3833446" cy="13628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5</m:t>
                              </m:r>
                            </m:num>
                            <m:den>
                              <m:r>
                                <a:rPr lang="en-US" b="0" i="1" smtClean="0">
                                  <a:latin typeface="Cambria Math" charset="0"/>
                                </a:rPr>
                                <m:t>2</m:t>
                              </m:r>
                            </m:den>
                          </m:f>
                        </m:e>
                      </m:d>
                      <m:d>
                        <m:dPr>
                          <m:ctrlPr>
                            <a:rPr lang="is-IS" i="1">
                              <a:latin typeface="Cambria Math" charset="0"/>
                            </a:rPr>
                          </m:ctrlPr>
                        </m:dPr>
                        <m:e>
                          <m:f>
                            <m:fPr>
                              <m:type m:val="noBar"/>
                              <m:ctrlPr>
                                <a:rPr lang="is-IS" i="1">
                                  <a:latin typeface="Cambria Math" charset="0"/>
                                </a:rPr>
                              </m:ctrlPr>
                            </m:fPr>
                            <m:num>
                              <m:r>
                                <a:rPr lang="en-US" b="0" i="1" smtClean="0">
                                  <a:latin typeface="Cambria Math" charset="0"/>
                                </a:rPr>
                                <m:t>7</m:t>
                              </m:r>
                            </m:num>
                            <m:den>
                              <m:r>
                                <a:rPr lang="en-US" b="0" i="1" smtClean="0">
                                  <a:latin typeface="Cambria Math" charset="0"/>
                                </a:rPr>
                                <m:t>6</m:t>
                              </m:r>
                            </m:den>
                          </m:f>
                        </m:e>
                      </m:d>
                      <m:r>
                        <a:rPr lang="en-US" b="0" i="1" smtClean="0">
                          <a:latin typeface="Cambria Math" charset="0"/>
                        </a:rPr>
                        <m:t>+</m:t>
                      </m:r>
                      <m:d>
                        <m:dPr>
                          <m:ctrlPr>
                            <a:rPr lang="is-IS" i="1">
                              <a:latin typeface="Cambria Math" charset="0"/>
                            </a:rPr>
                          </m:ctrlPr>
                        </m:dPr>
                        <m:e>
                          <m:f>
                            <m:fPr>
                              <m:type m:val="noBar"/>
                              <m:ctrlPr>
                                <a:rPr lang="is-IS" i="1">
                                  <a:latin typeface="Cambria Math" charset="0"/>
                                </a:rPr>
                              </m:ctrlPr>
                            </m:fPr>
                            <m:num>
                              <m:r>
                                <a:rPr lang="en-US" b="0" i="1" smtClean="0">
                                  <a:latin typeface="Cambria Math" charset="0"/>
                                </a:rPr>
                                <m:t>9</m:t>
                              </m:r>
                            </m:num>
                            <m:den>
                              <m:r>
                                <a:rPr lang="en-US" b="0" i="1" smtClean="0">
                                  <a:latin typeface="Cambria Math" charset="0"/>
                                </a:rPr>
                                <m:t>6</m:t>
                              </m:r>
                            </m:den>
                          </m:f>
                        </m:e>
                      </m:d>
                      <m:d>
                        <m:dPr>
                          <m:ctrlPr>
                            <a:rPr lang="is-IS" i="1">
                              <a:latin typeface="Cambria Math" charset="0"/>
                            </a:rPr>
                          </m:ctrlPr>
                        </m:dPr>
                        <m:e>
                          <m:f>
                            <m:fPr>
                              <m:type m:val="noBar"/>
                              <m:ctrlPr>
                                <a:rPr lang="is-IS" i="1">
                                  <a:latin typeface="Cambria Math" charset="0"/>
                                </a:rPr>
                              </m:ctrlPr>
                            </m:fPr>
                            <m:num>
                              <m:r>
                                <a:rPr lang="en-US" b="0" i="1" smtClean="0">
                                  <a:latin typeface="Cambria Math" charset="0"/>
                                </a:rPr>
                                <m:t>3</m:t>
                              </m:r>
                            </m:num>
                            <m:den>
                              <m:r>
                                <a:rPr lang="en-US" b="0" i="1" smtClean="0">
                                  <a:latin typeface="Cambria Math" charset="0"/>
                                </a:rPr>
                                <m:t>2</m:t>
                              </m:r>
                            </m:den>
                          </m:f>
                        </m:e>
                      </m:d>
                      <m:r>
                        <a:rPr lang="en-US" b="0" i="1" smtClean="0">
                          <a:latin typeface="Cambria Math" charset="0"/>
                        </a:rPr>
                        <m:t>+</m:t>
                      </m:r>
                      <m:d>
                        <m:dPr>
                          <m:ctrlPr>
                            <a:rPr lang="is-IS" i="1">
                              <a:latin typeface="Cambria Math" charset="0"/>
                            </a:rPr>
                          </m:ctrlPr>
                        </m:dPr>
                        <m:e>
                          <m:f>
                            <m:fPr>
                              <m:type m:val="noBar"/>
                              <m:ctrlPr>
                                <a:rPr lang="is-IS" i="1">
                                  <a:latin typeface="Cambria Math" charset="0"/>
                                </a:rPr>
                              </m:ctrlPr>
                            </m:fPr>
                            <m:num>
                              <m:r>
                                <a:rPr lang="en-US" b="0" i="1" smtClean="0">
                                  <a:latin typeface="Cambria Math" charset="0"/>
                                </a:rPr>
                                <m:t>11</m:t>
                              </m:r>
                            </m:num>
                            <m:den>
                              <m:r>
                                <a:rPr lang="en-US" b="0" i="1" smtClean="0">
                                  <a:latin typeface="Cambria Math" charset="0"/>
                                </a:rPr>
                                <m:t>8</m:t>
                              </m:r>
                            </m:den>
                          </m:f>
                        </m:e>
                      </m:d>
                      <m:d>
                        <m:dPr>
                          <m:ctrlPr>
                            <a:rPr lang="is-IS" i="1">
                              <a:latin typeface="Cambria Math" charset="0"/>
                            </a:rPr>
                          </m:ctrlPr>
                        </m:dPr>
                        <m:e>
                          <m:f>
                            <m:fPr>
                              <m:type m:val="noBar"/>
                              <m:ctrlPr>
                                <a:rPr lang="is-IS" i="1">
                                  <a:latin typeface="Cambria Math" charset="0"/>
                                </a:rPr>
                              </m:ctrlPr>
                            </m:fPr>
                            <m:num>
                              <m:r>
                                <a:rPr lang="en-US" b="0" i="1" smtClean="0">
                                  <a:latin typeface="Cambria Math" charset="0"/>
                                </a:rPr>
                                <m:t>1</m:t>
                              </m:r>
                            </m:num>
                            <m:den>
                              <m:r>
                                <a:rPr lang="en-US" b="0" i="1" smtClean="0">
                                  <a:latin typeface="Cambria Math" charset="0"/>
                                </a:rPr>
                                <m:t>1</m:t>
                              </m:r>
                            </m:den>
                          </m:f>
                        </m:e>
                      </m:d>
                      <m:r>
                        <a:rPr lang="en-US" b="0" i="1" smtClean="0">
                          <a:latin typeface="Cambria Math" charset="0"/>
                        </a:rPr>
                        <m:t>=487</m:t>
                      </m:r>
                    </m:oMath>
                  </m:oMathPara>
                </a14:m>
                <a:endParaRPr lang="en-US" dirty="0"/>
              </a:p>
              <a:p>
                <a:endParaRPr lang="en-US" dirty="0"/>
              </a:p>
              <a:p>
                <a:endParaRPr lang="en-US"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520354" y="3253994"/>
                <a:ext cx="3833446" cy="1362874"/>
              </a:xfrm>
              <a:prstGeom prst="rect">
                <a:avLst/>
              </a:prstGeom>
              <a:blipFill rotWithShape="0">
                <a:blip r:embed="rId3"/>
                <a:stretch>
                  <a:fillRect/>
                </a:stretch>
              </a:blipFill>
            </p:spPr>
            <p:txBody>
              <a:bodyPr/>
              <a:lstStyle/>
              <a:p>
                <a:r>
                  <a:rPr lang="en-US">
                    <a:noFill/>
                  </a:rPr>
                  <a:t> </a:t>
                </a:r>
              </a:p>
            </p:txBody>
          </p:sp>
        </mc:Fallback>
      </mc:AlternateContent>
      <p:sp>
        <p:nvSpPr>
          <p:cNvPr id="14" name="TextBox 13"/>
          <p:cNvSpPr txBox="1"/>
          <p:nvPr/>
        </p:nvSpPr>
        <p:spPr>
          <a:xfrm>
            <a:off x="6501783" y="3321998"/>
            <a:ext cx="961293" cy="369332"/>
          </a:xfrm>
          <a:prstGeom prst="rect">
            <a:avLst/>
          </a:prstGeom>
          <a:noFill/>
        </p:spPr>
        <p:txBody>
          <a:bodyPr wrap="square" rtlCol="0">
            <a:spAutoFit/>
          </a:bodyPr>
          <a:lstStyle/>
          <a:p>
            <a:r>
              <a:rPr lang="en-US" smtClean="0"/>
              <a:t>Answer:</a:t>
            </a:r>
            <a:endParaRPr lang="en-US"/>
          </a:p>
        </p:txBody>
      </p:sp>
      <p:sp>
        <p:nvSpPr>
          <p:cNvPr id="24" name="Rectangle 23"/>
          <p:cNvSpPr/>
          <p:nvPr/>
        </p:nvSpPr>
        <p:spPr>
          <a:xfrm>
            <a:off x="7577632" y="3205505"/>
            <a:ext cx="3634420" cy="667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097668" y="3187164"/>
            <a:ext cx="527053"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30575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4"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Grids!</a:t>
            </a:r>
            <a:endParaRPr lang="en-US" dirty="0"/>
          </a:p>
        </p:txBody>
      </p:sp>
      <p:sp>
        <p:nvSpPr>
          <p:cNvPr id="3" name="TextBox 2"/>
          <p:cNvSpPr txBox="1"/>
          <p:nvPr/>
        </p:nvSpPr>
        <p:spPr>
          <a:xfrm>
            <a:off x="7350369" y="1690688"/>
            <a:ext cx="4548705" cy="461665"/>
          </a:xfrm>
          <a:prstGeom prst="rect">
            <a:avLst/>
          </a:prstGeom>
          <a:noFill/>
        </p:spPr>
        <p:txBody>
          <a:bodyPr wrap="square" rtlCol="0">
            <a:spAutoFit/>
          </a:bodyPr>
          <a:lstStyle/>
          <a:p>
            <a:r>
              <a:rPr lang="en-US" sz="2400" dirty="0" smtClean="0"/>
              <a:t> </a:t>
            </a:r>
            <a:endParaRPr lang="en-US" sz="2400" dirty="0"/>
          </a:p>
        </p:txBody>
      </p:sp>
      <p:sp>
        <p:nvSpPr>
          <p:cNvPr id="10" name="Oval 9"/>
          <p:cNvSpPr/>
          <p:nvPr/>
        </p:nvSpPr>
        <p:spPr>
          <a:xfrm>
            <a:off x="1038354" y="2171230"/>
            <a:ext cx="230832" cy="2308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40571" y="5211430"/>
            <a:ext cx="230832" cy="23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0985" y="1385338"/>
            <a:ext cx="5955323" cy="707886"/>
          </a:xfrm>
          <a:prstGeom prst="rect">
            <a:avLst/>
          </a:prstGeom>
          <a:noFill/>
        </p:spPr>
        <p:txBody>
          <a:bodyPr wrap="square" rtlCol="0">
            <a:spAutoFit/>
          </a:bodyPr>
          <a:lstStyle/>
          <a:p>
            <a:r>
              <a:rPr lang="en-US" sz="2000" dirty="0" smtClean="0"/>
              <a:t>How many paths (without backtracking) go from the orange circle to the blue circle now that there is a hole?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70" y="2286645"/>
            <a:ext cx="4078770" cy="3059077"/>
          </a:xfrm>
          <a:prstGeom prst="rect">
            <a:avLst/>
          </a:prstGeom>
        </p:spPr>
      </p:pic>
      <p:sp>
        <p:nvSpPr>
          <p:cNvPr id="6" name="Rectangle 5"/>
          <p:cNvSpPr/>
          <p:nvPr/>
        </p:nvSpPr>
        <p:spPr>
          <a:xfrm>
            <a:off x="3001108" y="3423138"/>
            <a:ext cx="422030" cy="316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60832" y="2286645"/>
            <a:ext cx="5292968" cy="707886"/>
          </a:xfrm>
          <a:prstGeom prst="rect">
            <a:avLst/>
          </a:prstGeom>
          <a:noFill/>
        </p:spPr>
        <p:txBody>
          <a:bodyPr wrap="square" rtlCol="0">
            <a:spAutoFit/>
          </a:bodyPr>
          <a:lstStyle/>
          <a:p>
            <a:pPr marL="342900" indent="-342900">
              <a:buAutoNum type="arabicParenR"/>
            </a:pPr>
            <a:r>
              <a:rPr lang="en-US" sz="2000" dirty="0" smtClean="0"/>
              <a:t>Consider all paths</a:t>
            </a:r>
          </a:p>
          <a:p>
            <a:pPr marL="342900" indent="-342900">
              <a:buAutoNum type="arabicParenR"/>
            </a:pPr>
            <a:r>
              <a:rPr lang="en-US" sz="2000" dirty="0" smtClean="0"/>
              <a:t>Remove all paths going through the hole</a:t>
            </a:r>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7866184" y="3739662"/>
                <a:ext cx="1328248" cy="579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14</m:t>
                              </m:r>
                            </m:num>
                            <m:den>
                              <m:r>
                                <a:rPr lang="en-US" b="0" i="1" smtClean="0">
                                  <a:latin typeface="Cambria Math" charset="0"/>
                                </a:rPr>
                                <m:t>8</m:t>
                              </m:r>
                            </m:den>
                          </m:f>
                        </m:e>
                      </m:d>
                      <m:r>
                        <a:rPr lang="en-US" b="0" i="1" smtClean="0">
                          <a:latin typeface="Cambria Math" charset="0"/>
                        </a:rPr>
                        <m:t> −</m:t>
                      </m:r>
                      <m:sSup>
                        <m:sSupPr>
                          <m:ctrlPr>
                            <a:rPr lang="en-US" b="0" i="1" smtClean="0">
                              <a:latin typeface="Cambria Math" charset="0"/>
                            </a:rPr>
                          </m:ctrlPr>
                        </m:sSupPr>
                        <m:e>
                          <m:d>
                            <m:dPr>
                              <m:ctrlPr>
                                <a:rPr lang="is-IS" i="1">
                                  <a:latin typeface="Cambria Math" charset="0"/>
                                </a:rPr>
                              </m:ctrlPr>
                            </m:dPr>
                            <m:e>
                              <m:f>
                                <m:fPr>
                                  <m:type m:val="noBar"/>
                                  <m:ctrlPr>
                                    <a:rPr lang="is-IS" i="1">
                                      <a:latin typeface="Cambria Math" charset="0"/>
                                    </a:rPr>
                                  </m:ctrlPr>
                                </m:fPr>
                                <m:num>
                                  <m:r>
                                    <a:rPr lang="en-US" i="1">
                                      <a:latin typeface="Cambria Math" charset="0"/>
                                    </a:rPr>
                                    <m:t>7</m:t>
                                  </m:r>
                                </m:num>
                                <m:den>
                                  <m:r>
                                    <a:rPr lang="en-US" i="1">
                                      <a:latin typeface="Cambria Math" charset="0"/>
                                    </a:rPr>
                                    <m:t>4</m:t>
                                  </m:r>
                                </m:den>
                              </m:f>
                            </m:e>
                          </m:d>
                        </m:e>
                        <m:sup>
                          <m:r>
                            <a:rPr lang="en-US" b="0" i="1" smtClean="0">
                              <a:latin typeface="Cambria Math" charset="0"/>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66184" y="3739662"/>
                <a:ext cx="1328248" cy="579133"/>
              </a:xfrm>
              <a:prstGeom prst="rect">
                <a:avLst/>
              </a:prstGeom>
              <a:blipFill rotWithShape="0">
                <a:blip r:embed="rId3"/>
                <a:stretch>
                  <a:fillRect b="-1053"/>
                </a:stretch>
              </a:blipFill>
            </p:spPr>
            <p:txBody>
              <a:bodyPr/>
              <a:lstStyle/>
              <a:p>
                <a:r>
                  <a:rPr lang="en-US">
                    <a:noFill/>
                  </a:rPr>
                  <a:t> </a:t>
                </a:r>
              </a:p>
            </p:txBody>
          </p:sp>
        </mc:Fallback>
      </mc:AlternateContent>
      <p:sp>
        <p:nvSpPr>
          <p:cNvPr id="11" name="TextBox 10"/>
          <p:cNvSpPr txBox="1"/>
          <p:nvPr/>
        </p:nvSpPr>
        <p:spPr>
          <a:xfrm>
            <a:off x="6740771" y="3816183"/>
            <a:ext cx="1688122" cy="400110"/>
          </a:xfrm>
          <a:prstGeom prst="rect">
            <a:avLst/>
          </a:prstGeom>
          <a:noFill/>
        </p:spPr>
        <p:txBody>
          <a:bodyPr wrap="square" rtlCol="0">
            <a:spAutoFit/>
          </a:bodyPr>
          <a:lstStyle/>
          <a:p>
            <a:r>
              <a:rPr lang="en-US" sz="2000" dirty="0" smtClean="0"/>
              <a:t>Answer:</a:t>
            </a:r>
            <a:endParaRPr lang="en-US" sz="2000" dirty="0"/>
          </a:p>
        </p:txBody>
      </p:sp>
      <p:sp>
        <p:nvSpPr>
          <p:cNvPr id="23" name="Rectangle 22"/>
          <p:cNvSpPr/>
          <p:nvPr/>
        </p:nvSpPr>
        <p:spPr>
          <a:xfrm>
            <a:off x="7791777" y="3590488"/>
            <a:ext cx="1427288"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20659" y="3732167"/>
            <a:ext cx="664163"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209258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379094"/>
            <a:ext cx="11353800" cy="1325563"/>
          </a:xfrm>
        </p:spPr>
        <p:txBody>
          <a:bodyPr/>
          <a:lstStyle/>
          <a:p>
            <a:pPr algn="ctr"/>
            <a:r>
              <a:rPr lang="en-US" dirty="0" smtClean="0"/>
              <a:t>Ordered Partitions (Permutations </a:t>
            </a:r>
            <a:r>
              <a:rPr lang="en-US"/>
              <a:t>with repetition) </a:t>
            </a:r>
            <a:endParaRPr lang="en-US" dirty="0"/>
          </a:p>
        </p:txBody>
      </p:sp>
      <p:sp>
        <p:nvSpPr>
          <p:cNvPr id="4" name="TextBox 3"/>
          <p:cNvSpPr txBox="1"/>
          <p:nvPr/>
        </p:nvSpPr>
        <p:spPr>
          <a:xfrm>
            <a:off x="1444675" y="4022622"/>
            <a:ext cx="8883549" cy="1938992"/>
          </a:xfrm>
          <a:prstGeom prst="rect">
            <a:avLst/>
          </a:prstGeom>
          <a:noFill/>
        </p:spPr>
        <p:txBody>
          <a:bodyPr wrap="square" rtlCol="0">
            <a:spAutoFit/>
          </a:bodyPr>
          <a:lstStyle/>
          <a:p>
            <a:r>
              <a:rPr lang="en-US" sz="2400" dirty="0" smtClean="0"/>
              <a:t>How many different ways can we order nine-letter words using only four As and five </a:t>
            </a:r>
            <a:r>
              <a:rPr lang="en-US" sz="2400" dirty="0" err="1" smtClean="0"/>
              <a:t>Bs</a:t>
            </a:r>
            <a:r>
              <a:rPr lang="en-US" sz="2400" dirty="0" smtClean="0"/>
              <a:t>?</a:t>
            </a:r>
          </a:p>
          <a:p>
            <a:endParaRPr lang="en-US" sz="2400" dirty="0"/>
          </a:p>
          <a:p>
            <a:r>
              <a:rPr lang="en-US" sz="2400" dirty="0" smtClean="0"/>
              <a:t>For example valid orderings include: AAABABBBB and BABABABAB</a:t>
            </a:r>
          </a:p>
          <a:p>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4242660" y="5821938"/>
                <a:ext cx="1832233" cy="622350"/>
              </a:xfrm>
              <a:prstGeom prst="rect">
                <a:avLst/>
              </a:prstGeom>
              <a:noFill/>
            </p:spPr>
            <p:txBody>
              <a:bodyPr wrap="none" lIns="0" tIns="0" rIns="0" bIns="0" rtlCol="0">
                <a:spAutoFit/>
              </a:bodyPr>
              <a:lstStyle/>
              <a:p>
                <a:r>
                  <a:rPr lang="en-US" sz="2400" dirty="0" smtClean="0"/>
                  <a:t>Solution:    </a:t>
                </a:r>
                <a14:m>
                  <m:oMath xmlns:m="http://schemas.openxmlformats.org/officeDocument/2006/math">
                    <m:f>
                      <m:fPr>
                        <m:ctrlPr>
                          <a:rPr lang="bg-BG" sz="2800" i="1" smtClean="0">
                            <a:latin typeface="Cambria Math" charset="0"/>
                          </a:rPr>
                        </m:ctrlPr>
                      </m:fPr>
                      <m:num>
                        <m:r>
                          <a:rPr lang="en-US" sz="2800" b="0" i="1" smtClean="0">
                            <a:latin typeface="Cambria Math" charset="0"/>
                          </a:rPr>
                          <m:t>9!</m:t>
                        </m:r>
                      </m:num>
                      <m:den>
                        <m:r>
                          <a:rPr lang="en-US" sz="2800" b="0" i="1" smtClean="0">
                            <a:latin typeface="Cambria Math" charset="0"/>
                          </a:rPr>
                          <m:t>5!4!</m:t>
                        </m:r>
                      </m:den>
                    </m:f>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242660" y="5821938"/>
                <a:ext cx="1832233" cy="622350"/>
              </a:xfrm>
              <a:prstGeom prst="rect">
                <a:avLst/>
              </a:prstGeom>
              <a:blipFill rotWithShape="0">
                <a:blip r:embed="rId2"/>
                <a:stretch>
                  <a:fillRect l="-10299" b="-12745"/>
                </a:stretch>
              </a:blipFill>
            </p:spPr>
            <p:txBody>
              <a:bodyPr/>
              <a:lstStyle/>
              <a:p>
                <a:r>
                  <a:rPr lang="en-US">
                    <a:noFill/>
                  </a:rPr>
                  <a:t> </a:t>
                </a:r>
              </a:p>
            </p:txBody>
          </p:sp>
        </mc:Fallback>
      </mc:AlternateContent>
      <p:sp>
        <p:nvSpPr>
          <p:cNvPr id="6" name="TextBox 5"/>
          <p:cNvSpPr txBox="1"/>
          <p:nvPr/>
        </p:nvSpPr>
        <p:spPr>
          <a:xfrm>
            <a:off x="1662545" y="1527464"/>
            <a:ext cx="8447810" cy="2308324"/>
          </a:xfrm>
          <a:prstGeom prst="rect">
            <a:avLst/>
          </a:prstGeom>
          <a:noFill/>
        </p:spPr>
        <p:txBody>
          <a:bodyPr wrap="square" rtlCol="0">
            <a:spAutoFit/>
          </a:bodyPr>
          <a:lstStyle/>
          <a:p>
            <a:r>
              <a:rPr lang="en-US" sz="2400" dirty="0" smtClean="0"/>
              <a:t>The number of </a:t>
            </a:r>
            <a:r>
              <a:rPr lang="en-US" sz="2400" smtClean="0"/>
              <a:t>ordered partitions of </a:t>
            </a:r>
            <a:r>
              <a:rPr lang="en-US" sz="2400" dirty="0" smtClean="0"/>
              <a:t>a set of n elements of the type {n</a:t>
            </a:r>
            <a:r>
              <a:rPr lang="en-US" sz="2400" baseline="-25000" dirty="0" smtClean="0"/>
              <a:t>1</a:t>
            </a:r>
            <a:r>
              <a:rPr lang="en-US" sz="2400" dirty="0" smtClean="0"/>
              <a:t>, n</a:t>
            </a:r>
            <a:r>
              <a:rPr lang="en-US" sz="2400" baseline="-25000" dirty="0" smtClean="0"/>
              <a:t>2</a:t>
            </a:r>
            <a:r>
              <a:rPr lang="en-US" sz="2400" dirty="0" smtClean="0"/>
              <a:t>, n</a:t>
            </a:r>
            <a:r>
              <a:rPr lang="en-US" sz="2400" baseline="-25000" dirty="0" smtClean="0"/>
              <a:t>3</a:t>
            </a:r>
            <a:r>
              <a:rPr lang="en-US" sz="2400" dirty="0" smtClean="0"/>
              <a:t> </a:t>
            </a:r>
            <a:r>
              <a:rPr lang="is-IS" sz="2400" dirty="0" smtClean="0"/>
              <a:t>… n</a:t>
            </a:r>
            <a:r>
              <a:rPr lang="is-IS" sz="2400" baseline="-25000" dirty="0" smtClean="0"/>
              <a:t>m</a:t>
            </a:r>
            <a:r>
              <a:rPr lang="is-IS" sz="2400" dirty="0" smtClean="0"/>
              <a:t>} is denoted as:</a:t>
            </a:r>
          </a:p>
          <a:p>
            <a:endParaRPr lang="is-IS" sz="2400" dirty="0"/>
          </a:p>
          <a:p>
            <a:endParaRPr lang="is-IS" sz="2400" dirty="0" smtClean="0"/>
          </a:p>
          <a:p>
            <a:endParaRPr lang="is-IS" sz="2400" dirty="0"/>
          </a:p>
          <a:p>
            <a:r>
              <a:rPr lang="is-IS" sz="2400" dirty="0" smtClean="0"/>
              <a:t>Think of the n</a:t>
            </a:r>
            <a:r>
              <a:rPr lang="is-IS" sz="2400" baseline="-25000" dirty="0" smtClean="0"/>
              <a:t>1</a:t>
            </a:r>
            <a:r>
              <a:rPr lang="is-IS" sz="2400" dirty="0" smtClean="0"/>
              <a:t>, n</a:t>
            </a:r>
            <a:r>
              <a:rPr lang="is-IS" sz="2400" baseline="-25000" dirty="0" smtClean="0"/>
              <a:t>2</a:t>
            </a:r>
            <a:r>
              <a:rPr lang="is-IS" sz="2400" dirty="0" smtClean="0"/>
              <a:t> ... </a:t>
            </a:r>
            <a:r>
              <a:rPr lang="en-US" sz="2400" dirty="0" smtClean="0"/>
              <a:t>n</a:t>
            </a:r>
            <a:r>
              <a:rPr lang="is-IS" sz="2400" baseline="-25000" dirty="0" smtClean="0"/>
              <a:t>m</a:t>
            </a:r>
            <a:r>
              <a:rPr lang="is-IS" sz="2400" dirty="0" smtClean="0"/>
              <a:t> terms as the </a:t>
            </a:r>
            <a:r>
              <a:rPr lang="en-US" sz="2400" dirty="0" smtClean="0"/>
              <a:t>multiplicity </a:t>
            </a:r>
            <a:r>
              <a:rPr lang="is-IS" sz="2400" dirty="0" smtClean="0"/>
              <a:t>of an element.</a:t>
            </a:r>
            <a:endParaRPr lang="en-US" sz="2400" dirty="0"/>
          </a:p>
        </p:txBody>
      </p:sp>
      <mc:AlternateContent xmlns:mc="http://schemas.openxmlformats.org/markup-compatibility/2006" xmlns:a14="http://schemas.microsoft.com/office/drawing/2010/main">
        <mc:Choice Requires="a14">
          <p:sp>
            <p:nvSpPr>
              <p:cNvPr id="7" name="TextBox 6"/>
              <p:cNvSpPr txBox="1"/>
              <p:nvPr/>
            </p:nvSpPr>
            <p:spPr>
              <a:xfrm>
                <a:off x="4618760" y="2468206"/>
                <a:ext cx="4449295"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i="1" smtClean="0">
                              <a:latin typeface="Cambria Math" charset="0"/>
                            </a:rPr>
                          </m:ctrlPr>
                        </m:fPr>
                        <m:num>
                          <m:r>
                            <a:rPr lang="en-US" b="0" i="1" smtClean="0">
                              <a:latin typeface="Cambria Math" charset="0"/>
                            </a:rPr>
                            <m:t>𝑛</m:t>
                          </m:r>
                          <m:r>
                            <a:rPr lang="en-US" b="0" i="1" smtClean="0">
                              <a:latin typeface="Cambria Math" charset="0"/>
                            </a:rPr>
                            <m:t>!</m:t>
                          </m:r>
                        </m:num>
                        <m:den>
                          <m:r>
                            <a:rPr lang="en-US" b="0" i="1" smtClean="0">
                              <a:latin typeface="Cambria Math" charset="0"/>
                            </a:rPr>
                            <m:t>𝑛</m:t>
                          </m:r>
                          <m:r>
                            <a:rPr lang="en-US" b="0" i="1" baseline="-25000" smtClean="0">
                              <a:latin typeface="Cambria Math" charset="0"/>
                            </a:rPr>
                            <m:t>1</m:t>
                          </m:r>
                          <m:r>
                            <a:rPr lang="en-US" b="0" i="1" smtClean="0">
                              <a:latin typeface="Cambria Math" charset="0"/>
                            </a:rPr>
                            <m:t>!</m:t>
                          </m:r>
                          <m:r>
                            <a:rPr lang="en-US" b="0" i="1" smtClean="0">
                              <a:latin typeface="Cambria Math" charset="0"/>
                            </a:rPr>
                            <m:t>𝑛</m:t>
                          </m:r>
                          <m:r>
                            <a:rPr lang="en-US" b="0" i="1" baseline="-25000" smtClean="0">
                              <a:latin typeface="Cambria Math" charset="0"/>
                            </a:rPr>
                            <m:t>2</m:t>
                          </m:r>
                          <m:r>
                            <a:rPr lang="en-US" b="0" i="1" smtClean="0">
                              <a:latin typeface="Cambria Math" charset="0"/>
                            </a:rPr>
                            <m:t>!</m:t>
                          </m:r>
                          <m:r>
                            <a:rPr lang="en-US" b="0" i="1" smtClean="0">
                              <a:latin typeface="Cambria Math" charset="0"/>
                            </a:rPr>
                            <m:t>𝑛</m:t>
                          </m:r>
                          <m:r>
                            <a:rPr lang="en-US" b="0" i="1" baseline="-25000" smtClean="0">
                              <a:latin typeface="Cambria Math" charset="0"/>
                            </a:rPr>
                            <m:t>3</m:t>
                          </m:r>
                          <m:r>
                            <a:rPr lang="en-US" b="0" i="1" smtClean="0">
                              <a:latin typeface="Cambria Math" charset="0"/>
                            </a:rPr>
                            <m:t>!…</m:t>
                          </m:r>
                          <m:r>
                            <a:rPr lang="en-US" b="0" i="1" smtClean="0">
                              <a:latin typeface="Cambria Math" charset="0"/>
                            </a:rPr>
                            <m:t>𝑛𝑚</m:t>
                          </m:r>
                          <m:r>
                            <a:rPr lang="en-US" b="0" i="1" smtClean="0">
                              <a:latin typeface="Cambria Math" charset="0"/>
                            </a:rPr>
                            <m:t>!</m:t>
                          </m:r>
                        </m:den>
                      </m:f>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𝑛</m:t>
                      </m:r>
                      <m:r>
                        <a:rPr lang="en-US" b="0" i="1" baseline="-25000" smtClean="0">
                          <a:latin typeface="Cambria Math" charset="0"/>
                        </a:rPr>
                        <m:t>1</m:t>
                      </m:r>
                      <m:r>
                        <a:rPr lang="en-US" b="0" i="1" smtClean="0">
                          <a:latin typeface="Cambria Math" charset="0"/>
                        </a:rPr>
                        <m:t>+</m:t>
                      </m:r>
                      <m:r>
                        <a:rPr lang="en-US" b="0" i="1" smtClean="0">
                          <a:latin typeface="Cambria Math" charset="0"/>
                        </a:rPr>
                        <m:t>𝑛</m:t>
                      </m:r>
                      <m:r>
                        <a:rPr lang="en-US" b="0" i="1" baseline="-25000" smtClean="0">
                          <a:latin typeface="Cambria Math" charset="0"/>
                        </a:rPr>
                        <m:t>2</m:t>
                      </m:r>
                      <m:r>
                        <a:rPr lang="en-US" b="0" i="1" smtClean="0">
                          <a:latin typeface="Cambria Math" charset="0"/>
                        </a:rPr>
                        <m:t>+ …</m:t>
                      </m:r>
                      <m:r>
                        <a:rPr lang="en-US" b="0" i="1" smtClean="0">
                          <a:latin typeface="Cambria Math" charset="0"/>
                        </a:rPr>
                        <m:t>𝑛𝑚</m:t>
                      </m:r>
                      <m:r>
                        <a:rPr lang="en-US" b="0" i="1" smtClean="0">
                          <a:latin typeface="Cambria Math" charset="0"/>
                        </a:rPr>
                        <m:t>=</m:t>
                      </m:r>
                      <m:r>
                        <a:rPr lang="en-US" b="0" i="1" smtClean="0">
                          <a:latin typeface="Cambria Math" charset="0"/>
                        </a:rPr>
                        <m:t>𝑛</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18760" y="2468206"/>
                <a:ext cx="4449295" cy="518540"/>
              </a:xfrm>
              <a:prstGeom prst="rect">
                <a:avLst/>
              </a:prstGeom>
              <a:blipFill rotWithShape="0">
                <a:blip r:embed="rId3"/>
                <a:stretch>
                  <a:fillRect b="-9412"/>
                </a:stretch>
              </a:blipFill>
            </p:spPr>
            <p:txBody>
              <a:bodyPr/>
              <a:lstStyle/>
              <a:p>
                <a:r>
                  <a:rPr lang="en-US">
                    <a:noFill/>
                  </a:rPr>
                  <a:t> </a:t>
                </a:r>
              </a:p>
            </p:txBody>
          </p:sp>
        </mc:Fallback>
      </mc:AlternateContent>
      <p:sp>
        <p:nvSpPr>
          <p:cNvPr id="8" name="Rectangle 7"/>
          <p:cNvSpPr/>
          <p:nvPr/>
        </p:nvSpPr>
        <p:spPr>
          <a:xfrm>
            <a:off x="5473981" y="5620403"/>
            <a:ext cx="800100"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87875" y="5726913"/>
            <a:ext cx="372312"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3506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1"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9" presetClass="exit" presetSubtype="0" fill="hold" grpId="1"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Unordered Partitions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50821" y="3096491"/>
                <a:ext cx="11008133" cy="1755352"/>
              </a:xfrm>
              <a:prstGeom prst="rect">
                <a:avLst/>
              </a:prstGeom>
              <a:noFill/>
            </p:spPr>
            <p:txBody>
              <a:bodyPr wrap="square" rtlCol="0">
                <a:spAutoFit/>
              </a:bodyPr>
              <a:lstStyle/>
              <a:p>
                <a:pPr algn="ctr"/>
                <a:r>
                  <a:rPr lang="en-US" sz="2400" dirty="0" smtClean="0"/>
                  <a:t>Let S = {1,2,3,4,5,6}. How many groups of the form (3,3) can we make?</a:t>
                </a:r>
              </a:p>
              <a:p>
                <a:pPr algn="ctr"/>
                <a:endParaRPr lang="en-US" sz="2400" dirty="0"/>
              </a:p>
              <a:p>
                <a:pPr algn="ctr"/>
                <a:r>
                  <a:rPr lang="en-US" sz="2400" dirty="0" smtClean="0"/>
                  <a:t>Answer: </a:t>
                </a:r>
                <a14:m>
                  <m:oMath xmlns:m="http://schemas.openxmlformats.org/officeDocument/2006/math">
                    <m:f>
                      <m:fPr>
                        <m:ctrlPr>
                          <a:rPr lang="bg-BG" sz="2400" i="1" smtClean="0">
                            <a:latin typeface="Cambria Math" charset="0"/>
                          </a:rPr>
                        </m:ctrlPr>
                      </m:fPr>
                      <m:num>
                        <m:r>
                          <a:rPr lang="en-US" sz="2400" b="0" i="1" smtClean="0">
                            <a:latin typeface="Cambria Math" charset="0"/>
                          </a:rPr>
                          <m:t>1</m:t>
                        </m:r>
                      </m:num>
                      <m:den>
                        <m:r>
                          <a:rPr lang="en-US" sz="2400" b="0" i="1" smtClean="0">
                            <a:latin typeface="Cambria Math" charset="0"/>
                          </a:rPr>
                          <m:t>2!</m:t>
                        </m:r>
                      </m:den>
                    </m:f>
                    <m:r>
                      <a:rPr lang="en-US" sz="2400" b="0" i="1" smtClean="0">
                        <a:latin typeface="Cambria Math" charset="0"/>
                      </a:rPr>
                      <m:t> </m:t>
                    </m:r>
                    <m:f>
                      <m:fPr>
                        <m:ctrlPr>
                          <a:rPr lang="bg-BG" sz="2400" b="0" i="1" smtClean="0">
                            <a:latin typeface="Cambria Math" charset="0"/>
                          </a:rPr>
                        </m:ctrlPr>
                      </m:fPr>
                      <m:num>
                        <m:r>
                          <a:rPr lang="en-US" sz="2400" b="0" i="1" smtClean="0">
                            <a:latin typeface="Cambria Math" charset="0"/>
                          </a:rPr>
                          <m:t>6!</m:t>
                        </m:r>
                      </m:num>
                      <m:den>
                        <m:sSup>
                          <m:sSupPr>
                            <m:ctrlPr>
                              <a:rPr lang="bg-BG" sz="2400" b="0" i="1" smtClean="0">
                                <a:latin typeface="Cambria Math" charset="0"/>
                              </a:rPr>
                            </m:ctrlPr>
                          </m:sSupPr>
                          <m:e>
                            <m:r>
                              <a:rPr lang="en-US" sz="2400" b="0" i="1" smtClean="0">
                                <a:latin typeface="Cambria Math" charset="0"/>
                              </a:rPr>
                              <m:t>3!</m:t>
                            </m:r>
                          </m:e>
                          <m:sup>
                            <m:r>
                              <a:rPr lang="en-US" sz="2400" b="0" i="1" smtClean="0">
                                <a:latin typeface="Cambria Math" charset="0"/>
                              </a:rPr>
                              <m:t>2</m:t>
                            </m:r>
                          </m:sup>
                        </m:sSup>
                      </m:den>
                    </m:f>
                  </m:oMath>
                </a14:m>
                <a:r>
                  <a:rPr lang="en-US" sz="2400" dirty="0" smtClean="0"/>
                  <a:t> = 10</a:t>
                </a:r>
                <a:endParaRPr lang="en-US" sz="2400" dirty="0"/>
              </a:p>
              <a:p>
                <a:pPr algn="ct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550821" y="3096491"/>
                <a:ext cx="11008133" cy="1755352"/>
              </a:xfrm>
              <a:prstGeom prst="rect">
                <a:avLst/>
              </a:prstGeom>
              <a:blipFill rotWithShape="0">
                <a:blip r:embed="rId2"/>
                <a:stretch>
                  <a:fillRect t="-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633230" y="1740831"/>
                <a:ext cx="783163"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000" i="1" smtClean="0">
                              <a:latin typeface="Cambria Math" charset="0"/>
                            </a:rPr>
                          </m:ctrlPr>
                        </m:fPr>
                        <m:num>
                          <m:r>
                            <a:rPr lang="en-US" sz="2000" b="0" i="1" smtClean="0">
                              <a:latin typeface="Cambria Math" charset="0"/>
                            </a:rPr>
                            <m:t>1</m:t>
                          </m:r>
                        </m:num>
                        <m:den>
                          <m:r>
                            <a:rPr lang="en-US" sz="2000" b="0" i="1" smtClean="0">
                              <a:latin typeface="Cambria Math" charset="0"/>
                            </a:rPr>
                            <m:t>𝑚</m:t>
                          </m:r>
                          <m:r>
                            <a:rPr lang="en-US" sz="2000" b="0" i="1" smtClean="0">
                              <a:latin typeface="Cambria Math" charset="0"/>
                            </a:rPr>
                            <m:t>!</m:t>
                          </m:r>
                        </m:den>
                      </m:f>
                      <m:f>
                        <m:fPr>
                          <m:ctrlPr>
                            <a:rPr lang="bg-BG" sz="2000" i="1" smtClean="0">
                              <a:latin typeface="Cambria Math" charset="0"/>
                            </a:rPr>
                          </m:ctrlPr>
                        </m:fPr>
                        <m:num>
                          <m:r>
                            <a:rPr lang="en-US" sz="2000" b="0" i="1" smtClean="0">
                              <a:latin typeface="Cambria Math" charset="0"/>
                            </a:rPr>
                            <m:t>𝑛</m:t>
                          </m:r>
                          <m:r>
                            <a:rPr lang="en-US" sz="2000" b="0" i="1" smtClean="0">
                              <a:latin typeface="Cambria Math" charset="0"/>
                            </a:rPr>
                            <m:t>!</m:t>
                          </m:r>
                        </m:num>
                        <m:den>
                          <m:sSup>
                            <m:sSupPr>
                              <m:ctrlPr>
                                <a:rPr lang="en-US" sz="2000" b="0" i="1" smtClean="0">
                                  <a:latin typeface="Cambria Math" charset="0"/>
                                </a:rPr>
                              </m:ctrlPr>
                            </m:sSupPr>
                            <m:e>
                              <m:r>
                                <a:rPr lang="en-US" sz="2000" b="0" i="1" smtClean="0">
                                  <a:latin typeface="Cambria Math" charset="0"/>
                                </a:rPr>
                                <m:t>𝑟</m:t>
                              </m:r>
                              <m:r>
                                <a:rPr lang="en-US" sz="2000" b="0" i="1" smtClean="0">
                                  <a:latin typeface="Cambria Math" charset="0"/>
                                </a:rPr>
                                <m:t>!</m:t>
                              </m:r>
                            </m:e>
                            <m:sup>
                              <m:r>
                                <a:rPr lang="en-US" sz="2000" b="0" i="1" smtClean="0">
                                  <a:latin typeface="Cambria Math" charset="0"/>
                                </a:rPr>
                                <m:t>𝑚</m:t>
                              </m:r>
                            </m:sup>
                          </m:sSup>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8633230" y="1740831"/>
                <a:ext cx="783163" cy="578235"/>
              </a:xfrm>
              <a:prstGeom prst="rect">
                <a:avLst/>
              </a:prstGeom>
              <a:blipFill rotWithShape="0">
                <a:blip r:embed="rId3"/>
                <a:stretch>
                  <a:fillRect/>
                </a:stretch>
              </a:blipFill>
            </p:spPr>
            <p:txBody>
              <a:bodyPr/>
              <a:lstStyle/>
              <a:p>
                <a:r>
                  <a:rPr lang="en-US">
                    <a:noFill/>
                  </a:rPr>
                  <a:t> </a:t>
                </a:r>
              </a:p>
            </p:txBody>
          </p:sp>
        </mc:Fallback>
      </mc:AlternateContent>
      <p:sp>
        <p:nvSpPr>
          <p:cNvPr id="3" name="TextBox 2"/>
          <p:cNvSpPr txBox="1"/>
          <p:nvPr/>
        </p:nvSpPr>
        <p:spPr>
          <a:xfrm>
            <a:off x="733046" y="4833315"/>
            <a:ext cx="10281139" cy="830997"/>
          </a:xfrm>
          <a:prstGeom prst="rect">
            <a:avLst/>
          </a:prstGeom>
          <a:noFill/>
        </p:spPr>
        <p:txBody>
          <a:bodyPr wrap="square" rtlCol="0">
            <a:spAutoFit/>
          </a:bodyPr>
          <a:lstStyle/>
          <a:p>
            <a:r>
              <a:rPr lang="is-IS" sz="2400" dirty="0"/>
              <a:t>(1, 2, 3) (1, 2, 4) (1, 2, 5) (1, 2, 6) (1, 3, 4) (1, 3, 5) (1, 3, 6) (1, 4, 5) (1, 4, 6) (1, 5, 6)</a:t>
            </a:r>
          </a:p>
          <a:p>
            <a:r>
              <a:rPr lang="is-IS" sz="2400" dirty="0"/>
              <a:t>(4, 5, 6) (3, 5, 6) (3, 4, 6) (3, 4, 5) (2, 5, 6) (2, 4, 6) (2, 4, 5) (2, 3, 6) (2, 3, 5) (2, 3, 4)</a:t>
            </a:r>
            <a:endParaRPr lang="en-US" sz="2400" dirty="0"/>
          </a:p>
        </p:txBody>
      </p:sp>
      <p:sp>
        <p:nvSpPr>
          <p:cNvPr id="10" name="Rectangle 9"/>
          <p:cNvSpPr/>
          <p:nvPr/>
        </p:nvSpPr>
        <p:spPr>
          <a:xfrm>
            <a:off x="5983350" y="3634792"/>
            <a:ext cx="1215482"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13023" y="3776471"/>
            <a:ext cx="565602" cy="707886"/>
          </a:xfrm>
          <a:prstGeom prst="rect">
            <a:avLst/>
          </a:prstGeom>
          <a:noFill/>
        </p:spPr>
        <p:txBody>
          <a:bodyPr wrap="square" rtlCol="0">
            <a:spAutoFit/>
          </a:bodyPr>
          <a:lstStyle/>
          <a:p>
            <a:r>
              <a:rPr lang="en-US" sz="4000" dirty="0" smtClean="0"/>
              <a:t>?</a:t>
            </a:r>
            <a:endParaRPr lang="en-US" sz="4000" dirty="0"/>
          </a:p>
        </p:txBody>
      </p:sp>
      <p:sp>
        <p:nvSpPr>
          <p:cNvPr id="12" name="TextBox 11"/>
          <p:cNvSpPr txBox="1"/>
          <p:nvPr/>
        </p:nvSpPr>
        <p:spPr>
          <a:xfrm>
            <a:off x="2941046" y="1315373"/>
            <a:ext cx="5337394" cy="1631216"/>
          </a:xfrm>
          <a:prstGeom prst="rect">
            <a:avLst/>
          </a:prstGeom>
          <a:noFill/>
        </p:spPr>
        <p:txBody>
          <a:bodyPr wrap="square" rtlCol="0">
            <a:spAutoFit/>
          </a:bodyPr>
          <a:lstStyle/>
          <a:p>
            <a:r>
              <a:rPr lang="en-US" sz="2000" dirty="0" smtClean="0"/>
              <a:t>The number of unordered partitions is given by:</a:t>
            </a:r>
          </a:p>
          <a:p>
            <a:endParaRPr lang="en-US" sz="2000" dirty="0"/>
          </a:p>
          <a:p>
            <a:r>
              <a:rPr lang="en-US" sz="2000" b="1" dirty="0" smtClean="0"/>
              <a:t>n</a:t>
            </a:r>
            <a:r>
              <a:rPr lang="en-US" sz="2000" dirty="0" smtClean="0"/>
              <a:t> is the number of elements</a:t>
            </a:r>
          </a:p>
          <a:p>
            <a:r>
              <a:rPr lang="en-US" sz="2000" b="1" dirty="0" smtClean="0"/>
              <a:t>r</a:t>
            </a:r>
            <a:r>
              <a:rPr lang="en-US" sz="2000" dirty="0" smtClean="0"/>
              <a:t> is the partition size</a:t>
            </a:r>
          </a:p>
          <a:p>
            <a:r>
              <a:rPr lang="en-US" sz="2000" b="1" dirty="0" smtClean="0"/>
              <a:t>m</a:t>
            </a:r>
            <a:r>
              <a:rPr lang="en-US" sz="2000" dirty="0" smtClean="0"/>
              <a:t> = n/r</a:t>
            </a:r>
            <a:endParaRPr lang="en-US" sz="2000" dirty="0"/>
          </a:p>
        </p:txBody>
      </p:sp>
    </p:spTree>
    <p:extLst>
      <p:ext uri="{BB962C8B-B14F-4D97-AF65-F5344CB8AC3E}">
        <p14:creationId xmlns:p14="http://schemas.microsoft.com/office/powerpoint/2010/main" val="2627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Stars and Bars</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sp>
        <p:nvSpPr>
          <p:cNvPr id="7" name="TextBox 6"/>
          <p:cNvSpPr txBox="1"/>
          <p:nvPr/>
        </p:nvSpPr>
        <p:spPr>
          <a:xfrm>
            <a:off x="838198" y="1472032"/>
            <a:ext cx="10958000" cy="1015663"/>
          </a:xfrm>
          <a:prstGeom prst="rect">
            <a:avLst/>
          </a:prstGeom>
          <a:noFill/>
        </p:spPr>
        <p:txBody>
          <a:bodyPr wrap="none" rtlCol="0">
            <a:spAutoFit/>
          </a:bodyPr>
          <a:lstStyle/>
          <a:p>
            <a:r>
              <a:rPr lang="en-US" sz="2000" dirty="0" smtClean="0"/>
              <a:t>How many solutions exist to the equation:  a + b + c = 10 where 0 ≤ a, b, c ≤ 10 </a:t>
            </a:r>
            <a:r>
              <a:rPr lang="en-US" sz="2000" smtClean="0"/>
              <a:t>and are whole numbers?</a:t>
            </a:r>
            <a:endParaRPr lang="en-US" sz="2000" dirty="0" smtClean="0"/>
          </a:p>
          <a:p>
            <a:endParaRPr lang="en-US" sz="2000" dirty="0"/>
          </a:p>
          <a:p>
            <a:pPr algn="ctr"/>
            <a:r>
              <a:rPr lang="en-US" sz="2000" dirty="0" smtClean="0"/>
              <a:t>★★★|★★|★★★★★ = 3 + 2 + 5 = 10</a:t>
            </a:r>
          </a:p>
        </p:txBody>
      </p:sp>
      <p:sp>
        <p:nvSpPr>
          <p:cNvPr id="4" name="TextBox 3"/>
          <p:cNvSpPr txBox="1"/>
          <p:nvPr/>
        </p:nvSpPr>
        <p:spPr>
          <a:xfrm>
            <a:off x="1879525" y="2798618"/>
            <a:ext cx="8490658" cy="707886"/>
          </a:xfrm>
          <a:prstGeom prst="rect">
            <a:avLst/>
          </a:prstGeom>
          <a:noFill/>
        </p:spPr>
        <p:txBody>
          <a:bodyPr wrap="square" rtlCol="0">
            <a:spAutoFit/>
          </a:bodyPr>
          <a:lstStyle/>
          <a:p>
            <a:r>
              <a:rPr lang="en-US" sz="2000" dirty="0" smtClean="0"/>
              <a:t>This allows us to ask a new but equivalent question: how many ways can we place two bars among 12 items?</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7507350" y="3537313"/>
                <a:ext cx="1215140" cy="5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sz="2000" i="1" smtClean="0">
                              <a:latin typeface="Cambria Math" charset="0"/>
                              <a:ea typeface="Cambria Math" charset="0"/>
                              <a:cs typeface="Cambria Math" charset="0"/>
                            </a:rPr>
                          </m:ctrlPr>
                        </m:dPr>
                        <m:e>
                          <m:f>
                            <m:fPr>
                              <m:type m:val="noBar"/>
                              <m:ctrlPr>
                                <a:rPr lang="is-IS" sz="2000" i="1" smtClean="0">
                                  <a:latin typeface="Cambria Math" charset="0"/>
                                  <a:ea typeface="Cambria Math" charset="0"/>
                                  <a:cs typeface="Cambria Math" charset="0"/>
                                </a:rPr>
                              </m:ctrlPr>
                            </m:fPr>
                            <m:num>
                              <m:r>
                                <a:rPr lang="en-US" sz="2000" b="0" i="1" smtClean="0">
                                  <a:latin typeface="Cambria Math" charset="0"/>
                                  <a:ea typeface="Cambria Math" charset="0"/>
                                  <a:cs typeface="Cambria Math" charset="0"/>
                                </a:rPr>
                                <m:t>12</m:t>
                              </m:r>
                            </m:num>
                            <m:den>
                              <m:r>
                                <a:rPr lang="en-US" sz="2000" b="0" i="1" smtClean="0">
                                  <a:latin typeface="Cambria Math" charset="0"/>
                                  <a:ea typeface="Cambria Math" charset="0"/>
                                  <a:cs typeface="Cambria Math" charset="0"/>
                                </a:rPr>
                                <m:t>2</m:t>
                              </m:r>
                            </m:den>
                          </m:f>
                        </m:e>
                      </m:d>
                      <m:r>
                        <a:rPr lang="en-US" sz="2000" b="0" i="1" smtClean="0">
                          <a:latin typeface="Cambria Math" charset="0"/>
                          <a:ea typeface="Cambria Math" charset="0"/>
                          <a:cs typeface="Cambria Math" charset="0"/>
                        </a:rPr>
                        <m:t>=66</m:t>
                      </m:r>
                    </m:oMath>
                  </m:oMathPara>
                </a14:m>
                <a:endParaRPr lang="en-US" sz="2000" dirty="0">
                  <a:latin typeface="Cambria Math" charset="0"/>
                  <a:ea typeface="Cambria Math" charset="0"/>
                  <a:cs typeface="Cambria Math"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507350" y="3537313"/>
                <a:ext cx="1215140" cy="584647"/>
              </a:xfrm>
              <a:prstGeom prst="rect">
                <a:avLst/>
              </a:prstGeom>
              <a:blipFill rotWithShape="0">
                <a:blip r:embed="rId2"/>
                <a:stretch>
                  <a:fillRect/>
                </a:stretch>
              </a:blipFill>
            </p:spPr>
            <p:txBody>
              <a:bodyPr/>
              <a:lstStyle/>
              <a:p>
                <a:r>
                  <a:rPr lang="en-US">
                    <a:noFill/>
                  </a:rPr>
                  <a:t> </a:t>
                </a:r>
              </a:p>
            </p:txBody>
          </p:sp>
        </mc:Fallback>
      </mc:AlternateContent>
      <p:sp>
        <p:nvSpPr>
          <p:cNvPr id="6" name="TextBox 5"/>
          <p:cNvSpPr txBox="1"/>
          <p:nvPr/>
        </p:nvSpPr>
        <p:spPr>
          <a:xfrm>
            <a:off x="6368636" y="3574076"/>
            <a:ext cx="1215482" cy="400110"/>
          </a:xfrm>
          <a:prstGeom prst="rect">
            <a:avLst/>
          </a:prstGeom>
          <a:noFill/>
        </p:spPr>
        <p:txBody>
          <a:bodyPr wrap="square" rtlCol="0">
            <a:spAutoFit/>
          </a:bodyPr>
          <a:lstStyle/>
          <a:p>
            <a:r>
              <a:rPr lang="en-US" sz="2000" dirty="0" smtClean="0"/>
              <a:t>Answer:</a:t>
            </a:r>
            <a:endParaRPr lang="en-US" sz="2000" dirty="0"/>
          </a:p>
        </p:txBody>
      </p:sp>
      <p:sp>
        <p:nvSpPr>
          <p:cNvPr id="9" name="Rectangle 8"/>
          <p:cNvSpPr/>
          <p:nvPr/>
        </p:nvSpPr>
        <p:spPr>
          <a:xfrm>
            <a:off x="7507350" y="3303204"/>
            <a:ext cx="1215482"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37023" y="3444883"/>
            <a:ext cx="565602" cy="707886"/>
          </a:xfrm>
          <a:prstGeom prst="rect">
            <a:avLst/>
          </a:prstGeom>
          <a:noFill/>
        </p:spPr>
        <p:txBody>
          <a:bodyPr wrap="square" rtlCol="0">
            <a:spAutoFit/>
          </a:bodyPr>
          <a:lstStyle/>
          <a:p>
            <a:r>
              <a:rPr lang="en-US" sz="4000" dirty="0" smtClean="0"/>
              <a:t>?</a:t>
            </a:r>
            <a:endParaRPr lang="en-US" sz="4000" dirty="0"/>
          </a:p>
        </p:txBody>
      </p:sp>
      <mc:AlternateContent xmlns:mc="http://schemas.openxmlformats.org/markup-compatibility/2006" xmlns:a14="http://schemas.microsoft.com/office/drawing/2010/main">
        <mc:Choice Requires="a14">
          <p:sp>
            <p:nvSpPr>
              <p:cNvPr id="13" name="TextBox 12"/>
              <p:cNvSpPr txBox="1"/>
              <p:nvPr/>
            </p:nvSpPr>
            <p:spPr>
              <a:xfrm>
                <a:off x="2210345" y="5313178"/>
                <a:ext cx="5250861" cy="531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𝑛</m:t>
                              </m:r>
                              <m:r>
                                <a:rPr lang="en-US" b="0" i="1" smtClean="0">
                                  <a:latin typeface="Cambria Math" charset="0"/>
                                </a:rPr>
                                <m:t>+</m:t>
                              </m:r>
                              <m:r>
                                <a:rPr lang="en-US" b="0" i="1" smtClean="0">
                                  <a:latin typeface="Cambria Math" charset="0"/>
                                </a:rPr>
                                <m:t>𝑘</m:t>
                              </m:r>
                              <m:r>
                                <a:rPr lang="en-US" b="0" i="1" smtClean="0">
                                  <a:latin typeface="Cambria Math" charset="0"/>
                                </a:rPr>
                                <m:t>−1</m:t>
                              </m:r>
                            </m:num>
                            <m:den>
                              <m:r>
                                <a:rPr lang="en-US" b="0" i="1" smtClean="0">
                                  <a:latin typeface="Cambria Math" charset="0"/>
                                </a:rPr>
                                <m:t>𝑘</m:t>
                              </m:r>
                              <m:r>
                                <a:rPr lang="en-US" b="0" i="1" smtClean="0">
                                  <a:latin typeface="Cambria Math" charset="0"/>
                                </a:rPr>
                                <m:t>−1</m:t>
                              </m:r>
                            </m:den>
                          </m:f>
                        </m:e>
                      </m:d>
                      <m:r>
                        <a:rPr lang="en-US" b="0" i="1" smtClean="0">
                          <a:latin typeface="Cambria Math" charset="0"/>
                        </a:rPr>
                        <m:t>= </m:t>
                      </m:r>
                      <m:d>
                        <m:dPr>
                          <m:ctrlPr>
                            <a:rPr lang="is-IS" b="0" i="1" smtClean="0">
                              <a:latin typeface="Cambria Math" charset="0"/>
                            </a:rPr>
                          </m:ctrlPr>
                        </m:dPr>
                        <m:e>
                          <m:f>
                            <m:fPr>
                              <m:type m:val="noBar"/>
                              <m:ctrlPr>
                                <a:rPr lang="is-IS" b="0" i="1" smtClean="0">
                                  <a:latin typeface="Cambria Math" charset="0"/>
                                </a:rPr>
                              </m:ctrlPr>
                            </m:fPr>
                            <m:num>
                              <m:r>
                                <a:rPr lang="en-US" b="0" i="1" smtClean="0">
                                  <a:latin typeface="Cambria Math" charset="0"/>
                                </a:rPr>
                                <m:t>𝑛</m:t>
                              </m:r>
                              <m:r>
                                <a:rPr lang="en-US" b="0" i="1" smtClean="0">
                                  <a:latin typeface="Cambria Math" charset="0"/>
                                </a:rPr>
                                <m:t>+</m:t>
                              </m:r>
                              <m:r>
                                <a:rPr lang="en-US" b="0" i="1" smtClean="0">
                                  <a:latin typeface="Cambria Math" charset="0"/>
                                </a:rPr>
                                <m:t>𝑘</m:t>
                              </m:r>
                              <m:r>
                                <a:rPr lang="en-US" b="0" i="1" smtClean="0">
                                  <a:latin typeface="Cambria Math" charset="0"/>
                                </a:rPr>
                                <m:t>−1</m:t>
                              </m:r>
                            </m:num>
                            <m:den>
                              <m:r>
                                <a:rPr lang="en-US" b="0" i="1" smtClean="0">
                                  <a:latin typeface="Cambria Math" charset="0"/>
                                </a:rPr>
                                <m:t>𝑛</m:t>
                              </m:r>
                            </m:den>
                          </m:f>
                        </m:e>
                      </m:d>
                      <m:r>
                        <a:rPr lang="en-US" b="0" i="1" smtClean="0">
                          <a:latin typeface="Cambria Math" charset="0"/>
                        </a:rPr>
                        <m:t>= </m:t>
                      </m:r>
                      <m:d>
                        <m:dPr>
                          <m:ctrlPr>
                            <a:rPr lang="is-IS" b="0" i="1" smtClean="0">
                              <a:latin typeface="Cambria Math" charset="0"/>
                            </a:rPr>
                          </m:ctrlPr>
                        </m:dPr>
                        <m:e>
                          <m:f>
                            <m:fPr>
                              <m:type m:val="noBar"/>
                              <m:ctrlPr>
                                <a:rPr lang="is-IS" b="0" i="1" smtClean="0">
                                  <a:latin typeface="Cambria Math" charset="0"/>
                                </a:rPr>
                              </m:ctrlPr>
                            </m:fPr>
                            <m:num>
                              <m:r>
                                <a:rPr lang="en-US" b="0" i="1" smtClean="0">
                                  <a:latin typeface="Cambria Math" charset="0"/>
                                </a:rPr>
                                <m:t>10+3 −1</m:t>
                              </m:r>
                            </m:num>
                            <m:den>
                              <m:r>
                                <a:rPr lang="en-US" b="0" i="1" smtClean="0">
                                  <a:latin typeface="Cambria Math" charset="0"/>
                                </a:rPr>
                                <m:t>3 −1</m:t>
                              </m:r>
                            </m:den>
                          </m:f>
                        </m:e>
                      </m:d>
                      <m:r>
                        <a:rPr lang="en-US" b="0" i="1" smtClean="0">
                          <a:latin typeface="Cambria Math" charset="0"/>
                        </a:rPr>
                        <m:t>= </m:t>
                      </m:r>
                      <m:d>
                        <m:dPr>
                          <m:ctrlPr>
                            <a:rPr lang="is-IS" b="0" i="1" smtClean="0">
                              <a:latin typeface="Cambria Math" charset="0"/>
                            </a:rPr>
                          </m:ctrlPr>
                        </m:dPr>
                        <m:e>
                          <m:f>
                            <m:fPr>
                              <m:type m:val="noBar"/>
                              <m:ctrlPr>
                                <a:rPr lang="is-IS" b="0" i="1" smtClean="0">
                                  <a:latin typeface="Cambria Math" charset="0"/>
                                </a:rPr>
                              </m:ctrlPr>
                            </m:fPr>
                            <m:num>
                              <m:r>
                                <a:rPr lang="en-US" b="0" i="1" smtClean="0">
                                  <a:latin typeface="Cambria Math" charset="0"/>
                                </a:rPr>
                                <m:t>12</m:t>
                              </m:r>
                            </m:num>
                            <m:den>
                              <m:r>
                                <a:rPr lang="en-US" b="0" i="1" smtClean="0">
                                  <a:latin typeface="Cambria Math" charset="0"/>
                                </a:rPr>
                                <m:t>2</m:t>
                              </m:r>
                            </m:den>
                          </m:f>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210345" y="5313178"/>
                <a:ext cx="5250861" cy="531812"/>
              </a:xfrm>
              <a:prstGeom prst="rect">
                <a:avLst/>
              </a:prstGeom>
              <a:blipFill rotWithShape="0">
                <a:blip r:embed="rId3"/>
                <a:stretch>
                  <a:fillRect/>
                </a:stretch>
              </a:blipFill>
            </p:spPr>
            <p:txBody>
              <a:bodyPr/>
              <a:lstStyle/>
              <a:p>
                <a:r>
                  <a:rPr lang="en-US">
                    <a:noFill/>
                  </a:rPr>
                  <a:t> </a:t>
                </a:r>
              </a:p>
            </p:txBody>
          </p:sp>
        </mc:Fallback>
      </mc:AlternateContent>
      <p:sp>
        <p:nvSpPr>
          <p:cNvPr id="14" name="TextBox 13"/>
          <p:cNvSpPr txBox="1"/>
          <p:nvPr/>
        </p:nvSpPr>
        <p:spPr>
          <a:xfrm>
            <a:off x="2751835" y="4543062"/>
            <a:ext cx="2509024" cy="369332"/>
          </a:xfrm>
          <a:prstGeom prst="rect">
            <a:avLst/>
          </a:prstGeom>
          <a:noFill/>
        </p:spPr>
        <p:txBody>
          <a:bodyPr wrap="square" rtlCol="0">
            <a:spAutoFit/>
          </a:bodyPr>
          <a:lstStyle/>
          <a:p>
            <a:r>
              <a:rPr lang="en-US" dirty="0" smtClean="0"/>
              <a:t>n = 10 and k = 3</a:t>
            </a:r>
            <a:endParaRPr lang="en-US" dirty="0"/>
          </a:p>
        </p:txBody>
      </p:sp>
    </p:spTree>
    <p:extLst>
      <p:ext uri="{BB962C8B-B14F-4D97-AF65-F5344CB8AC3E}">
        <p14:creationId xmlns:p14="http://schemas.microsoft.com/office/powerpoint/2010/main" val="114741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Balls and Urns – Standard problem</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03" y="3049922"/>
            <a:ext cx="508426" cy="6767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055" y="3049922"/>
            <a:ext cx="508426" cy="67677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106" y="3049922"/>
            <a:ext cx="508426" cy="676771"/>
          </a:xfrm>
          <a:prstGeom prst="rect">
            <a:avLst/>
          </a:prstGeom>
        </p:spPr>
      </p:pic>
      <p:sp>
        <p:nvSpPr>
          <p:cNvPr id="8" name="Oval 7"/>
          <p:cNvSpPr/>
          <p:nvPr/>
        </p:nvSpPr>
        <p:spPr>
          <a:xfrm>
            <a:off x="3724144" y="2541357"/>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92892" y="2541357"/>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84623" y="2541357"/>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580254" y="2541357"/>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1894" y="2526862"/>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49728" y="1613915"/>
            <a:ext cx="7057125" cy="369332"/>
          </a:xfrm>
          <a:prstGeom prst="rect">
            <a:avLst/>
          </a:prstGeom>
          <a:noFill/>
        </p:spPr>
        <p:txBody>
          <a:bodyPr wrap="none" rtlCol="0">
            <a:spAutoFit/>
          </a:bodyPr>
          <a:lstStyle/>
          <a:p>
            <a:r>
              <a:rPr lang="en-US" dirty="0" smtClean="0"/>
              <a:t>How many ways can we distribute five identical balls into 4 distinct urns? </a:t>
            </a:r>
            <a:endParaRPr lang="en-US" dirty="0"/>
          </a:p>
        </p:txBody>
      </p:sp>
      <p:sp>
        <p:nvSpPr>
          <p:cNvPr id="19" name="Rectangle 18"/>
          <p:cNvSpPr/>
          <p:nvPr/>
        </p:nvSpPr>
        <p:spPr>
          <a:xfrm>
            <a:off x="7461455" y="2262541"/>
            <a:ext cx="2647007" cy="1938992"/>
          </a:xfrm>
          <a:prstGeom prst="rect">
            <a:avLst/>
          </a:prstGeom>
        </p:spPr>
        <p:txBody>
          <a:bodyPr wrap="none">
            <a:spAutoFit/>
          </a:bodyPr>
          <a:lstStyle/>
          <a:p>
            <a:r>
              <a:rPr lang="en-US" sz="2000" dirty="0" smtClean="0"/>
              <a:t>Possible configurations:</a:t>
            </a:r>
          </a:p>
          <a:p>
            <a:endParaRPr lang="en-US" sz="2000" dirty="0"/>
          </a:p>
          <a:p>
            <a:pPr algn="ctr"/>
            <a:r>
              <a:rPr lang="en-US" sz="2000" dirty="0" smtClean="0"/>
              <a:t>★|</a:t>
            </a:r>
            <a:r>
              <a:rPr lang="en-US" sz="2000" dirty="0"/>
              <a:t>★★</a:t>
            </a:r>
            <a:r>
              <a:rPr lang="en-US" sz="2000" dirty="0" smtClean="0"/>
              <a:t>||★★</a:t>
            </a:r>
          </a:p>
          <a:p>
            <a:pPr algn="ctr"/>
            <a:r>
              <a:rPr lang="en-US" sz="2000" dirty="0" smtClean="0"/>
              <a:t>|||★★★</a:t>
            </a:r>
            <a:r>
              <a:rPr lang="en-US" sz="2000" dirty="0"/>
              <a:t>★</a:t>
            </a:r>
            <a:r>
              <a:rPr lang="en-US" sz="2000" dirty="0" smtClean="0"/>
              <a:t>★</a:t>
            </a:r>
            <a:endParaRPr lang="en-US" sz="2000" dirty="0"/>
          </a:p>
          <a:p>
            <a:pPr algn="ctr"/>
            <a:r>
              <a:rPr lang="en-US" sz="2000" dirty="0" smtClean="0"/>
              <a:t>★|★|★★|</a:t>
            </a:r>
            <a:r>
              <a:rPr lang="en-US" sz="2000" dirty="0"/>
              <a:t>★</a:t>
            </a:r>
          </a:p>
          <a:p>
            <a:endParaRPr lang="en-US" sz="2000"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458" y="3049922"/>
            <a:ext cx="508426" cy="676771"/>
          </a:xfrm>
          <a:prstGeom prst="rect">
            <a:avLst/>
          </a:prstGeom>
        </p:spPr>
      </p:pic>
      <mc:AlternateContent xmlns:mc="http://schemas.openxmlformats.org/markup-compatibility/2006" xmlns:a14="http://schemas.microsoft.com/office/drawing/2010/main">
        <mc:Choice Requires="a14">
          <p:sp>
            <p:nvSpPr>
              <p:cNvPr id="22" name="TextBox 21"/>
              <p:cNvSpPr txBox="1"/>
              <p:nvPr/>
            </p:nvSpPr>
            <p:spPr>
              <a:xfrm>
                <a:off x="2965372" y="4252876"/>
                <a:ext cx="6026228" cy="1391856"/>
              </a:xfrm>
              <a:prstGeom prst="rect">
                <a:avLst/>
              </a:prstGeom>
              <a:noFill/>
            </p:spPr>
            <p:txBody>
              <a:bodyPr wrap="square" rtlCol="0">
                <a:spAutoFit/>
              </a:bodyPr>
              <a:lstStyle/>
              <a:p>
                <a:pPr marL="342900" indent="-342900">
                  <a:buAutoNum type="arabicParenR"/>
                </a:pPr>
                <a:r>
                  <a:rPr lang="en-US" sz="2000" dirty="0" smtClean="0"/>
                  <a:t>Reformulate into stars and bars notation</a:t>
                </a:r>
              </a:p>
              <a:p>
                <a:pPr marL="342900" indent="-342900">
                  <a:buAutoNum type="arabicParenR"/>
                </a:pPr>
                <a:r>
                  <a:rPr lang="en-US" sz="2000" dirty="0" smtClean="0"/>
                  <a:t>Count how many ways there are to place the bars</a:t>
                </a:r>
              </a:p>
              <a:p>
                <a:endParaRPr lang="en-US" sz="2000" dirty="0"/>
              </a:p>
              <a:p>
                <a:r>
                  <a:rPr lang="en-US" sz="2000" dirty="0" smtClean="0"/>
                  <a:t>Answers: </a:t>
                </a:r>
                <a14:m>
                  <m:oMath xmlns:m="http://schemas.openxmlformats.org/officeDocument/2006/math">
                    <m:d>
                      <m:dPr>
                        <m:ctrlPr>
                          <a:rPr lang="is-IS" sz="2000" i="1" smtClean="0">
                            <a:latin typeface="Cambria Math" charset="0"/>
                          </a:rPr>
                        </m:ctrlPr>
                      </m:dPr>
                      <m:e>
                        <m:f>
                          <m:fPr>
                            <m:type m:val="noBar"/>
                            <m:ctrlPr>
                              <a:rPr lang="is-IS" sz="2000" i="1" smtClean="0">
                                <a:latin typeface="Cambria Math" charset="0"/>
                              </a:rPr>
                            </m:ctrlPr>
                          </m:fPr>
                          <m:num>
                            <m:r>
                              <a:rPr lang="en-US" sz="2000" b="0" i="1" smtClean="0">
                                <a:latin typeface="Cambria Math" charset="0"/>
                              </a:rPr>
                              <m:t>5+4 −1</m:t>
                            </m:r>
                          </m:num>
                          <m:den>
                            <m:r>
                              <a:rPr lang="en-US" sz="2000" b="0" i="1" smtClean="0">
                                <a:latin typeface="Cambria Math" charset="0"/>
                              </a:rPr>
                              <m:t>4−1</m:t>
                            </m:r>
                          </m:den>
                        </m:f>
                      </m:e>
                    </m:d>
                    <m:r>
                      <a:rPr lang="en-US" sz="2000" b="0" i="1" smtClean="0">
                        <a:latin typeface="Cambria Math" charset="0"/>
                      </a:rPr>
                      <m:t>= </m:t>
                    </m:r>
                    <m:d>
                      <m:dPr>
                        <m:ctrlPr>
                          <a:rPr lang="is-IS" sz="2000" b="0" i="1" smtClean="0">
                            <a:latin typeface="Cambria Math" charset="0"/>
                          </a:rPr>
                        </m:ctrlPr>
                      </m:dPr>
                      <m:e>
                        <m:f>
                          <m:fPr>
                            <m:type m:val="noBar"/>
                            <m:ctrlPr>
                              <a:rPr lang="is-IS" sz="2000" b="0" i="1" smtClean="0">
                                <a:latin typeface="Cambria Math" charset="0"/>
                              </a:rPr>
                            </m:ctrlPr>
                          </m:fPr>
                          <m:num>
                            <m:r>
                              <a:rPr lang="en-US" sz="2000" b="0" i="1" smtClean="0">
                                <a:latin typeface="Cambria Math" charset="0"/>
                              </a:rPr>
                              <m:t>5+4 −1</m:t>
                            </m:r>
                          </m:num>
                          <m:den>
                            <m:r>
                              <a:rPr lang="en-US" sz="2000" b="0" i="1" smtClean="0">
                                <a:latin typeface="Cambria Math" charset="0"/>
                              </a:rPr>
                              <m:t>5</m:t>
                            </m:r>
                          </m:den>
                        </m:f>
                      </m:e>
                    </m:d>
                    <m:r>
                      <a:rPr lang="en-US" sz="2000" b="0" i="1" smtClean="0">
                        <a:latin typeface="Cambria Math" charset="0"/>
                      </a:rPr>
                      <m:t>= </m:t>
                    </m:r>
                    <m:d>
                      <m:dPr>
                        <m:ctrlPr>
                          <a:rPr lang="is-IS" sz="2000" i="1" smtClean="0">
                            <a:latin typeface="Cambria Math" charset="0"/>
                          </a:rPr>
                        </m:ctrlPr>
                      </m:dPr>
                      <m:e>
                        <m:f>
                          <m:fPr>
                            <m:type m:val="noBar"/>
                            <m:ctrlPr>
                              <a:rPr lang="is-IS" sz="2000" i="1" smtClean="0">
                                <a:latin typeface="Cambria Math" charset="0"/>
                              </a:rPr>
                            </m:ctrlPr>
                          </m:fPr>
                          <m:num>
                            <m:r>
                              <a:rPr lang="en-US" sz="2000" b="0" i="1" smtClean="0">
                                <a:latin typeface="Cambria Math" charset="0"/>
                              </a:rPr>
                              <m:t>8</m:t>
                            </m:r>
                          </m:num>
                          <m:den>
                            <m:r>
                              <a:rPr lang="en-US" sz="2000" b="0" i="1" smtClean="0">
                                <a:latin typeface="Cambria Math" charset="0"/>
                              </a:rPr>
                              <m:t>3</m:t>
                            </m:r>
                          </m:den>
                        </m:f>
                      </m:e>
                    </m:d>
                    <m:r>
                      <a:rPr lang="en-US" sz="2000" b="0" i="1" smtClean="0">
                        <a:latin typeface="Cambria Math" charset="0"/>
                      </a:rPr>
                      <m:t>=56</m:t>
                    </m:r>
                  </m:oMath>
                </a14:m>
                <a:endParaRPr lang="en-US" sz="2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965372" y="4252876"/>
                <a:ext cx="6026228" cy="1391856"/>
              </a:xfrm>
              <a:prstGeom prst="rect">
                <a:avLst/>
              </a:prstGeom>
              <a:blipFill rotWithShape="0">
                <a:blip r:embed="rId3"/>
                <a:stretch>
                  <a:fillRect l="-1112" t="-3070" b="-32895"/>
                </a:stretch>
              </a:blipFill>
            </p:spPr>
            <p:txBody>
              <a:bodyPr/>
              <a:lstStyle/>
              <a:p>
                <a:r>
                  <a:rPr lang="en-US">
                    <a:noFill/>
                  </a:rPr>
                  <a:t> </a:t>
                </a:r>
              </a:p>
            </p:txBody>
          </p:sp>
        </mc:Fallback>
      </mc:AlternateContent>
      <p:sp>
        <p:nvSpPr>
          <p:cNvPr id="23" name="Rectangle 22"/>
          <p:cNvSpPr/>
          <p:nvPr/>
        </p:nvSpPr>
        <p:spPr>
          <a:xfrm>
            <a:off x="4023864" y="4993719"/>
            <a:ext cx="3514859" cy="66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702285" y="4959595"/>
            <a:ext cx="1635574"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12935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Balls and Urns</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045" y="3861057"/>
            <a:ext cx="508426" cy="67677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397" y="3861057"/>
            <a:ext cx="508426" cy="676771"/>
          </a:xfrm>
          <a:prstGeom prst="rect">
            <a:avLst/>
          </a:prstGeom>
        </p:spPr>
      </p:pic>
      <p:sp>
        <p:nvSpPr>
          <p:cNvPr id="8" name="Oval 7"/>
          <p:cNvSpPr/>
          <p:nvPr/>
        </p:nvSpPr>
        <p:spPr>
          <a:xfrm>
            <a:off x="3527962" y="2892765"/>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32271" y="2892765"/>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36580" y="2892765"/>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19344" y="2892765"/>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23653" y="2892765"/>
            <a:ext cx="278780" cy="27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75970" y="1567202"/>
            <a:ext cx="7785336" cy="646331"/>
          </a:xfrm>
          <a:prstGeom prst="rect">
            <a:avLst/>
          </a:prstGeom>
          <a:noFill/>
        </p:spPr>
        <p:txBody>
          <a:bodyPr wrap="none" rtlCol="0">
            <a:spAutoFit/>
          </a:bodyPr>
          <a:lstStyle/>
          <a:p>
            <a:pPr algn="ctr"/>
            <a:r>
              <a:rPr lang="en-US" dirty="0" smtClean="0"/>
              <a:t>How many ways can we distribute five red and five blue balls into 3 distinct urns?</a:t>
            </a:r>
          </a:p>
          <a:p>
            <a:pPr algn="ctr"/>
            <a:r>
              <a:rPr lang="en-US" dirty="0" smtClean="0"/>
              <a:t>(Hint: Start with one color)</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49" y="3861057"/>
            <a:ext cx="508426" cy="676771"/>
          </a:xfrm>
          <a:prstGeom prst="rect">
            <a:avLst/>
          </a:prstGeom>
        </p:spPr>
      </p:pic>
      <p:sp>
        <p:nvSpPr>
          <p:cNvPr id="21" name="Oval 20"/>
          <p:cNvSpPr/>
          <p:nvPr/>
        </p:nvSpPr>
        <p:spPr>
          <a:xfrm>
            <a:off x="3527962" y="3312206"/>
            <a:ext cx="278780" cy="2787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32271" y="3312206"/>
            <a:ext cx="278780" cy="2787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36580" y="3312206"/>
            <a:ext cx="278780" cy="2787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19344" y="3312206"/>
            <a:ext cx="278780" cy="2787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23653" y="3312206"/>
            <a:ext cx="278780" cy="2787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p:cNvSpPr txBox="1"/>
              <p:nvPr/>
            </p:nvSpPr>
            <p:spPr>
              <a:xfrm>
                <a:off x="7026937" y="3312206"/>
                <a:ext cx="3927421"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s-IS" i="1" smtClean="0">
                              <a:latin typeface="Cambria Math" charset="0"/>
                            </a:rPr>
                          </m:ctrlPr>
                        </m:sSupPr>
                        <m:e>
                          <m:d>
                            <m:dPr>
                              <m:ctrlPr>
                                <a:rPr lang="is-IS" i="1">
                                  <a:latin typeface="Cambria Math" charset="0"/>
                                </a:rPr>
                              </m:ctrlPr>
                            </m:dPr>
                            <m:e>
                              <m:d>
                                <m:dPr>
                                  <m:ctrlPr>
                                    <a:rPr lang="is-IS" i="1">
                                      <a:latin typeface="Cambria Math" charset="0"/>
                                    </a:rPr>
                                  </m:ctrlPr>
                                </m:dPr>
                                <m:e>
                                  <m:f>
                                    <m:fPr>
                                      <m:type m:val="noBar"/>
                                      <m:ctrlPr>
                                        <a:rPr lang="is-IS" i="1">
                                          <a:latin typeface="Cambria Math" charset="0"/>
                                        </a:rPr>
                                      </m:ctrlPr>
                                    </m:fPr>
                                    <m:num>
                                      <m:r>
                                        <a:rPr lang="en-US" i="1">
                                          <a:latin typeface="Cambria Math" charset="0"/>
                                        </a:rPr>
                                        <m:t>5</m:t>
                                      </m:r>
                                    </m:num>
                                    <m:den>
                                      <m:r>
                                        <a:rPr lang="en-US" i="1">
                                          <a:latin typeface="Cambria Math" charset="0"/>
                                        </a:rPr>
                                        <m:t>3</m:t>
                                      </m:r>
                                    </m:den>
                                  </m:f>
                                </m:e>
                              </m:d>
                            </m:e>
                          </m:d>
                          <m:r>
                            <a:rPr lang="en-US" dirty="0">
                              <a:latin typeface="Cambria Math" charset="0"/>
                            </a:rPr>
                            <m:t> </m:t>
                          </m:r>
                        </m:e>
                        <m:sup>
                          <m:r>
                            <a:rPr lang="en-US" b="0" i="1" smtClean="0">
                              <a:latin typeface="Cambria Math" charset="0"/>
                            </a:rPr>
                            <m:t>2</m:t>
                          </m:r>
                        </m:sup>
                      </m:sSup>
                      <m:r>
                        <a:rPr lang="en-US" b="0" i="1" smtClean="0">
                          <a:latin typeface="Cambria Math" charset="0"/>
                        </a:rPr>
                        <m:t>= </m:t>
                      </m:r>
                      <m:sSup>
                        <m:sSupPr>
                          <m:ctrlPr>
                            <a:rPr lang="en-US" b="0" i="1" smtClean="0">
                              <a:latin typeface="Cambria Math" charset="0"/>
                            </a:rPr>
                          </m:ctrlPr>
                        </m:sSupPr>
                        <m:e>
                          <m:d>
                            <m:dPr>
                              <m:ctrlPr>
                                <a:rPr lang="is-IS" i="1">
                                  <a:latin typeface="Cambria Math" charset="0"/>
                                </a:rPr>
                              </m:ctrlPr>
                            </m:dPr>
                            <m:e>
                              <m:f>
                                <m:fPr>
                                  <m:type m:val="noBar"/>
                                  <m:ctrlPr>
                                    <a:rPr lang="is-IS" i="1">
                                      <a:latin typeface="Cambria Math" charset="0"/>
                                    </a:rPr>
                                  </m:ctrlPr>
                                </m:fPr>
                                <m:num>
                                  <m:r>
                                    <a:rPr lang="en-US" i="1">
                                      <a:latin typeface="Cambria Math" charset="0"/>
                                    </a:rPr>
                                    <m:t>5+3 −1</m:t>
                                  </m:r>
                                </m:num>
                                <m:den>
                                  <m:r>
                                    <a:rPr lang="en-US" b="0" i="1" smtClean="0">
                                      <a:latin typeface="Cambria Math" charset="0"/>
                                    </a:rPr>
                                    <m:t>2</m:t>
                                  </m:r>
                                </m:den>
                              </m:f>
                            </m:e>
                          </m:d>
                        </m:e>
                        <m:sup>
                          <m:r>
                            <a:rPr lang="en-US" b="0" i="1" smtClean="0">
                              <a:latin typeface="Cambria Math" charset="0"/>
                            </a:rPr>
                            <m:t>2</m:t>
                          </m:r>
                        </m:sup>
                      </m:sSup>
                      <m:r>
                        <a:rPr lang="en-US" b="0" i="1" smtClean="0">
                          <a:latin typeface="Cambria Math" charset="0"/>
                        </a:rPr>
                        <m:t>= </m:t>
                      </m:r>
                      <m:sSup>
                        <m:sSupPr>
                          <m:ctrlPr>
                            <a:rPr lang="en-US" b="0" i="1" smtClean="0">
                              <a:latin typeface="Cambria Math" charset="0"/>
                            </a:rPr>
                          </m:ctrlPr>
                        </m:sSupPr>
                        <m:e>
                          <m:r>
                            <a:rPr lang="en-US" b="0" i="1" smtClean="0">
                              <a:latin typeface="Cambria Math" charset="0"/>
                            </a:rPr>
                            <m:t>21</m:t>
                          </m:r>
                        </m:e>
                        <m:sup>
                          <m:r>
                            <a:rPr lang="en-US" b="0" i="1" smtClean="0">
                              <a:latin typeface="Cambria Math" charset="0"/>
                            </a:rPr>
                            <m:t>2</m:t>
                          </m:r>
                        </m:sup>
                      </m:sSup>
                      <m:r>
                        <a:rPr lang="en-US" b="0" i="1" smtClean="0">
                          <a:latin typeface="Cambria Math" charset="0"/>
                        </a:rPr>
                        <m:t>=441</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7026937" y="3312206"/>
                <a:ext cx="3927421" cy="715902"/>
              </a:xfrm>
              <a:prstGeom prst="rect">
                <a:avLst/>
              </a:prstGeom>
              <a:blipFill rotWithShape="0">
                <a:blip r:embed="rId3"/>
                <a:stretch>
                  <a:fillRect/>
                </a:stretch>
              </a:blipFill>
            </p:spPr>
            <p:txBody>
              <a:bodyPr/>
              <a:lstStyle/>
              <a:p>
                <a:r>
                  <a:rPr lang="en-US">
                    <a:noFill/>
                  </a:rPr>
                  <a:t> </a:t>
                </a:r>
              </a:p>
            </p:txBody>
          </p:sp>
        </mc:Fallback>
      </mc:AlternateContent>
      <p:sp>
        <p:nvSpPr>
          <p:cNvPr id="19" name="Rectangle 18"/>
          <p:cNvSpPr/>
          <p:nvPr/>
        </p:nvSpPr>
        <p:spPr>
          <a:xfrm>
            <a:off x="7026937" y="3312206"/>
            <a:ext cx="3990047" cy="77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705358" y="3278082"/>
            <a:ext cx="1856694" cy="707886"/>
          </a:xfrm>
          <a:prstGeom prst="rect">
            <a:avLst/>
          </a:prstGeom>
          <a:noFill/>
        </p:spPr>
        <p:txBody>
          <a:bodyPr wrap="square" rtlCol="0">
            <a:spAutoFit/>
          </a:bodyPr>
          <a:lstStyle/>
          <a:p>
            <a:r>
              <a:rPr lang="en-US" sz="4000" dirty="0" smtClean="0"/>
              <a:t>?</a:t>
            </a:r>
            <a:endParaRPr lang="en-US" sz="4000" dirty="0"/>
          </a:p>
        </p:txBody>
      </p:sp>
      <p:sp>
        <p:nvSpPr>
          <p:cNvPr id="5" name="TextBox 4"/>
          <p:cNvSpPr txBox="1"/>
          <p:nvPr/>
        </p:nvSpPr>
        <p:spPr>
          <a:xfrm>
            <a:off x="5765332" y="3493364"/>
            <a:ext cx="1167667" cy="369332"/>
          </a:xfrm>
          <a:prstGeom prst="rect">
            <a:avLst/>
          </a:prstGeom>
          <a:noFill/>
        </p:spPr>
        <p:txBody>
          <a:bodyPr wrap="square" rtlCol="0">
            <a:spAutoFit/>
          </a:bodyPr>
          <a:lstStyle/>
          <a:p>
            <a:r>
              <a:rPr lang="en-US" smtClean="0"/>
              <a:t>Answer:</a:t>
            </a:r>
            <a:endParaRPr lang="en-US"/>
          </a:p>
        </p:txBody>
      </p:sp>
    </p:spTree>
    <p:extLst>
      <p:ext uri="{BB962C8B-B14F-4D97-AF65-F5344CB8AC3E}">
        <p14:creationId xmlns:p14="http://schemas.microsoft.com/office/powerpoint/2010/main" val="7460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Review Questions</a:t>
            </a:r>
            <a:endParaRPr lang="en-US" dirty="0"/>
          </a:p>
        </p:txBody>
      </p:sp>
      <p:sp>
        <p:nvSpPr>
          <p:cNvPr id="3" name="TextBox 2"/>
          <p:cNvSpPr txBox="1"/>
          <p:nvPr/>
        </p:nvSpPr>
        <p:spPr>
          <a:xfrm>
            <a:off x="1422510" y="1697485"/>
            <a:ext cx="11060875" cy="461665"/>
          </a:xfrm>
          <a:prstGeom prst="rect">
            <a:avLst/>
          </a:prstGeom>
          <a:noFill/>
        </p:spPr>
        <p:txBody>
          <a:bodyPr wrap="square" rtlCol="0">
            <a:spAutoFit/>
          </a:bodyPr>
          <a:lstStyle/>
          <a:p>
            <a:r>
              <a:rPr lang="en-US" sz="2400" dirty="0" smtClean="0"/>
              <a:t> </a:t>
            </a:r>
            <a:endParaRPr lang="en-US" sz="2400" dirty="0"/>
          </a:p>
        </p:txBody>
      </p:sp>
      <p:sp>
        <p:nvSpPr>
          <p:cNvPr id="4" name="TextBox 3"/>
          <p:cNvSpPr txBox="1"/>
          <p:nvPr/>
        </p:nvSpPr>
        <p:spPr>
          <a:xfrm>
            <a:off x="1340743" y="1775809"/>
            <a:ext cx="9964716" cy="3416320"/>
          </a:xfrm>
          <a:prstGeom prst="rect">
            <a:avLst/>
          </a:prstGeom>
          <a:noFill/>
        </p:spPr>
        <p:txBody>
          <a:bodyPr wrap="none" rtlCol="0">
            <a:spAutoFit/>
          </a:bodyPr>
          <a:lstStyle/>
          <a:p>
            <a:r>
              <a:rPr lang="en-US" sz="2400" dirty="0" smtClean="0"/>
              <a:t>How many different ways can we place ten people into five rooms?</a:t>
            </a:r>
          </a:p>
          <a:p>
            <a:endParaRPr lang="en-US" sz="2400" dirty="0"/>
          </a:p>
          <a:p>
            <a:r>
              <a:rPr lang="en-US" sz="2400" dirty="0" smtClean="0"/>
              <a:t>A set of books can be arranged on a bookshelf in 120 different</a:t>
            </a:r>
          </a:p>
          <a:p>
            <a:r>
              <a:rPr lang="en-US" sz="2400" dirty="0" smtClean="0"/>
              <a:t>ways. How many books are in the set? </a:t>
            </a:r>
          </a:p>
          <a:p>
            <a:endParaRPr lang="en-US" sz="2400" dirty="0"/>
          </a:p>
          <a:p>
            <a:r>
              <a:rPr lang="en-US" sz="2400" dirty="0" smtClean="0"/>
              <a:t>Ten flowers are to be planted into two separate gardens divided into </a:t>
            </a:r>
          </a:p>
          <a:p>
            <a:r>
              <a:rPr lang="en-US" sz="2400" dirty="0" smtClean="0"/>
              <a:t>five flowers for each garden. How many ways can the two gardens be planted?</a:t>
            </a:r>
          </a:p>
          <a:p>
            <a:endParaRPr lang="en-US" sz="2400" dirty="0" smtClean="0"/>
          </a:p>
          <a:p>
            <a:endParaRPr lang="en-US" sz="2400" dirty="0"/>
          </a:p>
        </p:txBody>
      </p:sp>
      <p:sp>
        <p:nvSpPr>
          <p:cNvPr id="6" name="TextBox 5"/>
          <p:cNvSpPr txBox="1"/>
          <p:nvPr/>
        </p:nvSpPr>
        <p:spPr>
          <a:xfrm>
            <a:off x="3443505" y="5123342"/>
            <a:ext cx="3544217" cy="461665"/>
          </a:xfrm>
          <a:prstGeom prst="rect">
            <a:avLst/>
          </a:prstGeom>
          <a:noFill/>
        </p:spPr>
        <p:txBody>
          <a:bodyPr wrap="square" rtlCol="0">
            <a:spAutoFit/>
          </a:bodyPr>
          <a:lstStyle/>
          <a:p>
            <a:r>
              <a:rPr lang="en-US" sz="2400" dirty="0" smtClean="0"/>
              <a:t>Five since P(5,5) = 5! = 120</a:t>
            </a:r>
            <a:endParaRPr lang="en-US" sz="2400" dirty="0"/>
          </a:p>
        </p:txBody>
      </p:sp>
      <mc:AlternateContent xmlns:mc="http://schemas.openxmlformats.org/markup-compatibility/2006" xmlns:a14="http://schemas.microsoft.com/office/drawing/2010/main">
        <mc:Choice Requires="a14">
          <p:sp>
            <p:nvSpPr>
              <p:cNvPr id="7" name="TextBox 6"/>
              <p:cNvSpPr txBox="1"/>
              <p:nvPr/>
            </p:nvSpPr>
            <p:spPr>
              <a:xfrm>
                <a:off x="1961723" y="5192129"/>
                <a:ext cx="5046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charset="0"/>
                            </a:rPr>
                          </m:ctrlPr>
                        </m:sSupPr>
                        <m:e>
                          <m:r>
                            <a:rPr lang="en-US" sz="2400" b="0" i="1" smtClean="0">
                              <a:latin typeface="Cambria Math" charset="0"/>
                            </a:rPr>
                            <m:t>5</m:t>
                          </m:r>
                        </m:e>
                        <m:sup>
                          <m:r>
                            <a:rPr lang="en-US" sz="2400" b="0" i="1" smtClean="0">
                              <a:latin typeface="Cambria Math" charset="0"/>
                            </a:rPr>
                            <m:t>10</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961723" y="5192129"/>
                <a:ext cx="504690" cy="369332"/>
              </a:xfrm>
              <a:prstGeom prst="rect">
                <a:avLst/>
              </a:prstGeom>
              <a:blipFill rotWithShape="0">
                <a:blip r:embed="rId2"/>
                <a:stretch>
                  <a:fillRect l="-14458" t="-1667" r="-4819" b="-8333"/>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3" y="2829461"/>
            <a:ext cx="1238960" cy="123896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7595479" y="5052745"/>
                <a:ext cx="3299045" cy="532262"/>
              </a:xfrm>
              <a:prstGeom prst="rect">
                <a:avLst/>
              </a:prstGeom>
              <a:noFill/>
            </p:spPr>
            <p:txBody>
              <a:bodyPr wrap="none" lIns="0" tIns="0" rIns="0" bIns="0" rtlCol="0">
                <a:spAutoFit/>
              </a:bodyPr>
              <a:lstStyle/>
              <a:p>
                <a:r>
                  <a:rPr lang="en-US" sz="2400" b="0" dirty="0" smtClean="0"/>
                  <a:t>Unordered partition: </a:t>
                </a:r>
                <a14:m>
                  <m:oMath xmlns:m="http://schemas.openxmlformats.org/officeDocument/2006/math">
                    <m:f>
                      <m:fPr>
                        <m:ctrlPr>
                          <a:rPr lang="bg-BG" sz="2400" b="0" i="1" smtClean="0">
                            <a:latin typeface="Cambria Math" charset="0"/>
                          </a:rPr>
                        </m:ctrlPr>
                      </m:fPr>
                      <m:num>
                        <m:r>
                          <a:rPr lang="en-US" sz="2400" b="0" i="1" smtClean="0">
                            <a:latin typeface="Cambria Math" charset="0"/>
                          </a:rPr>
                          <m:t>1</m:t>
                        </m:r>
                      </m:num>
                      <m:den>
                        <m:r>
                          <a:rPr lang="en-US" sz="2400" b="0" i="1" smtClean="0">
                            <a:latin typeface="Cambria Math" charset="0"/>
                          </a:rPr>
                          <m:t>2!</m:t>
                        </m:r>
                      </m:den>
                    </m:f>
                    <m:f>
                      <m:fPr>
                        <m:ctrlPr>
                          <a:rPr lang="bg-BG" sz="2400" b="0" i="1" smtClean="0">
                            <a:latin typeface="Cambria Math" charset="0"/>
                          </a:rPr>
                        </m:ctrlPr>
                      </m:fPr>
                      <m:num>
                        <m:r>
                          <a:rPr lang="en-US" sz="2400" b="0" i="1" smtClean="0">
                            <a:latin typeface="Cambria Math" charset="0"/>
                          </a:rPr>
                          <m:t>10!</m:t>
                        </m:r>
                      </m:num>
                      <m:den>
                        <m:r>
                          <a:rPr lang="en-US" sz="2400" b="0" i="1" smtClean="0">
                            <a:latin typeface="Cambria Math" charset="0"/>
                          </a:rPr>
                          <m:t>5!5!</m:t>
                        </m:r>
                      </m:den>
                    </m:f>
                  </m:oMath>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595479" y="5052745"/>
                <a:ext cx="3299045" cy="532262"/>
              </a:xfrm>
              <a:prstGeom prst="rect">
                <a:avLst/>
              </a:prstGeom>
              <a:blipFill rotWithShape="0">
                <a:blip r:embed="rId4"/>
                <a:stretch>
                  <a:fillRect l="-5730" t="-2299" b="-19540"/>
                </a:stretch>
              </a:blipFill>
            </p:spPr>
            <p:txBody>
              <a:bodyPr/>
              <a:lstStyle/>
              <a:p>
                <a:r>
                  <a:rPr lang="en-US">
                    <a:noFill/>
                  </a:rPr>
                  <a:t> </a:t>
                </a:r>
              </a:p>
            </p:txBody>
          </p:sp>
        </mc:Fallback>
      </mc:AlternateContent>
      <p:sp>
        <p:nvSpPr>
          <p:cNvPr id="11" name="Rectangle 10"/>
          <p:cNvSpPr/>
          <p:nvPr/>
        </p:nvSpPr>
        <p:spPr>
          <a:xfrm>
            <a:off x="1739477" y="4781628"/>
            <a:ext cx="1215482"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69150" y="4923307"/>
            <a:ext cx="565602" cy="707886"/>
          </a:xfrm>
          <a:prstGeom prst="rect">
            <a:avLst/>
          </a:prstGeom>
          <a:noFill/>
        </p:spPr>
        <p:txBody>
          <a:bodyPr wrap="square" rtlCol="0">
            <a:spAutoFit/>
          </a:bodyPr>
          <a:lstStyle/>
          <a:p>
            <a:r>
              <a:rPr lang="en-US" sz="4000" dirty="0" smtClean="0"/>
              <a:t>?</a:t>
            </a:r>
            <a:endParaRPr lang="en-US" sz="4000" dirty="0"/>
          </a:p>
        </p:txBody>
      </p:sp>
      <p:sp>
        <p:nvSpPr>
          <p:cNvPr id="13" name="Rectangle 12"/>
          <p:cNvSpPr/>
          <p:nvPr/>
        </p:nvSpPr>
        <p:spPr>
          <a:xfrm>
            <a:off x="3443505" y="4781628"/>
            <a:ext cx="3379325"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987353" y="4934645"/>
            <a:ext cx="1572506" cy="707886"/>
          </a:xfrm>
          <a:prstGeom prst="rect">
            <a:avLst/>
          </a:prstGeom>
          <a:noFill/>
        </p:spPr>
        <p:txBody>
          <a:bodyPr wrap="square" rtlCol="0">
            <a:spAutoFit/>
          </a:bodyPr>
          <a:lstStyle/>
          <a:p>
            <a:r>
              <a:rPr lang="en-US" sz="4000" dirty="0" smtClean="0"/>
              <a:t>?</a:t>
            </a:r>
            <a:endParaRPr lang="en-US" sz="4000" dirty="0"/>
          </a:p>
        </p:txBody>
      </p:sp>
      <p:sp>
        <p:nvSpPr>
          <p:cNvPr id="15" name="Rectangle 14"/>
          <p:cNvSpPr/>
          <p:nvPr/>
        </p:nvSpPr>
        <p:spPr>
          <a:xfrm>
            <a:off x="7595478" y="4781628"/>
            <a:ext cx="3299045"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80763" y="4934645"/>
            <a:ext cx="1535149"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1207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Ant on a Rubik’s Cube</a:t>
            </a:r>
            <a:endParaRPr lang="en-US" dirty="0"/>
          </a:p>
        </p:txBody>
      </p:sp>
      <p:sp>
        <p:nvSpPr>
          <p:cNvPr id="3" name="TextBox 2"/>
          <p:cNvSpPr txBox="1"/>
          <p:nvPr/>
        </p:nvSpPr>
        <p:spPr>
          <a:xfrm>
            <a:off x="1422510" y="1697485"/>
            <a:ext cx="11060875" cy="461665"/>
          </a:xfrm>
          <a:prstGeom prst="rect">
            <a:avLst/>
          </a:prstGeom>
          <a:noFill/>
        </p:spPr>
        <p:txBody>
          <a:bodyPr wrap="square" rtlCol="0">
            <a:spAutoFit/>
          </a:bodyPr>
          <a:lstStyle/>
          <a:p>
            <a:r>
              <a:rPr lang="en-US" sz="2400" dirty="0" smtClean="0"/>
              <a:t> </a:t>
            </a:r>
            <a:endParaRPr lang="en-US" sz="2400" dirty="0"/>
          </a:p>
        </p:txBody>
      </p:sp>
      <p:sp>
        <p:nvSpPr>
          <p:cNvPr id="4" name="TextBox 3"/>
          <p:cNvSpPr txBox="1"/>
          <p:nvPr/>
        </p:nvSpPr>
        <p:spPr>
          <a:xfrm>
            <a:off x="1340743" y="1775809"/>
            <a:ext cx="184731" cy="830997"/>
          </a:xfrm>
          <a:prstGeom prst="rect">
            <a:avLst/>
          </a:prstGeom>
          <a:noFill/>
        </p:spPr>
        <p:txBody>
          <a:bodyPr wrap="none" rtlCol="0">
            <a:spAutoFit/>
          </a:bodyPr>
          <a:lstStyle/>
          <a:p>
            <a:endParaRPr lang="en-US" sz="2400" dirty="0" smtClean="0"/>
          </a:p>
          <a:p>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08690">
            <a:off x="4970585" y="2208408"/>
            <a:ext cx="1513490" cy="1560786"/>
          </a:xfrm>
          <a:prstGeom prst="rect">
            <a:avLst/>
          </a:prstGeom>
        </p:spPr>
      </p:pic>
      <p:sp>
        <p:nvSpPr>
          <p:cNvPr id="17" name="Oval 16"/>
          <p:cNvSpPr/>
          <p:nvPr/>
        </p:nvSpPr>
        <p:spPr>
          <a:xfrm>
            <a:off x="5648600" y="1775809"/>
            <a:ext cx="234462" cy="2344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8" name="TextBox 17"/>
          <p:cNvSpPr txBox="1"/>
          <p:nvPr/>
        </p:nvSpPr>
        <p:spPr>
          <a:xfrm>
            <a:off x="2008908" y="3864618"/>
            <a:ext cx="7966363" cy="830997"/>
          </a:xfrm>
          <a:prstGeom prst="rect">
            <a:avLst/>
          </a:prstGeom>
          <a:noFill/>
        </p:spPr>
        <p:txBody>
          <a:bodyPr wrap="square" rtlCol="0">
            <a:spAutoFit/>
          </a:bodyPr>
          <a:lstStyle/>
          <a:p>
            <a:r>
              <a:rPr lang="en-US" sz="2400" dirty="0" smtClean="0"/>
              <a:t>How many paths can an ant starting at the top of the Rubik’s cube take to reach the bottom if it can only move downwards?</a:t>
            </a:r>
            <a:endParaRPr lang="en-US" sz="2400" dirty="0"/>
          </a:p>
        </p:txBody>
      </p:sp>
      <mc:AlternateContent xmlns:mc="http://schemas.openxmlformats.org/markup-compatibility/2006" xmlns:a14="http://schemas.microsoft.com/office/drawing/2010/main">
        <mc:Choice Requires="a14">
          <p:sp>
            <p:nvSpPr>
              <p:cNvPr id="19" name="TextBox 18"/>
              <p:cNvSpPr txBox="1"/>
              <p:nvPr/>
            </p:nvSpPr>
            <p:spPr>
              <a:xfrm>
                <a:off x="4082738" y="4929065"/>
                <a:ext cx="2870209" cy="701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6</m:t>
                      </m:r>
                      <m:d>
                        <m:dPr>
                          <m:ctrlPr>
                            <a:rPr lang="is-IS" sz="2400" i="1" smtClean="0">
                              <a:latin typeface="Cambria Math" charset="0"/>
                            </a:rPr>
                          </m:ctrlPr>
                        </m:dPr>
                        <m:e>
                          <m:f>
                            <m:fPr>
                              <m:type m:val="noBar"/>
                              <m:ctrlPr>
                                <a:rPr lang="is-IS" sz="2400" i="1" smtClean="0">
                                  <a:latin typeface="Cambria Math" charset="0"/>
                                </a:rPr>
                              </m:ctrlPr>
                            </m:fPr>
                            <m:num>
                              <m:r>
                                <a:rPr lang="en-US" sz="2400" b="0" i="1" smtClean="0">
                                  <a:latin typeface="Cambria Math" charset="0"/>
                                </a:rPr>
                                <m:t>9</m:t>
                              </m:r>
                            </m:num>
                            <m:den>
                              <m:r>
                                <a:rPr lang="en-US" sz="2400" b="0" i="1" smtClean="0">
                                  <a:latin typeface="Cambria Math" charset="0"/>
                                </a:rPr>
                                <m:t>3</m:t>
                              </m:r>
                            </m:den>
                          </m:f>
                        </m:e>
                      </m:d>
                      <m:r>
                        <a:rPr lang="en-US" sz="2400" b="0" i="1" smtClean="0">
                          <a:latin typeface="Cambria Math" charset="0"/>
                        </a:rPr>
                        <m:t> −6</m:t>
                      </m:r>
                      <m:d>
                        <m:dPr>
                          <m:ctrlPr>
                            <a:rPr lang="is-IS" sz="2400" b="0" i="1" smtClean="0">
                              <a:latin typeface="Cambria Math" charset="0"/>
                            </a:rPr>
                          </m:ctrlPr>
                        </m:dPr>
                        <m:e>
                          <m:f>
                            <m:fPr>
                              <m:type m:val="noBar"/>
                              <m:ctrlPr>
                                <a:rPr lang="is-IS" sz="2400" b="0" i="1" smtClean="0">
                                  <a:latin typeface="Cambria Math" charset="0"/>
                                </a:rPr>
                              </m:ctrlPr>
                            </m:fPr>
                            <m:num>
                              <m:r>
                                <a:rPr lang="en-US" sz="2400" b="0" i="1" smtClean="0">
                                  <a:latin typeface="Cambria Math" charset="0"/>
                                </a:rPr>
                                <m:t>6</m:t>
                              </m:r>
                            </m:num>
                            <m:den>
                              <m:r>
                                <a:rPr lang="en-US" sz="2400" b="0" i="1" smtClean="0">
                                  <a:latin typeface="Cambria Math" charset="0"/>
                                </a:rPr>
                                <m:t>3</m:t>
                              </m:r>
                            </m:den>
                          </m:f>
                        </m:e>
                      </m:d>
                      <m:r>
                        <a:rPr lang="en-US" sz="2400" b="0" i="1" smtClean="0">
                          <a:latin typeface="Cambria Math" charset="0"/>
                        </a:rPr>
                        <m:t>=384 </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082738" y="4929065"/>
                <a:ext cx="2870209" cy="701731"/>
              </a:xfrm>
              <a:prstGeom prst="rect">
                <a:avLst/>
              </a:prstGeom>
              <a:blipFill rotWithShape="0">
                <a:blip r:embed="rId3"/>
                <a:stretch>
                  <a:fillRect/>
                </a:stretch>
              </a:blipFill>
            </p:spPr>
            <p:txBody>
              <a:bodyPr/>
              <a:lstStyle/>
              <a:p>
                <a:r>
                  <a:rPr lang="en-US">
                    <a:noFill/>
                  </a:rPr>
                  <a:t> </a:t>
                </a:r>
              </a:p>
            </p:txBody>
          </p:sp>
        </mc:Fallback>
      </mc:AlternateContent>
      <p:sp>
        <p:nvSpPr>
          <p:cNvPr id="20" name="TextBox 19"/>
          <p:cNvSpPr txBox="1"/>
          <p:nvPr/>
        </p:nvSpPr>
        <p:spPr>
          <a:xfrm>
            <a:off x="1774856" y="5869254"/>
            <a:ext cx="3309762" cy="707886"/>
          </a:xfrm>
          <a:prstGeom prst="rect">
            <a:avLst/>
          </a:prstGeom>
          <a:noFill/>
        </p:spPr>
        <p:txBody>
          <a:bodyPr wrap="square" rtlCol="0">
            <a:spAutoFit/>
          </a:bodyPr>
          <a:lstStyle/>
          <a:p>
            <a:r>
              <a:rPr lang="en-US" sz="2000" dirty="0" smtClean="0"/>
              <a:t>Paths going along each pair of top half and bottom half faces</a:t>
            </a:r>
            <a:endParaRPr lang="en-US" sz="2000" dirty="0"/>
          </a:p>
        </p:txBody>
      </p:sp>
      <p:sp>
        <p:nvSpPr>
          <p:cNvPr id="21" name="TextBox 20"/>
          <p:cNvSpPr txBox="1"/>
          <p:nvPr/>
        </p:nvSpPr>
        <p:spPr>
          <a:xfrm>
            <a:off x="5639579" y="5857936"/>
            <a:ext cx="2626735" cy="707886"/>
          </a:xfrm>
          <a:prstGeom prst="rect">
            <a:avLst/>
          </a:prstGeom>
          <a:noFill/>
        </p:spPr>
        <p:txBody>
          <a:bodyPr wrap="square" rtlCol="0">
            <a:spAutoFit/>
          </a:bodyPr>
          <a:lstStyle/>
          <a:p>
            <a:r>
              <a:rPr lang="en-US" sz="2000" dirty="0" smtClean="0"/>
              <a:t>Subtract all the paths going through a corner.</a:t>
            </a:r>
            <a:endParaRPr lang="en-US" sz="2000" dirty="0"/>
          </a:p>
        </p:txBody>
      </p:sp>
      <p:sp>
        <p:nvSpPr>
          <p:cNvPr id="11" name="Rectangle 10"/>
          <p:cNvSpPr/>
          <p:nvPr/>
        </p:nvSpPr>
        <p:spPr>
          <a:xfrm>
            <a:off x="3827818" y="4763509"/>
            <a:ext cx="3379325"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71666" y="4916526"/>
            <a:ext cx="1572506"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20252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489" y="418011"/>
            <a:ext cx="9692640" cy="1325562"/>
          </a:xfrm>
        </p:spPr>
        <p:txBody>
          <a:bodyPr/>
          <a:lstStyle/>
          <a:p>
            <a:pPr algn="ctr"/>
            <a:r>
              <a:rPr lang="en-US" dirty="0" smtClean="0"/>
              <a:t>Inclusion Exclusion Principle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89" y="1865981"/>
            <a:ext cx="5224762" cy="3603284"/>
          </a:xfrm>
          <a:prstGeom prst="rect">
            <a:avLst/>
          </a:prstGeom>
        </p:spPr>
      </p:pic>
      <p:sp>
        <p:nvSpPr>
          <p:cNvPr id="5" name="TextBox 4"/>
          <p:cNvSpPr txBox="1"/>
          <p:nvPr/>
        </p:nvSpPr>
        <p:spPr>
          <a:xfrm>
            <a:off x="7000359" y="1815398"/>
            <a:ext cx="5055166" cy="430887"/>
          </a:xfrm>
          <a:prstGeom prst="rect">
            <a:avLst/>
          </a:prstGeom>
          <a:noFill/>
        </p:spPr>
        <p:txBody>
          <a:bodyPr wrap="none" rtlCol="0">
            <a:spAutoFit/>
          </a:bodyPr>
          <a:lstStyle/>
          <a:p>
            <a:r>
              <a:rPr lang="en-US" sz="2200" dirty="0" smtClean="0"/>
              <a:t>Idea: This concept extends to multiple sets</a:t>
            </a:r>
            <a:endParaRPr lang="en-US"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869" y="2263531"/>
            <a:ext cx="4076700" cy="3784600"/>
          </a:xfrm>
          <a:prstGeom prst="rect">
            <a:avLst/>
          </a:prstGeom>
        </p:spPr>
      </p:pic>
    </p:spTree>
    <p:extLst>
      <p:ext uri="{BB962C8B-B14F-4D97-AF65-F5344CB8AC3E}">
        <p14:creationId xmlns:p14="http://schemas.microsoft.com/office/powerpoint/2010/main" val="304652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Pascal's Triangle</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682" y="1923007"/>
            <a:ext cx="3200400" cy="3213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860" y="2152353"/>
            <a:ext cx="3794369" cy="2983754"/>
          </a:xfrm>
          <a:prstGeom prst="rect">
            <a:avLst/>
          </a:prstGeom>
        </p:spPr>
      </p:pic>
      <p:sp>
        <p:nvSpPr>
          <p:cNvPr id="8" name="TextBox 7"/>
          <p:cNvSpPr txBox="1"/>
          <p:nvPr/>
        </p:nvSpPr>
        <p:spPr>
          <a:xfrm>
            <a:off x="4859740" y="2342446"/>
            <a:ext cx="2520461" cy="1631216"/>
          </a:xfrm>
          <a:prstGeom prst="rect">
            <a:avLst/>
          </a:prstGeom>
          <a:noFill/>
        </p:spPr>
        <p:txBody>
          <a:bodyPr wrap="square" rtlCol="0">
            <a:spAutoFit/>
          </a:bodyPr>
          <a:lstStyle/>
          <a:p>
            <a:r>
              <a:rPr lang="en-US" sz="2000" dirty="0" smtClean="0"/>
              <a:t>Ones</a:t>
            </a:r>
          </a:p>
          <a:p>
            <a:r>
              <a:rPr lang="en-US" sz="2000" dirty="0" smtClean="0"/>
              <a:t>Natural Numbers</a:t>
            </a:r>
          </a:p>
          <a:p>
            <a:r>
              <a:rPr lang="en-US" sz="2000" dirty="0" smtClean="0"/>
              <a:t>Triangular Numbers</a:t>
            </a:r>
          </a:p>
          <a:p>
            <a:r>
              <a:rPr lang="en-US" sz="2000" dirty="0" smtClean="0"/>
              <a:t>Tetrahedral Numbers</a:t>
            </a:r>
          </a:p>
          <a:p>
            <a:r>
              <a:rPr lang="en-US" sz="2000" dirty="0" err="1" smtClean="0"/>
              <a:t>Pentatope</a:t>
            </a:r>
            <a:r>
              <a:rPr lang="en-US" sz="2000" dirty="0" smtClean="0"/>
              <a:t> Numbers</a:t>
            </a:r>
            <a:endParaRPr lang="en-US" sz="2000" dirty="0"/>
          </a:p>
        </p:txBody>
      </p:sp>
    </p:spTree>
    <p:extLst>
      <p:ext uri="{BB962C8B-B14F-4D97-AF65-F5344CB8AC3E}">
        <p14:creationId xmlns:p14="http://schemas.microsoft.com/office/powerpoint/2010/main" val="793930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Binomial Theorem</a:t>
            </a:r>
            <a:endParaRPr lang="en-US" dirty="0"/>
          </a:p>
        </p:txBody>
      </p:sp>
      <p:sp>
        <p:nvSpPr>
          <p:cNvPr id="3" name="TextBox 2"/>
          <p:cNvSpPr txBox="1"/>
          <p:nvPr/>
        </p:nvSpPr>
        <p:spPr>
          <a:xfrm>
            <a:off x="565562" y="1690688"/>
            <a:ext cx="11060875" cy="461665"/>
          </a:xfrm>
          <a:prstGeom prst="rect">
            <a:avLst/>
          </a:prstGeom>
          <a:noFill/>
        </p:spPr>
        <p:txBody>
          <a:bodyPr wrap="square" rtlCol="0">
            <a:spAutoFit/>
          </a:bodyPr>
          <a:lstStyle/>
          <a:p>
            <a:r>
              <a:rPr lang="en-US" sz="2400" dirty="0" smtClean="0"/>
              <a:t> </a:t>
            </a:r>
            <a:endParaRPr lang="en-US" sz="2400" dirty="0"/>
          </a:p>
        </p:txBody>
      </p:sp>
      <mc:AlternateContent xmlns:mc="http://schemas.openxmlformats.org/markup-compatibility/2006" xmlns:a14="http://schemas.microsoft.com/office/drawing/2010/main">
        <mc:Choice Requires="a14">
          <p:sp>
            <p:nvSpPr>
              <p:cNvPr id="4" name="TextBox 3"/>
              <p:cNvSpPr txBox="1"/>
              <p:nvPr/>
            </p:nvSpPr>
            <p:spPr>
              <a:xfrm>
                <a:off x="1497704" y="2139501"/>
                <a:ext cx="3014351"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s-IS" sz="2000" i="1" smtClean="0">
                              <a:latin typeface="Cambria Math" charset="0"/>
                            </a:rPr>
                          </m:ctrlPr>
                        </m:sSupPr>
                        <m:e>
                          <m:d>
                            <m:dPr>
                              <m:ctrlPr>
                                <a:rPr lang="is-IS" sz="2000" i="1" smtClean="0">
                                  <a:latin typeface="Cambria Math" charset="0"/>
                                </a:rPr>
                              </m:ctrlPr>
                            </m:dPr>
                            <m:e>
                              <m:r>
                                <a:rPr lang="is-IS" sz="2000" i="1" smtClean="0">
                                  <a:latin typeface="Cambria Math" charset="0"/>
                                </a:rPr>
                                <m:t>𝑥</m:t>
                              </m:r>
                              <m:r>
                                <a:rPr lang="is-IS" sz="2000" i="1" smtClean="0">
                                  <a:latin typeface="Cambria Math" charset="0"/>
                                </a:rPr>
                                <m:t>+</m:t>
                              </m:r>
                              <m:r>
                                <a:rPr lang="is-IS" sz="2000" i="1" smtClean="0">
                                  <a:latin typeface="Cambria Math" charset="0"/>
                                </a:rPr>
                                <m:t>𝑎</m:t>
                              </m:r>
                            </m:e>
                          </m:d>
                        </m:e>
                        <m:sup>
                          <m:r>
                            <a:rPr lang="is-IS" sz="2000" i="1" smtClean="0">
                              <a:latin typeface="Cambria Math" charset="0"/>
                            </a:rPr>
                            <m:t>𝑛</m:t>
                          </m:r>
                        </m:sup>
                      </m:sSup>
                      <m:r>
                        <a:rPr lang="is-IS" sz="2000" i="1" smtClean="0">
                          <a:latin typeface="Cambria Math" charset="0"/>
                        </a:rPr>
                        <m:t>=</m:t>
                      </m:r>
                      <m:nary>
                        <m:naryPr>
                          <m:chr m:val="∑"/>
                          <m:ctrlPr>
                            <a:rPr lang="is-IS" sz="2000" i="1" smtClean="0">
                              <a:latin typeface="Cambria Math" charset="0"/>
                            </a:rPr>
                          </m:ctrlPr>
                        </m:naryPr>
                        <m:sub>
                          <m:r>
                            <a:rPr lang="is-IS" sz="2000" i="1" smtClean="0">
                              <a:latin typeface="Cambria Math" charset="0"/>
                            </a:rPr>
                            <m:t>𝑘</m:t>
                          </m:r>
                          <m:r>
                            <a:rPr lang="is-IS" sz="2000" i="1" smtClean="0">
                              <a:latin typeface="Cambria Math" charset="0"/>
                            </a:rPr>
                            <m:t>=0</m:t>
                          </m:r>
                        </m:sub>
                        <m:sup>
                          <m:r>
                            <a:rPr lang="is-IS" sz="2000" i="1" smtClean="0">
                              <a:latin typeface="Cambria Math" charset="0"/>
                            </a:rPr>
                            <m:t>𝑛</m:t>
                          </m:r>
                        </m:sup>
                        <m:e>
                          <m:d>
                            <m:dPr>
                              <m:ctrlPr>
                                <a:rPr lang="is-IS" sz="2000" i="1" smtClean="0">
                                  <a:latin typeface="Cambria Math" charset="0"/>
                                </a:rPr>
                              </m:ctrlPr>
                            </m:dPr>
                            <m:e>
                              <m:f>
                                <m:fPr>
                                  <m:type m:val="noBar"/>
                                  <m:ctrlPr>
                                    <a:rPr lang="is-IS" sz="2000" i="1" smtClean="0">
                                      <a:latin typeface="Cambria Math" charset="0"/>
                                    </a:rPr>
                                  </m:ctrlPr>
                                </m:fPr>
                                <m:num>
                                  <m:r>
                                    <a:rPr lang="is-IS" sz="2000" i="1" smtClean="0">
                                      <a:latin typeface="Cambria Math" charset="0"/>
                                    </a:rPr>
                                    <m:t>𝑛</m:t>
                                  </m:r>
                                </m:num>
                                <m:den>
                                  <m:r>
                                    <a:rPr lang="is-IS" sz="2000" i="1" smtClean="0">
                                      <a:latin typeface="Cambria Math" charset="0"/>
                                    </a:rPr>
                                    <m:t>𝑘</m:t>
                                  </m:r>
                                </m:den>
                              </m:f>
                            </m:e>
                          </m:d>
                          <m:sSup>
                            <m:sSupPr>
                              <m:ctrlPr>
                                <a:rPr lang="is-IS" sz="2000" i="1" smtClean="0">
                                  <a:latin typeface="Cambria Math" charset="0"/>
                                </a:rPr>
                              </m:ctrlPr>
                            </m:sSupPr>
                            <m:e>
                              <m:r>
                                <a:rPr lang="is-IS" sz="2000" i="1" smtClean="0">
                                  <a:latin typeface="Cambria Math" charset="0"/>
                                </a:rPr>
                                <m:t>𝑥</m:t>
                              </m:r>
                            </m:e>
                            <m:sup>
                              <m:r>
                                <a:rPr lang="is-IS" sz="2000" i="1" smtClean="0">
                                  <a:latin typeface="Cambria Math" charset="0"/>
                                </a:rPr>
                                <m:t>𝑘</m:t>
                              </m:r>
                            </m:sup>
                          </m:sSup>
                          <m:sSup>
                            <m:sSupPr>
                              <m:ctrlPr>
                                <a:rPr lang="is-IS" sz="2000" i="1" smtClean="0">
                                  <a:latin typeface="Cambria Math" charset="0"/>
                                </a:rPr>
                              </m:ctrlPr>
                            </m:sSupPr>
                            <m:e>
                              <m:r>
                                <a:rPr lang="is-IS" sz="2000" i="1" smtClean="0">
                                  <a:latin typeface="Cambria Math" charset="0"/>
                                </a:rPr>
                                <m:t>𝑎</m:t>
                              </m:r>
                            </m:e>
                            <m:sup>
                              <m:r>
                                <a:rPr lang="is-IS" sz="2000" i="1" smtClean="0">
                                  <a:latin typeface="Cambria Math" charset="0"/>
                                </a:rPr>
                                <m:t>𝑛</m:t>
                              </m:r>
                              <m:r>
                                <a:rPr lang="is-IS" sz="2000" i="1" smtClean="0">
                                  <a:latin typeface="Cambria Math" charset="0"/>
                                </a:rPr>
                                <m:t>−</m:t>
                              </m:r>
                              <m:r>
                                <a:rPr lang="is-IS" sz="2000" i="1" smtClean="0">
                                  <a:latin typeface="Cambria Math" charset="0"/>
                                </a:rPr>
                                <m:t>𝑘</m:t>
                              </m:r>
                            </m:sup>
                          </m:sSup>
                        </m:e>
                      </m:nary>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497704" y="2139501"/>
                <a:ext cx="3014351" cy="840551"/>
              </a:xfrm>
              <a:prstGeom prst="rect">
                <a:avLst/>
              </a:prstGeom>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731" y="1690688"/>
            <a:ext cx="5831684" cy="2203747"/>
          </a:xfrm>
          <a:prstGeom prst="rect">
            <a:avLst/>
          </a:prstGeom>
        </p:spPr>
      </p:pic>
      <p:sp>
        <p:nvSpPr>
          <p:cNvPr id="6" name="TextBox 5"/>
          <p:cNvSpPr txBox="1"/>
          <p:nvPr/>
        </p:nvSpPr>
        <p:spPr>
          <a:xfrm>
            <a:off x="1101437" y="4464500"/>
            <a:ext cx="9195953" cy="461665"/>
          </a:xfrm>
          <a:prstGeom prst="rect">
            <a:avLst/>
          </a:prstGeom>
          <a:noFill/>
        </p:spPr>
        <p:txBody>
          <a:bodyPr wrap="square" rtlCol="0">
            <a:spAutoFit/>
          </a:bodyPr>
          <a:lstStyle/>
          <a:p>
            <a:r>
              <a:rPr lang="en-US" sz="2400" dirty="0" smtClean="0"/>
              <a:t>Find                  and                  expansions using the binomial theorem</a:t>
            </a:r>
            <a:endParaRPr lang="en-US" sz="2400" dirty="0"/>
          </a:p>
        </p:txBody>
      </p:sp>
      <mc:AlternateContent xmlns:mc="http://schemas.openxmlformats.org/markup-compatibility/2006" xmlns:a14="http://schemas.microsoft.com/office/drawing/2010/main">
        <mc:Choice Requires="a14">
          <p:sp>
            <p:nvSpPr>
              <p:cNvPr id="7" name="TextBox 6"/>
              <p:cNvSpPr txBox="1"/>
              <p:nvPr/>
            </p:nvSpPr>
            <p:spPr>
              <a:xfrm>
                <a:off x="1865300" y="4541443"/>
                <a:ext cx="9820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charset="0"/>
                            </a:rPr>
                          </m:ctrlPr>
                        </m:sSupPr>
                        <m:e>
                          <m:r>
                            <a:rPr lang="en-US" sz="2000" i="1">
                              <a:latin typeface="Cambria Math" charset="0"/>
                            </a:rPr>
                            <m:t>(</m:t>
                          </m:r>
                          <m:r>
                            <a:rPr lang="en-US" sz="2000" i="1">
                              <a:latin typeface="Cambria Math" charset="0"/>
                            </a:rPr>
                            <m:t>𝑥</m:t>
                          </m:r>
                          <m:r>
                            <a:rPr lang="en-US" sz="2000" b="0" i="1" smtClean="0">
                              <a:latin typeface="Cambria Math" charset="0"/>
                            </a:rPr>
                            <m:t>+2</m:t>
                          </m:r>
                          <m:r>
                            <a:rPr lang="en-US" sz="2000" i="1">
                              <a:latin typeface="Cambria Math" charset="0"/>
                            </a:rPr>
                            <m:t>)</m:t>
                          </m:r>
                        </m:e>
                        <m:sup>
                          <m:r>
                            <a:rPr lang="en-US" sz="2000" b="0" i="1" smtClean="0">
                              <a:latin typeface="Cambria Math" charset="0"/>
                            </a:rPr>
                            <m:t>4</m:t>
                          </m:r>
                        </m:sup>
                      </m:sSup>
                    </m:oMath>
                  </m:oMathPara>
                </a14:m>
                <a:endParaRPr lang="en-US" sz="2000"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1865300" y="4541443"/>
                <a:ext cx="982000" cy="307777"/>
              </a:xfrm>
              <a:prstGeom prst="rect">
                <a:avLst/>
              </a:prstGeom>
              <a:blipFill rotWithShape="0">
                <a:blip r:embed="rId4"/>
                <a:stretch>
                  <a:fillRect l="-9317" t="-2000" r="-1863"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07253" y="4541442"/>
                <a:ext cx="11246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charset="0"/>
                            </a:rPr>
                          </m:ctrlPr>
                        </m:sSupPr>
                        <m:e>
                          <m:r>
                            <a:rPr lang="en-US" sz="2000" i="1">
                              <a:latin typeface="Cambria Math" charset="0"/>
                            </a:rPr>
                            <m:t>(</m:t>
                          </m:r>
                          <m:r>
                            <a:rPr lang="en-US" sz="2000" b="0" i="1" smtClean="0">
                              <a:latin typeface="Cambria Math" charset="0"/>
                            </a:rPr>
                            <m:t>2</m:t>
                          </m:r>
                          <m:r>
                            <a:rPr lang="en-US" sz="2000" i="1">
                              <a:latin typeface="Cambria Math" charset="0"/>
                            </a:rPr>
                            <m:t>𝑥</m:t>
                          </m:r>
                          <m:r>
                            <a:rPr lang="en-US" sz="2000" b="0" i="1" smtClean="0">
                              <a:latin typeface="Cambria Math" charset="0"/>
                            </a:rPr>
                            <m:t>−3</m:t>
                          </m:r>
                          <m:r>
                            <a:rPr lang="en-US" sz="2000" i="1">
                              <a:latin typeface="Cambria Math" charset="0"/>
                            </a:rPr>
                            <m:t>)</m:t>
                          </m:r>
                        </m:e>
                        <m:sup>
                          <m:r>
                            <a:rPr lang="en-US" sz="2000" b="0" i="1" smtClean="0">
                              <a:latin typeface="Cambria Math" charset="0"/>
                            </a:rPr>
                            <m:t>3</m:t>
                          </m:r>
                        </m:sup>
                      </m:sSup>
                    </m:oMath>
                  </m:oMathPara>
                </a14:m>
                <a:endParaRPr lang="en-US" sz="2000" b="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3507253" y="4541442"/>
                <a:ext cx="1124667" cy="307777"/>
              </a:xfrm>
              <a:prstGeom prst="rect">
                <a:avLst/>
              </a:prstGeom>
              <a:blipFill rotWithShape="0">
                <a:blip r:embed="rId5"/>
                <a:stretch>
                  <a:fillRect l="-7568" t="-4000" r="-1622"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49658" y="5100992"/>
                <a:ext cx="590148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charset="0"/>
                            </a:rPr>
                          </m:ctrlPr>
                        </m:sSupPr>
                        <m:e>
                          <m:r>
                            <a:rPr lang="en-US" sz="2400" b="0" i="1" smtClean="0">
                              <a:latin typeface="Cambria Math" charset="0"/>
                            </a:rPr>
                            <m:t>(</m:t>
                          </m:r>
                          <m:r>
                            <a:rPr lang="en-US" sz="2400" b="0" i="1" smtClean="0">
                              <a:latin typeface="Cambria Math" charset="0"/>
                            </a:rPr>
                            <m:t>𝑥</m:t>
                          </m:r>
                          <m:r>
                            <a:rPr lang="en-US" sz="2400" b="0" i="1" smtClean="0">
                              <a:latin typeface="Cambria Math" charset="0"/>
                            </a:rPr>
                            <m:t>+2)</m:t>
                          </m:r>
                        </m:e>
                        <m:sup>
                          <m:r>
                            <a:rPr lang="en-US" sz="2400" b="0" i="1" smtClean="0">
                              <a:latin typeface="Cambria Math" charset="0"/>
                            </a:rPr>
                            <m:t>4</m:t>
                          </m:r>
                        </m:sup>
                      </m:sSup>
                      <m:r>
                        <a:rPr lang="en-US" sz="2400" b="0" i="1" smtClean="0">
                          <a:latin typeface="Cambria Math" charset="0"/>
                        </a:rPr>
                        <m:t>  = </m:t>
                      </m:r>
                      <m:sSup>
                        <m:sSupPr>
                          <m:ctrlPr>
                            <a:rPr lang="en-US" sz="2400" b="0" i="1" smtClean="0">
                              <a:latin typeface="Cambria Math" charset="0"/>
                            </a:rPr>
                          </m:ctrlPr>
                        </m:sSupPr>
                        <m:e>
                          <m:r>
                            <a:rPr lang="en-US" sz="2400" b="0" i="1" smtClean="0">
                              <a:latin typeface="Cambria Math" charset="0"/>
                            </a:rPr>
                            <m:t>𝑥</m:t>
                          </m:r>
                        </m:e>
                        <m:sup>
                          <m:r>
                            <a:rPr lang="en-US" sz="2400" b="0" i="1" smtClean="0">
                              <a:latin typeface="Cambria Math" charset="0"/>
                            </a:rPr>
                            <m:t>4</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8</m:t>
                          </m:r>
                          <m:r>
                            <a:rPr lang="en-US" sz="2400" b="0" i="1" smtClean="0">
                              <a:latin typeface="Cambria Math" charset="0"/>
                            </a:rPr>
                            <m:t>𝑥</m:t>
                          </m:r>
                        </m:e>
                        <m:sup>
                          <m:r>
                            <a:rPr lang="en-US" sz="2400" b="0" i="1" smtClean="0">
                              <a:latin typeface="Cambria Math" charset="0"/>
                            </a:rPr>
                            <m:t>3</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24</m:t>
                          </m:r>
                          <m:r>
                            <a:rPr lang="en-US" sz="2400" b="0" i="1" smtClean="0">
                              <a:latin typeface="Cambria Math" charset="0"/>
                            </a:rPr>
                            <m:t>𝑥</m:t>
                          </m:r>
                        </m:e>
                        <m:sup>
                          <m:r>
                            <a:rPr lang="en-US" sz="2400" b="0" i="1" smtClean="0">
                              <a:latin typeface="Cambria Math" charset="0"/>
                            </a:rPr>
                            <m:t>2</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32</m:t>
                          </m:r>
                          <m:r>
                            <a:rPr lang="en-US" sz="2400" b="0" i="1" smtClean="0">
                              <a:latin typeface="Cambria Math" charset="0"/>
                            </a:rPr>
                            <m:t>𝑥</m:t>
                          </m:r>
                        </m:e>
                        <m:sup>
                          <m:r>
                            <a:rPr lang="en-US" sz="2400" b="0" i="1" smtClean="0">
                              <a:latin typeface="Cambria Math" charset="0"/>
                            </a:rPr>
                            <m:t>1</m:t>
                          </m:r>
                        </m:sup>
                      </m:sSup>
                      <m:r>
                        <a:rPr lang="en-US" sz="2400" b="0" i="1" smtClean="0">
                          <a:latin typeface="Cambria Math" charset="0"/>
                        </a:rPr>
                        <m:t>+16</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849658" y="5100992"/>
                <a:ext cx="5901487" cy="369332"/>
              </a:xfrm>
              <a:prstGeom prst="rect">
                <a:avLst/>
              </a:prstGeom>
              <a:blipFill rotWithShape="0">
                <a:blip r:embed="rId6"/>
                <a:stretch>
                  <a:fillRect l="-722" t="-143333" r="-206"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847300" y="5645151"/>
                <a:ext cx="51131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charset="0"/>
                            </a:rPr>
                          </m:ctrlPr>
                        </m:sSupPr>
                        <m:e>
                          <m:r>
                            <a:rPr lang="en-US" sz="2400" b="0" i="1" smtClean="0">
                              <a:latin typeface="Cambria Math" charset="0"/>
                            </a:rPr>
                            <m:t>(2</m:t>
                          </m:r>
                          <m:r>
                            <a:rPr lang="en-US" sz="2400" b="0" i="1" smtClean="0">
                              <a:latin typeface="Cambria Math" charset="0"/>
                            </a:rPr>
                            <m:t>𝑥</m:t>
                          </m:r>
                          <m:r>
                            <a:rPr lang="en-US" sz="2400" b="0" i="1" smtClean="0">
                              <a:latin typeface="Cambria Math" charset="0"/>
                            </a:rPr>
                            <m:t>−3)</m:t>
                          </m:r>
                        </m:e>
                        <m:sup>
                          <m:r>
                            <a:rPr lang="en-US" sz="2400" b="0" i="1" smtClean="0">
                              <a:latin typeface="Cambria Math" charset="0"/>
                            </a:rPr>
                            <m:t>3</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8</m:t>
                          </m:r>
                          <m:r>
                            <a:rPr lang="en-US" sz="2400" b="0" i="1" smtClean="0">
                              <a:latin typeface="Cambria Math" charset="0"/>
                            </a:rPr>
                            <m:t>𝑥</m:t>
                          </m:r>
                        </m:e>
                        <m:sup>
                          <m:r>
                            <a:rPr lang="en-US" sz="2400" b="0" i="1" smtClean="0">
                              <a:latin typeface="Cambria Math" charset="0"/>
                            </a:rPr>
                            <m:t>3</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36</m:t>
                          </m:r>
                          <m:r>
                            <a:rPr lang="en-US" sz="2400" b="0" i="1" smtClean="0">
                              <a:latin typeface="Cambria Math" charset="0"/>
                            </a:rPr>
                            <m:t>𝑥</m:t>
                          </m:r>
                        </m:e>
                        <m:sup>
                          <m:r>
                            <a:rPr lang="en-US" sz="2400" b="0" i="1" smtClean="0">
                              <a:latin typeface="Cambria Math" charset="0"/>
                            </a:rPr>
                            <m:t>2</m:t>
                          </m:r>
                        </m:sup>
                      </m:sSup>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54</m:t>
                          </m:r>
                          <m:r>
                            <a:rPr lang="en-US" sz="2400" b="0" i="1" smtClean="0">
                              <a:latin typeface="Cambria Math" charset="0"/>
                            </a:rPr>
                            <m:t>𝑥</m:t>
                          </m:r>
                        </m:e>
                        <m:sup>
                          <m:r>
                            <a:rPr lang="en-US" sz="2400" b="0" i="1" smtClean="0">
                              <a:latin typeface="Cambria Math" charset="0"/>
                            </a:rPr>
                            <m:t>1</m:t>
                          </m:r>
                        </m:sup>
                      </m:sSup>
                      <m:r>
                        <a:rPr lang="en-US" sz="2400" b="0" i="1" smtClean="0">
                          <a:latin typeface="Cambria Math" charset="0"/>
                        </a:rPr>
                        <m:t>−27</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847300" y="5645151"/>
                <a:ext cx="5113131" cy="369332"/>
              </a:xfrm>
              <a:prstGeom prst="rect">
                <a:avLst/>
              </a:prstGeom>
              <a:blipFill rotWithShape="0">
                <a:blip r:embed="rId7"/>
                <a:stretch>
                  <a:fillRect l="-1549" t="-140984" r="-1073" b="-175410"/>
                </a:stretch>
              </a:blipFill>
            </p:spPr>
            <p:txBody>
              <a:bodyPr/>
              <a:lstStyle/>
              <a:p>
                <a:r>
                  <a:rPr lang="en-US">
                    <a:noFill/>
                  </a:rPr>
                  <a:t> </a:t>
                </a:r>
              </a:p>
            </p:txBody>
          </p:sp>
        </mc:Fallback>
      </mc:AlternateContent>
    </p:spTree>
    <p:extLst>
      <p:ext uri="{BB962C8B-B14F-4D97-AF65-F5344CB8AC3E}">
        <p14:creationId xmlns:p14="http://schemas.microsoft.com/office/powerpoint/2010/main" val="175241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Triangular Numbers</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sp>
        <p:nvSpPr>
          <p:cNvPr id="4" name="TextBox 3"/>
          <p:cNvSpPr txBox="1"/>
          <p:nvPr/>
        </p:nvSpPr>
        <p:spPr>
          <a:xfrm>
            <a:off x="749270" y="1696955"/>
            <a:ext cx="6970816" cy="1569660"/>
          </a:xfrm>
          <a:prstGeom prst="rect">
            <a:avLst/>
          </a:prstGeom>
          <a:noFill/>
        </p:spPr>
        <p:txBody>
          <a:bodyPr wrap="square" rtlCol="0">
            <a:spAutoFit/>
          </a:bodyPr>
          <a:lstStyle/>
          <a:p>
            <a:r>
              <a:rPr lang="en-US" sz="2400" dirty="0"/>
              <a:t>Positive Integers: 1, 2, 3, 4, 5, 6, 7, 8, 9 </a:t>
            </a:r>
            <a:r>
              <a:rPr lang="en-US" sz="2400" dirty="0" smtClean="0"/>
              <a:t>…</a:t>
            </a:r>
          </a:p>
          <a:p>
            <a:endParaRPr lang="en-US" sz="2400" dirty="0"/>
          </a:p>
          <a:p>
            <a:r>
              <a:rPr lang="en-US" sz="2400" dirty="0" smtClean="0"/>
              <a:t>The </a:t>
            </a:r>
            <a:r>
              <a:rPr lang="en-US" sz="2400" dirty="0"/>
              <a:t>triangular numbers are the sum of the </a:t>
            </a:r>
            <a:r>
              <a:rPr lang="en-US" sz="2400" dirty="0" smtClean="0"/>
              <a:t>positive </a:t>
            </a:r>
            <a:r>
              <a:rPr lang="en-US" sz="2400" dirty="0"/>
              <a:t>integers from 1...n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37" y="1690688"/>
            <a:ext cx="4749800" cy="39878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617044" y="4061298"/>
                <a:ext cx="3553345" cy="760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𝑇</m:t>
                      </m:r>
                      <m:r>
                        <a:rPr lang="en-US" b="0" i="1" baseline="-25000" smtClean="0">
                          <a:latin typeface="Cambria Math" charset="0"/>
                        </a:rPr>
                        <m:t>𝑛</m:t>
                      </m:r>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𝑛</m:t>
                          </m:r>
                        </m:sup>
                        <m:e>
                          <m:r>
                            <a:rPr lang="en-US" b="0" i="1" smtClean="0">
                              <a:latin typeface="Cambria Math" charset="0"/>
                            </a:rPr>
                            <m:t>𝑖</m:t>
                          </m:r>
                        </m:e>
                      </m:nary>
                      <m:r>
                        <a:rPr lang="en-US" b="0" i="1" smtClean="0">
                          <a:latin typeface="Cambria Math" charset="0"/>
                        </a:rPr>
                        <m:t> = </m:t>
                      </m:r>
                      <m:d>
                        <m:dPr>
                          <m:ctrlPr>
                            <a:rPr lang="is-IS" b="0" i="1" smtClean="0">
                              <a:latin typeface="Cambria Math" charset="0"/>
                            </a:rPr>
                          </m:ctrlPr>
                        </m:dPr>
                        <m:e>
                          <m:f>
                            <m:fPr>
                              <m:type m:val="noBar"/>
                              <m:ctrlPr>
                                <a:rPr lang="is-IS" b="0" i="1" smtClean="0">
                                  <a:latin typeface="Cambria Math" charset="0"/>
                                </a:rPr>
                              </m:ctrlPr>
                            </m:fPr>
                            <m:num>
                              <m:r>
                                <a:rPr lang="is-IS" b="0" i="1" smtClean="0">
                                  <a:latin typeface="Cambria Math" charset="0"/>
                                </a:rPr>
                                <m:t>𝑛</m:t>
                              </m:r>
                              <m:r>
                                <a:rPr lang="en-US" b="0" i="1" smtClean="0">
                                  <a:latin typeface="Cambria Math" charset="0"/>
                                </a:rPr>
                                <m:t>+1</m:t>
                              </m:r>
                            </m:num>
                            <m:den>
                              <m:r>
                                <a:rPr lang="en-US" b="0" i="1" smtClean="0">
                                  <a:latin typeface="Cambria Math" charset="0"/>
                                </a:rPr>
                                <m:t>2</m:t>
                              </m:r>
                            </m:den>
                          </m:f>
                        </m:e>
                      </m:d>
                      <m:r>
                        <a:rPr lang="en-US" b="0" i="1" smtClean="0">
                          <a:latin typeface="Cambria Math" charset="0"/>
                        </a:rPr>
                        <m:t> = </m:t>
                      </m:r>
                      <m:f>
                        <m:fPr>
                          <m:ctrlPr>
                            <a:rPr lang="bg-BG" b="0" i="1" smtClean="0">
                              <a:latin typeface="Cambria Math" charset="0"/>
                            </a:rPr>
                          </m:ctrlPr>
                        </m:fPr>
                        <m:num>
                          <m:r>
                            <a:rPr lang="en-US" b="0" i="1" smtClean="0">
                              <a:latin typeface="Cambria Math" charset="0"/>
                            </a:rPr>
                            <m:t>𝑛</m:t>
                          </m:r>
                          <m:r>
                            <a:rPr lang="en-US" b="0" i="1" smtClean="0">
                              <a:latin typeface="Cambria Math" charset="0"/>
                            </a:rPr>
                            <m:t>(</m:t>
                          </m:r>
                          <m:r>
                            <a:rPr lang="en-US" b="0" i="1" smtClean="0">
                              <a:latin typeface="Cambria Math" charset="0"/>
                            </a:rPr>
                            <m:t>𝑛</m:t>
                          </m:r>
                          <m:r>
                            <a:rPr lang="en-US" b="0" i="1" smtClean="0">
                              <a:latin typeface="Cambria Math" charset="0"/>
                            </a:rPr>
                            <m:t>+1)</m:t>
                          </m:r>
                        </m:num>
                        <m:den>
                          <m:r>
                            <a:rPr lang="en-US" b="0" i="1" smtClean="0">
                              <a:latin typeface="Cambria Math" charset="0"/>
                            </a:rPr>
                            <m:t>2</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17044" y="4061298"/>
                <a:ext cx="3553345" cy="76097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216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Triangular Numbers</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sp>
        <p:nvSpPr>
          <p:cNvPr id="7" name="TextBox 6"/>
          <p:cNvSpPr txBox="1"/>
          <p:nvPr/>
        </p:nvSpPr>
        <p:spPr>
          <a:xfrm>
            <a:off x="660685" y="1552188"/>
            <a:ext cx="11238389" cy="369332"/>
          </a:xfrm>
          <a:prstGeom prst="rect">
            <a:avLst/>
          </a:prstGeom>
          <a:noFill/>
        </p:spPr>
        <p:txBody>
          <a:bodyPr wrap="square" rtlCol="0">
            <a:spAutoFit/>
          </a:bodyPr>
          <a:lstStyle/>
          <a:p>
            <a:r>
              <a:rPr lang="en-US" dirty="0" smtClean="0"/>
              <a:t>At a party everyone shakes hands with everyone else. If 45 handshakes take place, how many people are at the party?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362" y="2422632"/>
            <a:ext cx="5219700" cy="40132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14893" y="2508258"/>
                <a:ext cx="5213543" cy="3515129"/>
              </a:xfrm>
              <a:prstGeom prst="rect">
                <a:avLst/>
              </a:prstGeom>
              <a:noFill/>
            </p:spPr>
            <p:txBody>
              <a:bodyPr wrap="none" rtlCol="0">
                <a:spAutoFit/>
              </a:bodyPr>
              <a:lstStyle/>
              <a:p>
                <a:pPr algn="ctr"/>
                <a:r>
                  <a:rPr lang="en-US" dirty="0" smtClean="0"/>
                  <a:t>The handshakes at the party can be represented</a:t>
                </a:r>
              </a:p>
              <a:p>
                <a:pPr algn="ctr"/>
                <a:r>
                  <a:rPr lang="en-US" dirty="0" smtClean="0"/>
                  <a:t>as a complete graph where each edge is a handshake.</a:t>
                </a:r>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𝐾</m:t>
                          </m:r>
                        </m:e>
                        <m:sub>
                          <m:r>
                            <a:rPr lang="en-US" b="0" i="1" smtClean="0">
                              <a:latin typeface="Cambria Math" charset="0"/>
                            </a:rPr>
                            <m:t>𝑛</m:t>
                          </m:r>
                        </m:sub>
                      </m:sSub>
                      <m:r>
                        <a:rPr lang="en-US" b="0" i="1" smtClean="0">
                          <a:latin typeface="Cambria Math" charset="0"/>
                        </a:rPr>
                        <m:t>= </m:t>
                      </m:r>
                      <m:f>
                        <m:fPr>
                          <m:ctrlPr>
                            <a:rPr lang="bg-BG" b="0" i="1" smtClean="0">
                              <a:latin typeface="Cambria Math" charset="0"/>
                            </a:rPr>
                          </m:ctrlPr>
                        </m:fPr>
                        <m:num>
                          <m:r>
                            <a:rPr lang="en-US" b="0" i="1" smtClean="0">
                              <a:latin typeface="Cambria Math" charset="0"/>
                            </a:rPr>
                            <m:t>𝑛</m:t>
                          </m:r>
                          <m:r>
                            <a:rPr lang="en-US" b="0" i="1" smtClean="0">
                              <a:latin typeface="Cambria Math" charset="0"/>
                            </a:rPr>
                            <m:t>(</m:t>
                          </m:r>
                          <m:r>
                            <a:rPr lang="en-US" b="0" i="1" smtClean="0">
                              <a:latin typeface="Cambria Math" charset="0"/>
                            </a:rPr>
                            <m:t>𝑛</m:t>
                          </m:r>
                          <m:r>
                            <a:rPr lang="en-US" b="0" i="1" smtClean="0">
                              <a:latin typeface="Cambria Math" charset="0"/>
                            </a:rPr>
                            <m:t>−1)</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𝑛</m:t>
                          </m:r>
                          <m:r>
                            <a:rPr lang="en-US" b="0" i="1" smtClean="0">
                              <a:latin typeface="Cambria Math" charset="0"/>
                            </a:rPr>
                            <m:t>+1</m:t>
                          </m:r>
                        </m:sub>
                      </m:sSub>
                    </m:oMath>
                  </m:oMathPara>
                </a14:m>
                <a:endParaRPr lang="en-US" dirty="0" smtClean="0"/>
              </a:p>
              <a:p>
                <a:pPr algn="ctr"/>
                <a:endParaRPr lang="en-US" dirty="0" smtClean="0"/>
              </a:p>
              <a:p>
                <a:pPr algn="ctr"/>
                <a14:m>
                  <m:oMath xmlns:m="http://schemas.openxmlformats.org/officeDocument/2006/math">
                    <m:r>
                      <a:rPr lang="en-US" b="0" i="1" smtClean="0">
                        <a:latin typeface="Cambria Math" charset="0"/>
                      </a:rPr>
                      <m:t>45= </m:t>
                    </m:r>
                    <m:f>
                      <m:fPr>
                        <m:ctrlPr>
                          <a:rPr lang="bg-BG" b="0" i="1" smtClean="0">
                            <a:latin typeface="Cambria Math" charset="0"/>
                          </a:rPr>
                        </m:ctrlPr>
                      </m:fPr>
                      <m:num>
                        <m:r>
                          <a:rPr lang="en-US" b="0" i="1" smtClean="0">
                            <a:latin typeface="Cambria Math" charset="0"/>
                          </a:rPr>
                          <m:t>𝑛</m:t>
                        </m:r>
                        <m:r>
                          <a:rPr lang="en-US" b="0" i="1" smtClean="0">
                            <a:latin typeface="Cambria Math" charset="0"/>
                          </a:rPr>
                          <m:t>(</m:t>
                        </m:r>
                        <m:r>
                          <a:rPr lang="en-US" b="0" i="1" smtClean="0">
                            <a:latin typeface="Cambria Math" charset="0"/>
                          </a:rPr>
                          <m:t>𝑛</m:t>
                        </m:r>
                        <m:r>
                          <a:rPr lang="en-US" b="0" i="1" smtClean="0">
                            <a:latin typeface="Cambria Math" charset="0"/>
                          </a:rPr>
                          <m:t>−1)</m:t>
                        </m:r>
                      </m:num>
                      <m:den>
                        <m:r>
                          <a:rPr lang="en-US" b="0" i="1" smtClean="0">
                            <a:latin typeface="Cambria Math" charset="0"/>
                          </a:rPr>
                          <m:t>2</m:t>
                        </m:r>
                      </m:den>
                    </m:f>
                  </m:oMath>
                </a14:m>
                <a:r>
                  <a:rPr lang="en-US" dirty="0" smtClean="0"/>
                  <a:t> </a:t>
                </a:r>
              </a:p>
              <a:p>
                <a:pPr algn="ctr"/>
                <a14:m>
                  <m:oMath xmlns:m="http://schemas.openxmlformats.org/officeDocument/2006/math">
                    <m:r>
                      <a:rPr lang="en-US" b="0" i="1" smtClean="0">
                        <a:latin typeface="Cambria Math" charset="0"/>
                      </a:rPr>
                      <m:t>90</m:t>
                    </m:r>
                    <m:r>
                      <a:rPr lang="en-US" i="1">
                        <a:latin typeface="Cambria Math" charset="0"/>
                      </a:rPr>
                      <m:t>=</m:t>
                    </m:r>
                  </m:oMath>
                </a14:m>
                <a:r>
                  <a:rPr lang="en-US" dirty="0"/>
                  <a:t> </a:t>
                </a:r>
                <a14:m>
                  <m:oMath xmlns:m="http://schemas.openxmlformats.org/officeDocument/2006/math">
                    <m:r>
                      <a:rPr lang="en-US" i="1">
                        <a:latin typeface="Cambria Math" charset="0"/>
                      </a:rPr>
                      <m:t>𝑛</m:t>
                    </m:r>
                    <m:r>
                      <a:rPr lang="en-US" i="1">
                        <a:latin typeface="Cambria Math" charset="0"/>
                      </a:rPr>
                      <m:t>(</m:t>
                    </m:r>
                    <m:r>
                      <a:rPr lang="en-US" i="1">
                        <a:latin typeface="Cambria Math" charset="0"/>
                      </a:rPr>
                      <m:t>𝑛</m:t>
                    </m:r>
                    <m:r>
                      <a:rPr lang="en-US" i="1">
                        <a:latin typeface="Cambria Math" charset="0"/>
                      </a:rPr>
                      <m:t>−1)</m:t>
                    </m:r>
                  </m:oMath>
                </a14:m>
                <a:endParaRPr lang="en-US" dirty="0" smtClean="0"/>
              </a:p>
              <a:p>
                <a:pPr algn="ctr"/>
                <a14:m>
                  <m:oMathPara xmlns:m="http://schemas.openxmlformats.org/officeDocument/2006/math">
                    <m:oMathParaPr>
                      <m:jc m:val="centerGroup"/>
                    </m:oMathParaPr>
                    <m:oMath xmlns:m="http://schemas.openxmlformats.org/officeDocument/2006/math">
                      <m:r>
                        <a:rPr lang="en-US" b="0" i="1" smtClean="0">
                          <a:latin typeface="Cambria Math" charset="0"/>
                        </a:rPr>
                        <m:t>90=</m:t>
                      </m:r>
                      <m:sSup>
                        <m:sSupPr>
                          <m:ctrlPr>
                            <a:rPr lang="is-IS" b="0" i="1" smtClean="0">
                              <a:latin typeface="Cambria Math" charset="0"/>
                            </a:rPr>
                          </m:ctrlPr>
                        </m:sSupPr>
                        <m:e>
                          <m:r>
                            <a:rPr lang="en-US" b="0" i="1" smtClean="0">
                              <a:latin typeface="Cambria Math" charset="0"/>
                            </a:rPr>
                            <m:t>𝑛</m:t>
                          </m:r>
                        </m:e>
                        <m:sup>
                          <m:r>
                            <a:rPr lang="is-IS" b="0" i="1" smtClean="0">
                              <a:latin typeface="Cambria Math" charset="0"/>
                            </a:rPr>
                            <m:t>2</m:t>
                          </m:r>
                        </m:sup>
                      </m:sSup>
                      <m:r>
                        <a:rPr lang="en-US" b="0" i="1" smtClean="0">
                          <a:latin typeface="Cambria Math" charset="0"/>
                        </a:rPr>
                        <m:t>−</m:t>
                      </m:r>
                      <m:r>
                        <a:rPr lang="en-US" b="0" i="1" smtClean="0">
                          <a:latin typeface="Cambria Math" charset="0"/>
                        </a:rPr>
                        <m:t>𝑛</m:t>
                      </m:r>
                    </m:oMath>
                  </m:oMathPara>
                </a14:m>
                <a:endParaRPr lang="en-US" b="0" dirty="0" smtClean="0"/>
              </a:p>
              <a:p>
                <a:pPr algn="ctr"/>
                <a14:m>
                  <m:oMathPara xmlns:m="http://schemas.openxmlformats.org/officeDocument/2006/math">
                    <m:oMathParaPr>
                      <m:jc m:val="centerGroup"/>
                    </m:oMathParaPr>
                    <m:oMath xmlns:m="http://schemas.openxmlformats.org/officeDocument/2006/math">
                      <m:r>
                        <a:rPr lang="en-US" b="0" i="1" smtClean="0">
                          <a:latin typeface="Cambria Math" charset="0"/>
                        </a:rPr>
                        <m:t>0=</m:t>
                      </m:r>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2</m:t>
                          </m:r>
                        </m:sup>
                      </m:sSup>
                      <m:r>
                        <a:rPr lang="en-US" b="0" i="1" smtClean="0">
                          <a:latin typeface="Cambria Math" charset="0"/>
                        </a:rPr>
                        <m:t>−</m:t>
                      </m:r>
                      <m:r>
                        <a:rPr lang="en-US" b="0" i="1" smtClean="0">
                          <a:latin typeface="Cambria Math" charset="0"/>
                        </a:rPr>
                        <m:t>𝑛</m:t>
                      </m:r>
                      <m:r>
                        <a:rPr lang="en-US" b="0" i="1" smtClean="0">
                          <a:latin typeface="Cambria Math" charset="0"/>
                        </a:rPr>
                        <m:t> −90</m:t>
                      </m:r>
                    </m:oMath>
                  </m:oMathPara>
                </a14:m>
                <a:endParaRPr lang="en-US" b="0" dirty="0" smtClean="0"/>
              </a:p>
              <a:p>
                <a:pPr algn="ctr"/>
                <a14:m>
                  <m:oMathPara xmlns:m="http://schemas.openxmlformats.org/officeDocument/2006/math">
                    <m:oMathParaPr>
                      <m:jc m:val="centerGroup"/>
                    </m:oMathParaPr>
                    <m:oMath xmlns:m="http://schemas.openxmlformats.org/officeDocument/2006/math">
                      <m:r>
                        <a:rPr lang="en-US" b="0" i="1" smtClean="0">
                          <a:latin typeface="Cambria Math" charset="0"/>
                        </a:rPr>
                        <m:t>0=</m:t>
                      </m:r>
                      <m:d>
                        <m:dPr>
                          <m:ctrlPr>
                            <a:rPr lang="en-US" b="0" i="1" smtClean="0">
                              <a:latin typeface="Cambria Math" charset="0"/>
                            </a:rPr>
                          </m:ctrlPr>
                        </m:dPr>
                        <m:e>
                          <m:r>
                            <a:rPr lang="en-US" b="0" i="1" smtClean="0">
                              <a:latin typeface="Cambria Math" charset="0"/>
                            </a:rPr>
                            <m:t>𝑛</m:t>
                          </m:r>
                          <m:r>
                            <a:rPr lang="en-US" b="0" i="1" smtClean="0">
                              <a:latin typeface="Cambria Math" charset="0"/>
                            </a:rPr>
                            <m:t>−10</m:t>
                          </m:r>
                        </m:e>
                      </m:d>
                      <m:d>
                        <m:dPr>
                          <m:ctrlPr>
                            <a:rPr lang="en-US" b="0" i="1" smtClean="0">
                              <a:latin typeface="Cambria Math" charset="0"/>
                            </a:rPr>
                          </m:ctrlPr>
                        </m:dPr>
                        <m:e>
                          <m:r>
                            <a:rPr lang="en-US" b="0" i="1" smtClean="0">
                              <a:latin typeface="Cambria Math" charset="0"/>
                            </a:rPr>
                            <m:t>𝑛</m:t>
                          </m:r>
                          <m:r>
                            <a:rPr lang="en-US" b="0" i="1" smtClean="0">
                              <a:latin typeface="Cambria Math" charset="0"/>
                            </a:rPr>
                            <m:t>+9</m:t>
                          </m:r>
                        </m:e>
                      </m:d>
                    </m:oMath>
                  </m:oMathPara>
                </a14:m>
                <a:endParaRPr lang="en-US" b="0" dirty="0" smtClean="0"/>
              </a:p>
              <a:p>
                <a:pPr algn="ctr"/>
                <a:r>
                  <a:rPr lang="en-US" b="0" dirty="0" smtClean="0">
                    <a:latin typeface="Cambria Math" charset="0"/>
                    <a:ea typeface="Cambria Math" charset="0"/>
                    <a:cs typeface="Cambria Math" charset="0"/>
                  </a:rPr>
                  <a:t>n = 10</a:t>
                </a:r>
              </a:p>
            </p:txBody>
          </p:sp>
        </mc:Choice>
        <mc:Fallback xmlns="">
          <p:sp>
            <p:nvSpPr>
              <p:cNvPr id="9" name="TextBox 8"/>
              <p:cNvSpPr txBox="1">
                <a:spLocks noRot="1" noChangeAspect="1" noMove="1" noResize="1" noEditPoints="1" noAdjustHandles="1" noChangeArrowheads="1" noChangeShapeType="1" noTextEdit="1"/>
              </p:cNvSpPr>
              <p:nvPr/>
            </p:nvSpPr>
            <p:spPr>
              <a:xfrm>
                <a:off x="414893" y="2508258"/>
                <a:ext cx="5213543" cy="3515129"/>
              </a:xfrm>
              <a:prstGeom prst="rect">
                <a:avLst/>
              </a:prstGeom>
              <a:blipFill rotWithShape="0">
                <a:blip r:embed="rId3"/>
                <a:stretch>
                  <a:fillRect l="-585" t="-867" r="-702" b="-1733"/>
                </a:stretch>
              </a:blipFill>
            </p:spPr>
            <p:txBody>
              <a:bodyPr/>
              <a:lstStyle/>
              <a:p>
                <a:r>
                  <a:rPr lang="en-US">
                    <a:noFill/>
                  </a:rPr>
                  <a:t> </a:t>
                </a:r>
              </a:p>
            </p:txBody>
          </p:sp>
        </mc:Fallback>
      </mc:AlternateContent>
    </p:spTree>
    <p:extLst>
      <p:ext uri="{BB962C8B-B14F-4D97-AF65-F5344CB8AC3E}">
        <p14:creationId xmlns:p14="http://schemas.microsoft.com/office/powerpoint/2010/main" val="165346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Bell Numbers</a:t>
            </a:r>
            <a:endParaRPr lang="en-US" dirty="0"/>
          </a:p>
        </p:txBody>
      </p:sp>
      <p:sp>
        <p:nvSpPr>
          <p:cNvPr id="4" name="TextBox 3"/>
          <p:cNvSpPr txBox="1"/>
          <p:nvPr/>
        </p:nvSpPr>
        <p:spPr>
          <a:xfrm>
            <a:off x="861714" y="1458354"/>
            <a:ext cx="10682585" cy="2246769"/>
          </a:xfrm>
          <a:prstGeom prst="rect">
            <a:avLst/>
          </a:prstGeom>
          <a:noFill/>
        </p:spPr>
        <p:txBody>
          <a:bodyPr wrap="square" rtlCol="0">
            <a:spAutoFit/>
          </a:bodyPr>
          <a:lstStyle/>
          <a:p>
            <a:r>
              <a:rPr lang="en-US" sz="2000" dirty="0" smtClean="0"/>
              <a:t>The bell numbers count the number of ways in which we can arrange n </a:t>
            </a:r>
            <a:r>
              <a:rPr lang="en-US" sz="2000" b="1" u="sng" dirty="0" smtClean="0"/>
              <a:t>distinct</a:t>
            </a:r>
            <a:r>
              <a:rPr lang="en-US" sz="2000" dirty="0" smtClean="0"/>
              <a:t> objects into n </a:t>
            </a:r>
            <a:r>
              <a:rPr lang="en-US" sz="2000" b="1" u="sng" dirty="0" smtClean="0"/>
              <a:t>identical</a:t>
            </a:r>
            <a:r>
              <a:rPr lang="en-US" sz="2000" b="1" dirty="0" smtClean="0"/>
              <a:t> </a:t>
            </a:r>
            <a:r>
              <a:rPr lang="en-US" sz="2000" dirty="0" smtClean="0"/>
              <a:t>boxes, where we allow boxes to be </a:t>
            </a:r>
            <a:r>
              <a:rPr lang="en-US" sz="2000" b="1" u="sng" dirty="0" smtClean="0"/>
              <a:t>empty</a:t>
            </a:r>
            <a:r>
              <a:rPr lang="en-US" sz="2000" dirty="0"/>
              <a:t> </a:t>
            </a:r>
            <a:r>
              <a:rPr lang="en-US" sz="2000" dirty="0" smtClean="0"/>
              <a:t>(We can also think of this as the count of the number of partitions of a set).</a:t>
            </a:r>
          </a:p>
          <a:p>
            <a:endParaRPr lang="en-US" sz="2000" dirty="0"/>
          </a:p>
          <a:p>
            <a:r>
              <a:rPr lang="en-US" sz="2000" dirty="0" smtClean="0"/>
              <a:t>Let S = { 1, 2, 3} The partitions of S are P(S) = {  {{1,2,3}}, {{1,2},{3}}, {{1},{2,3}}, {{1,3},{2}}, {{1},{2},{3}}  }   </a:t>
            </a:r>
          </a:p>
          <a:p>
            <a:r>
              <a:rPr lang="en-US" sz="2000" dirty="0" smtClean="0"/>
              <a:t>We can see that |P(S)| = B</a:t>
            </a:r>
            <a:r>
              <a:rPr lang="en-US" sz="2000" baseline="-25000" dirty="0" smtClean="0"/>
              <a:t>3 </a:t>
            </a:r>
          </a:p>
          <a:p>
            <a:endParaRPr lang="en-US" sz="2000" dirty="0" smtClean="0"/>
          </a:p>
        </p:txBody>
      </p:sp>
      <p:pic>
        <p:nvPicPr>
          <p:cNvPr id="3" name="Picture 2"/>
          <p:cNvPicPr>
            <a:picLocks noChangeAspect="1"/>
          </p:cNvPicPr>
          <p:nvPr/>
        </p:nvPicPr>
        <p:blipFill>
          <a:blip r:embed="rId2"/>
          <a:stretch>
            <a:fillRect/>
          </a:stretch>
        </p:blipFill>
        <p:spPr>
          <a:xfrm>
            <a:off x="513404" y="3700393"/>
            <a:ext cx="11379200" cy="774700"/>
          </a:xfrm>
          <a:prstGeom prst="rect">
            <a:avLst/>
          </a:prstGeom>
        </p:spPr>
      </p:pic>
      <p:sp>
        <p:nvSpPr>
          <p:cNvPr id="6" name="TextBox 5"/>
          <p:cNvSpPr txBox="1"/>
          <p:nvPr/>
        </p:nvSpPr>
        <p:spPr>
          <a:xfrm>
            <a:off x="709930" y="4499194"/>
            <a:ext cx="10986149" cy="400110"/>
          </a:xfrm>
          <a:prstGeom prst="rect">
            <a:avLst/>
          </a:prstGeom>
          <a:noFill/>
        </p:spPr>
        <p:txBody>
          <a:bodyPr wrap="none" rtlCol="0">
            <a:spAutoFit/>
          </a:bodyPr>
          <a:lstStyle/>
          <a:p>
            <a:r>
              <a:rPr lang="en-US" sz="2000" dirty="0" smtClean="0"/>
              <a:t>How </a:t>
            </a:r>
            <a:r>
              <a:rPr lang="en-US" sz="2000" dirty="0"/>
              <a:t>many ways are there to place  differently colored balls into identical urns if the urns can be empty?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299" y="5420926"/>
            <a:ext cx="508426" cy="676771"/>
          </a:xfrm>
          <a:prstGeom prst="rect">
            <a:avLst/>
          </a:prstGeom>
        </p:spPr>
      </p:pic>
      <p:sp>
        <p:nvSpPr>
          <p:cNvPr id="17" name="Oval 16"/>
          <p:cNvSpPr/>
          <p:nvPr/>
        </p:nvSpPr>
        <p:spPr>
          <a:xfrm>
            <a:off x="7364265" y="5085517"/>
            <a:ext cx="208493" cy="20849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380" y="5420926"/>
            <a:ext cx="508426" cy="676771"/>
          </a:xfrm>
          <a:prstGeom prst="rect">
            <a:avLst/>
          </a:prstGeom>
        </p:spPr>
      </p:pic>
      <p:sp>
        <p:nvSpPr>
          <p:cNvPr id="22" name="Oval 21"/>
          <p:cNvSpPr/>
          <p:nvPr/>
        </p:nvSpPr>
        <p:spPr>
          <a:xfrm>
            <a:off x="6737346" y="5085517"/>
            <a:ext cx="208493" cy="20849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741" y="5420926"/>
            <a:ext cx="508426" cy="676771"/>
          </a:xfrm>
          <a:prstGeom prst="rect">
            <a:avLst/>
          </a:prstGeom>
        </p:spPr>
      </p:pic>
      <p:sp>
        <p:nvSpPr>
          <p:cNvPr id="24" name="Oval 23"/>
          <p:cNvSpPr/>
          <p:nvPr/>
        </p:nvSpPr>
        <p:spPr>
          <a:xfrm>
            <a:off x="6064707" y="5085517"/>
            <a:ext cx="208493" cy="20849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044" y="5420926"/>
            <a:ext cx="508426" cy="676771"/>
          </a:xfrm>
          <a:prstGeom prst="rect">
            <a:avLst/>
          </a:prstGeom>
        </p:spPr>
      </p:pic>
      <p:sp>
        <p:nvSpPr>
          <p:cNvPr id="26" name="Oval 25"/>
          <p:cNvSpPr/>
          <p:nvPr/>
        </p:nvSpPr>
        <p:spPr>
          <a:xfrm>
            <a:off x="5394010" y="5085517"/>
            <a:ext cx="208493" cy="20849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125" y="5420926"/>
            <a:ext cx="508426" cy="676771"/>
          </a:xfrm>
          <a:prstGeom prst="rect">
            <a:avLst/>
          </a:prstGeom>
        </p:spPr>
      </p:pic>
      <p:sp>
        <p:nvSpPr>
          <p:cNvPr id="28" name="Oval 27"/>
          <p:cNvSpPr/>
          <p:nvPr/>
        </p:nvSpPr>
        <p:spPr>
          <a:xfrm>
            <a:off x="4767091" y="5085517"/>
            <a:ext cx="208493" cy="2084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51284" y="5420926"/>
            <a:ext cx="2076707" cy="400110"/>
          </a:xfrm>
          <a:prstGeom prst="rect">
            <a:avLst/>
          </a:prstGeom>
          <a:noFill/>
        </p:spPr>
        <p:txBody>
          <a:bodyPr wrap="square" rtlCol="0">
            <a:spAutoFit/>
          </a:bodyPr>
          <a:lstStyle/>
          <a:p>
            <a:r>
              <a:rPr lang="en-US" sz="2000" dirty="0" smtClean="0"/>
              <a:t>Answer:    B</a:t>
            </a:r>
            <a:r>
              <a:rPr lang="en-US" sz="2000" baseline="-25000" dirty="0" smtClean="0"/>
              <a:t>5</a:t>
            </a:r>
            <a:r>
              <a:rPr lang="en-US" sz="2000" dirty="0" smtClean="0"/>
              <a:t> = 52</a:t>
            </a:r>
            <a:endParaRPr lang="en-US" sz="2000" dirty="0"/>
          </a:p>
        </p:txBody>
      </p:sp>
      <p:sp>
        <p:nvSpPr>
          <p:cNvPr id="30" name="Rectangle 29"/>
          <p:cNvSpPr/>
          <p:nvPr/>
        </p:nvSpPr>
        <p:spPr>
          <a:xfrm>
            <a:off x="2358943" y="5138084"/>
            <a:ext cx="800100"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72837" y="5244594"/>
            <a:ext cx="372312" cy="707886"/>
          </a:xfrm>
          <a:prstGeom prst="rect">
            <a:avLst/>
          </a:prstGeom>
          <a:noFill/>
        </p:spPr>
        <p:txBody>
          <a:bodyPr wrap="square" rtlCol="0">
            <a:spAutoFit/>
          </a:bodyPr>
          <a:lstStyle/>
          <a:p>
            <a:r>
              <a:rPr lang="en-US" sz="4000" dirty="0" smtClean="0"/>
              <a:t>?</a:t>
            </a:r>
            <a:endParaRPr lang="en-US" sz="4000" dirty="0"/>
          </a:p>
        </p:txBody>
      </p:sp>
      <p:pic>
        <p:nvPicPr>
          <p:cNvPr id="5" name="Picture 4"/>
          <p:cNvPicPr>
            <a:picLocks noChangeAspect="1"/>
          </p:cNvPicPr>
          <p:nvPr/>
        </p:nvPicPr>
        <p:blipFill>
          <a:blip r:embed="rId4"/>
          <a:stretch>
            <a:fillRect/>
          </a:stretch>
        </p:blipFill>
        <p:spPr>
          <a:xfrm>
            <a:off x="4168460" y="3017113"/>
            <a:ext cx="2451100" cy="889000"/>
          </a:xfrm>
          <a:prstGeom prst="rect">
            <a:avLst/>
          </a:prstGeom>
        </p:spPr>
      </p:pic>
    </p:spTree>
    <p:extLst>
      <p:ext uri="{BB962C8B-B14F-4D97-AF65-F5344CB8AC3E}">
        <p14:creationId xmlns:p14="http://schemas.microsoft.com/office/powerpoint/2010/main" val="207685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2" nodeType="clickEffect">
                                  <p:stCondLst>
                                    <p:cond delay="0"/>
                                  </p:stCondLst>
                                  <p:childTnLst>
                                    <p:animEffect transition="out" filter="dissolv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par>
                                <p:cTn id="38" presetID="9" presetClass="exit" presetSubtype="0" fill="hold" grpId="2" nodeType="withEffect">
                                  <p:stCondLst>
                                    <p:cond delay="0"/>
                                  </p:stCondLst>
                                  <p:childTnLst>
                                    <p:animEffect transition="out" filter="dissolv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animBg="1"/>
      <p:bldP spid="22" grpId="0" animBg="1"/>
      <p:bldP spid="24" grpId="0" animBg="1"/>
      <p:bldP spid="26" grpId="0" animBg="1"/>
      <p:bldP spid="28" grpId="0" animBg="1"/>
      <p:bldP spid="29" grpId="0"/>
      <p:bldP spid="30" grpId="0" animBg="1"/>
      <p:bldP spid="30" grpId="2" animBg="1"/>
      <p:bldP spid="31" grpId="0"/>
      <p:bldP spid="31"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Catalan Numbers</a:t>
            </a:r>
            <a:endParaRPr lang="en-US" dirty="0"/>
          </a:p>
        </p:txBody>
      </p:sp>
      <p:sp>
        <p:nvSpPr>
          <p:cNvPr id="3" name="TextBox 2"/>
          <p:cNvSpPr txBox="1"/>
          <p:nvPr/>
        </p:nvSpPr>
        <p:spPr>
          <a:xfrm>
            <a:off x="4613030" y="1948314"/>
            <a:ext cx="6494585" cy="369332"/>
          </a:xfrm>
          <a:prstGeom prst="rect">
            <a:avLst/>
          </a:prstGeom>
          <a:noFill/>
        </p:spPr>
        <p:txBody>
          <a:bodyPr wrap="square" rtlCol="0">
            <a:spAutoFit/>
          </a:bodyPr>
          <a:lstStyle/>
          <a:p>
            <a:r>
              <a:rPr lang="is-IS" dirty="0"/>
              <a:t>1, 1, 2, 5, 14, 42, 132, 429, 1430, 4862, 16796, </a:t>
            </a:r>
            <a:r>
              <a:rPr lang="is-IS" dirty="0" smtClean="0"/>
              <a:t>58786, 208012</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512277" y="1869831"/>
                <a:ext cx="2520802" cy="5262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𝑛</m:t>
                          </m:r>
                        </m:sub>
                      </m:sSub>
                      <m:r>
                        <a:rPr lang="en-US" b="0" i="1" smtClean="0">
                          <a:latin typeface="Cambria Math" charset="0"/>
                        </a:rPr>
                        <m:t>= </m:t>
                      </m:r>
                      <m:f>
                        <m:fPr>
                          <m:ctrlPr>
                            <a:rPr lang="bg-BG" i="1" smtClean="0">
                              <a:latin typeface="Cambria Math" charset="0"/>
                            </a:rPr>
                          </m:ctrlPr>
                        </m:fPr>
                        <m:num>
                          <m:r>
                            <a:rPr lang="en-US" b="0" i="1" smtClean="0">
                              <a:latin typeface="Cambria Math" charset="0"/>
                            </a:rPr>
                            <m:t>1</m:t>
                          </m:r>
                        </m:num>
                        <m:den>
                          <m:r>
                            <a:rPr lang="en-US" b="0" i="1" smtClean="0">
                              <a:latin typeface="Cambria Math" charset="0"/>
                            </a:rPr>
                            <m:t>𝑛</m:t>
                          </m:r>
                          <m:r>
                            <a:rPr lang="en-US" b="0" i="1" smtClean="0">
                              <a:latin typeface="Cambria Math" charset="0"/>
                            </a:rPr>
                            <m:t>+1</m:t>
                          </m:r>
                        </m:den>
                      </m:f>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2</m:t>
                              </m:r>
                              <m:r>
                                <a:rPr lang="en-US" b="0" i="1" smtClean="0">
                                  <a:latin typeface="Cambria Math" charset="0"/>
                                </a:rPr>
                                <m:t>𝑛</m:t>
                              </m:r>
                            </m:num>
                            <m:den>
                              <m:r>
                                <a:rPr lang="en-US" b="0" i="1" smtClean="0">
                                  <a:latin typeface="Cambria Math" charset="0"/>
                                </a:rPr>
                                <m:t>𝑛</m:t>
                              </m:r>
                            </m:den>
                          </m:f>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512277" y="1869831"/>
                <a:ext cx="2520802" cy="526298"/>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650629" y="2813236"/>
            <a:ext cx="10357339" cy="1200329"/>
          </a:xfrm>
          <a:prstGeom prst="rect">
            <a:avLst/>
          </a:prstGeom>
          <a:noFill/>
        </p:spPr>
        <p:txBody>
          <a:bodyPr wrap="square" rtlCol="0">
            <a:spAutoFit/>
          </a:bodyPr>
          <a:lstStyle/>
          <a:p>
            <a:pPr algn="ctr"/>
            <a:r>
              <a:rPr lang="en-US" sz="2400" dirty="0" smtClean="0"/>
              <a:t>Cn counts the number of expressions containing n pairs of parentheses:</a:t>
            </a:r>
          </a:p>
          <a:p>
            <a:pPr algn="ctr"/>
            <a:endParaRPr lang="en-US" sz="2400" dirty="0"/>
          </a:p>
          <a:p>
            <a:pPr algn="ctr"/>
            <a:r>
              <a:rPr lang="is-IS" sz="2400" dirty="0"/>
              <a:t>((()))     ()(())     ()()()     (())()     </a:t>
            </a:r>
            <a:r>
              <a:rPr lang="is-IS" sz="2400" dirty="0" smtClean="0"/>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039" y="3987800"/>
            <a:ext cx="7531100" cy="2870200"/>
          </a:xfrm>
          <a:prstGeom prst="rect">
            <a:avLst/>
          </a:prstGeom>
        </p:spPr>
      </p:pic>
    </p:spTree>
    <p:extLst>
      <p:ext uri="{BB962C8B-B14F-4D97-AF65-F5344CB8AC3E}">
        <p14:creationId xmlns:p14="http://schemas.microsoft.com/office/powerpoint/2010/main" val="207132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Catalan Numbers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892" y="1353486"/>
            <a:ext cx="5756031" cy="28006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592" y="4154135"/>
            <a:ext cx="7899400" cy="2298700"/>
          </a:xfrm>
          <a:prstGeom prst="rect">
            <a:avLst/>
          </a:prstGeom>
        </p:spPr>
      </p:pic>
    </p:spTree>
    <p:extLst>
      <p:ext uri="{BB962C8B-B14F-4D97-AF65-F5344CB8AC3E}">
        <p14:creationId xmlns:p14="http://schemas.microsoft.com/office/powerpoint/2010/main" val="822792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Patterns</a:t>
            </a:r>
            <a:endParaRPr lang="en-US" dirty="0"/>
          </a:p>
        </p:txBody>
      </p:sp>
      <p:sp>
        <p:nvSpPr>
          <p:cNvPr id="4" name="TextBox 3"/>
          <p:cNvSpPr txBox="1"/>
          <p:nvPr/>
        </p:nvSpPr>
        <p:spPr>
          <a:xfrm>
            <a:off x="838200" y="1690688"/>
            <a:ext cx="184731" cy="400110"/>
          </a:xfrm>
          <a:prstGeom prst="rect">
            <a:avLst/>
          </a:prstGeom>
          <a:noFill/>
        </p:spPr>
        <p:txBody>
          <a:bodyPr wrap="none" rtlCol="0">
            <a:spAutoFit/>
          </a:bodyPr>
          <a:lstStyle/>
          <a:p>
            <a:endParaRPr lang="en-US" sz="2000" dirty="0"/>
          </a:p>
        </p:txBody>
      </p:sp>
      <p:sp>
        <p:nvSpPr>
          <p:cNvPr id="5" name="TextBox 4"/>
          <p:cNvSpPr txBox="1"/>
          <p:nvPr/>
        </p:nvSpPr>
        <p:spPr>
          <a:xfrm>
            <a:off x="1910862" y="2090798"/>
            <a:ext cx="9126415" cy="2308324"/>
          </a:xfrm>
          <a:prstGeom prst="rect">
            <a:avLst/>
          </a:prstGeom>
          <a:noFill/>
        </p:spPr>
        <p:txBody>
          <a:bodyPr wrap="square" rtlCol="0">
            <a:spAutoFit/>
          </a:bodyPr>
          <a:lstStyle/>
          <a:p>
            <a:pPr algn="ctr"/>
            <a:r>
              <a:rPr lang="en-US" sz="3600" dirty="0" smtClean="0"/>
              <a:t>The Online Encyclopedia of Integer Sequences</a:t>
            </a:r>
          </a:p>
          <a:p>
            <a:pPr algn="ctr"/>
            <a:endParaRPr lang="en-US" sz="3600" dirty="0"/>
          </a:p>
          <a:p>
            <a:pPr algn="ctr"/>
            <a:r>
              <a:rPr lang="en-US" sz="3600" dirty="0">
                <a:hlinkClick r:id="rId2"/>
              </a:rPr>
              <a:t>https://oeis.org</a:t>
            </a:r>
            <a:r>
              <a:rPr lang="en-US" sz="3600" dirty="0" smtClean="0">
                <a:hlinkClick r:id="rId2"/>
              </a:rPr>
              <a:t>/</a:t>
            </a:r>
            <a:endParaRPr lang="en-US" sz="3600" dirty="0" smtClean="0"/>
          </a:p>
          <a:p>
            <a:pPr algn="ctr"/>
            <a:endParaRPr lang="en-US" dirty="0"/>
          </a:p>
          <a:p>
            <a:endParaRPr lang="en-US" dirty="0"/>
          </a:p>
        </p:txBody>
      </p:sp>
    </p:spTree>
    <p:extLst>
      <p:ext uri="{BB962C8B-B14F-4D97-AF65-F5344CB8AC3E}">
        <p14:creationId xmlns:p14="http://schemas.microsoft.com/office/powerpoint/2010/main" val="622765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a:t>
            </a:r>
            <a:r>
              <a:rPr lang="en-US" dirty="0" err="1" smtClean="0"/>
              <a:t>Combinatorics</a:t>
            </a:r>
            <a:endParaRPr lang="en-US" dirty="0"/>
          </a:p>
        </p:txBody>
      </p:sp>
      <p:sp>
        <p:nvSpPr>
          <p:cNvPr id="5" name="TextBox 4"/>
          <p:cNvSpPr txBox="1"/>
          <p:nvPr/>
        </p:nvSpPr>
        <p:spPr>
          <a:xfrm>
            <a:off x="542260" y="2243469"/>
            <a:ext cx="9996786" cy="4339650"/>
          </a:xfrm>
          <a:prstGeom prst="rect">
            <a:avLst/>
          </a:prstGeom>
          <a:noFill/>
        </p:spPr>
        <p:txBody>
          <a:bodyPr wrap="square" rtlCol="0">
            <a:spAutoFit/>
          </a:bodyPr>
          <a:lstStyle/>
          <a:p>
            <a:pPr marL="571500" indent="-571500">
              <a:buFont typeface="Wingdings" charset="2"/>
              <a:buChar char="v"/>
            </a:pPr>
            <a:r>
              <a:rPr lang="en-US" sz="3600" dirty="0" smtClean="0"/>
              <a:t>Derangements (Sub-factorial !n)</a:t>
            </a:r>
          </a:p>
          <a:p>
            <a:pPr marL="571500" indent="-571500">
              <a:buFont typeface="Wingdings" charset="2"/>
              <a:buChar char="v"/>
            </a:pPr>
            <a:r>
              <a:rPr lang="en-US" sz="3600" dirty="0" smtClean="0"/>
              <a:t>Multinomial coefficients (</a:t>
            </a:r>
            <a:r>
              <a:rPr lang="en-US" sz="3600" dirty="0" err="1" smtClean="0"/>
              <a:t>a+b+c</a:t>
            </a:r>
            <a:r>
              <a:rPr lang="en-US" sz="3600" dirty="0" smtClean="0"/>
              <a:t>)³ </a:t>
            </a:r>
            <a:r>
              <a:rPr lang="en-US" sz="3600" dirty="0"/>
              <a:t>or (</a:t>
            </a:r>
            <a:r>
              <a:rPr lang="en-US" sz="3600" dirty="0" err="1" smtClean="0"/>
              <a:t>a+b+c+d+e</a:t>
            </a:r>
            <a:r>
              <a:rPr lang="en-US" sz="3600" dirty="0" smtClean="0"/>
              <a:t>)⁹ </a:t>
            </a:r>
          </a:p>
          <a:p>
            <a:pPr marL="571500" indent="-571500">
              <a:buFont typeface="Wingdings" charset="2"/>
              <a:buChar char="v"/>
            </a:pPr>
            <a:r>
              <a:rPr lang="en-US" sz="3600" dirty="0" smtClean="0"/>
              <a:t>Sterling numbers of the first and second kind</a:t>
            </a:r>
          </a:p>
          <a:p>
            <a:pPr marL="571500" indent="-571500">
              <a:buFont typeface="Wingdings" charset="2"/>
              <a:buChar char="v"/>
            </a:pPr>
            <a:r>
              <a:rPr lang="en-US" sz="3600" dirty="0" smtClean="0"/>
              <a:t>Recurrence relations</a:t>
            </a:r>
          </a:p>
          <a:p>
            <a:pPr marL="571500" indent="-571500">
              <a:buFont typeface="Wingdings" charset="2"/>
              <a:buChar char="v"/>
            </a:pPr>
            <a:r>
              <a:rPr lang="en-US" sz="3600" dirty="0" smtClean="0"/>
              <a:t>Generating functions </a:t>
            </a:r>
          </a:p>
          <a:p>
            <a:pPr marL="571500" indent="-571500">
              <a:buFont typeface="Wingdings" charset="2"/>
              <a:buChar char="v"/>
            </a:pPr>
            <a:r>
              <a:rPr lang="en-US" sz="3600" dirty="0" smtClean="0"/>
              <a:t>Combinatorial games</a:t>
            </a:r>
          </a:p>
          <a:p>
            <a:pPr marL="571500" indent="-571500">
              <a:buFont typeface="Wingdings" charset="2"/>
              <a:buChar char="v"/>
            </a:pPr>
            <a:r>
              <a:rPr lang="en-US" sz="3600" dirty="0" smtClean="0"/>
              <a:t>Probabilistic </a:t>
            </a:r>
            <a:r>
              <a:rPr lang="en-US" sz="3600" dirty="0" err="1" smtClean="0"/>
              <a:t>combinatorics</a:t>
            </a:r>
            <a:r>
              <a:rPr lang="en-US" sz="3600" dirty="0" smtClean="0"/>
              <a:t> </a:t>
            </a:r>
          </a:p>
          <a:p>
            <a:endParaRPr lang="en-US" sz="2400" dirty="0"/>
          </a:p>
        </p:txBody>
      </p:sp>
    </p:spTree>
    <p:extLst>
      <p:ext uri="{BB962C8B-B14F-4D97-AF65-F5344CB8AC3E}">
        <p14:creationId xmlns:p14="http://schemas.microsoft.com/office/powerpoint/2010/main" val="17596560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5" name="TextBox 4"/>
          <p:cNvSpPr txBox="1"/>
          <p:nvPr/>
        </p:nvSpPr>
        <p:spPr>
          <a:xfrm>
            <a:off x="542260" y="2243469"/>
            <a:ext cx="11273664" cy="1569660"/>
          </a:xfrm>
          <a:prstGeom prst="rect">
            <a:avLst/>
          </a:prstGeom>
          <a:noFill/>
        </p:spPr>
        <p:txBody>
          <a:bodyPr wrap="none" rtlCol="0">
            <a:spAutoFit/>
          </a:bodyPr>
          <a:lstStyle/>
          <a:p>
            <a:pPr marL="342900" indent="-342900">
              <a:buFont typeface="Arial" charset="0"/>
              <a:buChar char="•"/>
            </a:pPr>
            <a:r>
              <a:rPr lang="en-US" sz="2400" dirty="0" err="1" smtClean="0"/>
              <a:t>Combinatorics</a:t>
            </a:r>
            <a:r>
              <a:rPr lang="en-US" sz="2400" dirty="0" smtClean="0"/>
              <a:t> a Problem Oriented Approach  - Daniel A. Marcus</a:t>
            </a:r>
          </a:p>
          <a:p>
            <a:pPr marL="342900" indent="-342900">
              <a:buFont typeface="Arial" charset="0"/>
              <a:buChar char="•"/>
            </a:pPr>
            <a:r>
              <a:rPr lang="en-US" sz="2400" dirty="0" smtClean="0"/>
              <a:t>Finite Mathematics and its Applications Eleventh Edition  - Goldstein, Schneider, Siegel</a:t>
            </a:r>
          </a:p>
          <a:p>
            <a:pPr marL="342900" indent="-342900">
              <a:buFont typeface="Arial" charset="0"/>
              <a:buChar char="•"/>
            </a:pPr>
            <a:r>
              <a:rPr lang="en-US" sz="2400" dirty="0" smtClean="0"/>
              <a:t>https</a:t>
            </a:r>
            <a:r>
              <a:rPr lang="en-US" sz="2400" dirty="0"/>
              <a:t>://</a:t>
            </a:r>
            <a:r>
              <a:rPr lang="en-US" sz="2400" dirty="0" err="1"/>
              <a:t>brilliant.org</a:t>
            </a:r>
            <a:r>
              <a:rPr lang="en-US" sz="2400" dirty="0" smtClean="0"/>
              <a:t>/</a:t>
            </a:r>
          </a:p>
          <a:p>
            <a:endParaRPr lang="en-US" sz="2400" dirty="0"/>
          </a:p>
        </p:txBody>
      </p:sp>
    </p:spTree>
    <p:extLst>
      <p:ext uri="{BB962C8B-B14F-4D97-AF65-F5344CB8AC3E}">
        <p14:creationId xmlns:p14="http://schemas.microsoft.com/office/powerpoint/2010/main" val="212558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35576"/>
            <a:ext cx="9692640" cy="1155745"/>
          </a:xfrm>
        </p:spPr>
        <p:txBody>
          <a:bodyPr/>
          <a:lstStyle/>
          <a:p>
            <a:pPr algn="ctr"/>
            <a:r>
              <a:rPr lang="en-US" dirty="0" smtClean="0"/>
              <a:t>Problem</a:t>
            </a:r>
            <a:endParaRPr lang="en-US" dirty="0"/>
          </a:p>
        </p:txBody>
      </p:sp>
      <p:sp>
        <p:nvSpPr>
          <p:cNvPr id="3" name="Rectangle 2"/>
          <p:cNvSpPr/>
          <p:nvPr/>
        </p:nvSpPr>
        <p:spPr>
          <a:xfrm>
            <a:off x="494815" y="1506683"/>
            <a:ext cx="6005944" cy="1323439"/>
          </a:xfrm>
          <a:prstGeom prst="rect">
            <a:avLst/>
          </a:prstGeom>
        </p:spPr>
        <p:txBody>
          <a:bodyPr wrap="square">
            <a:spAutoFit/>
          </a:bodyPr>
          <a:lstStyle/>
          <a:p>
            <a:r>
              <a:rPr lang="en-US" sz="2000" dirty="0" smtClean="0"/>
              <a:t>Q: Suppose that each of the 293 million adults in South America is fluent in Portuguese and Spanish. If 160 million are fluent in </a:t>
            </a:r>
            <a:r>
              <a:rPr lang="en-US" sz="2000" dirty="0"/>
              <a:t>Portuguese </a:t>
            </a:r>
            <a:r>
              <a:rPr lang="en-US" sz="2000" dirty="0" smtClean="0"/>
              <a:t>and 155 million in Spanish, how many are fluent in both languages? </a:t>
            </a:r>
            <a:endParaRPr lang="en-US" sz="2000" dirty="0"/>
          </a:p>
        </p:txBody>
      </p:sp>
      <p:sp>
        <p:nvSpPr>
          <p:cNvPr id="5" name="Rectangle 4"/>
          <p:cNvSpPr/>
          <p:nvPr/>
        </p:nvSpPr>
        <p:spPr>
          <a:xfrm>
            <a:off x="640288" y="3100285"/>
            <a:ext cx="5494298" cy="3416320"/>
          </a:xfrm>
          <a:prstGeom prst="rect">
            <a:avLst/>
          </a:prstGeom>
        </p:spPr>
        <p:txBody>
          <a:bodyPr wrap="square">
            <a:spAutoFit/>
          </a:bodyPr>
          <a:lstStyle/>
          <a:p>
            <a:r>
              <a:rPr lang="en-US" sz="2000" dirty="0" smtClean="0"/>
              <a:t>Let A be the set of people who speak Portuguese </a:t>
            </a:r>
          </a:p>
          <a:p>
            <a:r>
              <a:rPr lang="en-US" sz="2000" dirty="0" smtClean="0"/>
              <a:t>Let B be the set of people who speak Spanish</a:t>
            </a:r>
          </a:p>
          <a:p>
            <a:endParaRPr lang="en-US" sz="2000" dirty="0"/>
          </a:p>
          <a:p>
            <a:r>
              <a:rPr lang="en-US" sz="2000" dirty="0" smtClean="0"/>
              <a:t>By the inclusion exclusion principle we have:</a:t>
            </a:r>
          </a:p>
          <a:p>
            <a:endParaRPr lang="en-US" sz="2000" dirty="0"/>
          </a:p>
          <a:p>
            <a:r>
              <a:rPr lang="en-US" sz="2000" dirty="0" smtClean="0"/>
              <a:t>|A∪B| = |A| + |B| - </a:t>
            </a:r>
            <a:r>
              <a:rPr lang="en-US" sz="2000" dirty="0" smtClean="0">
                <a:solidFill>
                  <a:srgbClr val="00B050"/>
                </a:solidFill>
              </a:rPr>
              <a:t>|A∩B|</a:t>
            </a:r>
          </a:p>
          <a:p>
            <a:r>
              <a:rPr lang="en-US" sz="2000" dirty="0">
                <a:solidFill>
                  <a:srgbClr val="00B050"/>
                </a:solidFill>
              </a:rPr>
              <a:t>|A∩B</a:t>
            </a:r>
            <a:r>
              <a:rPr lang="en-US" sz="2000" dirty="0" smtClean="0">
                <a:solidFill>
                  <a:srgbClr val="00B050"/>
                </a:solidFill>
              </a:rPr>
              <a:t>|  </a:t>
            </a:r>
            <a:r>
              <a:rPr lang="en-US" sz="2000" dirty="0" smtClean="0"/>
              <a:t>=</a:t>
            </a:r>
            <a:r>
              <a:rPr lang="en-US" sz="2000" dirty="0" smtClean="0">
                <a:solidFill>
                  <a:srgbClr val="0070C0"/>
                </a:solidFill>
              </a:rPr>
              <a:t> </a:t>
            </a:r>
            <a:r>
              <a:rPr lang="en-US" sz="2000" dirty="0"/>
              <a:t>|A| + |B| - |</a:t>
            </a:r>
            <a:r>
              <a:rPr lang="en-US" sz="2000" dirty="0" smtClean="0"/>
              <a:t>A∪B|</a:t>
            </a:r>
            <a:endParaRPr lang="en-US" sz="2000" dirty="0"/>
          </a:p>
          <a:p>
            <a:r>
              <a:rPr lang="en-US" sz="2000" dirty="0" smtClean="0"/>
              <a:t>              =</a:t>
            </a:r>
            <a:r>
              <a:rPr lang="en-US" sz="2000" dirty="0" smtClean="0">
                <a:solidFill>
                  <a:srgbClr val="0070C0"/>
                </a:solidFill>
              </a:rPr>
              <a:t> </a:t>
            </a:r>
            <a:r>
              <a:rPr lang="en-US" sz="2000" dirty="0" smtClean="0"/>
              <a:t>160  + 155  </a:t>
            </a:r>
            <a:r>
              <a:rPr lang="en-US" sz="2000" dirty="0"/>
              <a:t>- </a:t>
            </a:r>
            <a:r>
              <a:rPr lang="en-US" sz="2000" dirty="0" smtClean="0"/>
              <a:t> 293</a:t>
            </a:r>
          </a:p>
          <a:p>
            <a:r>
              <a:rPr lang="en-US" sz="2000" dirty="0"/>
              <a:t> </a:t>
            </a:r>
            <a:r>
              <a:rPr lang="en-US" sz="2000" dirty="0" smtClean="0"/>
              <a:t>             = 22 million</a:t>
            </a:r>
            <a:endParaRPr lang="en-US" sz="2000" dirty="0"/>
          </a:p>
          <a:p>
            <a:endParaRPr lang="en-US" dirty="0"/>
          </a:p>
          <a:p>
            <a:endParaRPr lang="en-US" dirty="0"/>
          </a:p>
        </p:txBody>
      </p:sp>
      <p:sp>
        <p:nvSpPr>
          <p:cNvPr id="4" name="TextBox 3"/>
          <p:cNvSpPr txBox="1"/>
          <p:nvPr/>
        </p:nvSpPr>
        <p:spPr>
          <a:xfrm>
            <a:off x="6774872" y="1506683"/>
            <a:ext cx="4584885" cy="707886"/>
          </a:xfrm>
          <a:prstGeom prst="rect">
            <a:avLst/>
          </a:prstGeom>
          <a:noFill/>
        </p:spPr>
        <p:txBody>
          <a:bodyPr wrap="square" rtlCol="0">
            <a:spAutoFit/>
          </a:bodyPr>
          <a:lstStyle/>
          <a:p>
            <a:r>
              <a:rPr lang="en-US" sz="2000" dirty="0" smtClean="0"/>
              <a:t>How many seven digit numbers are even and have a 3 in the hundreds place?</a:t>
            </a:r>
            <a:endParaRPr lang="en-US" sz="2000" dirty="0"/>
          </a:p>
        </p:txBody>
      </p:sp>
      <p:sp>
        <p:nvSpPr>
          <p:cNvPr id="6" name="TextBox 5"/>
          <p:cNvSpPr txBox="1"/>
          <p:nvPr/>
        </p:nvSpPr>
        <p:spPr>
          <a:xfrm>
            <a:off x="7751617" y="2453954"/>
            <a:ext cx="2462646" cy="646331"/>
          </a:xfrm>
          <a:prstGeom prst="rect">
            <a:avLst/>
          </a:prstGeom>
          <a:noFill/>
        </p:spPr>
        <p:txBody>
          <a:bodyPr wrap="square" rtlCol="0">
            <a:spAutoFit/>
          </a:bodyPr>
          <a:lstStyle/>
          <a:p>
            <a:r>
              <a:rPr lang="en-US" sz="3600" dirty="0" smtClean="0"/>
              <a:t>_ _ _ _ _ _ _</a:t>
            </a:r>
            <a:endParaRPr lang="en-US" sz="3600" dirty="0"/>
          </a:p>
        </p:txBody>
      </p:sp>
      <p:sp>
        <p:nvSpPr>
          <p:cNvPr id="7" name="TextBox 6"/>
          <p:cNvSpPr txBox="1"/>
          <p:nvPr/>
        </p:nvSpPr>
        <p:spPr>
          <a:xfrm>
            <a:off x="7751617" y="2545773"/>
            <a:ext cx="2337956" cy="400110"/>
          </a:xfrm>
          <a:prstGeom prst="rect">
            <a:avLst/>
          </a:prstGeom>
          <a:noFill/>
        </p:spPr>
        <p:txBody>
          <a:bodyPr wrap="square" rtlCol="0">
            <a:spAutoFit/>
          </a:bodyPr>
          <a:lstStyle/>
          <a:p>
            <a:r>
              <a:rPr lang="en-US" sz="2000" dirty="0" smtClean="0"/>
              <a:t> 9  10 10  10  1  10  5</a:t>
            </a:r>
            <a:endParaRPr lang="en-US" sz="2000" dirty="0"/>
          </a:p>
        </p:txBody>
      </p:sp>
      <p:cxnSp>
        <p:nvCxnSpPr>
          <p:cNvPr id="9" name="Straight Arrow Connector 8"/>
          <p:cNvCxnSpPr/>
          <p:nvPr/>
        </p:nvCxnSpPr>
        <p:spPr>
          <a:xfrm flipV="1">
            <a:off x="6774872" y="3100285"/>
            <a:ext cx="1070264"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0089573" y="3116286"/>
            <a:ext cx="284016" cy="63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9" idx="0"/>
          </p:cNvCxnSpPr>
          <p:nvPr/>
        </p:nvCxnSpPr>
        <p:spPr>
          <a:xfrm flipV="1">
            <a:off x="8663039" y="3100288"/>
            <a:ext cx="585355" cy="100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39690" y="3746616"/>
            <a:ext cx="2119746" cy="369332"/>
          </a:xfrm>
          <a:prstGeom prst="rect">
            <a:avLst/>
          </a:prstGeom>
          <a:noFill/>
        </p:spPr>
        <p:txBody>
          <a:bodyPr wrap="square" rtlCol="0">
            <a:spAutoFit/>
          </a:bodyPr>
          <a:lstStyle/>
          <a:p>
            <a:r>
              <a:rPr lang="en-US" dirty="0" smtClean="0"/>
              <a:t>0 is not a valid digit!</a:t>
            </a:r>
            <a:endParaRPr lang="en-US" dirty="0"/>
          </a:p>
        </p:txBody>
      </p:sp>
      <p:sp>
        <p:nvSpPr>
          <p:cNvPr id="19" name="TextBox 18"/>
          <p:cNvSpPr txBox="1"/>
          <p:nvPr/>
        </p:nvSpPr>
        <p:spPr>
          <a:xfrm>
            <a:off x="7660316" y="4108598"/>
            <a:ext cx="2005446" cy="646331"/>
          </a:xfrm>
          <a:prstGeom prst="rect">
            <a:avLst/>
          </a:prstGeom>
          <a:noFill/>
        </p:spPr>
        <p:txBody>
          <a:bodyPr wrap="square" rtlCol="0">
            <a:spAutoFit/>
          </a:bodyPr>
          <a:lstStyle/>
          <a:p>
            <a:pPr algn="ctr"/>
            <a:r>
              <a:rPr lang="en-US" dirty="0" smtClean="0"/>
              <a:t>We require a 3 in this position.</a:t>
            </a:r>
            <a:endParaRPr lang="en-US" dirty="0"/>
          </a:p>
        </p:txBody>
      </p:sp>
      <p:sp>
        <p:nvSpPr>
          <p:cNvPr id="20" name="TextBox 19"/>
          <p:cNvSpPr txBox="1"/>
          <p:nvPr/>
        </p:nvSpPr>
        <p:spPr>
          <a:xfrm>
            <a:off x="9480942" y="3626427"/>
            <a:ext cx="2005446" cy="369332"/>
          </a:xfrm>
          <a:prstGeom prst="rect">
            <a:avLst/>
          </a:prstGeom>
          <a:noFill/>
        </p:spPr>
        <p:txBody>
          <a:bodyPr wrap="square" rtlCol="0">
            <a:spAutoFit/>
          </a:bodyPr>
          <a:lstStyle/>
          <a:p>
            <a:r>
              <a:rPr lang="en-US" smtClean="0"/>
              <a:t>Needs to be even</a:t>
            </a:r>
            <a:endParaRPr lang="en-US" dirty="0"/>
          </a:p>
        </p:txBody>
      </p:sp>
      <p:sp>
        <p:nvSpPr>
          <p:cNvPr id="25" name="TextBox 24"/>
          <p:cNvSpPr txBox="1"/>
          <p:nvPr/>
        </p:nvSpPr>
        <p:spPr>
          <a:xfrm>
            <a:off x="6134586" y="5204640"/>
            <a:ext cx="4657344" cy="707886"/>
          </a:xfrm>
          <a:prstGeom prst="rect">
            <a:avLst/>
          </a:prstGeom>
          <a:noFill/>
        </p:spPr>
        <p:txBody>
          <a:bodyPr wrap="square" rtlCol="0">
            <a:spAutoFit/>
          </a:bodyPr>
          <a:lstStyle/>
          <a:p>
            <a:r>
              <a:rPr lang="en-US" sz="2000" dirty="0" smtClean="0"/>
              <a:t>Seven </a:t>
            </a:r>
            <a:r>
              <a:rPr lang="en-US" sz="2000" dirty="0"/>
              <a:t>digit numbers are even and have a 3 in the hundreds place </a:t>
            </a:r>
            <a:r>
              <a:rPr lang="en-US" sz="2000" dirty="0" smtClean="0"/>
              <a:t>5 * 9 * 10⁴ = 450000</a:t>
            </a:r>
            <a:endParaRPr lang="en-US" sz="2000" dirty="0"/>
          </a:p>
        </p:txBody>
      </p:sp>
    </p:spTree>
    <p:extLst>
      <p:ext uri="{BB962C8B-B14F-4D97-AF65-F5344CB8AC3E}">
        <p14:creationId xmlns:p14="http://schemas.microsoft.com/office/powerpoint/2010/main" val="28680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18" grpId="0"/>
      <p:bldP spid="19" grpId="0"/>
      <p:bldP spid="2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Multiplication Principle</a:t>
            </a:r>
            <a:endParaRPr lang="en-US" dirty="0"/>
          </a:p>
        </p:txBody>
      </p:sp>
      <p:sp>
        <p:nvSpPr>
          <p:cNvPr id="9" name="TextBox 8"/>
          <p:cNvSpPr txBox="1"/>
          <p:nvPr/>
        </p:nvSpPr>
        <p:spPr>
          <a:xfrm>
            <a:off x="2189017" y="1690688"/>
            <a:ext cx="7952509" cy="1323439"/>
          </a:xfrm>
          <a:prstGeom prst="rect">
            <a:avLst/>
          </a:prstGeom>
          <a:noFill/>
        </p:spPr>
        <p:txBody>
          <a:bodyPr wrap="square" rtlCol="0">
            <a:spAutoFit/>
          </a:bodyPr>
          <a:lstStyle/>
          <a:p>
            <a:r>
              <a:rPr lang="en-US" sz="2000" dirty="0" smtClean="0"/>
              <a:t>Suppose we have a task that consists of T choices performed consecutively. Suppose that choice 1 can be performed in m</a:t>
            </a:r>
            <a:r>
              <a:rPr lang="en-US" sz="2000" baseline="-25000" dirty="0" smtClean="0"/>
              <a:t>1 </a:t>
            </a:r>
            <a:r>
              <a:rPr lang="en-US" sz="2000" dirty="0" smtClean="0"/>
              <a:t>ways; for each of these choice 2 in m</a:t>
            </a:r>
            <a:r>
              <a:rPr lang="en-US" sz="2000" baseline="-25000" dirty="0" smtClean="0"/>
              <a:t>2</a:t>
            </a:r>
            <a:r>
              <a:rPr lang="en-US" sz="2000" dirty="0" smtClean="0"/>
              <a:t>  ways; for each of these, choice 3 in m</a:t>
            </a:r>
            <a:r>
              <a:rPr lang="en-US" sz="2000" baseline="-25000" dirty="0" smtClean="0"/>
              <a:t>3</a:t>
            </a:r>
            <a:r>
              <a:rPr lang="en-US" sz="2000" dirty="0" smtClean="0"/>
              <a:t> ways; and so fourth. Then the task can be completed in m</a:t>
            </a:r>
            <a:r>
              <a:rPr lang="en-US" sz="2000" baseline="-25000" dirty="0" smtClean="0"/>
              <a:t>1</a:t>
            </a:r>
            <a:r>
              <a:rPr lang="en-US" sz="2000" dirty="0" smtClean="0"/>
              <a:t>m</a:t>
            </a:r>
            <a:r>
              <a:rPr lang="en-US" sz="2000" baseline="-25000" dirty="0" smtClean="0"/>
              <a:t>2</a:t>
            </a:r>
            <a:r>
              <a:rPr lang="en-US" sz="2000" dirty="0" smtClean="0"/>
              <a:t>m</a:t>
            </a:r>
            <a:r>
              <a:rPr lang="en-US" sz="2000" baseline="-25000" dirty="0" smtClean="0"/>
              <a:t>3</a:t>
            </a:r>
            <a:r>
              <a:rPr lang="en-US" sz="2000" dirty="0" smtClean="0"/>
              <a:t>m</a:t>
            </a:r>
            <a:r>
              <a:rPr lang="en-US" sz="2000" baseline="-25000" dirty="0" smtClean="0"/>
              <a:t>4 </a:t>
            </a:r>
            <a:r>
              <a:rPr lang="is-IS" sz="2000" dirty="0" smtClean="0"/>
              <a:t>… m</a:t>
            </a:r>
            <a:r>
              <a:rPr lang="is-IS" sz="2000" baseline="-25000" dirty="0" smtClean="0"/>
              <a:t>T</a:t>
            </a:r>
            <a:r>
              <a:rPr lang="is-IS" sz="2000" dirty="0" smtClean="0"/>
              <a:t> ways.</a:t>
            </a:r>
            <a:endParaRPr lang="en-US" sz="2000" dirty="0" smtClean="0"/>
          </a:p>
        </p:txBody>
      </p:sp>
      <p:sp>
        <p:nvSpPr>
          <p:cNvPr id="10" name="Oval 9"/>
          <p:cNvSpPr/>
          <p:nvPr/>
        </p:nvSpPr>
        <p:spPr>
          <a:xfrm>
            <a:off x="3958929" y="4339689"/>
            <a:ext cx="401782" cy="429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15890" y="4339691"/>
            <a:ext cx="401782" cy="429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498768" y="4294415"/>
            <a:ext cx="401782" cy="429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434944" y="4339690"/>
            <a:ext cx="401782" cy="429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p:nvPr/>
        </p:nvSpPr>
        <p:spPr>
          <a:xfrm rot="18723869">
            <a:off x="4079246" y="4097441"/>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8723869">
            <a:off x="5845701" y="4097442"/>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8166032">
            <a:off x="4004301" y="2609700"/>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8166032">
            <a:off x="5743277" y="2545611"/>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4149435" y="4554435"/>
            <a:ext cx="1967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71735" y="4554434"/>
            <a:ext cx="196734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969010" y="4339689"/>
            <a:ext cx="401782" cy="429491"/>
          </a:xfrm>
          <a:prstGeom prst="ellipse">
            <a:avLst/>
          </a:prstGeom>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p:cNvSpPr/>
          <p:nvPr/>
        </p:nvSpPr>
        <p:spPr>
          <a:xfrm rot="18723869">
            <a:off x="2075357" y="4161532"/>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8166032">
            <a:off x="1972933" y="2609701"/>
            <a:ext cx="2293684" cy="24197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1853151" y="5067695"/>
            <a:ext cx="7867716" cy="923330"/>
          </a:xfrm>
          <a:prstGeom prst="rect">
            <a:avLst/>
          </a:prstGeom>
          <a:noFill/>
        </p:spPr>
        <p:txBody>
          <a:bodyPr wrap="square" rtlCol="0">
            <a:spAutoFit/>
          </a:bodyPr>
          <a:lstStyle/>
          <a:p>
            <a:r>
              <a:rPr lang="en-US" dirty="0" smtClean="0"/>
              <a:t>               m</a:t>
            </a:r>
            <a:r>
              <a:rPr lang="en-US" baseline="-25000" dirty="0" smtClean="0"/>
              <a:t>1</a:t>
            </a:r>
            <a:r>
              <a:rPr lang="en-US" dirty="0" smtClean="0"/>
              <a:t> = 2                            m</a:t>
            </a:r>
            <a:r>
              <a:rPr lang="en-US" baseline="-25000" dirty="0" smtClean="0"/>
              <a:t>2</a:t>
            </a:r>
            <a:r>
              <a:rPr lang="en-US" dirty="0" smtClean="0"/>
              <a:t> = 3                      m</a:t>
            </a:r>
            <a:r>
              <a:rPr lang="en-US" baseline="-25000" dirty="0" smtClean="0"/>
              <a:t>3</a:t>
            </a:r>
            <a:r>
              <a:rPr lang="en-US" dirty="0" smtClean="0"/>
              <a:t> = 2                     m</a:t>
            </a:r>
            <a:r>
              <a:rPr lang="en-US" baseline="-25000" dirty="0" smtClean="0"/>
              <a:t>4</a:t>
            </a:r>
            <a:r>
              <a:rPr lang="en-US" dirty="0" smtClean="0"/>
              <a:t> = 1</a:t>
            </a:r>
          </a:p>
          <a:p>
            <a:endParaRPr lang="en-US" dirty="0"/>
          </a:p>
          <a:p>
            <a:r>
              <a:rPr lang="en-US" dirty="0" smtClean="0"/>
              <a:t>                     The number of paths = m</a:t>
            </a:r>
            <a:r>
              <a:rPr lang="en-US" baseline="-25000" dirty="0" smtClean="0"/>
              <a:t>1</a:t>
            </a:r>
            <a:r>
              <a:rPr lang="en-US" dirty="0" smtClean="0"/>
              <a:t>m</a:t>
            </a:r>
            <a:r>
              <a:rPr lang="en-US" baseline="-25000" dirty="0" smtClean="0"/>
              <a:t>2</a:t>
            </a:r>
            <a:r>
              <a:rPr lang="en-US" dirty="0" smtClean="0"/>
              <a:t>m</a:t>
            </a:r>
            <a:r>
              <a:rPr lang="en-US" baseline="-25000" dirty="0" smtClean="0"/>
              <a:t>3</a:t>
            </a:r>
            <a:r>
              <a:rPr lang="en-US" dirty="0" smtClean="0"/>
              <a:t>m</a:t>
            </a:r>
            <a:r>
              <a:rPr lang="en-US" baseline="-25000" dirty="0" smtClean="0"/>
              <a:t>4</a:t>
            </a:r>
            <a:r>
              <a:rPr lang="en-US" dirty="0" smtClean="0"/>
              <a:t> = 2 * 3 * 2 * 1 = 12</a:t>
            </a:r>
          </a:p>
        </p:txBody>
      </p:sp>
    </p:spTree>
    <p:extLst>
      <p:ext uri="{BB962C8B-B14F-4D97-AF65-F5344CB8AC3E}">
        <p14:creationId xmlns:p14="http://schemas.microsoft.com/office/powerpoint/2010/main" val="102940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Problem</a:t>
            </a:r>
            <a:endParaRPr lang="en-US" dirty="0"/>
          </a:p>
        </p:txBody>
      </p:sp>
      <p:sp>
        <p:nvSpPr>
          <p:cNvPr id="3" name="TextBox 2"/>
          <p:cNvSpPr txBox="1"/>
          <p:nvPr/>
        </p:nvSpPr>
        <p:spPr>
          <a:xfrm>
            <a:off x="598026" y="1770143"/>
            <a:ext cx="4861367" cy="400110"/>
          </a:xfrm>
          <a:prstGeom prst="rect">
            <a:avLst/>
          </a:prstGeom>
          <a:noFill/>
        </p:spPr>
        <p:txBody>
          <a:bodyPr wrap="square" rtlCol="0">
            <a:spAutoFit/>
          </a:bodyPr>
          <a:lstStyle/>
          <a:p>
            <a:pPr algn="ctr"/>
            <a:r>
              <a:rPr lang="en-US" sz="2000" dirty="0" smtClean="0"/>
              <a:t>How many five digit palindromes are there?</a:t>
            </a:r>
            <a:endParaRPr lang="en-US" sz="2000" dirty="0"/>
          </a:p>
        </p:txBody>
      </p:sp>
      <p:sp>
        <p:nvSpPr>
          <p:cNvPr id="4" name="TextBox 3"/>
          <p:cNvSpPr txBox="1"/>
          <p:nvPr/>
        </p:nvSpPr>
        <p:spPr>
          <a:xfrm>
            <a:off x="598026" y="2685327"/>
            <a:ext cx="5497974" cy="2585323"/>
          </a:xfrm>
          <a:prstGeom prst="rect">
            <a:avLst/>
          </a:prstGeom>
          <a:noFill/>
        </p:spPr>
        <p:txBody>
          <a:bodyPr wrap="square" rtlCol="0">
            <a:spAutoFit/>
          </a:bodyPr>
          <a:lstStyle/>
          <a:p>
            <a:r>
              <a:rPr lang="en-US" dirty="0" smtClean="0"/>
              <a:t>Let our five digit palindrome be: </a:t>
            </a:r>
            <a:r>
              <a:rPr lang="en-US" b="1" dirty="0" err="1" smtClean="0">
                <a:solidFill>
                  <a:srgbClr val="FF0000"/>
                </a:solidFill>
              </a:rPr>
              <a:t>a</a:t>
            </a:r>
            <a:r>
              <a:rPr lang="en-US" b="1" dirty="0" err="1" smtClean="0">
                <a:solidFill>
                  <a:schemeClr val="accent1"/>
                </a:solidFill>
              </a:rPr>
              <a:t>b</a:t>
            </a:r>
            <a:r>
              <a:rPr lang="en-US" b="1" dirty="0" err="1" smtClean="0">
                <a:solidFill>
                  <a:srgbClr val="00B050"/>
                </a:solidFill>
              </a:rPr>
              <a:t>c</a:t>
            </a:r>
            <a:r>
              <a:rPr lang="en-US" b="1" dirty="0" err="1" smtClean="0">
                <a:solidFill>
                  <a:schemeClr val="accent1"/>
                </a:solidFill>
              </a:rPr>
              <a:t>b</a:t>
            </a:r>
            <a:r>
              <a:rPr lang="en-US" b="1" dirty="0" err="1" smtClean="0">
                <a:solidFill>
                  <a:srgbClr val="FF0000"/>
                </a:solidFill>
              </a:rPr>
              <a:t>a</a:t>
            </a:r>
            <a:endParaRPr lang="en-US" b="1" dirty="0" smtClean="0">
              <a:solidFill>
                <a:srgbClr val="FF0000"/>
              </a:solidFill>
            </a:endParaRPr>
          </a:p>
          <a:p>
            <a:endParaRPr lang="en-US" dirty="0"/>
          </a:p>
          <a:p>
            <a:r>
              <a:rPr lang="en-US" dirty="0" smtClean="0"/>
              <a:t>The digit at position </a:t>
            </a:r>
            <a:r>
              <a:rPr lang="en-US" b="1" dirty="0" smtClean="0">
                <a:solidFill>
                  <a:srgbClr val="FF0000"/>
                </a:solidFill>
              </a:rPr>
              <a:t>a</a:t>
            </a:r>
            <a:r>
              <a:rPr lang="en-US" b="1" dirty="0" smtClean="0"/>
              <a:t> </a:t>
            </a:r>
            <a:r>
              <a:rPr lang="en-US" dirty="0" smtClean="0"/>
              <a:t> can only have 9 digits: [1, 9]</a:t>
            </a:r>
          </a:p>
          <a:p>
            <a:r>
              <a:rPr lang="en-US" dirty="0"/>
              <a:t>The digit at position </a:t>
            </a:r>
            <a:r>
              <a:rPr lang="en-US" b="1" dirty="0" smtClean="0">
                <a:solidFill>
                  <a:srgbClr val="0070C0"/>
                </a:solidFill>
              </a:rPr>
              <a:t>b</a:t>
            </a:r>
            <a:r>
              <a:rPr lang="en-US" b="1" dirty="0" smtClean="0"/>
              <a:t> </a:t>
            </a:r>
            <a:r>
              <a:rPr lang="en-US" dirty="0" smtClean="0"/>
              <a:t> </a:t>
            </a:r>
            <a:r>
              <a:rPr lang="en-US" dirty="0"/>
              <a:t>can only have </a:t>
            </a:r>
            <a:r>
              <a:rPr lang="en-US" dirty="0" smtClean="0"/>
              <a:t>10 digits: [0, </a:t>
            </a:r>
            <a:r>
              <a:rPr lang="en-US" dirty="0"/>
              <a:t>9</a:t>
            </a:r>
            <a:r>
              <a:rPr lang="en-US" dirty="0" smtClean="0"/>
              <a:t>]</a:t>
            </a:r>
          </a:p>
          <a:p>
            <a:r>
              <a:rPr lang="en-US" dirty="0"/>
              <a:t>The digit at position </a:t>
            </a:r>
            <a:r>
              <a:rPr lang="en-US" b="1" dirty="0" smtClean="0">
                <a:solidFill>
                  <a:srgbClr val="00B050"/>
                </a:solidFill>
              </a:rPr>
              <a:t>c</a:t>
            </a:r>
            <a:r>
              <a:rPr lang="en-US" b="1" dirty="0" smtClean="0"/>
              <a:t> </a:t>
            </a:r>
            <a:r>
              <a:rPr lang="en-US" dirty="0" smtClean="0"/>
              <a:t> </a:t>
            </a:r>
            <a:r>
              <a:rPr lang="en-US" dirty="0"/>
              <a:t>can only have 10 digits: [0, 9</a:t>
            </a:r>
            <a:r>
              <a:rPr lang="en-US" dirty="0" smtClean="0"/>
              <a:t>]</a:t>
            </a:r>
          </a:p>
          <a:p>
            <a:endParaRPr lang="en-US" dirty="0"/>
          </a:p>
          <a:p>
            <a:r>
              <a:rPr lang="en-US" dirty="0"/>
              <a:t>By the multiplication principle the number of five</a:t>
            </a:r>
          </a:p>
          <a:p>
            <a:r>
              <a:rPr lang="en-US" dirty="0"/>
              <a:t>Digit palindromes is equal to: 9 * 10 * 10 = 900</a:t>
            </a:r>
          </a:p>
          <a:p>
            <a:endParaRPr lang="en-US" dirty="0"/>
          </a:p>
        </p:txBody>
      </p:sp>
      <p:sp>
        <p:nvSpPr>
          <p:cNvPr id="5" name="TextBox 4"/>
          <p:cNvSpPr txBox="1"/>
          <p:nvPr/>
        </p:nvSpPr>
        <p:spPr>
          <a:xfrm>
            <a:off x="6096000" y="1770143"/>
            <a:ext cx="5612758" cy="1200329"/>
          </a:xfrm>
          <a:prstGeom prst="rect">
            <a:avLst/>
          </a:prstGeom>
          <a:noFill/>
        </p:spPr>
        <p:txBody>
          <a:bodyPr wrap="square" rtlCol="0">
            <a:spAutoFit/>
          </a:bodyPr>
          <a:lstStyle/>
          <a:p>
            <a:r>
              <a:rPr lang="en-US" dirty="0" smtClean="0"/>
              <a:t>Six houses in a row are each painted with one of the following colors: red, green, blue, and yellow. In how many different ways can the houses be painted so that no two adjacent houses are of the same color?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838" y="4632869"/>
            <a:ext cx="3802123" cy="2030826"/>
          </a:xfrm>
          <a:prstGeom prst="rect">
            <a:avLst/>
          </a:prstGeom>
        </p:spPr>
      </p:pic>
      <p:sp>
        <p:nvSpPr>
          <p:cNvPr id="18" name="TextBox 17"/>
          <p:cNvSpPr txBox="1"/>
          <p:nvPr/>
        </p:nvSpPr>
        <p:spPr>
          <a:xfrm>
            <a:off x="6095519" y="3175003"/>
            <a:ext cx="5613721" cy="1754326"/>
          </a:xfrm>
          <a:prstGeom prst="rect">
            <a:avLst/>
          </a:prstGeom>
          <a:noFill/>
        </p:spPr>
        <p:txBody>
          <a:bodyPr wrap="square" rtlCol="0">
            <a:spAutoFit/>
          </a:bodyPr>
          <a:lstStyle/>
          <a:p>
            <a:r>
              <a:rPr lang="en-US" dirty="0" smtClean="0"/>
              <a:t>When we place the first box we can pick all four colors. For the second box we can pick all colors except the color of the first box, for the third box we can pick all the colors except the one of the second box and </a:t>
            </a:r>
            <a:r>
              <a:rPr lang="en-US" dirty="0" err="1" smtClean="0"/>
              <a:t>etc</a:t>
            </a:r>
            <a:r>
              <a:rPr lang="is-IS" dirty="0" smtClean="0"/>
              <a:t>…</a:t>
            </a:r>
          </a:p>
          <a:p>
            <a:endParaRPr lang="is-IS" dirty="0"/>
          </a:p>
          <a:p>
            <a:r>
              <a:rPr lang="is-IS" dirty="0" smtClean="0"/>
              <a:t>Thus there are 4*3⁵ ways</a:t>
            </a:r>
            <a:endParaRPr lang="en-US" dirty="0"/>
          </a:p>
        </p:txBody>
      </p:sp>
      <p:sp>
        <p:nvSpPr>
          <p:cNvPr id="24" name="TextBox 23"/>
          <p:cNvSpPr txBox="1"/>
          <p:nvPr/>
        </p:nvSpPr>
        <p:spPr>
          <a:xfrm>
            <a:off x="598026" y="4298868"/>
            <a:ext cx="503087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345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Combinations and Permutations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38199" y="1690688"/>
                <a:ext cx="11060875" cy="4194353"/>
              </a:xfrm>
              <a:prstGeom prst="rect">
                <a:avLst/>
              </a:prstGeom>
              <a:noFill/>
            </p:spPr>
            <p:txBody>
              <a:bodyPr wrap="square" rtlCol="0">
                <a:spAutoFit/>
              </a:bodyPr>
              <a:lstStyle/>
              <a:p>
                <a:r>
                  <a:rPr lang="en-US" sz="2000" dirty="0" smtClean="0"/>
                  <a:t>A permutation is the arrangement of r of the n objects in a </a:t>
                </a:r>
                <a:r>
                  <a:rPr lang="en-US" sz="2000" b="1" u="sng" dirty="0" smtClean="0"/>
                  <a:t>specific order</a:t>
                </a:r>
                <a:r>
                  <a:rPr lang="en-US" sz="2000" dirty="0" smtClean="0"/>
                  <a:t>. The permutation of n objects taken r at a time is:  </a:t>
                </a:r>
              </a:p>
              <a:p>
                <a:endParaRPr lang="en-US" sz="2000" dirty="0" smtClean="0"/>
              </a:p>
              <a:p>
                <a:pPr algn="ct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𝑟</m:t>
                          </m:r>
                        </m:e>
                      </m:d>
                      <m:r>
                        <a:rPr lang="en-US" sz="2400" b="0" i="1" smtClean="0">
                          <a:latin typeface="Cambria Math" charset="0"/>
                        </a:rPr>
                        <m:t>=</m:t>
                      </m:r>
                      <m:f>
                        <m:fPr>
                          <m:ctrlPr>
                            <a:rPr lang="bg-BG" sz="2400" i="1">
                              <a:latin typeface="Cambria Math" charset="0"/>
                            </a:rPr>
                          </m:ctrlPr>
                        </m:fPr>
                        <m:num>
                          <m:r>
                            <a:rPr lang="en-US" sz="2400" i="1">
                              <a:latin typeface="Cambria Math" charset="0"/>
                            </a:rPr>
                            <m:t>𝑛</m:t>
                          </m:r>
                          <m:r>
                            <a:rPr lang="en-US" sz="2400" i="1">
                              <a:latin typeface="Cambria Math" charset="0"/>
                            </a:rPr>
                            <m:t>!</m:t>
                          </m:r>
                        </m:num>
                        <m:den>
                          <m:d>
                            <m:dPr>
                              <m:ctrlPr>
                                <a:rPr lang="en-US" sz="2400" i="1">
                                  <a:latin typeface="Cambria Math" charset="0"/>
                                </a:rPr>
                              </m:ctrlPr>
                            </m:dPr>
                            <m:e>
                              <m:r>
                                <a:rPr lang="en-US" sz="2400" i="1">
                                  <a:latin typeface="Cambria Math" charset="0"/>
                                </a:rPr>
                                <m:t>𝑛</m:t>
                              </m:r>
                              <m:r>
                                <a:rPr lang="en-US" sz="2400" i="1">
                                  <a:latin typeface="Cambria Math" charset="0"/>
                                </a:rPr>
                                <m:t>−</m:t>
                              </m:r>
                              <m:r>
                                <a:rPr lang="en-US" sz="2400" i="1">
                                  <a:latin typeface="Cambria Math" charset="0"/>
                                </a:rPr>
                                <m:t>𝑟</m:t>
                              </m:r>
                            </m:e>
                          </m:d>
                          <m:r>
                            <a:rPr lang="en-US" sz="2400" i="1">
                              <a:latin typeface="Cambria Math" charset="0"/>
                            </a:rPr>
                            <m:t>!</m:t>
                          </m:r>
                        </m:den>
                      </m:f>
                      <m:r>
                        <a:rPr lang="en-US" sz="2400" b="0" i="1" smtClean="0">
                          <a:latin typeface="Cambria Math" charset="0"/>
                        </a:rPr>
                        <m:t>= </m:t>
                      </m:r>
                      <m:r>
                        <a:rPr lang="en-US" sz="2400" b="0" i="1" smtClean="0">
                          <a:latin typeface="Cambria Math" charset="0"/>
                        </a:rPr>
                        <m:t>𝑛</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−1</m:t>
                          </m:r>
                        </m:e>
                      </m:d>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−2</m:t>
                          </m:r>
                        </m:e>
                      </m:d>
                      <m:r>
                        <a:rPr lang="en-US" sz="2400" b="0" i="1" smtClean="0">
                          <a:latin typeface="Cambria Math" charset="0"/>
                        </a:rPr>
                        <m:t>…</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𝑟</m:t>
                          </m:r>
                          <m:r>
                            <a:rPr lang="en-US" sz="2400" b="0" i="1" smtClean="0">
                              <a:latin typeface="Cambria Math" charset="0"/>
                            </a:rPr>
                            <m:t>+1</m:t>
                          </m:r>
                        </m:e>
                      </m:d>
                    </m:oMath>
                  </m:oMathPara>
                </a14:m>
                <a:endParaRPr lang="is-IS" sz="2400" dirty="0" smtClean="0"/>
              </a:p>
              <a:p>
                <a:pPr algn="ctr"/>
                <a:endParaRPr lang="is-IS" sz="2000" dirty="0"/>
              </a:p>
              <a:p>
                <a:pPr algn="ctr"/>
                <a:r>
                  <a:rPr lang="is-IS" sz="2000" dirty="0" smtClean="0"/>
                  <a:t>That is, P(n, r) is the product of r whole numbers counting down from n one at a time.</a:t>
                </a:r>
              </a:p>
              <a:p>
                <a:endParaRPr lang="is-IS" sz="2000" dirty="0"/>
              </a:p>
              <a:p>
                <a:r>
                  <a:rPr lang="is-IS" sz="2000" dirty="0" smtClean="0"/>
                  <a:t>A combination is a selection of r of n object such that the </a:t>
                </a:r>
                <a:r>
                  <a:rPr lang="is-IS" sz="2000" b="1" u="sng" dirty="0" smtClean="0"/>
                  <a:t>order is </a:t>
                </a:r>
                <a:r>
                  <a:rPr lang="en-US" sz="2000" b="1" u="sng" dirty="0"/>
                  <a:t>irrelevant</a:t>
                </a:r>
                <a:r>
                  <a:rPr lang="is-IS" sz="2000" dirty="0" smtClean="0"/>
                  <a:t>. </a:t>
                </a:r>
                <a:r>
                  <a:rPr lang="en-US" sz="2000" dirty="0" smtClean="0"/>
                  <a:t>The,</a:t>
                </a:r>
                <a:r>
                  <a:rPr lang="is-IS" sz="2000" dirty="0" smtClean="0"/>
                  <a:t> number of combinations of n objects taken r at a time is:</a:t>
                </a:r>
              </a:p>
              <a:p>
                <a:endParaRPr lang="is-IS" sz="2000" dirty="0"/>
              </a:p>
              <a:p>
                <a:pPr algn="ctr"/>
                <a14:m>
                  <m:oMath xmlns:m="http://schemas.openxmlformats.org/officeDocument/2006/math">
                    <m:r>
                      <a:rPr lang="en-US" sz="2400" b="0" i="1" smtClean="0">
                        <a:latin typeface="Cambria Math" charset="0"/>
                      </a:rPr>
                      <m:t>𝐶</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𝑟</m:t>
                        </m:r>
                      </m:e>
                    </m:d>
                    <m:r>
                      <a:rPr lang="en-US" sz="2400" b="0" i="1" smtClean="0">
                        <a:latin typeface="Cambria Math" charset="0"/>
                      </a:rPr>
                      <m:t>=</m:t>
                    </m:r>
                    <m:d>
                      <m:dPr>
                        <m:ctrlPr>
                          <a:rPr lang="is-IS" sz="2400" b="0" i="1" smtClean="0">
                            <a:latin typeface="Cambria Math" charset="0"/>
                          </a:rPr>
                        </m:ctrlPr>
                      </m:dPr>
                      <m:e>
                        <m:f>
                          <m:fPr>
                            <m:type m:val="noBar"/>
                            <m:ctrlPr>
                              <a:rPr lang="is-IS" sz="2400" b="0" i="1" smtClean="0">
                                <a:latin typeface="Cambria Math" charset="0"/>
                              </a:rPr>
                            </m:ctrlPr>
                          </m:fPr>
                          <m:num>
                            <m:r>
                              <a:rPr lang="en-US" sz="2400" b="0" i="1" smtClean="0">
                                <a:latin typeface="Cambria Math" charset="0"/>
                              </a:rPr>
                              <m:t>𝑛</m:t>
                            </m:r>
                          </m:num>
                          <m:den>
                            <m:r>
                              <a:rPr lang="en-US" sz="2400" b="0" i="1" smtClean="0">
                                <a:latin typeface="Cambria Math" charset="0"/>
                              </a:rPr>
                              <m:t>𝑟</m:t>
                            </m:r>
                          </m:den>
                        </m:f>
                      </m:e>
                    </m:d>
                    <m:r>
                      <a:rPr lang="en-US" sz="2400" b="0" i="1" smtClean="0">
                        <a:latin typeface="Cambria Math" charset="0"/>
                      </a:rPr>
                      <m:t>=</m:t>
                    </m:r>
                    <m:f>
                      <m:fPr>
                        <m:ctrlPr>
                          <a:rPr lang="bg-BG" sz="2400" i="1">
                            <a:latin typeface="Cambria Math" charset="0"/>
                          </a:rPr>
                        </m:ctrlPr>
                      </m:fPr>
                      <m:num>
                        <m:r>
                          <a:rPr lang="en-US" sz="2400" i="1">
                            <a:latin typeface="Cambria Math" charset="0"/>
                          </a:rPr>
                          <m:t>𝑛</m:t>
                        </m:r>
                        <m:r>
                          <a:rPr lang="en-US" sz="2400" i="1">
                            <a:latin typeface="Cambria Math" charset="0"/>
                          </a:rPr>
                          <m:t>!</m:t>
                        </m:r>
                      </m:num>
                      <m:den>
                        <m:r>
                          <a:rPr lang="en-US" sz="2400" b="0" i="1" smtClean="0">
                            <a:latin typeface="Cambria Math" charset="0"/>
                          </a:rPr>
                          <m:t>𝑟</m:t>
                        </m:r>
                        <m:r>
                          <a:rPr lang="en-US" sz="2400" b="0" i="1" smtClean="0">
                            <a:latin typeface="Cambria Math" charset="0"/>
                          </a:rPr>
                          <m:t>!</m:t>
                        </m:r>
                        <m:d>
                          <m:dPr>
                            <m:ctrlPr>
                              <a:rPr lang="en-US" sz="2400" i="1">
                                <a:latin typeface="Cambria Math" charset="0"/>
                              </a:rPr>
                            </m:ctrlPr>
                          </m:dPr>
                          <m:e>
                            <m:r>
                              <a:rPr lang="en-US" sz="2400" i="1">
                                <a:latin typeface="Cambria Math" charset="0"/>
                              </a:rPr>
                              <m:t>𝑛</m:t>
                            </m:r>
                            <m:r>
                              <a:rPr lang="en-US" sz="2400" i="1">
                                <a:latin typeface="Cambria Math" charset="0"/>
                              </a:rPr>
                              <m:t>−</m:t>
                            </m:r>
                            <m:r>
                              <a:rPr lang="en-US" sz="2400" i="1">
                                <a:latin typeface="Cambria Math" charset="0"/>
                              </a:rPr>
                              <m:t>𝑟</m:t>
                            </m:r>
                          </m:e>
                        </m:d>
                        <m:r>
                          <a:rPr lang="en-US" sz="2400" i="1">
                            <a:latin typeface="Cambria Math" charset="0"/>
                          </a:rPr>
                          <m:t>!</m:t>
                        </m:r>
                      </m:den>
                    </m:f>
                    <m:r>
                      <a:rPr lang="en-US" sz="2400" b="0" i="1" smtClean="0">
                        <a:latin typeface="Cambria Math" charset="0"/>
                      </a:rPr>
                      <m:t>= </m:t>
                    </m:r>
                    <m:f>
                      <m:fPr>
                        <m:ctrlPr>
                          <a:rPr lang="bg-BG" sz="2400" b="0" i="1" smtClean="0">
                            <a:latin typeface="Cambria Math" charset="0"/>
                          </a:rPr>
                        </m:ctrlPr>
                      </m:fPr>
                      <m:num>
                        <m:r>
                          <a:rPr lang="en-US" sz="2400" b="0" i="1" smtClean="0">
                            <a:latin typeface="Cambria Math" charset="0"/>
                          </a:rPr>
                          <m:t>𝑃</m:t>
                        </m:r>
                        <m:r>
                          <a:rPr lang="en-US" sz="2400" b="0" i="1" smtClean="0">
                            <a:latin typeface="Cambria Math" charset="0"/>
                          </a:rPr>
                          <m:t>(</m:t>
                        </m:r>
                        <m:r>
                          <a:rPr lang="en-US" sz="2400" b="0" i="1" smtClean="0">
                            <a:latin typeface="Cambria Math" charset="0"/>
                          </a:rPr>
                          <m:t>𝑛</m:t>
                        </m:r>
                        <m:r>
                          <a:rPr lang="en-US" sz="2400" b="0" i="1" smtClean="0">
                            <a:latin typeface="Cambria Math" charset="0"/>
                          </a:rPr>
                          <m:t>,</m:t>
                        </m:r>
                        <m:r>
                          <a:rPr lang="en-US" sz="2400" b="0" i="1" smtClean="0">
                            <a:latin typeface="Cambria Math" charset="0"/>
                          </a:rPr>
                          <m:t>𝑟</m:t>
                        </m:r>
                        <m:r>
                          <a:rPr lang="en-US" sz="2400" b="0" i="1" smtClean="0">
                            <a:latin typeface="Cambria Math" charset="0"/>
                          </a:rPr>
                          <m:t>)</m:t>
                        </m:r>
                      </m:num>
                      <m:den>
                        <m:r>
                          <a:rPr lang="en-US" sz="2400" b="0" i="1" smtClean="0">
                            <a:latin typeface="Cambria Math" charset="0"/>
                          </a:rPr>
                          <m:t>𝑟</m:t>
                        </m:r>
                        <m:r>
                          <a:rPr lang="en-US" sz="2400" b="0" i="1" smtClean="0">
                            <a:latin typeface="Cambria Math" charset="0"/>
                          </a:rPr>
                          <m:t>!</m:t>
                        </m:r>
                      </m:den>
                    </m:f>
                    <m:r>
                      <a:rPr lang="en-US" sz="2400" b="0" i="1" smtClean="0">
                        <a:latin typeface="Cambria Math" charset="0"/>
                      </a:rPr>
                      <m:t>= </m:t>
                    </m:r>
                    <m:f>
                      <m:fPr>
                        <m:ctrlPr>
                          <a:rPr lang="bg-BG" sz="2400" b="0" i="1" smtClean="0">
                            <a:latin typeface="Cambria Math" charset="0"/>
                          </a:rPr>
                        </m:ctrlPr>
                      </m:fPr>
                      <m:num>
                        <m:r>
                          <a:rPr lang="en-US" sz="2400" b="0" i="1" smtClean="0">
                            <a:latin typeface="Cambria Math" charset="0"/>
                          </a:rPr>
                          <m:t>𝑛</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−1</m:t>
                            </m:r>
                          </m:e>
                        </m:d>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−2</m:t>
                            </m:r>
                          </m:e>
                        </m:d>
                        <m:r>
                          <a:rPr lang="en-US" sz="2400" b="0" i="1" smtClean="0">
                            <a:latin typeface="Cambria Math" charset="0"/>
                          </a:rPr>
                          <m:t>…(</m:t>
                        </m:r>
                        <m:r>
                          <a:rPr lang="en-US" sz="2400" b="0" i="1" smtClean="0">
                            <a:latin typeface="Cambria Math" charset="0"/>
                          </a:rPr>
                          <m:t>𝑛</m:t>
                        </m:r>
                        <m:r>
                          <a:rPr lang="en-US" sz="2400" b="0" i="1" smtClean="0">
                            <a:latin typeface="Cambria Math" charset="0"/>
                          </a:rPr>
                          <m:t>−</m:t>
                        </m:r>
                        <m:r>
                          <a:rPr lang="en-US" sz="2400" b="0" i="1" smtClean="0">
                            <a:latin typeface="Cambria Math" charset="0"/>
                          </a:rPr>
                          <m:t>𝑟</m:t>
                        </m:r>
                        <m:r>
                          <a:rPr lang="en-US" sz="2400" b="0" i="1" smtClean="0">
                            <a:latin typeface="Cambria Math" charset="0"/>
                          </a:rPr>
                          <m:t>+1)</m:t>
                        </m:r>
                      </m:num>
                      <m:den>
                        <m:r>
                          <a:rPr lang="en-US" sz="2400" b="0" i="1" smtClean="0">
                            <a:latin typeface="Cambria Math" charset="0"/>
                          </a:rPr>
                          <m:t>𝑟</m:t>
                        </m:r>
                        <m:d>
                          <m:dPr>
                            <m:ctrlPr>
                              <a:rPr lang="en-US" sz="2400" b="0" i="1" smtClean="0">
                                <a:latin typeface="Cambria Math" charset="0"/>
                              </a:rPr>
                            </m:ctrlPr>
                          </m:dPr>
                          <m:e>
                            <m:r>
                              <a:rPr lang="en-US" sz="2400" b="0" i="1" smtClean="0">
                                <a:latin typeface="Cambria Math" charset="0"/>
                              </a:rPr>
                              <m:t>𝑟</m:t>
                            </m:r>
                            <m:r>
                              <a:rPr lang="en-US" sz="2400" b="0" i="1" smtClean="0">
                                <a:latin typeface="Cambria Math" charset="0"/>
                              </a:rPr>
                              <m:t>−1</m:t>
                            </m:r>
                          </m:e>
                        </m:d>
                        <m:d>
                          <m:dPr>
                            <m:ctrlPr>
                              <a:rPr lang="en-US" sz="2400" b="0" i="1" smtClean="0">
                                <a:latin typeface="Cambria Math" charset="0"/>
                              </a:rPr>
                            </m:ctrlPr>
                          </m:dPr>
                          <m:e>
                            <m:r>
                              <a:rPr lang="en-US" sz="2400" b="0" i="1" smtClean="0">
                                <a:latin typeface="Cambria Math" charset="0"/>
                              </a:rPr>
                              <m:t>𝑟</m:t>
                            </m:r>
                            <m:r>
                              <a:rPr lang="en-US" sz="2400" b="0" i="1" smtClean="0">
                                <a:latin typeface="Cambria Math" charset="0"/>
                              </a:rPr>
                              <m:t>−2</m:t>
                            </m:r>
                          </m:e>
                        </m:d>
                        <m:r>
                          <a:rPr lang="en-US" sz="2400" b="0" i="1" smtClean="0">
                            <a:latin typeface="Cambria Math" charset="0"/>
                          </a:rPr>
                          <m:t>…1</m:t>
                        </m:r>
                      </m:den>
                    </m:f>
                  </m:oMath>
                </a14:m>
                <a:r>
                  <a:rPr lang="en-US" sz="2400" dirty="0" smtClean="0"/>
                  <a:t> </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838199" y="1690688"/>
                <a:ext cx="11060875" cy="4194353"/>
              </a:xfrm>
              <a:prstGeom prst="rect">
                <a:avLst/>
              </a:prstGeom>
              <a:blipFill rotWithShape="0">
                <a:blip r:embed="rId2"/>
                <a:stretch>
                  <a:fillRect l="-551" t="-727"/>
                </a:stretch>
              </a:blipFill>
            </p:spPr>
            <p:txBody>
              <a:bodyPr/>
              <a:lstStyle/>
              <a:p>
                <a:r>
                  <a:rPr lang="en-US">
                    <a:noFill/>
                  </a:rPr>
                  <a:t> </a:t>
                </a:r>
              </a:p>
            </p:txBody>
          </p:sp>
        </mc:Fallback>
      </mc:AlternateContent>
    </p:spTree>
    <p:extLst>
      <p:ext uri="{BB962C8B-B14F-4D97-AF65-F5344CB8AC3E}">
        <p14:creationId xmlns:p14="http://schemas.microsoft.com/office/powerpoint/2010/main" val="936898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Combinations and Permutations</a:t>
            </a:r>
            <a:endParaRPr lang="en-US" dirty="0"/>
          </a:p>
        </p:txBody>
      </p:sp>
      <p:sp>
        <p:nvSpPr>
          <p:cNvPr id="3" name="TextBox 2"/>
          <p:cNvSpPr txBox="1"/>
          <p:nvPr/>
        </p:nvSpPr>
        <p:spPr>
          <a:xfrm>
            <a:off x="838199" y="1690688"/>
            <a:ext cx="11060875" cy="461665"/>
          </a:xfrm>
          <a:prstGeom prst="rect">
            <a:avLst/>
          </a:prstGeom>
          <a:noFill/>
        </p:spPr>
        <p:txBody>
          <a:bodyPr wrap="square" rtlCol="0">
            <a:spAutoFit/>
          </a:bodyPr>
          <a:lstStyle/>
          <a:p>
            <a:r>
              <a:rPr lang="en-US" sz="2400" dirty="0" smtClean="0"/>
              <a:t> </a:t>
            </a:r>
            <a:endParaRPr lang="en-US" sz="2400" dirty="0"/>
          </a:p>
        </p:txBody>
      </p:sp>
      <p:sp>
        <p:nvSpPr>
          <p:cNvPr id="4" name="TextBox 3"/>
          <p:cNvSpPr txBox="1"/>
          <p:nvPr/>
        </p:nvSpPr>
        <p:spPr>
          <a:xfrm>
            <a:off x="1924247" y="1635529"/>
            <a:ext cx="7184916" cy="1200329"/>
          </a:xfrm>
          <a:prstGeom prst="rect">
            <a:avLst/>
          </a:prstGeom>
          <a:noFill/>
        </p:spPr>
        <p:txBody>
          <a:bodyPr wrap="none" rtlCol="0">
            <a:spAutoFit/>
          </a:bodyPr>
          <a:lstStyle/>
          <a:p>
            <a:r>
              <a:rPr lang="en-US" dirty="0" smtClean="0"/>
              <a:t>Bartholomew </a:t>
            </a:r>
            <a:r>
              <a:rPr lang="en-US" dirty="0" err="1" smtClean="0"/>
              <a:t>Cubbins</a:t>
            </a:r>
            <a:r>
              <a:rPr lang="en-US" dirty="0" smtClean="0"/>
              <a:t> owns 500 hats. </a:t>
            </a:r>
            <a:endParaRPr lang="en-US" dirty="0"/>
          </a:p>
          <a:p>
            <a:pPr marL="342900" indent="-342900">
              <a:buAutoNum type="alphaLcParenR"/>
            </a:pPr>
            <a:r>
              <a:rPr lang="en-US" dirty="0" smtClean="0"/>
              <a:t>How many ways can he take four of them to class?</a:t>
            </a:r>
          </a:p>
          <a:p>
            <a:pPr marL="342900" indent="-342900">
              <a:buFontTx/>
              <a:buAutoNum type="alphaLcParenR"/>
            </a:pPr>
            <a:r>
              <a:rPr lang="en-US" dirty="0" smtClean="0"/>
              <a:t>How </a:t>
            </a:r>
            <a:r>
              <a:rPr lang="en-US" dirty="0"/>
              <a:t>many ways can </a:t>
            </a:r>
            <a:r>
              <a:rPr lang="en-US" dirty="0" smtClean="0"/>
              <a:t>he leave </a:t>
            </a:r>
            <a:r>
              <a:rPr lang="en-US" dirty="0"/>
              <a:t>four hundred ninety six of </a:t>
            </a:r>
            <a:r>
              <a:rPr lang="en-US" dirty="0" smtClean="0"/>
              <a:t>them at home?</a:t>
            </a:r>
            <a:endParaRPr lang="en-US" dirty="0"/>
          </a:p>
          <a:p>
            <a:pPr marL="342900" indent="-342900">
              <a:buAutoNum type="alphaLcParenR"/>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415135" y="4161421"/>
                <a:ext cx="2887580" cy="436594"/>
              </a:xfrm>
              <a:prstGeom prst="rect">
                <a:avLst/>
              </a:prstGeom>
              <a:noFill/>
            </p:spPr>
            <p:txBody>
              <a:bodyPr wrap="square" lIns="0" tIns="0" rIns="0" bIns="0" rtlCol="0">
                <a:spAutoFit/>
              </a:bodyPr>
              <a:lstStyle/>
              <a:p>
                <a14:m>
                  <m:oMath xmlns:m="http://schemas.openxmlformats.org/officeDocument/2006/math">
                    <m:r>
                      <m:rPr>
                        <m:sty m:val="p"/>
                      </m:rPr>
                      <a:rPr lang="en-US" sz="2400" b="0" i="0" smtClean="0">
                        <a:latin typeface="Cambria Math" charset="0"/>
                      </a:rPr>
                      <m:t>Cliam</m:t>
                    </m:r>
                    <m:r>
                      <a:rPr lang="en-US" sz="2400" b="0" i="1" smtClean="0">
                        <a:latin typeface="Cambria Math" charset="0"/>
                      </a:rPr>
                      <m:t>: </m:t>
                    </m:r>
                    <m:d>
                      <m:dPr>
                        <m:ctrlPr>
                          <a:rPr lang="is-IS" sz="2400" i="1" smtClean="0">
                            <a:latin typeface="Cambria Math" charset="0"/>
                          </a:rPr>
                        </m:ctrlPr>
                      </m:dPr>
                      <m:e>
                        <m:f>
                          <m:fPr>
                            <m:type m:val="noBar"/>
                            <m:ctrlPr>
                              <a:rPr lang="is-IS" sz="2400" i="1" smtClean="0">
                                <a:latin typeface="Cambria Math" charset="0"/>
                              </a:rPr>
                            </m:ctrlPr>
                          </m:fPr>
                          <m:num>
                            <m:r>
                              <a:rPr lang="is-IS" sz="2400" i="1" smtClean="0">
                                <a:latin typeface="Cambria Math" charset="0"/>
                              </a:rPr>
                              <m:t>𝑛</m:t>
                            </m:r>
                          </m:num>
                          <m:den>
                            <m:r>
                              <a:rPr lang="is-IS" sz="2400" i="1" smtClean="0">
                                <a:latin typeface="Cambria Math" charset="0"/>
                              </a:rPr>
                              <m:t>𝑘</m:t>
                            </m:r>
                          </m:den>
                        </m:f>
                      </m:e>
                    </m:d>
                    <m:r>
                      <a:rPr lang="en-US" sz="2400" b="0" i="1" smtClean="0">
                        <a:latin typeface="Cambria Math" charset="0"/>
                      </a:rPr>
                      <m:t>=</m:t>
                    </m:r>
                    <m:d>
                      <m:dPr>
                        <m:ctrlPr>
                          <a:rPr lang="is-IS" sz="2400" b="0" i="1" smtClean="0">
                            <a:latin typeface="Cambria Math" charset="0"/>
                          </a:rPr>
                        </m:ctrlPr>
                      </m:dPr>
                      <m:e>
                        <m:f>
                          <m:fPr>
                            <m:type m:val="noBar"/>
                            <m:ctrlPr>
                              <a:rPr lang="is-IS" sz="2400" b="0" i="1" smtClean="0">
                                <a:latin typeface="Cambria Math" charset="0"/>
                              </a:rPr>
                            </m:ctrlPr>
                          </m:fPr>
                          <m:num>
                            <m:r>
                              <a:rPr lang="is-IS" sz="2400" b="0" i="1" smtClean="0">
                                <a:latin typeface="Cambria Math" charset="0"/>
                              </a:rPr>
                              <m:t>𝑛</m:t>
                            </m:r>
                          </m:num>
                          <m:den>
                            <m:r>
                              <a:rPr lang="en-US" sz="2400" b="0" i="1" smtClean="0">
                                <a:latin typeface="Cambria Math" charset="0"/>
                              </a:rPr>
                              <m:t>𝑛</m:t>
                            </m:r>
                            <m:r>
                              <a:rPr lang="en-US" sz="2400" b="0" i="1" smtClean="0">
                                <a:latin typeface="Cambria Math" charset="0"/>
                              </a:rPr>
                              <m:t>−</m:t>
                            </m:r>
                            <m:r>
                              <a:rPr lang="is-IS" sz="2400" b="0" i="1" smtClean="0">
                                <a:latin typeface="Cambria Math" charset="0"/>
                              </a:rPr>
                              <m:t>𝑘</m:t>
                            </m:r>
                          </m:den>
                        </m:f>
                      </m:e>
                    </m:d>
                  </m:oMath>
                </a14:m>
                <a:r>
                  <a:rPr lang="en-US" sz="2400" dirty="0" smtClean="0"/>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15135" y="4161421"/>
                <a:ext cx="2887580" cy="43659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5135" y="4876123"/>
                <a:ext cx="6814688" cy="601575"/>
              </a:xfrm>
              <a:prstGeom prst="rect">
                <a:avLst/>
              </a:prstGeom>
              <a:noFill/>
            </p:spPr>
            <p:txBody>
              <a:bodyPr wrap="square" lIns="0" tIns="0" rIns="0" bIns="0" rtlCol="0">
                <a:spAutoFit/>
              </a:bodyPr>
              <a:lstStyle/>
              <a:p>
                <a:r>
                  <a:rPr lang="is-IS" sz="2400" dirty="0" smtClean="0"/>
                  <a:t>Proof: </a:t>
                </a:r>
                <a14:m>
                  <m:oMath xmlns:m="http://schemas.openxmlformats.org/officeDocument/2006/math">
                    <m:d>
                      <m:dPr>
                        <m:ctrlPr>
                          <a:rPr lang="is-IS" sz="2400" i="1" smtClean="0">
                            <a:latin typeface="Cambria Math" charset="0"/>
                          </a:rPr>
                        </m:ctrlPr>
                      </m:dPr>
                      <m:e>
                        <m:f>
                          <m:fPr>
                            <m:type m:val="noBar"/>
                            <m:ctrlPr>
                              <a:rPr lang="is-IS" sz="2400" i="1" smtClean="0">
                                <a:latin typeface="Cambria Math" charset="0"/>
                              </a:rPr>
                            </m:ctrlPr>
                          </m:fPr>
                          <m:num>
                            <m:r>
                              <a:rPr lang="en-US" sz="2400" b="0" i="1" smtClean="0">
                                <a:latin typeface="Cambria Math" charset="0"/>
                              </a:rPr>
                              <m:t>𝑛</m:t>
                            </m:r>
                          </m:num>
                          <m:den>
                            <m:r>
                              <a:rPr lang="en-US" sz="2400" b="0" i="1" smtClean="0">
                                <a:latin typeface="Cambria Math" charset="0"/>
                              </a:rPr>
                              <m:t>𝑛</m:t>
                            </m:r>
                            <m:r>
                              <a:rPr lang="en-US" sz="2400" b="0" i="1" smtClean="0">
                                <a:latin typeface="Cambria Math" charset="0"/>
                              </a:rPr>
                              <m:t>−</m:t>
                            </m:r>
                            <m:r>
                              <a:rPr lang="en-US" sz="2400" b="0" i="1" smtClean="0">
                                <a:latin typeface="Cambria Math" charset="0"/>
                              </a:rPr>
                              <m:t>𝑘</m:t>
                            </m:r>
                          </m:den>
                        </m:f>
                      </m:e>
                    </m:d>
                  </m:oMath>
                </a14:m>
                <a:r>
                  <a:rPr lang="en-US" sz="2400" dirty="0" smtClean="0"/>
                  <a:t> = </a:t>
                </a:r>
                <a14:m>
                  <m:oMath xmlns:m="http://schemas.openxmlformats.org/officeDocument/2006/math">
                    <m:f>
                      <m:fPr>
                        <m:ctrlPr>
                          <a:rPr lang="bg-BG" sz="2400" i="1" smtClean="0">
                            <a:latin typeface="Cambria Math" charset="0"/>
                          </a:rPr>
                        </m:ctrlPr>
                      </m:fPr>
                      <m:num>
                        <m:r>
                          <a:rPr lang="en-US" sz="2400" b="0" i="1" smtClean="0">
                            <a:latin typeface="Cambria Math" charset="0"/>
                          </a:rPr>
                          <m:t>𝑛</m:t>
                        </m:r>
                        <m:r>
                          <a:rPr lang="en-US" sz="2400" b="0" i="1" smtClean="0">
                            <a:latin typeface="Cambria Math" charset="0"/>
                          </a:rPr>
                          <m:t>!</m:t>
                        </m:r>
                      </m:num>
                      <m:den>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𝑘</m:t>
                            </m:r>
                          </m:e>
                        </m:d>
                        <m:r>
                          <a:rPr lang="en-US" sz="2400" b="0" i="1" smtClean="0">
                            <a:latin typeface="Cambria Math" charset="0"/>
                          </a:rPr>
                          <m:t>!</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𝑘</m:t>
                                </m:r>
                              </m:e>
                            </m:d>
                          </m:e>
                        </m:d>
                        <m:r>
                          <a:rPr lang="en-US" sz="2400" b="0" i="1" smtClean="0">
                            <a:latin typeface="Cambria Math" charset="0"/>
                          </a:rPr>
                          <m:t>!</m:t>
                        </m:r>
                      </m:den>
                    </m:f>
                    <m:r>
                      <a:rPr lang="en-US" sz="2400" b="0" i="1" smtClean="0">
                        <a:latin typeface="Cambria Math" charset="0"/>
                      </a:rPr>
                      <m:t>=</m:t>
                    </m:r>
                  </m:oMath>
                </a14:m>
                <a:r>
                  <a:rPr lang="en-US" sz="2400" dirty="0"/>
                  <a:t> </a:t>
                </a:r>
                <a14:m>
                  <m:oMath xmlns:m="http://schemas.openxmlformats.org/officeDocument/2006/math">
                    <m:f>
                      <m:fPr>
                        <m:ctrlPr>
                          <a:rPr lang="bg-BG" sz="2400" i="1">
                            <a:latin typeface="Cambria Math" charset="0"/>
                          </a:rPr>
                        </m:ctrlPr>
                      </m:fPr>
                      <m:num>
                        <m:r>
                          <a:rPr lang="en-US" sz="2400" i="1">
                            <a:latin typeface="Cambria Math" charset="0"/>
                          </a:rPr>
                          <m:t>𝑛</m:t>
                        </m:r>
                        <m:r>
                          <a:rPr lang="en-US" sz="2400" i="1">
                            <a:latin typeface="Cambria Math" charset="0"/>
                          </a:rPr>
                          <m:t>!</m:t>
                        </m:r>
                      </m:num>
                      <m:den>
                        <m:d>
                          <m:dPr>
                            <m:ctrlPr>
                              <a:rPr lang="en-US" sz="2400" i="1">
                                <a:latin typeface="Cambria Math" charset="0"/>
                              </a:rPr>
                            </m:ctrlPr>
                          </m:dPr>
                          <m:e>
                            <m:r>
                              <a:rPr lang="en-US" sz="2400" i="1">
                                <a:latin typeface="Cambria Math" charset="0"/>
                              </a:rPr>
                              <m:t>𝑛</m:t>
                            </m:r>
                            <m:r>
                              <a:rPr lang="en-US" sz="2400" i="1">
                                <a:latin typeface="Cambria Math" charset="0"/>
                              </a:rPr>
                              <m:t>−</m:t>
                            </m:r>
                            <m:r>
                              <a:rPr lang="en-US" sz="2400" i="1">
                                <a:latin typeface="Cambria Math" charset="0"/>
                              </a:rPr>
                              <m:t>𝑘</m:t>
                            </m:r>
                          </m:e>
                        </m:d>
                        <m:r>
                          <a:rPr lang="en-US" sz="2400" i="1">
                            <a:latin typeface="Cambria Math" charset="0"/>
                          </a:rPr>
                          <m:t>!</m:t>
                        </m:r>
                        <m:d>
                          <m:dPr>
                            <m:ctrlPr>
                              <a:rPr lang="en-US" sz="2400" i="1">
                                <a:latin typeface="Cambria Math" charset="0"/>
                              </a:rPr>
                            </m:ctrlPr>
                          </m:dPr>
                          <m:e>
                            <m:r>
                              <a:rPr lang="en-US" sz="2400" b="0" i="1" smtClean="0">
                                <a:latin typeface="Cambria Math" charset="0"/>
                              </a:rPr>
                              <m:t>𝑘</m:t>
                            </m:r>
                          </m:e>
                        </m:d>
                        <m:r>
                          <a:rPr lang="en-US" sz="2400" i="1">
                            <a:latin typeface="Cambria Math" charset="0"/>
                          </a:rPr>
                          <m:t>!</m:t>
                        </m:r>
                      </m:den>
                    </m:f>
                    <m:r>
                      <a:rPr lang="en-US" sz="2400" b="0" i="1" smtClean="0">
                        <a:latin typeface="Cambria Math" charset="0"/>
                      </a:rPr>
                      <m:t>= </m:t>
                    </m:r>
                    <m:d>
                      <m:dPr>
                        <m:ctrlPr>
                          <a:rPr lang="is-IS" sz="2400" b="0" i="1" smtClean="0">
                            <a:latin typeface="Cambria Math" charset="0"/>
                          </a:rPr>
                        </m:ctrlPr>
                      </m:dPr>
                      <m:e>
                        <m:f>
                          <m:fPr>
                            <m:type m:val="noBar"/>
                            <m:ctrlPr>
                              <a:rPr lang="is-IS" sz="2400" b="0" i="1" smtClean="0">
                                <a:latin typeface="Cambria Math" charset="0"/>
                              </a:rPr>
                            </m:ctrlPr>
                          </m:fPr>
                          <m:num>
                            <m:r>
                              <a:rPr lang="en-US" sz="2400" b="0" i="1" smtClean="0">
                                <a:latin typeface="Cambria Math" charset="0"/>
                              </a:rPr>
                              <m:t>𝑛</m:t>
                            </m:r>
                          </m:num>
                          <m:den>
                            <m:r>
                              <a:rPr lang="en-US" sz="2400" b="0" i="1" smtClean="0">
                                <a:latin typeface="Cambria Math" charset="0"/>
                              </a:rPr>
                              <m:t>𝑘</m:t>
                            </m:r>
                          </m:den>
                        </m:f>
                      </m:e>
                    </m:d>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15135" y="4876123"/>
                <a:ext cx="6814688" cy="601575"/>
              </a:xfrm>
              <a:prstGeom prst="rect">
                <a:avLst/>
              </a:prstGeom>
              <a:blipFill rotWithShape="0">
                <a:blip r:embed="rId3"/>
                <a:stretch>
                  <a:fillRect l="-2683" t="-2020" b="-5051"/>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9525" y="259143"/>
            <a:ext cx="1693165" cy="312503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010199" y="2772084"/>
                <a:ext cx="3234219" cy="801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is-IS" sz="2400" i="1" smtClean="0">
                              <a:latin typeface="Cambria Math" charset="0"/>
                            </a:rPr>
                          </m:ctrlPr>
                        </m:dPr>
                        <m:e>
                          <m:f>
                            <m:fPr>
                              <m:type m:val="noBar"/>
                              <m:ctrlPr>
                                <a:rPr lang="is-IS" sz="2400" i="1" smtClean="0">
                                  <a:latin typeface="Cambria Math" charset="0"/>
                                </a:rPr>
                              </m:ctrlPr>
                            </m:fPr>
                            <m:num>
                              <m:r>
                                <a:rPr lang="en-US" sz="2400" b="0" i="1" smtClean="0">
                                  <a:latin typeface="Cambria Math" charset="0"/>
                                </a:rPr>
                                <m:t>500</m:t>
                              </m:r>
                            </m:num>
                            <m:den>
                              <m:r>
                                <a:rPr lang="en-US" sz="2400" b="0" i="1" smtClean="0">
                                  <a:latin typeface="Cambria Math" charset="0"/>
                                </a:rPr>
                                <m:t>4</m:t>
                              </m:r>
                            </m:den>
                          </m:f>
                        </m:e>
                      </m:d>
                      <m:r>
                        <a:rPr lang="en-US" sz="2400" b="0" i="1" smtClean="0">
                          <a:latin typeface="Cambria Math" charset="0"/>
                        </a:rPr>
                        <m:t>=2573031125 </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10199" y="2772084"/>
                <a:ext cx="3234219" cy="8015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06291" y="2748081"/>
                <a:ext cx="1449564" cy="801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 </m:t>
                      </m:r>
                      <m:d>
                        <m:dPr>
                          <m:ctrlPr>
                            <a:rPr lang="is-IS" sz="2400" i="1" smtClean="0">
                              <a:latin typeface="Cambria Math" charset="0"/>
                            </a:rPr>
                          </m:ctrlPr>
                        </m:dPr>
                        <m:e>
                          <m:f>
                            <m:fPr>
                              <m:type m:val="noBar"/>
                              <m:ctrlPr>
                                <a:rPr lang="is-IS" sz="2400" i="1" smtClean="0">
                                  <a:latin typeface="Cambria Math" charset="0"/>
                                </a:rPr>
                              </m:ctrlPr>
                            </m:fPr>
                            <m:num>
                              <m:r>
                                <a:rPr lang="en-US" sz="2400" b="0" i="1" smtClean="0">
                                  <a:latin typeface="Cambria Math" charset="0"/>
                                </a:rPr>
                                <m:t>500</m:t>
                              </m:r>
                            </m:num>
                            <m:den>
                              <m:r>
                                <a:rPr lang="en-US" sz="2400" b="0" i="1" smtClean="0">
                                  <a:latin typeface="Cambria Math" charset="0"/>
                                </a:rPr>
                                <m:t>496</m:t>
                              </m:r>
                            </m:den>
                          </m:f>
                        </m:e>
                      </m:d>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006291" y="2748081"/>
                <a:ext cx="1449564" cy="80156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16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Grids!</a:t>
            </a:r>
            <a:endParaRPr lang="en-US" dirty="0"/>
          </a:p>
        </p:txBody>
      </p:sp>
      <p:sp>
        <p:nvSpPr>
          <p:cNvPr id="3" name="TextBox 2"/>
          <p:cNvSpPr txBox="1"/>
          <p:nvPr/>
        </p:nvSpPr>
        <p:spPr>
          <a:xfrm>
            <a:off x="7350369" y="1690688"/>
            <a:ext cx="4548705" cy="461665"/>
          </a:xfrm>
          <a:prstGeom prst="rect">
            <a:avLst/>
          </a:prstGeom>
          <a:noFill/>
        </p:spPr>
        <p:txBody>
          <a:bodyPr wrap="square" rtlCol="0">
            <a:spAutoFit/>
          </a:bodyPr>
          <a:lstStyle/>
          <a:p>
            <a:r>
              <a:rPr lang="en-US" sz="2400" dirty="0" smtClean="0"/>
              <a:t> </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7" y="2750230"/>
            <a:ext cx="4103077" cy="3077308"/>
          </a:xfrm>
          <a:prstGeom prst="rect">
            <a:avLst/>
          </a:prstGeom>
        </p:spPr>
      </p:pic>
      <p:sp>
        <p:nvSpPr>
          <p:cNvPr id="10" name="Oval 9"/>
          <p:cNvSpPr/>
          <p:nvPr/>
        </p:nvSpPr>
        <p:spPr>
          <a:xfrm>
            <a:off x="838200" y="2634814"/>
            <a:ext cx="230832" cy="2308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41278" y="5693891"/>
            <a:ext cx="230832" cy="23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9938" y="1852410"/>
            <a:ext cx="5246077" cy="707886"/>
          </a:xfrm>
          <a:prstGeom prst="rect">
            <a:avLst/>
          </a:prstGeom>
          <a:noFill/>
        </p:spPr>
        <p:txBody>
          <a:bodyPr wrap="square" rtlCol="0">
            <a:spAutoFit/>
          </a:bodyPr>
          <a:lstStyle/>
          <a:p>
            <a:r>
              <a:rPr lang="en-US" sz="2000" dirty="0" smtClean="0"/>
              <a:t>How many paths are there from the orange dot to the blue dot going </a:t>
            </a:r>
            <a:r>
              <a:rPr lang="en-US" sz="2000" smtClean="0"/>
              <a:t>only right and down?</a:t>
            </a:r>
            <a:endParaRPr lang="en-US" sz="2000" dirty="0"/>
          </a:p>
        </p:txBody>
      </p:sp>
      <p:sp>
        <p:nvSpPr>
          <p:cNvPr id="15" name="TextBox 14"/>
          <p:cNvSpPr txBox="1"/>
          <p:nvPr/>
        </p:nvSpPr>
        <p:spPr>
          <a:xfrm>
            <a:off x="5741818" y="2560296"/>
            <a:ext cx="5611982" cy="1323439"/>
          </a:xfrm>
          <a:prstGeom prst="rect">
            <a:avLst/>
          </a:prstGeom>
          <a:noFill/>
        </p:spPr>
        <p:txBody>
          <a:bodyPr wrap="square" rtlCol="0">
            <a:spAutoFit/>
          </a:bodyPr>
          <a:lstStyle/>
          <a:p>
            <a:r>
              <a:rPr lang="en-US" sz="2000" dirty="0" smtClean="0"/>
              <a:t>Solution: Any path we trace must go 8 units East </a:t>
            </a:r>
          </a:p>
          <a:p>
            <a:r>
              <a:rPr lang="en-US" sz="2000" dirty="0" smtClean="0"/>
              <a:t>and 6 units south. </a:t>
            </a:r>
          </a:p>
          <a:p>
            <a:endParaRPr lang="en-US" sz="2000" dirty="0"/>
          </a:p>
          <a:p>
            <a:r>
              <a:rPr lang="en-US" sz="2000" dirty="0" smtClean="0"/>
              <a:t>Therefore there are </a:t>
            </a:r>
            <a:endParaRPr lang="en-US" sz="2000" dirty="0"/>
          </a:p>
        </p:txBody>
      </p:sp>
      <p:sp>
        <p:nvSpPr>
          <p:cNvPr id="18" name="Rectangle 17"/>
          <p:cNvSpPr/>
          <p:nvPr/>
        </p:nvSpPr>
        <p:spPr>
          <a:xfrm>
            <a:off x="1069032" y="2710368"/>
            <a:ext cx="1463153" cy="11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40632" y="4231176"/>
            <a:ext cx="2084476" cy="11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19600" y="5754653"/>
            <a:ext cx="637094" cy="95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H="1">
            <a:off x="2440632" y="2722018"/>
            <a:ext cx="152400" cy="1627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4419600" y="4231176"/>
            <a:ext cx="152400" cy="1627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7997603" y="3359774"/>
                <a:ext cx="2828659" cy="52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14</m:t>
                              </m:r>
                            </m:num>
                            <m:den>
                              <m:r>
                                <a:rPr lang="en-US" b="0" i="1" smtClean="0">
                                  <a:latin typeface="Cambria Math" charset="0"/>
                                </a:rPr>
                                <m:t>8</m:t>
                              </m:r>
                            </m:den>
                          </m:f>
                        </m:e>
                      </m:d>
                      <m:r>
                        <a:rPr lang="en-US" b="0" i="1" smtClean="0">
                          <a:latin typeface="Cambria Math" charset="0"/>
                        </a:rPr>
                        <m:t>= </m:t>
                      </m:r>
                      <m:d>
                        <m:dPr>
                          <m:ctrlPr>
                            <a:rPr lang="is-IS" b="0" i="1" smtClean="0">
                              <a:latin typeface="Cambria Math" charset="0"/>
                            </a:rPr>
                          </m:ctrlPr>
                        </m:dPr>
                        <m:e>
                          <m:f>
                            <m:fPr>
                              <m:type m:val="noBar"/>
                              <m:ctrlPr>
                                <a:rPr lang="is-IS" b="0" i="1" smtClean="0">
                                  <a:latin typeface="Cambria Math" charset="0"/>
                                </a:rPr>
                              </m:ctrlPr>
                            </m:fPr>
                            <m:num>
                              <m:r>
                                <a:rPr lang="en-US" b="0" i="1" smtClean="0">
                                  <a:latin typeface="Cambria Math" charset="0"/>
                                </a:rPr>
                                <m:t>14</m:t>
                              </m:r>
                            </m:num>
                            <m:den>
                              <m:r>
                                <a:rPr lang="en-US" b="0" i="1" smtClean="0">
                                  <a:latin typeface="Cambria Math" charset="0"/>
                                </a:rPr>
                                <m:t>6</m:t>
                              </m:r>
                            </m:den>
                          </m:f>
                        </m:e>
                      </m:d>
                      <m:r>
                        <a:rPr lang="en-US" b="0" i="1" smtClean="0">
                          <a:latin typeface="Cambria Math" charset="0"/>
                        </a:rPr>
                        <m:t>=3003 </m:t>
                      </m:r>
                      <m:r>
                        <a:rPr lang="en-US" b="0" i="1" smtClean="0">
                          <a:latin typeface="Cambria Math" charset="0"/>
                        </a:rPr>
                        <m:t>𝑝𝑎𝑡h𝑠</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997603" y="3359774"/>
                <a:ext cx="2828659" cy="52629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95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Grids!</a:t>
            </a:r>
            <a:endParaRPr lang="en-US" dirty="0"/>
          </a:p>
        </p:txBody>
      </p:sp>
      <p:sp>
        <p:nvSpPr>
          <p:cNvPr id="3" name="TextBox 2"/>
          <p:cNvSpPr txBox="1"/>
          <p:nvPr/>
        </p:nvSpPr>
        <p:spPr>
          <a:xfrm>
            <a:off x="7350369" y="1690688"/>
            <a:ext cx="4548705" cy="461665"/>
          </a:xfrm>
          <a:prstGeom prst="rect">
            <a:avLst/>
          </a:prstGeom>
          <a:noFill/>
        </p:spPr>
        <p:txBody>
          <a:bodyPr wrap="square" rtlCol="0">
            <a:spAutoFit/>
          </a:bodyPr>
          <a:lstStyle/>
          <a:p>
            <a:r>
              <a:rPr lang="en-US" sz="2400" dirty="0" smtClean="0"/>
              <a:t> </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10" y="2267769"/>
            <a:ext cx="4103077" cy="3077308"/>
          </a:xfrm>
          <a:prstGeom prst="rect">
            <a:avLst/>
          </a:prstGeom>
        </p:spPr>
      </p:pic>
      <p:sp>
        <p:nvSpPr>
          <p:cNvPr id="10" name="Oval 9"/>
          <p:cNvSpPr/>
          <p:nvPr/>
        </p:nvSpPr>
        <p:spPr>
          <a:xfrm>
            <a:off x="1037493" y="2152353"/>
            <a:ext cx="230832" cy="2308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40571" y="5211430"/>
            <a:ext cx="230832" cy="23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61494" y="3691007"/>
            <a:ext cx="230832" cy="2308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0985" y="1385338"/>
            <a:ext cx="5955323" cy="707886"/>
          </a:xfrm>
          <a:prstGeom prst="rect">
            <a:avLst/>
          </a:prstGeom>
          <a:noFill/>
        </p:spPr>
        <p:txBody>
          <a:bodyPr wrap="square" rtlCol="0">
            <a:spAutoFit/>
          </a:bodyPr>
          <a:lstStyle/>
          <a:p>
            <a:r>
              <a:rPr lang="en-US" sz="2000" dirty="0" smtClean="0"/>
              <a:t>How many paths (without backtracking) go from the orange circle to the purple circle to the blue circle?</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7842739" y="3197136"/>
                <a:ext cx="2647584" cy="52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6</m:t>
                              </m:r>
                            </m:num>
                            <m:den>
                              <m:r>
                                <a:rPr lang="en-US" b="0" i="1" smtClean="0">
                                  <a:latin typeface="Cambria Math" charset="0"/>
                                </a:rPr>
                                <m:t>3</m:t>
                              </m:r>
                            </m:den>
                          </m:f>
                        </m:e>
                      </m:d>
                      <m:d>
                        <m:dPr>
                          <m:ctrlPr>
                            <a:rPr lang="is-IS" i="1" smtClean="0">
                              <a:latin typeface="Cambria Math" charset="0"/>
                            </a:rPr>
                          </m:ctrlPr>
                        </m:dPr>
                        <m:e>
                          <m:f>
                            <m:fPr>
                              <m:type m:val="noBar"/>
                              <m:ctrlPr>
                                <a:rPr lang="is-IS" i="1" smtClean="0">
                                  <a:latin typeface="Cambria Math" charset="0"/>
                                </a:rPr>
                              </m:ctrlPr>
                            </m:fPr>
                            <m:num>
                              <m:r>
                                <a:rPr lang="en-US" b="0" i="1" smtClean="0">
                                  <a:latin typeface="Cambria Math" charset="0"/>
                                </a:rPr>
                                <m:t>8</m:t>
                              </m:r>
                            </m:num>
                            <m:den>
                              <m:r>
                                <a:rPr lang="en-US" b="0" i="1" smtClean="0">
                                  <a:latin typeface="Cambria Math" charset="0"/>
                                </a:rPr>
                                <m:t>3</m:t>
                              </m:r>
                            </m:den>
                          </m:f>
                        </m:e>
                      </m:d>
                      <m:r>
                        <a:rPr lang="en-US" b="0" i="1" smtClean="0">
                          <a:latin typeface="Cambria Math" charset="0"/>
                        </a:rPr>
                        <m:t>=20∗56=1120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842739" y="3197136"/>
                <a:ext cx="2647584" cy="526298"/>
              </a:xfrm>
              <a:prstGeom prst="rect">
                <a:avLst/>
              </a:prstGeom>
              <a:blipFill rotWithShape="0">
                <a:blip r:embed="rId3"/>
                <a:stretch>
                  <a:fillRect/>
                </a:stretch>
              </a:blipFill>
            </p:spPr>
            <p:txBody>
              <a:bodyPr/>
              <a:lstStyle/>
              <a:p>
                <a:r>
                  <a:rPr lang="en-US">
                    <a:noFill/>
                  </a:rPr>
                  <a:t> </a:t>
                </a:r>
              </a:p>
            </p:txBody>
          </p:sp>
        </mc:Fallback>
      </mc:AlternateContent>
      <p:sp>
        <p:nvSpPr>
          <p:cNvPr id="24" name="Rectangle 23"/>
          <p:cNvSpPr/>
          <p:nvPr/>
        </p:nvSpPr>
        <p:spPr>
          <a:xfrm>
            <a:off x="7719380" y="2930595"/>
            <a:ext cx="2770943" cy="991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903934" y="3038317"/>
            <a:ext cx="401834" cy="707886"/>
          </a:xfrm>
          <a:prstGeom prst="rect">
            <a:avLst/>
          </a:prstGeom>
          <a:noFill/>
        </p:spPr>
        <p:txBody>
          <a:bodyPr wrap="square" rtlCol="0">
            <a:spAutoFit/>
          </a:bodyPr>
          <a:lstStyle/>
          <a:p>
            <a:r>
              <a:rPr lang="en-US" sz="4000" dirty="0" smtClean="0"/>
              <a:t>?</a:t>
            </a:r>
            <a:endParaRPr lang="en-US" sz="4000" dirty="0"/>
          </a:p>
        </p:txBody>
      </p:sp>
      <p:sp>
        <p:nvSpPr>
          <p:cNvPr id="26" name="TextBox 25"/>
          <p:cNvSpPr txBox="1"/>
          <p:nvPr/>
        </p:nvSpPr>
        <p:spPr>
          <a:xfrm>
            <a:off x="6469589" y="3290897"/>
            <a:ext cx="1312983" cy="400110"/>
          </a:xfrm>
          <a:prstGeom prst="rect">
            <a:avLst/>
          </a:prstGeom>
          <a:noFill/>
        </p:spPr>
        <p:txBody>
          <a:bodyPr wrap="square" rtlCol="0">
            <a:spAutoFit/>
          </a:bodyPr>
          <a:lstStyle/>
          <a:p>
            <a:r>
              <a:rPr lang="en-US" sz="2000" dirty="0" smtClean="0"/>
              <a:t>Answer:</a:t>
            </a:r>
            <a:endParaRPr lang="en-US" sz="2000" dirty="0"/>
          </a:p>
        </p:txBody>
      </p:sp>
      <p:sp>
        <p:nvSpPr>
          <p:cNvPr id="7" name="TextBox 6"/>
          <p:cNvSpPr txBox="1"/>
          <p:nvPr/>
        </p:nvSpPr>
        <p:spPr>
          <a:xfrm>
            <a:off x="6793523" y="1658482"/>
            <a:ext cx="4114800" cy="400110"/>
          </a:xfrm>
          <a:prstGeom prst="rect">
            <a:avLst/>
          </a:prstGeom>
          <a:noFill/>
        </p:spPr>
        <p:txBody>
          <a:bodyPr wrap="square" rtlCol="0">
            <a:spAutoFit/>
          </a:bodyPr>
          <a:lstStyle/>
          <a:p>
            <a:r>
              <a:rPr lang="en-US" sz="2000" dirty="0" smtClean="0"/>
              <a:t>Hint: Use the multiplication principle </a:t>
            </a:r>
            <a:endParaRPr lang="en-US" sz="2000" dirty="0"/>
          </a:p>
        </p:txBody>
      </p:sp>
    </p:spTree>
    <p:extLst>
      <p:ext uri="{BB962C8B-B14F-4D97-AF65-F5344CB8AC3E}">
        <p14:creationId xmlns:p14="http://schemas.microsoft.com/office/powerpoint/2010/main" val="141718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2876</TotalTime>
  <Words>1655</Words>
  <Application>Microsoft Macintosh PowerPoint</Application>
  <PresentationFormat>Widescreen</PresentationFormat>
  <Paragraphs>240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Cambria Math</vt:lpstr>
      <vt:lpstr>Wingdings</vt:lpstr>
      <vt:lpstr>Arial</vt:lpstr>
      <vt:lpstr>Office Theme</vt:lpstr>
      <vt:lpstr>    Combinatorics  </vt:lpstr>
      <vt:lpstr>Inclusion Exclusion Principle</vt:lpstr>
      <vt:lpstr>Problem</vt:lpstr>
      <vt:lpstr>Multiplication Principle</vt:lpstr>
      <vt:lpstr>Problem</vt:lpstr>
      <vt:lpstr>Combinations and Permutations</vt:lpstr>
      <vt:lpstr>Combinations and Permutations</vt:lpstr>
      <vt:lpstr>Grids!</vt:lpstr>
      <vt:lpstr>Grids!</vt:lpstr>
      <vt:lpstr>Grids!</vt:lpstr>
      <vt:lpstr>Grids!</vt:lpstr>
      <vt:lpstr>Grids!</vt:lpstr>
      <vt:lpstr>Ordered Partitions (Permutations with repetition) </vt:lpstr>
      <vt:lpstr>Unordered Partitions</vt:lpstr>
      <vt:lpstr>Stars and Bars</vt:lpstr>
      <vt:lpstr>Balls and Urns – Standard problem</vt:lpstr>
      <vt:lpstr>More Balls and Urns</vt:lpstr>
      <vt:lpstr>Review Questions</vt:lpstr>
      <vt:lpstr>Ant on a Rubik’s Cube</vt:lpstr>
      <vt:lpstr>Pascal's Triangle</vt:lpstr>
      <vt:lpstr>Binomial Theorem</vt:lpstr>
      <vt:lpstr>Triangular Numbers</vt:lpstr>
      <vt:lpstr>Triangular Numbers</vt:lpstr>
      <vt:lpstr>Bell Numbers</vt:lpstr>
      <vt:lpstr>Catalan Numbers</vt:lpstr>
      <vt:lpstr>Catalan Numbers</vt:lpstr>
      <vt:lpstr>More Patterns</vt:lpstr>
      <vt:lpstr>More Combinatorics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Combinatorics  </dc:title>
  <dc:creator>fisetwill@gmail.com</dc:creator>
  <cp:lastModifiedBy>fisetwill@gmail.com</cp:lastModifiedBy>
  <cp:revision>285</cp:revision>
  <dcterms:created xsi:type="dcterms:W3CDTF">2016-02-09T16:42:51Z</dcterms:created>
  <dcterms:modified xsi:type="dcterms:W3CDTF">2016-02-18T12:17:03Z</dcterms:modified>
</cp:coreProperties>
</file>