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64" r:id="rId11"/>
    <p:sldId id="283" r:id="rId12"/>
    <p:sldId id="265" r:id="rId13"/>
    <p:sldId id="275" r:id="rId14"/>
    <p:sldId id="267" r:id="rId15"/>
    <p:sldId id="268" r:id="rId16"/>
    <p:sldId id="281" r:id="rId17"/>
    <p:sldId id="269" r:id="rId18"/>
    <p:sldId id="274" r:id="rId19"/>
    <p:sldId id="270" r:id="rId20"/>
    <p:sldId id="271" r:id="rId21"/>
    <p:sldId id="282" r:id="rId22"/>
    <p:sldId id="272" r:id="rId23"/>
    <p:sldId id="273" r:id="rId24"/>
    <p:sldId id="278" r:id="rId25"/>
    <p:sldId id="279" r:id="rId26"/>
    <p:sldId id="280" r:id="rId27"/>
    <p:sldId id="27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4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0A42-C8E7-432F-A81A-15F9BA004935}" type="datetimeFigureOut">
              <a:rPr lang="en-CA" smtClean="0"/>
              <a:t>20/02/2017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EB831-3F0A-42DA-BAF6-A1A44D7E69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655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0A42-C8E7-432F-A81A-15F9BA004935}" type="datetimeFigureOut">
              <a:rPr lang="en-CA" smtClean="0"/>
              <a:t>20/02/2017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EB831-3F0A-42DA-BAF6-A1A44D7E69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359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0A42-C8E7-432F-A81A-15F9BA004935}" type="datetimeFigureOut">
              <a:rPr lang="en-CA" smtClean="0"/>
              <a:t>20/02/2017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EB831-3F0A-42DA-BAF6-A1A44D7E6960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748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0A42-C8E7-432F-A81A-15F9BA004935}" type="datetimeFigureOut">
              <a:rPr lang="en-CA" smtClean="0"/>
              <a:t>20/02/2017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EB831-3F0A-42DA-BAF6-A1A44D7E69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6115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0A42-C8E7-432F-A81A-15F9BA004935}" type="datetimeFigureOut">
              <a:rPr lang="en-CA" smtClean="0"/>
              <a:t>20/02/2017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EB831-3F0A-42DA-BAF6-A1A44D7E6960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5632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0A42-C8E7-432F-A81A-15F9BA004935}" type="datetimeFigureOut">
              <a:rPr lang="en-CA" smtClean="0"/>
              <a:t>20/02/2017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EB831-3F0A-42DA-BAF6-A1A44D7E69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4331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0A42-C8E7-432F-A81A-15F9BA004935}" type="datetimeFigureOut">
              <a:rPr lang="en-CA" smtClean="0"/>
              <a:t>20/02/2017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EB831-3F0A-42DA-BAF6-A1A44D7E69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1850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0A42-C8E7-432F-A81A-15F9BA004935}" type="datetimeFigureOut">
              <a:rPr lang="en-CA" smtClean="0"/>
              <a:t>20/02/2017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EB831-3F0A-42DA-BAF6-A1A44D7E69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568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0A42-C8E7-432F-A81A-15F9BA004935}" type="datetimeFigureOut">
              <a:rPr lang="en-CA" smtClean="0"/>
              <a:t>20/02/2017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EB831-3F0A-42DA-BAF6-A1A44D7E69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794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0A42-C8E7-432F-A81A-15F9BA004935}" type="datetimeFigureOut">
              <a:rPr lang="en-CA" smtClean="0"/>
              <a:t>20/02/2017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EB831-3F0A-42DA-BAF6-A1A44D7E69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66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0A42-C8E7-432F-A81A-15F9BA004935}" type="datetimeFigureOut">
              <a:rPr lang="en-CA" smtClean="0"/>
              <a:t>20/02/2017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EB831-3F0A-42DA-BAF6-A1A44D7E69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097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0A42-C8E7-432F-A81A-15F9BA004935}" type="datetimeFigureOut">
              <a:rPr lang="en-CA" smtClean="0"/>
              <a:t>20/02/2017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EB831-3F0A-42DA-BAF6-A1A44D7E69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170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0A42-C8E7-432F-A81A-15F9BA004935}" type="datetimeFigureOut">
              <a:rPr lang="en-CA" smtClean="0"/>
              <a:t>20/02/2017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EB831-3F0A-42DA-BAF6-A1A44D7E69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987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0A42-C8E7-432F-A81A-15F9BA004935}" type="datetimeFigureOut">
              <a:rPr lang="en-CA" smtClean="0"/>
              <a:t>20/02/2017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EB831-3F0A-42DA-BAF6-A1A44D7E69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3648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0A42-C8E7-432F-A81A-15F9BA004935}" type="datetimeFigureOut">
              <a:rPr lang="en-CA" smtClean="0"/>
              <a:t>20/02/2017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EB831-3F0A-42DA-BAF6-A1A44D7E69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969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0A42-C8E7-432F-A81A-15F9BA004935}" type="datetimeFigureOut">
              <a:rPr lang="en-CA" smtClean="0"/>
              <a:t>20/02/2017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EB831-3F0A-42DA-BAF6-A1A44D7E69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673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A0A42-C8E7-432F-A81A-15F9BA004935}" type="datetimeFigureOut">
              <a:rPr lang="en-CA" smtClean="0"/>
              <a:t>20/02/2017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A2EB831-3F0A-42DA-BAF6-A1A44D7E69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86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gvA3z-vOzc" TargetMode="External"/><Relationship Id="rId2" Type="http://schemas.openxmlformats.org/officeDocument/2006/relationships/hyperlink" Target="https://www.youtube.com/watch?v=ru7mWZJlRQ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Chapter 5: Mathematics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Micha</a:t>
            </a:r>
            <a:r>
              <a:rPr lang="fr-CA" dirty="0" err="1" smtClean="0"/>
              <a:t>ël</a:t>
            </a:r>
            <a:r>
              <a:rPr lang="fr-CA" dirty="0" smtClean="0"/>
              <a:t> Bradet-Legris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2606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Number Theory: </a:t>
            </a:r>
            <a:r>
              <a:rPr lang="en-CA" dirty="0"/>
              <a:t>Linear Diophantine / Extended </a:t>
            </a:r>
            <a:r>
              <a:rPr lang="en-CA" dirty="0" smtClean="0"/>
              <a:t>Euclidian Alg</a:t>
            </a:r>
            <a:r>
              <a:rPr lang="en-CA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48861"/>
                <a:ext cx="8596668" cy="510265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Motivating problems:</a:t>
                </a:r>
              </a:p>
              <a:p>
                <a:pPr lvl="1"/>
                <a:r>
                  <a:rPr lang="en-US" dirty="0"/>
                  <a:t>Given a single equation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CA" dirty="0"/>
                  <a:t>, how do we solve for x and y, given that they are integers? (Linear Diophantine Equation)</a:t>
                </a:r>
              </a:p>
              <a:p>
                <a:pPr lvl="1"/>
                <a:r>
                  <a:rPr lang="en-US" dirty="0"/>
                  <a:t>What is the inverse of a mod b?  (Does it exist?)</a:t>
                </a:r>
                <a:endParaRPr lang="en-CA" dirty="0"/>
              </a:p>
              <a:p>
                <a:r>
                  <a:rPr lang="en-CA" dirty="0"/>
                  <a:t>Extended Euclid’s Algorithm: </a:t>
                </a:r>
              </a:p>
              <a:p>
                <a:pPr lvl="1"/>
                <a:r>
                  <a:rPr lang="en-US" dirty="0"/>
                  <a:t>Given a and b, finds values </a:t>
                </a:r>
                <a:r>
                  <a:rPr lang="en-US" dirty="0" err="1"/>
                  <a:t>x,y</a:t>
                </a:r>
                <a:r>
                  <a:rPr lang="en-US" dirty="0"/>
                  <a:t> such that ax + by = </a:t>
                </a:r>
                <a:r>
                  <a:rPr lang="en-US" dirty="0" err="1"/>
                  <a:t>gcd</a:t>
                </a:r>
                <a:r>
                  <a:rPr lang="en-US" dirty="0"/>
                  <a:t>(a, b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There are NO solutions for ax + by = c if c is not a multiple of </a:t>
                </a:r>
                <a:r>
                  <a:rPr lang="en-US" dirty="0" err="1" smtClean="0"/>
                  <a:t>gcd</a:t>
                </a:r>
                <a:r>
                  <a:rPr lang="en-US" dirty="0" smtClean="0"/>
                  <a:t>(a, b).</a:t>
                </a:r>
                <a:endParaRPr lang="en-US" dirty="0"/>
              </a:p>
              <a:p>
                <a:r>
                  <a:rPr lang="en-US" dirty="0" smtClean="0"/>
                  <a:t>a inverse mod b : If </a:t>
                </a:r>
                <a:r>
                  <a:rPr lang="en-US" dirty="0" err="1" smtClean="0"/>
                  <a:t>gcd</a:t>
                </a:r>
                <a:r>
                  <a:rPr lang="en-US" dirty="0" smtClean="0"/>
                  <a:t>(a, b) = 1, then can find ax + by = 1.  mod this by b to get rid of the second term and you are left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Linear Diophantine: Let c = k*</a:t>
                </a:r>
                <a:r>
                  <a:rPr lang="en-US" dirty="0" err="1" smtClean="0"/>
                  <a:t>gcd</a:t>
                </a:r>
                <a:r>
                  <a:rPr lang="en-US" dirty="0" smtClean="0"/>
                  <a:t>(a, b).  Then:</a:t>
                </a:r>
              </a:p>
              <a:p>
                <a:pPr lvl="1"/>
                <a:r>
                  <a:rPr lang="en-US" dirty="0" smtClean="0"/>
                  <a:t>Solve for ax + by = </a:t>
                </a:r>
                <a:r>
                  <a:rPr lang="en-US" dirty="0" err="1" smtClean="0"/>
                  <a:t>gcd</a:t>
                </a:r>
                <a:r>
                  <a:rPr lang="en-US" dirty="0" smtClean="0"/>
                  <a:t>(a, b)</a:t>
                </a:r>
              </a:p>
              <a:p>
                <a:pPr lvl="1"/>
                <a:r>
                  <a:rPr lang="en-US" dirty="0"/>
                  <a:t>m</a:t>
                </a:r>
                <a:r>
                  <a:rPr lang="en-US" dirty="0" smtClean="0"/>
                  <a:t>ultiply by k to get : a(</a:t>
                </a:r>
                <a:r>
                  <a:rPr lang="en-US" dirty="0" err="1" smtClean="0"/>
                  <a:t>xk</a:t>
                </a:r>
                <a:r>
                  <a:rPr lang="en-US" dirty="0" smtClean="0"/>
                  <a:t>) + b(</a:t>
                </a:r>
                <a:r>
                  <a:rPr lang="en-US" dirty="0" err="1" smtClean="0"/>
                  <a:t>yk</a:t>
                </a:r>
                <a:r>
                  <a:rPr lang="en-US" dirty="0" smtClean="0"/>
                  <a:t>) = c</a:t>
                </a:r>
              </a:p>
              <a:p>
                <a:pPr lvl="1"/>
                <a:r>
                  <a:rPr lang="en-US" dirty="0" smtClean="0"/>
                  <a:t>Can do math-y stuff and show that if ax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+ by</a:t>
                </a:r>
                <a:r>
                  <a:rPr lang="en-US" baseline="-25000" dirty="0" smtClean="0"/>
                  <a:t>1</a:t>
                </a:r>
                <a:r>
                  <a:rPr lang="en-US" dirty="0"/>
                  <a:t> = c, all other solutions are of the form x = x</a:t>
                </a:r>
                <a:r>
                  <a:rPr lang="en-US" baseline="-25000" dirty="0"/>
                  <a:t>1 </a:t>
                </a:r>
                <a:r>
                  <a:rPr lang="en-US" dirty="0"/>
                  <a:t>-n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gcd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:r>
                  <a:rPr lang="en-US" dirty="0" smtClean="0"/>
                  <a:t>y </a:t>
                </a:r>
                <a:r>
                  <a:rPr lang="en-US" dirty="0"/>
                  <a:t>= </a:t>
                </a:r>
                <a:r>
                  <a:rPr lang="en-US" dirty="0" smtClean="0"/>
                  <a:t>y</a:t>
                </a:r>
                <a:r>
                  <a:rPr lang="en-US" baseline="-25000" dirty="0" smtClean="0"/>
                  <a:t>1 </a:t>
                </a:r>
                <a:r>
                  <a:rPr lang="en-US" dirty="0"/>
                  <a:t>-n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gcd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 smtClean="0"/>
                  <a:t> for some 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48861"/>
                <a:ext cx="8596668" cy="5102657"/>
              </a:xfrm>
              <a:blipFill rotWithShape="0">
                <a:blip r:embed="rId2"/>
                <a:stretch>
                  <a:fillRect l="-142" t="-7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62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Theory: Linear Diophantine / Extended Euclidian Alg.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92" y="2160589"/>
            <a:ext cx="8350952" cy="469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4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Number Theory: Chinese Remainder </a:t>
            </a:r>
            <a:r>
              <a:rPr lang="en-CA" dirty="0" err="1" smtClean="0"/>
              <a:t>Thm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531156"/>
              </a:xfrm>
            </p:spPr>
            <p:txBody>
              <a:bodyPr>
                <a:normAutofit/>
              </a:bodyPr>
              <a:lstStyle/>
              <a:p>
                <a:r>
                  <a:rPr lang="en-CA" dirty="0" smtClean="0"/>
                  <a:t>Given a set of </a:t>
                </a:r>
                <a:r>
                  <a:rPr lang="en-CA" dirty="0" smtClean="0"/>
                  <a:t>relatively </a:t>
                </a:r>
                <a:r>
                  <a:rPr lang="en-CA" dirty="0" smtClean="0"/>
                  <a:t>prime (coprime) numbers p</a:t>
                </a:r>
                <a:r>
                  <a:rPr lang="en-CA" baseline="-25000" dirty="0" smtClean="0"/>
                  <a:t>1, </a:t>
                </a:r>
                <a:r>
                  <a:rPr lang="en-CA" dirty="0" smtClean="0"/>
                  <a:t>p</a:t>
                </a:r>
                <a:r>
                  <a:rPr lang="en-CA" baseline="-25000" dirty="0" smtClean="0"/>
                  <a:t>2</a:t>
                </a:r>
                <a:r>
                  <a:rPr lang="en-CA" dirty="0" smtClean="0"/>
                  <a:t> … </a:t>
                </a:r>
                <a:r>
                  <a:rPr lang="en-CA" dirty="0" err="1" smtClean="0"/>
                  <a:t>p</a:t>
                </a:r>
                <a:r>
                  <a:rPr lang="en-CA" baseline="-25000" dirty="0" err="1" smtClean="0"/>
                  <a:t>n</a:t>
                </a:r>
                <a:r>
                  <a:rPr lang="en-CA" dirty="0"/>
                  <a:t> </a:t>
                </a:r>
                <a:r>
                  <a:rPr lang="en-CA" dirty="0" smtClean="0"/>
                  <a:t>(</a:t>
                </a:r>
                <a:r>
                  <a:rPr lang="en-CA" dirty="0" err="1" smtClean="0"/>
                  <a:t>ie</a:t>
                </a:r>
                <a:r>
                  <a:rPr lang="en-CA" dirty="0" smtClean="0"/>
                  <a:t>, for all         1 ≤ </a:t>
                </a:r>
                <a:r>
                  <a:rPr lang="en-CA" dirty="0" err="1" smtClean="0"/>
                  <a:t>i,j</a:t>
                </a:r>
                <a:r>
                  <a:rPr lang="en-CA" dirty="0" smtClean="0"/>
                  <a:t> ≤ n, </a:t>
                </a:r>
                <a:r>
                  <a:rPr lang="en-CA" dirty="0" err="1" smtClean="0"/>
                  <a:t>gcd</a:t>
                </a:r>
                <a:r>
                  <a:rPr lang="en-CA" dirty="0" smtClean="0"/>
                  <a:t>(p</a:t>
                </a:r>
                <a:r>
                  <a:rPr lang="en-CA" baseline="-25000" dirty="0"/>
                  <a:t>i</a:t>
                </a:r>
                <a:r>
                  <a:rPr lang="en-CA" dirty="0" smtClean="0"/>
                  <a:t>, </a:t>
                </a:r>
                <a:r>
                  <a:rPr lang="en-CA" dirty="0" err="1" smtClean="0"/>
                  <a:t>p</a:t>
                </a:r>
                <a:r>
                  <a:rPr lang="en-CA" baseline="-25000" dirty="0" err="1"/>
                  <a:t>j</a:t>
                </a:r>
                <a:r>
                  <a:rPr lang="en-CA" dirty="0" smtClean="0"/>
                  <a:t>) = 1), for any numbers k</a:t>
                </a:r>
                <a:r>
                  <a:rPr lang="en-CA" baseline="-25000" dirty="0" smtClean="0"/>
                  <a:t>1</a:t>
                </a:r>
                <a:r>
                  <a:rPr lang="en-CA" baseline="-25000" dirty="0"/>
                  <a:t>, </a:t>
                </a:r>
                <a:r>
                  <a:rPr lang="en-CA" dirty="0"/>
                  <a:t>k</a:t>
                </a:r>
                <a:r>
                  <a:rPr lang="en-CA" baseline="-25000" dirty="0" smtClean="0"/>
                  <a:t>2</a:t>
                </a:r>
                <a:r>
                  <a:rPr lang="en-CA" dirty="0" smtClean="0"/>
                  <a:t> </a:t>
                </a:r>
                <a:r>
                  <a:rPr lang="en-CA" dirty="0"/>
                  <a:t>… </a:t>
                </a:r>
                <a:r>
                  <a:rPr lang="en-CA" dirty="0" err="1" smtClean="0"/>
                  <a:t>k</a:t>
                </a:r>
                <a:r>
                  <a:rPr lang="en-CA" baseline="-25000" dirty="0" err="1" smtClean="0"/>
                  <a:t>n</a:t>
                </a:r>
                <a:r>
                  <a:rPr lang="en-CA" dirty="0" smtClean="0"/>
                  <a:t>, there is exactly one solution 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CA" dirty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en-CA" dirty="0"/>
                              <m:t> = </m:t>
                            </m:r>
                            <m:r>
                              <m:rPr>
                                <m:nor/>
                              </m:rPr>
                              <a:rPr lang="en-CA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en-CA" baseline="-25000" dirty="0"/>
                              <m:t>1</m:t>
                            </m:r>
                            <m:r>
                              <m:rPr>
                                <m:nor/>
                              </m:rPr>
                              <a:rPr lang="en-CA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CA" dirty="0"/>
                              <m:t>mod</m:t>
                            </m:r>
                            <m:r>
                              <m:rPr>
                                <m:nor/>
                              </m:rPr>
                              <a:rPr lang="en-CA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CA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CA" baseline="-25000" dirty="0"/>
                              <m:t>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CA" dirty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en-CA" dirty="0"/>
                              <m:t> = </m:t>
                            </m:r>
                            <m:r>
                              <m:rPr>
                                <m:nor/>
                              </m:rPr>
                              <a:rPr lang="en-CA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en-CA" baseline="-25000" dirty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CA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CA" dirty="0"/>
                              <m:t>mod</m:t>
                            </m:r>
                            <m:r>
                              <m:rPr>
                                <m:nor/>
                              </m:rPr>
                              <a:rPr lang="en-CA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CA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CA" baseline="-25000" dirty="0"/>
                              <m:t>2</m:t>
                            </m:r>
                          </m: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CA" dirty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en-CA" dirty="0"/>
                              <m:t> = </m:t>
                            </m:r>
                            <m:r>
                              <m:rPr>
                                <m:nor/>
                              </m:rPr>
                              <a:rPr lang="en-CA" dirty="0"/>
                              <m:t>kn</m:t>
                            </m:r>
                            <m:r>
                              <m:rPr>
                                <m:nor/>
                              </m:rPr>
                              <a:rPr lang="en-CA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CA" dirty="0"/>
                              <m:t>mod</m:t>
                            </m:r>
                            <m:r>
                              <m:rPr>
                                <m:nor/>
                              </m:rPr>
                              <a:rPr lang="en-CA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CA" dirty="0"/>
                              <m:t>pn</m:t>
                            </m:r>
                          </m:e>
                        </m:eqArr>
                      </m:e>
                    </m:d>
                  </m:oMath>
                </a14:m>
                <a:r>
                  <a:rPr lang="en-CA" dirty="0" smtClean="0"/>
                  <a:t>  for </a:t>
                </a:r>
                <a:r>
                  <a:rPr lang="en-CA" dirty="0"/>
                  <a:t>1 ≤ x ≤ </a:t>
                </a:r>
                <a:r>
                  <a:rPr lang="en-CA" dirty="0" smtClean="0"/>
                  <a:t>p</a:t>
                </a:r>
                <a:r>
                  <a:rPr lang="en-CA" baseline="-25000" dirty="0" smtClean="0"/>
                  <a:t>1</a:t>
                </a:r>
                <a:r>
                  <a:rPr lang="en-CA" dirty="0" smtClean="0"/>
                  <a:t>p</a:t>
                </a:r>
                <a:r>
                  <a:rPr lang="en-CA" baseline="-25000" dirty="0" smtClean="0"/>
                  <a:t>2</a:t>
                </a:r>
                <a:r>
                  <a:rPr lang="en-CA" dirty="0" smtClean="0"/>
                  <a:t>…</a:t>
                </a:r>
                <a:r>
                  <a:rPr lang="en-CA" dirty="0" err="1" smtClean="0"/>
                  <a:t>p</a:t>
                </a:r>
                <a:r>
                  <a:rPr lang="en-CA" baseline="-25000" dirty="0" err="1" smtClean="0"/>
                  <a:t>n</a:t>
                </a:r>
                <a:endParaRPr lang="en-CA" baseline="-25000" dirty="0" smtClean="0"/>
              </a:p>
              <a:p>
                <a:r>
                  <a:rPr lang="en-CA" dirty="0" err="1"/>
                  <a:t>e</a:t>
                </a:r>
                <a:r>
                  <a:rPr lang="en-CA" dirty="0" err="1" smtClean="0"/>
                  <a:t>g</a:t>
                </a:r>
                <a:r>
                  <a:rPr lang="en-CA" dirty="0" smtClean="0"/>
                  <a:t>// Since 4 and 5 are coprime, there is a solution to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=1 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 4</m:t>
                            </m:r>
                          </m: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=2 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 5</m:t>
                            </m:r>
                          </m:e>
                        </m:eqArr>
                      </m:e>
                    </m:d>
                  </m:oMath>
                </a14:m>
                <a:endParaRPr lang="en-CA" dirty="0" smtClean="0"/>
              </a:p>
              <a:p>
                <a:r>
                  <a:rPr lang="en-CA" dirty="0" smtClean="0"/>
                  <a:t>How do we find a solution 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eqArr>
                      </m:e>
                    </m:d>
                  </m:oMath>
                </a14:m>
                <a:r>
                  <a:rPr lang="en-CA" dirty="0" smtClean="0"/>
                  <a:t> 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CA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b="0" i="0" dirty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CA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b="0" i="0" dirty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CA" dirty="0" smtClean="0"/>
              </a:p>
              <a:p>
                <a:pPr lvl="1"/>
                <a:r>
                  <a:rPr lang="en-CA" dirty="0" smtClean="0"/>
                  <a:t>To find the inverses, note that since </a:t>
                </a:r>
                <a:r>
                  <a:rPr lang="en-CA" dirty="0" err="1" smtClean="0"/>
                  <a:t>gcd</a:t>
                </a:r>
                <a:r>
                  <a:rPr lang="en-CA" dirty="0" smtClean="0"/>
                  <a:t>(p, q) = 1, we can use </a:t>
                </a:r>
                <a:r>
                  <a:rPr lang="en-CA" dirty="0" err="1" smtClean="0"/>
                  <a:t>Exteneded</a:t>
                </a:r>
                <a:r>
                  <a:rPr lang="en-CA" dirty="0" smtClean="0"/>
                  <a:t> Euclid.</a:t>
                </a:r>
              </a:p>
              <a:p>
                <a:pPr lvl="1"/>
                <a:r>
                  <a:rPr lang="en-CA" dirty="0" smtClean="0"/>
                  <a:t>This generalizes to higher dimensions.</a:t>
                </a:r>
                <a:endParaRPr lang="en-CA" dirty="0"/>
              </a:p>
              <a:p>
                <a:endParaRPr lang="en-CA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531156"/>
              </a:xfrm>
              <a:blipFill rotWithShape="0">
                <a:blip r:embed="rId2"/>
                <a:stretch>
                  <a:fillRect l="-142" t="-806" b="-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18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Number Theory: Other useful formulas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624675"/>
              </a:xfrm>
            </p:spPr>
            <p:txBody>
              <a:bodyPr>
                <a:normAutofit/>
              </a:bodyPr>
              <a:lstStyle/>
              <a:p>
                <a:r>
                  <a:rPr lang="en-CA" dirty="0" smtClean="0"/>
                  <a:t>Num Divisors: Given a number n, how many divisors does it have?</a:t>
                </a:r>
              </a:p>
              <a:p>
                <a:pPr lvl="1"/>
                <a:r>
                  <a:rPr lang="en-US" dirty="0" smtClean="0"/>
                  <a:t>First, prime factorize it: n = </a:t>
                </a:r>
                <a:r>
                  <a:rPr lang="en-CA" dirty="0" smtClean="0"/>
                  <a:t>p</a:t>
                </a:r>
                <a:r>
                  <a:rPr lang="en-CA" baseline="30000" dirty="0" smtClean="0"/>
                  <a:t>a1</a:t>
                </a:r>
                <a:r>
                  <a:rPr lang="en-CA" dirty="0" smtClean="0"/>
                  <a:t>p</a:t>
                </a:r>
                <a:r>
                  <a:rPr lang="en-CA" baseline="30000" dirty="0" smtClean="0"/>
                  <a:t>a2</a:t>
                </a:r>
                <a:r>
                  <a:rPr lang="en-CA" dirty="0" smtClean="0"/>
                  <a:t>…p</a:t>
                </a:r>
                <a:r>
                  <a:rPr lang="en-CA" baseline="30000" dirty="0" smtClean="0"/>
                  <a:t>an</a:t>
                </a:r>
                <a:endParaRPr lang="en-CA" baseline="-25000" dirty="0"/>
              </a:p>
              <a:p>
                <a:pPr lvl="1"/>
                <a:r>
                  <a:rPr lang="en-US" dirty="0" smtClean="0"/>
                  <a:t>Add 1 to each of the multiplicities and multiply them together:</a:t>
                </a:r>
              </a:p>
              <a:p>
                <a:pPr lvl="1"/>
                <a:r>
                  <a:rPr lang="en-US" dirty="0" smtClean="0"/>
                  <a:t>n has (a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+ 1)</a:t>
                </a:r>
                <a:r>
                  <a:rPr lang="en-US" dirty="0"/>
                  <a:t> (</a:t>
                </a:r>
                <a:r>
                  <a:rPr lang="en-US" dirty="0" smtClean="0"/>
                  <a:t>a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</a:t>
                </a:r>
                <a:r>
                  <a:rPr lang="en-US" dirty="0"/>
                  <a:t>+ 1</a:t>
                </a:r>
                <a:r>
                  <a:rPr lang="en-US" dirty="0" smtClean="0"/>
                  <a:t>)</a:t>
                </a:r>
                <a:r>
                  <a:rPr lang="en-CA" dirty="0" smtClean="0"/>
                  <a:t>…</a:t>
                </a:r>
                <a:r>
                  <a:rPr lang="en-US" dirty="0"/>
                  <a:t>(</a:t>
                </a:r>
                <a:r>
                  <a:rPr lang="en-US" dirty="0" smtClean="0"/>
                  <a:t>a</a:t>
                </a:r>
                <a:r>
                  <a:rPr lang="en-US" baseline="-25000" dirty="0" smtClean="0"/>
                  <a:t>n</a:t>
                </a:r>
                <a:r>
                  <a:rPr lang="en-US" dirty="0" smtClean="0"/>
                  <a:t> </a:t>
                </a:r>
                <a:r>
                  <a:rPr lang="en-US" dirty="0"/>
                  <a:t>+ 1</a:t>
                </a:r>
                <a:r>
                  <a:rPr lang="en-US" dirty="0" smtClean="0"/>
                  <a:t>) divisors.</a:t>
                </a:r>
                <a:endParaRPr lang="en-CA" dirty="0"/>
              </a:p>
              <a:p>
                <a:pPr lvl="1"/>
                <a:r>
                  <a:rPr lang="en-US" dirty="0" err="1" smtClean="0"/>
                  <a:t>eg</a:t>
                </a:r>
                <a:r>
                  <a:rPr lang="en-US" dirty="0" smtClean="0"/>
                  <a:t>// 10800 = 2</a:t>
                </a:r>
                <a:r>
                  <a:rPr lang="en-US" baseline="30000" dirty="0" smtClean="0"/>
                  <a:t>4</a:t>
                </a:r>
                <a:r>
                  <a:rPr lang="en-US" dirty="0" smtClean="0"/>
                  <a:t>3</a:t>
                </a:r>
                <a:r>
                  <a:rPr lang="en-US" baseline="30000" dirty="0" smtClean="0"/>
                  <a:t>3</a:t>
                </a:r>
                <a:r>
                  <a:rPr lang="en-US" dirty="0" smtClean="0"/>
                  <a:t>5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has (4 + 1)(3 + 1)(2 + 1) = 60 factors.</a:t>
                </a: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r>
                  <a:rPr lang="en-CA" dirty="0" smtClean="0"/>
                  <a:t>Euler’s Totient Function: Counts the number of integers relatively prime to N from 1 to N-1.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i="1"/>
                      <m:t>ϕ</m:t>
                    </m:r>
                    <m:r>
                      <m:rPr>
                        <m:nor/>
                      </m:rPr>
                      <a:rPr lang="el-GR"/>
                      <m:t>(</m:t>
                    </m:r>
                    <m:r>
                      <m:rPr>
                        <m:nor/>
                      </m:rPr>
                      <a:rPr lang="en-CA" i="1"/>
                      <m:t>N</m:t>
                    </m:r>
                    <m:r>
                      <m:rPr>
                        <m:nor/>
                      </m:rPr>
                      <a:rPr lang="en-CA"/>
                      <m:t>)</m:t>
                    </m:r>
                    <m:r>
                      <m:rPr>
                        <m:nor/>
                      </m:rPr>
                      <a:rPr lang="en-US" b="0" i="0" smtClean="0"/>
                      <m:t> = </m:t>
                    </m:r>
                    <m:r>
                      <m:rPr>
                        <m:nor/>
                      </m:rPr>
                      <a:rPr lang="en-US" b="0" i="0" smtClean="0"/>
                      <m:t>N</m:t>
                    </m:r>
                    <m:r>
                      <m:rPr>
                        <m:nor/>
                      </m:rPr>
                      <a:rPr lang="en-US" b="0" i="0" smtClean="0"/>
                      <m:t>(</m:t>
                    </m:r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</m:e>
                    </m:nary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𝑃𝐹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 smtClean="0"/>
                  <a:t>, where PF are the prime factors of </a:t>
                </a:r>
                <a:r>
                  <a:rPr lang="en-CA" dirty="0" smtClean="0"/>
                  <a:t>N.</a:t>
                </a:r>
                <a:endParaRPr lang="en-CA" dirty="0" smtClean="0"/>
              </a:p>
              <a:p>
                <a:pPr lvl="1"/>
                <a:r>
                  <a:rPr lang="en-US" dirty="0" err="1" smtClean="0"/>
                  <a:t>eg</a:t>
                </a:r>
                <a:r>
                  <a:rPr lang="en-US" dirty="0" smtClean="0"/>
                  <a:t>// </a:t>
                </a:r>
                <a:r>
                  <a:rPr lang="en-US" dirty="0" smtClean="0"/>
                  <a:t>N = 17 </a:t>
                </a:r>
                <a:r>
                  <a:rPr lang="en-US" dirty="0" smtClean="0"/>
                  <a:t>has </a:t>
                </a:r>
                <a:r>
                  <a:rPr lang="en-US" dirty="0" smtClean="0"/>
                  <a:t>16 </a:t>
                </a:r>
                <a:r>
                  <a:rPr lang="en-US" dirty="0" smtClean="0"/>
                  <a:t>coprime </a:t>
                </a:r>
                <a:r>
                  <a:rPr lang="en-US" dirty="0" smtClean="0"/>
                  <a:t>values </a:t>
                </a:r>
                <a:r>
                  <a:rPr lang="en-US" dirty="0" smtClean="0"/>
                  <a:t>between 1…N-1 (since it’s prime</a:t>
                </a:r>
                <a:r>
                  <a:rPr lang="en-US" dirty="0" smtClean="0"/>
                  <a:t>).</a:t>
                </a:r>
                <a:endParaRPr lang="en-US" dirty="0" smtClean="0"/>
              </a:p>
              <a:p>
                <a:pPr lvl="1"/>
                <a:r>
                  <a:rPr lang="en-US" dirty="0" err="1" smtClean="0"/>
                  <a:t>eg</a:t>
                </a:r>
                <a:r>
                  <a:rPr lang="en-US" dirty="0" smtClean="0"/>
                  <a:t>// 36 has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36(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=12 </m:t>
                    </m:r>
                  </m:oMath>
                </a14:m>
                <a:r>
                  <a:rPr lang="en-CA" dirty="0" smtClean="0"/>
                  <a:t>coprime values between 1..35.</a:t>
                </a:r>
                <a:endParaRPr lang="en-CA" dirty="0"/>
              </a:p>
              <a:p>
                <a:pPr lvl="1"/>
                <a:endParaRPr lang="en-CA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624675"/>
              </a:xfrm>
              <a:blipFill rotWithShape="0">
                <a:blip r:embed="rId2"/>
                <a:stretch>
                  <a:fillRect l="-142" t="-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68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Game Theory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599275" cy="4437638"/>
          </a:xfrm>
        </p:spPr>
        <p:txBody>
          <a:bodyPr>
            <a:normAutofit/>
          </a:bodyPr>
          <a:lstStyle/>
          <a:p>
            <a:r>
              <a:rPr lang="en-CA" dirty="0" smtClean="0"/>
              <a:t>Most game theory problems can be solved one of 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three/four ways:</a:t>
            </a:r>
          </a:p>
          <a:p>
            <a:r>
              <a:rPr lang="en-CA" dirty="0" smtClean="0"/>
              <a:t>Dynamic Programming</a:t>
            </a:r>
          </a:p>
          <a:p>
            <a:pPr lvl="1"/>
            <a:r>
              <a:rPr lang="en-CA" dirty="0" smtClean="0"/>
              <a:t>2 sticks game</a:t>
            </a:r>
          </a:p>
          <a:p>
            <a:r>
              <a:rPr lang="en-CA" dirty="0" smtClean="0"/>
              <a:t>Tree Traversals / Backtracking / Decision Trees</a:t>
            </a:r>
          </a:p>
          <a:p>
            <a:endParaRPr lang="en-CA" dirty="0" smtClean="0"/>
          </a:p>
          <a:p>
            <a:r>
              <a:rPr lang="en-CA" dirty="0" smtClean="0"/>
              <a:t>Pattern Finding (may or may not be some sort of mathematical formula)</a:t>
            </a:r>
          </a:p>
          <a:p>
            <a:endParaRPr lang="en-CA" dirty="0" smtClean="0"/>
          </a:p>
          <a:p>
            <a:r>
              <a:rPr lang="en-CA" dirty="0" smtClean="0"/>
              <a:t>Probability (You make </a:t>
            </a:r>
            <a:r>
              <a:rPr lang="en-CA" dirty="0" smtClean="0"/>
              <a:t>your </a:t>
            </a:r>
            <a:r>
              <a:rPr lang="en-CA" dirty="0" smtClean="0"/>
              <a:t>decisions without knowing your opponent’s decisions)</a:t>
            </a:r>
          </a:p>
          <a:p>
            <a:pPr lvl="1"/>
            <a:r>
              <a:rPr lang="en-CA" dirty="0" smtClean="0"/>
              <a:t>Rock-Paper-Scissors-Lizard-Spock</a:t>
            </a:r>
            <a:endParaRPr lang="en-CA" dirty="0"/>
          </a:p>
        </p:txBody>
      </p:sp>
      <p:pic>
        <p:nvPicPr>
          <p:cNvPr id="3074" name="Picture 2" descr="Image result for game theory decision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357" y="93519"/>
            <a:ext cx="595312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89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Kattis</a:t>
            </a:r>
            <a:r>
              <a:rPr lang="en-CA" dirty="0" smtClean="0"/>
              <a:t>: </a:t>
            </a:r>
            <a:r>
              <a:rPr lang="en-CA" dirty="0" err="1" smtClean="0"/>
              <a:t>Pseudoprime</a:t>
            </a:r>
            <a:r>
              <a:rPr lang="en-CA" dirty="0"/>
              <a:t> </a:t>
            </a:r>
            <a:r>
              <a:rPr lang="en-CA" dirty="0" smtClean="0"/>
              <a:t>Numbers</a:t>
            </a:r>
            <a:br>
              <a:rPr lang="en-CA" dirty="0" smtClean="0"/>
            </a:br>
            <a:r>
              <a:rPr lang="en-CA" dirty="0" smtClean="0"/>
              <a:t>Difficulty : 3.8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902256"/>
          </a:xfrm>
        </p:spPr>
        <p:txBody>
          <a:bodyPr/>
          <a:lstStyle/>
          <a:p>
            <a:r>
              <a:rPr lang="en-US" dirty="0" smtClean="0"/>
              <a:t>Fermat’s Little Theorem: for a ≥ 0, if p is a prime then </a:t>
            </a:r>
            <a:r>
              <a:rPr lang="en-US" dirty="0" err="1" smtClean="0"/>
              <a:t>a</a:t>
            </a:r>
            <a:r>
              <a:rPr lang="en-US" baseline="30000" dirty="0" err="1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 </a:t>
            </a:r>
            <a:r>
              <a:rPr lang="en-US" dirty="0" smtClean="0"/>
              <a:t>a (mod p).</a:t>
            </a:r>
          </a:p>
          <a:p>
            <a:r>
              <a:rPr lang="en-US" dirty="0" smtClean="0"/>
              <a:t>This sometimes works even if p is not a prime.  In this case, p is a base-a </a:t>
            </a:r>
            <a:r>
              <a:rPr lang="en-US" dirty="0" err="1" smtClean="0"/>
              <a:t>pseudoprime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Input: p, a values where </a:t>
            </a:r>
            <a:r>
              <a:rPr lang="en-US" dirty="0"/>
              <a:t>2 </a:t>
            </a:r>
            <a:r>
              <a:rPr lang="en-US" dirty="0" smtClean="0"/>
              <a:t>≤ p ≤ 1 000 000 000, 1 &lt; a&lt; p.  Terminated by 0 0.</a:t>
            </a:r>
          </a:p>
          <a:p>
            <a:r>
              <a:rPr lang="en-US" dirty="0" smtClean="0"/>
              <a:t>Output: “yes” or “no” (if p is a base-a </a:t>
            </a:r>
            <a:r>
              <a:rPr lang="en-US" dirty="0" err="1" smtClean="0"/>
              <a:t>pseudoprime</a:t>
            </a:r>
            <a:r>
              <a:rPr lang="en-US" dirty="0" smtClean="0"/>
              <a:t>)</a:t>
            </a:r>
          </a:p>
          <a:p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828800" y="4293036"/>
            <a:ext cx="17041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Input:</a:t>
            </a:r>
          </a:p>
          <a:p>
            <a:r>
              <a:rPr lang="en-US" dirty="0" smtClean="0"/>
              <a:t>3 2</a:t>
            </a:r>
          </a:p>
          <a:p>
            <a:r>
              <a:rPr lang="en-US" dirty="0" smtClean="0"/>
              <a:t>10 3</a:t>
            </a:r>
          </a:p>
          <a:p>
            <a:r>
              <a:rPr lang="en-US" dirty="0" smtClean="0"/>
              <a:t>341 2</a:t>
            </a:r>
          </a:p>
          <a:p>
            <a:r>
              <a:rPr lang="en-US" dirty="0" smtClean="0"/>
              <a:t>341 3</a:t>
            </a:r>
          </a:p>
          <a:p>
            <a:r>
              <a:rPr lang="en-US" dirty="0" smtClean="0"/>
              <a:t>1105 2</a:t>
            </a:r>
          </a:p>
          <a:p>
            <a:r>
              <a:rPr lang="en-US" dirty="0" smtClean="0"/>
              <a:t>1105 3</a:t>
            </a:r>
          </a:p>
          <a:p>
            <a:r>
              <a:rPr lang="en-US" dirty="0" smtClean="0"/>
              <a:t>0 0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4225637" y="4293036"/>
            <a:ext cx="21439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Output:</a:t>
            </a:r>
          </a:p>
          <a:p>
            <a:r>
              <a:rPr lang="en-US" dirty="0" smtClean="0"/>
              <a:t>no</a:t>
            </a:r>
          </a:p>
          <a:p>
            <a:r>
              <a:rPr lang="en-US" dirty="0" smtClean="0"/>
              <a:t>no</a:t>
            </a:r>
          </a:p>
          <a:p>
            <a:r>
              <a:rPr lang="en-US" dirty="0" smtClean="0"/>
              <a:t>yes </a:t>
            </a:r>
          </a:p>
          <a:p>
            <a:r>
              <a:rPr lang="en-US" dirty="0" smtClean="0"/>
              <a:t>no </a:t>
            </a:r>
          </a:p>
          <a:p>
            <a:r>
              <a:rPr lang="en-US" dirty="0" smtClean="0"/>
              <a:t>yes</a:t>
            </a:r>
          </a:p>
          <a:p>
            <a:r>
              <a:rPr lang="en-US" dirty="0" smtClean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52836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29" y="148917"/>
            <a:ext cx="8388062" cy="646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2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Kattis</a:t>
            </a:r>
            <a:r>
              <a:rPr lang="en-CA" dirty="0" smtClean="0"/>
              <a:t>: Bobby’s Bet</a:t>
            </a:r>
            <a:br>
              <a:rPr lang="en-CA" dirty="0" smtClean="0"/>
            </a:br>
            <a:r>
              <a:rPr lang="en-CA" dirty="0" smtClean="0"/>
              <a:t>Difficulty: 3.5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182811"/>
          </a:xfrm>
        </p:spPr>
        <p:txBody>
          <a:bodyPr/>
          <a:lstStyle/>
          <a:p>
            <a:r>
              <a:rPr lang="en-US" dirty="0" smtClean="0"/>
              <a:t>Roll an S-sided Y times and want at least X of them to be ≥ R.</a:t>
            </a:r>
          </a:p>
          <a:p>
            <a:r>
              <a:rPr lang="en-US" dirty="0" smtClean="0"/>
              <a:t>If his return is W times his bet if this happens, should he take the bet or not?</a:t>
            </a:r>
          </a:p>
          <a:p>
            <a:r>
              <a:rPr lang="en-US" dirty="0"/>
              <a:t>1 ≤ N </a:t>
            </a:r>
            <a:r>
              <a:rPr lang="en-US" dirty="0" smtClean="0"/>
              <a:t>≤</a:t>
            </a:r>
            <a:r>
              <a:rPr lang="en-CA" dirty="0"/>
              <a:t> </a:t>
            </a:r>
            <a:r>
              <a:rPr lang="en-CA" dirty="0" smtClean="0"/>
              <a:t>10 000 test cases</a:t>
            </a:r>
          </a:p>
          <a:p>
            <a:r>
              <a:rPr lang="en-US" dirty="0" smtClean="0"/>
              <a:t>Input: R S X Y W, 1 ≤</a:t>
            </a:r>
            <a:r>
              <a:rPr lang="en-CA" dirty="0" smtClean="0"/>
              <a:t> R </a:t>
            </a:r>
            <a:r>
              <a:rPr lang="en-US" dirty="0" smtClean="0"/>
              <a:t>≤</a:t>
            </a:r>
            <a:r>
              <a:rPr lang="en-CA" dirty="0" smtClean="0"/>
              <a:t> S </a:t>
            </a:r>
            <a:r>
              <a:rPr lang="en-US" dirty="0" smtClean="0"/>
              <a:t>≤</a:t>
            </a:r>
            <a:r>
              <a:rPr lang="en-CA" dirty="0" smtClean="0"/>
              <a:t> 20, 1 </a:t>
            </a:r>
            <a:r>
              <a:rPr lang="en-US" dirty="0" smtClean="0"/>
              <a:t>≤</a:t>
            </a:r>
            <a:r>
              <a:rPr lang="ja-JP" altLang="en-US" dirty="0"/>
              <a:t> </a:t>
            </a:r>
            <a:r>
              <a:rPr lang="en-CA" altLang="ja-JP" dirty="0" smtClean="0"/>
              <a:t>X </a:t>
            </a:r>
            <a:r>
              <a:rPr lang="en-US" dirty="0" smtClean="0"/>
              <a:t>≤</a:t>
            </a:r>
            <a:r>
              <a:rPr lang="en-CA" dirty="0" smtClean="0"/>
              <a:t> Y </a:t>
            </a:r>
            <a:r>
              <a:rPr lang="en-US" dirty="0" smtClean="0"/>
              <a:t>≤</a:t>
            </a:r>
            <a:r>
              <a:rPr lang="en-CA" dirty="0" smtClean="0"/>
              <a:t> 10, 1 </a:t>
            </a:r>
            <a:r>
              <a:rPr lang="en-US" dirty="0" smtClean="0"/>
              <a:t>≤</a:t>
            </a:r>
            <a:r>
              <a:rPr lang="en-CA" dirty="0" smtClean="0"/>
              <a:t> W </a:t>
            </a:r>
            <a:r>
              <a:rPr lang="en-US" dirty="0" smtClean="0"/>
              <a:t>≤</a:t>
            </a:r>
            <a:r>
              <a:rPr lang="en-CA" dirty="0"/>
              <a:t> </a:t>
            </a:r>
            <a:r>
              <a:rPr lang="en-CA" dirty="0" smtClean="0"/>
              <a:t>100</a:t>
            </a:r>
          </a:p>
          <a:p>
            <a:r>
              <a:rPr lang="en-CA" dirty="0" smtClean="0"/>
              <a:t>Output: “yes” or “no”, if he should take the bet.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1614055" y="4573589"/>
            <a:ext cx="17006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Sample </a:t>
            </a:r>
            <a:r>
              <a:rPr lang="en-US" dirty="0" smtClean="0"/>
              <a:t>Input</a:t>
            </a:r>
            <a:r>
              <a:rPr lang="en-US" dirty="0"/>
              <a:t>: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5 6 2 3 3</a:t>
            </a:r>
          </a:p>
          <a:p>
            <a:r>
              <a:rPr lang="en-US" dirty="0" smtClean="0"/>
              <a:t>5 6 2 3 4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4343401" y="4573589"/>
            <a:ext cx="29406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Sample Output:</a:t>
            </a:r>
            <a:endParaRPr lang="en-US" dirty="0"/>
          </a:p>
          <a:p>
            <a:r>
              <a:rPr lang="en-US" dirty="0" smtClean="0"/>
              <a:t>no </a:t>
            </a:r>
          </a:p>
          <a:p>
            <a:r>
              <a:rPr lang="en-US" dirty="0" smtClean="0"/>
              <a:t>yes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991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Kattis</a:t>
            </a:r>
            <a:r>
              <a:rPr lang="en-CA" dirty="0" smtClean="0"/>
              <a:t>: Prime Reduction</a:t>
            </a:r>
            <a:br>
              <a:rPr lang="en-CA" dirty="0" smtClean="0"/>
            </a:br>
            <a:r>
              <a:rPr lang="en-CA" dirty="0" smtClean="0"/>
              <a:t>Difficulty: 4.2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4985711" cy="4697410"/>
          </a:xfrm>
        </p:spPr>
        <p:txBody>
          <a:bodyPr>
            <a:normAutofit/>
          </a:bodyPr>
          <a:lstStyle/>
          <a:p>
            <a:r>
              <a:rPr lang="en-CA" dirty="0"/>
              <a:t>Write a function that does these four things:</a:t>
            </a:r>
          </a:p>
          <a:p>
            <a:pPr lvl="1"/>
            <a:r>
              <a:rPr lang="en-CA" dirty="0"/>
              <a:t>If x is prime, stop.</a:t>
            </a:r>
          </a:p>
          <a:p>
            <a:pPr lvl="1"/>
            <a:r>
              <a:rPr lang="en-CA" dirty="0"/>
              <a:t>Prime factor x.</a:t>
            </a:r>
          </a:p>
          <a:p>
            <a:pPr lvl="1"/>
            <a:r>
              <a:rPr lang="en-CA" dirty="0"/>
              <a:t>Call the function again with n = sum of distinct primes of x.</a:t>
            </a:r>
          </a:p>
          <a:p>
            <a:r>
              <a:rPr lang="en-CA" dirty="0" smtClean="0"/>
              <a:t>Input: ≤ 20 000 test cases, each an integer between 2 and 10</a:t>
            </a:r>
            <a:r>
              <a:rPr lang="en-CA" baseline="30000" dirty="0" smtClean="0"/>
              <a:t>9</a:t>
            </a:r>
            <a:r>
              <a:rPr lang="en-CA" dirty="0" smtClean="0"/>
              <a:t>. Terminated by 4.</a:t>
            </a:r>
          </a:p>
          <a:p>
            <a:r>
              <a:rPr lang="en-CA" dirty="0" smtClean="0"/>
              <a:t>Output: The number that was a parameter to the last function call and the number of function calls.</a:t>
            </a:r>
          </a:p>
        </p:txBody>
      </p:sp>
      <p:sp>
        <p:nvSpPr>
          <p:cNvPr id="4" name="Rectangle 3"/>
          <p:cNvSpPr/>
          <p:nvPr/>
        </p:nvSpPr>
        <p:spPr>
          <a:xfrm>
            <a:off x="6695210" y="891333"/>
            <a:ext cx="17006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Sample </a:t>
            </a:r>
            <a:r>
              <a:rPr lang="en-US" dirty="0" smtClean="0"/>
              <a:t>Input</a:t>
            </a:r>
            <a:r>
              <a:rPr lang="en-US" dirty="0"/>
              <a:t>: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76</a:t>
            </a:r>
          </a:p>
          <a:p>
            <a:r>
              <a:rPr lang="en-US" dirty="0" smtClean="0"/>
              <a:t>100</a:t>
            </a:r>
          </a:p>
          <a:p>
            <a:r>
              <a:rPr lang="en-US" dirty="0" smtClean="0"/>
              <a:t>2001</a:t>
            </a:r>
          </a:p>
          <a:p>
            <a:r>
              <a:rPr lang="en-US" dirty="0"/>
              <a:t>4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6695210" y="3481390"/>
            <a:ext cx="188768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Sample </a:t>
            </a:r>
            <a:r>
              <a:rPr lang="en-US" dirty="0" smtClean="0"/>
              <a:t>Output:</a:t>
            </a:r>
            <a:endParaRPr lang="en-US" dirty="0"/>
          </a:p>
          <a:p>
            <a:r>
              <a:rPr lang="en-US" dirty="0" smtClean="0"/>
              <a:t>2 1</a:t>
            </a:r>
          </a:p>
          <a:p>
            <a:r>
              <a:rPr lang="en-US" dirty="0" smtClean="0"/>
              <a:t>3 1</a:t>
            </a:r>
          </a:p>
          <a:p>
            <a:r>
              <a:rPr lang="en-US" dirty="0" smtClean="0"/>
              <a:t>5 1</a:t>
            </a:r>
          </a:p>
          <a:p>
            <a:r>
              <a:rPr lang="en-US" dirty="0" smtClean="0"/>
              <a:t>23 2</a:t>
            </a:r>
          </a:p>
          <a:p>
            <a:r>
              <a:rPr lang="en-US" dirty="0" smtClean="0"/>
              <a:t>5 5</a:t>
            </a:r>
          </a:p>
          <a:p>
            <a:r>
              <a:rPr lang="en-US" dirty="0" smtClean="0"/>
              <a:t>5 6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425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Kattis</a:t>
            </a:r>
            <a:r>
              <a:rPr lang="en-CA" dirty="0" smtClean="0"/>
              <a:t>: Divisors</a:t>
            </a:r>
            <a:br>
              <a:rPr lang="en-CA" dirty="0" smtClean="0"/>
            </a:br>
            <a:r>
              <a:rPr lang="en-CA" dirty="0" smtClean="0"/>
              <a:t>Difficulty: 4.8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How many divisors does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CA" dirty="0" smtClean="0"/>
                  <a:t> have?</a:t>
                </a:r>
              </a:p>
              <a:p>
                <a:r>
                  <a:rPr lang="en-CA" dirty="0" smtClean="0"/>
                  <a:t>Input: at most 11 000 lines of 0 ≤ k ≤ n ≤ 431</a:t>
                </a:r>
              </a:p>
              <a:p>
                <a:r>
                  <a:rPr lang="en-CA" dirty="0" smtClean="0"/>
                  <a:t>Output: the number of divisors (does not overflow 64 bits)</a:t>
                </a:r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4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853046" y="4100975"/>
            <a:ext cx="17006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Sample </a:t>
            </a:r>
            <a:r>
              <a:rPr lang="en-US" dirty="0" smtClean="0"/>
              <a:t>Input</a:t>
            </a:r>
            <a:r>
              <a:rPr lang="en-US" dirty="0"/>
              <a:t>:</a:t>
            </a:r>
          </a:p>
          <a:p>
            <a:r>
              <a:rPr lang="en-US" dirty="0" smtClean="0"/>
              <a:t>5 1</a:t>
            </a:r>
          </a:p>
          <a:p>
            <a:r>
              <a:rPr lang="en-US" dirty="0" smtClean="0"/>
              <a:t>6 3</a:t>
            </a:r>
          </a:p>
          <a:p>
            <a:r>
              <a:rPr lang="en-US" dirty="0" smtClean="0"/>
              <a:t>10 4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3678651" y="4100975"/>
            <a:ext cx="21015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Sample </a:t>
            </a:r>
            <a:r>
              <a:rPr lang="en-US" dirty="0" smtClean="0"/>
              <a:t>Output:</a:t>
            </a:r>
            <a:endParaRPr lang="en-US" dirty="0"/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16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13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Table of Contents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4918941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Java </a:t>
            </a:r>
            <a:r>
              <a:rPr lang="en-CA" dirty="0" err="1" smtClean="0"/>
              <a:t>BigInteger</a:t>
            </a:r>
            <a:endParaRPr lang="en-CA" dirty="0" smtClean="0"/>
          </a:p>
          <a:p>
            <a:r>
              <a:rPr lang="en-CA" dirty="0" smtClean="0"/>
              <a:t>Combinatorics</a:t>
            </a:r>
          </a:p>
          <a:p>
            <a:pPr lvl="1"/>
            <a:r>
              <a:rPr lang="en-CA" dirty="0" smtClean="0"/>
              <a:t>Combinations / Permutations</a:t>
            </a:r>
          </a:p>
          <a:p>
            <a:pPr lvl="1"/>
            <a:r>
              <a:rPr lang="en-CA" dirty="0" smtClean="0"/>
              <a:t>Catalan Numbers</a:t>
            </a:r>
          </a:p>
          <a:p>
            <a:pPr lvl="1"/>
            <a:r>
              <a:rPr lang="en-CA" dirty="0" smtClean="0"/>
              <a:t>Binomial Coefficients</a:t>
            </a:r>
          </a:p>
          <a:p>
            <a:r>
              <a:rPr lang="en-CA" dirty="0" smtClean="0"/>
              <a:t>Number Theory</a:t>
            </a:r>
          </a:p>
          <a:p>
            <a:pPr lvl="1"/>
            <a:r>
              <a:rPr lang="en-CA" dirty="0" smtClean="0"/>
              <a:t>GCD / LCD</a:t>
            </a:r>
          </a:p>
          <a:p>
            <a:pPr lvl="1"/>
            <a:r>
              <a:rPr lang="en-CA" dirty="0" smtClean="0"/>
              <a:t>Primality &amp; Prime Factorization</a:t>
            </a:r>
          </a:p>
          <a:p>
            <a:pPr lvl="1"/>
            <a:r>
              <a:rPr lang="en-CA" dirty="0" smtClean="0"/>
              <a:t>Linear Diophantine / Extended Euclidian Alg.</a:t>
            </a:r>
          </a:p>
          <a:p>
            <a:pPr lvl="1"/>
            <a:r>
              <a:rPr lang="en-CA" dirty="0" smtClean="0"/>
              <a:t>Chinese Remainder </a:t>
            </a:r>
            <a:r>
              <a:rPr lang="en-CA" dirty="0" err="1" smtClean="0"/>
              <a:t>Thm</a:t>
            </a:r>
            <a:r>
              <a:rPr lang="en-CA" dirty="0" smtClean="0"/>
              <a:t>.</a:t>
            </a:r>
            <a:endParaRPr lang="en-CA" dirty="0" smtClean="0"/>
          </a:p>
          <a:p>
            <a:pPr lvl="1"/>
            <a:r>
              <a:rPr lang="en-CA" dirty="0" smtClean="0"/>
              <a:t>Other useful formulas</a:t>
            </a:r>
          </a:p>
          <a:p>
            <a:r>
              <a:rPr lang="en-CA" dirty="0" smtClean="0"/>
              <a:t>Cycle Finding (skipped)</a:t>
            </a:r>
          </a:p>
          <a:p>
            <a:r>
              <a:rPr lang="en-CA" dirty="0" smtClean="0"/>
              <a:t>Game Theory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750676" y="1940791"/>
            <a:ext cx="5257800" cy="4814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err="1"/>
              <a:t>Kattis</a:t>
            </a:r>
            <a:endParaRPr lang="en-CA" dirty="0"/>
          </a:p>
          <a:p>
            <a:pPr lvl="1"/>
            <a:r>
              <a:rPr lang="en-CA" dirty="0" err="1"/>
              <a:t>Pseudoprime</a:t>
            </a:r>
            <a:r>
              <a:rPr lang="en-CA" dirty="0"/>
              <a:t> Numbers</a:t>
            </a:r>
          </a:p>
          <a:p>
            <a:pPr lvl="1"/>
            <a:r>
              <a:rPr lang="en-CA" dirty="0"/>
              <a:t>Bobby’s Bet</a:t>
            </a:r>
          </a:p>
          <a:p>
            <a:pPr lvl="1"/>
            <a:r>
              <a:rPr lang="en-CA" dirty="0"/>
              <a:t>Prime Reduction</a:t>
            </a:r>
          </a:p>
          <a:p>
            <a:pPr lvl="1"/>
            <a:r>
              <a:rPr lang="en-CA" dirty="0"/>
              <a:t>Divisors</a:t>
            </a:r>
          </a:p>
          <a:p>
            <a:pPr lvl="1"/>
            <a:r>
              <a:rPr lang="en-CA" dirty="0"/>
              <a:t>Chinese Remainder</a:t>
            </a:r>
          </a:p>
          <a:p>
            <a:pPr lvl="1"/>
            <a:r>
              <a:rPr lang="en-CA" dirty="0"/>
              <a:t>The Magical 3</a:t>
            </a:r>
          </a:p>
          <a:p>
            <a:pPr lvl="1"/>
            <a:r>
              <a:rPr lang="en-CA" dirty="0"/>
              <a:t>List of </a:t>
            </a:r>
            <a:r>
              <a:rPr lang="en-CA" dirty="0" smtClean="0"/>
              <a:t>Mathematics-related </a:t>
            </a:r>
            <a:r>
              <a:rPr lang="en-CA" dirty="0" smtClean="0"/>
              <a:t>problems</a:t>
            </a:r>
            <a:endParaRPr lang="en-US" dirty="0" smtClean="0"/>
          </a:p>
          <a:p>
            <a:r>
              <a:rPr lang="en-US" dirty="0" smtClean="0"/>
              <a:t>References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73591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Kattis</a:t>
            </a:r>
            <a:r>
              <a:rPr lang="en-CA" dirty="0" smtClean="0"/>
              <a:t>: Chinese Remainder</a:t>
            </a:r>
            <a:br>
              <a:rPr lang="en-CA" dirty="0" smtClean="0"/>
            </a:br>
            <a:r>
              <a:rPr lang="en-CA" dirty="0" smtClean="0"/>
              <a:t>Difficulty: 4.7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Input: 1 ≤ T ≤ 1000 test cases.  Each line : a n b m, 1 ≤ n, m ≤ 10</a:t>
                </a:r>
                <a:r>
                  <a:rPr lang="en-CA" baseline="30000" dirty="0" smtClean="0"/>
                  <a:t>9</a:t>
                </a:r>
                <a:r>
                  <a:rPr lang="en-CA" dirty="0" smtClean="0"/>
                  <a:t>, 0 &lt; b &lt; m, 0 &lt; a &lt; n.</a:t>
                </a:r>
              </a:p>
              <a:p>
                <a:r>
                  <a:rPr lang="en-CA" dirty="0" smtClean="0"/>
                  <a:t>Output: x &lt; nm and nm, where x satisfies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634837" y="4288012"/>
            <a:ext cx="21786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Sample </a:t>
            </a:r>
            <a:r>
              <a:rPr lang="en-US" dirty="0" smtClean="0"/>
              <a:t>Input</a:t>
            </a:r>
            <a:r>
              <a:rPr lang="en-US" dirty="0"/>
              <a:t>: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1 2 2 3</a:t>
            </a:r>
          </a:p>
          <a:p>
            <a:r>
              <a:rPr lang="en-US" dirty="0" smtClean="0"/>
              <a:t>151 783</a:t>
            </a:r>
            <a:r>
              <a:rPr lang="en-CA" dirty="0"/>
              <a:t> </a:t>
            </a:r>
            <a:r>
              <a:rPr lang="en-CA" dirty="0" smtClean="0"/>
              <a:t>57 278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3813464" y="4288012"/>
            <a:ext cx="21786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Sample </a:t>
            </a:r>
            <a:r>
              <a:rPr lang="en-US" dirty="0" smtClean="0"/>
              <a:t>Output:</a:t>
            </a:r>
            <a:endParaRPr lang="en-US" dirty="0"/>
          </a:p>
          <a:p>
            <a:r>
              <a:rPr lang="en-CA" dirty="0" smtClean="0"/>
              <a:t>5 6</a:t>
            </a:r>
          </a:p>
          <a:p>
            <a:r>
              <a:rPr lang="en-CA" dirty="0" smtClean="0"/>
              <a:t>31471 217674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71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36" y="467591"/>
            <a:ext cx="97155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6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Kattis</a:t>
            </a:r>
            <a:r>
              <a:rPr lang="en-CA" dirty="0" smtClean="0"/>
              <a:t>: The Magical 3</a:t>
            </a:r>
            <a:br>
              <a:rPr lang="en-CA" dirty="0" smtClean="0"/>
            </a:br>
            <a:r>
              <a:rPr lang="en-CA" dirty="0" smtClean="0"/>
              <a:t>Difficulty: 5.4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Input: ≤ 1000 </a:t>
            </a:r>
            <a:r>
              <a:rPr lang="en-CA" dirty="0" smtClean="0"/>
              <a:t>lines, </a:t>
            </a:r>
            <a:r>
              <a:rPr lang="en-CA" dirty="0" smtClean="0"/>
              <a:t>each with a single positive integer n. Terminates with ‘0’.  n fits in a 32-bit int.</a:t>
            </a:r>
          </a:p>
          <a:p>
            <a:r>
              <a:rPr lang="en-CA" dirty="0" smtClean="0"/>
              <a:t>Output: The smallest base b for which n ends with 3 in base b, or “No such base”.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1915391" y="3820446"/>
            <a:ext cx="21786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Sample </a:t>
            </a:r>
            <a:r>
              <a:rPr lang="en-US" dirty="0" smtClean="0"/>
              <a:t>Input</a:t>
            </a:r>
            <a:r>
              <a:rPr lang="en-US" dirty="0"/>
              <a:t>:</a:t>
            </a:r>
          </a:p>
          <a:p>
            <a:r>
              <a:rPr lang="en-CA" dirty="0" smtClean="0"/>
              <a:t>11</a:t>
            </a:r>
          </a:p>
          <a:p>
            <a:r>
              <a:rPr lang="en-CA" dirty="0" smtClean="0"/>
              <a:t>123</a:t>
            </a:r>
          </a:p>
          <a:p>
            <a:r>
              <a:rPr lang="en-CA" dirty="0" smtClean="0"/>
              <a:t>104</a:t>
            </a:r>
          </a:p>
          <a:p>
            <a:r>
              <a:rPr lang="en-CA" dirty="0" smtClean="0"/>
              <a:t>2</a:t>
            </a:r>
          </a:p>
          <a:p>
            <a:r>
              <a:rPr lang="en-CA" dirty="0" smtClean="0"/>
              <a:t>3</a:t>
            </a:r>
          </a:p>
          <a:p>
            <a:r>
              <a:rPr lang="en-CA" dirty="0"/>
              <a:t>0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3886354" y="3820446"/>
            <a:ext cx="21786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Sample </a:t>
            </a:r>
            <a:r>
              <a:rPr lang="en-US" dirty="0" smtClean="0"/>
              <a:t>Output:</a:t>
            </a:r>
            <a:endParaRPr lang="en-US" dirty="0"/>
          </a:p>
          <a:p>
            <a:r>
              <a:rPr lang="en-CA" dirty="0" smtClean="0"/>
              <a:t>4</a:t>
            </a:r>
          </a:p>
          <a:p>
            <a:r>
              <a:rPr lang="en-CA" dirty="0" smtClean="0"/>
              <a:t>4</a:t>
            </a:r>
          </a:p>
          <a:p>
            <a:r>
              <a:rPr lang="en-CA" dirty="0" smtClean="0"/>
              <a:t>101</a:t>
            </a:r>
          </a:p>
          <a:p>
            <a:r>
              <a:rPr lang="en-CA" dirty="0" smtClean="0"/>
              <a:t>No such base</a:t>
            </a:r>
          </a:p>
          <a:p>
            <a:r>
              <a:rPr lang="en-CA" dirty="0"/>
              <a:t>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391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Kattis</a:t>
            </a:r>
            <a:r>
              <a:rPr lang="en-US" dirty="0" smtClean="0"/>
              <a:t>: List of Mathematics related problems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32393"/>
          </a:xfrm>
        </p:spPr>
        <p:txBody>
          <a:bodyPr>
            <a:normAutofit/>
          </a:bodyPr>
          <a:lstStyle/>
          <a:p>
            <a:r>
              <a:rPr lang="en-US" dirty="0" smtClean="0"/>
              <a:t>Almost Perfect</a:t>
            </a:r>
          </a:p>
          <a:p>
            <a:r>
              <a:rPr lang="en-US" dirty="0" smtClean="0"/>
              <a:t>Candy Division</a:t>
            </a:r>
          </a:p>
          <a:p>
            <a:r>
              <a:rPr lang="en-US" dirty="0" smtClean="0"/>
              <a:t>Crypto</a:t>
            </a:r>
          </a:p>
          <a:p>
            <a:r>
              <a:rPr lang="en-US" dirty="0" smtClean="0"/>
              <a:t>Divisors</a:t>
            </a:r>
          </a:p>
          <a:p>
            <a:r>
              <a:rPr lang="en-US" dirty="0" err="1" smtClean="0"/>
              <a:t>Factovisors</a:t>
            </a:r>
            <a:endParaRPr lang="en-US" dirty="0" smtClean="0"/>
          </a:p>
          <a:p>
            <a:r>
              <a:rPr lang="en-US" dirty="0" err="1" smtClean="0"/>
              <a:t>Fareysums</a:t>
            </a:r>
            <a:endParaRPr lang="en-US" dirty="0" smtClean="0"/>
          </a:p>
          <a:p>
            <a:r>
              <a:rPr lang="en-US" dirty="0" smtClean="0"/>
              <a:t>Fundamental Neighbors</a:t>
            </a:r>
          </a:p>
          <a:p>
            <a:r>
              <a:rPr lang="en-US" dirty="0" smtClean="0"/>
              <a:t>Goldbach2</a:t>
            </a:r>
          </a:p>
          <a:p>
            <a:r>
              <a:rPr lang="en-US" dirty="0" smtClean="0"/>
              <a:t>Industrial Spy</a:t>
            </a:r>
          </a:p>
          <a:p>
            <a:r>
              <a:rPr lang="en-US" dirty="0" smtClean="0"/>
              <a:t>Catalan Numbers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329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Kattis</a:t>
            </a:r>
            <a:r>
              <a:rPr lang="en-US" dirty="0" smtClean="0"/>
              <a:t>: List of Mathematics related problems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29820"/>
          </a:xfrm>
        </p:spPr>
        <p:txBody>
          <a:bodyPr/>
          <a:lstStyle/>
          <a:p>
            <a:r>
              <a:rPr lang="en-US" dirty="0" smtClean="0"/>
              <a:t>List game</a:t>
            </a:r>
          </a:p>
          <a:p>
            <a:r>
              <a:rPr lang="en-US" dirty="0" smtClean="0"/>
              <a:t>Magical 3</a:t>
            </a:r>
          </a:p>
          <a:p>
            <a:r>
              <a:rPr lang="en-US" dirty="0" smtClean="0"/>
              <a:t>Perfect Powers</a:t>
            </a:r>
          </a:p>
          <a:p>
            <a:r>
              <a:rPr lang="en-US" dirty="0" smtClean="0"/>
              <a:t>Primal</a:t>
            </a:r>
          </a:p>
          <a:p>
            <a:r>
              <a:rPr lang="en-US" dirty="0" smtClean="0"/>
              <a:t>Prime Path</a:t>
            </a:r>
          </a:p>
          <a:p>
            <a:r>
              <a:rPr lang="en-US" dirty="0" smtClean="0"/>
              <a:t>Primes</a:t>
            </a:r>
          </a:p>
          <a:p>
            <a:r>
              <a:rPr lang="en-US" dirty="0" smtClean="0"/>
              <a:t>Primal Presentation</a:t>
            </a:r>
          </a:p>
          <a:p>
            <a:r>
              <a:rPr lang="en-US" dirty="0" smtClean="0"/>
              <a:t>Prime Reduction</a:t>
            </a:r>
          </a:p>
          <a:p>
            <a:r>
              <a:rPr lang="en-US" dirty="0" smtClean="0"/>
              <a:t>Primes 2</a:t>
            </a:r>
          </a:p>
          <a:p>
            <a:r>
              <a:rPr lang="en-US" dirty="0" smtClean="0"/>
              <a:t>Catalan Square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759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Kattis</a:t>
            </a:r>
            <a:r>
              <a:rPr lang="en-US" dirty="0"/>
              <a:t>: List of Mathematics related problems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Pseudoprime</a:t>
            </a:r>
            <a:endParaRPr lang="en-US" dirty="0" smtClean="0"/>
          </a:p>
          <a:p>
            <a:r>
              <a:rPr lang="en-US" dirty="0" smtClean="0"/>
              <a:t>Relatives</a:t>
            </a:r>
          </a:p>
          <a:p>
            <a:r>
              <a:rPr lang="en-US" dirty="0" smtClean="0"/>
              <a:t>Smallest Multiple</a:t>
            </a:r>
          </a:p>
          <a:p>
            <a:r>
              <a:rPr lang="en-US" dirty="0" smtClean="0"/>
              <a:t>Farey</a:t>
            </a:r>
          </a:p>
          <a:p>
            <a:r>
              <a:rPr lang="en-US" dirty="0" smtClean="0"/>
              <a:t>CP</a:t>
            </a:r>
            <a:r>
              <a:rPr lang="en-CA" dirty="0" smtClean="0"/>
              <a:t>U</a:t>
            </a:r>
          </a:p>
          <a:p>
            <a:r>
              <a:rPr lang="en-US" dirty="0" smtClean="0"/>
              <a:t>CPU2</a:t>
            </a:r>
          </a:p>
          <a:p>
            <a:r>
              <a:rPr lang="en-US" dirty="0" smtClean="0"/>
              <a:t>Happy Prime</a:t>
            </a:r>
          </a:p>
          <a:p>
            <a:r>
              <a:rPr lang="en-US" dirty="0" smtClean="0"/>
              <a:t>LCM</a:t>
            </a:r>
            <a:r>
              <a:rPr lang="fr-CA" dirty="0" smtClean="0"/>
              <a:t> Pair </a:t>
            </a:r>
            <a:r>
              <a:rPr lang="fr-CA" dirty="0" err="1" smtClean="0"/>
              <a:t>Sum</a:t>
            </a:r>
            <a:endParaRPr lang="fr-CA" dirty="0" smtClean="0"/>
          </a:p>
          <a:p>
            <a:r>
              <a:rPr lang="fr-CA" dirty="0" err="1" smtClean="0"/>
              <a:t>Number</a:t>
            </a:r>
            <a:r>
              <a:rPr lang="fr-CA" dirty="0"/>
              <a:t> </a:t>
            </a:r>
            <a:r>
              <a:rPr lang="fr-CA" dirty="0" smtClean="0"/>
              <a:t>Set </a:t>
            </a:r>
            <a:r>
              <a:rPr lang="fr-CA" dirty="0" err="1" smtClean="0"/>
              <a:t>Easy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881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Kattis</a:t>
            </a:r>
            <a:r>
              <a:rPr lang="en-US" dirty="0"/>
              <a:t>: List of Mathematics related problems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 smtClean="0"/>
              <a:t>Number</a:t>
            </a:r>
            <a:r>
              <a:rPr lang="fr-CA" dirty="0" smtClean="0"/>
              <a:t> Set Hard</a:t>
            </a:r>
          </a:p>
          <a:p>
            <a:r>
              <a:rPr lang="fr-CA" dirty="0" smtClean="0"/>
              <a:t>List Game 2</a:t>
            </a:r>
          </a:p>
          <a:p>
            <a:r>
              <a:rPr lang="fr-CA" dirty="0" smtClean="0"/>
              <a:t>PXS</a:t>
            </a:r>
          </a:p>
          <a:p>
            <a:r>
              <a:rPr lang="fr-CA" dirty="0" err="1" smtClean="0"/>
              <a:t>Bakterjie</a:t>
            </a:r>
            <a:endParaRPr lang="fr-CA" dirty="0" smtClean="0"/>
          </a:p>
          <a:p>
            <a:r>
              <a:rPr lang="fr-CA" dirty="0" err="1" smtClean="0"/>
              <a:t>Chinese</a:t>
            </a:r>
            <a:r>
              <a:rPr lang="fr-CA" dirty="0" smtClean="0"/>
              <a:t> </a:t>
            </a:r>
            <a:r>
              <a:rPr lang="fr-CA" dirty="0" err="1" smtClean="0"/>
              <a:t>Remainder</a:t>
            </a:r>
            <a:endParaRPr lang="fr-CA" dirty="0" smtClean="0"/>
          </a:p>
          <a:p>
            <a:r>
              <a:rPr lang="fr-CA" dirty="0" smtClean="0"/>
              <a:t>General </a:t>
            </a:r>
            <a:r>
              <a:rPr lang="fr-CA" dirty="0" err="1" smtClean="0"/>
              <a:t>Chinese</a:t>
            </a:r>
            <a:r>
              <a:rPr lang="fr-CA" dirty="0" smtClean="0"/>
              <a:t> </a:t>
            </a:r>
            <a:r>
              <a:rPr lang="fr-CA" dirty="0" err="1" smtClean="0"/>
              <a:t>Remainder</a:t>
            </a:r>
            <a:endParaRPr lang="fr-CA" dirty="0" smtClean="0"/>
          </a:p>
          <a:p>
            <a:r>
              <a:rPr lang="fr-CA" dirty="0" err="1" smtClean="0"/>
              <a:t>Heliocentric</a:t>
            </a:r>
            <a:endParaRPr lang="fr-CA" dirty="0" smtClean="0"/>
          </a:p>
          <a:p>
            <a:r>
              <a:rPr lang="fr-CA" dirty="0" smtClean="0"/>
              <a:t>Radar</a:t>
            </a:r>
          </a:p>
          <a:p>
            <a:r>
              <a:rPr lang="fr-CA" dirty="0" smtClean="0"/>
              <a:t>Substitution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359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Wikipedia</a:t>
            </a:r>
          </a:p>
          <a:p>
            <a:r>
              <a:rPr lang="en-US" dirty="0" smtClean="0"/>
              <a:t>Competitive Programming 3 – Stephen Halim</a:t>
            </a:r>
            <a:endParaRPr lang="en-CA" dirty="0" smtClean="0"/>
          </a:p>
          <a:p>
            <a:r>
              <a:rPr lang="en-CA" dirty="0" smtClean="0">
                <a:hlinkClick r:id="rId2"/>
              </a:rPr>
              <a:t>https</a:t>
            </a:r>
            <a:r>
              <a:rPr lang="en-CA" dirty="0">
                <a:hlinkClick r:id="rId2"/>
              </a:rPr>
              <a:t>://</a:t>
            </a:r>
            <a:r>
              <a:rPr lang="en-CA" dirty="0" smtClean="0">
                <a:hlinkClick r:id="rId2"/>
              </a:rPr>
              <a:t>www.youtube.com/watch?v=ru7mWZJlRQg</a:t>
            </a:r>
            <a:endParaRPr lang="en-CA" dirty="0" smtClean="0"/>
          </a:p>
          <a:p>
            <a:r>
              <a:rPr lang="en-CA" dirty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www.youtube.com/watch?v=mgvA3z-vOzc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317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Java </a:t>
            </a:r>
            <a:r>
              <a:rPr lang="en-CA" dirty="0" err="1" smtClean="0"/>
              <a:t>BigInteger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CA" dirty="0" smtClean="0"/>
                  <a:t>Many useful </a:t>
                </a:r>
                <a:r>
                  <a:rPr lang="en-CA" dirty="0" smtClean="0"/>
                  <a:t>built-in </a:t>
                </a:r>
                <a:r>
                  <a:rPr lang="en-CA" dirty="0" smtClean="0"/>
                  <a:t>functions that can save time in a competition</a:t>
                </a:r>
              </a:p>
              <a:p>
                <a:r>
                  <a:rPr lang="en-CA" dirty="0" smtClean="0"/>
                  <a:t>a.mod(</a:t>
                </a:r>
                <a:r>
                  <a:rPr lang="en-CA" dirty="0" err="1" smtClean="0"/>
                  <a:t>BigInteger</a:t>
                </a:r>
                <a:r>
                  <a:rPr lang="en-CA" dirty="0" smtClean="0"/>
                  <a:t> b)                        </a:t>
                </a:r>
                <a:r>
                  <a:rPr lang="en-CA" dirty="0" smtClean="0">
                    <a:sym typeface="Wingdings" panose="05000000000000000000" pitchFamily="2" charset="2"/>
                  </a:rPr>
                  <a:t> </a:t>
                </a:r>
                <a:r>
                  <a:rPr lang="en-CA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a mod b</a:t>
                </a:r>
                <a:endParaRPr lang="en-CA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CA" dirty="0" err="1" smtClean="0"/>
                  <a:t>a.gcd</a:t>
                </a:r>
                <a:r>
                  <a:rPr lang="en-CA" dirty="0" smtClean="0"/>
                  <a:t>(b)                                          </a:t>
                </a:r>
                <a:r>
                  <a:rPr lang="en-CA" dirty="0" smtClean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CA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CA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gcd</m:t>
                    </m:r>
                    <m:r>
                      <m:rPr>
                        <m:nor/>
                      </m:rPr>
                      <a:rPr lang="en-CA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CA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a</m:t>
                    </m:r>
                    <m:r>
                      <m:rPr>
                        <m:nor/>
                      </m:rPr>
                      <a:rPr lang="en-CA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m:rPr>
                        <m:nor/>
                      </m:rPr>
                      <a:rPr lang="en-CA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b</m:t>
                    </m:r>
                  </m:oMath>
                </a14:m>
                <a:r>
                  <a:rPr lang="en-CA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)</a:t>
                </a:r>
              </a:p>
              <a:p>
                <a:r>
                  <a:rPr lang="en-CA" dirty="0" err="1" smtClean="0">
                    <a:sym typeface="Wingdings" panose="05000000000000000000" pitchFamily="2" charset="2"/>
                  </a:rPr>
                  <a:t>a.modPow</a:t>
                </a:r>
                <a:r>
                  <a:rPr lang="en-CA" dirty="0" smtClean="0">
                    <a:sym typeface="Wingdings" panose="05000000000000000000" pitchFamily="2" charset="2"/>
                  </a:rPr>
                  <a:t>(b, c)                               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𝑚𝑜𝑑</m:t>
                    </m:r>
                    <m:r>
                      <a:rPr lang="en-CA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</m:oMath>
                </a14:m>
                <a:endParaRPr lang="en-CA" dirty="0" smtClean="0"/>
              </a:p>
              <a:p>
                <a:r>
                  <a:rPr lang="en-CA" dirty="0" err="1" smtClean="0"/>
                  <a:t>a.inverseMod</a:t>
                </a:r>
                <a:r>
                  <a:rPr lang="en-CA" dirty="0" smtClean="0"/>
                  <a:t>(n)                               </a:t>
                </a:r>
                <a:r>
                  <a:rPr lang="en-CA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𝑚𝑜𝑑</m:t>
                    </m:r>
                    <m:r>
                      <a:rPr lang="en-CA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CA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(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a</m:t>
                    </m:r>
                    <m:r>
                      <a:rPr lang="en-CA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∗</m:t>
                    </m:r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 </m:t>
                    </m:r>
                    <m:r>
                      <a:rPr lang="en-CA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𝑚𝑜𝑑</m:t>
                    </m:r>
                    <m:r>
                      <a:rPr lang="en-CA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CA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CA" dirty="0" smtClean="0"/>
              </a:p>
              <a:p>
                <a:r>
                  <a:rPr lang="en-CA" dirty="0" err="1" smtClean="0"/>
                  <a:t>a.toString</a:t>
                </a:r>
                <a:r>
                  <a:rPr lang="en-CA" dirty="0" smtClean="0"/>
                  <a:t>(b)                                    </a:t>
                </a:r>
                <a:r>
                  <a:rPr lang="en-CA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  <m:r>
                      <a:rPr lang="en-CA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𝑖𝑛</m:t>
                    </m:r>
                    <m:r>
                      <a:rPr lang="en-CA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𝑏𝑎𝑠𝑒</m:t>
                    </m:r>
                    <m:r>
                      <a:rPr lang="en-CA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en-CA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𝑟𝑒𝑝𝑟𝑒𝑠𝑒𝑛𝑡𝑎𝑡𝑖𝑜𝑛</m:t>
                    </m:r>
                  </m:oMath>
                </a14:m>
                <a:endParaRPr lang="en-CA" dirty="0" smtClean="0"/>
              </a:p>
              <a:p>
                <a:r>
                  <a:rPr lang="en-CA" dirty="0" err="1" smtClean="0"/>
                  <a:t>a.isProbablePrime</a:t>
                </a:r>
                <a:r>
                  <a:rPr lang="en-CA" dirty="0" smtClean="0"/>
                  <a:t>(</a:t>
                </a:r>
                <a:r>
                  <a:rPr lang="en-CA" dirty="0" err="1" smtClean="0"/>
                  <a:t>int</a:t>
                </a:r>
                <a:r>
                  <a:rPr lang="en-CA" dirty="0" smtClean="0"/>
                  <a:t> certainty)       </a:t>
                </a:r>
                <a:r>
                  <a:rPr lang="en-CA" dirty="0" smtClean="0">
                    <a:sym typeface="Wingdings" panose="05000000000000000000" pitchFamily="2" charset="2"/>
                  </a:rPr>
                  <a:t> </a:t>
                </a:r>
                <a:r>
                  <a:rPr lang="en-CA" dirty="0" smtClean="0">
                    <a:latin typeface="Cambira math"/>
                    <a:sym typeface="Wingdings" panose="05000000000000000000" pitchFamily="2" charset="2"/>
                  </a:rPr>
                  <a:t>a is prime with probability </a:t>
                </a:r>
                <a:r>
                  <a:rPr lang="en-CA" dirty="0" smtClean="0">
                    <a:latin typeface="Cambira math"/>
                    <a:ea typeface="Cambria Math" panose="02040503050406030204" pitchFamily="18" charset="0"/>
                    <a:sym typeface="Wingdings" panose="05000000000000000000" pitchFamily="2" charset="2"/>
                  </a:rPr>
                  <a:t>(1</a:t>
                </a:r>
                <a:r>
                  <a:rPr lang="en-CA" i="1" dirty="0" smtClean="0">
                    <a:latin typeface="Cambira math"/>
                    <a:ea typeface="Cambria Math" panose="02040503050406030204" pitchFamily="18" charset="0"/>
                    <a:sym typeface="Wingdings" panose="05000000000000000000" pitchFamily="2" charset="2"/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C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CA" dirty="0" smtClean="0">
                    <a:latin typeface="Cambira math"/>
                    <a:ea typeface="Cambria Math" panose="02040503050406030204" pitchFamily="18" charset="0"/>
                    <a:sym typeface="Wingdings" panose="05000000000000000000" pitchFamily="2" charset="2"/>
                  </a:rPr>
                  <a:t>)</a:t>
                </a:r>
              </a:p>
              <a:p>
                <a:pPr lvl="1"/>
                <a:r>
                  <a:rPr lang="en-CA" dirty="0" smtClean="0">
                    <a:sym typeface="Wingdings" panose="05000000000000000000" pitchFamily="2" charset="2"/>
                  </a:rPr>
                  <a:t>If we want to compute k primes with p certainty (total), want to use:</a:t>
                </a:r>
              </a:p>
              <a:p>
                <a:pPr marL="457200" lvl="1" indent="0">
                  <a:buNone/>
                </a:pPr>
                <a:r>
                  <a:rPr lang="en-CA" dirty="0">
                    <a:sym typeface="Wingdings" panose="05000000000000000000" pitchFamily="2" charset="2"/>
                  </a:rPr>
                  <a:t>	</a:t>
                </a:r>
                <a:r>
                  <a:rPr lang="en-CA" dirty="0" smtClean="0">
                    <a:sym typeface="Wingdings" panose="05000000000000000000" pitchFamily="2" charset="2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n</m:t>
                    </m:r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ceil</m:t>
                    </m:r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 −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ln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⁡(1−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p</m:t>
                            </m:r>
                          </m:e>
                          <m:sup>
                            <m:f>
                              <m:f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en-CA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k</m:t>
                                </m:r>
                              </m:den>
                            </m:f>
                          </m:sup>
                        </m:sSup>
                        <m:r>
                          <a:rPr lang="en-CA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ln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⁡(2)</m:t>
                        </m:r>
                      </m:den>
                    </m:f>
                  </m:oMath>
                </a14:m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)</a:t>
                </a:r>
              </a:p>
              <a:p>
                <a:endParaRPr lang="en-CA" dirty="0" smtClean="0"/>
              </a:p>
              <a:p>
                <a:endParaRPr lang="en-CA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1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734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Combinatorics: Combinations / Permutations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dirty="0" smtClean="0"/>
                  <a:t>Ways to choose k elements from n total elements?</a:t>
                </a:r>
              </a:p>
              <a:p>
                <a:pPr lvl="1"/>
                <a:r>
                  <a:rPr lang="en-CA" dirty="0" smtClean="0"/>
                  <a:t>Order doesn’t matter?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CA" dirty="0" smtClean="0"/>
              </a:p>
              <a:p>
                <a:pPr lvl="1"/>
                <a:r>
                  <a:rPr lang="en-CA" dirty="0" smtClean="0"/>
                  <a:t>Order matters?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!(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)!</m:t>
                        </m:r>
                      </m:den>
                    </m:f>
                  </m:oMath>
                </a14:m>
                <a:r>
                  <a:rPr lang="en-CA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endParaRPr lang="en-CA" dirty="0" smtClean="0"/>
              </a:p>
              <a:p>
                <a:endParaRPr lang="en-CA" dirty="0" smtClean="0"/>
              </a:p>
              <a:p>
                <a:r>
                  <a:rPr lang="en-CA" dirty="0" smtClean="0"/>
                  <a:t>Duplicate elements? Divide by the factorial of the multiplicity of each (chosen) element.  Gets messy if we don’t choose all the elements.</a:t>
                </a:r>
              </a:p>
              <a:p>
                <a:r>
                  <a:rPr lang="en-CA" dirty="0" err="1" smtClean="0"/>
                  <a:t>eg</a:t>
                </a:r>
                <a:r>
                  <a:rPr lang="en-CA" dirty="0" smtClean="0"/>
                  <a:t>// How many 11 letter words can be made with the letters MISSISSIPPI?</a:t>
                </a:r>
                <a:endParaRPr lang="en-CA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11!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1!2!4!4!</m:t>
                        </m:r>
                        <m:r>
                          <m:rPr>
                            <m:nor/>
                          </m:rPr>
                          <a:rPr lang="en-CA" dirty="0" smtClean="0"/>
                          <m:t> </m:t>
                        </m:r>
                      </m:den>
                    </m:f>
                  </m:oMath>
                </a14:m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Combinatorics: Catalan Numbers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What is Cat(n)? It’s…</a:t>
                </a:r>
              </a:p>
              <a:p>
                <a:pPr lvl="1"/>
                <a:r>
                  <a:rPr lang="en-CA" dirty="0"/>
                  <a:t>The number of binary trees with n nodes</a:t>
                </a:r>
              </a:p>
              <a:p>
                <a:pPr lvl="1"/>
                <a:r>
                  <a:rPr lang="en-CA" dirty="0"/>
                  <a:t>Number of ways to triangulate convex polygon with n+2 sides</a:t>
                </a:r>
              </a:p>
              <a:p>
                <a:pPr lvl="1"/>
                <a:r>
                  <a:rPr lang="en-CA" dirty="0"/>
                  <a:t>Number of monotonic diagonal paths on n x n </a:t>
                </a:r>
                <a:r>
                  <a:rPr lang="en-CA" dirty="0" smtClean="0"/>
                  <a:t>grid</a:t>
                </a:r>
              </a:p>
              <a:p>
                <a:pPr marL="457200" lvl="1" indent="0">
                  <a:buNone/>
                </a:pPr>
                <a:r>
                  <a:rPr lang="en-CA" dirty="0" smtClean="0"/>
                  <a:t>	(below the diagonal)</a:t>
                </a:r>
                <a:endParaRPr lang="en-CA" dirty="0"/>
              </a:p>
              <a:p>
                <a:endParaRPr lang="en-CA" dirty="0" smtClean="0"/>
              </a:p>
              <a:p>
                <a:r>
                  <a:rPr lang="en-CA" dirty="0" smtClean="0"/>
                  <a:t>Two ways to compute:</a:t>
                </a:r>
              </a:p>
              <a:p>
                <a:pPr lvl="1"/>
                <a:r>
                  <a:rPr lang="en-CA" dirty="0" smtClean="0"/>
                  <a:t>Closed form: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type m:val="skw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CA" dirty="0" smtClean="0"/>
              </a:p>
              <a:p>
                <a:pPr lvl="1"/>
                <a:r>
                  <a:rPr lang="en-CA" dirty="0" smtClean="0"/>
                  <a:t>Recursive (can use DP):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 smtClean="0"/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mage result for catalan numb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166" y="3288637"/>
            <a:ext cx="349567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catalan numbe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166" y="1131261"/>
            <a:ext cx="4063134" cy="205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58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Combinatorics: Binomial Coefficients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6014411" cy="4534722"/>
              </a:xfrm>
            </p:spPr>
            <p:txBody>
              <a:bodyPr/>
              <a:lstStyle/>
              <a:p>
                <a:r>
                  <a:rPr lang="en-CA" dirty="0" smtClean="0"/>
                  <a:t>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CA" dirty="0" smtClean="0"/>
                  <a:t>, what is the coefficient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CA" dirty="0" smtClean="0"/>
                  <a:t>?</a:t>
                </a:r>
              </a:p>
              <a:p>
                <a:pPr lvl="1"/>
                <a:r>
                  <a:rPr lang="en-CA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CA" dirty="0" smtClean="0"/>
                  <a:t> </a:t>
                </a:r>
              </a:p>
              <a:p>
                <a:pPr lvl="1"/>
                <a:r>
                  <a:rPr lang="en-CA" dirty="0" smtClean="0"/>
                  <a:t>DP approach: Pascal’s Triangle</a:t>
                </a:r>
              </a:p>
              <a:p>
                <a:pPr marL="457200" lvl="1" indent="0">
                  <a:buNone/>
                </a:pPr>
                <a:endParaRPr lang="en-CA" dirty="0" smtClean="0"/>
              </a:p>
              <a:p>
                <a:r>
                  <a:rPr lang="en-CA" dirty="0" smtClean="0"/>
                  <a:t>Given a probability p of an event occurring, what is the probability that this event happens exactly k times out of n?</a:t>
                </a:r>
              </a:p>
              <a:p>
                <a:pPr lvl="1"/>
                <a:r>
                  <a:rPr lang="en-CA" dirty="0" smtClean="0"/>
                  <a:t>Consider the above equation and let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CA" dirty="0" smtClean="0"/>
                  <a:t>,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 smtClean="0"/>
                  <a:t>.  We get: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6014411" cy="4534722"/>
              </a:xfrm>
              <a:blipFill rotWithShape="0">
                <a:blip r:embed="rId2"/>
                <a:stretch>
                  <a:fillRect l="-203" t="-67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pascal's trian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532" y="1333263"/>
            <a:ext cx="34671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mage result for pascal's trian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30" name="Picture 6" descr="http://ptri1.tripod.com/ptreal1t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932" y="3447813"/>
            <a:ext cx="3949595" cy="330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9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Number Theory: GCD / LCD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GCD : Greatest Common Divisor (Integers)</a:t>
            </a:r>
          </a:p>
          <a:p>
            <a:pPr lvl="1"/>
            <a:r>
              <a:rPr lang="en-CA" dirty="0" smtClean="0"/>
              <a:t>For n &lt; m, </a:t>
            </a:r>
            <a:r>
              <a:rPr lang="en-CA" dirty="0" err="1" smtClean="0"/>
              <a:t>gcd</a:t>
            </a:r>
            <a:r>
              <a:rPr lang="en-CA" dirty="0" smtClean="0"/>
              <a:t>(n, m) = </a:t>
            </a:r>
            <a:r>
              <a:rPr lang="en-CA" dirty="0" err="1" smtClean="0"/>
              <a:t>gcd</a:t>
            </a:r>
            <a:r>
              <a:rPr lang="en-CA" dirty="0" smtClean="0"/>
              <a:t>(n, m mod n). Can do this recursively.</a:t>
            </a:r>
          </a:p>
          <a:p>
            <a:pPr lvl="1"/>
            <a:r>
              <a:rPr lang="en-CA" dirty="0" smtClean="0"/>
              <a:t>Used for other computations, like Chinese Remainder </a:t>
            </a:r>
            <a:r>
              <a:rPr lang="en-CA" dirty="0" err="1" smtClean="0"/>
              <a:t>Thm</a:t>
            </a:r>
            <a:r>
              <a:rPr lang="en-CA" dirty="0" smtClean="0"/>
              <a:t>, Extended Euclidean Algorithm &amp; </a:t>
            </a:r>
            <a:r>
              <a:rPr lang="en-CA" dirty="0" smtClean="0"/>
              <a:t>LCM</a:t>
            </a:r>
            <a:endParaRPr lang="en-CA" dirty="0" smtClean="0"/>
          </a:p>
          <a:p>
            <a:pPr lvl="1"/>
            <a:r>
              <a:rPr lang="en-CA" dirty="0" smtClean="0"/>
              <a:t>Can use </a:t>
            </a:r>
            <a:r>
              <a:rPr lang="en-CA" dirty="0" err="1" smtClean="0"/>
              <a:t>BigInteger.gcd</a:t>
            </a:r>
            <a:r>
              <a:rPr lang="en-CA" dirty="0" smtClean="0"/>
              <a:t>(), but this is slower.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 smtClean="0"/>
              <a:t>LCM </a:t>
            </a:r>
            <a:r>
              <a:rPr lang="en-CA" dirty="0" smtClean="0"/>
              <a:t>: Least Common Multiple (Integers)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6354" y="4851833"/>
            <a:ext cx="28436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//n &lt; m</a:t>
            </a:r>
          </a:p>
          <a:p>
            <a:r>
              <a:rPr lang="en-CA" dirty="0" err="1"/>
              <a:t>i</a:t>
            </a:r>
            <a:r>
              <a:rPr lang="en-CA" dirty="0" err="1" smtClean="0"/>
              <a:t>nt</a:t>
            </a:r>
            <a:r>
              <a:rPr lang="en-CA" dirty="0" smtClean="0"/>
              <a:t> </a:t>
            </a:r>
            <a:r>
              <a:rPr lang="en-CA" dirty="0" err="1" smtClean="0"/>
              <a:t>gcd</a:t>
            </a:r>
            <a:r>
              <a:rPr lang="en-CA" dirty="0" smtClean="0"/>
              <a:t>(</a:t>
            </a:r>
            <a:r>
              <a:rPr lang="en-CA" dirty="0" err="1" smtClean="0"/>
              <a:t>int</a:t>
            </a:r>
            <a:r>
              <a:rPr lang="en-CA" dirty="0" smtClean="0"/>
              <a:t> n, </a:t>
            </a:r>
            <a:r>
              <a:rPr lang="en-CA" dirty="0" err="1" smtClean="0"/>
              <a:t>int</a:t>
            </a:r>
            <a:r>
              <a:rPr lang="en-CA" dirty="0" smtClean="0"/>
              <a:t> m){</a:t>
            </a:r>
          </a:p>
          <a:p>
            <a:r>
              <a:rPr lang="en-CA" dirty="0" smtClean="0"/>
              <a:t>   i</a:t>
            </a:r>
            <a:r>
              <a:rPr lang="en-CA" dirty="0" smtClean="0"/>
              <a:t>f </a:t>
            </a:r>
            <a:r>
              <a:rPr lang="en-CA" dirty="0" smtClean="0"/>
              <a:t>(n == 0)</a:t>
            </a:r>
          </a:p>
          <a:p>
            <a:r>
              <a:rPr lang="en-CA" dirty="0" smtClean="0"/>
              <a:t>   </a:t>
            </a:r>
            <a:r>
              <a:rPr lang="en-CA" dirty="0" smtClean="0"/>
              <a:t>   </a:t>
            </a:r>
            <a:r>
              <a:rPr lang="en-CA" dirty="0" smtClean="0"/>
              <a:t>return m;</a:t>
            </a:r>
          </a:p>
          <a:p>
            <a:r>
              <a:rPr lang="en-CA" dirty="0" smtClean="0"/>
              <a:t>   return </a:t>
            </a:r>
            <a:r>
              <a:rPr lang="en-CA" dirty="0" err="1" smtClean="0"/>
              <a:t>gcd</a:t>
            </a:r>
            <a:r>
              <a:rPr lang="en-CA" dirty="0" smtClean="0"/>
              <a:t>(m nod n, n);</a:t>
            </a:r>
            <a:endParaRPr lang="en-CA" dirty="0"/>
          </a:p>
          <a:p>
            <a:r>
              <a:rPr lang="en-CA" dirty="0" smtClean="0"/>
              <a:t>}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4523508" y="485183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CA" dirty="0" err="1" smtClean="0">
                <a:solidFill>
                  <a:prstClr val="black"/>
                </a:solidFill>
              </a:rPr>
              <a:t>int</a:t>
            </a:r>
            <a:r>
              <a:rPr lang="en-CA" dirty="0" smtClean="0">
                <a:solidFill>
                  <a:prstClr val="black"/>
                </a:solidFill>
              </a:rPr>
              <a:t> </a:t>
            </a:r>
            <a:r>
              <a:rPr lang="en-CA" dirty="0" smtClean="0">
                <a:solidFill>
                  <a:prstClr val="black"/>
                </a:solidFill>
              </a:rPr>
              <a:t>lcm </a:t>
            </a:r>
            <a:r>
              <a:rPr lang="en-CA" dirty="0" smtClean="0">
                <a:solidFill>
                  <a:prstClr val="black"/>
                </a:solidFill>
              </a:rPr>
              <a:t>(</a:t>
            </a:r>
            <a:r>
              <a:rPr lang="en-CA" dirty="0" err="1">
                <a:solidFill>
                  <a:prstClr val="black"/>
                </a:solidFill>
              </a:rPr>
              <a:t>int</a:t>
            </a:r>
            <a:r>
              <a:rPr lang="en-CA" dirty="0">
                <a:solidFill>
                  <a:prstClr val="black"/>
                </a:solidFill>
              </a:rPr>
              <a:t> n, </a:t>
            </a:r>
            <a:r>
              <a:rPr lang="en-CA" dirty="0" err="1">
                <a:solidFill>
                  <a:prstClr val="black"/>
                </a:solidFill>
              </a:rPr>
              <a:t>int</a:t>
            </a:r>
            <a:r>
              <a:rPr lang="en-CA" dirty="0">
                <a:solidFill>
                  <a:prstClr val="black"/>
                </a:solidFill>
              </a:rPr>
              <a:t> m){</a:t>
            </a:r>
          </a:p>
          <a:p>
            <a:pPr lvl="0"/>
            <a:r>
              <a:rPr lang="en-CA" dirty="0" smtClean="0">
                <a:solidFill>
                  <a:prstClr val="black"/>
                </a:solidFill>
              </a:rPr>
              <a:t>   return </a:t>
            </a:r>
            <a:r>
              <a:rPr lang="en-CA" dirty="0" smtClean="0">
                <a:solidFill>
                  <a:prstClr val="black"/>
                </a:solidFill>
              </a:rPr>
              <a:t>(n*m)/</a:t>
            </a:r>
            <a:r>
              <a:rPr lang="en-CA" dirty="0" err="1" smtClean="0">
                <a:solidFill>
                  <a:prstClr val="black"/>
                </a:solidFill>
              </a:rPr>
              <a:t>gcd</a:t>
            </a:r>
            <a:r>
              <a:rPr lang="en-CA" dirty="0" smtClean="0">
                <a:solidFill>
                  <a:prstClr val="black"/>
                </a:solidFill>
              </a:rPr>
              <a:t>(</a:t>
            </a:r>
            <a:r>
              <a:rPr lang="en-CA" dirty="0" err="1" smtClean="0">
                <a:solidFill>
                  <a:prstClr val="black"/>
                </a:solidFill>
              </a:rPr>
              <a:t>n,m</a:t>
            </a:r>
            <a:r>
              <a:rPr lang="en-CA" dirty="0" smtClean="0">
                <a:solidFill>
                  <a:prstClr val="black"/>
                </a:solidFill>
              </a:rPr>
              <a:t>);</a:t>
            </a:r>
            <a:endParaRPr lang="en-CA" dirty="0">
              <a:solidFill>
                <a:prstClr val="black"/>
              </a:solidFill>
            </a:endParaRPr>
          </a:p>
          <a:p>
            <a:pPr lvl="0"/>
            <a:r>
              <a:rPr lang="en-CA" dirty="0">
                <a:solidFill>
                  <a:prstClr val="black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273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Number Theory: Primality / Prime Factorization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996602" cy="4531156"/>
              </a:xfrm>
            </p:spPr>
            <p:txBody>
              <a:bodyPr>
                <a:normAutofit/>
              </a:bodyPr>
              <a:lstStyle/>
              <a:p>
                <a:r>
                  <a:rPr lang="en-CA" dirty="0"/>
                  <a:t>How do we check if a number n is prime?</a:t>
                </a:r>
              </a:p>
              <a:p>
                <a:pPr lvl="1"/>
                <a:r>
                  <a:rPr lang="en-CA" dirty="0"/>
                  <a:t>Check all the odd numbers (and 2) between 2 and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CA" dirty="0"/>
                  <a:t>. If none divide n, then n is prime.</a:t>
                </a:r>
              </a:p>
              <a:p>
                <a:pPr lvl="1"/>
                <a:r>
                  <a:rPr lang="en-CA" dirty="0"/>
                  <a:t>If we are computing all primes and storing them, can check all primes between 2 and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CA" dirty="0"/>
                  <a:t> instead.</a:t>
                </a:r>
              </a:p>
              <a:p>
                <a:endParaRPr lang="en-CA" dirty="0" smtClean="0"/>
              </a:p>
              <a:p>
                <a:r>
                  <a:rPr lang="en-CA" dirty="0"/>
                  <a:t>Sieve of </a:t>
                </a:r>
                <a:r>
                  <a:rPr lang="en-CA" dirty="0" smtClean="0"/>
                  <a:t>Eratosthenes : Optimized for generating all primes from 1 to n</a:t>
                </a:r>
              </a:p>
              <a:p>
                <a:pPr lvl="1"/>
                <a:r>
                  <a:rPr lang="en-US" dirty="0" smtClean="0"/>
                  <a:t>Initialize </a:t>
                </a:r>
                <a:r>
                  <a:rPr lang="en-US" dirty="0" smtClean="0"/>
                  <a:t>an </a:t>
                </a:r>
                <a:r>
                  <a:rPr lang="en-US" dirty="0" smtClean="0"/>
                  <a:t>array p[n+1].  Initialize k as 2.</a:t>
                </a:r>
              </a:p>
              <a:p>
                <a:pPr lvl="1"/>
                <a:r>
                  <a:rPr lang="en-US" dirty="0" smtClean="0"/>
                  <a:t>Starting at k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, set p[k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] = 1 (not prime) and keep incrementing by k, setting the p[k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+mk] as 1 (for k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+mk &lt; n).</a:t>
                </a:r>
              </a:p>
              <a:p>
                <a:pPr lvl="1"/>
                <a:r>
                  <a:rPr lang="en-US" dirty="0" smtClean="0"/>
                  <a:t>Walk along the array starting at k until you find a prime number (p[k</a:t>
                </a:r>
                <a:r>
                  <a:rPr lang="en-US" baseline="30000" dirty="0" smtClean="0"/>
                  <a:t>’</a:t>
                </a:r>
                <a:r>
                  <a:rPr lang="en-US" dirty="0" smtClean="0"/>
                  <a:t>] = 0).</a:t>
                </a:r>
              </a:p>
              <a:p>
                <a:pPr lvl="1"/>
                <a:r>
                  <a:rPr lang="en-US" dirty="0" smtClean="0"/>
                  <a:t>If (k’)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&lt; n, loop again.  Otherwise, stop.</a:t>
                </a:r>
              </a:p>
              <a:p>
                <a:pPr lvl="1"/>
                <a:r>
                  <a:rPr lang="en-US" dirty="0" smtClean="0"/>
                  <a:t>When finished, may want to loop through all elements once more and put all the primes in an </a:t>
                </a:r>
                <a:r>
                  <a:rPr lang="en-US" dirty="0" err="1" smtClean="0"/>
                  <a:t>ArrayList</a:t>
                </a:r>
                <a:r>
                  <a:rPr lang="en-US" dirty="0"/>
                  <a:t>.</a:t>
                </a:r>
                <a:endParaRPr lang="en-CA" dirty="0"/>
              </a:p>
              <a:p>
                <a:endParaRPr lang="en-CA" dirty="0" smtClean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996602" cy="4531156"/>
              </a:xfrm>
              <a:blipFill rotWithShape="0">
                <a:blip r:embed="rId2"/>
                <a:stretch>
                  <a:fillRect l="-136" t="-806" b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738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Number Theory: Primality / Prime Factorization</a:t>
            </a:r>
          </a:p>
        </p:txBody>
      </p:sp>
      <p:pic>
        <p:nvPicPr>
          <p:cNvPr id="1026" name="Picture 2" descr="https://upload.wikimedia.org/wikipedia/commons/b/b9/Sieve_of_Eratosthenes_animation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766" y="1885465"/>
            <a:ext cx="5860761" cy="485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02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679</TotalTime>
  <Words>1312</Words>
  <Application>Microsoft Office PowerPoint</Application>
  <PresentationFormat>Widescreen</PresentationFormat>
  <Paragraphs>271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Cambira math</vt:lpstr>
      <vt:lpstr>メイリオ</vt:lpstr>
      <vt:lpstr>Arial</vt:lpstr>
      <vt:lpstr>Cambria Math</vt:lpstr>
      <vt:lpstr>Trebuchet MS</vt:lpstr>
      <vt:lpstr>Wingdings</vt:lpstr>
      <vt:lpstr>Wingdings 3</vt:lpstr>
      <vt:lpstr>Facet</vt:lpstr>
      <vt:lpstr>Chapter 5: Mathematics</vt:lpstr>
      <vt:lpstr>Table of Contents</vt:lpstr>
      <vt:lpstr>Java BigInteger</vt:lpstr>
      <vt:lpstr>Combinatorics: Combinations / Permutations</vt:lpstr>
      <vt:lpstr>Combinatorics: Catalan Numbers</vt:lpstr>
      <vt:lpstr>Combinatorics: Binomial Coefficients</vt:lpstr>
      <vt:lpstr>Number Theory: GCD / LCD</vt:lpstr>
      <vt:lpstr>Number Theory: Primality / Prime Factorization</vt:lpstr>
      <vt:lpstr>Number Theory: Primality / Prime Factorization</vt:lpstr>
      <vt:lpstr>Number Theory: Linear Diophantine / Extended Euclidian Alg.</vt:lpstr>
      <vt:lpstr>Number Theory: Linear Diophantine / Extended Euclidian Alg.</vt:lpstr>
      <vt:lpstr>Number Theory: Chinese Remainder Thm</vt:lpstr>
      <vt:lpstr>Number Theory: Other useful formulas</vt:lpstr>
      <vt:lpstr>Game Theory</vt:lpstr>
      <vt:lpstr>Kattis: Pseudoprime Numbers Difficulty : 3.8</vt:lpstr>
      <vt:lpstr>PowerPoint Presentation</vt:lpstr>
      <vt:lpstr>Kattis: Bobby’s Bet Difficulty: 3.5</vt:lpstr>
      <vt:lpstr>Kattis: Prime Reduction Difficulty: 4.2</vt:lpstr>
      <vt:lpstr>Kattis: Divisors Difficulty: 4.8</vt:lpstr>
      <vt:lpstr>Kattis: Chinese Remainder Difficulty: 4.7</vt:lpstr>
      <vt:lpstr>PowerPoint Presentation</vt:lpstr>
      <vt:lpstr>Kattis: The Magical 3 Difficulty: 5.4</vt:lpstr>
      <vt:lpstr>Kattis: List of Mathematics related problems</vt:lpstr>
      <vt:lpstr>Kattis: List of Mathematics related problems</vt:lpstr>
      <vt:lpstr>Kattis: List of Mathematics related problems</vt:lpstr>
      <vt:lpstr>Kattis: List of Mathematics related problems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5: Mathematics</dc:title>
  <dc:creator>Michael Bradet-Legris</dc:creator>
  <cp:lastModifiedBy>Liam Keliher</cp:lastModifiedBy>
  <cp:revision>39</cp:revision>
  <dcterms:created xsi:type="dcterms:W3CDTF">2017-02-16T17:56:54Z</dcterms:created>
  <dcterms:modified xsi:type="dcterms:W3CDTF">2017-02-21T02:00:16Z</dcterms:modified>
</cp:coreProperties>
</file>