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 Id="rId328" Type="http://schemas.openxmlformats.org/officeDocument/2006/relationships/slide" Target="slides/slide321.xml"/><Relationship Id="rId329" Type="http://schemas.openxmlformats.org/officeDocument/2006/relationships/slide" Target="slides/slide322.xml"/><Relationship Id="rId330" Type="http://schemas.openxmlformats.org/officeDocument/2006/relationships/slide" Target="slides/slide323.xml"/><Relationship Id="rId331" Type="http://schemas.openxmlformats.org/officeDocument/2006/relationships/slide" Target="slides/slide324.xml"/><Relationship Id="rId332" Type="http://schemas.openxmlformats.org/officeDocument/2006/relationships/slide" Target="slides/slide325.xml"/><Relationship Id="rId333" Type="http://schemas.openxmlformats.org/officeDocument/2006/relationships/slide" Target="slides/slide326.xml"/><Relationship Id="rId334" Type="http://schemas.openxmlformats.org/officeDocument/2006/relationships/slide" Target="slides/slide327.xml"/><Relationship Id="rId335" Type="http://schemas.openxmlformats.org/officeDocument/2006/relationships/slide" Target="slides/slide328.xml"/><Relationship Id="rId336" Type="http://schemas.openxmlformats.org/officeDocument/2006/relationships/slide" Target="slides/slide329.xml"/><Relationship Id="rId337" Type="http://schemas.openxmlformats.org/officeDocument/2006/relationships/slide" Target="slides/slide330.xml"/><Relationship Id="rId338" Type="http://schemas.openxmlformats.org/officeDocument/2006/relationships/slide" Target="slides/slide331.xml"/><Relationship Id="rId339" Type="http://schemas.openxmlformats.org/officeDocument/2006/relationships/slide" Target="slides/slide332.xml"/><Relationship Id="rId340" Type="http://schemas.openxmlformats.org/officeDocument/2006/relationships/slide" Target="slides/slide333.xml"/><Relationship Id="rId341" Type="http://schemas.openxmlformats.org/officeDocument/2006/relationships/slide" Target="slides/slide334.xml"/><Relationship Id="rId342" Type="http://schemas.openxmlformats.org/officeDocument/2006/relationships/slide" Target="slides/slide335.xml"/><Relationship Id="rId343" Type="http://schemas.openxmlformats.org/officeDocument/2006/relationships/slide" Target="slides/slide336.xml"/><Relationship Id="rId344" Type="http://schemas.openxmlformats.org/officeDocument/2006/relationships/slide" Target="slides/slide337.xml"/><Relationship Id="rId345" Type="http://schemas.openxmlformats.org/officeDocument/2006/relationships/slide" Target="slides/slide338.xml"/><Relationship Id="rId346" Type="http://schemas.openxmlformats.org/officeDocument/2006/relationships/slide" Target="slides/slide339.xml"/><Relationship Id="rId347" Type="http://schemas.openxmlformats.org/officeDocument/2006/relationships/slide" Target="slides/slide340.xml"/><Relationship Id="rId348" Type="http://schemas.openxmlformats.org/officeDocument/2006/relationships/slide" Target="slides/slide341.xml"/><Relationship Id="rId349" Type="http://schemas.openxmlformats.org/officeDocument/2006/relationships/slide" Target="slides/slide342.xml"/><Relationship Id="rId350" Type="http://schemas.openxmlformats.org/officeDocument/2006/relationships/slide" Target="slides/slide343.xml"/><Relationship Id="rId351" Type="http://schemas.openxmlformats.org/officeDocument/2006/relationships/slide" Target="slides/slide344.xml"/><Relationship Id="rId352" Type="http://schemas.openxmlformats.org/officeDocument/2006/relationships/slide" Target="slides/slide345.xml"/><Relationship Id="rId353" Type="http://schemas.openxmlformats.org/officeDocument/2006/relationships/slide" Target="slides/slide346.xml"/><Relationship Id="rId354" Type="http://schemas.openxmlformats.org/officeDocument/2006/relationships/slide" Target="slides/slide34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9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00.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5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proper prefix and proper suffixes are non empty and are not equal to the length of the string which that are a prefix or suffix of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7" name="Shape 2937"/>
          <p:cNvSpPr/>
          <p:nvPr>
            <p:ph type="sldImg"/>
          </p:nvPr>
        </p:nvSpPr>
        <p:spPr>
          <a:prstGeom prst="rect">
            <a:avLst/>
          </a:prstGeom>
        </p:spPr>
        <p:txBody>
          <a:bodyPr/>
          <a:lstStyle/>
          <a:p>
            <a:pPr/>
          </a:p>
        </p:txBody>
      </p:sp>
      <p:sp>
        <p:nvSpPr>
          <p:cNvPr id="2938" name="Shape 2938"/>
          <p:cNvSpPr/>
          <p:nvPr>
            <p:ph type="body" sz="quarter" idx="1"/>
          </p:nvPr>
        </p:nvSpPr>
        <p:spPr>
          <a:prstGeom prst="rect">
            <a:avLst/>
          </a:prstGeom>
        </p:spPr>
        <p:txBody>
          <a:bodyPr/>
          <a:lstStyle/>
          <a:p>
            <a:pPr/>
            <a:r>
              <a:t>When i is at position 6 this means we’re considering the first sorted suffix which does not have a partner string to trace characters with, so we ignore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5" name="Shape 3205"/>
          <p:cNvSpPr/>
          <p:nvPr>
            <p:ph type="sldImg"/>
          </p:nvPr>
        </p:nvSpPr>
        <p:spPr>
          <a:prstGeom prst="rect">
            <a:avLst/>
          </a:prstGeom>
        </p:spPr>
        <p:txBody>
          <a:bodyPr/>
          <a:lstStyle/>
          <a:p>
            <a:pPr/>
          </a:p>
        </p:txBody>
      </p:sp>
      <p:sp>
        <p:nvSpPr>
          <p:cNvPr id="3206" name="Shape 3206"/>
          <p:cNvSpPr/>
          <p:nvPr>
            <p:ph type="body" sz="quarter" idx="1"/>
          </p:nvPr>
        </p:nvSpPr>
        <p:spPr>
          <a:prstGeom prst="rect">
            <a:avLst/>
          </a:prstGeom>
        </p:spPr>
        <p:txBody>
          <a:bodyPr/>
          <a:lstStyle/>
          <a:p>
            <a:pPr/>
            <a:r>
              <a:t>And that’s it that is how you generate the LCP array with the Kasai algorithm, sick around until the end to see some source code for how this works.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7" name="Shape 3417"/>
          <p:cNvSpPr/>
          <p:nvPr>
            <p:ph type="sldImg"/>
          </p:nvPr>
        </p:nvSpPr>
        <p:spPr>
          <a:prstGeom prst="rect">
            <a:avLst/>
          </a:prstGeom>
        </p:spPr>
        <p:txBody>
          <a:bodyPr/>
          <a:lstStyle/>
          <a:p>
            <a:pPr/>
          </a:p>
        </p:txBody>
      </p:sp>
      <p:sp>
        <p:nvSpPr>
          <p:cNvPr id="3418" name="Shape 3418"/>
          <p:cNvSpPr/>
          <p:nvPr>
            <p:ph type="body" sz="quarter" idx="1"/>
          </p:nvPr>
        </p:nvSpPr>
        <p:spPr>
          <a:prstGeom prst="rect">
            <a:avLst/>
          </a:prstGeom>
        </p:spPr>
        <p:txBody>
          <a:bodyPr/>
          <a:lstStyle/>
          <a:p>
            <a:pPr/>
            <a:r>
              <a:t>Ok time to look at another interesting problem we can solve using suffix arrays. The longest repeated substring.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9" name="Shape 3429"/>
          <p:cNvSpPr/>
          <p:nvPr>
            <p:ph type="sldImg"/>
          </p:nvPr>
        </p:nvSpPr>
        <p:spPr>
          <a:prstGeom prst="rect">
            <a:avLst/>
          </a:prstGeom>
        </p:spPr>
        <p:txBody>
          <a:bodyPr/>
          <a:lstStyle/>
          <a:p>
            <a:pPr/>
          </a:p>
        </p:txBody>
      </p:sp>
      <p:sp>
        <p:nvSpPr>
          <p:cNvPr id="3430" name="Shape 3430"/>
          <p:cNvSpPr/>
          <p:nvPr>
            <p:ph type="body" sz="quarter" idx="1"/>
          </p:nvPr>
        </p:nvSpPr>
        <p:spPr>
          <a:prstGeom prst="rect">
            <a:avLst/>
          </a:prstGeom>
        </p:spPr>
        <p:txBody>
          <a:bodyPr/>
          <a:lstStyle/>
          <a:p>
            <a:pPr/>
            <a:r>
              <a:t>So for the longest repeated substring problem we want to find the longest substring that occurs at least twice in the original text. So in the first example abcde that does not have a LRS. </a:t>
            </a:r>
          </a:p>
          <a:p>
            <a:pPr/>
          </a:p>
          <a:p>
            <a:pPr/>
            <a:r>
              <a:t>‘abracadabra’ however has a longest repeated substring of ‘abra’ that appears at the beginning and at the end of the word. Note that the LRS can overlap.</a:t>
            </a:r>
          </a:p>
          <a:p>
            <a:pPr/>
          </a:p>
          <a:p>
            <a:pPr/>
            <a:r>
              <a:t>‘aaaaa’ for example does overlap it’s LRS is four aaaa’s not five because we need that minimum double repetition.</a:t>
            </a:r>
          </a:p>
          <a:p>
            <a:pPr/>
          </a:p>
          <a:p>
            <a:pPr/>
            <a:r>
              <a:t>The next example has two LRSs AAA and BBB. The $ token in the middle prevents us from creating a larger LRS</a:t>
            </a:r>
          </a:p>
          <a:p>
            <a:pPr/>
          </a:p>
          <a:p>
            <a:pPr/>
            <a:r>
              <a:t>Pause the video and try and see why the remaining strings have the LRSs that they do.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5" name="Shape 3435"/>
          <p:cNvSpPr/>
          <p:nvPr>
            <p:ph type="sldImg"/>
          </p:nvPr>
        </p:nvSpPr>
        <p:spPr>
          <a:prstGeom prst="rect">
            <a:avLst/>
          </a:prstGeom>
        </p:spPr>
        <p:txBody>
          <a:bodyPr/>
          <a:lstStyle/>
          <a:p>
            <a:pPr/>
          </a:p>
        </p:txBody>
      </p:sp>
      <p:sp>
        <p:nvSpPr>
          <p:cNvPr id="3436" name="Shape 3436"/>
          <p:cNvSpPr/>
          <p:nvPr>
            <p:ph type="body" sz="quarter" idx="1"/>
          </p:nvPr>
        </p:nvSpPr>
        <p:spPr>
          <a:prstGeom prst="rect">
            <a:avLst/>
          </a:prstGeom>
        </p:spPr>
        <p:txBody>
          <a:bodyPr/>
          <a:lstStyle/>
          <a:p>
            <a:pPr/>
            <a:r>
              <a:t>So there are many ways of solving its problem including doing a brute force by trying all substring which takes O(n^3) and even using dynamic programming, but even that gets unmanageable quickly as soon as n is around 10000 and also requires a bit a space too. On the other hand we can solve this problem using suffix arrays and suffix trees in linear time. The bottleneck for this approach is usually the SA or ST construction algorithm you choose, but they can both be done in linear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7" name="Shape 3457"/>
          <p:cNvSpPr/>
          <p:nvPr>
            <p:ph type="sldImg"/>
          </p:nvPr>
        </p:nvSpPr>
        <p:spPr>
          <a:prstGeom prst="rect">
            <a:avLst/>
          </a:prstGeom>
        </p:spPr>
        <p:txBody>
          <a:bodyPr/>
          <a:lstStyle/>
          <a:p>
            <a:pPr/>
          </a:p>
        </p:txBody>
      </p:sp>
      <p:sp>
        <p:nvSpPr>
          <p:cNvPr id="3458" name="Shape 3458"/>
          <p:cNvSpPr/>
          <p:nvPr>
            <p:ph type="body" sz="quarter" idx="1"/>
          </p:nvPr>
        </p:nvSpPr>
        <p:spPr>
          <a:prstGeom prst="rect">
            <a:avLst/>
          </a:prstGeom>
        </p:spPr>
        <p:txBody>
          <a:bodyPr/>
          <a:lstStyle/>
          <a:p>
            <a:pPr/>
            <a:r>
              <a:t>Our next bit of text is ABCDE, which has no LRS. How do we detect this? Well if we look at the LCP array in the table all the entries are zero, so no LRS exists easy!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9" name="Shape 3629"/>
          <p:cNvSpPr/>
          <p:nvPr>
            <p:ph type="sldImg"/>
          </p:nvPr>
        </p:nvSpPr>
        <p:spPr>
          <a:prstGeom prst="rect">
            <a:avLst/>
          </a:prstGeom>
        </p:spPr>
        <p:txBody>
          <a:bodyPr/>
          <a:lstStyle/>
          <a:p>
            <a:pPr/>
          </a:p>
        </p:txBody>
      </p:sp>
      <p:sp>
        <p:nvSpPr>
          <p:cNvPr id="3630" name="Shape 3630"/>
          <p:cNvSpPr/>
          <p:nvPr>
            <p:ph type="body" sz="quarter" idx="1"/>
          </p:nvPr>
        </p:nvSpPr>
        <p:spPr>
          <a:prstGeom prst="rect">
            <a:avLst/>
          </a:prstGeom>
        </p:spPr>
        <p:txBody>
          <a:bodyPr/>
          <a:lstStyle/>
          <a:p>
            <a:pPr/>
            <a:r>
              <a:t>We only compare the minimum length of both strings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Lucky for us there exist many other algorithms for constructing suffix arrays which run much faster. Today we’re going to discuss the nlog squared n method for creating suffix arrays, note that there also exists an n log n method that uses a radix sort or another linear sorting algorithm to improve the complexity.</a:t>
            </a:r>
          </a:p>
          <a:p>
            <a:pPr/>
          </a:p>
          <a:p>
            <a:pPr/>
            <a:r>
              <a:t>There also exists linear suffix array construction algorithms that are much more complex then the one i’m about to present here today.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I am NOT using the ASCII value here, but you could. All the values we put in this table are relative, so they just have to be consistent row throughout the row.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a:p>
        </p:txBody>
      </p:sp>
      <p:sp>
        <p:nvSpPr>
          <p:cNvPr id="823" name="Shape 823"/>
          <p:cNvSpPr/>
          <p:nvPr>
            <p:ph type="body" sz="quarter" idx="1"/>
          </p:nvPr>
        </p:nvSpPr>
        <p:spPr>
          <a:prstGeom prst="rect">
            <a:avLst/>
          </a:prstGeom>
        </p:spPr>
        <p:txBody>
          <a:bodyPr/>
          <a:lstStyle/>
          <a:p>
            <a:pPr/>
            <a:r>
              <a:t>This process assigns a relative ranking to each pair for the next iteration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7" name="Shape 1457"/>
          <p:cNvSpPr/>
          <p:nvPr>
            <p:ph type="sldImg"/>
          </p:nvPr>
        </p:nvSpPr>
        <p:spPr>
          <a:prstGeom prst="rect">
            <a:avLst/>
          </a:prstGeom>
        </p:spPr>
        <p:txBody>
          <a:bodyPr/>
          <a:lstStyle/>
          <a:p>
            <a:pPr/>
          </a:p>
        </p:txBody>
      </p:sp>
      <p:sp>
        <p:nvSpPr>
          <p:cNvPr id="1458" name="Shape 1458"/>
          <p:cNvSpPr/>
          <p:nvPr>
            <p:ph type="body" sz="quarter" idx="1"/>
          </p:nvPr>
        </p:nvSpPr>
        <p:spPr>
          <a:prstGeom prst="rect">
            <a:avLst/>
          </a:prstGeom>
        </p:spPr>
        <p:txBody>
          <a:bodyPr/>
          <a:lstStyle/>
          <a:p>
            <a:pPr/>
            <a:r>
              <a:t>Now we have incremented the offset and we reset the our column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3" name="Shape 1933"/>
          <p:cNvSpPr/>
          <p:nvPr>
            <p:ph type="sldImg"/>
          </p:nvPr>
        </p:nvSpPr>
        <p:spPr>
          <a:prstGeom prst="rect">
            <a:avLst/>
          </a:prstGeom>
        </p:spPr>
        <p:txBody>
          <a:bodyPr/>
          <a:lstStyle/>
          <a:p>
            <a:pPr/>
          </a:p>
        </p:txBody>
      </p:sp>
      <p:sp>
        <p:nvSpPr>
          <p:cNvPr id="1934" name="Shape 1934"/>
          <p:cNvSpPr/>
          <p:nvPr>
            <p:ph type="body" sz="quarter" idx="1"/>
          </p:nvPr>
        </p:nvSpPr>
        <p:spPr>
          <a:prstGeom prst="rect">
            <a:avLst/>
          </a:prstGeom>
        </p:spPr>
        <p:txBody>
          <a:bodyPr/>
          <a:lstStyle/>
          <a:p>
            <a:pPr/>
            <a:r>
              <a:t>Kasai is pronounced Ka-sigh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8" name="Shape 1938"/>
          <p:cNvSpPr/>
          <p:nvPr>
            <p:ph type="sldImg"/>
          </p:nvPr>
        </p:nvSpPr>
        <p:spPr>
          <a:prstGeom prst="rect">
            <a:avLst/>
          </a:prstGeom>
        </p:spPr>
        <p:txBody>
          <a:bodyPr/>
          <a:lstStyle/>
          <a:p>
            <a:pPr/>
          </a:p>
        </p:txBody>
      </p:sp>
      <p:sp>
        <p:nvSpPr>
          <p:cNvPr id="1939" name="Shape 1939"/>
          <p:cNvSpPr/>
          <p:nvPr>
            <p:ph type="body" sz="quarter" idx="1"/>
          </p:nvPr>
        </p:nvSpPr>
        <p:spPr>
          <a:prstGeom prst="rect">
            <a:avLst/>
          </a:prstGeom>
        </p:spPr>
        <p:txBody>
          <a:bodyPr/>
          <a:lstStyle/>
          <a:p>
            <a:pPr/>
            <a:r>
              <a:t>Alright so we have already discussed how to construct a suffix array efficiently but now to actually make our suffix array useful we also need to construct the LCP array. The Kasai Algorithm is a very simple algorithm for generating the LCP array once the suffix array has already been constructed. There are some algorithms that can dynamically generate the LCP upon creation of the suffix array, but I find this way much easier.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4" name="Shape 2024"/>
          <p:cNvSpPr/>
          <p:nvPr>
            <p:ph type="sldImg"/>
          </p:nvPr>
        </p:nvSpPr>
        <p:spPr>
          <a:prstGeom prst="rect">
            <a:avLst/>
          </a:prstGeom>
        </p:spPr>
        <p:txBody>
          <a:bodyPr/>
          <a:lstStyle/>
          <a:p>
            <a:pPr/>
          </a:p>
        </p:txBody>
      </p:sp>
      <p:sp>
        <p:nvSpPr>
          <p:cNvPr id="2025" name="Shape 2025"/>
          <p:cNvSpPr/>
          <p:nvPr>
            <p:ph type="body" sz="quarter" idx="1"/>
          </p:nvPr>
        </p:nvSpPr>
        <p:spPr>
          <a:prstGeom prst="rect">
            <a:avLst/>
          </a:prstGeom>
        </p:spPr>
        <p:txBody>
          <a:bodyPr/>
          <a:lstStyle/>
          <a:p>
            <a:pPr/>
            <a:r>
              <a:t>One more thing we’re going to need is understanding what the inverse lookup table inv[i] is. It gives us the index i for the position of a sorted suffix value. Remark that I have gotten rid of the LCP column because we do not need it atm.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4" name="Shape 2174"/>
          <p:cNvSpPr/>
          <p:nvPr>
            <p:ph type="sldImg"/>
          </p:nvPr>
        </p:nvSpPr>
        <p:spPr>
          <a:prstGeom prst="rect">
            <a:avLst/>
          </a:prstGeom>
        </p:spPr>
        <p:txBody>
          <a:bodyPr/>
          <a:lstStyle/>
          <a:p>
            <a:pPr/>
          </a:p>
        </p:txBody>
      </p:sp>
      <p:sp>
        <p:nvSpPr>
          <p:cNvPr id="2175" name="Shape 2175"/>
          <p:cNvSpPr/>
          <p:nvPr>
            <p:ph type="body" sz="quarter" idx="1"/>
          </p:nvPr>
        </p:nvSpPr>
        <p:spPr>
          <a:prstGeom prst="rect">
            <a:avLst/>
          </a:prstGeom>
        </p:spPr>
        <p:txBody>
          <a:bodyPr/>
          <a:lstStyle/>
          <a:p>
            <a:pPr/>
            <a:r>
              <a:t>Ok time to actually start the Kasai algorithm then. The word we’re going to be working with is the same as in the previous slides and it is here highlighted in purple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lpcs.math.msu.su/~pritykin/csr2008presentations/starikovskaya.pdf" TargetMode="External"/><Relationship Id="rId3" Type="http://schemas.openxmlformats.org/officeDocument/2006/relationships/hyperlink" Target="http://wcipeg.com/wiki/Longest_common_substring"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608632" y="2423310"/>
            <a:ext cx="11787535" cy="2549944"/>
          </a:xfrm>
          <a:prstGeom prst="rect">
            <a:avLst/>
          </a:prstGeom>
        </p:spPr>
        <p:txBody>
          <a:bodyPr/>
          <a:lstStyle>
            <a:lvl1pPr>
              <a:defRPr b="1" sz="16400"/>
            </a:lvl1pPr>
          </a:lstStyle>
          <a:p>
            <a:pPr/>
            <a:r>
              <a:t>Strings</a:t>
            </a:r>
          </a:p>
        </p:txBody>
      </p:sp>
      <p:sp>
        <p:nvSpPr>
          <p:cNvPr id="120" name="Shape 120"/>
          <p:cNvSpPr/>
          <p:nvPr>
            <p:ph type="subTitle" sz="quarter" idx="1"/>
          </p:nvPr>
        </p:nvSpPr>
        <p:spPr>
          <a:xfrm>
            <a:off x="1270000" y="5545065"/>
            <a:ext cx="10464800" cy="1130301"/>
          </a:xfrm>
          <a:prstGeom prst="rect">
            <a:avLst/>
          </a:prstGeom>
        </p:spPr>
        <p:txBody>
          <a:bodyPr/>
          <a:lstStyle>
            <a:lvl1pPr>
              <a:defRPr sz="50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56" name="Shape 156"/>
          <p:cNvSpPr/>
          <p:nvPr/>
        </p:nvSpPr>
        <p:spPr>
          <a:xfrm rot="16200000">
            <a:off x="2752980"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57" name="Shape 15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a:t>
            </a:r>
            <a:r>
              <a:t>B</a:t>
            </a:r>
            <a:r>
              <a:t>A</a:t>
            </a:r>
            <a:r>
              <a:rPr>
                <a:solidFill>
                  <a:schemeClr val="accent6">
                    <a:hueOff val="-241736"/>
                    <a:satOff val="29413"/>
                    <a:lumOff val="20727"/>
                  </a:schemeClr>
                </a:solidFill>
              </a:rPr>
              <a:t>A</a:t>
            </a:r>
            <a:r>
              <a:t>ABAABAABAA</a:t>
            </a:r>
          </a:p>
        </p:txBody>
      </p:sp>
      <p:sp>
        <p:nvSpPr>
          <p:cNvPr id="158" name="Shape 158"/>
          <p:cNvSpPr/>
          <p:nvPr/>
        </p:nvSpPr>
        <p:spPr>
          <a:xfrm>
            <a:off x="292143" y="4868363"/>
            <a:ext cx="369325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39" name="Table 1239"/>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40" name="Shape 1240"/>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41" name="Shape 1241"/>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42" name="Shape 1242"/>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43" name="Shape 1243"/>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44" name="Shape 1244"/>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45" name="Shape 1245"/>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46" name="Shape 1246"/>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47" name="Shape 1247"/>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48" name="Shape 1248"/>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49" name="Shape 1249"/>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50" name="Shape 1250"/>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51" name="Shape 1251"/>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252" name="Shape 1252"/>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253" name="Table 125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54" name="Shape 1254"/>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0</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56" name="Table 125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57" name="Shape 125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58" name="Shape 125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59" name="Shape 125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60" name="Shape 126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61" name="Shape 126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62" name="Shape 126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63" name="Shape 126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64" name="Shape 126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65" name="Shape 126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66" name="Shape 126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67" name="Shape 126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68" name="Shape 126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269" name="Shape 1269"/>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270" name="Table 1270"/>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71" name="Shape 1271"/>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73" name="Table 1273"/>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74" name="Shape 1274"/>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75" name="Shape 1275"/>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76" name="Shape 1276"/>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77" name="Shape 1277"/>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78" name="Shape 1278"/>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79" name="Shape 1279"/>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80" name="Shape 1280"/>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81" name="Shape 1281"/>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82" name="Shape 1282"/>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83" name="Shape 1283"/>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84" name="Shape 1284"/>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85" name="Shape 1285"/>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286" name="Shape 1286"/>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287" name="Table 1287"/>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88" name="Shape 1288"/>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90" name="Table 129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91" name="Shape 129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92" name="Shape 129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93" name="Shape 129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94" name="Shape 129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95" name="Shape 129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96" name="Shape 129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97" name="Shape 129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98" name="Shape 129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99" name="Shape 129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00" name="Shape 130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01" name="Shape 130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02" name="Shape 130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03" name="Shape 1303"/>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04" name="Table 1304"/>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05" name="Shape 1305"/>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2</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07" name="Table 1307"/>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08" name="Shape 1308"/>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09" name="Shape 1309"/>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10" name="Shape 1310"/>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11" name="Shape 1311"/>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12" name="Shape 1312"/>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13" name="Shape 1313"/>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14" name="Shape 1314"/>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315" name="Shape 1315"/>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16" name="Shape 1316"/>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17" name="Shape 1317"/>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18" name="Shape 1318"/>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19" name="Shape 1319"/>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20" name="Shape 1320"/>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21" name="Table 1321"/>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22" name="Shape 1322"/>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3</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24" name="Table 132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25" name="Shape 132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26" name="Shape 132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27" name="Shape 132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28" name="Shape 132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29" name="Shape 132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30" name="Shape 133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31" name="Shape 133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332" name="Shape 133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33" name="Shape 133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34" name="Shape 133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35" name="Shape 133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36" name="Shape 133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37" name="Shape 1337"/>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38" name="Table 1338"/>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39" name="Shape 1339"/>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4</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41" name="Table 1341"/>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42" name="Shape 1342"/>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43" name="Shape 1343"/>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44" name="Shape 1344"/>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45" name="Shape 1345"/>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46" name="Shape 1346"/>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47" name="Shape 1347"/>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48" name="Shape 1348"/>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349" name="Shape 1349"/>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50" name="Shape 1350"/>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51" name="Shape 1351"/>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52" name="Shape 1352"/>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53" name="Shape 1353"/>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54" name="Shape 1354"/>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55" name="Table 1355"/>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56" name="Shape 1356"/>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5</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58" name="Table 135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59" name="Shape 135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60" name="Shape 136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61" name="Shape 136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62" name="Shape 136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63" name="Shape 136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64" name="Shape 136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65" name="Shape 136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366" name="Shape 136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67" name="Shape 136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68" name="Shape 136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69" name="Shape 136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70" name="Shape 137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71" name="Shape 1371"/>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72" name="Table 1372"/>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73" name="Shape 1373"/>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6</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75" name="Table 137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76" name="Shape 137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77" name="Shape 137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78" name="Shape 137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79" name="Shape 137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80" name="Shape 138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81" name="Shape 138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82" name="Shape 138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383" name="Shape 138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84" name="Shape 138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85" name="Shape 138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86" name="Shape 138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87" name="Shape 138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388" name="Shape 1388"/>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389" name="Table 1389"/>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90" name="Shape 1390"/>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7</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92" name="Table 139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93" name="Shape 139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94" name="Shape 139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395" name="Shape 139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396" name="Shape 139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97" name="Shape 139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398" name="Shape 139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399" name="Shape 139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00" name="Shape 140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01" name="Shape 140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02" name="Shape 140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03" name="Shape 140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04" name="Shape 140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405" name="Shape 1405"/>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406" name="Table 1406"/>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07" name="Shape 1407"/>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8</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61" name="Shape 161"/>
          <p:cNvSpPr/>
          <p:nvPr/>
        </p:nvSpPr>
        <p:spPr>
          <a:xfrm rot="16200000">
            <a:off x="3633418" y="3246999"/>
            <a:ext cx="1135871"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62" name="Shape 16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a:t>
            </a:r>
            <a:r>
              <a:t>B</a:t>
            </a:r>
            <a:r>
              <a:t>AA</a:t>
            </a:r>
            <a:r>
              <a:rPr>
                <a:solidFill>
                  <a:schemeClr val="accent6">
                    <a:hueOff val="-241736"/>
                    <a:satOff val="29413"/>
                    <a:lumOff val="20727"/>
                  </a:schemeClr>
                </a:solidFill>
              </a:rPr>
              <a:t>A</a:t>
            </a:r>
            <a:r>
              <a:t>BAABAABAA</a:t>
            </a:r>
          </a:p>
        </p:txBody>
      </p:sp>
      <p:sp>
        <p:nvSpPr>
          <p:cNvPr id="163" name="Shape 163"/>
          <p:cNvSpPr/>
          <p:nvPr/>
        </p:nvSpPr>
        <p:spPr>
          <a:xfrm>
            <a:off x="292143" y="4868363"/>
            <a:ext cx="458798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09" name="Table 1409"/>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10" name="Shape 1410"/>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11" name="Shape 1411"/>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12" name="Shape 1412"/>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13" name="Shape 1413"/>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14" name="Shape 1414"/>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15" name="Shape 1415"/>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416" name="Shape 1416"/>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17" name="Shape 1417"/>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18" name="Shape 1418"/>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19" name="Shape 1419"/>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20" name="Shape 1420"/>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21" name="Shape 1421"/>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422" name="Shape 1422"/>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423" name="Table 142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24" name="Shape 1424"/>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9</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26" name="Table 142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27" name="Shape 142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28" name="Shape 142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29" name="Shape 142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30" name="Shape 143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31" name="Shape 143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32" name="Shape 143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433" name="Shape 143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34" name="Shape 143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35" name="Shape 143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36" name="Shape 143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37" name="Shape 143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38" name="Shape 143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439" name="Shape 1439"/>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1440" name="Table 1440"/>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41" name="Shape 1441"/>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9</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43" name="Table 1443"/>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44" name="Shape 1444"/>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45" name="Shape 1445"/>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46" name="Shape 1446"/>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47" name="Shape 1447"/>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48" name="Shape 1448"/>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49" name="Shape 1449"/>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450" name="Shape 1450"/>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51" name="Shape 1451"/>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52" name="Shape 1452"/>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53" name="Shape 1453"/>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54" name="Shape 1454"/>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55" name="Shape 1455"/>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456" name="Table 1456"/>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sz="2800"/>
                      </a:pP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60" name="Table 146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61" name="Shape 146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62" name="Shape 146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63" name="Shape 146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64" name="Shape 146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65" name="Shape 146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66" name="Shape 146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467" name="Shape 146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68" name="Shape 146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69" name="Shape 146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70" name="Shape 147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71" name="Shape 147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72" name="Shape 147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473" name="Table 147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75" name="Table 147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76" name="Shape 147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77" name="Shape 147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78" name="Shape 147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79" name="Shape 147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80" name="Shape 148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81" name="Shape 148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482" name="Shape 148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483" name="Shape 148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84" name="Shape 148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485" name="Shape 148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486" name="Shape 148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487" name="Shape 148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488" name="Table 1488"/>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90" name="Table 149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91" name="Shape 149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492" name="Shape 149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493" name="Shape 149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494" name="Shape 149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495" name="Shape 149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496" name="Shape 149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c</a:t>
            </a:r>
          </a:p>
        </p:txBody>
      </p:sp>
      <p:sp>
        <p:nvSpPr>
          <p:cNvPr id="1497" name="Shape 149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498" name="Shape 149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499" name="Shape 149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00" name="Shape 150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01" name="Shape 150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02" name="Shape 150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03" name="Table 150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04" name="Shape 1504"/>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06" name="Table 150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07" name="Shape 150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08" name="Shape 150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09" name="Shape 150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10" name="Shape 151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11" name="Shape 151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512" name="Shape 151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513" name="Shape 151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514" name="Shape 151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15" name="Shape 151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16" name="Shape 151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17" name="Shape 151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18" name="Shape 151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19" name="Table 1519"/>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20" name="Shape 152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22" name="Table 152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23" name="Shape 152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24" name="Shape 152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525" name="Shape 152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26" name="Shape 152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27" name="Shape 152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28" name="Shape 152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529" name="Shape 152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d</a:t>
            </a:r>
          </a:p>
        </p:txBody>
      </p:sp>
      <p:sp>
        <p:nvSpPr>
          <p:cNvPr id="1530" name="Shape 153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31" name="Shape 153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32" name="Shape 153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33" name="Shape 153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34" name="Shape 153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35" name="Table 1535"/>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36" name="Shape 1536"/>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38" name="Table 153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39" name="Shape 153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40" name="Shape 154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541" name="Shape 154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542" name="Shape 154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43" name="Shape 154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44" name="Shape 154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545" name="Shape 154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546" name="Shape 154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547" name="Shape 154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48" name="Shape 154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49" name="Shape 154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50" name="Shape 155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51" name="Table 1551"/>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52" name="Shape 1552"/>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54" name="Table 155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55" name="Shape 155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56" name="Shape 155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557" name="Shape 155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558" name="Shape 155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59" name="Shape 155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60" name="Shape 156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561" name="Shape 156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562" name="Shape 156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63" name="Shape 156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1564" name="Shape 156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65" name="Shape 156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66" name="Shape 156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67" name="Table 1567"/>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68" name="Shape 1568"/>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66" name="Shape 166"/>
          <p:cNvSpPr/>
          <p:nvPr/>
        </p:nvSpPr>
        <p:spPr>
          <a:xfrm rot="16200000">
            <a:off x="4486342"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67" name="Shape 16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t>
            </a:r>
            <a:r>
              <a:t>AA</a:t>
            </a:r>
            <a:r>
              <a:rPr>
                <a:solidFill>
                  <a:schemeClr val="accent6">
                    <a:hueOff val="-241736"/>
                    <a:satOff val="29413"/>
                    <a:lumOff val="20727"/>
                  </a:schemeClr>
                </a:solidFill>
              </a:rPr>
              <a:t>AB</a:t>
            </a:r>
            <a:r>
              <a:t>AABAABAA</a:t>
            </a:r>
          </a:p>
        </p:txBody>
      </p:sp>
      <p:sp>
        <p:nvSpPr>
          <p:cNvPr id="168" name="Shape 168"/>
          <p:cNvSpPr/>
          <p:nvPr/>
        </p:nvSpPr>
        <p:spPr>
          <a:xfrm>
            <a:off x="292143" y="4868363"/>
            <a:ext cx="5482725"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70" name="Table 157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71" name="Shape 157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72" name="Shape 157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573" name="Shape 157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574" name="Shape 157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75" name="Shape 157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76" name="Shape 157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577" name="Shape 157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578" name="Shape 157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79" name="Shape 157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80" name="Shape 158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1581" name="Shape 158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82" name="Shape 158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83" name="Table 158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84" name="Shape 1584"/>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86" name="Table 158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87" name="Shape 158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88" name="Shape 158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589" name="Shape 158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590" name="Shape 159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91" name="Shape 159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592" name="Shape 159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593" name="Shape 159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594" name="Shape 159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595" name="Shape 159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596" name="Shape 159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597" name="Shape 159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598" name="Shape 159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599" name="Table 1599"/>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00" name="Shape 160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02" name="Table 160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03" name="Shape 160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04" name="Shape 160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05" name="Shape 160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06" name="Shape 160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07" name="Shape 160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08" name="Shape 160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09" name="Shape 160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10" name="Shape 161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611" name="Shape 161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612" name="Shape 161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613" name="Shape 161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614" name="Shape 161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615" name="Table 1615"/>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16" name="Shape 1616"/>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18" name="Table 161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19" name="Shape 161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20" name="Shape 162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21" name="Shape 162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22" name="Shape 162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23" name="Shape 162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24" name="Shape 162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25" name="Shape 162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26" name="Shape 162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27" name="Shape 162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628" name="Shape 162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629" name="Shape 162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630" name="Shape 163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631" name="Table 1631"/>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32" name="Shape 1632"/>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34" name="Table 163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35" name="Shape 163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36" name="Shape 163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37" name="Shape 163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38" name="Shape 163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39" name="Shape 163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40" name="Shape 164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41" name="Shape 164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42" name="Shape 164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43" name="Shape 164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44" name="Shape 164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645" name="Shape 164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646" name="Shape 164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647" name="Table 1647"/>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48" name="Shape 1648"/>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50" name="Table 165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51" name="Shape 165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52" name="Shape 165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53" name="Shape 165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54" name="Shape 165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55" name="Shape 165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56" name="Shape 165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57" name="Shape 165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58" name="Shape 165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59" name="Shape 165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60" name="Shape 166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61" name="Shape 166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662" name="Shape 166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663" name="Table 1663"/>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64" name="Shape 1664"/>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66" name="Table 166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67" name="Shape 166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68" name="Shape 166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69" name="Shape 166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70" name="Shape 167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71" name="Shape 167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72" name="Shape 167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73" name="Shape 167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74" name="Shape 167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75" name="Shape 167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76" name="Shape 167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77" name="Shape 167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78" name="Shape 167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graphicFrame>
        <p:nvGraphicFramePr>
          <p:cNvPr id="1679" name="Table 1679"/>
          <p:cNvGraphicFramePr/>
          <p:nvPr/>
        </p:nvGraphicFramePr>
        <p:xfrm>
          <a:off x="9380929"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80" name="Shape 168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+ 4</a:t>
            </a:r>
            <a:r>
              <a:t>. If index i + 4 is out of bounds assign -1 to give that suffix sorting priority</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2" name="Shape 168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683" name="Shape 1683"/>
          <p:cNvSpPr/>
          <p:nvPr/>
        </p:nvSpPr>
        <p:spPr>
          <a:xfrm>
            <a:off x="230674" y="1209542"/>
            <a:ext cx="12254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Sort by the second column, then by the third column. This sorts all the suffixes by their first two characters, then by their first four characters.</a:t>
            </a:r>
          </a:p>
        </p:txBody>
      </p:sp>
      <p:sp>
        <p:nvSpPr>
          <p:cNvPr id="1684" name="Shape 1684"/>
          <p:cNvSpPr/>
          <p:nvPr/>
        </p:nvSpPr>
        <p:spPr>
          <a:xfrm>
            <a:off x="5954105" y="6170414"/>
            <a:ext cx="1570631"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5" name="Shape 1685"/>
          <p:cNvSpPr/>
          <p:nvPr/>
        </p:nvSpPr>
        <p:spPr>
          <a:xfrm>
            <a:off x="6051298" y="520911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Sort</a:t>
            </a:r>
          </a:p>
        </p:txBody>
      </p:sp>
      <p:graphicFrame>
        <p:nvGraphicFramePr>
          <p:cNvPr id="1686" name="Table 1686"/>
          <p:cNvGraphicFramePr/>
          <p:nvPr/>
        </p:nvGraphicFramePr>
        <p:xfrm>
          <a:off x="2199128"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687" name="Table 1687"/>
          <p:cNvGraphicFramePr/>
          <p:nvPr/>
        </p:nvGraphicFramePr>
        <p:xfrm>
          <a:off x="8483462"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9" name="Shape 168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90" name="Shape 169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91" name="Shape 169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92" name="Shape 169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93" name="Shape 169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94" name="Shape 169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695" name="Shape 169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696" name="Shape 169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697" name="Shape 169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698" name="Shape 169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699" name="Shape 169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00" name="Shape 170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01" name="Shape 1701"/>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02" name="Shape 1702"/>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0</a:t>
            </a:r>
          </a:p>
        </p:txBody>
      </p:sp>
      <p:graphicFrame>
        <p:nvGraphicFramePr>
          <p:cNvPr id="1703" name="Table 1703"/>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04" name="Table 170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6" name="Shape 170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07" name="Shape 170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08" name="Shape 170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09" name="Shape 170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10" name="Shape 171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11" name="Shape 171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12" name="Shape 171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13" name="Shape 171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14" name="Shape 171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15" name="Shape 171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16" name="Shape 171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17" name="Shape 171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18" name="Shape 1718"/>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19" name="Shape 1719"/>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a:t>
            </a:r>
          </a:p>
        </p:txBody>
      </p:sp>
      <p:graphicFrame>
        <p:nvGraphicFramePr>
          <p:cNvPr id="1720" name="Table 1720"/>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21" name="Table 1721"/>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71" name="Shape 171"/>
          <p:cNvSpPr/>
          <p:nvPr/>
        </p:nvSpPr>
        <p:spPr>
          <a:xfrm rot="16200000">
            <a:off x="5408050"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72" name="Shape 17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t>
            </a:r>
            <a:r>
              <a:t>A</a:t>
            </a:r>
            <a:r>
              <a:rPr>
                <a:solidFill>
                  <a:schemeClr val="accent6">
                    <a:hueOff val="-241736"/>
                    <a:satOff val="29413"/>
                    <a:lumOff val="20727"/>
                  </a:schemeClr>
                </a:solidFill>
              </a:rPr>
              <a:t>ABA</a:t>
            </a:r>
            <a:r>
              <a:t>ABAABAA</a:t>
            </a:r>
          </a:p>
        </p:txBody>
      </p:sp>
      <p:sp>
        <p:nvSpPr>
          <p:cNvPr id="173" name="Shape 173"/>
          <p:cNvSpPr/>
          <p:nvPr/>
        </p:nvSpPr>
        <p:spPr>
          <a:xfrm>
            <a:off x="292143" y="4868363"/>
            <a:ext cx="6377462"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3" name="Shape 172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24" name="Shape 172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25" name="Shape 172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26" name="Shape 172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27" name="Shape 172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28" name="Shape 172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29" name="Shape 172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30" name="Shape 173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31" name="Shape 173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32" name="Shape 173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33" name="Shape 173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34" name="Shape 173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35" name="Shape 1735"/>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36" name="Shape 1736"/>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2</a:t>
            </a:r>
          </a:p>
        </p:txBody>
      </p:sp>
      <p:graphicFrame>
        <p:nvGraphicFramePr>
          <p:cNvPr id="1737" name="Table 1737"/>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38" name="Table 173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0" name="Shape 1740"/>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41" name="Shape 1741"/>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42" name="Shape 1742"/>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43" name="Shape 1743"/>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44" name="Shape 1744"/>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45" name="Shape 1745"/>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46" name="Shape 1746"/>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47" name="Shape 1747"/>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48" name="Shape 1748"/>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49" name="Shape 1749"/>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50" name="Shape 1750"/>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51" name="Shape 1751"/>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52" name="Shape 1752"/>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53" name="Shape 1753"/>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3</a:t>
            </a:r>
          </a:p>
        </p:txBody>
      </p:sp>
      <p:graphicFrame>
        <p:nvGraphicFramePr>
          <p:cNvPr id="1754" name="Table 1754"/>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55" name="Table 175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7" name="Shape 175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58" name="Shape 175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59" name="Shape 175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60" name="Shape 176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61" name="Shape 176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62" name="Shape 176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63" name="Shape 176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64" name="Shape 176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65" name="Shape 176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66" name="Shape 176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67" name="Shape 176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68" name="Shape 176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69" name="Shape 1769"/>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70" name="Shape 1770"/>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4</a:t>
            </a:r>
          </a:p>
        </p:txBody>
      </p:sp>
      <p:graphicFrame>
        <p:nvGraphicFramePr>
          <p:cNvPr id="1771" name="Table 1771"/>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72" name="Table 177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4" name="Shape 1774"/>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75" name="Shape 1775"/>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76" name="Shape 1776"/>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77" name="Shape 1777"/>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78" name="Shape 1778"/>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79" name="Shape 1779"/>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80" name="Shape 1780"/>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81" name="Shape 1781"/>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82" name="Shape 1782"/>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83" name="Shape 1783"/>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84" name="Shape 1784"/>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85" name="Shape 1785"/>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786" name="Shape 1786"/>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787" name="Shape 1787"/>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5</a:t>
            </a:r>
          </a:p>
        </p:txBody>
      </p:sp>
      <p:graphicFrame>
        <p:nvGraphicFramePr>
          <p:cNvPr id="1788" name="Table 1788"/>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789" name="Table 1789"/>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1" name="Shape 179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92" name="Shape 179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793" name="Shape 179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794" name="Shape 179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95" name="Shape 179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96" name="Shape 179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797" name="Shape 179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798" name="Shape 179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799" name="Shape 179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00" name="Shape 180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01" name="Shape 180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02" name="Shape 180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03" name="Shape 1803"/>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04" name="Shape 1804"/>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6</a:t>
            </a:r>
          </a:p>
        </p:txBody>
      </p:sp>
      <p:graphicFrame>
        <p:nvGraphicFramePr>
          <p:cNvPr id="1805" name="Table 1805"/>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06" name="Table 180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8" name="Shape 1808"/>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09" name="Shape 1809"/>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10" name="Shape 1810"/>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11" name="Shape 1811"/>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12" name="Shape 1812"/>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13" name="Shape 1813"/>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14" name="Shape 1814"/>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815" name="Shape 1815"/>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16" name="Shape 1816"/>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17" name="Shape 1817"/>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18" name="Shape 1818"/>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19" name="Shape 1819"/>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20" name="Shape 1820"/>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21" name="Shape 1821"/>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7</a:t>
            </a:r>
          </a:p>
        </p:txBody>
      </p:sp>
      <p:graphicFrame>
        <p:nvGraphicFramePr>
          <p:cNvPr id="1822" name="Table 1822"/>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23" name="Table 1823"/>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5" name="Shape 182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26" name="Shape 182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27" name="Shape 182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28" name="Shape 182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29" name="Shape 182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30" name="Shape 183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31" name="Shape 183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832" name="Shape 183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33" name="Shape 183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34" name="Shape 183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35" name="Shape 183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36" name="Shape 183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37" name="Shape 1837"/>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38" name="Shape 1838"/>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8</a:t>
            </a:r>
          </a:p>
        </p:txBody>
      </p:sp>
      <p:graphicFrame>
        <p:nvGraphicFramePr>
          <p:cNvPr id="1839" name="Table 1839"/>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40" name="Table 184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2" name="Shape 1842"/>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43" name="Shape 1843"/>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44" name="Shape 1844"/>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45" name="Shape 1845"/>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46" name="Shape 1846"/>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47" name="Shape 1847"/>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48" name="Shape 1848"/>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849" name="Shape 1849"/>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50" name="Shape 1850"/>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51" name="Shape 1851"/>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52" name="Shape 1852"/>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53" name="Shape 1853"/>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54" name="Shape 1854"/>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55" name="Shape 1855"/>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9</a:t>
            </a:r>
          </a:p>
        </p:txBody>
      </p:sp>
      <p:graphicFrame>
        <p:nvGraphicFramePr>
          <p:cNvPr id="1856" name="Table 1856"/>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57" name="Table 1857"/>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9" name="Shape 185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60" name="Shape 186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61" name="Shape 186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62" name="Shape 186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63" name="Shape 186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64" name="Shape 186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65" name="Shape 186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866" name="Shape 186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67" name="Shape 186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68" name="Shape 186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69" name="Shape 186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70" name="Shape 187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71" name="Shape 1871"/>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72" name="Shape 1872"/>
          <p:cNvSpPr/>
          <p:nvPr/>
        </p:nvSpPr>
        <p:spPr>
          <a:xfrm>
            <a:off x="1733186" y="2740687"/>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10</a:t>
            </a:r>
          </a:p>
        </p:txBody>
      </p:sp>
      <p:graphicFrame>
        <p:nvGraphicFramePr>
          <p:cNvPr id="1873" name="Table 1873"/>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74" name="Table 187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6" name="Shape 187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77" name="Shape 187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78" name="Shape 187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79" name="Shape 187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80" name="Shape 188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81" name="Shape 188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82" name="Shape 188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883" name="Shape 188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84" name="Shape 188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85" name="Shape 188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86" name="Shape 188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87" name="Shape 188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2</a:t>
            </a:r>
            <a:r>
              <a:t> = 4</a:t>
            </a:r>
          </a:p>
        </p:txBody>
      </p:sp>
      <p:sp>
        <p:nvSpPr>
          <p:cNvPr id="1888" name="Shape 1888"/>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sp>
        <p:nvSpPr>
          <p:cNvPr id="1889" name="Shape 1889"/>
          <p:cNvSpPr/>
          <p:nvPr/>
        </p:nvSpPr>
        <p:spPr>
          <a:xfrm>
            <a:off x="1733186" y="2740687"/>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10</a:t>
            </a:r>
          </a:p>
        </p:txBody>
      </p:sp>
      <p:graphicFrame>
        <p:nvGraphicFramePr>
          <p:cNvPr id="1890" name="Table 1890"/>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891" name="Table 1891"/>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76" name="Shape 176"/>
          <p:cNvSpPr/>
          <p:nvPr/>
        </p:nvSpPr>
        <p:spPr>
          <a:xfrm rot="16200000">
            <a:off x="6302245"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77" name="Shape 17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a:t>
            </a:r>
            <a:r>
              <a:rPr>
                <a:solidFill>
                  <a:schemeClr val="accent6">
                    <a:hueOff val="-241736"/>
                    <a:satOff val="29413"/>
                    <a:lumOff val="20727"/>
                  </a:schemeClr>
                </a:solidFill>
              </a:rPr>
              <a:t>ABAA</a:t>
            </a:r>
            <a:r>
              <a:t>BAABAA</a:t>
            </a:r>
          </a:p>
        </p:txBody>
      </p:sp>
      <p:sp>
        <p:nvSpPr>
          <p:cNvPr id="178" name="Shape 178"/>
          <p:cNvSpPr/>
          <p:nvPr/>
        </p:nvSpPr>
        <p:spPr>
          <a:xfrm>
            <a:off x="292143" y="4868363"/>
            <a:ext cx="727219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3" name="Shape 189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94" name="Shape 189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895" name="Shape 189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896" name="Shape 189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97" name="Shape 189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898" name="Shape 189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899" name="Shape 189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900" name="Shape 190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01" name="Shape 190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902" name="Shape 190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903" name="Shape 190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04" name="Shape 190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3</a:t>
            </a:r>
            <a:r>
              <a:t> = 8</a:t>
            </a:r>
          </a:p>
        </p:txBody>
      </p:sp>
      <p:graphicFrame>
        <p:nvGraphicFramePr>
          <p:cNvPr id="1905" name="Table 1905"/>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906" name="Table 190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07" name="Shape 1907"/>
          <p:cNvSpPr/>
          <p:nvPr/>
        </p:nvSpPr>
        <p:spPr>
          <a:xfrm>
            <a:off x="527211" y="1423723"/>
            <a:ext cx="1195037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Our suffixes are already sorted, so we can stop early without doing offset = 8</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9" name="Shape 190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10" name="Shape 191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911" name="Shape 191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912" name="Shape 191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13" name="Shape 191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14" name="Shape 191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915" name="Shape 191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916" name="Shape 191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917" name="Shape 191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918" name="Shape 191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919" name="Shape 191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graphicFrame>
        <p:nvGraphicFramePr>
          <p:cNvPr id="1920" name="Table 1920"/>
          <p:cNvGraphicFramePr/>
          <p:nvPr/>
        </p:nvGraphicFramePr>
        <p:xfrm>
          <a:off x="9252293" y="274068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921" name="Table 1921"/>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9</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8</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22" name="Shape 1922"/>
          <p:cNvSpPr/>
          <p:nvPr/>
        </p:nvSpPr>
        <p:spPr>
          <a:xfrm flipH="1" flipV="1">
            <a:off x="1081771" y="8302593"/>
            <a:ext cx="675698" cy="6254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3" name="Shape 1923"/>
          <p:cNvSpPr/>
          <p:nvPr/>
        </p:nvSpPr>
        <p:spPr>
          <a:xfrm>
            <a:off x="1834086" y="8802757"/>
            <a:ext cx="341739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Suffix Array</a:t>
            </a:r>
          </a:p>
        </p:txBody>
      </p:sp>
      <p:sp>
        <p:nvSpPr>
          <p:cNvPr id="1924" name="Shape 1924"/>
          <p:cNvSpPr/>
          <p:nvPr/>
        </p:nvSpPr>
        <p:spPr>
          <a:xfrm flipV="1">
            <a:off x="3501111" y="8302593"/>
            <a:ext cx="5053" cy="5638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5" name="Shape 1925"/>
          <p:cNvSpPr/>
          <p:nvPr/>
        </p:nvSpPr>
        <p:spPr>
          <a:xfrm flipV="1">
            <a:off x="5328802" y="8302593"/>
            <a:ext cx="684295" cy="68429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6" name="Shape 192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3</a:t>
            </a:r>
            <a:r>
              <a:t> = 8</a:t>
            </a:r>
          </a:p>
        </p:txBody>
      </p:sp>
      <p:sp>
        <p:nvSpPr>
          <p:cNvPr id="1927" name="Shape 1927"/>
          <p:cNvSpPr/>
          <p:nvPr/>
        </p:nvSpPr>
        <p:spPr>
          <a:xfrm>
            <a:off x="1418529" y="1423723"/>
            <a:ext cx="954111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suffix array can be found in the bottom of our matrix</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9" name="Shape 1929"/>
          <p:cNvSpPr/>
          <p:nvPr>
            <p:ph type="title"/>
          </p:nvPr>
        </p:nvSpPr>
        <p:spPr>
          <a:prstGeom prst="rect">
            <a:avLst/>
          </a:prstGeom>
        </p:spPr>
        <p:txBody>
          <a:bodyPr/>
          <a:lstStyle>
            <a:lvl1pPr defTabSz="508254">
              <a:defRPr b="1" sz="6960"/>
            </a:lvl1pPr>
          </a:lstStyle>
          <a:p>
            <a:pPr/>
            <a:r>
              <a:t>Construction Optimizations</a:t>
            </a:r>
          </a:p>
        </p:txBody>
      </p:sp>
      <p:sp>
        <p:nvSpPr>
          <p:cNvPr id="1930" name="Shape 1930"/>
          <p:cNvSpPr/>
          <p:nvPr/>
        </p:nvSpPr>
        <p:spPr>
          <a:xfrm>
            <a:off x="755005" y="3408066"/>
            <a:ext cx="11494790"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You only ever need to </a:t>
            </a:r>
            <a:r>
              <a:rPr b="1">
                <a:solidFill>
                  <a:schemeClr val="accent2">
                    <a:satOff val="-13916"/>
                    <a:lumOff val="13989"/>
                  </a:schemeClr>
                </a:solidFill>
              </a:rPr>
              <a:t>maintain two rows</a:t>
            </a:r>
            <a:r>
              <a:t> of data in the larger table, this will save a lot of room.</a:t>
            </a:r>
          </a:p>
          <a:p>
            <a:pPr/>
          </a:p>
          <a:p>
            <a:pPr/>
            <a:r>
              <a:t>You can </a:t>
            </a:r>
            <a:r>
              <a:t>stop</a:t>
            </a:r>
            <a:r>
              <a:t> sorting all your suffixes once the </a:t>
            </a:r>
            <a:r>
              <a:rPr b="1">
                <a:solidFill>
                  <a:schemeClr val="accent2">
                    <a:satOff val="-13916"/>
                    <a:lumOff val="13989"/>
                  </a:schemeClr>
                </a:solidFill>
              </a:rPr>
              <a:t>pair counter reaches n-1</a:t>
            </a:r>
            <a:r>
              <a:t>. This means the sorting is done and there is no longer any ambiguity about which suffixes come before any others.</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2" name="Shape 1932"/>
          <p:cNvSpPr/>
          <p:nvPr>
            <p:ph type="title"/>
          </p:nvPr>
        </p:nvSpPr>
        <p:spPr>
          <a:xfrm>
            <a:off x="138710" y="2376144"/>
            <a:ext cx="12727380" cy="4391712"/>
          </a:xfrm>
          <a:prstGeom prst="rect">
            <a:avLst/>
          </a:prstGeom>
        </p:spPr>
        <p:txBody>
          <a:bodyPr/>
          <a:lstStyle/>
          <a:p>
            <a:pPr defTabSz="508254">
              <a:defRPr b="1" sz="9570"/>
            </a:pPr>
            <a:r>
              <a:t>The Kasai</a:t>
            </a:r>
          </a:p>
          <a:p>
            <a:pPr defTabSz="508254">
              <a:defRPr b="1" sz="9570"/>
            </a:pPr>
            <a:r>
              <a:t>Algorithm for LCP Array Generation</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6" name="Shape 1936"/>
          <p:cNvSpPr/>
          <p:nvPr/>
        </p:nvSpPr>
        <p:spPr>
          <a:xfrm>
            <a:off x="711132" y="2418322"/>
            <a:ext cx="11582536" cy="4916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500"/>
            </a:pPr>
            <a:r>
              <a:t>The Kasai Algorithm is able to generate the LCP array for a text given that </a:t>
            </a:r>
            <a:r>
              <a:rPr b="1">
                <a:solidFill>
                  <a:schemeClr val="accent2">
                    <a:satOff val="-13916"/>
                    <a:lumOff val="13989"/>
                  </a:schemeClr>
                </a:solidFill>
              </a:rPr>
              <a:t>the suffix array has already be constructed prior</a:t>
            </a:r>
            <a:r>
              <a:t>. </a:t>
            </a:r>
          </a:p>
        </p:txBody>
      </p:sp>
      <p:sp>
        <p:nvSpPr>
          <p:cNvPr id="1937" name="Shape 1937"/>
          <p:cNvSpPr/>
          <p:nvPr>
            <p:ph type="title"/>
          </p:nvPr>
        </p:nvSpPr>
        <p:spPr>
          <a:xfrm>
            <a:off x="952500" y="-181800"/>
            <a:ext cx="11099800" cy="2159001"/>
          </a:xfrm>
          <a:prstGeom prst="rect">
            <a:avLst/>
          </a:prstGeom>
        </p:spPr>
        <p:txBody>
          <a:bodyPr/>
          <a:lstStyle>
            <a:lvl1pPr>
              <a:defRPr b="1"/>
            </a:lvl1pPr>
          </a:lstStyle>
          <a:p>
            <a:pPr/>
            <a:r>
              <a:t>Kasai Algorithm</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1" name="Shape 1941"/>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42" name="Shape 1942"/>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43" name="Shape 1943"/>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44" name="Table 1944"/>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b="1" sz="2800">
                          <a:latin typeface="+mj-lt"/>
                          <a:ea typeface="+mj-ea"/>
                          <a:cs typeface="+mj-cs"/>
                          <a:sym typeface="Menlo"/>
                        </a:defRPr>
                      </a:pP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45" name="Shape 1945"/>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46" name="Shape 1946"/>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8" name="Shape 1948"/>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49" name="Shape 1949"/>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50" name="Shape 1950"/>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51" name="Table 1951"/>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sz="3800">
                          <a:latin typeface="+mj-lt"/>
                          <a:ea typeface="+mj-ea"/>
                          <a:cs typeface="+mj-cs"/>
                          <a:sym typeface="Menlo"/>
                        </a:defRPr>
                      </a:pPr>
                      <a:r>
                        <a:rPr b="1">
                          <a:solidFill>
                            <a:schemeClr val="accent2">
                              <a:satOff val="-13916"/>
                              <a:lumOff val="13989"/>
                            </a:schemeClr>
                          </a:solidFill>
                        </a:rPr>
                        <a:t>a</a:t>
                      </a:r>
                      <a:r>
                        <a:t>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a:t>
                      </a:r>
                      <a: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52" name="Shape 1952"/>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53" name="Shape 1953"/>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5" name="Shape 1955"/>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56" name="Shape 1956"/>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57" name="Shape 1957"/>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58" name="Table 1958"/>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a:t>
                      </a:r>
                      <a: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a:t>
                      </a:r>
                      <a: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59" name="Shape 1959"/>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60" name="Shape 1960"/>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2" name="Shape 1962"/>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63" name="Shape 1963"/>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64" name="Shape 1964"/>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65" name="Table 1965"/>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ababa</a:t>
                      </a:r>
                      <a: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ababa</a:t>
                      </a:r>
                      <a: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66" name="Shape 1966"/>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67" name="Shape 1967"/>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9" name="Shape 1969"/>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70" name="Shape 1970"/>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71" name="Shape 1971"/>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72" name="Table 1972"/>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t>
                      </a:r>
                      <a: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ab</a:t>
                      </a:r>
                      <a: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73" name="Shape 1973"/>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74" name="Shape 1974"/>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81" name="Shape 181"/>
          <p:cNvSpPr/>
          <p:nvPr/>
        </p:nvSpPr>
        <p:spPr>
          <a:xfrm rot="16200000">
            <a:off x="7182683"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82" name="Shape 18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t>
            </a:r>
            <a:r>
              <a:t>AAABA</a:t>
            </a:r>
            <a:r>
              <a:rPr>
                <a:solidFill>
                  <a:schemeClr val="accent6">
                    <a:hueOff val="-241736"/>
                    <a:satOff val="29413"/>
                    <a:lumOff val="20727"/>
                  </a:schemeClr>
                </a:solidFill>
              </a:rPr>
              <a:t>AB</a:t>
            </a:r>
            <a:r>
              <a:t>AABAA</a:t>
            </a:r>
          </a:p>
        </p:txBody>
      </p:sp>
      <p:sp>
        <p:nvSpPr>
          <p:cNvPr id="183" name="Shape 183"/>
          <p:cNvSpPr/>
          <p:nvPr/>
        </p:nvSpPr>
        <p:spPr>
          <a:xfrm>
            <a:off x="292143" y="4868363"/>
            <a:ext cx="816693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001112342</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6" name="Shape 1976"/>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77" name="Shape 1977"/>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78" name="Shape 1978"/>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79" name="Table 1979"/>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80" name="Shape 1980"/>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81" name="Shape 1981"/>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3" name="Shape 1983"/>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84" name="Shape 1984"/>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85" name="Shape 1985"/>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86" name="Table 1986"/>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b="1" sz="3800">
                          <a:solidFill>
                            <a:schemeClr val="accent2">
                              <a:satOff val="-13916"/>
                              <a:lumOff val="13989"/>
                            </a:schemeClr>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t>
                      </a:r>
                      <a:r>
                        <a:t>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87" name="Shape 1987"/>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88" name="Shape 1988"/>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0" name="Shape 1990"/>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91" name="Shape 1991"/>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92" name="Shape 1992"/>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1993" name="Table 1993"/>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a:t>
                      </a:r>
                      <a: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a:t>
                      </a:r>
                      <a: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94" name="Shape 1994"/>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1995" name="Shape 1995"/>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7" name="Shape 1997"/>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1998" name="Shape 1998"/>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1999" name="Shape 1999"/>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2000" name="Table 2000"/>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baba</a:t>
                      </a:r>
                      <a: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b="1" sz="3800">
                          <a:latin typeface="+mj-lt"/>
                          <a:ea typeface="+mj-ea"/>
                          <a:cs typeface="+mj-cs"/>
                          <a:sym typeface="Menlo"/>
                        </a:defRPr>
                      </a:pP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baba</a:t>
                      </a:r>
                      <a: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01" name="Shape 2001"/>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002" name="Shape 2002"/>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4" name="Shape 2004"/>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005" name="Shape 2005"/>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2006" name="Shape 2006"/>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2007" name="Table 2007"/>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sz="3800">
                          <a:latin typeface="+mj-lt"/>
                          <a:ea typeface="+mj-ea"/>
                          <a:cs typeface="+mj-cs"/>
                          <a:sym typeface="Menlo"/>
                        </a:defRPr>
                      </a:pPr>
                      <a:r>
                        <a:rPr b="1">
                          <a:solidFill>
                            <a:schemeClr val="accent2">
                              <a:satOff val="-13916"/>
                              <a:lumOff val="13989"/>
                            </a:schemeClr>
                          </a:solidFill>
                        </a:rPr>
                        <a:t>b</a:t>
                      </a:r>
                      <a: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38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sz="3800">
                          <a:latin typeface="+mj-lt"/>
                          <a:ea typeface="+mj-ea"/>
                          <a:cs typeface="+mj-cs"/>
                          <a:sym typeface="Menlo"/>
                        </a:defRPr>
                      </a:pPr>
                      <a:r>
                        <a:rPr b="1">
                          <a:solidFill>
                            <a:schemeClr val="accent2">
                              <a:satOff val="-13916"/>
                              <a:lumOff val="13989"/>
                            </a:schemeClr>
                          </a:solidFill>
                        </a:rPr>
                        <a:t>b</a:t>
                      </a:r>
                      <a:r>
                        <a:t>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08" name="Shape 2008"/>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009" name="Shape 2009"/>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1" name="Shape 2011"/>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012" name="Shape 2012"/>
          <p:cNvSpPr/>
          <p:nvPr/>
        </p:nvSpPr>
        <p:spPr>
          <a:xfrm>
            <a:off x="501600" y="2938991"/>
            <a:ext cx="610880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LCP Array Review</a:t>
            </a:r>
          </a:p>
        </p:txBody>
      </p:sp>
      <p:sp>
        <p:nvSpPr>
          <p:cNvPr id="2013" name="Shape 2013"/>
          <p:cNvSpPr/>
          <p:nvPr/>
        </p:nvSpPr>
        <p:spPr>
          <a:xfrm>
            <a:off x="125287" y="4229099"/>
            <a:ext cx="6861425"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The LCP Array contains the length of the </a:t>
            </a:r>
            <a:r>
              <a:rPr b="1">
                <a:solidFill>
                  <a:schemeClr val="accent2">
                    <a:satOff val="-13916"/>
                    <a:lumOff val="13989"/>
                  </a:schemeClr>
                </a:solidFill>
              </a:rPr>
              <a:t>Longest Common Prefix </a:t>
            </a:r>
            <a:r>
              <a:t>between adjacent pairs of suffixes.</a:t>
            </a:r>
          </a:p>
        </p:txBody>
      </p:sp>
      <p:graphicFrame>
        <p:nvGraphicFramePr>
          <p:cNvPr id="2014" name="Table 2014"/>
          <p:cNvGraphicFramePr/>
          <p:nvPr/>
        </p:nvGraphicFramePr>
        <p:xfrm>
          <a:off x="7090833" y="2497666"/>
          <a:ext cx="4908087" cy="6871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0396"/>
                <a:gridCol w="1860079"/>
                <a:gridCol w="3147020"/>
              </a:tblGrid>
              <a:tr h="685885">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8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8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8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85885">
                <a:tc>
                  <a:txBody>
                    <a:bodyPr/>
                    <a:lstStyle/>
                    <a:p>
                      <a:pPr defTabSz="914400">
                        <a:defRPr>
                          <a:solidFill>
                            <a:srgbClr val="000000"/>
                          </a:solidFill>
                        </a:defRPr>
                      </a:pPr>
                      <a:r>
                        <a:rPr b="1" sz="38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800">
                          <a:solidFill>
                            <a:srgbClr val="FFFFFF"/>
                          </a:solidFill>
                          <a:latin typeface="+mj-lt"/>
                          <a:ea typeface="+mj-ea"/>
                          <a:cs typeface="+mj-cs"/>
                          <a:sym typeface="Menlo"/>
                        </a:rPr>
                        <a:t>0</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8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15" name="Shape 2015"/>
          <p:cNvSpPr/>
          <p:nvPr/>
        </p:nvSpPr>
        <p:spPr>
          <a:xfrm>
            <a:off x="7973210" y="178858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016" name="Shape 2016"/>
          <p:cNvSpPr/>
          <p:nvPr/>
        </p:nvSpPr>
        <p:spPr>
          <a:xfrm>
            <a:off x="7289754" y="178858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8" name="Shape 2018"/>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19" name="Table 2019"/>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sz="3300"/>
                      </a:pP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sz="3300"/>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sz="3300"/>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20" name="Shape 2020"/>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21" name="Shape 2021"/>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22" name="Shape 2022"/>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23" name="Shape 2023"/>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7" name="Shape 2027"/>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28" name="Table 2028"/>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b="1" sz="3300">
                          <a:latin typeface="+mj-lt"/>
                          <a:ea typeface="+mj-ea"/>
                          <a:cs typeface="+mj-cs"/>
                          <a:sym typeface="Menlo"/>
                        </a:defRPr>
                      </a:pP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b="1" sz="33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29" name="Shape 2029"/>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30" name="Shape 2030"/>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31" name="Shape 2031"/>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32" name="Shape 2032"/>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4" name="Shape 2034"/>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35" name="Table 2035"/>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b="1" sz="3300">
                          <a:latin typeface="+mj-lt"/>
                          <a:ea typeface="+mj-ea"/>
                          <a:cs typeface="+mj-cs"/>
                          <a:sym typeface="Menlo"/>
                        </a:defRPr>
                      </a:pP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b="1" sz="33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36" name="Shape 2036"/>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37" name="Shape 2037"/>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38" name="Shape 2038"/>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39" name="Shape 2039"/>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1" name="Shape 2041"/>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42" name="Table 2042"/>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b="1" sz="3300">
                          <a:latin typeface="+mj-lt"/>
                          <a:ea typeface="+mj-ea"/>
                          <a:cs typeface="+mj-cs"/>
                          <a:sym typeface="Menlo"/>
                        </a:defRPr>
                      </a:pP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b="1" sz="33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43" name="Shape 2043"/>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44" name="Shape 2044"/>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45" name="Shape 2045"/>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46" name="Shape 2046"/>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86" name="Shape 186"/>
          <p:cNvSpPr/>
          <p:nvPr/>
        </p:nvSpPr>
        <p:spPr>
          <a:xfrm rot="16200000">
            <a:off x="8090634"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87" name="Shape 18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t>
            </a:r>
            <a:r>
              <a:t>AABA</a:t>
            </a:r>
            <a:r>
              <a:rPr>
                <a:solidFill>
                  <a:schemeClr val="accent6">
                    <a:hueOff val="-241736"/>
                    <a:satOff val="29413"/>
                    <a:lumOff val="20727"/>
                  </a:schemeClr>
                </a:solidFill>
              </a:rPr>
              <a:t>ABA</a:t>
            </a:r>
            <a:r>
              <a:t>ABAA</a:t>
            </a:r>
          </a:p>
        </p:txBody>
      </p:sp>
      <p:sp>
        <p:nvSpPr>
          <p:cNvPr id="188" name="Shape 188"/>
          <p:cNvSpPr/>
          <p:nvPr/>
        </p:nvSpPr>
        <p:spPr>
          <a:xfrm>
            <a:off x="292143" y="4868363"/>
            <a:ext cx="906167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0011123423</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8" name="Shape 2048"/>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49" name="Table 2049"/>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b="1" sz="33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50" name="Shape 2050"/>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51" name="Shape 2051"/>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52" name="Shape 2052"/>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53" name="Shape 2053"/>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5" name="Shape 2055"/>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56" name="Table 2056"/>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b="1" sz="3300">
                          <a:latin typeface="+mj-lt"/>
                          <a:ea typeface="+mj-ea"/>
                          <a:cs typeface="+mj-cs"/>
                          <a:sym typeface="Menlo"/>
                        </a:defRPr>
                      </a:pP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57" name="Shape 2057"/>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58" name="Shape 2058"/>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59" name="Shape 2059"/>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60" name="Shape 2060"/>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2" name="Shape 2062"/>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63" name="Table 2063"/>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9</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64" name="Shape 2064"/>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65" name="Shape 2065"/>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66" name="Shape 2066"/>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67" name="Shape 2067"/>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9" name="Shape 2069"/>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70" name="Table 2070"/>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6</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71" name="Shape 2071"/>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72" name="Shape 2072"/>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73" name="Shape 2073"/>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74" name="Shape 2074"/>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6" name="Shape 2076"/>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77" name="Table 2077"/>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7</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78" name="Shape 2078"/>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79" name="Shape 2079"/>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80" name="Shape 2080"/>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81" name="Shape 2081"/>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3" name="Shape 2083"/>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84" name="Table 2084"/>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8</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mj-lt"/>
                          <a:ea typeface="+mj-ea"/>
                          <a:cs typeface="+mj-cs"/>
                          <a:sym typeface="Menlo"/>
                        </a:rPr>
                        <a:t>1</a:t>
                      </a:r>
                    </a:p>
                  </a:txBody>
                  <a:tcPr marL="50800" marR="50800" marT="50800" marB="50800" anchor="ctr" anchorCtr="0" horzOverflow="overflow"/>
                </a:tc>
                <a:tc>
                  <a:txBody>
                    <a:bodyPr/>
                    <a:lstStyle/>
                    <a:p>
                      <a:pPr defTabSz="914400">
                        <a:defRPr b="1" sz="3300">
                          <a:latin typeface="+mj-lt"/>
                          <a:ea typeface="+mj-ea"/>
                          <a:cs typeface="+mj-cs"/>
                          <a:sym typeface="Menlo"/>
                        </a:defRPr>
                      </a:pP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85" name="Shape 2085"/>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86" name="Shape 2086"/>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87" name="Shape 2087"/>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88" name="Shape 2088"/>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0" name="Shape 2090"/>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91" name="Table 2091"/>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4"/>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9</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chemeClr val="accent5">
                              <a:hueOff val="101205"/>
                              <a:satOff val="-13598"/>
                              <a:lumOff val="23877"/>
                            </a:schemeClr>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4"/>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92" name="Shape 2092"/>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093" name="Shape 2093"/>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094" name="Shape 2094"/>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095" name="Shape 2095"/>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7" name="Shape 2097"/>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098" name="Table 2098"/>
          <p:cNvGraphicFramePr/>
          <p:nvPr/>
        </p:nvGraphicFramePr>
        <p:xfrm>
          <a:off x="2607733" y="3530600"/>
          <a:ext cx="7802034" cy="60481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5927"/>
                <a:gridCol w="1881794"/>
                <a:gridCol w="1449205"/>
                <a:gridCol w="3292406"/>
              </a:tblGrid>
              <a:tr h="603541">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tcPr>
                </a:tc>
                <a:tc>
                  <a:txBody>
                    <a:bodyPr/>
                    <a:lstStyle/>
                    <a:p>
                      <a:pPr algn="l">
                        <a:defRPr>
                          <a:solidFill>
                            <a:srgbClr val="000000"/>
                          </a:solidFill>
                        </a:defRPr>
                      </a:pPr>
                      <a:r>
                        <a:rPr sz="3300">
                          <a:solidFill>
                            <a:srgbClr val="FFFFFF"/>
                          </a:solidFill>
                          <a:latin typeface="+mj-lt"/>
                          <a:ea typeface="+mj-ea"/>
                          <a:cs typeface="+mj-cs"/>
                          <a:sym typeface="Menlo"/>
                        </a:rPr>
                        <a:t>aabb</a:t>
                      </a:r>
                    </a:p>
                  </a:txBody>
                  <a:tcPr marL="50800" marR="50800" marT="50800" marB="50800" anchor="ctr" anchorCtr="0" horzOverflow="overflow">
                    <a:lnR w="12700">
                      <a:solidFill>
                        <a:srgbClr val="D6D6D6"/>
                      </a:solidFill>
                      <a:miter lim="400000"/>
                    </a:lnR>
                    <a:lnT w="12700">
                      <a:solidFill>
                        <a:srgbClr val="D6D6D6"/>
                      </a:solidFill>
                      <a:miter lim="400000"/>
                    </a:lnT>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2</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0</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3</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4</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mj-lt"/>
                          <a:ea typeface="+mj-ea"/>
                          <a:cs typeface="+mj-cs"/>
                          <a:sym typeface="Menlo"/>
                        </a:rPr>
                        <a:t>1</a:t>
                      </a:r>
                    </a:p>
                  </a:txBody>
                  <a:tcPr marL="50800" marR="50800" marT="50800" marB="50800" anchor="ctr" anchorCtr="0" horzOverflow="overflow"/>
                </a:tc>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tc>
                <a:tc>
                  <a:txBody>
                    <a:bodyPr/>
                    <a:lstStyle/>
                    <a:p>
                      <a:pPr algn="l">
                        <a:defRPr>
                          <a:solidFill>
                            <a:srgbClr val="000000"/>
                          </a:solidFill>
                        </a:defRPr>
                      </a:pPr>
                      <a:r>
                        <a:rPr sz="3300">
                          <a:solidFill>
                            <a:srgbClr val="FFFFFF"/>
                          </a:solidFill>
                          <a:latin typeface="+mj-lt"/>
                          <a:ea typeface="+mj-ea"/>
                          <a:cs typeface="+mj-cs"/>
                          <a:sym typeface="Menlo"/>
                        </a:rPr>
                        <a:t>bababaabb</a:t>
                      </a:r>
                    </a:p>
                  </a:txBody>
                  <a:tcPr marL="50800" marR="50800" marT="50800" marB="50800" anchor="ctr" anchorCtr="0" horzOverflow="overflow">
                    <a:lnR w="12700">
                      <a:solidFill>
                        <a:srgbClr val="D6D6D6"/>
                      </a:solidFill>
                      <a:miter lim="400000"/>
                    </a:lnR>
                  </a:tcPr>
                </a:tc>
              </a:tr>
              <a:tr h="603541">
                <a:tc>
                  <a:txBody>
                    <a:bodyPr/>
                    <a:lstStyle/>
                    <a:p>
                      <a:pPr defTabSz="914400">
                        <a:defRPr>
                          <a:solidFill>
                            <a:srgbClr val="000000"/>
                          </a:solidFill>
                        </a:defRPr>
                      </a:pPr>
                      <a:r>
                        <a:rPr b="1" sz="3300">
                          <a:solidFill>
                            <a:srgbClr val="FFFFFF"/>
                          </a:solidFill>
                          <a:latin typeface="+mj-lt"/>
                          <a:ea typeface="+mj-ea"/>
                          <a:cs typeface="+mj-cs"/>
                          <a:sym typeface="Menlo"/>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300">
                          <a:solidFill>
                            <a:srgbClr val="FFFFFF"/>
                          </a:solidFill>
                          <a:latin typeface="+mj-lt"/>
                          <a:ea typeface="+mj-ea"/>
                          <a:cs typeface="+mj-cs"/>
                          <a:sym typeface="Menlo"/>
                        </a:rPr>
                        <a:t>5</a:t>
                      </a:r>
                    </a:p>
                  </a:txBody>
                  <a:tcPr marL="50800" marR="50800" marT="50800" marB="50800" anchor="ctr" anchorCtr="0" horzOverflow="overflow">
                    <a:lnB w="12700">
                      <a:solidFill>
                        <a:srgbClr val="D6D6D6"/>
                      </a:solidFill>
                      <a:miter lim="400000"/>
                    </a:lnB>
                  </a:tcPr>
                </a:tc>
                <a:tc>
                  <a:txBody>
                    <a:bodyPr/>
                    <a:lstStyle/>
                    <a:p>
                      <a:pPr algn="l" defTabSz="914400">
                        <a:defRPr>
                          <a:solidFill>
                            <a:srgbClr val="000000"/>
                          </a:solidFill>
                        </a:defRPr>
                      </a:pPr>
                      <a:r>
                        <a:rPr sz="3300">
                          <a:solidFill>
                            <a:srgbClr val="FFFFFF"/>
                          </a:solidFill>
                          <a:latin typeface="+mj-lt"/>
                          <a:ea typeface="+mj-ea"/>
                          <a:cs typeface="+mj-cs"/>
                          <a:sym typeface="Menlo"/>
                        </a:rPr>
                        <a:t>bb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99" name="Shape 2099"/>
          <p:cNvSpPr/>
          <p:nvPr/>
        </p:nvSpPr>
        <p:spPr>
          <a:xfrm>
            <a:off x="4169996" y="2922175"/>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SA[i]</a:t>
            </a:r>
          </a:p>
        </p:txBody>
      </p:sp>
      <p:sp>
        <p:nvSpPr>
          <p:cNvPr id="2100" name="Shape 2100"/>
          <p:cNvSpPr/>
          <p:nvPr/>
        </p:nvSpPr>
        <p:spPr>
          <a:xfrm>
            <a:off x="5757105" y="2922175"/>
            <a:ext cx="149059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inv[i]</a:t>
            </a:r>
          </a:p>
        </p:txBody>
      </p:sp>
      <p:sp>
        <p:nvSpPr>
          <p:cNvPr id="2101" name="Shape 2101"/>
          <p:cNvSpPr/>
          <p:nvPr/>
        </p:nvSpPr>
        <p:spPr>
          <a:xfrm>
            <a:off x="3045492" y="2922175"/>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a:t>
            </a:r>
          </a:p>
        </p:txBody>
      </p:sp>
      <p:sp>
        <p:nvSpPr>
          <p:cNvPr id="2102" name="Shape 2102"/>
          <p:cNvSpPr/>
          <p:nvPr/>
        </p:nvSpPr>
        <p:spPr>
          <a:xfrm>
            <a:off x="1592261" y="1622456"/>
            <a:ext cx="9546038" cy="1419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Let inv be the inverse lookup of SA[i], namely inv[SA[i]] = i</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4" name="Shape 2104"/>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05" name="Shape 2105"/>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06" name="Shape 2106"/>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pPr>
            <a:r>
              <a:t>abb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8" name="Shape 2108"/>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09" name="Shape 2109"/>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solidFill>
                  <a:schemeClr val="accent6">
                    <a:hueOff val="-241736"/>
                    <a:satOff val="29413"/>
                    <a:lumOff val="20727"/>
                  </a:schemeClr>
                </a:solidFill>
              </a:defRPr>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10" name="Shape 2110"/>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solidFill>
                  <a:schemeClr val="accent4">
                    <a:hueOff val="102361"/>
                    <a:satOff val="14118"/>
                    <a:lumOff val="10675"/>
                  </a:schemeClr>
                </a:solidFill>
              </a:defRPr>
            </a:pPr>
            <a:r>
              <a:rPr>
                <a:solidFill>
                  <a:schemeClr val="accent2">
                    <a:satOff val="-13916"/>
                    <a:lumOff val="13989"/>
                  </a:schemeClr>
                </a:solidFill>
              </a:rPr>
              <a:t>ababa</a:t>
            </a:r>
            <a:r>
              <a:t>abb</a:t>
            </a:r>
          </a:p>
          <a:p>
            <a:pPr algn="l">
              <a:defRPr sz="5000">
                <a:solidFill>
                  <a:schemeClr val="accent6">
                    <a:hueOff val="-241736"/>
                    <a:satOff val="29413"/>
                    <a:lumOff val="20727"/>
                  </a:schemeClr>
                </a:solidFill>
              </a:defRPr>
            </a:pPr>
            <a:r>
              <a:rPr>
                <a:solidFill>
                  <a:schemeClr val="accent2">
                    <a:satOff val="-13916"/>
                    <a:lumOff val="13989"/>
                  </a:schemeClr>
                </a:solidFill>
              </a:rPr>
              <a:t>ababa</a:t>
            </a:r>
            <a:r>
              <a:t>baabb</a:t>
            </a:r>
          </a:p>
          <a:p>
            <a:pPr algn="l">
              <a:defRPr sz="5000"/>
            </a:pPr>
            <a:r>
              <a:t>abb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91" name="Shape 191"/>
          <p:cNvSpPr/>
          <p:nvPr/>
        </p:nvSpPr>
        <p:spPr>
          <a:xfrm rot="16200000">
            <a:off x="8984829" y="3246999"/>
            <a:ext cx="1135871"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92" name="Shape 19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a:t>
            </a:r>
            <a:r>
              <a:t>ABA</a:t>
            </a:r>
            <a:r>
              <a:rPr>
                <a:solidFill>
                  <a:schemeClr val="accent6">
                    <a:hueOff val="-241736"/>
                    <a:satOff val="29413"/>
                    <a:lumOff val="20727"/>
                  </a:schemeClr>
                </a:solidFill>
              </a:rPr>
              <a:t>ABAA</a:t>
            </a:r>
            <a:r>
              <a:t>BAA</a:t>
            </a:r>
          </a:p>
        </p:txBody>
      </p:sp>
      <p:sp>
        <p:nvSpPr>
          <p:cNvPr id="193" name="Shape 193"/>
          <p:cNvSpPr/>
          <p:nvPr/>
        </p:nvSpPr>
        <p:spPr>
          <a:xfrm>
            <a:off x="292143" y="4868363"/>
            <a:ext cx="995641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00111234234</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2" name="Shape 2112"/>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13" name="Shape 2113"/>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solidFill>
                  <a:schemeClr val="accent6">
                    <a:hueOff val="-241736"/>
                    <a:satOff val="29413"/>
                    <a:lumOff val="20727"/>
                  </a:schemeClr>
                </a:solidFill>
              </a:defRPr>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14" name="Shape 2114"/>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pPr>
            <a:r>
              <a:t>abb</a:t>
            </a:r>
          </a:p>
          <a:p>
            <a:pPr algn="l">
              <a:defRPr sz="5000"/>
            </a:pPr>
            <a:r>
              <a:t>b</a:t>
            </a:r>
          </a:p>
          <a:p>
            <a:pPr algn="l">
              <a:defRPr sz="5000"/>
            </a:pPr>
            <a:r>
              <a:t>baabb</a:t>
            </a:r>
          </a:p>
          <a:p>
            <a:pPr algn="l">
              <a:defRPr sz="5000">
                <a:solidFill>
                  <a:schemeClr val="accent4">
                    <a:hueOff val="102361"/>
                    <a:satOff val="14118"/>
                    <a:lumOff val="10675"/>
                  </a:schemeClr>
                </a:solidFill>
              </a:defRPr>
            </a:pPr>
            <a:r>
              <a:rPr>
                <a:solidFill>
                  <a:schemeClr val="accent2">
                    <a:satOff val="-13916"/>
                    <a:lumOff val="13989"/>
                  </a:schemeClr>
                </a:solidFill>
              </a:rPr>
              <a:t>baba</a:t>
            </a:r>
            <a:r>
              <a:t>abb</a:t>
            </a:r>
          </a:p>
          <a:p>
            <a:pPr algn="l">
              <a:defRPr sz="5000">
                <a:solidFill>
                  <a:schemeClr val="accent6">
                    <a:hueOff val="-241736"/>
                    <a:satOff val="29413"/>
                    <a:lumOff val="20727"/>
                  </a:schemeClr>
                </a:solidFill>
              </a:defRPr>
            </a:pPr>
            <a:r>
              <a:rPr>
                <a:solidFill>
                  <a:schemeClr val="accent2">
                    <a:satOff val="-13916"/>
                    <a:lumOff val="13989"/>
                  </a:schemeClr>
                </a:solidFill>
              </a:rPr>
              <a:t>baba</a:t>
            </a:r>
            <a:r>
              <a:t>baabb</a:t>
            </a:r>
          </a:p>
          <a:p>
            <a:pPr algn="l">
              <a:defRPr sz="5000"/>
            </a:pPr>
            <a:r>
              <a:t>bb</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6" name="Shape 2116"/>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17" name="Shape 2117"/>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solidFill>
                  <a:schemeClr val="accent6">
                    <a:hueOff val="-241736"/>
                    <a:satOff val="29413"/>
                    <a:lumOff val="20727"/>
                  </a:schemeClr>
                </a:solidFill>
              </a:defRPr>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18" name="Shape 2118"/>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solidFill>
                  <a:schemeClr val="accent4">
                    <a:hueOff val="102361"/>
                    <a:satOff val="14118"/>
                    <a:lumOff val="10675"/>
                  </a:schemeClr>
                </a:solidFill>
              </a:defRPr>
            </a:pPr>
            <a:r>
              <a:rPr>
                <a:solidFill>
                  <a:schemeClr val="accent2">
                    <a:satOff val="-13916"/>
                    <a:lumOff val="13989"/>
                  </a:schemeClr>
                </a:solidFill>
              </a:rPr>
              <a:t>aba</a:t>
            </a:r>
            <a:r>
              <a:t>abb</a:t>
            </a:r>
          </a:p>
          <a:p>
            <a:pPr algn="l">
              <a:defRPr sz="5000">
                <a:solidFill>
                  <a:schemeClr val="accent6">
                    <a:hueOff val="-241736"/>
                    <a:satOff val="29413"/>
                    <a:lumOff val="20727"/>
                  </a:schemeClr>
                </a:solidFill>
              </a:defRPr>
            </a:pPr>
            <a:r>
              <a:rPr>
                <a:solidFill>
                  <a:schemeClr val="accent2">
                    <a:satOff val="-13916"/>
                    <a:lumOff val="13989"/>
                  </a:schemeClr>
                </a:solidFill>
              </a:rPr>
              <a:t>aba</a:t>
            </a:r>
            <a:r>
              <a:t>baabb</a:t>
            </a:r>
          </a:p>
          <a:p>
            <a:pPr algn="l">
              <a:defRPr sz="5000"/>
            </a:pPr>
            <a:r>
              <a:t>abababaabb</a:t>
            </a:r>
          </a:p>
          <a:p>
            <a:pPr algn="l">
              <a:defRPr sz="5000"/>
            </a:pPr>
            <a:r>
              <a:t>abb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0" name="Shape 2120"/>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21" name="Shape 2121"/>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solidFill>
                  <a:schemeClr val="accent6">
                    <a:hueOff val="-241736"/>
                    <a:satOff val="29413"/>
                    <a:lumOff val="20727"/>
                  </a:schemeClr>
                </a:solidFill>
              </a:defRPr>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22" name="Shape 2122"/>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pPr>
            <a:r>
              <a:t>abb</a:t>
            </a:r>
          </a:p>
          <a:p>
            <a:pPr algn="l">
              <a:defRPr sz="5000"/>
            </a:pPr>
            <a:r>
              <a:t>b</a:t>
            </a:r>
          </a:p>
          <a:p>
            <a:pPr algn="l">
              <a:defRPr sz="5000">
                <a:solidFill>
                  <a:schemeClr val="accent4">
                    <a:hueOff val="102361"/>
                    <a:satOff val="14118"/>
                    <a:lumOff val="10675"/>
                  </a:schemeClr>
                </a:solidFill>
              </a:defRPr>
            </a:pPr>
            <a:r>
              <a:rPr>
                <a:solidFill>
                  <a:schemeClr val="accent2">
                    <a:satOff val="-13916"/>
                    <a:lumOff val="13989"/>
                  </a:schemeClr>
                </a:solidFill>
              </a:rPr>
              <a:t>ba</a:t>
            </a:r>
            <a:r>
              <a:t>abb</a:t>
            </a:r>
          </a:p>
          <a:p>
            <a:pPr algn="l">
              <a:defRPr sz="5000">
                <a:solidFill>
                  <a:schemeClr val="accent6">
                    <a:hueOff val="-241736"/>
                    <a:satOff val="29413"/>
                    <a:lumOff val="20727"/>
                  </a:schemeClr>
                </a:solidFill>
              </a:defRPr>
            </a:pPr>
            <a:r>
              <a:rPr>
                <a:solidFill>
                  <a:schemeClr val="accent2">
                    <a:satOff val="-13916"/>
                    <a:lumOff val="13989"/>
                  </a:schemeClr>
                </a:solidFill>
              </a:rPr>
              <a:t>ba</a:t>
            </a:r>
            <a:r>
              <a:t>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4" name="Shape 2124"/>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25" name="Shape 2125"/>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solidFill>
                  <a:schemeClr val="accent6">
                    <a:hueOff val="-241736"/>
                    <a:satOff val="29413"/>
                    <a:lumOff val="20727"/>
                  </a:schemeClr>
                </a:solidFill>
              </a:defRPr>
            </a:pPr>
            <a:r>
              <a:t>abaabb</a:t>
            </a:r>
          </a:p>
          <a:p>
            <a:pPr algn="r">
              <a:defRPr sz="5000"/>
            </a:pPr>
            <a:r>
              <a:t>baabb</a:t>
            </a:r>
          </a:p>
          <a:p>
            <a:pPr algn="r">
              <a:defRPr sz="5000"/>
            </a:pPr>
            <a:r>
              <a:t>aabb</a:t>
            </a:r>
          </a:p>
          <a:p>
            <a:pPr algn="r">
              <a:defRPr sz="5000"/>
            </a:pPr>
            <a:r>
              <a:t>abb</a:t>
            </a:r>
          </a:p>
          <a:p>
            <a:pPr algn="r">
              <a:defRPr sz="5000"/>
            </a:pPr>
            <a:r>
              <a:t>bb</a:t>
            </a:r>
          </a:p>
          <a:p>
            <a:pPr algn="r">
              <a:defRPr sz="5000"/>
            </a:pPr>
            <a:r>
              <a:t>b</a:t>
            </a:r>
          </a:p>
        </p:txBody>
      </p:sp>
      <p:sp>
        <p:nvSpPr>
          <p:cNvPr id="2126" name="Shape 2126"/>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solidFill>
                  <a:schemeClr val="accent4">
                    <a:hueOff val="102361"/>
                    <a:satOff val="14118"/>
                    <a:lumOff val="10675"/>
                  </a:schemeClr>
                </a:solidFill>
              </a:defRPr>
            </a:pPr>
            <a:r>
              <a:rPr>
                <a:solidFill>
                  <a:schemeClr val="accent2">
                    <a:satOff val="-13916"/>
                    <a:lumOff val="13989"/>
                  </a:schemeClr>
                </a:solidFill>
              </a:rPr>
              <a:t>a</a:t>
            </a:r>
            <a:r>
              <a:t>abb</a:t>
            </a:r>
          </a:p>
          <a:p>
            <a:pPr algn="l">
              <a:defRPr sz="5000">
                <a:solidFill>
                  <a:schemeClr val="accent6">
                    <a:hueOff val="-241736"/>
                    <a:satOff val="29413"/>
                    <a:lumOff val="20727"/>
                  </a:schemeClr>
                </a:solidFill>
              </a:defRPr>
            </a:pPr>
            <a:r>
              <a:rPr>
                <a:solidFill>
                  <a:schemeClr val="accent2">
                    <a:satOff val="-13916"/>
                    <a:lumOff val="13989"/>
                  </a:schemeClr>
                </a:solidFill>
              </a:rPr>
              <a:t>a</a:t>
            </a:r>
            <a:r>
              <a:t>baabb</a:t>
            </a:r>
          </a:p>
          <a:p>
            <a:pPr algn="l">
              <a:defRPr sz="5000"/>
            </a:pPr>
            <a:r>
              <a:t>ababaabb</a:t>
            </a:r>
          </a:p>
          <a:p>
            <a:pPr algn="l">
              <a:defRPr sz="5000"/>
            </a:pPr>
            <a:r>
              <a:t>abababaabb</a:t>
            </a:r>
          </a:p>
          <a:p>
            <a:pPr algn="l">
              <a:defRPr sz="5000"/>
            </a:pPr>
            <a:r>
              <a:t>abb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8" name="Shape 2128"/>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29" name="Shape 2129"/>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solidFill>
                  <a:schemeClr val="accent6">
                    <a:hueOff val="-241736"/>
                    <a:satOff val="29413"/>
                    <a:lumOff val="20727"/>
                  </a:schemeClr>
                </a:solidFill>
              </a:defRPr>
            </a:pPr>
            <a:r>
              <a:t>baabb</a:t>
            </a:r>
          </a:p>
          <a:p>
            <a:pPr algn="r">
              <a:defRPr sz="5000"/>
            </a:pPr>
            <a:r>
              <a:t>aabb</a:t>
            </a:r>
          </a:p>
          <a:p>
            <a:pPr algn="r">
              <a:defRPr sz="5000"/>
            </a:pPr>
            <a:r>
              <a:t>abb</a:t>
            </a:r>
          </a:p>
          <a:p>
            <a:pPr algn="r">
              <a:defRPr sz="5000"/>
            </a:pPr>
            <a:r>
              <a:t>bb</a:t>
            </a:r>
          </a:p>
          <a:p>
            <a:pPr algn="r">
              <a:defRPr sz="5000"/>
            </a:pPr>
            <a:r>
              <a:t>b</a:t>
            </a:r>
          </a:p>
        </p:txBody>
      </p:sp>
      <p:sp>
        <p:nvSpPr>
          <p:cNvPr id="2130" name="Shape 2130"/>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pPr>
            <a:r>
              <a:t>abb</a:t>
            </a:r>
          </a:p>
          <a:p>
            <a:pPr algn="l">
              <a:defRPr sz="5000">
                <a:solidFill>
                  <a:schemeClr val="accent2">
                    <a:satOff val="-13916"/>
                    <a:lumOff val="13989"/>
                  </a:schemeClr>
                </a:solidFill>
              </a:defRPr>
            </a:pPr>
            <a:r>
              <a:t>b</a:t>
            </a:r>
          </a:p>
          <a:p>
            <a:pPr algn="l">
              <a:defRPr sz="5000">
                <a:solidFill>
                  <a:schemeClr val="accent6">
                    <a:hueOff val="-241736"/>
                    <a:satOff val="29413"/>
                    <a:lumOff val="20727"/>
                  </a:schemeClr>
                </a:solidFill>
              </a:defRPr>
            </a:pPr>
            <a:r>
              <a:rPr>
                <a:solidFill>
                  <a:schemeClr val="accent2">
                    <a:satOff val="-13916"/>
                    <a:lumOff val="13989"/>
                  </a:schemeClr>
                </a:solidFill>
              </a:rPr>
              <a:t>b</a:t>
            </a:r>
            <a:r>
              <a:t>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2" name="Shape 2132"/>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33" name="Shape 2133"/>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solidFill>
                  <a:schemeClr val="accent6">
                    <a:hueOff val="-241736"/>
                    <a:satOff val="29413"/>
                    <a:lumOff val="20727"/>
                  </a:schemeClr>
                </a:solidFill>
              </a:defRPr>
            </a:pPr>
            <a:r>
              <a:t>aabb</a:t>
            </a:r>
          </a:p>
          <a:p>
            <a:pPr algn="r">
              <a:defRPr sz="5000"/>
            </a:pPr>
            <a:r>
              <a:t>abb</a:t>
            </a:r>
          </a:p>
          <a:p>
            <a:pPr algn="r">
              <a:defRPr sz="5000"/>
            </a:pPr>
            <a:r>
              <a:t>bb</a:t>
            </a:r>
          </a:p>
          <a:p>
            <a:pPr algn="r">
              <a:defRPr sz="5000"/>
            </a:pPr>
            <a:r>
              <a:t>b</a:t>
            </a:r>
          </a:p>
        </p:txBody>
      </p:sp>
      <p:sp>
        <p:nvSpPr>
          <p:cNvPr id="2134" name="Shape 2134"/>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solidFill>
                  <a:schemeClr val="accent6">
                    <a:hueOff val="-241736"/>
                    <a:satOff val="29413"/>
                    <a:lumOff val="20727"/>
                  </a:schemeClr>
                </a:solidFill>
              </a:defRPr>
            </a:pPr>
            <a:r>
              <a:t>aabb</a:t>
            </a:r>
          </a:p>
          <a:p>
            <a:pPr algn="l">
              <a:defRPr sz="5000"/>
            </a:pPr>
            <a:r>
              <a:t>abaabb</a:t>
            </a:r>
          </a:p>
          <a:p>
            <a:pPr algn="l">
              <a:defRPr sz="5000"/>
            </a:pPr>
            <a:r>
              <a:t>ababaabb</a:t>
            </a:r>
          </a:p>
          <a:p>
            <a:pPr algn="l">
              <a:defRPr sz="5000"/>
            </a:pPr>
            <a:r>
              <a:t>abababaabb</a:t>
            </a:r>
          </a:p>
          <a:p>
            <a:pPr algn="l">
              <a:defRPr sz="5000"/>
            </a:pPr>
            <a:r>
              <a:t>abb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6" name="Shape 2136"/>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37" name="Shape 2137"/>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solidFill>
                  <a:schemeClr val="accent6">
                    <a:hueOff val="-241736"/>
                    <a:satOff val="29413"/>
                    <a:lumOff val="20727"/>
                  </a:schemeClr>
                </a:solidFill>
              </a:defRPr>
            </a:pPr>
            <a:r>
              <a:t>abb</a:t>
            </a:r>
          </a:p>
          <a:p>
            <a:pPr algn="r">
              <a:defRPr sz="5000"/>
            </a:pPr>
            <a:r>
              <a:t>bb</a:t>
            </a:r>
          </a:p>
          <a:p>
            <a:pPr algn="r">
              <a:defRPr sz="5000"/>
            </a:pPr>
            <a:r>
              <a:t>b</a:t>
            </a:r>
          </a:p>
        </p:txBody>
      </p:sp>
      <p:sp>
        <p:nvSpPr>
          <p:cNvPr id="2138" name="Shape 2138"/>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solidFill>
                  <a:schemeClr val="accent4">
                    <a:hueOff val="102361"/>
                    <a:satOff val="14118"/>
                    <a:lumOff val="10675"/>
                  </a:schemeClr>
                </a:solidFill>
              </a:defRPr>
            </a:pPr>
            <a:r>
              <a:rPr>
                <a:solidFill>
                  <a:schemeClr val="accent2">
                    <a:satOff val="-13916"/>
                    <a:lumOff val="13989"/>
                  </a:schemeClr>
                </a:solidFill>
              </a:rPr>
              <a:t>ab</a:t>
            </a:r>
            <a:r>
              <a:t>ababaabb</a:t>
            </a:r>
          </a:p>
          <a:p>
            <a:pPr algn="l">
              <a:defRPr sz="5000">
                <a:solidFill>
                  <a:schemeClr val="accent6">
                    <a:hueOff val="-241736"/>
                    <a:satOff val="29413"/>
                    <a:lumOff val="20727"/>
                  </a:schemeClr>
                </a:solidFill>
              </a:defRPr>
            </a:pPr>
            <a:r>
              <a:rPr>
                <a:solidFill>
                  <a:schemeClr val="accent2">
                    <a:satOff val="-13916"/>
                    <a:lumOff val="13989"/>
                  </a:schemeClr>
                </a:solidFill>
              </a:rPr>
              <a:t>ab</a:t>
            </a:r>
            <a:r>
              <a:t>b</a:t>
            </a:r>
          </a:p>
          <a:p>
            <a:pPr algn="l">
              <a:defRPr sz="5000"/>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0" name="Shape 2140"/>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41" name="Shape 2141"/>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solidFill>
                  <a:schemeClr val="accent6">
                    <a:hueOff val="-241736"/>
                    <a:satOff val="29413"/>
                    <a:lumOff val="20727"/>
                  </a:schemeClr>
                </a:solidFill>
              </a:defRPr>
            </a:pPr>
            <a:r>
              <a:t>bb</a:t>
            </a:r>
          </a:p>
          <a:p>
            <a:pPr algn="r">
              <a:defRPr sz="5000"/>
            </a:pPr>
            <a:r>
              <a:t>b</a:t>
            </a:r>
          </a:p>
        </p:txBody>
      </p:sp>
      <p:sp>
        <p:nvSpPr>
          <p:cNvPr id="2142" name="Shape 2142"/>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pPr>
            <a:r>
              <a:t>abb</a:t>
            </a:r>
          </a:p>
          <a:p>
            <a:pPr algn="l">
              <a:defRPr sz="5000"/>
            </a:pPr>
            <a:r>
              <a:t>b</a:t>
            </a:r>
          </a:p>
          <a:p>
            <a:pPr algn="l">
              <a:defRPr sz="5000"/>
            </a:pPr>
            <a:r>
              <a:t>baabb</a:t>
            </a:r>
          </a:p>
          <a:p>
            <a:pPr algn="l">
              <a:defRPr sz="5000"/>
            </a:pPr>
            <a:r>
              <a:t>babaabb</a:t>
            </a:r>
          </a:p>
          <a:p>
            <a:pPr algn="l">
              <a:defRPr sz="5000">
                <a:solidFill>
                  <a:schemeClr val="accent4">
                    <a:hueOff val="102361"/>
                    <a:satOff val="14118"/>
                    <a:lumOff val="10675"/>
                  </a:schemeClr>
                </a:solidFill>
              </a:defRPr>
            </a:pPr>
            <a:r>
              <a:rPr>
                <a:solidFill>
                  <a:schemeClr val="accent2">
                    <a:satOff val="-13916"/>
                    <a:lumOff val="13989"/>
                  </a:schemeClr>
                </a:solidFill>
              </a:rPr>
              <a:t>b</a:t>
            </a:r>
            <a:r>
              <a:t>ababaabb</a:t>
            </a:r>
          </a:p>
          <a:p>
            <a:pPr algn="l">
              <a:defRPr sz="5000">
                <a:solidFill>
                  <a:schemeClr val="accent6">
                    <a:hueOff val="-241736"/>
                    <a:satOff val="29413"/>
                    <a:lumOff val="20727"/>
                  </a:schemeClr>
                </a:solidFill>
              </a:defRPr>
            </a:pPr>
            <a:r>
              <a:rPr>
                <a:solidFill>
                  <a:schemeClr val="accent2">
                    <a:satOff val="-13916"/>
                    <a:lumOff val="13989"/>
                  </a:schemeClr>
                </a:solidFill>
              </a:rPr>
              <a:t>b</a:t>
            </a:r>
            <a:r>
              <a:t>b</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4" name="Shape 2144"/>
          <p:cNvSpPr/>
          <p:nvPr>
            <p:ph type="title"/>
          </p:nvPr>
        </p:nvSpPr>
        <p:spPr>
          <a:xfrm>
            <a:off x="952500" y="-181800"/>
            <a:ext cx="11099800" cy="2159001"/>
          </a:xfrm>
          <a:prstGeom prst="rect">
            <a:avLst/>
          </a:prstGeom>
        </p:spPr>
        <p:txBody>
          <a:bodyPr/>
          <a:lstStyle>
            <a:lvl1pPr>
              <a:defRPr b="1"/>
            </a:lvl1pPr>
          </a:lstStyle>
          <a:p>
            <a:pPr/>
            <a:r>
              <a:t>Kasai Algorithm</a:t>
            </a:r>
          </a:p>
        </p:txBody>
      </p:sp>
      <p:sp>
        <p:nvSpPr>
          <p:cNvPr id="2145" name="Shape 2145"/>
          <p:cNvSpPr/>
          <p:nvPr/>
        </p:nvSpPr>
        <p:spPr>
          <a:xfrm>
            <a:off x="1662887"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5000"/>
            </a:pPr>
            <a:r>
              <a:t>abababaabb</a:t>
            </a:r>
          </a:p>
          <a:p>
            <a:pPr algn="r">
              <a:defRPr sz="5000"/>
            </a:pPr>
            <a:r>
              <a:t>bababaabb</a:t>
            </a:r>
          </a:p>
          <a:p>
            <a:pPr algn="r">
              <a:defRPr sz="5000"/>
            </a:pPr>
            <a:r>
              <a:t>ababaabb</a:t>
            </a:r>
          </a:p>
          <a:p>
            <a:pPr algn="r">
              <a:defRPr sz="5000"/>
            </a:pPr>
            <a:r>
              <a:t>babaabb</a:t>
            </a:r>
          </a:p>
          <a:p>
            <a:pPr algn="r">
              <a:defRPr sz="5000"/>
            </a:pPr>
            <a:r>
              <a:t>abaabb</a:t>
            </a:r>
          </a:p>
          <a:p>
            <a:pPr algn="r">
              <a:defRPr sz="5000"/>
            </a:pPr>
            <a:r>
              <a:t>baabb</a:t>
            </a:r>
          </a:p>
          <a:p>
            <a:pPr algn="r">
              <a:defRPr sz="5000"/>
            </a:pPr>
            <a:r>
              <a:t>aabb</a:t>
            </a:r>
          </a:p>
          <a:p>
            <a:pPr algn="r">
              <a:defRPr sz="5000"/>
            </a:pPr>
            <a:r>
              <a:t>abb</a:t>
            </a:r>
          </a:p>
          <a:p>
            <a:pPr algn="r">
              <a:defRPr sz="5000"/>
            </a:pPr>
            <a:r>
              <a:t>bb</a:t>
            </a:r>
          </a:p>
          <a:p>
            <a:pPr algn="r">
              <a:defRPr sz="5000">
                <a:solidFill>
                  <a:schemeClr val="accent6">
                    <a:hueOff val="-241736"/>
                    <a:satOff val="29413"/>
                    <a:lumOff val="20727"/>
                  </a:schemeClr>
                </a:solidFill>
              </a:defRPr>
            </a:pPr>
            <a:r>
              <a:t>b</a:t>
            </a:r>
          </a:p>
        </p:txBody>
      </p:sp>
      <p:sp>
        <p:nvSpPr>
          <p:cNvPr id="2146" name="Shape 2146"/>
          <p:cNvSpPr/>
          <p:nvPr/>
        </p:nvSpPr>
        <p:spPr>
          <a:xfrm>
            <a:off x="7953620" y="1837266"/>
            <a:ext cx="4319626"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aabb</a:t>
            </a:r>
          </a:p>
          <a:p>
            <a:pPr algn="l">
              <a:defRPr sz="5000"/>
            </a:pPr>
            <a:r>
              <a:t>abaabb</a:t>
            </a:r>
          </a:p>
          <a:p>
            <a:pPr algn="l">
              <a:defRPr sz="5000"/>
            </a:pPr>
            <a:r>
              <a:t>ababaabb</a:t>
            </a:r>
          </a:p>
          <a:p>
            <a:pPr algn="l">
              <a:defRPr sz="5000"/>
            </a:pPr>
            <a:r>
              <a:t>abababaabb</a:t>
            </a:r>
          </a:p>
          <a:p>
            <a:pPr algn="l">
              <a:defRPr sz="5000">
                <a:solidFill>
                  <a:schemeClr val="accent4">
                    <a:hueOff val="102361"/>
                    <a:satOff val="14118"/>
                    <a:lumOff val="10675"/>
                  </a:schemeClr>
                </a:solidFill>
              </a:defRPr>
            </a:pPr>
            <a:r>
              <a:t>abb</a:t>
            </a:r>
          </a:p>
          <a:p>
            <a:pPr algn="l">
              <a:defRPr sz="5000">
                <a:solidFill>
                  <a:schemeClr val="accent6">
                    <a:hueOff val="-241736"/>
                    <a:satOff val="29413"/>
                    <a:lumOff val="20727"/>
                  </a:schemeClr>
                </a:solidFill>
              </a:defRPr>
            </a:pPr>
            <a:r>
              <a:t>b</a:t>
            </a:r>
          </a:p>
          <a:p>
            <a:pPr algn="l">
              <a:defRPr sz="5000"/>
            </a:pPr>
            <a:r>
              <a:t>baabb</a:t>
            </a:r>
          </a:p>
          <a:p>
            <a:pPr algn="l">
              <a:defRPr sz="5000"/>
            </a:pPr>
            <a:r>
              <a:t>babaabb</a:t>
            </a:r>
          </a:p>
          <a:p>
            <a:pPr algn="l">
              <a:defRPr sz="5000"/>
            </a:pPr>
            <a:r>
              <a:t>bababaabb</a:t>
            </a:r>
          </a:p>
          <a:p>
            <a:pPr algn="l">
              <a:defRPr sz="5000"/>
            </a:pPr>
            <a:r>
              <a:t>bb</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8" name="Shape 2148"/>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149" name="Table 2149"/>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150" name="Shape 2150"/>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151" name="Shape 2151"/>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152" name="Shape 2152"/>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153" name="Shape 2153"/>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154" name="Shape 2154"/>
          <p:cNvSpPr/>
          <p:nvPr/>
        </p:nvSpPr>
        <p:spPr>
          <a:xfrm>
            <a:off x="7494366"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155" name="Shape 2155"/>
          <p:cNvSpPr/>
          <p:nvPr/>
        </p:nvSpPr>
        <p:spPr>
          <a:xfrm>
            <a:off x="8077917"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156" name="Shape 2156"/>
          <p:cNvSpPr/>
          <p:nvPr/>
        </p:nvSpPr>
        <p:spPr>
          <a:xfrm>
            <a:off x="8661468"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157" name="Shape 2157"/>
          <p:cNvSpPr/>
          <p:nvPr/>
        </p:nvSpPr>
        <p:spPr>
          <a:xfrm>
            <a:off x="9216810"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158" name="Shape 2158"/>
          <p:cNvSpPr/>
          <p:nvPr/>
        </p:nvSpPr>
        <p:spPr>
          <a:xfrm>
            <a:off x="9772151"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159" name="Shape 2159"/>
          <p:cNvSpPr/>
          <p:nvPr/>
        </p:nvSpPr>
        <p:spPr>
          <a:xfrm>
            <a:off x="10327492"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160" name="Shape 2160"/>
          <p:cNvSpPr/>
          <p:nvPr/>
        </p:nvSpPr>
        <p:spPr>
          <a:xfrm>
            <a:off x="10806455"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161" name="Shape 2161"/>
          <p:cNvSpPr/>
          <p:nvPr/>
        </p:nvSpPr>
        <p:spPr>
          <a:xfrm>
            <a:off x="11285416"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162" name="Shape 2162"/>
          <p:cNvSpPr/>
          <p:nvPr/>
        </p:nvSpPr>
        <p:spPr>
          <a:xfrm>
            <a:off x="11764378" y="282208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163" name="Shape 2163"/>
          <p:cNvSpPr/>
          <p:nvPr/>
        </p:nvSpPr>
        <p:spPr>
          <a:xfrm>
            <a:off x="12243340" y="282208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164" name="Shape 2164"/>
          <p:cNvSpPr/>
          <p:nvPr/>
        </p:nvSpPr>
        <p:spPr>
          <a:xfrm>
            <a:off x="7465398"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165" name="Shape 2165"/>
          <p:cNvSpPr/>
          <p:nvPr/>
        </p:nvSpPr>
        <p:spPr>
          <a:xfrm>
            <a:off x="8048949"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166" name="Shape 2166"/>
          <p:cNvSpPr/>
          <p:nvPr/>
        </p:nvSpPr>
        <p:spPr>
          <a:xfrm>
            <a:off x="8632500"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167" name="Shape 2167"/>
          <p:cNvSpPr/>
          <p:nvPr/>
        </p:nvSpPr>
        <p:spPr>
          <a:xfrm>
            <a:off x="9187842"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168" name="Shape 2168"/>
          <p:cNvSpPr/>
          <p:nvPr/>
        </p:nvSpPr>
        <p:spPr>
          <a:xfrm>
            <a:off x="9743183"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169" name="Shape 2169"/>
          <p:cNvSpPr/>
          <p:nvPr/>
        </p:nvSpPr>
        <p:spPr>
          <a:xfrm>
            <a:off x="10298524"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170" name="Shape 2170"/>
          <p:cNvSpPr/>
          <p:nvPr/>
        </p:nvSpPr>
        <p:spPr>
          <a:xfrm>
            <a:off x="10777487"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171" name="Shape 2171"/>
          <p:cNvSpPr/>
          <p:nvPr/>
        </p:nvSpPr>
        <p:spPr>
          <a:xfrm>
            <a:off x="11256448"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172" name="Shape 2172"/>
          <p:cNvSpPr/>
          <p:nvPr/>
        </p:nvSpPr>
        <p:spPr>
          <a:xfrm>
            <a:off x="11735410" y="224827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173" name="Shape 2173"/>
          <p:cNvSpPr/>
          <p:nvPr/>
        </p:nvSpPr>
        <p:spPr>
          <a:xfrm>
            <a:off x="12214372" y="224827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96" name="Shape 196"/>
          <p:cNvSpPr/>
          <p:nvPr/>
        </p:nvSpPr>
        <p:spPr>
          <a:xfrm rot="16200000">
            <a:off x="9892780"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97" name="Shape 19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t>
            </a:r>
            <a:r>
              <a:t>AAABAABA</a:t>
            </a:r>
            <a:r>
              <a:rPr>
                <a:solidFill>
                  <a:schemeClr val="accent6">
                    <a:hueOff val="-241736"/>
                    <a:satOff val="29413"/>
                    <a:lumOff val="20727"/>
                  </a:schemeClr>
                </a:solidFill>
              </a:rPr>
              <a:t>AB</a:t>
            </a:r>
            <a:r>
              <a:t>AA</a:t>
            </a:r>
          </a:p>
        </p:txBody>
      </p:sp>
      <p:sp>
        <p:nvSpPr>
          <p:cNvPr id="198" name="Shape 198"/>
          <p:cNvSpPr/>
          <p:nvPr/>
        </p:nvSpPr>
        <p:spPr>
          <a:xfrm>
            <a:off x="292143" y="4868363"/>
            <a:ext cx="1085114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001112342342</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7" name="Shape 2177"/>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178" name="Table 2178"/>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179" name="Shape 2179"/>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180" name="Shape 2180"/>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181" name="Shape 2181"/>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182" name="Shape 2182"/>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183" name="Shape 2183"/>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184" name="Shape 2184"/>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185" name="Shape 2185"/>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186" name="Shape 2186"/>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187" name="Shape 2187"/>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188" name="Shape 2188"/>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189" name="Shape 2189"/>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190" name="Shape 2190"/>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191" name="Shape 2191"/>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192" name="Shape 2192"/>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193" name="Shape 2193"/>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194" name="Shape 2194"/>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195" name="Shape 2195"/>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196" name="Shape 2196"/>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197" name="Shape 2197"/>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198" name="Shape 2198"/>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199" name="Shape 2199"/>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200" name="Shape 2200"/>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201" name="Shape 2201"/>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202" name="Shape 2202"/>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203" name="Shape 2203"/>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04" name="Shape 2204"/>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05" name="Shape 2205"/>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06" name="Shape 2206"/>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07" name="Shape 2207"/>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08" name="Shape 2208"/>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09" name="Shape 2209"/>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10" name="Shape 2210"/>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11" name="Shape 2211"/>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12" name="Shape 2212"/>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13" name="Shape 2213"/>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214" name="Shape 2214"/>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215" name="Shape 2215"/>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216" name="Shape 2216"/>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217" name="Shape 2217"/>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218" name="Shape 2218"/>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219" name="Shape 2219"/>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220" name="Shape 2220"/>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221" name="Shape 2221"/>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222" name="Shape 2222"/>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223" name="Shape 2223"/>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224" name="Shape 2224"/>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6" name="Shape 2226"/>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227" name="Table 2227"/>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228" name="Shape 2228"/>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229" name="Shape 2229"/>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230" name="Shape 2230"/>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231" name="Shape 2231"/>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232" name="Shape 2232"/>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33" name="Shape 2233"/>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34" name="Shape 2234"/>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35" name="Shape 2235"/>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36" name="Shape 2236"/>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37" name="Shape 2237"/>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38" name="Shape 2238"/>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39" name="Shape 2239"/>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40" name="Shape 2240"/>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41" name="Shape 2241"/>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42" name="Shape 2242"/>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243" name="Shape 2243"/>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244" name="Shape 2244"/>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245" name="Shape 2245"/>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246" name="Shape 2246"/>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247" name="Shape 2247"/>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248" name="Shape 2248"/>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249" name="Shape 2249"/>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250" name="Shape 2250"/>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251" name="Shape 2251"/>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252" name="Shape 2252"/>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53" name="Shape 2253"/>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54" name="Shape 2254"/>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55" name="Shape 2255"/>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56" name="Shape 2256"/>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57" name="Shape 2257"/>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58" name="Shape 2258"/>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59" name="Shape 2259"/>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60" name="Shape 2260"/>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61" name="Shape 2261"/>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62" name="Shape 2262"/>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263" name="Shape 2263"/>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264" name="Shape 2264"/>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265" name="Shape 2265"/>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266" name="Shape 2266"/>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267" name="Shape 2267"/>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268" name="Shape 2268"/>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269" name="Shape 2269"/>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270" name="Shape 2270"/>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271" name="Shape 2271"/>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272" name="Shape 2272"/>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4" name="Shape 2274"/>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275" name="Table 2275"/>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276" name="Shape 2276"/>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277" name="Shape 2277"/>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278" name="Shape 2278"/>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279" name="Shape 2279"/>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280" name="Shape 2280"/>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281" name="Shape 2281"/>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282" name="Shape 2282"/>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83" name="Shape 2283"/>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84" name="Shape 2284"/>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85" name="Shape 2285"/>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86" name="Shape 2286"/>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87" name="Shape 2287"/>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288" name="Shape 2288"/>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89" name="Shape 2289"/>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290" name="Shape 2290"/>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291" name="Shape 2291"/>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292" name="Shape 2292"/>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293" name="Shape 2293"/>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294" name="Shape 2294"/>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295" name="Shape 2295"/>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296" name="Shape 2296"/>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297" name="Shape 2297"/>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298" name="Shape 2298"/>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299" name="Shape 2299"/>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300" name="Shape 2300"/>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01" name="Shape 2301"/>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02" name="Shape 2302"/>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03" name="Shape 2303"/>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04" name="Shape 2304"/>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05" name="Shape 2305"/>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06" name="Shape 2306"/>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07" name="Shape 2307"/>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08" name="Shape 2308"/>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09" name="Shape 2309"/>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10" name="Shape 2310"/>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311" name="Shape 2311"/>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312" name="Shape 2312"/>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313" name="Shape 2313"/>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314" name="Shape 2314"/>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315" name="Shape 2315"/>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316" name="Shape 2316"/>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317" name="Shape 2317"/>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318" name="Shape 2318"/>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319" name="Shape 2319"/>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320" name="Shape 2320"/>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321" name="Shape 2321"/>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
        <p:nvSpPr>
          <p:cNvPr id="2322" name="Shape 2322"/>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323" name="Shape 2323"/>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5" name="Shape 2325"/>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326" name="Table 2326"/>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327" name="Shape 2327"/>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328" name="Shape 2328"/>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329" name="Shape 2329"/>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330" name="Shape 2330"/>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331" name="Shape 2331"/>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332" name="Shape 2332"/>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333" name="Shape 2333"/>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334" name="Shape 2334"/>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35" name="Shape 2335"/>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36" name="Shape 2336"/>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37" name="Shape 2337"/>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38" name="Shape 2338"/>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39" name="Shape 2339"/>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40" name="Shape 2340"/>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41" name="Shape 2341"/>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342" name="Shape 2342"/>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343" name="Shape 2343"/>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344" name="Shape 2344"/>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345" name="Shape 2345"/>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346" name="Shape 2346"/>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347" name="Shape 2347"/>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348" name="Shape 2348"/>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349" name="Shape 2349"/>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350" name="Shape 2350"/>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351" name="Shape 2351"/>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352" name="Shape 2352"/>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53" name="Shape 2353"/>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54" name="Shape 2354"/>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55" name="Shape 2355"/>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56" name="Shape 2356"/>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57" name="Shape 2357"/>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58" name="Shape 2358"/>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59" name="Shape 2359"/>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60" name="Shape 2360"/>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61" name="Shape 2361"/>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362" name="Shape 2362"/>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363" name="Shape 2363"/>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364" name="Shape 2364"/>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365" name="Shape 2365"/>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366" name="Shape 2366"/>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367" name="Shape 2367"/>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368" name="Shape 2368"/>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369" name="Shape 2369"/>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370" name="Shape 2370"/>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371" name="Shape 2371"/>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372" name="Shape 2372"/>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1</a:t>
            </a:r>
          </a:p>
        </p:txBody>
      </p:sp>
      <p:sp>
        <p:nvSpPr>
          <p:cNvPr id="2373" name="Shape 2373"/>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374" name="Shape 2374"/>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6" name="Shape 2376"/>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377" name="Table 2377"/>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378" name="Shape 2378"/>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379" name="Shape 2379"/>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380" name="Shape 2380"/>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381" name="Shape 2381"/>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382" name="Shape 2382"/>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383" name="Shape 2383"/>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384" name="Shape 2384"/>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385" name="Shape 2385"/>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386" name="Shape 2386"/>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87" name="Shape 2387"/>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88" name="Shape 2388"/>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89" name="Shape 2389"/>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390" name="Shape 2390"/>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91" name="Shape 2391"/>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392" name="Shape 2392"/>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393" name="Shape 2393"/>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394" name="Shape 2394"/>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395" name="Shape 2395"/>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396" name="Shape 2396"/>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397" name="Shape 2397"/>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398" name="Shape 2398"/>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399" name="Shape 2399"/>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400" name="Shape 2400"/>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401" name="Shape 2401"/>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402" name="Shape 2402"/>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03" name="Shape 2403"/>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404" name="Shape 2404"/>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05" name="Shape 2405"/>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06" name="Shape 2406"/>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07" name="Shape 2407"/>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08" name="Shape 2408"/>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09" name="Shape 2409"/>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10" name="Shape 2410"/>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11" name="Shape 2411"/>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12" name="Shape 2412"/>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413" name="Shape 2413"/>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414" name="Shape 2414"/>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415" name="Shape 2415"/>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416" name="Shape 2416"/>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417" name="Shape 2417"/>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418" name="Shape 2418"/>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419" name="Shape 2419"/>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420" name="Shape 2420"/>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421" name="Shape 2421"/>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422" name="Shape 2422"/>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423" name="Shape 2423"/>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2</a:t>
            </a:r>
          </a:p>
        </p:txBody>
      </p:sp>
      <p:sp>
        <p:nvSpPr>
          <p:cNvPr id="2424" name="Shape 2424"/>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425" name="Shape 2425"/>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7" name="Shape 2427"/>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428" name="Table 2428"/>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429" name="Shape 2429"/>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430" name="Shape 2430"/>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431" name="Shape 2431"/>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432" name="Shape 2432"/>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433" name="Shape 2433"/>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434" name="Shape 2434"/>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435" name="Shape 2435"/>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36" name="Shape 2436"/>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437" name="Shape 2437"/>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38" name="Shape 2438"/>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39" name="Shape 2439"/>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40" name="Shape 2440"/>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41" name="Shape 2441"/>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42" name="Shape 2442"/>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43" name="Shape 2443"/>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444" name="Shape 2444"/>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445" name="Shape 2445"/>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446" name="Shape 2446"/>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447" name="Shape 2447"/>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448" name="Shape 2448"/>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449" name="Shape 2449"/>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450" name="Shape 2450"/>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451" name="Shape 2451"/>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452" name="Shape 2452"/>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453" name="Shape 2453"/>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54" name="Shape 2454"/>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455" name="Shape 2455"/>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56" name="Shape 2456"/>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57" name="Shape 2457"/>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58" name="Shape 2458"/>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59" name="Shape 2459"/>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60" name="Shape 2460"/>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61" name="Shape 2461"/>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62" name="Shape 2462"/>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63" name="Shape 2463"/>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464" name="Shape 2464"/>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465" name="Shape 2465"/>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466" name="Shape 2466"/>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467" name="Shape 2467"/>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468" name="Shape 2468"/>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469" name="Shape 2469"/>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470" name="Shape 2470"/>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471" name="Shape 2471"/>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472" name="Shape 2472"/>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473" name="Shape 2473"/>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474" name="Shape 2474"/>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3</a:t>
            </a:r>
          </a:p>
        </p:txBody>
      </p:sp>
      <p:sp>
        <p:nvSpPr>
          <p:cNvPr id="2475" name="Shape 2475"/>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476" name="Shape 2476"/>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8" name="Shape 2478"/>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479" name="Table 2479"/>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480" name="Shape 2480"/>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481" name="Shape 2481"/>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482" name="Shape 2482"/>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483" name="Shape 2483"/>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484" name="Shape 2484"/>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485" name="Shape 2485"/>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486" name="Shape 2486"/>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87" name="Shape 2487"/>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488" name="Shape 2488"/>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489" name="Shape 2489"/>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490" name="Shape 2490"/>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91" name="Shape 2491"/>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492" name="Shape 2492"/>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93" name="Shape 2493"/>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494" name="Shape 2494"/>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495" name="Shape 2495"/>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496" name="Shape 2496"/>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497" name="Shape 2497"/>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498" name="Shape 2498"/>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499" name="Shape 2499"/>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500" name="Shape 2500"/>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501" name="Shape 2501"/>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502" name="Shape 2502"/>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503" name="Shape 2503"/>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504" name="Shape 2504"/>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05" name="Shape 2505"/>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06" name="Shape 2506"/>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07" name="Shape 2507"/>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08" name="Shape 2508"/>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09" name="Shape 2509"/>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10" name="Shape 2510"/>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11" name="Shape 2511"/>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12" name="Shape 2512"/>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13" name="Shape 2513"/>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14" name="Shape 2514"/>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515" name="Shape 2515"/>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516" name="Shape 2516"/>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517" name="Shape 2517"/>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518" name="Shape 2518"/>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519" name="Shape 2519"/>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520" name="Shape 2520"/>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521" name="Shape 2521"/>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522" name="Shape 2522"/>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523" name="Shape 2523"/>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524" name="Shape 2524"/>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525" name="Shape 2525"/>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4</a:t>
            </a:r>
          </a:p>
        </p:txBody>
      </p:sp>
      <p:sp>
        <p:nvSpPr>
          <p:cNvPr id="2526" name="Shape 2526"/>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527" name="Shape 2527"/>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9" name="Shape 2529"/>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530" name="Table 2530"/>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531" name="Shape 2531"/>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532" name="Shape 2532"/>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533" name="Shape 2533"/>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534" name="Shape 2534"/>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535" name="Shape 2535"/>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536" name="Shape 2536"/>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537" name="Shape 2537"/>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38" name="Shape 2538"/>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39" name="Shape 2539"/>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40" name="Shape 2540"/>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41" name="Shape 2541"/>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42" name="Shape 2542"/>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43" name="Shape 2543"/>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44" name="Shape 2544"/>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45" name="Shape 2545"/>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546" name="Shape 2546"/>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547" name="Shape 2547"/>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2</a:t>
            </a:r>
          </a:p>
        </p:txBody>
      </p:sp>
      <p:sp>
        <p:nvSpPr>
          <p:cNvPr id="2548" name="Shape 2548"/>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549" name="Shape 2549"/>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550" name="Shape 2550"/>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551" name="Shape 2551"/>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552" name="Shape 2552"/>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553" name="Shape 2553"/>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554" name="Shape 2554"/>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555" name="Shape 2555"/>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56" name="Shape 2556"/>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57" name="Shape 2557"/>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58" name="Shape 2558"/>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59" name="Shape 2559"/>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60" name="Shape 2560"/>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61" name="Shape 2561"/>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62" name="Shape 2562"/>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63" name="Shape 2563"/>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64" name="Shape 2564"/>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65" name="Shape 2565"/>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0</a:t>
            </a:r>
          </a:p>
        </p:txBody>
      </p:sp>
      <p:sp>
        <p:nvSpPr>
          <p:cNvPr id="2566" name="Shape 2566"/>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567" name="Shape 2567"/>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568" name="Shape 2568"/>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569" name="Shape 2569"/>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570" name="Shape 2570"/>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571" name="Shape 2571"/>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572" name="Shape 2572"/>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573" name="Shape 2573"/>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574" name="Shape 2574"/>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575" name="Shape 2575"/>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576" name="Shape 2576"/>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5</a:t>
            </a:r>
          </a:p>
        </p:txBody>
      </p:sp>
      <p:sp>
        <p:nvSpPr>
          <p:cNvPr id="2577" name="Shape 2577"/>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578" name="Shape 2578"/>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0" name="Shape 2580"/>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581" name="Table 2581"/>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582" name="Shape 2582"/>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583" name="Shape 2583"/>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584" name="Shape 2584"/>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585" name="Shape 2585"/>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586" name="Shape 2586"/>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587" name="Shape 2587"/>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588" name="Shape 2588"/>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589" name="Shape 2589"/>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90" name="Shape 2590"/>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91" name="Shape 2591"/>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592" name="Shape 2592"/>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593" name="Shape 2593"/>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594" name="Shape 2594"/>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95" name="Shape 2595"/>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596" name="Shape 2596"/>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597" name="Shape 2597"/>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598" name="Shape 2598"/>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599" name="Shape 2599"/>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3</a:t>
            </a:r>
          </a:p>
        </p:txBody>
      </p:sp>
      <p:sp>
        <p:nvSpPr>
          <p:cNvPr id="2600" name="Shape 2600"/>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601" name="Shape 2601"/>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602" name="Shape 2602"/>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603" name="Shape 2603"/>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604" name="Shape 2604"/>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605" name="Shape 2605"/>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606" name="Shape 2606"/>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07" name="Shape 2607"/>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608" name="Shape 2608"/>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09" name="Shape 2609"/>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610" name="Shape 2610"/>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11" name="Shape 2611"/>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12" name="Shape 2612"/>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13" name="Shape 2613"/>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14" name="Shape 2614"/>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15" name="Shape 2615"/>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16" name="Shape 2616"/>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617" name="Shape 2617"/>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1</a:t>
            </a:r>
          </a:p>
        </p:txBody>
      </p:sp>
      <p:sp>
        <p:nvSpPr>
          <p:cNvPr id="2618" name="Shape 2618"/>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619" name="Shape 2619"/>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620" name="Shape 2620"/>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621" name="Shape 2621"/>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622" name="Shape 2622"/>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623" name="Shape 2623"/>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624" name="Shape 2624"/>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625" name="Shape 2625"/>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626" name="Shape 2626"/>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627" name="Shape 2627"/>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4</a:t>
            </a:r>
          </a:p>
        </p:txBody>
      </p:sp>
      <p:sp>
        <p:nvSpPr>
          <p:cNvPr id="2628" name="Shape 2628"/>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629" name="Shape 2629"/>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1" name="Shape 2631"/>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632" name="Table 2632"/>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633" name="Shape 2633"/>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634" name="Shape 2634"/>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635" name="Shape 2635"/>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636" name="Shape 2636"/>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637" name="Shape 2637"/>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38" name="Shape 2638"/>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639" name="Shape 2639"/>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40" name="Shape 2640"/>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641" name="Shape 2641"/>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42" name="Shape 2642"/>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643" name="Shape 2643"/>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44" name="Shape 2644"/>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45" name="Shape 2645"/>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46" name="Shape 2646"/>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47" name="Shape 2647"/>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648" name="Shape 2648"/>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649" name="Shape 2649"/>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650" name="Shape 2650"/>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651" name="Shape 2651"/>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4</a:t>
            </a:r>
          </a:p>
        </p:txBody>
      </p:sp>
      <p:sp>
        <p:nvSpPr>
          <p:cNvPr id="2652" name="Shape 2652"/>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653" name="Shape 2653"/>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654" name="Shape 2654"/>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655" name="Shape 2655"/>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656" name="Shape 2656"/>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657" name="Shape 2657"/>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58" name="Shape 2658"/>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659" name="Shape 2659"/>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60" name="Shape 2660"/>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661" name="Shape 2661"/>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62" name="Shape 2662"/>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63" name="Shape 2663"/>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64" name="Shape 2664"/>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65" name="Shape 2665"/>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66" name="Shape 2666"/>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67" name="Shape 2667"/>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668" name="Shape 2668"/>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669" name="Shape 2669"/>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2</a:t>
            </a:r>
          </a:p>
        </p:txBody>
      </p:sp>
      <p:sp>
        <p:nvSpPr>
          <p:cNvPr id="2670" name="Shape 2670"/>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671" name="Shape 2671"/>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672" name="Shape 2672"/>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673" name="Shape 2673"/>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674" name="Shape 2674"/>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675" name="Shape 2675"/>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676" name="Shape 2676"/>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677" name="Shape 2677"/>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678" name="Shape 2678"/>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3</a:t>
            </a:r>
          </a:p>
        </p:txBody>
      </p:sp>
      <p:sp>
        <p:nvSpPr>
          <p:cNvPr id="2679" name="Shape 2679"/>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680" name="Shape 2680"/>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201" name="Shape 201"/>
          <p:cNvSpPr/>
          <p:nvPr/>
        </p:nvSpPr>
        <p:spPr>
          <a:xfrm rot="16200000">
            <a:off x="10773218"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02" name="Shape 20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t>
            </a:r>
            <a:r>
              <a:t>AABAABA</a:t>
            </a:r>
            <a:r>
              <a:rPr>
                <a:solidFill>
                  <a:schemeClr val="accent6">
                    <a:hueOff val="-241736"/>
                    <a:satOff val="29413"/>
                    <a:lumOff val="20727"/>
                  </a:schemeClr>
                </a:solidFill>
              </a:rPr>
              <a:t>ABA</a:t>
            </a:r>
            <a:r>
              <a:t>A</a:t>
            </a:r>
          </a:p>
        </p:txBody>
      </p:sp>
      <p:sp>
        <p:nvSpPr>
          <p:cNvPr id="203" name="Shape 203"/>
          <p:cNvSpPr/>
          <p:nvPr/>
        </p:nvSpPr>
        <p:spPr>
          <a:xfrm>
            <a:off x="292143" y="4868363"/>
            <a:ext cx="1174588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0011123423423</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2" name="Shape 2682"/>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683" name="Table 2683"/>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684" name="Shape 2684"/>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685" name="Shape 2685"/>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686" name="Shape 2686"/>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687" name="Shape 2687"/>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688" name="Shape 2688"/>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89" name="Shape 2689"/>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690" name="Shape 2690"/>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91" name="Shape 2691"/>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692" name="Shape 2692"/>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693" name="Shape 2693"/>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694" name="Shape 2694"/>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695" name="Shape 2695"/>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696" name="Shape 2696"/>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97" name="Shape 2697"/>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698" name="Shape 2698"/>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699" name="Shape 2699"/>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700" name="Shape 2700"/>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701" name="Shape 2701"/>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702" name="Shape 2702"/>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703" name="Shape 2703"/>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5</a:t>
            </a:r>
          </a:p>
        </p:txBody>
      </p:sp>
      <p:sp>
        <p:nvSpPr>
          <p:cNvPr id="2704" name="Shape 2704"/>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705" name="Shape 2705"/>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706" name="Shape 2706"/>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707" name="Shape 2707"/>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708" name="Shape 2708"/>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09" name="Shape 2709"/>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10" name="Shape 2710"/>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11" name="Shape 2711"/>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712" name="Shape 2712"/>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713" name="Shape 2713"/>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14" name="Shape 2714"/>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715" name="Shape 2715"/>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716" name="Shape 2716"/>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17" name="Shape 2717"/>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18" name="Shape 2718"/>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719" name="Shape 2719"/>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720" name="Shape 2720"/>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721" name="Shape 2721"/>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3</a:t>
            </a:r>
          </a:p>
        </p:txBody>
      </p:sp>
      <p:sp>
        <p:nvSpPr>
          <p:cNvPr id="2722" name="Shape 2722"/>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723" name="Shape 2723"/>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724" name="Shape 2724"/>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725" name="Shape 2725"/>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726" name="Shape 2726"/>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727" name="Shape 2727"/>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728" name="Shape 2728"/>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729" name="Shape 2729"/>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2</a:t>
            </a:r>
          </a:p>
        </p:txBody>
      </p:sp>
      <p:sp>
        <p:nvSpPr>
          <p:cNvPr id="2730" name="Shape 2730"/>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731" name="Shape 2731"/>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3" name="Shape 2733"/>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734" name="Table 2734"/>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735" name="Shape 2735"/>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736" name="Shape 2736"/>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737" name="Shape 2737"/>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738" name="Shape 2738"/>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739" name="Shape 2739"/>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40" name="Shape 2740"/>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41" name="Shape 2741"/>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42" name="Shape 2742"/>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43" name="Shape 2743"/>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44" name="Shape 2744"/>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45" name="Shape 2745"/>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746" name="Shape 2746"/>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747" name="Shape 2747"/>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48" name="Shape 2748"/>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49" name="Shape 2749"/>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750" name="Shape 2750"/>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751" name="Shape 2751"/>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752" name="Shape 2752"/>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753" name="Shape 2753"/>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754" name="Shape 2754"/>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755" name="Shape 2755"/>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6</a:t>
            </a:r>
          </a:p>
        </p:txBody>
      </p:sp>
      <p:sp>
        <p:nvSpPr>
          <p:cNvPr id="2756" name="Shape 2756"/>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757" name="Shape 2757"/>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758" name="Shape 2758"/>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759" name="Shape 2759"/>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60" name="Shape 2760"/>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61" name="Shape 2761"/>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62" name="Shape 2762"/>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63" name="Shape 2763"/>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764" name="Shape 2764"/>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65" name="Shape 2765"/>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766" name="Shape 2766"/>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767" name="Shape 2767"/>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68" name="Shape 2768"/>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769" name="Shape 2769"/>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770" name="Shape 2770"/>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771" name="Shape 2771"/>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772" name="Shape 2772"/>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773" name="Shape 2773"/>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4</a:t>
            </a:r>
          </a:p>
        </p:txBody>
      </p:sp>
      <p:sp>
        <p:nvSpPr>
          <p:cNvPr id="2774" name="Shape 2774"/>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775" name="Shape 2775"/>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776" name="Shape 2776"/>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777" name="Shape 2777"/>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778" name="Shape 2778"/>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779" name="Shape 2779"/>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780" name="Shape 2780"/>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1</a:t>
            </a:r>
          </a:p>
        </p:txBody>
      </p:sp>
      <p:sp>
        <p:nvSpPr>
          <p:cNvPr id="2781" name="Shape 2781"/>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782" name="Shape 2782"/>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4" name="Shape 2784"/>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785" name="Table 2785"/>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786" name="Shape 2786"/>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787" name="Shape 2787"/>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788" name="Shape 2788"/>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789" name="Shape 2789"/>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790" name="Shape 2790"/>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91" name="Shape 2791"/>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92" name="Shape 2792"/>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93" name="Shape 2793"/>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94" name="Shape 2794"/>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95" name="Shape 2795"/>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96" name="Shape 2796"/>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97" name="Shape 2797"/>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798" name="Shape 2798"/>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799" name="Shape 2799"/>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00" name="Shape 2800"/>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801" name="Shape 2801"/>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802" name="Shape 2802"/>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803" name="Shape 2803"/>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804" name="Shape 2804"/>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805" name="Shape 2805"/>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806" name="Shape 2806"/>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807" name="Shape 2807"/>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808" name="Shape 2808"/>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809" name="Shape 2809"/>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9</a:t>
            </a:r>
          </a:p>
        </p:txBody>
      </p:sp>
      <p:sp>
        <p:nvSpPr>
          <p:cNvPr id="2810" name="Shape 2810"/>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11" name="Shape 2811"/>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12" name="Shape 2812"/>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13" name="Shape 2813"/>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14" name="Shape 2814"/>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15" name="Shape 2815"/>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16" name="Shape 2816"/>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817" name="Shape 2817"/>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818" name="Shape 2818"/>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19" name="Shape 2819"/>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20" name="Shape 2820"/>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821" name="Shape 2821"/>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822" name="Shape 2822"/>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823" name="Shape 2823"/>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824" name="Shape 2824"/>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825" name="Shape 2825"/>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5</a:t>
            </a:r>
          </a:p>
        </p:txBody>
      </p:sp>
      <p:sp>
        <p:nvSpPr>
          <p:cNvPr id="2826" name="Shape 2826"/>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827" name="Shape 2827"/>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828" name="Shape 2828"/>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829" name="Shape 2829"/>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830" name="Shape 2830"/>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831" name="Shape 2831"/>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
        <p:nvSpPr>
          <p:cNvPr id="2832" name="Shape 2832"/>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833" name="Shape 2833"/>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5" name="Shape 2835"/>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836" name="Table 2836"/>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837" name="Shape 2837"/>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838" name="Shape 2838"/>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839" name="Shape 2839"/>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840" name="Shape 2840"/>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841" name="Shape 2841"/>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42" name="Shape 2842"/>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43" name="Shape 2843"/>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44" name="Shape 2844"/>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45" name="Shape 2845"/>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46" name="Shape 2846"/>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47" name="Shape 2847"/>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48" name="Shape 2848"/>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49" name="Shape 2849"/>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50" name="Shape 2850"/>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851" name="Shape 2851"/>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852" name="Shape 2852"/>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853" name="Shape 2853"/>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854" name="Shape 2854"/>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855" name="Shape 2855"/>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856" name="Shape 2856"/>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857" name="Shape 2857"/>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858" name="Shape 2858"/>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859" name="Shape 2859"/>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860" name="Shape 2860"/>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9</a:t>
            </a:r>
          </a:p>
        </p:txBody>
      </p:sp>
      <p:sp>
        <p:nvSpPr>
          <p:cNvPr id="2861" name="Shape 2861"/>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62" name="Shape 2862"/>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63" name="Shape 2863"/>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64" name="Shape 2864"/>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65" name="Shape 2865"/>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66" name="Shape 2866"/>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2867" name="Shape 2867"/>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868" name="Shape 2868"/>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869" name="Shape 2869"/>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70" name="Shape 2870"/>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871" name="Shape 2871"/>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872" name="Shape 2872"/>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873" name="Shape 2873"/>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874" name="Shape 2874"/>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875" name="Shape 2875"/>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876" name="Shape 2876"/>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5</a:t>
            </a:r>
          </a:p>
        </p:txBody>
      </p:sp>
      <p:sp>
        <p:nvSpPr>
          <p:cNvPr id="2877" name="Shape 2877"/>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878" name="Shape 2878"/>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879" name="Shape 2879"/>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880" name="Shape 2880"/>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881" name="Shape 2881"/>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882" name="Shape 2882"/>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1</a:t>
            </a:r>
          </a:p>
        </p:txBody>
      </p:sp>
      <p:sp>
        <p:nvSpPr>
          <p:cNvPr id="2883" name="Shape 2883"/>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884" name="Shape 2884"/>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6" name="Shape 2886"/>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887" name="Table 2887"/>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chemeClr val="accent5">
                        <a:hueOff val="243052"/>
                        <a:satOff val="19712"/>
                        <a:lumOff val="-10957"/>
                      </a:schemeClr>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888" name="Shape 2888"/>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889" name="Shape 2889"/>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890" name="Shape 2890"/>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891" name="Shape 2891"/>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892" name="Shape 2892"/>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93" name="Shape 2893"/>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94" name="Shape 2894"/>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95" name="Shape 2895"/>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96" name="Shape 2896"/>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97" name="Shape 2897"/>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898" name="Shape 2898"/>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899" name="Shape 2899"/>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00" name="Shape 2900"/>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01" name="Shape 2901"/>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02" name="Shape 2902"/>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903" name="Shape 2903"/>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904" name="Shape 2904"/>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905" name="Shape 2905"/>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906" name="Shape 2906"/>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907" name="Shape 2907"/>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908" name="Shape 2908"/>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909" name="Shape 2909"/>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910" name="Shape 2910"/>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911" name="Shape 2911"/>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912" name="Shape 2912"/>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13" name="Shape 2913"/>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14" name="Shape 2914"/>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15" name="Shape 2915"/>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16" name="Shape 2916"/>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17" name="Shape 2917"/>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18" name="Shape 2918"/>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19" name="Shape 2919"/>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20" name="Shape 2920"/>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21" name="Shape 2921"/>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22" name="Shape 2922"/>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923" name="Shape 2923"/>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924" name="Shape 2924"/>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925" name="Shape 2925"/>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926" name="Shape 2926"/>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927" name="Shape 2927"/>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928" name="Shape 2928"/>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6</a:t>
            </a:r>
          </a:p>
        </p:txBody>
      </p:sp>
      <p:sp>
        <p:nvSpPr>
          <p:cNvPr id="2929" name="Shape 2929"/>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930" name="Shape 2930"/>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931" name="Shape 2931"/>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932" name="Shape 2932"/>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933" name="Shape 2933"/>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
        <p:nvSpPr>
          <p:cNvPr id="2934" name="Shape 2934"/>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935" name="Shape 2935"/>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
        <p:nvSpPr>
          <p:cNvPr id="2936" name="Shape 2936"/>
          <p:cNvSpPr/>
          <p:nvPr/>
        </p:nvSpPr>
        <p:spPr>
          <a:xfrm>
            <a:off x="7208259" y="3520622"/>
            <a:ext cx="566532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Problem: inv[6]-1 = -1</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0" name="Shape 2940"/>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941" name="Table 2941"/>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942" name="Shape 2942"/>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943" name="Shape 2943"/>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944" name="Shape 2944"/>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945" name="Shape 2945"/>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946" name="Shape 2946"/>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47" name="Shape 2947"/>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48" name="Shape 2948"/>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49" name="Shape 2949"/>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50" name="Shape 2950"/>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51" name="Shape 2951"/>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52" name="Shape 2952"/>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53" name="Shape 2953"/>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54" name="Shape 2954"/>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55" name="Shape 2955"/>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56" name="Shape 2956"/>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0</a:t>
            </a:r>
          </a:p>
        </p:txBody>
      </p:sp>
      <p:sp>
        <p:nvSpPr>
          <p:cNvPr id="2957" name="Shape 2957"/>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958" name="Shape 2958"/>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959" name="Shape 2959"/>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960" name="Shape 2960"/>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961" name="Shape 2961"/>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962" name="Shape 2962"/>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963" name="Shape 2963"/>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2964" name="Shape 2964"/>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965" name="Shape 2965"/>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966" name="Shape 2966"/>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67" name="Shape 2967"/>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68" name="Shape 2968"/>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69" name="Shape 2969"/>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70" name="Shape 2970"/>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71" name="Shape 2971"/>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2972" name="Shape 2972"/>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2973" name="Shape 2973"/>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2974" name="Shape 2974"/>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75" name="Shape 2975"/>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76" name="Shape 2976"/>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2977" name="Shape 2977"/>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2978" name="Shape 2978"/>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2979" name="Shape 2979"/>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2980" name="Shape 2980"/>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2981" name="Shape 2981"/>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2982" name="Shape 2982"/>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2983" name="Shape 2983"/>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7</a:t>
            </a:r>
          </a:p>
        </p:txBody>
      </p:sp>
      <p:sp>
        <p:nvSpPr>
          <p:cNvPr id="2984" name="Shape 2984"/>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2985" name="Shape 2985"/>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2986" name="Shape 2986"/>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2987" name="Shape 2987"/>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
        <p:nvSpPr>
          <p:cNvPr id="2988" name="Shape 2988"/>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2989" name="Shape 2989"/>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1" name="Shape 2991"/>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2992" name="Table 2992"/>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993" name="Shape 2993"/>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2994" name="Shape 2994"/>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2995" name="Shape 2995"/>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2996" name="Shape 2996"/>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2997" name="Shape 2997"/>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2998" name="Shape 2998"/>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2999" name="Shape 2999"/>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00" name="Shape 3000"/>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01" name="Shape 3001"/>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02" name="Shape 3002"/>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03" name="Shape 3003"/>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04" name="Shape 3004"/>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05" name="Shape 3005"/>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06" name="Shape 3006"/>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07" name="Shape 3007"/>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0</a:t>
            </a:r>
          </a:p>
        </p:txBody>
      </p:sp>
      <p:sp>
        <p:nvSpPr>
          <p:cNvPr id="3008" name="Shape 3008"/>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009" name="Shape 3009"/>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010" name="Shape 3010"/>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011" name="Shape 3011"/>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012" name="Shape 3012"/>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013" name="Shape 3013"/>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014" name="Shape 3014"/>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3015" name="Shape 3015"/>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016" name="Shape 3016"/>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017" name="Shape 3017"/>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18" name="Shape 3018"/>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19" name="Shape 3019"/>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20" name="Shape 3020"/>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21" name="Shape 3021"/>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22" name="Shape 3022"/>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23" name="Shape 3023"/>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24" name="Shape 3024"/>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3025" name="Shape 3025"/>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26" name="Shape 3026"/>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27" name="Shape 3027"/>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028" name="Shape 3028"/>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029" name="Shape 3029"/>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030" name="Shape 3030"/>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031" name="Shape 3031"/>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032" name="Shape 3032"/>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033" name="Shape 3033"/>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034" name="Shape 3034"/>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7</a:t>
            </a:r>
          </a:p>
        </p:txBody>
      </p:sp>
      <p:sp>
        <p:nvSpPr>
          <p:cNvPr id="3035" name="Shape 3035"/>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036" name="Shape 3036"/>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037" name="Shape 3037"/>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3038" name="Shape 3038"/>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1</a:t>
            </a:r>
          </a:p>
        </p:txBody>
      </p:sp>
      <p:sp>
        <p:nvSpPr>
          <p:cNvPr id="3039" name="Shape 3039"/>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3040" name="Shape 3040"/>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2" name="Shape 3042"/>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3043" name="Table 3043"/>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044" name="Shape 3044"/>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045" name="Shape 3045"/>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3046" name="Shape 3046"/>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3047" name="Shape 3047"/>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048" name="Shape 3048"/>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3049" name="Shape 3049"/>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3050" name="Shape 3050"/>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51" name="Shape 3051"/>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52" name="Shape 3052"/>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53" name="Shape 3053"/>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54" name="Shape 3054"/>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55" name="Shape 3055"/>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056" name="Shape 3056"/>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57" name="Shape 3057"/>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58" name="Shape 3058"/>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0</a:t>
            </a:r>
          </a:p>
        </p:txBody>
      </p:sp>
      <p:sp>
        <p:nvSpPr>
          <p:cNvPr id="3059" name="Shape 3059"/>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060" name="Shape 3060"/>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061" name="Shape 3061"/>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062" name="Shape 3062"/>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063" name="Shape 3063"/>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064" name="Shape 3064"/>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065" name="Shape 3065"/>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3066" name="Shape 3066"/>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067" name="Shape 3067"/>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068" name="Shape 3068"/>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69" name="Shape 3069"/>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70" name="Shape 3070"/>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71" name="Shape 3071"/>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72" name="Shape 3072"/>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73" name="Shape 3073"/>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074" name="Shape 3074"/>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075" name="Shape 3075"/>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a</a:t>
            </a:r>
          </a:p>
        </p:txBody>
      </p:sp>
      <p:sp>
        <p:nvSpPr>
          <p:cNvPr id="3076" name="Shape 3076"/>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3077" name="Shape 3077"/>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078" name="Shape 3078"/>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079" name="Shape 3079"/>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080" name="Shape 3080"/>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081" name="Shape 3081"/>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082" name="Shape 3082"/>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083" name="Shape 3083"/>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084" name="Shape 3084"/>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085" name="Shape 3085"/>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7</a:t>
            </a:r>
          </a:p>
        </p:txBody>
      </p:sp>
      <p:sp>
        <p:nvSpPr>
          <p:cNvPr id="3086" name="Shape 3086"/>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087" name="Shape 3087"/>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088" name="Shape 3088"/>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3089" name="Shape 3089"/>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2</a:t>
            </a:r>
          </a:p>
        </p:txBody>
      </p:sp>
      <p:sp>
        <p:nvSpPr>
          <p:cNvPr id="3090" name="Shape 3090"/>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3091" name="Shape 3091"/>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3" name="Shape 3093"/>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3094" name="Table 3094"/>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095" name="Shape 3095"/>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096" name="Shape 3096"/>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3097" name="Shape 3097"/>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3098" name="Shape 3098"/>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099" name="Shape 3099"/>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00" name="Shape 3100"/>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3101" name="Shape 3101"/>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102" name="Shape 3102"/>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03" name="Shape 3103"/>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104" name="Shape 3104"/>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05" name="Shape 3105"/>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106" name="Shape 3106"/>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107" name="Shape 3107"/>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08" name="Shape 3108"/>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09" name="Shape 3109"/>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110" name="Shape 3110"/>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1</a:t>
            </a:r>
          </a:p>
        </p:txBody>
      </p:sp>
      <p:sp>
        <p:nvSpPr>
          <p:cNvPr id="3111" name="Shape 3111"/>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112" name="Shape 3112"/>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113" name="Shape 3113"/>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114" name="Shape 3114"/>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115" name="Shape 3115"/>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116" name="Shape 3116"/>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3117" name="Shape 3117"/>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118" name="Shape 3118"/>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119" name="Shape 3119"/>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20" name="Shape 3120"/>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21" name="Shape 3121"/>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22" name="Shape 3122"/>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23" name="Shape 3123"/>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24" name="Shape 3124"/>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25" name="Shape 3125"/>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26" name="Shape 3126"/>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27" name="Shape 3127"/>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2">
                    <a:satOff val="-13916"/>
                    <a:lumOff val="13989"/>
                  </a:schemeClr>
                </a:solidFill>
              </a:defRPr>
            </a:lvl1pPr>
          </a:lstStyle>
          <a:p>
            <a:pPr/>
            <a:r>
              <a:t>b</a:t>
            </a:r>
          </a:p>
        </p:txBody>
      </p:sp>
      <p:sp>
        <p:nvSpPr>
          <p:cNvPr id="3128" name="Shape 3128"/>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29" name="Shape 3129"/>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130" name="Shape 3130"/>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131" name="Shape 3131"/>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132" name="Shape 3132"/>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133" name="Shape 3133"/>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134" name="Shape 3134"/>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135" name="Shape 3135"/>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136" name="Shape 3136"/>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3137" name="Shape 3137"/>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8</a:t>
            </a:r>
          </a:p>
        </p:txBody>
      </p:sp>
      <p:sp>
        <p:nvSpPr>
          <p:cNvPr id="3138" name="Shape 3138"/>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139" name="Shape 3139"/>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3140" name="Shape 3140"/>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1</a:t>
            </a:r>
          </a:p>
        </p:txBody>
      </p:sp>
      <p:sp>
        <p:nvSpPr>
          <p:cNvPr id="3141" name="Shape 3141"/>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3142" name="Shape 3142"/>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4" name="Shape 3144"/>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3145" name="Table 3145"/>
          <p:cNvGraphicFramePr/>
          <p:nvPr/>
        </p:nvGraphicFramePr>
        <p:xfrm>
          <a:off x="915426" y="22506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b="1" sz="36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146" name="Shape 3146"/>
          <p:cNvSpPr/>
          <p:nvPr/>
        </p:nvSpPr>
        <p:spPr>
          <a:xfrm>
            <a:off x="1451573" y="15980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147" name="Shape 3147"/>
          <p:cNvSpPr/>
          <p:nvPr/>
        </p:nvSpPr>
        <p:spPr>
          <a:xfrm>
            <a:off x="2501474" y="15980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3148" name="Shape 3148"/>
          <p:cNvSpPr/>
          <p:nvPr/>
        </p:nvSpPr>
        <p:spPr>
          <a:xfrm>
            <a:off x="4005766"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3149" name="Shape 3149"/>
          <p:cNvSpPr/>
          <p:nvPr/>
        </p:nvSpPr>
        <p:spPr>
          <a:xfrm>
            <a:off x="5640229" y="15980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150" name="Shape 3150"/>
          <p:cNvSpPr/>
          <p:nvPr/>
        </p:nvSpPr>
        <p:spPr>
          <a:xfrm>
            <a:off x="748834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51" name="Shape 3151"/>
          <p:cNvSpPr/>
          <p:nvPr/>
        </p:nvSpPr>
        <p:spPr>
          <a:xfrm>
            <a:off x="807189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52" name="Shape 3152"/>
          <p:cNvSpPr/>
          <p:nvPr/>
        </p:nvSpPr>
        <p:spPr>
          <a:xfrm>
            <a:off x="8655450"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53" name="Shape 3153"/>
          <p:cNvSpPr/>
          <p:nvPr/>
        </p:nvSpPr>
        <p:spPr>
          <a:xfrm>
            <a:off x="921079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54" name="Shape 3154"/>
          <p:cNvSpPr/>
          <p:nvPr/>
        </p:nvSpPr>
        <p:spPr>
          <a:xfrm>
            <a:off x="9766133"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55" name="Shape 3155"/>
          <p:cNvSpPr/>
          <p:nvPr/>
        </p:nvSpPr>
        <p:spPr>
          <a:xfrm>
            <a:off x="10321474"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56" name="Shape 3156"/>
          <p:cNvSpPr/>
          <p:nvPr/>
        </p:nvSpPr>
        <p:spPr>
          <a:xfrm>
            <a:off x="10800436"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57" name="Shape 3157"/>
          <p:cNvSpPr/>
          <p:nvPr/>
        </p:nvSpPr>
        <p:spPr>
          <a:xfrm>
            <a:off x="11279398"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a</a:t>
            </a:r>
          </a:p>
        </p:txBody>
      </p:sp>
      <p:sp>
        <p:nvSpPr>
          <p:cNvPr id="3158" name="Shape 3158"/>
          <p:cNvSpPr/>
          <p:nvPr/>
        </p:nvSpPr>
        <p:spPr>
          <a:xfrm>
            <a:off x="11758359" y="5064044"/>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59" name="Shape 3159"/>
          <p:cNvSpPr/>
          <p:nvPr/>
        </p:nvSpPr>
        <p:spPr>
          <a:xfrm>
            <a:off x="12237322" y="5064044"/>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60" name="Shape 3160"/>
          <p:cNvSpPr/>
          <p:nvPr/>
        </p:nvSpPr>
        <p:spPr>
          <a:xfrm>
            <a:off x="745938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161" name="Shape 3161"/>
          <p:cNvSpPr/>
          <p:nvPr/>
        </p:nvSpPr>
        <p:spPr>
          <a:xfrm>
            <a:off x="804293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162" name="Shape 3162"/>
          <p:cNvSpPr/>
          <p:nvPr/>
        </p:nvSpPr>
        <p:spPr>
          <a:xfrm>
            <a:off x="8626482"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163" name="Shape 3163"/>
          <p:cNvSpPr/>
          <p:nvPr/>
        </p:nvSpPr>
        <p:spPr>
          <a:xfrm>
            <a:off x="918182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164" name="Shape 3164"/>
          <p:cNvSpPr/>
          <p:nvPr/>
        </p:nvSpPr>
        <p:spPr>
          <a:xfrm>
            <a:off x="9737165"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165" name="Shape 3165"/>
          <p:cNvSpPr/>
          <p:nvPr/>
        </p:nvSpPr>
        <p:spPr>
          <a:xfrm>
            <a:off x="10292506"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166" name="Shape 3166"/>
          <p:cNvSpPr/>
          <p:nvPr/>
        </p:nvSpPr>
        <p:spPr>
          <a:xfrm>
            <a:off x="10771468"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167" name="Shape 3167"/>
          <p:cNvSpPr/>
          <p:nvPr/>
        </p:nvSpPr>
        <p:spPr>
          <a:xfrm>
            <a:off x="11250430"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4">
                    <a:hueOff val="102361"/>
                    <a:satOff val="14118"/>
                    <a:lumOff val="10675"/>
                  </a:schemeClr>
                </a:solidFill>
              </a:defRPr>
            </a:lvl1pPr>
          </a:lstStyle>
          <a:p>
            <a:pPr/>
            <a:r>
              <a:t>7</a:t>
            </a:r>
          </a:p>
        </p:txBody>
      </p:sp>
      <p:sp>
        <p:nvSpPr>
          <p:cNvPr id="3168" name="Shape 3168"/>
          <p:cNvSpPr/>
          <p:nvPr/>
        </p:nvSpPr>
        <p:spPr>
          <a:xfrm>
            <a:off x="11729391" y="449023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169" name="Shape 3169"/>
          <p:cNvSpPr/>
          <p:nvPr/>
        </p:nvSpPr>
        <p:spPr>
          <a:xfrm>
            <a:off x="12208354" y="449023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9</a:t>
            </a:r>
          </a:p>
        </p:txBody>
      </p:sp>
      <p:sp>
        <p:nvSpPr>
          <p:cNvPr id="3170" name="Shape 3170"/>
          <p:cNvSpPr/>
          <p:nvPr/>
        </p:nvSpPr>
        <p:spPr>
          <a:xfrm>
            <a:off x="745938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71" name="Shape 3171"/>
          <p:cNvSpPr/>
          <p:nvPr/>
        </p:nvSpPr>
        <p:spPr>
          <a:xfrm>
            <a:off x="804293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72" name="Shape 3172"/>
          <p:cNvSpPr/>
          <p:nvPr/>
        </p:nvSpPr>
        <p:spPr>
          <a:xfrm>
            <a:off x="8626482"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73" name="Shape 3173"/>
          <p:cNvSpPr/>
          <p:nvPr/>
        </p:nvSpPr>
        <p:spPr>
          <a:xfrm>
            <a:off x="918182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74" name="Shape 3174"/>
          <p:cNvSpPr/>
          <p:nvPr/>
        </p:nvSpPr>
        <p:spPr>
          <a:xfrm>
            <a:off x="9737165"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75" name="Shape 3175"/>
          <p:cNvSpPr/>
          <p:nvPr/>
        </p:nvSpPr>
        <p:spPr>
          <a:xfrm>
            <a:off x="10292506"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76" name="Shape 3176"/>
          <p:cNvSpPr/>
          <p:nvPr/>
        </p:nvSpPr>
        <p:spPr>
          <a:xfrm>
            <a:off x="10771468"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77" name="Shape 3177"/>
          <p:cNvSpPr/>
          <p:nvPr/>
        </p:nvSpPr>
        <p:spPr>
          <a:xfrm>
            <a:off x="11250430"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a</a:t>
            </a:r>
          </a:p>
        </p:txBody>
      </p:sp>
      <p:sp>
        <p:nvSpPr>
          <p:cNvPr id="3178" name="Shape 3178"/>
          <p:cNvSpPr/>
          <p:nvPr/>
        </p:nvSpPr>
        <p:spPr>
          <a:xfrm>
            <a:off x="11729391" y="7502808"/>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b</a:t>
            </a:r>
          </a:p>
        </p:txBody>
      </p:sp>
      <p:sp>
        <p:nvSpPr>
          <p:cNvPr id="3179" name="Shape 3179"/>
          <p:cNvSpPr/>
          <p:nvPr/>
        </p:nvSpPr>
        <p:spPr>
          <a:xfrm>
            <a:off x="12208354" y="750280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6">
                    <a:hueOff val="-241736"/>
                    <a:satOff val="29413"/>
                    <a:lumOff val="20727"/>
                  </a:schemeClr>
                </a:solidFill>
              </a:defRPr>
            </a:lvl1pPr>
          </a:lstStyle>
          <a:p>
            <a:pPr/>
            <a:r>
              <a:t>b</a:t>
            </a:r>
          </a:p>
        </p:txBody>
      </p:sp>
      <p:sp>
        <p:nvSpPr>
          <p:cNvPr id="3180" name="Shape 3180"/>
          <p:cNvSpPr/>
          <p:nvPr/>
        </p:nvSpPr>
        <p:spPr>
          <a:xfrm>
            <a:off x="743041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0</a:t>
            </a:r>
          </a:p>
        </p:txBody>
      </p:sp>
      <p:sp>
        <p:nvSpPr>
          <p:cNvPr id="3181" name="Shape 3181"/>
          <p:cNvSpPr/>
          <p:nvPr/>
        </p:nvSpPr>
        <p:spPr>
          <a:xfrm>
            <a:off x="801396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1</a:t>
            </a:r>
          </a:p>
        </p:txBody>
      </p:sp>
      <p:sp>
        <p:nvSpPr>
          <p:cNvPr id="3182" name="Shape 3182"/>
          <p:cNvSpPr/>
          <p:nvPr/>
        </p:nvSpPr>
        <p:spPr>
          <a:xfrm>
            <a:off x="8597514"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2</a:t>
            </a:r>
          </a:p>
        </p:txBody>
      </p:sp>
      <p:sp>
        <p:nvSpPr>
          <p:cNvPr id="3183" name="Shape 3183"/>
          <p:cNvSpPr/>
          <p:nvPr/>
        </p:nvSpPr>
        <p:spPr>
          <a:xfrm>
            <a:off x="915285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3</a:t>
            </a:r>
          </a:p>
        </p:txBody>
      </p:sp>
      <p:sp>
        <p:nvSpPr>
          <p:cNvPr id="3184" name="Shape 3184"/>
          <p:cNvSpPr/>
          <p:nvPr/>
        </p:nvSpPr>
        <p:spPr>
          <a:xfrm>
            <a:off x="9708197"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4</a:t>
            </a:r>
          </a:p>
        </p:txBody>
      </p:sp>
      <p:sp>
        <p:nvSpPr>
          <p:cNvPr id="3185" name="Shape 3185"/>
          <p:cNvSpPr/>
          <p:nvPr/>
        </p:nvSpPr>
        <p:spPr>
          <a:xfrm>
            <a:off x="10263538"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5</a:t>
            </a:r>
          </a:p>
        </p:txBody>
      </p:sp>
      <p:sp>
        <p:nvSpPr>
          <p:cNvPr id="3186" name="Shape 3186"/>
          <p:cNvSpPr/>
          <p:nvPr/>
        </p:nvSpPr>
        <p:spPr>
          <a:xfrm>
            <a:off x="10742500"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6</a:t>
            </a:r>
          </a:p>
        </p:txBody>
      </p:sp>
      <p:sp>
        <p:nvSpPr>
          <p:cNvPr id="3187" name="Shape 3187"/>
          <p:cNvSpPr/>
          <p:nvPr/>
        </p:nvSpPr>
        <p:spPr>
          <a:xfrm>
            <a:off x="11221462"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7</a:t>
            </a:r>
          </a:p>
        </p:txBody>
      </p:sp>
      <p:sp>
        <p:nvSpPr>
          <p:cNvPr id="3188" name="Shape 3188"/>
          <p:cNvSpPr/>
          <p:nvPr/>
        </p:nvSpPr>
        <p:spPr>
          <a:xfrm>
            <a:off x="11700423" y="6929002"/>
            <a:ext cx="44308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8</a:t>
            </a:r>
          </a:p>
        </p:txBody>
      </p:sp>
      <p:sp>
        <p:nvSpPr>
          <p:cNvPr id="3189" name="Shape 3189"/>
          <p:cNvSpPr/>
          <p:nvPr/>
        </p:nvSpPr>
        <p:spPr>
          <a:xfrm>
            <a:off x="12179386" y="6929002"/>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hueOff val="101205"/>
                    <a:satOff val="-13598"/>
                    <a:lumOff val="23877"/>
                  </a:schemeClr>
                </a:solidFill>
              </a:defRPr>
            </a:lvl1pPr>
          </a:lstStyle>
          <a:p>
            <a:pPr/>
            <a:r>
              <a:t>9</a:t>
            </a:r>
          </a:p>
        </p:txBody>
      </p:sp>
      <p:sp>
        <p:nvSpPr>
          <p:cNvPr id="3190" name="Shape 3190"/>
          <p:cNvSpPr/>
          <p:nvPr/>
        </p:nvSpPr>
        <p:spPr>
          <a:xfrm>
            <a:off x="7445531" y="285811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solidFill>
                  <a:schemeClr val="accent4">
                    <a:hueOff val="102361"/>
                    <a:satOff val="14118"/>
                    <a:lumOff val="10675"/>
                  </a:schemeClr>
                </a:solidFill>
              </a:rPr>
              <a:t>k</a:t>
            </a:r>
            <a:r>
              <a:t> = SA[inv[i]-1]</a:t>
            </a:r>
          </a:p>
        </p:txBody>
      </p:sp>
      <p:sp>
        <p:nvSpPr>
          <p:cNvPr id="3191" name="Shape 3191"/>
          <p:cNvSpPr/>
          <p:nvPr/>
        </p:nvSpPr>
        <p:spPr>
          <a:xfrm>
            <a:off x="8007270" y="1774000"/>
            <a:ext cx="406730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LCP_LEN = 0</a:t>
            </a:r>
          </a:p>
        </p:txBody>
      </p:sp>
      <p:sp>
        <p:nvSpPr>
          <p:cNvPr id="3192" name="Shape 3192"/>
          <p:cNvSpPr/>
          <p:nvPr/>
        </p:nvSpPr>
        <p:spPr>
          <a:xfrm>
            <a:off x="7858418" y="5766770"/>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Text[k + LCP_LEN]</a:t>
            </a:r>
          </a:p>
        </p:txBody>
      </p:sp>
      <p:sp>
        <p:nvSpPr>
          <p:cNvPr id="3193" name="Shape 3193"/>
          <p:cNvSpPr/>
          <p:nvPr/>
        </p:nvSpPr>
        <p:spPr>
          <a:xfrm>
            <a:off x="7858418" y="82055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Text[i + LCP_LEN]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body" idx="1"/>
          </p:nvPr>
        </p:nvSpPr>
        <p:spPr>
          <a:xfrm>
            <a:off x="895021" y="1336840"/>
            <a:ext cx="13043558" cy="8147996"/>
          </a:xfrm>
          <a:prstGeom prst="rect">
            <a:avLst/>
          </a:prstGeom>
        </p:spPr>
        <p:txBody>
          <a:bodyPr/>
          <a:lstStyle/>
          <a:p>
            <a:pPr>
              <a:spcBef>
                <a:spcPts val="4000"/>
              </a:spcBef>
              <a:defRPr sz="4100"/>
            </a:pPr>
            <a:r>
              <a:t>Knuth-Morris-Pratt (KMP) string matching algorithm</a:t>
            </a:r>
          </a:p>
          <a:p>
            <a:pPr>
              <a:spcBef>
                <a:spcPts val="4000"/>
              </a:spcBef>
              <a:defRPr sz="4100"/>
            </a:pPr>
            <a:r>
              <a:t>What is a suffix array?</a:t>
            </a:r>
          </a:p>
          <a:p>
            <a:pPr>
              <a:spcBef>
                <a:spcPts val="4000"/>
              </a:spcBef>
              <a:defRPr sz="4100"/>
            </a:pPr>
            <a:r>
              <a:t>Suffix array introduction</a:t>
            </a:r>
          </a:p>
          <a:p>
            <a:pPr>
              <a:spcBef>
                <a:spcPts val="4000"/>
              </a:spcBef>
              <a:defRPr sz="4100"/>
            </a:pPr>
            <a:r>
              <a:t>Suffix array construction, n</a:t>
            </a:r>
            <a:r>
              <a:rPr baseline="31999"/>
              <a:t>2</a:t>
            </a:r>
            <a:r>
              <a:t>log(n)</a:t>
            </a:r>
          </a:p>
          <a:p>
            <a:pPr>
              <a:spcBef>
                <a:spcPts val="4000"/>
              </a:spcBef>
              <a:defRPr sz="4100"/>
            </a:pPr>
            <a:r>
              <a:t>Suffix array construction, nlog</a:t>
            </a:r>
            <a:r>
              <a:rPr baseline="31999"/>
              <a:t>2</a:t>
            </a:r>
            <a:r>
              <a:t>(n)</a:t>
            </a:r>
          </a:p>
          <a:p>
            <a:pPr>
              <a:spcBef>
                <a:spcPts val="4000"/>
              </a:spcBef>
              <a:defRPr sz="4100"/>
            </a:pPr>
            <a:r>
              <a:t>Longest Common Prefix (LCP) array construction using Kasai Algorithm</a:t>
            </a:r>
          </a:p>
        </p:txBody>
      </p:sp>
      <p:sp>
        <p:nvSpPr>
          <p:cNvPr id="123" name="Shape 123"/>
          <p:cNvSpPr/>
          <p:nvPr>
            <p:ph type="title"/>
          </p:nvPr>
        </p:nvSpPr>
        <p:spPr>
          <a:xfrm>
            <a:off x="952500" y="-117735"/>
            <a:ext cx="11099800" cy="2159001"/>
          </a:xfrm>
          <a:prstGeom prst="rect">
            <a:avLst/>
          </a:prstGeom>
        </p:spPr>
        <p:txBody>
          <a:bodyPr/>
          <a:lstStyle>
            <a:lvl1pPr>
              <a:defRPr b="1"/>
            </a:lvl1pPr>
          </a:lstStyle>
          <a:p>
            <a:pPr/>
            <a:r>
              <a:t>Outline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206" name="Shape 206"/>
          <p:cNvSpPr/>
          <p:nvPr/>
        </p:nvSpPr>
        <p:spPr>
          <a:xfrm rot="16200000">
            <a:off x="11667412"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07" name="Shape 20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ABAA</a:t>
            </a:r>
            <a:r>
              <a:t>ABAABA</a:t>
            </a:r>
            <a:r>
              <a:rPr>
                <a:solidFill>
                  <a:schemeClr val="accent6">
                    <a:hueOff val="-241736"/>
                    <a:satOff val="29413"/>
                    <a:lumOff val="20727"/>
                  </a:schemeClr>
                </a:solidFill>
              </a:rPr>
              <a:t>ABAA</a:t>
            </a:r>
          </a:p>
        </p:txBody>
      </p:sp>
      <p:sp>
        <p:nvSpPr>
          <p:cNvPr id="208" name="Shape 208"/>
          <p:cNvSpPr/>
          <p:nvPr/>
        </p:nvSpPr>
        <p:spPr>
          <a:xfrm>
            <a:off x="292143" y="4868363"/>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590" sz="7400"/>
            </a:lvl1pPr>
          </a:lstStyle>
          <a:p>
            <a:pPr/>
            <a:r>
              <a:t>00111234234234</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5" name="Shape 3195"/>
          <p:cNvSpPr/>
          <p:nvPr>
            <p:ph type="title"/>
          </p:nvPr>
        </p:nvSpPr>
        <p:spPr>
          <a:xfrm>
            <a:off x="952500" y="-181800"/>
            <a:ext cx="11099800" cy="2159001"/>
          </a:xfrm>
          <a:prstGeom prst="rect">
            <a:avLst/>
          </a:prstGeom>
        </p:spPr>
        <p:txBody>
          <a:bodyPr/>
          <a:lstStyle>
            <a:lvl1pPr>
              <a:defRPr b="1"/>
            </a:lvl1pPr>
          </a:lstStyle>
          <a:p>
            <a:pPr/>
            <a:r>
              <a:t>Kasai Algorithm</a:t>
            </a:r>
          </a:p>
        </p:txBody>
      </p:sp>
      <p:graphicFrame>
        <p:nvGraphicFramePr>
          <p:cNvPr id="3196" name="Table 3196"/>
          <p:cNvGraphicFramePr/>
          <p:nvPr/>
        </p:nvGraphicFramePr>
        <p:xfrm>
          <a:off x="3257075" y="2199869"/>
          <a:ext cx="6325142" cy="73241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8110"/>
                <a:gridCol w="1578110"/>
                <a:gridCol w="1578110"/>
                <a:gridCol w="1578110"/>
              </a:tblGrid>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solidFill>
                      <a:srgbClr val="000000"/>
                    </a:solidFil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731149">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197" name="Shape 3197"/>
          <p:cNvSpPr/>
          <p:nvPr/>
        </p:nvSpPr>
        <p:spPr>
          <a:xfrm>
            <a:off x="3793222" y="154726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198" name="Shape 3198"/>
          <p:cNvSpPr/>
          <p:nvPr/>
        </p:nvSpPr>
        <p:spPr>
          <a:xfrm>
            <a:off x="4843123" y="1547265"/>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SA[i]</a:t>
            </a:r>
          </a:p>
        </p:txBody>
      </p:sp>
      <p:sp>
        <p:nvSpPr>
          <p:cNvPr id="3199" name="Shape 3199"/>
          <p:cNvSpPr/>
          <p:nvPr/>
        </p:nvSpPr>
        <p:spPr>
          <a:xfrm>
            <a:off x="6347415" y="15472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inv[i]</a:t>
            </a:r>
          </a:p>
        </p:txBody>
      </p:sp>
      <p:sp>
        <p:nvSpPr>
          <p:cNvPr id="3200" name="Shape 3200"/>
          <p:cNvSpPr/>
          <p:nvPr/>
        </p:nvSpPr>
        <p:spPr>
          <a:xfrm>
            <a:off x="7981878" y="1547265"/>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201" name="Shape 3201"/>
          <p:cNvSpPr/>
          <p:nvPr/>
        </p:nvSpPr>
        <p:spPr>
          <a:xfrm>
            <a:off x="10818010" y="4779433"/>
            <a:ext cx="176584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LCP</a:t>
            </a:r>
          </a:p>
          <a:p>
            <a:pPr>
              <a:defRPr b="1"/>
            </a:pPr>
            <a:r>
              <a:t>Array!</a:t>
            </a:r>
          </a:p>
        </p:txBody>
      </p:sp>
      <p:sp>
        <p:nvSpPr>
          <p:cNvPr id="3202" name="Shape 3202"/>
          <p:cNvSpPr/>
          <p:nvPr/>
        </p:nvSpPr>
        <p:spPr>
          <a:xfrm flipH="1" flipV="1">
            <a:off x="9982713" y="3615780"/>
            <a:ext cx="1134021" cy="113402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3" name="Shape 3203"/>
          <p:cNvSpPr/>
          <p:nvPr/>
        </p:nvSpPr>
        <p:spPr>
          <a:xfrm flipH="1">
            <a:off x="9921211" y="5621866"/>
            <a:ext cx="82926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4" name="Shape 3204"/>
          <p:cNvSpPr/>
          <p:nvPr/>
        </p:nvSpPr>
        <p:spPr>
          <a:xfrm flipH="1">
            <a:off x="10115797" y="6019799"/>
            <a:ext cx="862031" cy="148266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8" name="Shape 3208"/>
          <p:cNvSpPr/>
          <p:nvPr>
            <p:ph type="ctrTitle"/>
          </p:nvPr>
        </p:nvSpPr>
        <p:spPr>
          <a:xfrm>
            <a:off x="-189033" y="1823928"/>
            <a:ext cx="13382865" cy="4683953"/>
          </a:xfrm>
          <a:prstGeom prst="rect">
            <a:avLst/>
          </a:prstGeom>
        </p:spPr>
        <p:txBody>
          <a:bodyPr anchor="ctr"/>
          <a:lstStyle>
            <a:lvl1pPr>
              <a:defRPr b="1" sz="10000"/>
            </a:lvl1pPr>
          </a:lstStyle>
          <a:p>
            <a:pPr/>
            <a:r>
              <a:t>Counting all Unique Substrings</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0" name="Shape 3210"/>
          <p:cNvSpPr/>
          <p:nvPr>
            <p:ph type="title"/>
          </p:nvPr>
        </p:nvSpPr>
        <p:spPr>
          <a:prstGeom prst="rect">
            <a:avLst/>
          </a:prstGeom>
        </p:spPr>
        <p:txBody>
          <a:bodyPr/>
          <a:lstStyle>
            <a:lvl1pPr>
              <a:defRPr b="1"/>
            </a:lvl1pPr>
          </a:lstStyle>
          <a:p>
            <a:pPr/>
            <a:r>
              <a:t>Unique Substrings</a:t>
            </a:r>
          </a:p>
        </p:txBody>
      </p:sp>
      <p:sp>
        <p:nvSpPr>
          <p:cNvPr id="3211" name="Shape 3211"/>
          <p:cNvSpPr/>
          <p:nvPr/>
        </p:nvSpPr>
        <p:spPr>
          <a:xfrm>
            <a:off x="319069" y="4413773"/>
            <a:ext cx="4587237"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All n(n+1)/2</a:t>
            </a:r>
          </a:p>
          <a:p>
            <a:pPr>
              <a:defRPr sz="4500"/>
            </a:pPr>
            <a:r>
              <a:t>substrings:</a:t>
            </a:r>
          </a:p>
        </p:txBody>
      </p:sp>
      <p:sp>
        <p:nvSpPr>
          <p:cNvPr id="3212" name="Shape 3212"/>
          <p:cNvSpPr/>
          <p:nvPr/>
        </p:nvSpPr>
        <p:spPr>
          <a:xfrm>
            <a:off x="5157466" y="3720839"/>
            <a:ext cx="6638219" cy="3943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7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13" name="Shape 3213"/>
          <p:cNvSpPr/>
          <p:nvPr/>
        </p:nvSpPr>
        <p:spPr>
          <a:xfrm>
            <a:off x="1000697" y="8214180"/>
            <a:ext cx="1043646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Number of unique substrings: 9</a:t>
            </a:r>
          </a:p>
        </p:txBody>
      </p:sp>
      <p:sp>
        <p:nvSpPr>
          <p:cNvPr id="3214" name="Shape 3214"/>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6" name="Shape 3216"/>
          <p:cNvSpPr/>
          <p:nvPr>
            <p:ph type="title"/>
          </p:nvPr>
        </p:nvSpPr>
        <p:spPr>
          <a:prstGeom prst="rect">
            <a:avLst/>
          </a:prstGeom>
        </p:spPr>
        <p:txBody>
          <a:bodyPr/>
          <a:lstStyle>
            <a:lvl1pPr>
              <a:defRPr b="1"/>
            </a:lvl1pPr>
          </a:lstStyle>
          <a:p>
            <a:pPr/>
            <a:r>
              <a:t>Unique Substrings</a:t>
            </a:r>
          </a:p>
        </p:txBody>
      </p:sp>
      <p:graphicFrame>
        <p:nvGraphicFramePr>
          <p:cNvPr id="3217" name="Table 3217"/>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18" name="Shape 3218"/>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19" name="Shape 3219"/>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20" name="Shape 3220"/>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21" name="Shape 3221"/>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3" name="Shape 3223"/>
          <p:cNvSpPr/>
          <p:nvPr>
            <p:ph type="title"/>
          </p:nvPr>
        </p:nvSpPr>
        <p:spPr>
          <a:prstGeom prst="rect">
            <a:avLst/>
          </a:prstGeom>
        </p:spPr>
        <p:txBody>
          <a:bodyPr/>
          <a:lstStyle>
            <a:lvl1pPr>
              <a:defRPr b="1"/>
            </a:lvl1pPr>
          </a:lstStyle>
          <a:p>
            <a:pPr/>
            <a:r>
              <a:t>Unique Substrings</a:t>
            </a:r>
          </a:p>
        </p:txBody>
      </p:sp>
      <p:graphicFrame>
        <p:nvGraphicFramePr>
          <p:cNvPr id="3224" name="Table 3224"/>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25" name="Shape 3225"/>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26" name="Shape 3226"/>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27" name="Shape 3227"/>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28" name="Shape 3228"/>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0" name="Shape 3230"/>
          <p:cNvSpPr/>
          <p:nvPr>
            <p:ph type="title"/>
          </p:nvPr>
        </p:nvSpPr>
        <p:spPr>
          <a:prstGeom prst="rect">
            <a:avLst/>
          </a:prstGeom>
        </p:spPr>
        <p:txBody>
          <a:bodyPr/>
          <a:lstStyle>
            <a:lvl1pPr>
              <a:defRPr b="1"/>
            </a:lvl1pPr>
          </a:lstStyle>
          <a:p>
            <a:pPr/>
            <a:r>
              <a:t>Unique Substrings</a:t>
            </a:r>
          </a:p>
        </p:txBody>
      </p:sp>
      <p:graphicFrame>
        <p:nvGraphicFramePr>
          <p:cNvPr id="3231" name="Table 3231"/>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32" name="Shape 3232"/>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33" name="Shape 3233"/>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34" name="Shape 3234"/>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35" name="Shape 3235"/>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36" name="Shape 3236"/>
          <p:cNvSpPr/>
          <p:nvPr/>
        </p:nvSpPr>
        <p:spPr>
          <a:xfrm flipH="1">
            <a:off x="3138808" y="4743615"/>
            <a:ext cx="6722874" cy="234125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8" name="Shape 3238"/>
          <p:cNvSpPr/>
          <p:nvPr>
            <p:ph type="title"/>
          </p:nvPr>
        </p:nvSpPr>
        <p:spPr>
          <a:prstGeom prst="rect">
            <a:avLst/>
          </a:prstGeom>
        </p:spPr>
        <p:txBody>
          <a:bodyPr/>
          <a:lstStyle>
            <a:lvl1pPr>
              <a:defRPr b="1"/>
            </a:lvl1pPr>
          </a:lstStyle>
          <a:p>
            <a:pPr/>
            <a:r>
              <a:t>Unique Substrings</a:t>
            </a:r>
          </a:p>
        </p:txBody>
      </p:sp>
      <p:graphicFrame>
        <p:nvGraphicFramePr>
          <p:cNvPr id="3239" name="Table 3239"/>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a:t>
                      </a:r>
                      <a:r>
                        <a:t>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40" name="Shape 3240"/>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41" name="Shape 3241"/>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42" name="Shape 3242"/>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43" name="Shape 3243"/>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5" name="Shape 3245"/>
          <p:cNvSpPr/>
          <p:nvPr>
            <p:ph type="title"/>
          </p:nvPr>
        </p:nvSpPr>
        <p:spPr>
          <a:prstGeom prst="rect">
            <a:avLst/>
          </a:prstGeom>
        </p:spPr>
        <p:txBody>
          <a:bodyPr/>
          <a:lstStyle>
            <a:lvl1pPr>
              <a:defRPr b="1"/>
            </a:lvl1pPr>
          </a:lstStyle>
          <a:p>
            <a:pPr/>
            <a:r>
              <a:t>Unique Substrings</a:t>
            </a:r>
          </a:p>
        </p:txBody>
      </p:sp>
      <p:graphicFrame>
        <p:nvGraphicFramePr>
          <p:cNvPr id="3246" name="Table 3246"/>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a:t>
                      </a:r>
                      <a:r>
                        <a:t>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47" name="Shape 3247"/>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48" name="Shape 3248"/>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49" name="Shape 3249"/>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50" name="Shape 3250"/>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51" name="Shape 3251"/>
          <p:cNvSpPr/>
          <p:nvPr/>
        </p:nvSpPr>
        <p:spPr>
          <a:xfrm flipH="1">
            <a:off x="5023345" y="6805519"/>
            <a:ext cx="4957710" cy="135080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3" name="Shape 3253"/>
          <p:cNvSpPr/>
          <p:nvPr>
            <p:ph type="title"/>
          </p:nvPr>
        </p:nvSpPr>
        <p:spPr>
          <a:prstGeom prst="rect">
            <a:avLst/>
          </a:prstGeom>
        </p:spPr>
        <p:txBody>
          <a:bodyPr/>
          <a:lstStyle>
            <a:lvl1pPr>
              <a:defRPr b="1"/>
            </a:lvl1pPr>
          </a:lstStyle>
          <a:p>
            <a:pPr/>
            <a:r>
              <a:t>Unique Substrings</a:t>
            </a:r>
          </a:p>
        </p:txBody>
      </p:sp>
      <p:graphicFrame>
        <p:nvGraphicFramePr>
          <p:cNvPr id="3254" name="Table 3254"/>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AZ</a:t>
                      </a:r>
                      <a:r>
                        <a:t>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AZ</a:t>
                      </a:r>
                      <a:r>
                        <a:t>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55" name="Shape 3255"/>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56" name="Shape 3256"/>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57" name="Shape 3257"/>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58" name="Shape 3258"/>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0" name="Shape 3260"/>
          <p:cNvSpPr/>
          <p:nvPr>
            <p:ph type="title"/>
          </p:nvPr>
        </p:nvSpPr>
        <p:spPr>
          <a:prstGeom prst="rect">
            <a:avLst/>
          </a:prstGeom>
        </p:spPr>
        <p:txBody>
          <a:bodyPr/>
          <a:lstStyle>
            <a:lvl1pPr>
              <a:defRPr b="1"/>
            </a:lvl1pPr>
          </a:lstStyle>
          <a:p>
            <a:pPr/>
            <a:r>
              <a:t>Unique Substrings</a:t>
            </a:r>
          </a:p>
        </p:txBody>
      </p:sp>
      <p:graphicFrame>
        <p:nvGraphicFramePr>
          <p:cNvPr id="3261" name="Table 3261"/>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AZ</a:t>
                      </a:r>
                      <a:r>
                        <a:t>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AZ</a:t>
                      </a:r>
                      <a:r>
                        <a:t>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62" name="Shape 3262"/>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63" name="Shape 3263"/>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64" name="Shape 3264"/>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65" name="Shape 3265"/>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66" name="Shape 3266"/>
          <p:cNvSpPr/>
          <p:nvPr/>
        </p:nvSpPr>
        <p:spPr>
          <a:xfrm flipH="1">
            <a:off x="4418861" y="5669992"/>
            <a:ext cx="5510045" cy="145755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211" name="Shape 211"/>
          <p:cNvSpPr/>
          <p:nvPr/>
        </p:nvSpPr>
        <p:spPr>
          <a:xfrm>
            <a:off x="292143" y="4868363"/>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590" sz="7400"/>
            </a:lvl1pPr>
          </a:lstStyle>
          <a:p>
            <a:pPr/>
            <a:r>
              <a:t>00111234234234</a:t>
            </a:r>
          </a:p>
        </p:txBody>
      </p:sp>
      <p:sp>
        <p:nvSpPr>
          <p:cNvPr id="212" name="Shape 212"/>
          <p:cNvSpPr/>
          <p:nvPr/>
        </p:nvSpPr>
        <p:spPr>
          <a:xfrm>
            <a:off x="2958653" y="7483147"/>
            <a:ext cx="708749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Partial match array</a:t>
            </a:r>
          </a:p>
        </p:txBody>
      </p:sp>
      <p:sp>
        <p:nvSpPr>
          <p:cNvPr id="213" name="Shape 213"/>
          <p:cNvSpPr/>
          <p:nvPr/>
        </p:nvSpPr>
        <p:spPr>
          <a:xfrm flipV="1">
            <a:off x="213338" y="5478624"/>
            <a:ext cx="1" cy="622301"/>
          </a:xfrm>
          <a:prstGeom prst="line">
            <a:avLst/>
          </a:prstGeom>
          <a:ln w="1143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 name="Shape 214"/>
          <p:cNvSpPr/>
          <p:nvPr/>
        </p:nvSpPr>
        <p:spPr>
          <a:xfrm>
            <a:off x="252602" y="6034506"/>
            <a:ext cx="12499596" cy="1"/>
          </a:xfrm>
          <a:prstGeom prst="line">
            <a:avLst/>
          </a:prstGeom>
          <a:ln w="1143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 name="Shape 215"/>
          <p:cNvSpPr/>
          <p:nvPr/>
        </p:nvSpPr>
        <p:spPr>
          <a:xfrm flipV="1">
            <a:off x="12693981" y="5429249"/>
            <a:ext cx="1" cy="622301"/>
          </a:xfrm>
          <a:prstGeom prst="line">
            <a:avLst/>
          </a:prstGeom>
          <a:ln w="1143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 name="Shape 216"/>
          <p:cNvSpPr/>
          <p:nvPr/>
        </p:nvSpPr>
        <p:spPr>
          <a:xfrm flipV="1">
            <a:off x="6612454" y="6073356"/>
            <a:ext cx="1" cy="1398599"/>
          </a:xfrm>
          <a:prstGeom prst="line">
            <a:avLst/>
          </a:prstGeom>
          <a:ln w="1143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8" name="Shape 3268"/>
          <p:cNvSpPr/>
          <p:nvPr>
            <p:ph type="title"/>
          </p:nvPr>
        </p:nvSpPr>
        <p:spPr>
          <a:prstGeom prst="rect">
            <a:avLst/>
          </a:prstGeom>
        </p:spPr>
        <p:txBody>
          <a:bodyPr/>
          <a:lstStyle>
            <a:lvl1pPr>
              <a:defRPr b="1"/>
            </a:lvl1pPr>
          </a:lstStyle>
          <a:p>
            <a:pPr/>
            <a:r>
              <a:t>Unique Substrings</a:t>
            </a:r>
          </a:p>
        </p:txBody>
      </p:sp>
      <p:graphicFrame>
        <p:nvGraphicFramePr>
          <p:cNvPr id="3269" name="Table 3269"/>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AZA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70" name="Shape 3270"/>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71" name="Shape 3271"/>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72" name="Shape 3272"/>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73" name="Shape 3273"/>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5" name="Shape 3275"/>
          <p:cNvSpPr/>
          <p:nvPr>
            <p:ph type="title"/>
          </p:nvPr>
        </p:nvSpPr>
        <p:spPr>
          <a:prstGeom prst="rect">
            <a:avLst/>
          </a:prstGeom>
        </p:spPr>
        <p:txBody>
          <a:bodyPr/>
          <a:lstStyle>
            <a:lvl1pPr>
              <a:defRPr b="1"/>
            </a:lvl1pPr>
          </a:lstStyle>
          <a:p>
            <a:pPr/>
            <a:r>
              <a:t>Unique Substrings</a:t>
            </a:r>
          </a:p>
        </p:txBody>
      </p:sp>
      <p:graphicFrame>
        <p:nvGraphicFramePr>
          <p:cNvPr id="3276" name="Table 3276"/>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t>
                      </a:r>
                      <a:r>
                        <a:rPr b="1">
                          <a:solidFill>
                            <a:schemeClr val="accent2">
                              <a:satOff val="-13916"/>
                              <a:lumOff val="13989"/>
                            </a:schemeClr>
                          </a:solidFill>
                        </a:rPr>
                        <a:t>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AZA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4500">
                          <a:solidFill>
                            <a:srgbClr val="FFFFFF"/>
                          </a:solidFill>
                          <a:latin typeface="+mj-lt"/>
                          <a:ea typeface="+mj-ea"/>
                          <a:cs typeface="+mj-cs"/>
                          <a:sym typeface="Menlo"/>
                        </a:rPr>
                        <a:t>   ZAZA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77" name="Shape 3277"/>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78" name="Shape 3278"/>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79" name="Shape 3279"/>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80" name="Shape 3280"/>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81" name="Shape 3281"/>
          <p:cNvSpPr/>
          <p:nvPr/>
        </p:nvSpPr>
        <p:spPr>
          <a:xfrm flipH="1">
            <a:off x="6262779" y="6670910"/>
            <a:ext cx="3613215" cy="43785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3" name="Shape 3283"/>
          <p:cNvSpPr/>
          <p:nvPr>
            <p:ph type="title"/>
          </p:nvPr>
        </p:nvSpPr>
        <p:spPr>
          <a:prstGeom prst="rect">
            <a:avLst/>
          </a:prstGeom>
        </p:spPr>
        <p:txBody>
          <a:bodyPr/>
          <a:lstStyle>
            <a:lvl1pPr>
              <a:defRPr b="1"/>
            </a:lvl1pPr>
          </a:lstStyle>
          <a:p>
            <a:pPr/>
            <a:r>
              <a:t>Unique Substrings</a:t>
            </a:r>
          </a:p>
        </p:txBody>
      </p:sp>
      <p:graphicFrame>
        <p:nvGraphicFramePr>
          <p:cNvPr id="3284" name="Table 3284"/>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t>
                      </a:r>
                      <a:r>
                        <a:t>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t>
                      </a:r>
                      <a:r>
                        <a:t>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85" name="Shape 3285"/>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86" name="Shape 3286"/>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87" name="Shape 3287"/>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88" name="Shape 3288"/>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0" name="Shape 3290"/>
          <p:cNvSpPr/>
          <p:nvPr>
            <p:ph type="title"/>
          </p:nvPr>
        </p:nvSpPr>
        <p:spPr>
          <a:prstGeom prst="rect">
            <a:avLst/>
          </a:prstGeom>
        </p:spPr>
        <p:txBody>
          <a:bodyPr/>
          <a:lstStyle>
            <a:lvl1pPr>
              <a:defRPr b="1"/>
            </a:lvl1pPr>
          </a:lstStyle>
          <a:p>
            <a:pPr/>
            <a:r>
              <a:t>Unique Substrings</a:t>
            </a:r>
          </a:p>
        </p:txBody>
      </p:sp>
      <p:graphicFrame>
        <p:nvGraphicFramePr>
          <p:cNvPr id="3291" name="Table 3291"/>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t>
                      </a:r>
                      <a:r>
                        <a:t>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t>
                      </a:r>
                      <a:r>
                        <a:t>AZA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92" name="Shape 3292"/>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293" name="Shape 3293"/>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294" name="Shape 3294"/>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295" name="Shape 3295"/>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296" name="Shape 3296"/>
          <p:cNvSpPr/>
          <p:nvPr/>
        </p:nvSpPr>
        <p:spPr>
          <a:xfrm flipH="1" flipV="1">
            <a:off x="2632055" y="8233747"/>
            <a:ext cx="7286009" cy="57068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8" name="Shape 3298"/>
          <p:cNvSpPr/>
          <p:nvPr>
            <p:ph type="title"/>
          </p:nvPr>
        </p:nvSpPr>
        <p:spPr>
          <a:prstGeom prst="rect">
            <a:avLst/>
          </a:prstGeom>
        </p:spPr>
        <p:txBody>
          <a:bodyPr/>
          <a:lstStyle>
            <a:lvl1pPr>
              <a:defRPr b="1"/>
            </a:lvl1pPr>
          </a:lstStyle>
          <a:p>
            <a:pPr/>
            <a:r>
              <a:t>Unique Substrings</a:t>
            </a:r>
          </a:p>
        </p:txBody>
      </p:sp>
      <p:graphicFrame>
        <p:nvGraphicFramePr>
          <p:cNvPr id="3299" name="Table 3299"/>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a:t>
                      </a:r>
                      <a:r>
                        <a:t>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00" name="Shape 3300"/>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301" name="Shape 3301"/>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02" name="Shape 3302"/>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303" name="Shape 3303"/>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5" name="Shape 3305"/>
          <p:cNvSpPr/>
          <p:nvPr>
            <p:ph type="title"/>
          </p:nvPr>
        </p:nvSpPr>
        <p:spPr>
          <a:prstGeom prst="rect">
            <a:avLst/>
          </a:prstGeom>
        </p:spPr>
        <p:txBody>
          <a:bodyPr/>
          <a:lstStyle>
            <a:lvl1pPr>
              <a:defRPr b="1"/>
            </a:lvl1pPr>
          </a:lstStyle>
          <a:p>
            <a:pPr/>
            <a:r>
              <a:t>Unique Substrings</a:t>
            </a:r>
          </a:p>
        </p:txBody>
      </p:sp>
      <p:graphicFrame>
        <p:nvGraphicFramePr>
          <p:cNvPr id="3306" name="Table 3306"/>
          <p:cNvGraphicFramePr/>
          <p:nvPr/>
        </p:nvGraphicFramePr>
        <p:xfrm>
          <a:off x="6756420" y="4012707"/>
          <a:ext cx="6860973"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3623136"/>
              </a:tblGrid>
              <a:tr h="1066864">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sz="4500">
                          <a:latin typeface="+mj-lt"/>
                          <a:ea typeface="+mj-ea"/>
                          <a:cs typeface="+mj-cs"/>
                          <a:sym typeface="Menlo"/>
                        </a:defRPr>
                      </a:pPr>
                      <a:r>
                        <a:t>   </a:t>
                      </a:r>
                      <a:r>
                        <a:t>A</a:t>
                      </a:r>
                    </a:p>
                  </a:txBody>
                  <a:tcPr marL="50800" marR="50800" marT="50800" marB="50800" anchor="ctr" anchorCtr="0" horzOverflow="overflow">
                    <a:lnR w="12700">
                      <a:solidFill>
                        <a:srgbClr val="D6D6D6"/>
                      </a:solidFill>
                      <a:miter lim="400000"/>
                    </a:lnR>
                    <a:lnT w="12700">
                      <a:solidFill>
                        <a:srgbClr val="D6D6D6"/>
                      </a:solidFill>
                      <a:miter lim="400000"/>
                    </a:lnT>
                  </a:tcPr>
                </a:tc>
              </a:tr>
              <a:tr h="1066864">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t> A</a:t>
                      </a:r>
                      <a: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4500">
                          <a:solidFill>
                            <a:srgbClr val="FFFFFF"/>
                          </a:solidFill>
                          <a:latin typeface="+mj-lt"/>
                          <a:ea typeface="+mj-ea"/>
                          <a:cs typeface="+mj-cs"/>
                          <a:sym typeface="Menlo"/>
                        </a:rPr>
                        <a:t>   AZAZA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a:t>
                      </a:r>
                    </a:p>
                  </a:txBody>
                  <a:tcPr marL="50800" marR="50800" marT="50800" marB="50800" anchor="ctr" anchorCtr="0" horzOverflow="overflow">
                    <a:lnR w="12700">
                      <a:solidFill>
                        <a:srgbClr val="D6D6D6"/>
                      </a:solidFill>
                      <a:miter lim="400000"/>
                    </a:lnR>
                  </a:tcPr>
                </a:tc>
              </a:tr>
              <a:tr h="1066864">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   </a:t>
                      </a:r>
                      <a:r>
                        <a:rPr b="1">
                          <a:solidFill>
                            <a:schemeClr val="accent2">
                              <a:satOff val="-13916"/>
                              <a:lumOff val="13989"/>
                            </a:schemeClr>
                          </a:solidFill>
                        </a:rPr>
                        <a:t>ZA</a:t>
                      </a:r>
                      <a:r>
                        <a:t>ZA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07" name="Shape 3307"/>
          <p:cNvSpPr/>
          <p:nvPr/>
        </p:nvSpPr>
        <p:spPr>
          <a:xfrm>
            <a:off x="9077597" y="3175553"/>
            <a:ext cx="36697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Sorted Suffixes</a:t>
            </a:r>
          </a:p>
        </p:txBody>
      </p:sp>
      <p:sp>
        <p:nvSpPr>
          <p:cNvPr id="3308" name="Shape 3308"/>
          <p:cNvSpPr/>
          <p:nvPr/>
        </p:nvSpPr>
        <p:spPr>
          <a:xfrm>
            <a:off x="7535219" y="3143803"/>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09" name="Shape 3309"/>
          <p:cNvSpPr/>
          <p:nvPr/>
        </p:nvSpPr>
        <p:spPr>
          <a:xfrm>
            <a:off x="4208781" y="2161592"/>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’AZAZA'</a:t>
            </a:r>
          </a:p>
        </p:txBody>
      </p:sp>
      <p:sp>
        <p:nvSpPr>
          <p:cNvPr id="3310" name="Shape 3310"/>
          <p:cNvSpPr/>
          <p:nvPr/>
        </p:nvSpPr>
        <p:spPr>
          <a:xfrm>
            <a:off x="94977" y="4743118"/>
            <a:ext cx="6638218"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600"/>
            </a:pPr>
            <a:r>
              <a:t>A, AZ, AZA, AZAZ, AZAZA, Z, ZA, ZAZ, ZAZA, </a:t>
            </a:r>
            <a:r>
              <a:rPr b="1">
                <a:solidFill>
                  <a:schemeClr val="accent2">
                    <a:satOff val="-13916"/>
                    <a:lumOff val="13989"/>
                  </a:schemeClr>
                </a:solidFill>
              </a:rPr>
              <a:t>A</a:t>
            </a:r>
            <a:r>
              <a:t>, </a:t>
            </a:r>
            <a:r>
              <a:rPr b="1">
                <a:solidFill>
                  <a:schemeClr val="accent2">
                    <a:satOff val="-13916"/>
                    <a:lumOff val="13989"/>
                  </a:schemeClr>
                </a:solidFill>
              </a:rPr>
              <a:t>AZ</a:t>
            </a:r>
            <a:r>
              <a:t>, </a:t>
            </a:r>
            <a:r>
              <a:rPr b="1">
                <a:solidFill>
                  <a:schemeClr val="accent2">
                    <a:satOff val="-13916"/>
                    <a:lumOff val="13989"/>
                  </a:schemeClr>
                </a:solidFill>
              </a:rPr>
              <a:t>AZA</a:t>
            </a:r>
            <a:r>
              <a:t>, </a:t>
            </a:r>
            <a:r>
              <a:rPr b="1">
                <a:solidFill>
                  <a:schemeClr val="accent2">
                    <a:satOff val="-13916"/>
                    <a:lumOff val="13989"/>
                  </a:schemeClr>
                </a:solidFill>
              </a:rPr>
              <a:t>Z</a:t>
            </a:r>
            <a:r>
              <a:t>, </a:t>
            </a:r>
            <a:r>
              <a:rPr b="1">
                <a:solidFill>
                  <a:schemeClr val="accent2">
                    <a:satOff val="-13916"/>
                    <a:lumOff val="13989"/>
                  </a:schemeClr>
                </a:solidFill>
              </a:rPr>
              <a:t>ZA</a:t>
            </a:r>
            <a:r>
              <a:t>, </a:t>
            </a:r>
            <a:r>
              <a:rPr b="1">
                <a:solidFill>
                  <a:schemeClr val="accent2">
                    <a:satOff val="-13916"/>
                    <a:lumOff val="13989"/>
                  </a:schemeClr>
                </a:solidFill>
              </a:rPr>
              <a:t>A</a:t>
            </a:r>
          </a:p>
        </p:txBody>
      </p:sp>
      <p:sp>
        <p:nvSpPr>
          <p:cNvPr id="3311" name="Shape 3311"/>
          <p:cNvSpPr/>
          <p:nvPr/>
        </p:nvSpPr>
        <p:spPr>
          <a:xfrm flipH="1" flipV="1">
            <a:off x="4058324" y="8180224"/>
            <a:ext cx="5835842" cy="66185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3" name="Shape 3313"/>
          <p:cNvSpPr/>
          <p:nvPr>
            <p:ph type="title"/>
          </p:nvPr>
        </p:nvSpPr>
        <p:spPr>
          <a:prstGeom prst="rect">
            <a:avLst/>
          </a:prstGeom>
        </p:spPr>
        <p:txBody>
          <a:bodyPr/>
          <a:lstStyle>
            <a:lvl1pPr>
              <a:defRPr b="1"/>
            </a:lvl1pPr>
          </a:lstStyle>
          <a:p>
            <a:pPr/>
            <a:r>
              <a:t>Unique Substrings</a:t>
            </a:r>
          </a:p>
        </p:txBody>
      </p:sp>
      <p:sp>
        <p:nvSpPr>
          <p:cNvPr id="3314" name="Shape 3314"/>
          <p:cNvSpPr/>
          <p:nvPr/>
        </p:nvSpPr>
        <p:spPr>
          <a:xfrm>
            <a:off x="765242" y="3347239"/>
            <a:ext cx="4243165" cy="212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Unique</a:t>
            </a:r>
          </a:p>
          <a:p>
            <a:pPr>
              <a:defRPr sz="4500"/>
            </a:pPr>
            <a:r>
              <a:t>substring =</a:t>
            </a:r>
          </a:p>
          <a:p>
            <a:pPr>
              <a:defRPr sz="4500"/>
            </a:pPr>
            <a:r>
              <a:t>count</a:t>
            </a:r>
          </a:p>
        </p:txBody>
      </p:sp>
      <p:sp>
        <p:nvSpPr>
          <p:cNvPr id="3315" name="Shape 3315"/>
          <p:cNvSpPr/>
          <p:nvPr/>
        </p:nvSpPr>
        <p:spPr>
          <a:xfrm>
            <a:off x="5378396" y="4007639"/>
            <a:ext cx="370794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lvl1pPr>
          </a:lstStyle>
          <a:p>
            <a:pPr/>
            <a:r>
              <a:t>n(n+1)/2 -</a:t>
            </a:r>
          </a:p>
        </p:txBody>
      </p:sp>
      <p:sp>
        <p:nvSpPr>
          <p:cNvPr id="3316" name="Shape 3316"/>
          <p:cNvSpPr/>
          <p:nvPr/>
        </p:nvSpPr>
        <p:spPr>
          <a:xfrm>
            <a:off x="9456326" y="3512339"/>
            <a:ext cx="985950" cy="179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1400"/>
            </a:lvl1pPr>
          </a:lstStyle>
          <a:p>
            <a:pPr/>
            <a:r>
              <a:t>Σ</a:t>
            </a:r>
          </a:p>
        </p:txBody>
      </p:sp>
      <p:sp>
        <p:nvSpPr>
          <p:cNvPr id="3317" name="Shape 3317"/>
          <p:cNvSpPr/>
          <p:nvPr/>
        </p:nvSpPr>
        <p:spPr>
          <a:xfrm>
            <a:off x="9204007" y="505430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0</a:t>
            </a:r>
          </a:p>
        </p:txBody>
      </p:sp>
      <p:sp>
        <p:nvSpPr>
          <p:cNvPr id="3318" name="Shape 3318"/>
          <p:cNvSpPr/>
          <p:nvPr/>
        </p:nvSpPr>
        <p:spPr>
          <a:xfrm>
            <a:off x="9754522" y="3090216"/>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a:t>
            </a:r>
          </a:p>
        </p:txBody>
      </p:sp>
      <p:sp>
        <p:nvSpPr>
          <p:cNvPr id="3319" name="Shape 3319"/>
          <p:cNvSpPr/>
          <p:nvPr/>
        </p:nvSpPr>
        <p:spPr>
          <a:xfrm>
            <a:off x="10473711" y="4096539"/>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320" name="Shape 3320"/>
          <p:cNvSpPr/>
          <p:nvPr/>
        </p:nvSpPr>
        <p:spPr>
          <a:xfrm>
            <a:off x="2316385" y="6227221"/>
            <a:ext cx="837203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If text = ’AZAZA’, n = 5</a:t>
            </a:r>
          </a:p>
        </p:txBody>
      </p:sp>
      <p:sp>
        <p:nvSpPr>
          <p:cNvPr id="3321" name="Shape 3321"/>
          <p:cNvSpPr/>
          <p:nvPr/>
        </p:nvSpPr>
        <p:spPr>
          <a:xfrm>
            <a:off x="1972313" y="7552535"/>
            <a:ext cx="9060174"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5(5+1)/2 - (1+3+0+2+0) = 9</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3" name="Shape 3323"/>
          <p:cNvSpPr/>
          <p:nvPr>
            <p:ph type="title"/>
          </p:nvPr>
        </p:nvSpPr>
        <p:spPr>
          <a:prstGeom prst="rect">
            <a:avLst/>
          </a:prstGeom>
        </p:spPr>
        <p:txBody>
          <a:bodyPr/>
          <a:lstStyle>
            <a:lvl1pPr>
              <a:defRPr b="1"/>
            </a:lvl1pPr>
          </a:lstStyle>
          <a:p>
            <a:pPr/>
            <a:r>
              <a:t>Unique Substrings</a:t>
            </a:r>
          </a:p>
        </p:txBody>
      </p:sp>
      <p:sp>
        <p:nvSpPr>
          <p:cNvPr id="3324" name="Shape 3324"/>
          <p:cNvSpPr/>
          <p:nvPr/>
        </p:nvSpPr>
        <p:spPr>
          <a:xfrm>
            <a:off x="319069" y="4413773"/>
            <a:ext cx="4587237"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All n(n+1)/2</a:t>
            </a:r>
          </a:p>
          <a:p>
            <a:pPr>
              <a:defRPr sz="4500"/>
            </a:pPr>
            <a:r>
              <a:t>substrings:</a:t>
            </a:r>
          </a:p>
        </p:txBody>
      </p:sp>
      <p:sp>
        <p:nvSpPr>
          <p:cNvPr id="3325" name="Shape 3325"/>
          <p:cNvSpPr/>
          <p:nvPr/>
        </p:nvSpPr>
        <p:spPr>
          <a:xfrm>
            <a:off x="5504947" y="3390836"/>
            <a:ext cx="6798941"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41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
        <p:nvSpPr>
          <p:cNvPr id="3326" name="Shape 3326"/>
          <p:cNvSpPr/>
          <p:nvPr/>
        </p:nvSpPr>
        <p:spPr>
          <a:xfrm>
            <a:off x="828661" y="8214180"/>
            <a:ext cx="10780534"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Number of unique substrings: 11</a:t>
            </a:r>
          </a:p>
        </p:txBody>
      </p:sp>
      <p:sp>
        <p:nvSpPr>
          <p:cNvPr id="3327" name="Shape 3327"/>
          <p:cNvSpPr/>
          <p:nvPr/>
        </p:nvSpPr>
        <p:spPr>
          <a:xfrm>
            <a:off x="4036745" y="2161592"/>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9" name="Shape 3329"/>
          <p:cNvSpPr/>
          <p:nvPr>
            <p:ph type="title"/>
          </p:nvPr>
        </p:nvSpPr>
        <p:spPr>
          <a:prstGeom prst="rect">
            <a:avLst/>
          </a:prstGeom>
        </p:spPr>
        <p:txBody>
          <a:bodyPr/>
          <a:lstStyle>
            <a:lvl1pPr>
              <a:defRPr b="1"/>
            </a:lvl1pPr>
          </a:lstStyle>
          <a:p>
            <a:pPr/>
            <a:r>
              <a:t>Unique Substrings</a:t>
            </a:r>
          </a:p>
        </p:txBody>
      </p:sp>
      <p:graphicFrame>
        <p:nvGraphicFramePr>
          <p:cNvPr id="3330" name="Table 3330"/>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31" name="Shape 3331"/>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32" name="Shape 3332"/>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33" name="Shape 3333"/>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34" name="Shape 3334"/>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6" name="Shape 3336"/>
          <p:cNvSpPr/>
          <p:nvPr>
            <p:ph type="title"/>
          </p:nvPr>
        </p:nvSpPr>
        <p:spPr>
          <a:prstGeom prst="rect">
            <a:avLst/>
          </a:prstGeom>
        </p:spPr>
        <p:txBody>
          <a:bodyPr/>
          <a:lstStyle>
            <a:lvl1pPr>
              <a:defRPr b="1"/>
            </a:lvl1pPr>
          </a:lstStyle>
          <a:p>
            <a:pPr/>
            <a:r>
              <a:t>Unique Substrings</a:t>
            </a:r>
          </a:p>
        </p:txBody>
      </p:sp>
      <p:graphicFrame>
        <p:nvGraphicFramePr>
          <p:cNvPr id="3337" name="Table 3337"/>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38" name="Shape 3338"/>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39" name="Shape 3339"/>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40" name="Shape 3340"/>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41" name="Shape 3341"/>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19" name="Shape 219"/>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2520" sz="7200"/>
            </a:lvl1pPr>
          </a:lstStyle>
          <a:p>
            <a:pPr/>
            <a:r>
              <a:t>CATCACACAACTCAC</a:t>
            </a:r>
          </a:p>
        </p:txBody>
      </p:sp>
      <p:sp>
        <p:nvSpPr>
          <p:cNvPr id="220" name="Shape 220"/>
          <p:cNvSpPr/>
          <p:nvPr/>
        </p:nvSpPr>
        <p:spPr>
          <a:xfrm>
            <a:off x="105951" y="4557168"/>
            <a:ext cx="598655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pc="2520" sz="7200"/>
            </a:lvl1pPr>
          </a:lstStyle>
          <a:p>
            <a:pPr/>
            <a:r>
              <a:t>ACACATA</a:t>
            </a:r>
          </a:p>
        </p:txBody>
      </p:sp>
      <p:sp>
        <p:nvSpPr>
          <p:cNvPr id="221" name="Shape 221"/>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1, 2, 3, 0, 1]</a:t>
            </a:r>
          </a:p>
        </p:txBody>
      </p:sp>
      <p:sp>
        <p:nvSpPr>
          <p:cNvPr id="222" name="Shape 222"/>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3" name="Shape 3343"/>
          <p:cNvSpPr/>
          <p:nvPr>
            <p:ph type="title"/>
          </p:nvPr>
        </p:nvSpPr>
        <p:spPr>
          <a:prstGeom prst="rect">
            <a:avLst/>
          </a:prstGeom>
        </p:spPr>
        <p:txBody>
          <a:bodyPr/>
          <a:lstStyle>
            <a:lvl1pPr>
              <a:defRPr b="1"/>
            </a:lvl1pPr>
          </a:lstStyle>
          <a:p>
            <a:pPr/>
            <a:r>
              <a:t>Unique Substrings</a:t>
            </a:r>
          </a:p>
        </p:txBody>
      </p:sp>
      <p:graphicFrame>
        <p:nvGraphicFramePr>
          <p:cNvPr id="3344" name="Table 3344"/>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45" name="Shape 3345"/>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46" name="Shape 3346"/>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47" name="Shape 3347"/>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48" name="Shape 3348"/>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0" name="Shape 3350"/>
          <p:cNvSpPr/>
          <p:nvPr>
            <p:ph type="title"/>
          </p:nvPr>
        </p:nvSpPr>
        <p:spPr>
          <a:prstGeom prst="rect">
            <a:avLst/>
          </a:prstGeom>
        </p:spPr>
        <p:txBody>
          <a:bodyPr/>
          <a:lstStyle>
            <a:lvl1pPr>
              <a:defRPr b="1"/>
            </a:lvl1pPr>
          </a:lstStyle>
          <a:p>
            <a:pPr/>
            <a:r>
              <a:t>Unique Substrings</a:t>
            </a:r>
          </a:p>
        </p:txBody>
      </p:sp>
      <p:graphicFrame>
        <p:nvGraphicFramePr>
          <p:cNvPr id="3351" name="Table 3351"/>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52" name="Shape 3352"/>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53" name="Shape 3353"/>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54" name="Shape 3354"/>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55" name="Shape 3355"/>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7" name="Shape 3357"/>
          <p:cNvSpPr/>
          <p:nvPr>
            <p:ph type="title"/>
          </p:nvPr>
        </p:nvSpPr>
        <p:spPr>
          <a:prstGeom prst="rect">
            <a:avLst/>
          </a:prstGeom>
        </p:spPr>
        <p:txBody>
          <a:bodyPr/>
          <a:lstStyle>
            <a:lvl1pPr>
              <a:defRPr b="1"/>
            </a:lvl1pPr>
          </a:lstStyle>
          <a:p>
            <a:pPr/>
            <a:r>
              <a:t>Unique Substrings</a:t>
            </a:r>
          </a:p>
        </p:txBody>
      </p:sp>
      <p:graphicFrame>
        <p:nvGraphicFramePr>
          <p:cNvPr id="3358" name="Table 3358"/>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59" name="Shape 3359"/>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60" name="Shape 3360"/>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61" name="Shape 3361"/>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62" name="Shape 3362"/>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4" name="Shape 3364"/>
          <p:cNvSpPr/>
          <p:nvPr>
            <p:ph type="title"/>
          </p:nvPr>
        </p:nvSpPr>
        <p:spPr>
          <a:prstGeom prst="rect">
            <a:avLst/>
          </a:prstGeom>
        </p:spPr>
        <p:txBody>
          <a:bodyPr/>
          <a:lstStyle>
            <a:lvl1pPr>
              <a:defRPr b="1"/>
            </a:lvl1pPr>
          </a:lstStyle>
          <a:p>
            <a:pPr/>
            <a:r>
              <a:t>Unique Substrings</a:t>
            </a:r>
          </a:p>
        </p:txBody>
      </p:sp>
      <p:graphicFrame>
        <p:nvGraphicFramePr>
          <p:cNvPr id="3365" name="Table 3365"/>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66" name="Shape 3366"/>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67" name="Shape 3367"/>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68" name="Shape 3368"/>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69" name="Shape 3369"/>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1" name="Shape 3371"/>
          <p:cNvSpPr/>
          <p:nvPr>
            <p:ph type="title"/>
          </p:nvPr>
        </p:nvSpPr>
        <p:spPr>
          <a:prstGeom prst="rect">
            <a:avLst/>
          </a:prstGeom>
        </p:spPr>
        <p:txBody>
          <a:bodyPr/>
          <a:lstStyle>
            <a:lvl1pPr>
              <a:defRPr b="1"/>
            </a:lvl1pPr>
          </a:lstStyle>
          <a:p>
            <a:pPr/>
            <a:r>
              <a:t>Unique Substrings</a:t>
            </a:r>
          </a:p>
        </p:txBody>
      </p:sp>
      <p:graphicFrame>
        <p:nvGraphicFramePr>
          <p:cNvPr id="3372" name="Table 3372"/>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t>00000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73" name="Shape 3373"/>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74" name="Shape 3374"/>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75" name="Shape 3375"/>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76" name="Shape 3376"/>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8" name="Shape 3378"/>
          <p:cNvSpPr/>
          <p:nvPr>
            <p:ph type="title"/>
          </p:nvPr>
        </p:nvSpPr>
        <p:spPr>
          <a:prstGeom prst="rect">
            <a:avLst/>
          </a:prstGeom>
        </p:spPr>
        <p:txBody>
          <a:bodyPr/>
          <a:lstStyle>
            <a:lvl1pPr>
              <a:defRPr b="1"/>
            </a:lvl1pPr>
          </a:lstStyle>
          <a:p>
            <a:pPr/>
            <a:r>
              <a:t>Unique Substrings</a:t>
            </a:r>
          </a:p>
        </p:txBody>
      </p:sp>
      <p:graphicFrame>
        <p:nvGraphicFramePr>
          <p:cNvPr id="3379" name="Table 3379"/>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rPr b="1">
                          <a:solidFill>
                            <a:schemeClr val="accent2">
                              <a:satOff val="-13916"/>
                              <a:lumOff val="13989"/>
                            </a:schemeClr>
                          </a:solidFill>
                        </a:rPr>
                        <a:t>0</a:t>
                      </a:r>
                      <a:r>
                        <a:t>0000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80" name="Shape 3380"/>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81" name="Shape 3381"/>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82" name="Shape 3382"/>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83" name="Shape 3383"/>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5" name="Shape 3385"/>
          <p:cNvSpPr/>
          <p:nvPr>
            <p:ph type="title"/>
          </p:nvPr>
        </p:nvSpPr>
        <p:spPr>
          <a:prstGeom prst="rect">
            <a:avLst/>
          </a:prstGeom>
        </p:spPr>
        <p:txBody>
          <a:bodyPr/>
          <a:lstStyle>
            <a:lvl1pPr>
              <a:defRPr b="1"/>
            </a:lvl1pPr>
          </a:lstStyle>
          <a:p>
            <a:pPr/>
            <a:r>
              <a:t>Unique Substrings</a:t>
            </a:r>
          </a:p>
        </p:txBody>
      </p:sp>
      <p:graphicFrame>
        <p:nvGraphicFramePr>
          <p:cNvPr id="3386" name="Table 3386"/>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a:t>
                      </a:r>
                      <a:r>
                        <a:t>000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87" name="Shape 3387"/>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88" name="Shape 3388"/>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89" name="Shape 3389"/>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90" name="Shape 3390"/>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2" name="Shape 3392"/>
          <p:cNvSpPr/>
          <p:nvPr>
            <p:ph type="title"/>
          </p:nvPr>
        </p:nvSpPr>
        <p:spPr>
          <a:prstGeom prst="rect">
            <a:avLst/>
          </a:prstGeom>
        </p:spPr>
        <p:txBody>
          <a:bodyPr/>
          <a:lstStyle>
            <a:lvl1pPr>
              <a:defRPr b="1"/>
            </a:lvl1pPr>
          </a:lstStyle>
          <a:p>
            <a:pPr/>
            <a:r>
              <a:t>Unique Substrings</a:t>
            </a:r>
          </a:p>
        </p:txBody>
      </p:sp>
      <p:graphicFrame>
        <p:nvGraphicFramePr>
          <p:cNvPr id="3393" name="Table 3393"/>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a:t>
                      </a: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a:t>
                      </a:r>
                      <a:r>
                        <a:t>00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94" name="Shape 3394"/>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395" name="Shape 3395"/>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396" name="Shape 3396"/>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397" name="Shape 3397"/>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9" name="Shape 3399"/>
          <p:cNvSpPr/>
          <p:nvPr>
            <p:ph type="title"/>
          </p:nvPr>
        </p:nvSpPr>
        <p:spPr>
          <a:prstGeom prst="rect">
            <a:avLst/>
          </a:prstGeom>
        </p:spPr>
        <p:txBody>
          <a:bodyPr/>
          <a:lstStyle>
            <a:lvl1pPr>
              <a:defRPr b="1"/>
            </a:lvl1pPr>
          </a:lstStyle>
          <a:p>
            <a:pPr/>
            <a:r>
              <a:t>Unique Substrings</a:t>
            </a:r>
          </a:p>
        </p:txBody>
      </p:sp>
      <p:graphicFrame>
        <p:nvGraphicFramePr>
          <p:cNvPr id="3400" name="Table 3400"/>
          <p:cNvGraphicFramePr/>
          <p:nvPr/>
        </p:nvGraphicFramePr>
        <p:xfrm>
          <a:off x="6697781" y="4018342"/>
          <a:ext cx="5907224" cy="53470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10152"/>
                <a:gridCol w="3584370"/>
              </a:tblGrid>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4500">
                          <a:solidFill>
                            <a:srgbClr val="FFFFFF"/>
                          </a:solidFill>
                          <a:latin typeface="+mj-lt"/>
                          <a:ea typeface="+mj-ea"/>
                          <a:cs typeface="+mj-cs"/>
                          <a:sym typeface="Menlo"/>
                        </a:rPr>
                        <a:t>100000</a:t>
                      </a:r>
                    </a:p>
                  </a:txBody>
                  <a:tcPr marL="50800" marR="50800" marT="50800" marB="50800" anchor="ctr" anchorCtr="0" horzOverflow="overflow">
                    <a:lnR w="12700">
                      <a:solidFill>
                        <a:srgbClr val="D6D6D6"/>
                      </a:solidFill>
                      <a:miter lim="400000"/>
                    </a:lnR>
                    <a:lnT w="12700">
                      <a:solidFill>
                        <a:srgbClr val="D6D6D6"/>
                      </a:solidFill>
                      <a:miter lim="400000"/>
                    </a:lnT>
                  </a:tcPr>
                </a:tc>
              </a:tr>
              <a:tr h="889053">
                <a:tc>
                  <a:txBody>
                    <a:bodyPr/>
                    <a:lstStyle/>
                    <a:p>
                      <a:pPr defTabSz="914400">
                        <a:defRPr>
                          <a:solidFill>
                            <a:srgbClr val="000000"/>
                          </a:solidFill>
                        </a:defRPr>
                      </a:pPr>
                      <a:r>
                        <a:rPr sz="45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t>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0000</a:t>
                      </a:r>
                      <a:r>
                        <a:rPr sz="100"/>
                        <a:t>_</a:t>
                      </a:r>
                    </a:p>
                  </a:txBody>
                  <a:tcPr marL="50800" marR="50800" marT="50800" marB="50800" anchor="ctr" anchorCtr="0" horzOverflow="overflow">
                    <a:lnR w="12700">
                      <a:solidFill>
                        <a:srgbClr val="D6D6D6"/>
                      </a:solidFill>
                      <a:miter lim="400000"/>
                    </a:lnR>
                  </a:tcPr>
                </a:tc>
              </a:tr>
              <a:tr h="889053">
                <a:tc>
                  <a:txBody>
                    <a:bodyPr/>
                    <a:lstStyle/>
                    <a:p>
                      <a:pPr defTabSz="914400">
                        <a:defRPr>
                          <a:solidFill>
                            <a:srgbClr val="000000"/>
                          </a:solidFill>
                        </a:defRPr>
                      </a:pPr>
                      <a:r>
                        <a:rPr sz="45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sz="4500">
                          <a:latin typeface="+mj-lt"/>
                          <a:ea typeface="+mj-ea"/>
                          <a:cs typeface="+mj-cs"/>
                          <a:sym typeface="Menlo"/>
                        </a:defRPr>
                      </a:pPr>
                      <a:r>
                        <a:rPr b="1">
                          <a:solidFill>
                            <a:schemeClr val="accent2">
                              <a:satOff val="-13916"/>
                              <a:lumOff val="13989"/>
                            </a:schemeClr>
                          </a:solidFill>
                        </a:rPr>
                        <a:t>0000</a:t>
                      </a:r>
                      <a:r>
                        <a:t>0</a:t>
                      </a:r>
                      <a:r>
                        <a:rPr sz="100"/>
                        <a:t>_</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401" name="Shape 3401"/>
          <p:cNvSpPr/>
          <p:nvPr/>
        </p:nvSpPr>
        <p:spPr>
          <a:xfrm>
            <a:off x="8845629" y="3171664"/>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Sorted Suffixes</a:t>
            </a:r>
          </a:p>
        </p:txBody>
      </p:sp>
      <p:sp>
        <p:nvSpPr>
          <p:cNvPr id="3402" name="Shape 3402"/>
          <p:cNvSpPr/>
          <p:nvPr/>
        </p:nvSpPr>
        <p:spPr>
          <a:xfrm>
            <a:off x="7222478" y="314626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403" name="Shape 3403"/>
          <p:cNvSpPr/>
          <p:nvPr/>
        </p:nvSpPr>
        <p:spPr>
          <a:xfrm>
            <a:off x="4584041" y="2153535"/>
            <a:ext cx="493131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Text: ’100000'</a:t>
            </a:r>
          </a:p>
        </p:txBody>
      </p:sp>
      <p:sp>
        <p:nvSpPr>
          <p:cNvPr id="3404" name="Shape 3404"/>
          <p:cNvSpPr/>
          <p:nvPr/>
        </p:nvSpPr>
        <p:spPr>
          <a:xfrm>
            <a:off x="207902" y="4199475"/>
            <a:ext cx="606053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700"/>
            </a:pPr>
            <a:r>
              <a:t>1, 10, 100, 1000, 10000, 100000, 0, 00, 000, 0000, 00000,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000</a:t>
            </a:r>
            <a:r>
              <a:t>, </a:t>
            </a:r>
            <a:r>
              <a:rPr b="1">
                <a:solidFill>
                  <a:schemeClr val="accent2">
                    <a:satOff val="-13916"/>
                    <a:lumOff val="13989"/>
                  </a:schemeClr>
                </a:solidFill>
              </a:rPr>
              <a:t>0</a:t>
            </a:r>
            <a:r>
              <a:t>, </a:t>
            </a:r>
            <a:r>
              <a:rPr b="1">
                <a:solidFill>
                  <a:schemeClr val="accent2">
                    <a:satOff val="-13916"/>
                    <a:lumOff val="13989"/>
                  </a:schemeClr>
                </a:solidFill>
              </a:rPr>
              <a:t>00</a:t>
            </a:r>
            <a:r>
              <a:t>, </a:t>
            </a:r>
            <a:r>
              <a:rPr b="1">
                <a:solidFill>
                  <a:schemeClr val="accent2">
                    <a:satOff val="-13916"/>
                    <a:lumOff val="13989"/>
                  </a:schemeClr>
                </a:solidFill>
              </a:rPr>
              <a:t>0</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6" name="Shape 3406"/>
          <p:cNvSpPr/>
          <p:nvPr>
            <p:ph type="title"/>
          </p:nvPr>
        </p:nvSpPr>
        <p:spPr>
          <a:prstGeom prst="rect">
            <a:avLst/>
          </a:prstGeom>
        </p:spPr>
        <p:txBody>
          <a:bodyPr/>
          <a:lstStyle>
            <a:lvl1pPr>
              <a:defRPr b="1"/>
            </a:lvl1pPr>
          </a:lstStyle>
          <a:p>
            <a:pPr/>
            <a:r>
              <a:t>Unique Substrings</a:t>
            </a:r>
          </a:p>
        </p:txBody>
      </p:sp>
      <p:sp>
        <p:nvSpPr>
          <p:cNvPr id="3407" name="Shape 3407"/>
          <p:cNvSpPr/>
          <p:nvPr/>
        </p:nvSpPr>
        <p:spPr>
          <a:xfrm>
            <a:off x="765242" y="3347239"/>
            <a:ext cx="4243165" cy="212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Unique</a:t>
            </a:r>
          </a:p>
          <a:p>
            <a:pPr>
              <a:defRPr sz="4500"/>
            </a:pPr>
            <a:r>
              <a:t>substring =</a:t>
            </a:r>
          </a:p>
          <a:p>
            <a:pPr>
              <a:defRPr sz="4500"/>
            </a:pPr>
            <a:r>
              <a:t>count</a:t>
            </a:r>
          </a:p>
        </p:txBody>
      </p:sp>
      <p:sp>
        <p:nvSpPr>
          <p:cNvPr id="3408" name="Shape 3408"/>
          <p:cNvSpPr/>
          <p:nvPr/>
        </p:nvSpPr>
        <p:spPr>
          <a:xfrm>
            <a:off x="5378396" y="4007639"/>
            <a:ext cx="370794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lvl1pPr>
          </a:lstStyle>
          <a:p>
            <a:pPr/>
            <a:r>
              <a:t>n(n+1)/2 -</a:t>
            </a:r>
          </a:p>
        </p:txBody>
      </p:sp>
      <p:sp>
        <p:nvSpPr>
          <p:cNvPr id="3409" name="Shape 3409"/>
          <p:cNvSpPr/>
          <p:nvPr/>
        </p:nvSpPr>
        <p:spPr>
          <a:xfrm>
            <a:off x="9456326" y="3512339"/>
            <a:ext cx="985950" cy="179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1400"/>
            </a:lvl1pPr>
          </a:lstStyle>
          <a:p>
            <a:pPr/>
            <a:r>
              <a:t>Σ</a:t>
            </a:r>
          </a:p>
        </p:txBody>
      </p:sp>
      <p:sp>
        <p:nvSpPr>
          <p:cNvPr id="3410" name="Shape 3410"/>
          <p:cNvSpPr/>
          <p:nvPr/>
        </p:nvSpPr>
        <p:spPr>
          <a:xfrm>
            <a:off x="9204007" y="505430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0</a:t>
            </a:r>
          </a:p>
        </p:txBody>
      </p:sp>
      <p:sp>
        <p:nvSpPr>
          <p:cNvPr id="3411" name="Shape 3411"/>
          <p:cNvSpPr/>
          <p:nvPr/>
        </p:nvSpPr>
        <p:spPr>
          <a:xfrm>
            <a:off x="9754522" y="3090216"/>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a:t>
            </a:r>
          </a:p>
        </p:txBody>
      </p:sp>
      <p:sp>
        <p:nvSpPr>
          <p:cNvPr id="3412" name="Shape 3412"/>
          <p:cNvSpPr/>
          <p:nvPr/>
        </p:nvSpPr>
        <p:spPr>
          <a:xfrm>
            <a:off x="10473711" y="4096539"/>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lcp[i]</a:t>
            </a:r>
          </a:p>
        </p:txBody>
      </p:sp>
      <p:sp>
        <p:nvSpPr>
          <p:cNvPr id="3413" name="Shape 3413"/>
          <p:cNvSpPr/>
          <p:nvPr/>
        </p:nvSpPr>
        <p:spPr>
          <a:xfrm>
            <a:off x="2144349" y="6227221"/>
            <a:ext cx="871610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If text = ’100000’, n = 6</a:t>
            </a:r>
          </a:p>
        </p:txBody>
      </p:sp>
      <p:sp>
        <p:nvSpPr>
          <p:cNvPr id="3414" name="Shape 3414"/>
          <p:cNvSpPr/>
          <p:nvPr/>
        </p:nvSpPr>
        <p:spPr>
          <a:xfrm>
            <a:off x="1456205" y="7552535"/>
            <a:ext cx="1009239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6(6+1)/2 - (0+1+2+3+4+0) = 11</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25" name="Shape 225"/>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rPr>
                <a:solidFill>
                  <a:schemeClr val="accent5">
                    <a:hueOff val="101205"/>
                    <a:satOff val="-13598"/>
                    <a:lumOff val="23877"/>
                  </a:schemeClr>
                </a:solidFill>
              </a:rPr>
              <a:t>C</a:t>
            </a:r>
            <a:r>
              <a:t>ATCACACAACTCAC</a:t>
            </a:r>
          </a:p>
        </p:txBody>
      </p:sp>
      <p:sp>
        <p:nvSpPr>
          <p:cNvPr id="226" name="Shape 226"/>
          <p:cNvSpPr/>
          <p:nvPr/>
        </p:nvSpPr>
        <p:spPr>
          <a:xfrm>
            <a:off x="105951" y="4557168"/>
            <a:ext cx="598655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5">
                    <a:hueOff val="101205"/>
                    <a:satOff val="-13598"/>
                    <a:lumOff val="23877"/>
                  </a:schemeClr>
                </a:solidFill>
              </a:rPr>
              <a:t>A</a:t>
            </a:r>
            <a:r>
              <a:t>CACATA</a:t>
            </a:r>
          </a:p>
        </p:txBody>
      </p:sp>
      <p:sp>
        <p:nvSpPr>
          <p:cNvPr id="227" name="Shape 227"/>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1, 2, 3, 0, 1]</a:t>
            </a:r>
          </a:p>
        </p:txBody>
      </p:sp>
      <p:sp>
        <p:nvSpPr>
          <p:cNvPr id="228" name="Shape 228"/>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
        <p:nvSpPr>
          <p:cNvPr id="229" name="Shape 229"/>
          <p:cNvSpPr/>
          <p:nvPr/>
        </p:nvSpPr>
        <p:spPr>
          <a:xfrm>
            <a:off x="3998515" y="2305291"/>
            <a:ext cx="500777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1</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6" name="Shape 3416"/>
          <p:cNvSpPr/>
          <p:nvPr>
            <p:ph type="ctrTitle"/>
          </p:nvPr>
        </p:nvSpPr>
        <p:spPr>
          <a:xfrm>
            <a:off x="-277838" y="1761475"/>
            <a:ext cx="13560477" cy="4683952"/>
          </a:xfrm>
          <a:prstGeom prst="rect">
            <a:avLst/>
          </a:prstGeom>
        </p:spPr>
        <p:txBody>
          <a:bodyPr anchor="ctr"/>
          <a:lstStyle>
            <a:lvl1pPr>
              <a:defRPr b="1" sz="10600"/>
            </a:lvl1pPr>
          </a:lstStyle>
          <a:p>
            <a:pPr/>
            <a:r>
              <a:t>Longest Repeated Substring (LRS)</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0" name="Shape 3420"/>
          <p:cNvSpPr/>
          <p:nvPr>
            <p:ph type="title"/>
          </p:nvPr>
        </p:nvSpPr>
        <p:spPr>
          <a:prstGeom prst="rect">
            <a:avLst/>
          </a:prstGeom>
        </p:spPr>
        <p:txBody>
          <a:bodyPr/>
          <a:lstStyle>
            <a:lvl1pPr>
              <a:defRPr b="1" sz="10000"/>
            </a:lvl1pPr>
          </a:lstStyle>
          <a:p>
            <a:pPr/>
            <a:r>
              <a:t>LRS</a:t>
            </a:r>
          </a:p>
        </p:txBody>
      </p:sp>
      <p:sp>
        <p:nvSpPr>
          <p:cNvPr id="3421" name="Shape 3421"/>
          <p:cNvSpPr/>
          <p:nvPr/>
        </p:nvSpPr>
        <p:spPr>
          <a:xfrm>
            <a:off x="2108588" y="4779891"/>
            <a:ext cx="754625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LRS(‘abracadabra’) = ‘abra’</a:t>
            </a:r>
          </a:p>
        </p:txBody>
      </p:sp>
      <p:sp>
        <p:nvSpPr>
          <p:cNvPr id="3422" name="Shape 3422"/>
          <p:cNvSpPr/>
          <p:nvPr/>
        </p:nvSpPr>
        <p:spPr>
          <a:xfrm>
            <a:off x="3750116" y="5553235"/>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LRS(‘aaaaa’) = ‘aaaa’</a:t>
            </a:r>
          </a:p>
        </p:txBody>
      </p:sp>
      <p:sp>
        <p:nvSpPr>
          <p:cNvPr id="3423" name="Shape 3423"/>
          <p:cNvSpPr/>
          <p:nvPr/>
        </p:nvSpPr>
        <p:spPr>
          <a:xfrm>
            <a:off x="1077726" y="2709256"/>
            <a:ext cx="1084934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general we only care about repeated substrings that </a:t>
            </a:r>
            <a:r>
              <a:rPr b="1">
                <a:solidFill>
                  <a:schemeClr val="accent2">
                    <a:satOff val="-13916"/>
                    <a:lumOff val="13989"/>
                  </a:schemeClr>
                </a:solidFill>
              </a:rPr>
              <a:t>occur at least twice</a:t>
            </a:r>
            <a:r>
              <a:t>.</a:t>
            </a:r>
          </a:p>
        </p:txBody>
      </p:sp>
      <p:sp>
        <p:nvSpPr>
          <p:cNvPr id="3424" name="Shape 3424"/>
          <p:cNvSpPr/>
          <p:nvPr/>
        </p:nvSpPr>
        <p:spPr>
          <a:xfrm>
            <a:off x="3737391" y="4148512"/>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LRS(‘abcde’) = N/A</a:t>
            </a:r>
          </a:p>
        </p:txBody>
      </p:sp>
      <p:sp>
        <p:nvSpPr>
          <p:cNvPr id="3425" name="Shape 3425"/>
          <p:cNvSpPr/>
          <p:nvPr/>
        </p:nvSpPr>
        <p:spPr>
          <a:xfrm>
            <a:off x="1557306" y="6335659"/>
            <a:ext cx="97483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LRS(‘AAABBB$BBBAAA’) = ‘AAA’, ’BBB’</a:t>
            </a:r>
          </a:p>
        </p:txBody>
      </p:sp>
      <p:sp>
        <p:nvSpPr>
          <p:cNvPr id="3426" name="Shape 3426"/>
          <p:cNvSpPr/>
          <p:nvPr/>
        </p:nvSpPr>
        <p:spPr>
          <a:xfrm>
            <a:off x="1829089" y="7153550"/>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LRS(‘aabbabbaabab’) = ‘abba’</a:t>
            </a:r>
          </a:p>
        </p:txBody>
      </p:sp>
      <p:sp>
        <p:nvSpPr>
          <p:cNvPr id="3427" name="Shape 3427"/>
          <p:cNvSpPr/>
          <p:nvPr/>
        </p:nvSpPr>
        <p:spPr>
          <a:xfrm>
            <a:off x="3196127" y="7891426"/>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LRS(‘ZXYZABC’) = ‘Z’</a:t>
            </a:r>
          </a:p>
        </p:txBody>
      </p:sp>
      <p:sp>
        <p:nvSpPr>
          <p:cNvPr id="3428" name="Shape 3428"/>
          <p:cNvSpPr/>
          <p:nvPr/>
        </p:nvSpPr>
        <p:spPr>
          <a:xfrm>
            <a:off x="2097804" y="8629302"/>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LRS(‘ABC$BCA$CAB’) = ‘AB’, ‘BC’, ‘CA’</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2" name="Shape 3432"/>
          <p:cNvSpPr/>
          <p:nvPr>
            <p:ph type="title"/>
          </p:nvPr>
        </p:nvSpPr>
        <p:spPr>
          <a:prstGeom prst="rect">
            <a:avLst/>
          </a:prstGeom>
        </p:spPr>
        <p:txBody>
          <a:bodyPr/>
          <a:lstStyle>
            <a:lvl1pPr>
              <a:defRPr b="1" sz="10000"/>
            </a:lvl1pPr>
          </a:lstStyle>
          <a:p>
            <a:pPr/>
            <a:r>
              <a:t>LRS</a:t>
            </a:r>
          </a:p>
        </p:txBody>
      </p:sp>
      <p:sp>
        <p:nvSpPr>
          <p:cNvPr id="3433" name="Shape 3433"/>
          <p:cNvSpPr/>
          <p:nvPr/>
        </p:nvSpPr>
        <p:spPr>
          <a:xfrm>
            <a:off x="611321" y="2460464"/>
            <a:ext cx="11782158" cy="144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500"/>
            </a:lvl1pPr>
          </a:lstStyle>
          <a:p>
            <a:pPr/>
            <a:r>
              <a:t>We can solve this problem using a number of methods, in particular:</a:t>
            </a:r>
          </a:p>
        </p:txBody>
      </p:sp>
      <p:sp>
        <p:nvSpPr>
          <p:cNvPr id="3434" name="Shape 3434"/>
          <p:cNvSpPr/>
          <p:nvPr/>
        </p:nvSpPr>
        <p:spPr>
          <a:xfrm>
            <a:off x="940097" y="4473286"/>
            <a:ext cx="11124606" cy="346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Brute force: O(n</a:t>
            </a:r>
            <a:r>
              <a:rPr baseline="31999"/>
              <a:t>3</a:t>
            </a:r>
            <a:r>
              <a:t>)</a:t>
            </a:r>
          </a:p>
          <a:p>
            <a:pPr>
              <a:defRPr sz="4500"/>
            </a:pPr>
          </a:p>
          <a:p>
            <a:pPr>
              <a:defRPr sz="4500"/>
            </a:pPr>
            <a:r>
              <a:t>Dynamic Programming: O(n</a:t>
            </a:r>
            <a:r>
              <a:rPr baseline="31999"/>
              <a:t>2</a:t>
            </a:r>
            <a:r>
              <a:t>)</a:t>
            </a:r>
          </a:p>
          <a:p>
            <a:pPr>
              <a:defRPr sz="4500"/>
            </a:pPr>
          </a:p>
          <a:p>
            <a:pPr>
              <a:defRPr sz="4500"/>
            </a:pPr>
            <a:r>
              <a:t>Suffix Trees/Suffix Arrays: O(n)</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8" name="Shape 3438"/>
          <p:cNvSpPr/>
          <p:nvPr/>
        </p:nvSpPr>
        <p:spPr>
          <a:xfrm>
            <a:off x="202854" y="2156001"/>
            <a:ext cx="12599092"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The Longest Repeated Substring (LRS) is the substring with highest Longest Common Prefix (LCP) count.</a:t>
            </a:r>
          </a:p>
        </p:txBody>
      </p:sp>
      <p:sp>
        <p:nvSpPr>
          <p:cNvPr id="3439" name="Shape 3439"/>
          <p:cNvSpPr/>
          <p:nvPr>
            <p:ph type="title"/>
          </p:nvPr>
        </p:nvSpPr>
        <p:spPr>
          <a:prstGeom prst="rect">
            <a:avLst/>
          </a:prstGeom>
        </p:spPr>
        <p:txBody>
          <a:bodyPr/>
          <a:lstStyle>
            <a:lvl1pPr>
              <a:defRPr b="1" sz="10000"/>
            </a:lvl1pPr>
          </a:lstStyle>
          <a:p>
            <a:pPr/>
            <a:r>
              <a:t>LRS</a:t>
            </a:r>
          </a:p>
        </p:txBody>
      </p:sp>
      <p:graphicFrame>
        <p:nvGraphicFramePr>
          <p:cNvPr id="3440" name="Table 3440"/>
          <p:cNvGraphicFramePr/>
          <p:nvPr/>
        </p:nvGraphicFramePr>
        <p:xfrm>
          <a:off x="5094986" y="4092138"/>
          <a:ext cx="6860972" cy="53470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0348"/>
                <a:gridCol w="4557922"/>
              </a:tblGrid>
              <a:tr h="592702">
                <a:tc>
                  <a:txBody>
                    <a:bodyPr/>
                    <a:lstStyle/>
                    <a:p>
                      <a:pPr defTabSz="914400">
                        <a:defRPr>
                          <a:solidFill>
                            <a:srgbClr val="000000"/>
                          </a:solidFill>
                        </a:defRPr>
                      </a:pPr>
                      <a:r>
                        <a:rPr sz="34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3400">
                          <a:solidFill>
                            <a:srgbClr val="FFFFFF"/>
                          </a:solidFill>
                          <a:latin typeface="+mj-lt"/>
                          <a:ea typeface="+mj-ea"/>
                          <a:cs typeface="+mj-cs"/>
                          <a:sym typeface="Menlo"/>
                        </a:rPr>
                        <a:t>A</a:t>
                      </a:r>
                    </a:p>
                  </a:txBody>
                  <a:tcPr marL="50800" marR="50800" marT="50800" marB="50800" anchor="ctr" anchorCtr="0" horzOverflow="overflow">
                    <a:lnR w="12700">
                      <a:solidFill>
                        <a:srgbClr val="D6D6D6"/>
                      </a:solidFill>
                      <a:miter lim="400000"/>
                    </a:lnR>
                    <a:lnT w="12700">
                      <a:solidFill>
                        <a:srgbClr val="D6D6D6"/>
                      </a:solidFill>
                      <a:miter lim="400000"/>
                    </a:lnT>
                  </a:tcPr>
                </a:tc>
              </a:tr>
              <a:tr h="592702">
                <a:tc>
                  <a:txBody>
                    <a:bodyPr/>
                    <a:lstStyle/>
                    <a:p>
                      <a:pPr defTabSz="914400">
                        <a:defRPr>
                          <a:solidFill>
                            <a:srgbClr val="000000"/>
                          </a:solidFill>
                        </a:defRPr>
                      </a:pPr>
                      <a:r>
                        <a:rPr sz="34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3</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ABAA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ABABAA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ABBABABAA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BAA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b="1" sz="3400">
                          <a:solidFill>
                            <a:schemeClr val="accent6">
                              <a:hueOff val="-241736"/>
                              <a:satOff val="29413"/>
                              <a:lumOff val="20727"/>
                            </a:schemeClr>
                          </a:solidFill>
                          <a:latin typeface="+mj-lt"/>
                          <a:ea typeface="+mj-ea"/>
                          <a:cs typeface="+mj-cs"/>
                          <a:sym typeface="Menlo"/>
                        </a:rPr>
                        <a:t>4</a:t>
                      </a:r>
                    </a:p>
                  </a:txBody>
                  <a:tcPr marL="50800" marR="50800" marT="50800" marB="50800" anchor="ctr" anchorCtr="0" horzOverflow="overflow">
                    <a:lnL w="12700">
                      <a:solidFill>
                        <a:srgbClr val="D6D6D6"/>
                      </a:solidFill>
                      <a:miter lim="400000"/>
                    </a:lnL>
                  </a:tcPr>
                </a:tc>
                <a:tc>
                  <a:txBody>
                    <a:bodyPr/>
                    <a:lstStyle/>
                    <a:p>
                      <a:pPr algn="l" defTabSz="914400">
                        <a:defRPr sz="3400">
                          <a:latin typeface="+mj-lt"/>
                          <a:ea typeface="+mj-ea"/>
                          <a:cs typeface="+mj-cs"/>
                          <a:sym typeface="Menlo"/>
                        </a:defRPr>
                      </a:pPr>
                      <a:r>
                        <a:rPr b="1">
                          <a:solidFill>
                            <a:schemeClr val="accent2">
                              <a:satOff val="-13916"/>
                              <a:lumOff val="13989"/>
                            </a:schemeClr>
                          </a:solidFill>
                        </a:rPr>
                        <a:t>BABA</a:t>
                      </a:r>
                      <a:r>
                        <a:t>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400">
                          <a:solidFill>
                            <a:srgbClr val="FFFFFF"/>
                          </a:solidFill>
                          <a:latin typeface="+mj-lt"/>
                          <a:ea typeface="+mj-ea"/>
                          <a:cs typeface="+mj-cs"/>
                          <a:sym typeface="Menlo"/>
                        </a:rPr>
                        <a:t>BABABAA</a:t>
                      </a:r>
                    </a:p>
                  </a:txBody>
                  <a:tcPr marL="50800" marR="50800" marT="50800" marB="50800" anchor="ctr" anchorCtr="0" horzOverflow="overflow">
                    <a:lnR w="12700">
                      <a:solidFill>
                        <a:srgbClr val="D6D6D6"/>
                      </a:solidFill>
                      <a:miter lim="400000"/>
                    </a:lnR>
                  </a:tcPr>
                </a:tc>
              </a:tr>
              <a:tr h="592702">
                <a:tc>
                  <a:txBody>
                    <a:bodyPr/>
                    <a:lstStyle/>
                    <a:p>
                      <a:pPr defTabSz="914400">
                        <a:defRPr>
                          <a:solidFill>
                            <a:srgbClr val="000000"/>
                          </a:solidFill>
                        </a:defRPr>
                      </a:pPr>
                      <a:r>
                        <a:rPr sz="34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3400">
                          <a:solidFill>
                            <a:srgbClr val="FFFFFF"/>
                          </a:solidFill>
                          <a:latin typeface="+mj-lt"/>
                          <a:ea typeface="+mj-ea"/>
                          <a:cs typeface="+mj-cs"/>
                          <a:sym typeface="Menlo"/>
                        </a:rPr>
                        <a:t>BBABABAA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441" name="Shape 3441"/>
          <p:cNvSpPr/>
          <p:nvPr/>
        </p:nvSpPr>
        <p:spPr>
          <a:xfrm>
            <a:off x="7559454" y="3397905"/>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Sorted Suffixes</a:t>
            </a:r>
          </a:p>
        </p:txBody>
      </p:sp>
      <p:sp>
        <p:nvSpPr>
          <p:cNvPr id="3442" name="Shape 3442"/>
          <p:cNvSpPr/>
          <p:nvPr/>
        </p:nvSpPr>
        <p:spPr>
          <a:xfrm>
            <a:off x="5854238" y="3397905"/>
            <a:ext cx="94007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443" name="Shape 3443"/>
          <p:cNvSpPr/>
          <p:nvPr/>
        </p:nvSpPr>
        <p:spPr>
          <a:xfrm>
            <a:off x="861221" y="5313660"/>
            <a:ext cx="314213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a:t>
            </a:r>
          </a:p>
          <a:p>
            <a:pPr/>
            <a:r>
              <a:t>‘ABBABABAA’</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5" name="Shape 3445"/>
          <p:cNvSpPr/>
          <p:nvPr>
            <p:ph type="title"/>
          </p:nvPr>
        </p:nvSpPr>
        <p:spPr>
          <a:prstGeom prst="rect">
            <a:avLst/>
          </a:prstGeom>
        </p:spPr>
        <p:txBody>
          <a:bodyPr/>
          <a:lstStyle>
            <a:lvl1pPr>
              <a:defRPr b="1" sz="10000"/>
            </a:lvl1pPr>
          </a:lstStyle>
          <a:p>
            <a:pPr/>
            <a:r>
              <a:t>LRS</a:t>
            </a:r>
          </a:p>
        </p:txBody>
      </p:sp>
      <p:graphicFrame>
        <p:nvGraphicFramePr>
          <p:cNvPr id="3446" name="Table 3446"/>
          <p:cNvGraphicFramePr/>
          <p:nvPr/>
        </p:nvGraphicFramePr>
        <p:xfrm>
          <a:off x="4709422" y="3352106"/>
          <a:ext cx="7569848" cy="57730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27426"/>
                <a:gridCol w="5029721"/>
              </a:tblGrid>
              <a:tr h="523667">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3600">
                          <a:solidFill>
                            <a:srgbClr val="FFFFFF"/>
                          </a:solidFill>
                          <a:latin typeface="+mj-lt"/>
                          <a:ea typeface="+mj-ea"/>
                          <a:cs typeface="+mj-cs"/>
                          <a:sym typeface="Menlo"/>
                        </a:rPr>
                        <a:t>$BCA$CAB</a:t>
                      </a:r>
                    </a:p>
                  </a:txBody>
                  <a:tcPr marL="50800" marR="50800" marT="50800" marB="50800" anchor="ctr" anchorCtr="0" horzOverflow="overflow">
                    <a:lnR w="12700">
                      <a:solidFill>
                        <a:srgbClr val="D6D6D6"/>
                      </a:solidFill>
                      <a:miter lim="400000"/>
                    </a:lnR>
                    <a:lnT w="12700">
                      <a:solidFill>
                        <a:srgbClr val="D6D6D6"/>
                      </a:solidFill>
                      <a:miter lim="400000"/>
                    </a:lnT>
                  </a:tcPr>
                </a:tc>
              </a:tr>
              <a:tr h="523667">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A$CAB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b="1" sz="3600">
                          <a:solidFill>
                            <a:schemeClr val="accent6">
                              <a:hueOff val="-241736"/>
                              <a:satOff val="29413"/>
                              <a:lumOff val="20727"/>
                            </a:schemeClr>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b="1" sz="3600">
                          <a:solidFill>
                            <a:schemeClr val="accent2">
                              <a:satOff val="-13916"/>
                              <a:lumOff val="13989"/>
                            </a:schemeClr>
                          </a:solidFill>
                          <a:latin typeface="+mj-lt"/>
                          <a:ea typeface="+mj-ea"/>
                          <a:cs typeface="+mj-cs"/>
                          <a:sym typeface="Menlo"/>
                        </a:rPr>
                        <a:t>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ABC$BCA$CAB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b="1" sz="3600">
                          <a:solidFill>
                            <a:schemeClr val="accent6">
                              <a:hueOff val="-241736"/>
                              <a:satOff val="29413"/>
                              <a:lumOff val="20727"/>
                            </a:schemeClr>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3600">
                          <a:latin typeface="+mj-lt"/>
                          <a:ea typeface="+mj-ea"/>
                          <a:cs typeface="+mj-cs"/>
                          <a:sym typeface="Menlo"/>
                        </a:defRPr>
                      </a:pPr>
                      <a:r>
                        <a:rPr b="1">
                          <a:solidFill>
                            <a:schemeClr val="accent2">
                              <a:satOff val="-13916"/>
                              <a:lumOff val="13989"/>
                            </a:schemeClr>
                          </a:solidFill>
                        </a:rPr>
                        <a:t>BC</a:t>
                      </a:r>
                      <a:r>
                        <a:t>$BCA$CAB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BCA$CAB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C$BCA$CAB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b="1" sz="3600">
                          <a:solidFill>
                            <a:schemeClr val="accent6">
                              <a:hueOff val="-241736"/>
                              <a:satOff val="29413"/>
                              <a:lumOff val="20727"/>
                            </a:schemeClr>
                          </a:solidFill>
                          <a:latin typeface="+mj-lt"/>
                          <a:ea typeface="+mj-ea"/>
                          <a:cs typeface="+mj-cs"/>
                          <a:sym typeface="Menlo"/>
                        </a:rPr>
                        <a:t>2</a:t>
                      </a:r>
                    </a:p>
                  </a:txBody>
                  <a:tcPr marL="50800" marR="50800" marT="50800" marB="50800" anchor="ctr" anchorCtr="0" horzOverflow="overflow">
                    <a:lnL w="12700">
                      <a:solidFill>
                        <a:srgbClr val="D6D6D6"/>
                      </a:solidFill>
                      <a:miter lim="400000"/>
                    </a:lnL>
                  </a:tcPr>
                </a:tc>
                <a:tc>
                  <a:txBody>
                    <a:bodyPr/>
                    <a:lstStyle/>
                    <a:p>
                      <a:pPr algn="l" defTabSz="914400">
                        <a:defRPr sz="3600">
                          <a:latin typeface="+mj-lt"/>
                          <a:ea typeface="+mj-ea"/>
                          <a:cs typeface="+mj-cs"/>
                          <a:sym typeface="Menlo"/>
                        </a:defRPr>
                      </a:pPr>
                      <a:r>
                        <a:rPr b="1">
                          <a:solidFill>
                            <a:schemeClr val="accent2">
                              <a:satOff val="-13916"/>
                              <a:lumOff val="13989"/>
                            </a:schemeClr>
                          </a:solidFill>
                        </a:rPr>
                        <a:t>CA</a:t>
                      </a:r>
                      <a:r>
                        <a:t>$CAB</a:t>
                      </a:r>
                    </a:p>
                  </a:txBody>
                  <a:tcPr marL="50800" marR="50800" marT="50800" marB="50800" anchor="ctr" anchorCtr="0" horzOverflow="overflow">
                    <a:lnR w="12700">
                      <a:solidFill>
                        <a:srgbClr val="D6D6D6"/>
                      </a:solidFill>
                      <a:miter lim="400000"/>
                    </a:lnR>
                  </a:tcPr>
                </a:tc>
              </a:tr>
              <a:tr h="523667">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3600">
                          <a:solidFill>
                            <a:srgbClr val="FFFFFF"/>
                          </a:solidFill>
                          <a:latin typeface="+mj-lt"/>
                          <a:ea typeface="+mj-ea"/>
                          <a:cs typeface="+mj-cs"/>
                          <a:sym typeface="Menlo"/>
                        </a:rPr>
                        <a:t>CAB</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447" name="Shape 3447"/>
          <p:cNvSpPr/>
          <p:nvPr/>
        </p:nvSpPr>
        <p:spPr>
          <a:xfrm>
            <a:off x="7173890" y="26578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Sorted Suffixes</a:t>
            </a:r>
          </a:p>
        </p:txBody>
      </p:sp>
      <p:sp>
        <p:nvSpPr>
          <p:cNvPr id="3448" name="Shape 3448"/>
          <p:cNvSpPr/>
          <p:nvPr/>
        </p:nvSpPr>
        <p:spPr>
          <a:xfrm>
            <a:off x="5468673" y="265787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449" name="Shape 3449"/>
          <p:cNvSpPr/>
          <p:nvPr/>
        </p:nvSpPr>
        <p:spPr>
          <a:xfrm>
            <a:off x="439293" y="5054600"/>
            <a:ext cx="369265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a:t>
            </a:r>
          </a:p>
          <a:p>
            <a:pPr/>
            <a:r>
              <a:t>‘ABC$BCA$CAB’</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1" name="Shape 3451"/>
          <p:cNvSpPr/>
          <p:nvPr>
            <p:ph type="title"/>
          </p:nvPr>
        </p:nvSpPr>
        <p:spPr>
          <a:prstGeom prst="rect">
            <a:avLst/>
          </a:prstGeom>
        </p:spPr>
        <p:txBody>
          <a:bodyPr/>
          <a:lstStyle>
            <a:lvl1pPr>
              <a:defRPr b="1" sz="10000"/>
            </a:lvl1pPr>
          </a:lstStyle>
          <a:p>
            <a:pPr/>
            <a:r>
              <a:t>LRS</a:t>
            </a:r>
          </a:p>
        </p:txBody>
      </p:sp>
      <p:graphicFrame>
        <p:nvGraphicFramePr>
          <p:cNvPr id="3452" name="Table 3452"/>
          <p:cNvGraphicFramePr/>
          <p:nvPr/>
        </p:nvGraphicFramePr>
        <p:xfrm>
          <a:off x="5165147" y="3479667"/>
          <a:ext cx="6595015" cy="57730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01401"/>
                <a:gridCol w="4380912"/>
              </a:tblGrid>
              <a:tr h="1152068">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algn="l" defTabSz="914400">
                        <a:defRPr>
                          <a:solidFill>
                            <a:srgbClr val="000000"/>
                          </a:solidFill>
                        </a:defRPr>
                      </a:pPr>
                      <a:r>
                        <a:rPr sz="3600">
                          <a:solidFill>
                            <a:srgbClr val="FFFFFF"/>
                          </a:solidFill>
                          <a:latin typeface="+mj-lt"/>
                          <a:ea typeface="+mj-ea"/>
                          <a:cs typeface="+mj-cs"/>
                          <a:sym typeface="Menlo"/>
                        </a:rPr>
                        <a:t>  ABCDE</a:t>
                      </a:r>
                    </a:p>
                  </a:txBody>
                  <a:tcPr marL="50800" marR="50800" marT="50800" marB="50800" anchor="ctr" anchorCtr="0" horzOverflow="overflow">
                    <a:lnR w="12700">
                      <a:solidFill>
                        <a:srgbClr val="D6D6D6"/>
                      </a:solidFill>
                      <a:miter lim="400000"/>
                    </a:lnR>
                    <a:lnT w="12700">
                      <a:solidFill>
                        <a:srgbClr val="D6D6D6"/>
                      </a:solidFill>
                      <a:miter lim="400000"/>
                    </a:lnT>
                  </a:tcPr>
                </a:tc>
              </a:tr>
              <a:tr h="1152068">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  BCDE</a:t>
                      </a:r>
                    </a:p>
                  </a:txBody>
                  <a:tcPr marL="50800" marR="50800" marT="50800" marB="50800" anchor="ctr" anchorCtr="0" horzOverflow="overflow">
                    <a:lnR w="12700">
                      <a:solidFill>
                        <a:srgbClr val="D6D6D6"/>
                      </a:solidFill>
                      <a:miter lim="400000"/>
                    </a:lnR>
                  </a:tcPr>
                </a:tc>
              </a:tr>
              <a:tr h="1152068">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  CDE</a:t>
                      </a:r>
                    </a:p>
                  </a:txBody>
                  <a:tcPr marL="50800" marR="50800" marT="50800" marB="50800" anchor="ctr" anchorCtr="0" horzOverflow="overflow">
                    <a:lnR w="12700">
                      <a:solidFill>
                        <a:srgbClr val="D6D6D6"/>
                      </a:solidFill>
                      <a:miter lim="400000"/>
                    </a:lnR>
                  </a:tcPr>
                </a:tc>
              </a:tr>
              <a:tr h="1152068">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tcPr>
                </a:tc>
                <a:tc>
                  <a:txBody>
                    <a:bodyPr/>
                    <a:lstStyle/>
                    <a:p>
                      <a:pPr algn="l" defTabSz="914400">
                        <a:defRPr>
                          <a:solidFill>
                            <a:srgbClr val="000000"/>
                          </a:solidFill>
                        </a:defRPr>
                      </a:pPr>
                      <a:r>
                        <a:rPr sz="3600">
                          <a:solidFill>
                            <a:srgbClr val="FFFFFF"/>
                          </a:solidFill>
                          <a:latin typeface="+mj-lt"/>
                          <a:ea typeface="+mj-ea"/>
                          <a:cs typeface="+mj-cs"/>
                          <a:sym typeface="Menlo"/>
                        </a:rPr>
                        <a:t>  DE</a:t>
                      </a:r>
                    </a:p>
                  </a:txBody>
                  <a:tcPr marL="50800" marR="50800" marT="50800" marB="50800" anchor="ctr" anchorCtr="0" horzOverflow="overflow">
                    <a:lnR w="12700">
                      <a:solidFill>
                        <a:srgbClr val="D6D6D6"/>
                      </a:solidFill>
                      <a:miter lim="400000"/>
                    </a:lnR>
                  </a:tcPr>
                </a:tc>
              </a:tr>
              <a:tr h="1152068">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defRPr>
                          <a:solidFill>
                            <a:srgbClr val="000000"/>
                          </a:solidFill>
                        </a:defRPr>
                      </a:pPr>
                      <a:r>
                        <a:rPr sz="3600">
                          <a:solidFill>
                            <a:srgbClr val="FFFFFF"/>
                          </a:solidFill>
                          <a:latin typeface="+mj-lt"/>
                          <a:ea typeface="+mj-ea"/>
                          <a:cs typeface="+mj-cs"/>
                          <a:sym typeface="Menlo"/>
                        </a:rPr>
                        <a:t>  E</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453" name="Shape 3453"/>
          <p:cNvSpPr/>
          <p:nvPr/>
        </p:nvSpPr>
        <p:spPr>
          <a:xfrm>
            <a:off x="7837399" y="2724224"/>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Sorted Suffixes</a:t>
            </a:r>
          </a:p>
        </p:txBody>
      </p:sp>
      <p:sp>
        <p:nvSpPr>
          <p:cNvPr id="3454" name="Shape 3454"/>
          <p:cNvSpPr/>
          <p:nvPr/>
        </p:nvSpPr>
        <p:spPr>
          <a:xfrm>
            <a:off x="6132183" y="272422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LCP</a:t>
            </a:r>
          </a:p>
        </p:txBody>
      </p:sp>
      <p:sp>
        <p:nvSpPr>
          <p:cNvPr id="3455" name="Shape 3455"/>
          <p:cNvSpPr/>
          <p:nvPr/>
        </p:nvSpPr>
        <p:spPr>
          <a:xfrm>
            <a:off x="1216660" y="3616318"/>
            <a:ext cx="2255194"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t>Text:</a:t>
            </a:r>
          </a:p>
          <a:p>
            <a:pPr>
              <a:defRPr sz="4000"/>
            </a:pPr>
            <a:r>
              <a:t>‘ABCDE’</a:t>
            </a:r>
          </a:p>
        </p:txBody>
      </p:sp>
      <p:sp>
        <p:nvSpPr>
          <p:cNvPr id="3456" name="Shape 3456"/>
          <p:cNvSpPr/>
          <p:nvPr/>
        </p:nvSpPr>
        <p:spPr>
          <a:xfrm>
            <a:off x="1323705" y="6227085"/>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LRS!</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0" name="Shape 3460"/>
          <p:cNvSpPr/>
          <p:nvPr>
            <p:ph type="ctrTitle"/>
          </p:nvPr>
        </p:nvSpPr>
        <p:spPr>
          <a:xfrm>
            <a:off x="-189033" y="1615129"/>
            <a:ext cx="13382865" cy="5461255"/>
          </a:xfrm>
          <a:prstGeom prst="rect">
            <a:avLst/>
          </a:prstGeom>
        </p:spPr>
        <p:txBody>
          <a:bodyPr anchor="ctr"/>
          <a:lstStyle/>
          <a:p>
            <a:pPr>
              <a:defRPr b="1" sz="15700"/>
            </a:pPr>
            <a:r>
              <a:t>LCP Array</a:t>
            </a:r>
          </a:p>
          <a:p>
            <a:pPr>
              <a:defRPr b="1" sz="15700"/>
            </a:pPr>
            <a:r>
              <a:t>Problem</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2" name="Shape 3462"/>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463" name="Shape 3463"/>
          <p:cNvSpPr/>
          <p:nvPr/>
        </p:nvSpPr>
        <p:spPr>
          <a:xfrm>
            <a:off x="58072" y="1517251"/>
            <a:ext cx="12888656" cy="4425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4000"/>
            </a:lvl1pPr>
          </a:lstStyle>
          <a:p>
            <a:pPr/>
            <a:r>
              <a:t>Given a sequence of trade transactions as a string where each character represents that a certain stock has been traded find the longest sequence of identical trades starting at positions i and j.</a:t>
            </a:r>
          </a:p>
        </p:txBody>
      </p:sp>
      <p:sp>
        <p:nvSpPr>
          <p:cNvPr id="3464" name="Shape 3464"/>
          <p:cNvSpPr/>
          <p:nvPr/>
        </p:nvSpPr>
        <p:spPr>
          <a:xfrm>
            <a:off x="240177" y="572978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Max string length: 100000, max queries: 100000</a:t>
            </a:r>
          </a:p>
        </p:txBody>
      </p:sp>
      <p:sp>
        <p:nvSpPr>
          <p:cNvPr id="3465" name="Shape 3465"/>
          <p:cNvSpPr/>
          <p:nvPr/>
        </p:nvSpPr>
        <p:spPr>
          <a:xfrm>
            <a:off x="3947879" y="668941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466" name="Shape 3466"/>
          <p:cNvSpPr/>
          <p:nvPr/>
        </p:nvSpPr>
        <p:spPr>
          <a:xfrm>
            <a:off x="7817856" y="668941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
        <p:nvSpPr>
          <p:cNvPr id="3467" name="Shape 3467"/>
          <p:cNvSpPr/>
          <p:nvPr/>
        </p:nvSpPr>
        <p:spPr>
          <a:xfrm>
            <a:off x="3403640" y="7251074"/>
            <a:ext cx="644922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187" sz="4400"/>
            </a:lvl1pPr>
          </a:lstStyle>
          <a:p>
            <a:pPr/>
            <a:r>
              <a:t>ACAACABABCAAD</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9" name="Shape 3469"/>
          <p:cNvSpPr/>
          <p:nvPr/>
        </p:nvSpPr>
        <p:spPr>
          <a:xfrm>
            <a:off x="936141" y="8356968"/>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Longest sequence of identical trades: 3</a:t>
            </a:r>
          </a:p>
        </p:txBody>
      </p:sp>
      <p:sp>
        <p:nvSpPr>
          <p:cNvPr id="3470" name="Shape 3470"/>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471" name="Shape 3471"/>
          <p:cNvSpPr/>
          <p:nvPr/>
        </p:nvSpPr>
        <p:spPr>
          <a:xfrm>
            <a:off x="240177" y="572978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Max string length: 100000, max queries: 100000</a:t>
            </a:r>
          </a:p>
        </p:txBody>
      </p:sp>
      <p:sp>
        <p:nvSpPr>
          <p:cNvPr id="3472" name="Shape 3472"/>
          <p:cNvSpPr/>
          <p:nvPr/>
        </p:nvSpPr>
        <p:spPr>
          <a:xfrm>
            <a:off x="3947879" y="668941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473" name="Shape 3473"/>
          <p:cNvSpPr/>
          <p:nvPr/>
        </p:nvSpPr>
        <p:spPr>
          <a:xfrm>
            <a:off x="7817856" y="668941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
        <p:nvSpPr>
          <p:cNvPr id="3474" name="Shape 3474"/>
          <p:cNvSpPr/>
          <p:nvPr/>
        </p:nvSpPr>
        <p:spPr>
          <a:xfrm>
            <a:off x="3403640" y="7251074"/>
            <a:ext cx="644922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187" sz="4400"/>
            </a:pPr>
            <a:r>
              <a:t>A</a:t>
            </a:r>
            <a:r>
              <a:rPr>
                <a:solidFill>
                  <a:schemeClr val="accent6">
                    <a:hueOff val="-241736"/>
                    <a:satOff val="29413"/>
                    <a:lumOff val="20727"/>
                  </a:schemeClr>
                </a:solidFill>
              </a:rPr>
              <a:t>CAA</a:t>
            </a:r>
            <a:r>
              <a:t>CABAB</a:t>
            </a:r>
            <a:r>
              <a:rPr>
                <a:solidFill>
                  <a:schemeClr val="accent4">
                    <a:hueOff val="102361"/>
                    <a:satOff val="14118"/>
                    <a:lumOff val="10675"/>
                  </a:schemeClr>
                </a:solidFill>
              </a:rPr>
              <a:t>CAA</a:t>
            </a:r>
            <a:r>
              <a:t>D</a:t>
            </a:r>
          </a:p>
        </p:txBody>
      </p:sp>
      <p:sp>
        <p:nvSpPr>
          <p:cNvPr id="3475" name="Shape 3475"/>
          <p:cNvSpPr/>
          <p:nvPr/>
        </p:nvSpPr>
        <p:spPr>
          <a:xfrm>
            <a:off x="58072" y="1517251"/>
            <a:ext cx="12888656" cy="4425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4000"/>
            </a:lvl1pPr>
          </a:lstStyle>
          <a:p>
            <a:pPr/>
            <a:r>
              <a:t>Given a sequence of trade transactions as a string where each character represents that a certain stock has been traded find the longest sequence of identical trades starting at positions i and j.</a:t>
            </a: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7" name="Shape 3477"/>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363" sz="4400"/>
            </a:lvl1pPr>
          </a:lstStyle>
          <a:p>
            <a:pPr/>
            <a:r>
              <a:t>ACAACABABCAAD</a:t>
            </a:r>
          </a:p>
        </p:txBody>
      </p:sp>
      <p:sp>
        <p:nvSpPr>
          <p:cNvPr id="3478" name="Shape 3478"/>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479" name="Shape 3479"/>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480" name="Shape 3480"/>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481" name="Shape 3481"/>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482" name="Shape 3482"/>
          <p:cNvSpPr/>
          <p:nvPr/>
        </p:nvSpPr>
        <p:spPr>
          <a:xfrm>
            <a:off x="1179115" y="178115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483" name="Shape 3483"/>
          <p:cNvSpPr/>
          <p:nvPr/>
        </p:nvSpPr>
        <p:spPr>
          <a:xfrm>
            <a:off x="5190676"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32" name="Shape 232"/>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t>
            </a:r>
            <a:r>
              <a:rPr>
                <a:solidFill>
                  <a:schemeClr val="accent3">
                    <a:hueOff val="-499813"/>
                    <a:satOff val="-5228"/>
                    <a:lumOff val="24899"/>
                  </a:schemeClr>
                </a:solidFill>
              </a:rPr>
              <a:t>A</a:t>
            </a:r>
            <a:r>
              <a:rPr>
                <a:solidFill>
                  <a:schemeClr val="accent5">
                    <a:hueOff val="101205"/>
                    <a:satOff val="-13598"/>
                    <a:lumOff val="23877"/>
                  </a:schemeClr>
                </a:solidFill>
              </a:rPr>
              <a:t>T</a:t>
            </a:r>
            <a:r>
              <a:t>CACACAACTCAC</a:t>
            </a:r>
          </a:p>
        </p:txBody>
      </p:sp>
      <p:sp>
        <p:nvSpPr>
          <p:cNvPr id="233" name="Shape 233"/>
          <p:cNvSpPr/>
          <p:nvPr/>
        </p:nvSpPr>
        <p:spPr>
          <a:xfrm>
            <a:off x="9863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3">
                    <a:hueOff val="-499813"/>
                    <a:satOff val="-5228"/>
                    <a:lumOff val="24899"/>
                  </a:schemeClr>
                </a:solidFill>
              </a:rPr>
              <a:t>A</a:t>
            </a:r>
            <a:r>
              <a:rPr>
                <a:solidFill>
                  <a:schemeClr val="accent5">
                    <a:hueOff val="101205"/>
                    <a:satOff val="-13598"/>
                    <a:lumOff val="23877"/>
                  </a:schemeClr>
                </a:solidFill>
              </a:rPr>
              <a:t>C</a:t>
            </a:r>
            <a:r>
              <a:t>ACATA</a:t>
            </a:r>
          </a:p>
        </p:txBody>
      </p:sp>
      <p:sp>
        <p:nvSpPr>
          <p:cNvPr id="234" name="Shape 234"/>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a:t>
            </a:r>
            <a:r>
              <a:rPr>
                <a:solidFill>
                  <a:schemeClr val="accent4">
                    <a:hueOff val="102361"/>
                    <a:satOff val="14118"/>
                    <a:lumOff val="10675"/>
                  </a:schemeClr>
                </a:solidFill>
              </a:rPr>
              <a:t>0</a:t>
            </a:r>
            <a:r>
              <a:t>, 0, 1, 2, 3, 0, 1]</a:t>
            </a:r>
          </a:p>
        </p:txBody>
      </p:sp>
      <p:sp>
        <p:nvSpPr>
          <p:cNvPr id="235" name="Shape 235"/>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
        <p:nvSpPr>
          <p:cNvPr id="236" name="Shape 236"/>
          <p:cNvSpPr/>
          <p:nvPr/>
        </p:nvSpPr>
        <p:spPr>
          <a:xfrm>
            <a:off x="22572" y="2305291"/>
            <a:ext cx="1295965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1-P[1-1] = 1-P[0] = 1-0 = 1</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5" name="Shape 3485"/>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63" sz="4400"/>
            </a:pPr>
            <a:r>
              <a:t>A</a:t>
            </a:r>
            <a:r>
              <a:rPr>
                <a:solidFill>
                  <a:schemeClr val="accent6">
                    <a:hueOff val="-241736"/>
                    <a:satOff val="29413"/>
                    <a:lumOff val="20727"/>
                  </a:schemeClr>
                </a:solidFill>
              </a:rPr>
              <a:t>CAACABABCAAD</a:t>
            </a:r>
          </a:p>
        </p:txBody>
      </p:sp>
      <p:sp>
        <p:nvSpPr>
          <p:cNvPr id="3486" name="Shape 3486"/>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a:t>
            </a:r>
            <a:r>
              <a:rPr>
                <a:solidFill>
                  <a:schemeClr val="accent6">
                    <a:hueOff val="-241736"/>
                    <a:satOff val="29413"/>
                    <a:lumOff val="20727"/>
                  </a:schemeClr>
                </a:solidFill>
              </a:rPr>
              <a:t>CAACABABCAAD</a:t>
            </a:r>
          </a:p>
          <a:p>
            <a:pPr algn="l">
              <a:defRPr sz="4000"/>
            </a:pPr>
            <a:r>
              <a:t>2  CAAD</a:t>
            </a:r>
          </a:p>
          <a:p>
            <a:pPr algn="l">
              <a:defRPr sz="4000"/>
            </a:pPr>
            <a:r>
              <a:t>0  CABABCAAD</a:t>
            </a:r>
          </a:p>
          <a:p>
            <a:pPr algn="l">
              <a:defRPr sz="4000"/>
            </a:pPr>
            <a:r>
              <a:t>0  D</a:t>
            </a:r>
          </a:p>
        </p:txBody>
      </p:sp>
      <p:sp>
        <p:nvSpPr>
          <p:cNvPr id="3487" name="Shape 3487"/>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488" name="Shape 3488"/>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489" name="Shape 3489"/>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490" name="Shape 3490"/>
          <p:cNvSpPr/>
          <p:nvPr/>
        </p:nvSpPr>
        <p:spPr>
          <a:xfrm>
            <a:off x="1179115" y="178115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491" name="Shape 3491"/>
          <p:cNvSpPr/>
          <p:nvPr/>
        </p:nvSpPr>
        <p:spPr>
          <a:xfrm>
            <a:off x="5190676"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3" name="Shape 3493"/>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63" sz="4400"/>
            </a:pPr>
            <a:r>
              <a:t>ACAACABAB</a:t>
            </a:r>
            <a:r>
              <a:rPr>
                <a:solidFill>
                  <a:schemeClr val="accent4">
                    <a:hueOff val="102361"/>
                    <a:satOff val="14118"/>
                    <a:lumOff val="10675"/>
                  </a:schemeClr>
                </a:solidFill>
              </a:rPr>
              <a:t>CAAD</a:t>
            </a:r>
          </a:p>
        </p:txBody>
      </p:sp>
      <p:sp>
        <p:nvSpPr>
          <p:cNvPr id="3494" name="Shape 3494"/>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a:t>
            </a:r>
            <a:r>
              <a:rPr>
                <a:solidFill>
                  <a:schemeClr val="accent6">
                    <a:hueOff val="-241736"/>
                    <a:satOff val="29413"/>
                    <a:lumOff val="20727"/>
                  </a:schemeClr>
                </a:solidFill>
              </a:rPr>
              <a:t>CAACABABCAAD</a:t>
            </a:r>
          </a:p>
          <a:p>
            <a:pPr algn="l">
              <a:defRPr sz="4000"/>
            </a:pPr>
            <a:r>
              <a:t>2  </a:t>
            </a:r>
            <a:r>
              <a:rPr>
                <a:solidFill>
                  <a:schemeClr val="accent4">
                    <a:hueOff val="102361"/>
                    <a:satOff val="14118"/>
                    <a:lumOff val="10675"/>
                  </a:schemeClr>
                </a:solidFill>
              </a:rPr>
              <a:t>CAAD</a:t>
            </a:r>
          </a:p>
          <a:p>
            <a:pPr algn="l">
              <a:defRPr sz="4000"/>
            </a:pPr>
            <a:r>
              <a:t>0  CABABCAAD</a:t>
            </a:r>
          </a:p>
          <a:p>
            <a:pPr algn="l">
              <a:defRPr sz="4000"/>
            </a:pPr>
            <a:r>
              <a:t>0  D</a:t>
            </a:r>
          </a:p>
        </p:txBody>
      </p:sp>
      <p:sp>
        <p:nvSpPr>
          <p:cNvPr id="3495" name="Shape 3495"/>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496" name="Shape 3496"/>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497" name="Shape 3497"/>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498" name="Shape 3498"/>
          <p:cNvSpPr/>
          <p:nvPr/>
        </p:nvSpPr>
        <p:spPr>
          <a:xfrm>
            <a:off x="1179115" y="178115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499" name="Shape 3499"/>
          <p:cNvSpPr/>
          <p:nvPr/>
        </p:nvSpPr>
        <p:spPr>
          <a:xfrm>
            <a:off x="5190676"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1" name="Shape 3501"/>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63" sz="4400"/>
            </a:pPr>
            <a:r>
              <a:t>ACAACABAB</a:t>
            </a:r>
            <a:r>
              <a:rPr>
                <a:solidFill>
                  <a:schemeClr val="accent4">
                    <a:hueOff val="102361"/>
                    <a:satOff val="14118"/>
                    <a:lumOff val="10675"/>
                  </a:schemeClr>
                </a:solidFill>
              </a:rPr>
              <a:t>CAAD</a:t>
            </a:r>
          </a:p>
        </p:txBody>
      </p:sp>
      <p:sp>
        <p:nvSpPr>
          <p:cNvPr id="3502" name="Shape 3502"/>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rPr>
                <a:solidFill>
                  <a:schemeClr val="accent2">
                    <a:satOff val="-13916"/>
                    <a:lumOff val="13989"/>
                  </a:schemeClr>
                </a:solidFill>
              </a:rPr>
              <a:t>3</a:t>
            </a:r>
            <a:r>
              <a:t>  </a:t>
            </a:r>
            <a:r>
              <a:rPr>
                <a:solidFill>
                  <a:schemeClr val="accent2">
                    <a:satOff val="-13916"/>
                    <a:lumOff val="13989"/>
                  </a:schemeClr>
                </a:solidFill>
              </a:rPr>
              <a:t>CAA</a:t>
            </a:r>
            <a:r>
              <a:rPr>
                <a:solidFill>
                  <a:schemeClr val="accent6">
                    <a:hueOff val="-241736"/>
                    <a:satOff val="29413"/>
                    <a:lumOff val="20727"/>
                  </a:schemeClr>
                </a:solidFill>
              </a:rPr>
              <a:t>CABABCAAD</a:t>
            </a:r>
          </a:p>
          <a:p>
            <a:pPr algn="l">
              <a:defRPr sz="4000"/>
            </a:pPr>
            <a:r>
              <a:t>2  </a:t>
            </a:r>
            <a:r>
              <a:rPr>
                <a:solidFill>
                  <a:schemeClr val="accent2">
                    <a:satOff val="-13916"/>
                    <a:lumOff val="13989"/>
                  </a:schemeClr>
                </a:solidFill>
              </a:rPr>
              <a:t>CAA</a:t>
            </a:r>
            <a:r>
              <a:rPr>
                <a:solidFill>
                  <a:schemeClr val="accent4">
                    <a:hueOff val="102361"/>
                    <a:satOff val="14118"/>
                    <a:lumOff val="10675"/>
                  </a:schemeClr>
                </a:solidFill>
              </a:rPr>
              <a:t>D</a:t>
            </a:r>
          </a:p>
          <a:p>
            <a:pPr algn="l">
              <a:defRPr sz="4000"/>
            </a:pPr>
            <a:r>
              <a:t>0  CABABCAAD</a:t>
            </a:r>
          </a:p>
          <a:p>
            <a:pPr algn="l">
              <a:defRPr sz="4000"/>
            </a:pPr>
            <a:r>
              <a:t>0  D</a:t>
            </a:r>
          </a:p>
        </p:txBody>
      </p:sp>
      <p:sp>
        <p:nvSpPr>
          <p:cNvPr id="3503" name="Shape 3503"/>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04" name="Shape 3504"/>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05" name="Shape 3505"/>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06" name="Shape 3506"/>
          <p:cNvSpPr/>
          <p:nvPr/>
        </p:nvSpPr>
        <p:spPr>
          <a:xfrm>
            <a:off x="1179115" y="178115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07" name="Shape 3507"/>
          <p:cNvSpPr/>
          <p:nvPr/>
        </p:nvSpPr>
        <p:spPr>
          <a:xfrm>
            <a:off x="5190676"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
        <p:nvSpPr>
          <p:cNvPr id="3508" name="Shape 3508"/>
          <p:cNvSpPr/>
          <p:nvPr/>
        </p:nvSpPr>
        <p:spPr>
          <a:xfrm>
            <a:off x="48118" y="4362757"/>
            <a:ext cx="7780058"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vl1pPr>
          </a:lstStyle>
          <a:p>
            <a:pPr/>
            <a:r>
              <a:t>The LCP between both suffixes is three, so we conclude that there are three similar trades both starting at i and j</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0" name="Shape 3510"/>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363" sz="4400"/>
            </a:lvl1pPr>
          </a:lstStyle>
          <a:p>
            <a:pPr/>
            <a:r>
              <a:t>ACAACABABCAAD</a:t>
            </a:r>
          </a:p>
        </p:txBody>
      </p:sp>
      <p:sp>
        <p:nvSpPr>
          <p:cNvPr id="3511" name="Shape 3511"/>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12" name="Shape 3512"/>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13" name="Shape 3513"/>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14" name="Shape 3514"/>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15" name="Shape 3515"/>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16" name="Shape 3516"/>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8" name="Shape 3518"/>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63" sz="4400"/>
            </a:pPr>
            <a:r>
              <a:t>AC</a:t>
            </a:r>
            <a:r>
              <a:rPr>
                <a:solidFill>
                  <a:schemeClr val="accent6">
                    <a:hueOff val="-241736"/>
                    <a:satOff val="29413"/>
                    <a:lumOff val="20727"/>
                  </a:schemeClr>
                </a:solidFill>
              </a:rPr>
              <a:t>AACABABCAAD</a:t>
            </a:r>
          </a:p>
        </p:txBody>
      </p:sp>
      <p:sp>
        <p:nvSpPr>
          <p:cNvPr id="3519" name="Shape 3519"/>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t>
            </a:r>
            <a:r>
              <a:rPr>
                <a:solidFill>
                  <a:schemeClr val="accent6">
                    <a:hueOff val="-241736"/>
                    <a:satOff val="29413"/>
                    <a:lumOff val="20727"/>
                  </a:schemeClr>
                </a:solidFill>
              </a:rPr>
              <a:t>AACABABCAAD</a:t>
            </a:r>
          </a:p>
          <a:p>
            <a:pPr algn="l">
              <a:defRPr sz="4000"/>
            </a:pPr>
            <a:r>
              <a:t>1  AAD</a:t>
            </a:r>
          </a:p>
          <a:p>
            <a:pPr algn="l">
              <a:defRPr sz="4000"/>
            </a:pPr>
            <a:r>
              <a:t>2  ABABCAAD</a:t>
            </a:r>
          </a:p>
          <a:p>
            <a:pPr algn="l">
              <a:defRPr sz="4000"/>
            </a:pPr>
            <a:r>
              <a:t>1  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20" name="Shape 3520"/>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21" name="Shape 3521"/>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22" name="Shape 3522"/>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23" name="Shape 3523"/>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24" name="Shape 3524"/>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6" name="Shape 3526"/>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63" sz="4400"/>
            </a:pPr>
            <a:r>
              <a:t>ACAACAB</a:t>
            </a:r>
            <a:r>
              <a:rPr>
                <a:solidFill>
                  <a:schemeClr val="accent4">
                    <a:hueOff val="102361"/>
                    <a:satOff val="14118"/>
                    <a:lumOff val="10675"/>
                  </a:schemeClr>
                </a:solidFill>
              </a:rPr>
              <a:t>ABCAAD</a:t>
            </a:r>
          </a:p>
        </p:txBody>
      </p:sp>
      <p:sp>
        <p:nvSpPr>
          <p:cNvPr id="3527" name="Shape 3527"/>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t>
            </a:r>
            <a:r>
              <a:rPr>
                <a:solidFill>
                  <a:schemeClr val="accent6">
                    <a:hueOff val="-241736"/>
                    <a:satOff val="29413"/>
                    <a:lumOff val="20727"/>
                  </a:schemeClr>
                </a:solidFill>
              </a:rPr>
              <a:t>AACABABCAAD</a:t>
            </a:r>
          </a:p>
          <a:p>
            <a:pPr algn="l">
              <a:defRPr sz="4000"/>
            </a:pPr>
            <a:r>
              <a:t>1  AAD</a:t>
            </a:r>
          </a:p>
          <a:p>
            <a:pPr algn="l">
              <a:defRPr sz="4000"/>
            </a:pPr>
            <a:r>
              <a:t>2  ABABCAAD</a:t>
            </a:r>
          </a:p>
          <a:p>
            <a:pPr algn="l">
              <a:defRPr sz="4000"/>
            </a:pPr>
            <a:r>
              <a:t>1  </a:t>
            </a:r>
            <a:r>
              <a:rPr>
                <a:solidFill>
                  <a:schemeClr val="accent4">
                    <a:hueOff val="102361"/>
                    <a:satOff val="14118"/>
                    <a:lumOff val="10675"/>
                  </a:schemeClr>
                </a:solidFill>
              </a:rPr>
              <a:t>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28" name="Shape 3528"/>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29" name="Shape 3529"/>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30" name="Shape 3530"/>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31" name="Shape 3531"/>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32" name="Shape 3532"/>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4" name="Shape 3534"/>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363" sz="4400"/>
            </a:lvl1pPr>
          </a:lstStyle>
          <a:p>
            <a:pPr/>
            <a:r>
              <a:t>ACAACABABCAAD</a:t>
            </a:r>
          </a:p>
        </p:txBody>
      </p:sp>
      <p:sp>
        <p:nvSpPr>
          <p:cNvPr id="3535" name="Shape 3535"/>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t>
            </a:r>
            <a:r>
              <a:rPr>
                <a:solidFill>
                  <a:schemeClr val="accent6">
                    <a:hueOff val="-241736"/>
                    <a:satOff val="29413"/>
                    <a:lumOff val="20727"/>
                  </a:schemeClr>
                </a:solidFill>
              </a:rPr>
              <a:t>AACABABCAAD</a:t>
            </a:r>
          </a:p>
          <a:p>
            <a:pPr algn="l">
              <a:defRPr sz="4000"/>
            </a:pPr>
            <a:r>
              <a:t>1  AAD</a:t>
            </a:r>
          </a:p>
          <a:p>
            <a:pPr algn="l">
              <a:defRPr sz="4000"/>
            </a:pPr>
            <a:r>
              <a:t>2  ABABCAAD</a:t>
            </a:r>
          </a:p>
          <a:p>
            <a:pPr algn="l">
              <a:defRPr sz="4000"/>
            </a:pPr>
            <a:r>
              <a:t>1  </a:t>
            </a:r>
            <a:r>
              <a:rPr>
                <a:solidFill>
                  <a:schemeClr val="accent4">
                    <a:hueOff val="102361"/>
                    <a:satOff val="14118"/>
                    <a:lumOff val="10675"/>
                  </a:schemeClr>
                </a:solidFill>
              </a:rPr>
              <a:t>ABCAAD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36" name="Shape 3536"/>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37" name="Shape 3537"/>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38" name="Shape 3538"/>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39" name="Shape 3539"/>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40" name="Shape 3540"/>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2" name="Shape 3542"/>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t>
            </a:r>
            <a:r>
              <a:rPr>
                <a:solidFill>
                  <a:schemeClr val="accent2">
                    <a:satOff val="-13916"/>
                    <a:lumOff val="13989"/>
                  </a:schemeClr>
                </a:solidFill>
              </a:rPr>
              <a:t>A</a:t>
            </a:r>
            <a:r>
              <a:rPr>
                <a:solidFill>
                  <a:schemeClr val="accent6">
                    <a:hueOff val="-241736"/>
                    <a:satOff val="29413"/>
                    <a:lumOff val="20727"/>
                  </a:schemeClr>
                </a:solidFill>
              </a:rPr>
              <a:t>ACABABCAAD</a:t>
            </a:r>
          </a:p>
          <a:p>
            <a:pPr algn="l">
              <a:defRPr sz="4000"/>
            </a:pPr>
            <a:r>
              <a:t>1  AAD</a:t>
            </a:r>
          </a:p>
          <a:p>
            <a:pPr algn="l">
              <a:defRPr sz="4000"/>
            </a:pPr>
            <a:r>
              <a:t>2  ABABCAAD</a:t>
            </a:r>
          </a:p>
          <a:p>
            <a:pPr algn="l">
              <a:defRPr sz="4000"/>
            </a:pPr>
            <a:r>
              <a:t>1  </a:t>
            </a:r>
            <a:r>
              <a:rPr>
                <a:solidFill>
                  <a:schemeClr val="accent2">
                    <a:satOff val="-13916"/>
                    <a:lumOff val="13989"/>
                  </a:schemeClr>
                </a:solidFill>
              </a:rPr>
              <a:t>A</a:t>
            </a:r>
            <a:r>
              <a:rPr>
                <a:solidFill>
                  <a:schemeClr val="accent4">
                    <a:hueOff val="102361"/>
                    <a:satOff val="14118"/>
                    <a:lumOff val="10675"/>
                  </a:schemeClr>
                </a:solidFill>
              </a:rPr>
              <a:t>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43" name="Shape 3543"/>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44" name="Shape 3544"/>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45" name="Shape 3545"/>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46" name="Shape 3546"/>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47" name="Shape 3547"/>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
        <p:nvSpPr>
          <p:cNvPr id="3548" name="Shape 3548"/>
          <p:cNvSpPr/>
          <p:nvPr/>
        </p:nvSpPr>
        <p:spPr>
          <a:xfrm>
            <a:off x="201409" y="3975407"/>
            <a:ext cx="7473476"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lvl1pPr>
          </a:lstStyle>
          <a:p>
            <a:pPr/>
            <a:r>
              <a:t>The longest common prefix between both suffixes is one, but they’re not adjacent in the LCP array, so how do we efficiently determine that their LCP is indeed one?</a:t>
            </a:r>
          </a:p>
        </p:txBody>
      </p:sp>
      <p:sp>
        <p:nvSpPr>
          <p:cNvPr id="3549" name="Shape 3549"/>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363" sz="4400"/>
            </a:lvl1pPr>
          </a:lstStyle>
          <a:p>
            <a:pPr/>
            <a:r>
              <a:t>ACAACABABCAAD</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1" name="Shape 3551"/>
          <p:cNvSpPr/>
          <p:nvPr/>
        </p:nvSpPr>
        <p:spPr>
          <a:xfrm>
            <a:off x="8004802" y="2089457"/>
            <a:ext cx="5313612" cy="769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2  </a:t>
            </a:r>
            <a:r>
              <a:rPr>
                <a:solidFill>
                  <a:schemeClr val="accent2">
                    <a:satOff val="-13916"/>
                    <a:lumOff val="13989"/>
                  </a:schemeClr>
                </a:solidFill>
              </a:rPr>
              <a:t>A</a:t>
            </a:r>
            <a:r>
              <a:rPr>
                <a:solidFill>
                  <a:schemeClr val="accent6">
                    <a:hueOff val="-241736"/>
                    <a:satOff val="29413"/>
                    <a:lumOff val="20727"/>
                  </a:schemeClr>
                </a:solidFill>
              </a:rPr>
              <a:t>ACABABCAAD</a:t>
            </a:r>
          </a:p>
          <a:p>
            <a:pPr algn="l">
              <a:defRPr sz="4000"/>
            </a:pPr>
            <a:r>
              <a:t>1  </a:t>
            </a:r>
            <a:r>
              <a:rPr>
                <a:solidFill>
                  <a:schemeClr val="accent2">
                    <a:satOff val="-13916"/>
                    <a:lumOff val="13989"/>
                  </a:schemeClr>
                </a:solidFill>
              </a:rPr>
              <a:t>A</a:t>
            </a:r>
            <a:r>
              <a:t>AD</a:t>
            </a:r>
          </a:p>
          <a:p>
            <a:pPr algn="l">
              <a:defRPr sz="4000"/>
            </a:pPr>
            <a:r>
              <a:t>2  </a:t>
            </a:r>
            <a:r>
              <a:rPr>
                <a:solidFill>
                  <a:schemeClr val="accent2">
                    <a:satOff val="-13916"/>
                    <a:lumOff val="13989"/>
                  </a:schemeClr>
                </a:solidFill>
              </a:rPr>
              <a:t>A</a:t>
            </a:r>
            <a:r>
              <a:t>BABCAAD</a:t>
            </a:r>
          </a:p>
          <a:p>
            <a:pPr algn="l">
              <a:defRPr sz="4000"/>
            </a:pPr>
            <a:r>
              <a:t>1  </a:t>
            </a:r>
            <a:r>
              <a:rPr>
                <a:solidFill>
                  <a:schemeClr val="accent2">
                    <a:satOff val="-13916"/>
                    <a:lumOff val="13989"/>
                  </a:schemeClr>
                </a:solidFill>
              </a:rPr>
              <a:t>A</a:t>
            </a:r>
            <a:r>
              <a:rPr>
                <a:solidFill>
                  <a:schemeClr val="accent4">
                    <a:hueOff val="102361"/>
                    <a:satOff val="14118"/>
                    <a:lumOff val="10675"/>
                  </a:schemeClr>
                </a:solidFill>
              </a:rPr>
              <a:t>BCAAD</a:t>
            </a:r>
          </a:p>
          <a:p>
            <a:pPr algn="l">
              <a:defRPr sz="4000"/>
            </a:pPr>
            <a:r>
              <a:t>3  ACAACABABCAAD</a:t>
            </a:r>
          </a:p>
          <a:p>
            <a:pPr algn="l">
              <a:defRPr sz="4000"/>
            </a:pPr>
            <a:r>
              <a:t>1  ACABABCAAD</a:t>
            </a:r>
          </a:p>
          <a:p>
            <a:pPr algn="l">
              <a:defRPr sz="4000"/>
            </a:pPr>
            <a:r>
              <a:t>0  AD</a:t>
            </a:r>
          </a:p>
          <a:p>
            <a:pPr algn="l">
              <a:defRPr sz="4000"/>
            </a:pPr>
            <a:r>
              <a:t>1  BABCAAD</a:t>
            </a:r>
          </a:p>
          <a:p>
            <a:pPr algn="l">
              <a:defRPr sz="4000"/>
            </a:pPr>
            <a:r>
              <a:t>0  BCAAD</a:t>
            </a:r>
          </a:p>
          <a:p>
            <a:pPr algn="l">
              <a:defRPr sz="4000"/>
            </a:pPr>
            <a:r>
              <a:t>3  CAACABABCAAD</a:t>
            </a:r>
          </a:p>
          <a:p>
            <a:pPr algn="l">
              <a:defRPr sz="4000"/>
            </a:pPr>
            <a:r>
              <a:t>2  CAAD</a:t>
            </a:r>
          </a:p>
          <a:p>
            <a:pPr algn="l">
              <a:defRPr sz="4000"/>
            </a:pPr>
            <a:r>
              <a:t>0  CABABCAAD</a:t>
            </a:r>
          </a:p>
          <a:p>
            <a:pPr algn="l">
              <a:defRPr sz="4000"/>
            </a:pPr>
            <a:r>
              <a:t>0  D</a:t>
            </a:r>
          </a:p>
        </p:txBody>
      </p:sp>
      <p:sp>
        <p:nvSpPr>
          <p:cNvPr id="3552" name="Shape 3552"/>
          <p:cNvSpPr/>
          <p:nvPr>
            <p:ph type="title"/>
          </p:nvPr>
        </p:nvSpPr>
        <p:spPr>
          <a:xfrm>
            <a:off x="952500" y="-139291"/>
            <a:ext cx="11099800" cy="2159001"/>
          </a:xfrm>
          <a:prstGeom prst="rect">
            <a:avLst/>
          </a:prstGeom>
        </p:spPr>
        <p:txBody>
          <a:bodyPr/>
          <a:lstStyle>
            <a:lvl1pPr>
              <a:defRPr b="1"/>
            </a:lvl1pPr>
          </a:lstStyle>
          <a:p>
            <a:pPr/>
            <a:r>
              <a:t>Automatic Trading</a:t>
            </a:r>
          </a:p>
        </p:txBody>
      </p:sp>
      <p:sp>
        <p:nvSpPr>
          <p:cNvPr id="3553" name="Shape 3553"/>
          <p:cNvSpPr/>
          <p:nvPr/>
        </p:nvSpPr>
        <p:spPr>
          <a:xfrm>
            <a:off x="7810035" y="150636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LCP</a:t>
            </a:r>
          </a:p>
        </p:txBody>
      </p:sp>
      <p:sp>
        <p:nvSpPr>
          <p:cNvPr id="3554" name="Shape 3554"/>
          <p:cNvSpPr/>
          <p:nvPr/>
        </p:nvSpPr>
        <p:spPr>
          <a:xfrm>
            <a:off x="9778685" y="1506363"/>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Suffix</a:t>
            </a:r>
          </a:p>
        </p:txBody>
      </p:sp>
      <p:sp>
        <p:nvSpPr>
          <p:cNvPr id="3555" name="Shape 3555"/>
          <p:cNvSpPr/>
          <p:nvPr/>
        </p:nvSpPr>
        <p:spPr>
          <a:xfrm>
            <a:off x="1619600"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a:t>
            </a:r>
          </a:p>
        </p:txBody>
      </p:sp>
      <p:sp>
        <p:nvSpPr>
          <p:cNvPr id="3556" name="Shape 3556"/>
          <p:cNvSpPr/>
          <p:nvPr/>
        </p:nvSpPr>
        <p:spPr>
          <a:xfrm>
            <a:off x="4168121" y="178115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t>
            </a:r>
          </a:p>
        </p:txBody>
      </p:sp>
      <p:sp>
        <p:nvSpPr>
          <p:cNvPr id="3557" name="Shape 3557"/>
          <p:cNvSpPr/>
          <p:nvPr/>
        </p:nvSpPr>
        <p:spPr>
          <a:xfrm>
            <a:off x="115746" y="3674711"/>
            <a:ext cx="764480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Ans: Query the minimum value in the LCP array between the two suffixes.</a:t>
            </a:r>
          </a:p>
        </p:txBody>
      </p:sp>
      <p:sp>
        <p:nvSpPr>
          <p:cNvPr id="3558" name="Shape 3558"/>
          <p:cNvSpPr/>
          <p:nvPr/>
        </p:nvSpPr>
        <p:spPr>
          <a:xfrm>
            <a:off x="316101" y="5968205"/>
            <a:ext cx="7244093"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You can use a min segment tree or a similar data structure on the LCP array to query the range i to j efficiently</a:t>
            </a:r>
          </a:p>
        </p:txBody>
      </p:sp>
      <p:sp>
        <p:nvSpPr>
          <p:cNvPr id="3559" name="Shape 3559"/>
          <p:cNvSpPr/>
          <p:nvPr/>
        </p:nvSpPr>
        <p:spPr>
          <a:xfrm>
            <a:off x="7947989" y="2123955"/>
            <a:ext cx="379143" cy="22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0" name="Shape 3560"/>
          <p:cNvSpPr/>
          <p:nvPr/>
        </p:nvSpPr>
        <p:spPr>
          <a:xfrm>
            <a:off x="7947990" y="3859622"/>
            <a:ext cx="37914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1" name="Shape 3561"/>
          <p:cNvSpPr/>
          <p:nvPr/>
        </p:nvSpPr>
        <p:spPr>
          <a:xfrm>
            <a:off x="7972728" y="2126766"/>
            <a:ext cx="1" cy="17145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2" name="Shape 3562"/>
          <p:cNvSpPr/>
          <p:nvPr/>
        </p:nvSpPr>
        <p:spPr>
          <a:xfrm>
            <a:off x="568246" y="2295616"/>
            <a:ext cx="6739802"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363" sz="4400"/>
            </a:lvl1pPr>
          </a:lstStyle>
          <a:p>
            <a:pPr/>
            <a:r>
              <a:t>ACAACABABCAAD</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4" name="Shape 3564"/>
          <p:cNvSpPr/>
          <p:nvPr>
            <p:ph type="ctrTitle"/>
          </p:nvPr>
        </p:nvSpPr>
        <p:spPr>
          <a:xfrm>
            <a:off x="155099" y="1665576"/>
            <a:ext cx="12694603" cy="5345406"/>
          </a:xfrm>
          <a:prstGeom prst="rect">
            <a:avLst/>
          </a:prstGeom>
        </p:spPr>
        <p:txBody>
          <a:bodyPr anchor="ctr"/>
          <a:lstStyle/>
          <a:p>
            <a:pPr>
              <a:defRPr b="1" sz="12000"/>
            </a:pPr>
            <a:r>
              <a:t>Text Contains</a:t>
            </a:r>
          </a:p>
          <a:p>
            <a:pPr>
              <a:defRPr b="1" sz="12000"/>
            </a:pPr>
            <a:r>
              <a:t>Substring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39" name="Shape 239"/>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a:t>
            </a:r>
            <a:r>
              <a:rPr>
                <a:solidFill>
                  <a:schemeClr val="accent5">
                    <a:hueOff val="101205"/>
                    <a:satOff val="-13598"/>
                    <a:lumOff val="23877"/>
                  </a:schemeClr>
                </a:solidFill>
              </a:rPr>
              <a:t>T</a:t>
            </a:r>
            <a:r>
              <a:t>CACACAACTCAC</a:t>
            </a:r>
          </a:p>
        </p:txBody>
      </p:sp>
      <p:sp>
        <p:nvSpPr>
          <p:cNvPr id="240" name="Shape 240"/>
          <p:cNvSpPr/>
          <p:nvPr/>
        </p:nvSpPr>
        <p:spPr>
          <a:xfrm>
            <a:off x="18372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5">
                    <a:hueOff val="101205"/>
                    <a:satOff val="-13598"/>
                    <a:lumOff val="23877"/>
                  </a:schemeClr>
                </a:solidFill>
              </a:rPr>
              <a:t>A</a:t>
            </a:r>
            <a:r>
              <a:t>CACATA</a:t>
            </a:r>
          </a:p>
        </p:txBody>
      </p:sp>
      <p:sp>
        <p:nvSpPr>
          <p:cNvPr id="241" name="Shape 241"/>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1, 2, 3, 0, 1]</a:t>
            </a:r>
          </a:p>
        </p:txBody>
      </p:sp>
      <p:sp>
        <p:nvSpPr>
          <p:cNvPr id="242" name="Shape 242"/>
          <p:cNvSpPr/>
          <p:nvPr/>
        </p:nvSpPr>
        <p:spPr>
          <a:xfrm>
            <a:off x="739524" y="75501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
        <p:nvSpPr>
          <p:cNvPr id="243" name="Shape 243"/>
          <p:cNvSpPr/>
          <p:nvPr/>
        </p:nvSpPr>
        <p:spPr>
          <a:xfrm>
            <a:off x="3998515" y="2305291"/>
            <a:ext cx="500777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1</a:t>
            </a: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6" name="Shape 3566"/>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567" name="Shape 3567"/>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568" name="Shape 3568"/>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solidFill>
                  <a:schemeClr val="accent3">
                    <a:hueOff val="-499813"/>
                    <a:satOff val="-5228"/>
                    <a:lumOff val="24899"/>
                  </a:schemeClr>
                </a:solidFill>
              </a:defRPr>
            </a:pPr>
            <a:r>
              <a:t>abra</a:t>
            </a:r>
          </a:p>
          <a:p>
            <a:pPr algn="l">
              <a:defRPr sz="4500"/>
            </a:pPr>
            <a:r>
              <a:t>abracadabra</a:t>
            </a:r>
          </a:p>
          <a:p>
            <a:pPr algn="l">
              <a:defRPr sz="4500"/>
            </a:pPr>
            <a:r>
              <a:t>acadabra</a:t>
            </a:r>
          </a:p>
          <a:p>
            <a:pPr algn="l">
              <a:defRPr sz="4500"/>
            </a:pPr>
            <a:r>
              <a:t>adabra</a:t>
            </a:r>
          </a:p>
          <a:p>
            <a:pPr algn="l">
              <a:defRPr sz="4500">
                <a:solidFill>
                  <a:schemeClr val="accent4">
                    <a:hueOff val="102361"/>
                    <a:satOff val="14118"/>
                    <a:lumOff val="10675"/>
                  </a:schemeClr>
                </a:solidFill>
              </a:defRPr>
            </a:pPr>
            <a:r>
              <a:t>bra</a:t>
            </a:r>
          </a:p>
          <a:p>
            <a:pPr algn="l">
              <a:defRPr sz="4500"/>
            </a:pPr>
            <a:r>
              <a:t>bracadabra</a:t>
            </a:r>
          </a:p>
          <a:p>
            <a:pPr algn="l">
              <a:defRPr sz="4500"/>
            </a:pPr>
            <a:r>
              <a:t>cadabra</a:t>
            </a:r>
          </a:p>
          <a:p>
            <a:pPr algn="l">
              <a:defRPr sz="4500"/>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569" name="Shape 3569"/>
          <p:cNvSpPr/>
          <p:nvPr/>
        </p:nvSpPr>
        <p:spPr>
          <a:xfrm>
            <a:off x="801397" y="2497476"/>
            <a:ext cx="50689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‘braca’</a:t>
            </a:r>
          </a:p>
        </p:txBody>
      </p:sp>
      <p:sp>
        <p:nvSpPr>
          <p:cNvPr id="3570" name="Shape 3570"/>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71" name="Shape 3571"/>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72" name="Shape 3572"/>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573" name="Shape 3573"/>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574" name="Shape 3574"/>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575" name="Shape 3575"/>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576" name="Shape 3576"/>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577" name="Shape 3577"/>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578" name="Shape 3578"/>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579" name="Shape 3579"/>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580" name="Shape 3580"/>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581" name="Shape 3581"/>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0, </a:t>
            </a:r>
            <a:r>
              <a:rPr>
                <a:solidFill>
                  <a:schemeClr val="accent5">
                    <a:hueOff val="101205"/>
                    <a:satOff val="-13598"/>
                    <a:lumOff val="23877"/>
                  </a:schemeClr>
                </a:solidFill>
              </a:rPr>
              <a:t>high</a:t>
            </a:r>
            <a:r>
              <a:t> = 9</a:t>
            </a:r>
          </a:p>
        </p:txBody>
      </p:sp>
      <p:sp>
        <p:nvSpPr>
          <p:cNvPr id="3582" name="Shape 3582"/>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4</a:t>
            </a:r>
          </a:p>
        </p:txBody>
      </p:sp>
      <p:sp>
        <p:nvSpPr>
          <p:cNvPr id="3583" name="Shape 3583"/>
          <p:cNvSpPr/>
          <p:nvPr/>
        </p:nvSpPr>
        <p:spPr>
          <a:xfrm>
            <a:off x="498522" y="7229177"/>
            <a:ext cx="6307597"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lex_compare(‘braca’,’bra’) &gt; 0</a:t>
            </a:r>
          </a:p>
        </p:txBody>
      </p:sp>
      <p:sp>
        <p:nvSpPr>
          <p:cNvPr id="3584" name="Shape 3584"/>
          <p:cNvSpPr/>
          <p:nvPr/>
        </p:nvSpPr>
        <p:spPr>
          <a:xfrm>
            <a:off x="842594" y="81216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3">
                    <a:hueOff val="-499813"/>
                    <a:satOff val="-5228"/>
                    <a:lumOff val="24899"/>
                  </a:schemeClr>
                </a:solidFill>
              </a:rPr>
              <a:t>low</a:t>
            </a:r>
            <a:r>
              <a:t> = </a:t>
            </a:r>
            <a:r>
              <a:rPr>
                <a:solidFill>
                  <a:schemeClr val="accent4">
                    <a:hueOff val="102361"/>
                    <a:satOff val="14118"/>
                    <a:lumOff val="10675"/>
                  </a:schemeClr>
                </a:solidFill>
              </a:rPr>
              <a:t>mid</a:t>
            </a:r>
            <a:r>
              <a:t> + 1</a:t>
            </a:r>
          </a:p>
        </p:txBody>
      </p:sp>
      <p:sp>
        <p:nvSpPr>
          <p:cNvPr id="3585" name="Shape 3585"/>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7" name="Shape 3587"/>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588" name="Shape 3588"/>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589" name="Shape 3589"/>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solidFill>
                  <a:schemeClr val="accent3">
                    <a:hueOff val="-499813"/>
                    <a:satOff val="-5228"/>
                    <a:lumOff val="24899"/>
                  </a:schemeClr>
                </a:solidFill>
              </a:defRPr>
            </a:pPr>
            <a:r>
              <a:t>bracadabra</a:t>
            </a:r>
          </a:p>
          <a:p>
            <a:pPr algn="l">
              <a:defRPr sz="4500"/>
            </a:pPr>
            <a:r>
              <a:t>cadabra</a:t>
            </a:r>
          </a:p>
          <a:p>
            <a:pPr algn="l">
              <a:defRPr sz="4500">
                <a:solidFill>
                  <a:schemeClr val="accent4">
                    <a:hueOff val="102361"/>
                    <a:satOff val="14118"/>
                    <a:lumOff val="10675"/>
                  </a:schemeClr>
                </a:solidFill>
              </a:defRPr>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590" name="Shape 3590"/>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91" name="Shape 3591"/>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92" name="Shape 3592"/>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593" name="Shape 3593"/>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594" name="Shape 3594"/>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595" name="Shape 3595"/>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596" name="Shape 3596"/>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597" name="Shape 3597"/>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598" name="Shape 3598"/>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599" name="Shape 3599"/>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600" name="Shape 3600"/>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601" name="Shape 3601"/>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5, </a:t>
            </a:r>
            <a:r>
              <a:rPr>
                <a:solidFill>
                  <a:schemeClr val="accent5">
                    <a:hueOff val="101205"/>
                    <a:satOff val="-13598"/>
                    <a:lumOff val="23877"/>
                  </a:schemeClr>
                </a:solidFill>
              </a:rPr>
              <a:t>high</a:t>
            </a:r>
            <a:r>
              <a:t> = 9</a:t>
            </a:r>
          </a:p>
        </p:txBody>
      </p:sp>
      <p:sp>
        <p:nvSpPr>
          <p:cNvPr id="3602" name="Shape 3602"/>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7</a:t>
            </a:r>
          </a:p>
        </p:txBody>
      </p:sp>
      <p:sp>
        <p:nvSpPr>
          <p:cNvPr id="3603" name="Shape 3603"/>
          <p:cNvSpPr/>
          <p:nvPr/>
        </p:nvSpPr>
        <p:spPr>
          <a:xfrm>
            <a:off x="292078" y="7229177"/>
            <a:ext cx="672048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lex_compare(‘braca’,’dabra’) &lt; 0</a:t>
            </a:r>
          </a:p>
        </p:txBody>
      </p:sp>
      <p:sp>
        <p:nvSpPr>
          <p:cNvPr id="3604" name="Shape 3604"/>
          <p:cNvSpPr/>
          <p:nvPr/>
        </p:nvSpPr>
        <p:spPr>
          <a:xfrm>
            <a:off x="704965" y="8121649"/>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5">
                    <a:hueOff val="101205"/>
                    <a:satOff val="-13598"/>
                    <a:lumOff val="23877"/>
                  </a:schemeClr>
                </a:solidFill>
              </a:rPr>
              <a:t>high</a:t>
            </a:r>
            <a:r>
              <a:t> = </a:t>
            </a:r>
            <a:r>
              <a:rPr>
                <a:solidFill>
                  <a:schemeClr val="accent4">
                    <a:hueOff val="102361"/>
                    <a:satOff val="14118"/>
                    <a:lumOff val="10675"/>
                  </a:schemeClr>
                </a:solidFill>
              </a:rPr>
              <a:t>mid</a:t>
            </a:r>
            <a:r>
              <a:t> - 1</a:t>
            </a:r>
          </a:p>
        </p:txBody>
      </p:sp>
      <p:sp>
        <p:nvSpPr>
          <p:cNvPr id="3605" name="Shape 3605"/>
          <p:cNvSpPr/>
          <p:nvPr/>
        </p:nvSpPr>
        <p:spPr>
          <a:xfrm>
            <a:off x="801397" y="2497476"/>
            <a:ext cx="50689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‘braca’</a:t>
            </a:r>
          </a:p>
        </p:txBody>
      </p:sp>
      <p:sp>
        <p:nvSpPr>
          <p:cNvPr id="3606" name="Shape 3606"/>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8" name="Shape 3608"/>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609" name="Shape 3609"/>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610" name="Shape 3610"/>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solidFill>
                  <a:schemeClr val="accent3">
                    <a:hueOff val="-499813"/>
                    <a:satOff val="-5228"/>
                    <a:lumOff val="24899"/>
                  </a:schemeClr>
                </a:solidFill>
              </a:defRPr>
            </a:pPr>
            <a:r>
              <a:t>bracadabra</a:t>
            </a:r>
          </a:p>
          <a:p>
            <a:pPr algn="l">
              <a:defRPr sz="4500">
                <a:solidFill>
                  <a:schemeClr val="accent5">
                    <a:hueOff val="101205"/>
                    <a:satOff val="-13598"/>
                    <a:lumOff val="23877"/>
                  </a:schemeClr>
                </a:solidFill>
              </a:defRPr>
            </a:pPr>
            <a:r>
              <a:t>cadabra</a:t>
            </a:r>
          </a:p>
          <a:p>
            <a:pPr algn="l">
              <a:defRPr sz="4500"/>
            </a:pPr>
            <a:r>
              <a:t>dabra</a:t>
            </a:r>
          </a:p>
          <a:p>
            <a:pPr algn="l">
              <a:defRPr sz="4500"/>
            </a:pPr>
            <a:r>
              <a:t>ra</a:t>
            </a:r>
          </a:p>
          <a:p>
            <a:pPr algn="l">
              <a:defRPr sz="4500"/>
            </a:pPr>
            <a:r>
              <a:t>racadabra</a:t>
            </a:r>
          </a:p>
        </p:txBody>
      </p:sp>
      <p:sp>
        <p:nvSpPr>
          <p:cNvPr id="3611" name="Shape 3611"/>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12" name="Shape 3612"/>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13" name="Shape 3613"/>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14" name="Shape 3614"/>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15" name="Shape 3615"/>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16" name="Shape 3616"/>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617" name="Shape 3617"/>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618" name="Shape 3618"/>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619" name="Shape 3619"/>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620" name="Shape 3620"/>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621" name="Shape 3621"/>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622" name="Shape 3622"/>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5, </a:t>
            </a:r>
            <a:r>
              <a:rPr>
                <a:solidFill>
                  <a:schemeClr val="accent5">
                    <a:hueOff val="101205"/>
                    <a:satOff val="-13598"/>
                    <a:lumOff val="23877"/>
                  </a:schemeClr>
                </a:solidFill>
              </a:rPr>
              <a:t>high</a:t>
            </a:r>
            <a:r>
              <a:t> = 6</a:t>
            </a:r>
          </a:p>
        </p:txBody>
      </p:sp>
      <p:sp>
        <p:nvSpPr>
          <p:cNvPr id="3623" name="Shape 3623"/>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5</a:t>
            </a:r>
          </a:p>
        </p:txBody>
      </p:sp>
      <p:sp>
        <p:nvSpPr>
          <p:cNvPr id="3624" name="Shape 3624"/>
          <p:cNvSpPr/>
          <p:nvPr/>
        </p:nvSpPr>
        <p:spPr>
          <a:xfrm>
            <a:off x="-36701" y="6936697"/>
            <a:ext cx="73780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lex_compare(‘braca’,’</a:t>
            </a:r>
            <a:r>
              <a:rPr>
                <a:solidFill>
                  <a:schemeClr val="accent2">
                    <a:satOff val="-13916"/>
                    <a:lumOff val="13989"/>
                  </a:schemeClr>
                </a:solidFill>
              </a:rPr>
              <a:t>braca</a:t>
            </a:r>
            <a:r>
              <a:t>dabra’) == 0</a:t>
            </a:r>
          </a:p>
        </p:txBody>
      </p:sp>
      <p:sp>
        <p:nvSpPr>
          <p:cNvPr id="3625" name="Shape 3625"/>
          <p:cNvSpPr/>
          <p:nvPr/>
        </p:nvSpPr>
        <p:spPr>
          <a:xfrm>
            <a:off x="1430093" y="7901516"/>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exists!</a:t>
            </a:r>
          </a:p>
        </p:txBody>
      </p:sp>
      <p:sp>
        <p:nvSpPr>
          <p:cNvPr id="3626" name="Shape 3626"/>
          <p:cNvSpPr/>
          <p:nvPr/>
        </p:nvSpPr>
        <p:spPr>
          <a:xfrm>
            <a:off x="1567722" y="8562297"/>
            <a:ext cx="451842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Takes O(mlog(n))</a:t>
            </a:r>
          </a:p>
        </p:txBody>
      </p:sp>
      <p:sp>
        <p:nvSpPr>
          <p:cNvPr id="3627" name="Shape 3627"/>
          <p:cNvSpPr/>
          <p:nvPr/>
        </p:nvSpPr>
        <p:spPr>
          <a:xfrm>
            <a:off x="113254" y="2497476"/>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‘bracadabra’</a:t>
            </a:r>
          </a:p>
        </p:txBody>
      </p:sp>
      <p:sp>
        <p:nvSpPr>
          <p:cNvPr id="3628" name="Shape 3628"/>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2" name="Shape 3632"/>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633" name="Shape 3633"/>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634" name="Shape 3634"/>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solidFill>
                  <a:schemeClr val="accent3">
                    <a:hueOff val="-499813"/>
                    <a:satOff val="-5228"/>
                    <a:lumOff val="24899"/>
                  </a:schemeClr>
                </a:solidFill>
              </a:defRPr>
            </a:pPr>
            <a:r>
              <a:t>abra</a:t>
            </a:r>
          </a:p>
          <a:p>
            <a:pPr algn="l">
              <a:defRPr sz="4500"/>
            </a:pPr>
            <a:r>
              <a:t>abracadabra</a:t>
            </a:r>
          </a:p>
          <a:p>
            <a:pPr algn="l">
              <a:defRPr sz="4500"/>
            </a:pPr>
            <a:r>
              <a:t>acadabra</a:t>
            </a:r>
          </a:p>
          <a:p>
            <a:pPr algn="l">
              <a:defRPr sz="4500"/>
            </a:pPr>
            <a:r>
              <a:t>adabra</a:t>
            </a:r>
          </a:p>
          <a:p>
            <a:pPr algn="l">
              <a:defRPr sz="4500">
                <a:solidFill>
                  <a:schemeClr val="accent4">
                    <a:hueOff val="102361"/>
                    <a:satOff val="14118"/>
                    <a:lumOff val="10675"/>
                  </a:schemeClr>
                </a:solidFill>
              </a:defRPr>
            </a:pPr>
            <a:r>
              <a:t>bra</a:t>
            </a:r>
          </a:p>
          <a:p>
            <a:pPr algn="l">
              <a:defRPr sz="4500"/>
            </a:pPr>
            <a:r>
              <a:t>bracadabra</a:t>
            </a:r>
          </a:p>
          <a:p>
            <a:pPr algn="l">
              <a:defRPr sz="4500"/>
            </a:pPr>
            <a:r>
              <a:t>cadabra</a:t>
            </a:r>
          </a:p>
          <a:p>
            <a:pPr algn="l">
              <a:defRPr sz="4500"/>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635" name="Shape 3635"/>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36" name="Shape 3636"/>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37" name="Shape 3637"/>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38" name="Shape 3638"/>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39" name="Shape 3639"/>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40" name="Shape 3640"/>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641" name="Shape 3641"/>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642" name="Shape 3642"/>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643" name="Shape 3643"/>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644" name="Shape 3644"/>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645" name="Shape 3645"/>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646" name="Shape 3646"/>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0, </a:t>
            </a:r>
            <a:r>
              <a:rPr>
                <a:solidFill>
                  <a:schemeClr val="accent5">
                    <a:hueOff val="101205"/>
                    <a:satOff val="-13598"/>
                    <a:lumOff val="23877"/>
                  </a:schemeClr>
                </a:solidFill>
              </a:rPr>
              <a:t>high</a:t>
            </a:r>
            <a:r>
              <a:t> = 9</a:t>
            </a:r>
          </a:p>
        </p:txBody>
      </p:sp>
      <p:sp>
        <p:nvSpPr>
          <p:cNvPr id="3647" name="Shape 3647"/>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4</a:t>
            </a:r>
          </a:p>
        </p:txBody>
      </p:sp>
      <p:sp>
        <p:nvSpPr>
          <p:cNvPr id="3648" name="Shape 3648"/>
          <p:cNvSpPr/>
          <p:nvPr/>
        </p:nvSpPr>
        <p:spPr>
          <a:xfrm>
            <a:off x="156201" y="6904566"/>
            <a:ext cx="698809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lex_compare(‘zzzz’,’bra’) &gt; 0</a:t>
            </a:r>
          </a:p>
        </p:txBody>
      </p:sp>
      <p:sp>
        <p:nvSpPr>
          <p:cNvPr id="3649" name="Shape 3649"/>
          <p:cNvSpPr/>
          <p:nvPr/>
        </p:nvSpPr>
        <p:spPr>
          <a:xfrm>
            <a:off x="939026" y="2497476"/>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‘zzzz’</a:t>
            </a:r>
          </a:p>
        </p:txBody>
      </p:sp>
      <p:sp>
        <p:nvSpPr>
          <p:cNvPr id="3650" name="Shape 3650"/>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
        <p:nvSpPr>
          <p:cNvPr id="3651" name="Shape 3651"/>
          <p:cNvSpPr/>
          <p:nvPr/>
        </p:nvSpPr>
        <p:spPr>
          <a:xfrm>
            <a:off x="842594" y="81216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3">
                    <a:hueOff val="-499813"/>
                    <a:satOff val="-5228"/>
                    <a:lumOff val="24899"/>
                  </a:schemeClr>
                </a:solidFill>
              </a:rPr>
              <a:t>low</a:t>
            </a:r>
            <a:r>
              <a:t> = </a:t>
            </a:r>
            <a:r>
              <a:rPr>
                <a:solidFill>
                  <a:schemeClr val="accent4">
                    <a:hueOff val="102361"/>
                    <a:satOff val="14118"/>
                    <a:lumOff val="10675"/>
                  </a:schemeClr>
                </a:solidFill>
              </a:rPr>
              <a:t>mid</a:t>
            </a:r>
            <a:r>
              <a:t> + 1</a:t>
            </a:r>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3" name="Shape 3653"/>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654" name="Shape 3654"/>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655" name="Shape 3655"/>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solidFill>
                  <a:schemeClr val="accent3">
                    <a:hueOff val="-499813"/>
                    <a:satOff val="-5228"/>
                    <a:lumOff val="24899"/>
                  </a:schemeClr>
                </a:solidFill>
              </a:defRPr>
            </a:pPr>
            <a:r>
              <a:t>bracadabra</a:t>
            </a:r>
          </a:p>
          <a:p>
            <a:pPr algn="l">
              <a:defRPr sz="4500"/>
            </a:pPr>
            <a:r>
              <a:t>cadabra</a:t>
            </a:r>
          </a:p>
          <a:p>
            <a:pPr algn="l">
              <a:defRPr sz="4500">
                <a:solidFill>
                  <a:schemeClr val="accent4">
                    <a:hueOff val="102361"/>
                    <a:satOff val="14118"/>
                    <a:lumOff val="10675"/>
                  </a:schemeClr>
                </a:solidFill>
              </a:defRPr>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656" name="Shape 3656"/>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57" name="Shape 3657"/>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58" name="Shape 3658"/>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59" name="Shape 3659"/>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60" name="Shape 3660"/>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61" name="Shape 3661"/>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662" name="Shape 3662"/>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663" name="Shape 3663"/>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664" name="Shape 3664"/>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665" name="Shape 3665"/>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666" name="Shape 3666"/>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667" name="Shape 3667"/>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5, </a:t>
            </a:r>
            <a:r>
              <a:rPr>
                <a:solidFill>
                  <a:schemeClr val="accent5">
                    <a:hueOff val="101205"/>
                    <a:satOff val="-13598"/>
                    <a:lumOff val="23877"/>
                  </a:schemeClr>
                </a:solidFill>
              </a:rPr>
              <a:t>high</a:t>
            </a:r>
            <a:r>
              <a:t> = 9</a:t>
            </a:r>
          </a:p>
        </p:txBody>
      </p:sp>
      <p:sp>
        <p:nvSpPr>
          <p:cNvPr id="3668" name="Shape 3668"/>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7</a:t>
            </a:r>
          </a:p>
        </p:txBody>
      </p:sp>
      <p:sp>
        <p:nvSpPr>
          <p:cNvPr id="3669" name="Shape 3669"/>
          <p:cNvSpPr/>
          <p:nvPr/>
        </p:nvSpPr>
        <p:spPr>
          <a:xfrm>
            <a:off x="939026" y="2497476"/>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‘zzzz’</a:t>
            </a:r>
          </a:p>
        </p:txBody>
      </p:sp>
      <p:sp>
        <p:nvSpPr>
          <p:cNvPr id="3670" name="Shape 3670"/>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
        <p:nvSpPr>
          <p:cNvPr id="3671" name="Shape 3671"/>
          <p:cNvSpPr/>
          <p:nvPr/>
        </p:nvSpPr>
        <p:spPr>
          <a:xfrm>
            <a:off x="842594" y="81216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3">
                    <a:hueOff val="-499813"/>
                    <a:satOff val="-5228"/>
                    <a:lumOff val="24899"/>
                  </a:schemeClr>
                </a:solidFill>
              </a:rPr>
              <a:t>low</a:t>
            </a:r>
            <a:r>
              <a:t> = </a:t>
            </a:r>
            <a:r>
              <a:rPr>
                <a:solidFill>
                  <a:schemeClr val="accent4">
                    <a:hueOff val="102361"/>
                    <a:satOff val="14118"/>
                    <a:lumOff val="10675"/>
                  </a:schemeClr>
                </a:solidFill>
              </a:rPr>
              <a:t>mid</a:t>
            </a:r>
            <a:r>
              <a:t> + 1</a:t>
            </a:r>
          </a:p>
        </p:txBody>
      </p:sp>
      <p:sp>
        <p:nvSpPr>
          <p:cNvPr id="3672" name="Shape 3672"/>
          <p:cNvSpPr/>
          <p:nvPr/>
        </p:nvSpPr>
        <p:spPr>
          <a:xfrm>
            <a:off x="274715" y="6923616"/>
            <a:ext cx="67510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lex_compare(‘zzzz’,’dabra’) &gt; 0</a:t>
            </a:r>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4" name="Shape 3674"/>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675" name="Shape 3675"/>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676" name="Shape 3676"/>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pPr>
            <a:r>
              <a:t>bracadabra</a:t>
            </a:r>
          </a:p>
          <a:p>
            <a:pPr algn="l">
              <a:defRPr sz="4500"/>
            </a:pPr>
            <a:r>
              <a:t>cadabra</a:t>
            </a:r>
          </a:p>
          <a:p>
            <a:pPr algn="l">
              <a:defRPr sz="4500"/>
            </a:pPr>
            <a:r>
              <a:t>dabra</a:t>
            </a:r>
          </a:p>
          <a:p>
            <a:pPr algn="l">
              <a:defRPr sz="4500">
                <a:solidFill>
                  <a:schemeClr val="accent3">
                    <a:hueOff val="-499813"/>
                    <a:satOff val="-5228"/>
                    <a:lumOff val="24899"/>
                  </a:schemeClr>
                </a:solidFill>
              </a:defRPr>
            </a:pPr>
            <a:r>
              <a:t>ra</a:t>
            </a:r>
          </a:p>
          <a:p>
            <a:pPr algn="l">
              <a:defRPr sz="4500">
                <a:solidFill>
                  <a:schemeClr val="accent5">
                    <a:hueOff val="101205"/>
                    <a:satOff val="-13598"/>
                    <a:lumOff val="23877"/>
                  </a:schemeClr>
                </a:solidFill>
              </a:defRPr>
            </a:pPr>
            <a:r>
              <a:t>racadabra</a:t>
            </a:r>
          </a:p>
        </p:txBody>
      </p:sp>
      <p:sp>
        <p:nvSpPr>
          <p:cNvPr id="3677" name="Shape 3677"/>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78" name="Shape 3678"/>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79" name="Shape 3679"/>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80" name="Shape 3680"/>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81" name="Shape 3681"/>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82" name="Shape 3682"/>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683" name="Shape 3683"/>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684" name="Shape 3684"/>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685" name="Shape 3685"/>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686" name="Shape 3686"/>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687" name="Shape 3687"/>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688" name="Shape 3688"/>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8, </a:t>
            </a:r>
            <a:r>
              <a:rPr>
                <a:solidFill>
                  <a:schemeClr val="accent5">
                    <a:hueOff val="101205"/>
                    <a:satOff val="-13598"/>
                    <a:lumOff val="23877"/>
                  </a:schemeClr>
                </a:solidFill>
              </a:rPr>
              <a:t>high</a:t>
            </a:r>
            <a:r>
              <a:t> = 9</a:t>
            </a:r>
          </a:p>
        </p:txBody>
      </p:sp>
      <p:sp>
        <p:nvSpPr>
          <p:cNvPr id="3689" name="Shape 3689"/>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8</a:t>
            </a:r>
          </a:p>
        </p:txBody>
      </p:sp>
      <p:sp>
        <p:nvSpPr>
          <p:cNvPr id="3690" name="Shape 3690"/>
          <p:cNvSpPr/>
          <p:nvPr/>
        </p:nvSpPr>
        <p:spPr>
          <a:xfrm>
            <a:off x="939026" y="2497476"/>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‘zzzz’</a:t>
            </a:r>
          </a:p>
        </p:txBody>
      </p:sp>
      <p:sp>
        <p:nvSpPr>
          <p:cNvPr id="3691" name="Shape 3691"/>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
        <p:nvSpPr>
          <p:cNvPr id="3692" name="Shape 3692"/>
          <p:cNvSpPr/>
          <p:nvPr/>
        </p:nvSpPr>
        <p:spPr>
          <a:xfrm>
            <a:off x="842594" y="81216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3">
                    <a:hueOff val="-499813"/>
                    <a:satOff val="-5228"/>
                    <a:lumOff val="24899"/>
                  </a:schemeClr>
                </a:solidFill>
              </a:rPr>
              <a:t>low</a:t>
            </a:r>
            <a:r>
              <a:t> = </a:t>
            </a:r>
            <a:r>
              <a:rPr>
                <a:solidFill>
                  <a:schemeClr val="accent4">
                    <a:hueOff val="102361"/>
                    <a:satOff val="14118"/>
                    <a:lumOff val="10675"/>
                  </a:schemeClr>
                </a:solidFill>
              </a:rPr>
              <a:t>mid</a:t>
            </a:r>
            <a:r>
              <a:t> + 1</a:t>
            </a:r>
          </a:p>
        </p:txBody>
      </p:sp>
      <p:sp>
        <p:nvSpPr>
          <p:cNvPr id="3693" name="Shape 3693"/>
          <p:cNvSpPr/>
          <p:nvPr/>
        </p:nvSpPr>
        <p:spPr>
          <a:xfrm>
            <a:off x="595848" y="6923616"/>
            <a:ext cx="61088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lex_compare(‘zzzz’,’ra’) &gt; 0</a:t>
            </a:r>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5" name="Shape 3695"/>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696" name="Shape 3696"/>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697" name="Shape 3697"/>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pPr>
            <a:r>
              <a:t>bracadabra</a:t>
            </a:r>
          </a:p>
          <a:p>
            <a:pPr algn="l">
              <a:defRPr sz="4500"/>
            </a:pPr>
            <a:r>
              <a:t>cadabra</a:t>
            </a:r>
          </a:p>
          <a:p>
            <a:pPr algn="l">
              <a:defRPr sz="4500"/>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698" name="Shape 3698"/>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99" name="Shape 3699"/>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700" name="Shape 3700"/>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701" name="Shape 3701"/>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702" name="Shape 3702"/>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703" name="Shape 3703"/>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704" name="Shape 3704"/>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705" name="Shape 3705"/>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706" name="Shape 3706"/>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707" name="Shape 3707"/>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708" name="Shape 3708"/>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709" name="Shape 3709"/>
          <p:cNvSpPr/>
          <p:nvPr/>
        </p:nvSpPr>
        <p:spPr>
          <a:xfrm>
            <a:off x="1430093" y="5158697"/>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9, </a:t>
            </a:r>
            <a:r>
              <a:rPr>
                <a:solidFill>
                  <a:schemeClr val="accent5">
                    <a:hueOff val="101205"/>
                    <a:satOff val="-13598"/>
                    <a:lumOff val="23877"/>
                  </a:schemeClr>
                </a:solidFill>
              </a:rPr>
              <a:t>high</a:t>
            </a:r>
            <a:r>
              <a:t> = 9</a:t>
            </a:r>
          </a:p>
        </p:txBody>
      </p:sp>
      <p:sp>
        <p:nvSpPr>
          <p:cNvPr id="3710" name="Shape 3710"/>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9</a:t>
            </a:r>
          </a:p>
        </p:txBody>
      </p:sp>
      <p:sp>
        <p:nvSpPr>
          <p:cNvPr id="3711" name="Shape 3711"/>
          <p:cNvSpPr/>
          <p:nvPr/>
        </p:nvSpPr>
        <p:spPr>
          <a:xfrm>
            <a:off x="939026" y="2497476"/>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‘zzzz’</a:t>
            </a:r>
          </a:p>
        </p:txBody>
      </p:sp>
      <p:sp>
        <p:nvSpPr>
          <p:cNvPr id="3712" name="Shape 3712"/>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
        <p:nvSpPr>
          <p:cNvPr id="3713" name="Shape 3713"/>
          <p:cNvSpPr/>
          <p:nvPr/>
        </p:nvSpPr>
        <p:spPr>
          <a:xfrm>
            <a:off x="842594" y="81216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a:t>
            </a:r>
            <a:r>
              <a:rPr>
                <a:solidFill>
                  <a:schemeClr val="accent3">
                    <a:hueOff val="-499813"/>
                    <a:satOff val="-5228"/>
                    <a:lumOff val="24899"/>
                  </a:schemeClr>
                </a:solidFill>
              </a:rPr>
              <a:t>low</a:t>
            </a:r>
            <a:r>
              <a:t> = </a:t>
            </a:r>
            <a:r>
              <a:rPr>
                <a:solidFill>
                  <a:schemeClr val="accent4">
                    <a:hueOff val="102361"/>
                    <a:satOff val="14118"/>
                    <a:lumOff val="10675"/>
                  </a:schemeClr>
                </a:solidFill>
              </a:rPr>
              <a:t>mid</a:t>
            </a:r>
            <a:r>
              <a:t> + 1</a:t>
            </a:r>
          </a:p>
        </p:txBody>
      </p:sp>
      <p:sp>
        <p:nvSpPr>
          <p:cNvPr id="3714" name="Shape 3714"/>
          <p:cNvSpPr/>
          <p:nvPr/>
        </p:nvSpPr>
        <p:spPr>
          <a:xfrm>
            <a:off x="114148" y="6942666"/>
            <a:ext cx="70722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lex_compare(‘zzzz’,’racadabra’) &gt; 0</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6" name="Shape 3716"/>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717" name="Shape 3717"/>
          <p:cNvSpPr/>
          <p:nvPr/>
        </p:nvSpPr>
        <p:spPr>
          <a:xfrm>
            <a:off x="1476569" y="1890183"/>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
        <p:nvSpPr>
          <p:cNvPr id="3718" name="Shape 3718"/>
          <p:cNvSpPr/>
          <p:nvPr/>
        </p:nvSpPr>
        <p:spPr>
          <a:xfrm>
            <a:off x="7892504" y="2357966"/>
            <a:ext cx="4243165" cy="683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abra</a:t>
            </a:r>
          </a:p>
          <a:p>
            <a:pPr algn="l">
              <a:defRPr sz="4500"/>
            </a:pPr>
            <a:r>
              <a:t>abracadabra</a:t>
            </a:r>
          </a:p>
          <a:p>
            <a:pPr algn="l">
              <a:defRPr sz="4500"/>
            </a:pPr>
            <a:r>
              <a:t>acadabra</a:t>
            </a:r>
          </a:p>
          <a:p>
            <a:pPr algn="l">
              <a:defRPr sz="4500"/>
            </a:pPr>
            <a:r>
              <a:t>adabra</a:t>
            </a:r>
          </a:p>
          <a:p>
            <a:pPr algn="l">
              <a:defRPr sz="4500"/>
            </a:pPr>
            <a:r>
              <a:t>bra</a:t>
            </a:r>
          </a:p>
          <a:p>
            <a:pPr algn="l">
              <a:defRPr sz="4500"/>
            </a:pPr>
            <a:r>
              <a:t>bracadabra</a:t>
            </a:r>
          </a:p>
          <a:p>
            <a:pPr algn="l">
              <a:defRPr sz="4500"/>
            </a:pPr>
            <a:r>
              <a:t>cadabra</a:t>
            </a:r>
          </a:p>
          <a:p>
            <a:pPr algn="l">
              <a:defRPr sz="4500"/>
            </a:pPr>
            <a:r>
              <a:t>dabra</a:t>
            </a:r>
          </a:p>
          <a:p>
            <a:pPr algn="l">
              <a:defRPr sz="4500"/>
            </a:pPr>
            <a:r>
              <a:t>ra</a:t>
            </a:r>
          </a:p>
          <a:p>
            <a:pPr algn="l">
              <a:defRPr sz="4500">
                <a:solidFill>
                  <a:schemeClr val="accent5">
                    <a:hueOff val="101205"/>
                    <a:satOff val="-13598"/>
                    <a:lumOff val="23877"/>
                  </a:schemeClr>
                </a:solidFill>
              </a:defRPr>
            </a:pPr>
            <a:r>
              <a:t>racadabra</a:t>
            </a:r>
          </a:p>
        </p:txBody>
      </p:sp>
      <p:sp>
        <p:nvSpPr>
          <p:cNvPr id="3719" name="Shape 3719"/>
          <p:cNvSpPr/>
          <p:nvPr/>
        </p:nvSpPr>
        <p:spPr>
          <a:xfrm>
            <a:off x="7323621" y="24659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20" name="Shape 3720"/>
          <p:cNvSpPr/>
          <p:nvPr/>
        </p:nvSpPr>
        <p:spPr>
          <a:xfrm>
            <a:off x="7323621" y="31517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721" name="Shape 3721"/>
          <p:cNvSpPr/>
          <p:nvPr/>
        </p:nvSpPr>
        <p:spPr>
          <a:xfrm>
            <a:off x="7323621" y="3837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722" name="Shape 3722"/>
          <p:cNvSpPr/>
          <p:nvPr/>
        </p:nvSpPr>
        <p:spPr>
          <a:xfrm>
            <a:off x="7323621" y="4472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723" name="Shape 3723"/>
          <p:cNvSpPr/>
          <p:nvPr/>
        </p:nvSpPr>
        <p:spPr>
          <a:xfrm>
            <a:off x="7323621" y="5158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724" name="Shape 3724"/>
          <p:cNvSpPr/>
          <p:nvPr/>
        </p:nvSpPr>
        <p:spPr>
          <a:xfrm>
            <a:off x="7323621" y="58441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725" name="Shape 3725"/>
          <p:cNvSpPr/>
          <p:nvPr/>
        </p:nvSpPr>
        <p:spPr>
          <a:xfrm>
            <a:off x="7323621" y="65556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3726" name="Shape 3726"/>
          <p:cNvSpPr/>
          <p:nvPr/>
        </p:nvSpPr>
        <p:spPr>
          <a:xfrm>
            <a:off x="7323621" y="72160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3727" name="Shape 3727"/>
          <p:cNvSpPr/>
          <p:nvPr/>
        </p:nvSpPr>
        <p:spPr>
          <a:xfrm>
            <a:off x="7323621" y="790151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3728" name="Shape 3728"/>
          <p:cNvSpPr/>
          <p:nvPr/>
        </p:nvSpPr>
        <p:spPr>
          <a:xfrm>
            <a:off x="7323621" y="856229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3729" name="Shape 3729"/>
          <p:cNvSpPr/>
          <p:nvPr/>
        </p:nvSpPr>
        <p:spPr>
          <a:xfrm>
            <a:off x="299520" y="417618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 Binary Search?</a:t>
            </a:r>
          </a:p>
        </p:txBody>
      </p:sp>
      <p:sp>
        <p:nvSpPr>
          <p:cNvPr id="3730" name="Shape 3730"/>
          <p:cNvSpPr/>
          <p:nvPr/>
        </p:nvSpPr>
        <p:spPr>
          <a:xfrm>
            <a:off x="1292464" y="5158697"/>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499813"/>
                    <a:satOff val="-5228"/>
                    <a:lumOff val="24899"/>
                  </a:schemeClr>
                </a:solidFill>
              </a:rPr>
              <a:t>low</a:t>
            </a:r>
            <a:r>
              <a:t> = </a:t>
            </a:r>
            <a:r>
              <a:rPr b="1">
                <a:solidFill>
                  <a:schemeClr val="accent5"/>
                </a:solidFill>
              </a:rPr>
              <a:t>10</a:t>
            </a:r>
            <a:r>
              <a:t>, </a:t>
            </a:r>
            <a:r>
              <a:rPr>
                <a:solidFill>
                  <a:schemeClr val="accent5">
                    <a:hueOff val="101205"/>
                    <a:satOff val="-13598"/>
                    <a:lumOff val="23877"/>
                  </a:schemeClr>
                </a:solidFill>
              </a:rPr>
              <a:t>high</a:t>
            </a:r>
            <a:r>
              <a:t> = 9</a:t>
            </a:r>
          </a:p>
        </p:txBody>
      </p:sp>
      <p:sp>
        <p:nvSpPr>
          <p:cNvPr id="3731" name="Shape 3731"/>
          <p:cNvSpPr/>
          <p:nvPr/>
        </p:nvSpPr>
        <p:spPr>
          <a:xfrm>
            <a:off x="567336" y="5844116"/>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4">
                    <a:hueOff val="102361"/>
                    <a:satOff val="14118"/>
                    <a:lumOff val="10675"/>
                  </a:schemeClr>
                </a:solidFill>
              </a:rPr>
              <a:t>mid</a:t>
            </a:r>
            <a:r>
              <a:t> = (</a:t>
            </a:r>
            <a:r>
              <a:rPr>
                <a:solidFill>
                  <a:schemeClr val="accent3">
                    <a:hueOff val="-499813"/>
                    <a:satOff val="-5228"/>
                    <a:lumOff val="24899"/>
                  </a:schemeClr>
                </a:solidFill>
              </a:rPr>
              <a:t>low</a:t>
            </a:r>
            <a:r>
              <a:t>+</a:t>
            </a:r>
            <a:r>
              <a:rPr>
                <a:solidFill>
                  <a:schemeClr val="accent5">
                    <a:hueOff val="101205"/>
                    <a:satOff val="-13598"/>
                    <a:lumOff val="23877"/>
                  </a:schemeClr>
                </a:solidFill>
              </a:rPr>
              <a:t>high</a:t>
            </a:r>
            <a:r>
              <a:t>)/2 = 9</a:t>
            </a:r>
          </a:p>
        </p:txBody>
      </p:sp>
      <p:sp>
        <p:nvSpPr>
          <p:cNvPr id="3732" name="Shape 3732"/>
          <p:cNvSpPr/>
          <p:nvPr/>
        </p:nvSpPr>
        <p:spPr>
          <a:xfrm>
            <a:off x="939026" y="2497476"/>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‘zzzz’</a:t>
            </a:r>
          </a:p>
        </p:txBody>
      </p:sp>
      <p:sp>
        <p:nvSpPr>
          <p:cNvPr id="3733" name="Shape 3733"/>
          <p:cNvSpPr/>
          <p:nvPr/>
        </p:nvSpPr>
        <p:spPr>
          <a:xfrm>
            <a:off x="7790904" y="1737783"/>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Suffix Array</a:t>
            </a:r>
          </a:p>
        </p:txBody>
      </p:sp>
      <p:sp>
        <p:nvSpPr>
          <p:cNvPr id="3734" name="Shape 3734"/>
          <p:cNvSpPr/>
          <p:nvPr/>
        </p:nvSpPr>
        <p:spPr>
          <a:xfrm>
            <a:off x="850035" y="7216097"/>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Substring not found</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6" name="Shape 3736"/>
          <p:cNvSpPr/>
          <p:nvPr>
            <p:ph type="ctrTitle"/>
          </p:nvPr>
        </p:nvSpPr>
        <p:spPr>
          <a:xfrm>
            <a:off x="1359520" y="291818"/>
            <a:ext cx="10285760" cy="1475219"/>
          </a:xfrm>
          <a:prstGeom prst="rect">
            <a:avLst/>
          </a:prstGeom>
        </p:spPr>
        <p:txBody>
          <a:bodyPr anchor="ctr"/>
          <a:lstStyle>
            <a:lvl1pPr defTabSz="391414">
              <a:defRPr b="1" sz="7370"/>
            </a:lvl1pPr>
          </a:lstStyle>
          <a:p>
            <a:pPr/>
            <a:r>
              <a:t>Contains Substring</a:t>
            </a:r>
          </a:p>
        </p:txBody>
      </p:sp>
      <p:sp>
        <p:nvSpPr>
          <p:cNvPr id="3737" name="Shape 3737"/>
          <p:cNvSpPr/>
          <p:nvPr/>
        </p:nvSpPr>
        <p:spPr>
          <a:xfrm>
            <a:off x="79917" y="1931363"/>
            <a:ext cx="12844966" cy="346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t>To total time complexity of this algorithm is </a:t>
            </a:r>
            <a:r>
              <a:rPr>
                <a:solidFill>
                  <a:srgbClr val="E2EB58"/>
                </a:solidFill>
              </a:rPr>
              <a:t>O(mlog(n))</a:t>
            </a:r>
            <a:r>
              <a:t> where m is the length of the substring and n is the length of the text. This beats KMP when m is small.</a:t>
            </a:r>
          </a:p>
        </p:txBody>
      </p:sp>
      <p:sp>
        <p:nvSpPr>
          <p:cNvPr id="3738" name="Shape 3738"/>
          <p:cNvSpPr/>
          <p:nvPr/>
        </p:nvSpPr>
        <p:spPr>
          <a:xfrm>
            <a:off x="79917" y="5838920"/>
            <a:ext cx="12844966" cy="346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There exists a variant of this algorithm which runs in </a:t>
            </a:r>
            <a:r>
              <a:rPr>
                <a:solidFill>
                  <a:schemeClr val="accent3">
                    <a:hueOff val="-499813"/>
                    <a:satOff val="-5228"/>
                    <a:lumOff val="24899"/>
                  </a:schemeClr>
                </a:solidFill>
              </a:rPr>
              <a:t>O(m+log(n))</a:t>
            </a:r>
            <a:r>
              <a:t> which uses information in the LCP array, but this is hardly used in a competitive programming setting.</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0" name="Shape 3740"/>
          <p:cNvSpPr/>
          <p:nvPr>
            <p:ph type="ctrTitle"/>
          </p:nvPr>
        </p:nvSpPr>
        <p:spPr>
          <a:xfrm>
            <a:off x="-264854" y="1945479"/>
            <a:ext cx="13534508" cy="5037323"/>
          </a:xfrm>
          <a:prstGeom prst="rect">
            <a:avLst/>
          </a:prstGeom>
        </p:spPr>
        <p:txBody>
          <a:bodyPr anchor="ctr"/>
          <a:lstStyle>
            <a:lvl1pPr>
              <a:defRPr b="1" sz="11200"/>
            </a:lvl1pPr>
          </a:lstStyle>
          <a:p>
            <a:pPr/>
            <a:r>
              <a:t>Longest Common Substring (LCS)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46" name="Shape 246"/>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CAT</a:t>
            </a:r>
            <a:r>
              <a:rPr>
                <a:solidFill>
                  <a:schemeClr val="accent5">
                    <a:hueOff val="101205"/>
                    <a:satOff val="-13598"/>
                    <a:lumOff val="23877"/>
                  </a:schemeClr>
                </a:solidFill>
              </a:rPr>
              <a:t>C</a:t>
            </a:r>
            <a:r>
              <a:t>ACACAACTCAC</a:t>
            </a:r>
          </a:p>
        </p:txBody>
      </p:sp>
      <p:sp>
        <p:nvSpPr>
          <p:cNvPr id="247" name="Shape 247"/>
          <p:cNvSpPr/>
          <p:nvPr/>
        </p:nvSpPr>
        <p:spPr>
          <a:xfrm>
            <a:off x="27389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5">
                    <a:hueOff val="101205"/>
                    <a:satOff val="-13598"/>
                    <a:lumOff val="23877"/>
                  </a:schemeClr>
                </a:solidFill>
              </a:rPr>
              <a:t>A</a:t>
            </a:r>
            <a:r>
              <a:t>CACATA</a:t>
            </a:r>
          </a:p>
        </p:txBody>
      </p:sp>
      <p:sp>
        <p:nvSpPr>
          <p:cNvPr id="248" name="Shape 248"/>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1, 2, 3, 0, 1]</a:t>
            </a:r>
          </a:p>
        </p:txBody>
      </p:sp>
      <p:sp>
        <p:nvSpPr>
          <p:cNvPr id="249" name="Shape 249"/>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
        <p:nvSpPr>
          <p:cNvPr id="250" name="Shape 250"/>
          <p:cNvSpPr/>
          <p:nvPr/>
        </p:nvSpPr>
        <p:spPr>
          <a:xfrm>
            <a:off x="3998515" y="2305291"/>
            <a:ext cx="500777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1</a:t>
            </a:r>
          </a:p>
        </p:txBody>
      </p:sp>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2" name="Shape 3742"/>
          <p:cNvSpPr/>
          <p:nvPr>
            <p:ph type="title"/>
          </p:nvPr>
        </p:nvSpPr>
        <p:spPr>
          <a:xfrm>
            <a:off x="952500" y="2294"/>
            <a:ext cx="11099800" cy="1696331"/>
          </a:xfrm>
          <a:prstGeom prst="rect">
            <a:avLst/>
          </a:prstGeom>
        </p:spPr>
        <p:txBody>
          <a:bodyPr/>
          <a:lstStyle>
            <a:lvl1pPr>
              <a:defRPr b="1" sz="10700"/>
            </a:lvl1pPr>
          </a:lstStyle>
          <a:p>
            <a:pPr/>
            <a:r>
              <a:t>LCS</a:t>
            </a:r>
          </a:p>
        </p:txBody>
      </p:sp>
      <p:sp>
        <p:nvSpPr>
          <p:cNvPr id="3743" name="Shape 3743"/>
          <p:cNvSpPr/>
          <p:nvPr/>
        </p:nvSpPr>
        <p:spPr>
          <a:xfrm>
            <a:off x="77587" y="1951972"/>
            <a:ext cx="12849626" cy="27428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37463">
              <a:defRPr sz="4048"/>
            </a:pPr>
            <a:r>
              <a:t>Suppose we have n strings containing only letters a-z and A-Z. How do we find the </a:t>
            </a:r>
            <a:r>
              <a:rPr b="1">
                <a:solidFill>
                  <a:schemeClr val="accent2">
                    <a:satOff val="-13916"/>
                    <a:lumOff val="13989"/>
                  </a:schemeClr>
                </a:solidFill>
              </a:rPr>
              <a:t>longest common substring </a:t>
            </a:r>
            <a:r>
              <a:t>that appears in at least 2 ≤ k ≤ n of the strings</a:t>
            </a:r>
            <a:r>
              <a:rPr b="1"/>
              <a:t>?</a:t>
            </a:r>
          </a:p>
        </p:txBody>
      </p:sp>
      <p:sp>
        <p:nvSpPr>
          <p:cNvPr id="3744" name="Shape 3744"/>
          <p:cNvSpPr/>
          <p:nvPr/>
        </p:nvSpPr>
        <p:spPr>
          <a:xfrm>
            <a:off x="1735286" y="6249547"/>
            <a:ext cx="9534228"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Consider n = 3, k = 2 with:</a:t>
            </a:r>
          </a:p>
          <a:p>
            <a:pPr>
              <a:defRPr sz="4400"/>
            </a:pPr>
            <a:r>
              <a:t>S</a:t>
            </a:r>
            <a:r>
              <a:rPr baseline="-5999"/>
              <a:t>1</a:t>
            </a:r>
            <a:r>
              <a:t> = ‘a</a:t>
            </a:r>
            <a:r>
              <a:rPr>
                <a:solidFill>
                  <a:schemeClr val="accent2">
                    <a:satOff val="-13916"/>
                    <a:lumOff val="13989"/>
                  </a:schemeClr>
                </a:solidFill>
              </a:rPr>
              <a:t>bca</a:t>
            </a:r>
            <a:r>
              <a:t>’</a:t>
            </a:r>
          </a:p>
          <a:p>
            <a:pPr>
              <a:defRPr sz="4400"/>
            </a:pPr>
            <a:r>
              <a:t>S</a:t>
            </a:r>
            <a:r>
              <a:rPr baseline="-5999"/>
              <a:t>2</a:t>
            </a:r>
            <a:r>
              <a:t> = ‘</a:t>
            </a:r>
            <a:r>
              <a:rPr>
                <a:solidFill>
                  <a:schemeClr val="accent2">
                    <a:satOff val="-13916"/>
                    <a:lumOff val="13989"/>
                  </a:schemeClr>
                </a:solidFill>
              </a:rPr>
              <a:t>bca</a:t>
            </a:r>
            <a:r>
              <a:t>d’</a:t>
            </a:r>
          </a:p>
          <a:p>
            <a:pPr>
              <a:defRPr sz="4400"/>
            </a:pPr>
            <a:r>
              <a:t>S</a:t>
            </a:r>
            <a:r>
              <a:rPr baseline="-5999"/>
              <a:t>3</a:t>
            </a:r>
            <a:r>
              <a:t> = ‘da</a:t>
            </a:r>
            <a:r>
              <a:t>ca</a:t>
            </a:r>
            <a:r>
              <a:t>’</a:t>
            </a:r>
          </a:p>
        </p:txBody>
      </p:sp>
      <p:sp>
        <p:nvSpPr>
          <p:cNvPr id="3745" name="Shape 3745"/>
          <p:cNvSpPr/>
          <p:nvPr/>
        </p:nvSpPr>
        <p:spPr>
          <a:xfrm>
            <a:off x="1230647" y="4948211"/>
            <a:ext cx="10543506"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Note: The LCS may not be unique</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7" name="Shape 3747"/>
          <p:cNvSpPr/>
          <p:nvPr>
            <p:ph type="title"/>
          </p:nvPr>
        </p:nvSpPr>
        <p:spPr>
          <a:xfrm>
            <a:off x="952500" y="2294"/>
            <a:ext cx="11099800" cy="1696331"/>
          </a:xfrm>
          <a:prstGeom prst="rect">
            <a:avLst/>
          </a:prstGeom>
        </p:spPr>
        <p:txBody>
          <a:bodyPr/>
          <a:lstStyle>
            <a:lvl1pPr>
              <a:defRPr b="1" sz="10700"/>
            </a:lvl1pPr>
          </a:lstStyle>
          <a:p>
            <a:pPr/>
            <a:r>
              <a:t>LCS</a:t>
            </a:r>
          </a:p>
        </p:txBody>
      </p:sp>
      <p:sp>
        <p:nvSpPr>
          <p:cNvPr id="3748" name="Shape 3748"/>
          <p:cNvSpPr/>
          <p:nvPr/>
        </p:nvSpPr>
        <p:spPr>
          <a:xfrm>
            <a:off x="290204" y="2688835"/>
            <a:ext cx="12424392" cy="30294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31622">
              <a:defRPr sz="3822"/>
            </a:pPr>
            <a:r>
              <a:t>One approach is to use dynamic programming </a:t>
            </a:r>
          </a:p>
          <a:p>
            <a:pPr defTabSz="531622">
              <a:defRPr sz="3822"/>
            </a:pPr>
            <a:r>
              <a:t>running in O(n</a:t>
            </a:r>
            <a:r>
              <a:rPr baseline="-5999"/>
              <a:t>1 </a:t>
            </a:r>
            <a:r>
              <a:t>* n</a:t>
            </a:r>
            <a:r>
              <a:rPr baseline="-5999"/>
              <a:t>2 </a:t>
            </a:r>
            <a:r>
              <a:t>* n</a:t>
            </a:r>
            <a:r>
              <a:rPr baseline="-5999"/>
              <a:t>3 </a:t>
            </a:r>
            <a:r>
              <a:t>* … * n</a:t>
            </a:r>
            <a:r>
              <a:rPr baseline="-5999"/>
              <a:t>m</a:t>
            </a:r>
            <a:r>
              <a:t>), where n</a:t>
            </a:r>
            <a:r>
              <a:rPr baseline="-5999"/>
              <a:t>i</a:t>
            </a:r>
            <a:r>
              <a:t> is the length of the string S</a:t>
            </a:r>
            <a:r>
              <a:rPr baseline="-5999"/>
              <a:t>i</a:t>
            </a:r>
            <a:r>
              <a:t>. This may be ok for a few small strings, but rapidly gets unwieldy.</a:t>
            </a:r>
          </a:p>
        </p:txBody>
      </p:sp>
      <p:sp>
        <p:nvSpPr>
          <p:cNvPr id="3749" name="Shape 3749"/>
          <p:cNvSpPr/>
          <p:nvPr/>
        </p:nvSpPr>
        <p:spPr>
          <a:xfrm>
            <a:off x="800826" y="6387813"/>
            <a:ext cx="11403148" cy="196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pPr>
            <a:r>
              <a:t>An alternative method is to use a suffix array which can find the solution in O(n</a:t>
            </a:r>
            <a:r>
              <a:rPr baseline="-5999"/>
              <a:t>1 </a:t>
            </a:r>
            <a:r>
              <a:t>+ n</a:t>
            </a:r>
            <a:r>
              <a:rPr baseline="-5999"/>
              <a:t>2 </a:t>
            </a:r>
            <a:r>
              <a:t>+ … + n</a:t>
            </a:r>
            <a:r>
              <a:rPr baseline="-5999"/>
              <a:t>m</a:t>
            </a:r>
            <a:r>
              <a:t>) time</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1" name="Shape 3751"/>
          <p:cNvSpPr/>
          <p:nvPr>
            <p:ph type="title"/>
          </p:nvPr>
        </p:nvSpPr>
        <p:spPr>
          <a:xfrm>
            <a:off x="952500" y="2294"/>
            <a:ext cx="11099800" cy="1696331"/>
          </a:xfrm>
          <a:prstGeom prst="rect">
            <a:avLst/>
          </a:prstGeom>
        </p:spPr>
        <p:txBody>
          <a:bodyPr/>
          <a:lstStyle>
            <a:lvl1pPr>
              <a:defRPr b="1" sz="10700"/>
            </a:lvl1pPr>
          </a:lstStyle>
          <a:p>
            <a:pPr/>
            <a:r>
              <a:t>LCS</a:t>
            </a:r>
          </a:p>
        </p:txBody>
      </p:sp>
      <p:sp>
        <p:nvSpPr>
          <p:cNvPr id="3752" name="Shape 3752"/>
          <p:cNvSpPr/>
          <p:nvPr/>
        </p:nvSpPr>
        <p:spPr>
          <a:xfrm>
            <a:off x="-358971" y="670007"/>
            <a:ext cx="14001732" cy="30294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100"/>
            </a:pPr>
            <a:r>
              <a:t>Consider again:</a:t>
            </a:r>
          </a:p>
          <a:p>
            <a:pPr>
              <a:defRPr sz="4100"/>
            </a:pPr>
            <a:r>
              <a:t>S</a:t>
            </a:r>
            <a:r>
              <a:rPr baseline="-5999"/>
              <a:t>1</a:t>
            </a:r>
            <a:r>
              <a:t> = </a:t>
            </a:r>
            <a:r>
              <a:rPr>
                <a:solidFill>
                  <a:schemeClr val="accent3">
                    <a:hueOff val="-499813"/>
                    <a:satOff val="-5228"/>
                    <a:lumOff val="24899"/>
                  </a:schemeClr>
                </a:solidFill>
              </a:rPr>
              <a:t>abca</a:t>
            </a:r>
            <a:r>
              <a:t>, S</a:t>
            </a:r>
            <a:r>
              <a:rPr baseline="-5999"/>
              <a:t>2</a:t>
            </a:r>
            <a:r>
              <a:t> = </a:t>
            </a:r>
            <a:r>
              <a:rPr>
                <a:solidFill>
                  <a:schemeClr val="accent1">
                    <a:hueOff val="-136794"/>
                    <a:satOff val="-2150"/>
                    <a:lumOff val="15693"/>
                  </a:schemeClr>
                </a:solidFill>
              </a:rPr>
              <a:t>bcad</a:t>
            </a:r>
            <a:r>
              <a:t>, S</a:t>
            </a:r>
            <a:r>
              <a:rPr baseline="-5999"/>
              <a:t>3</a:t>
            </a:r>
            <a:r>
              <a:t> = </a:t>
            </a:r>
            <a:r>
              <a:rPr>
                <a:solidFill>
                  <a:schemeClr val="accent5">
                    <a:hueOff val="101205"/>
                    <a:satOff val="-13598"/>
                    <a:lumOff val="23877"/>
                  </a:schemeClr>
                </a:solidFill>
              </a:rPr>
              <a:t>daca</a:t>
            </a:r>
          </a:p>
        </p:txBody>
      </p:sp>
      <p:sp>
        <p:nvSpPr>
          <p:cNvPr id="3753" name="Shape 3753"/>
          <p:cNvSpPr/>
          <p:nvPr/>
        </p:nvSpPr>
        <p:spPr>
          <a:xfrm>
            <a:off x="718298" y="3090270"/>
            <a:ext cx="11568204"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100"/>
            </a:pPr>
            <a:r>
              <a:t>Form a larger string T which is the concatenation of all the S</a:t>
            </a:r>
            <a:r>
              <a:rPr baseline="-5999"/>
              <a:t>i</a:t>
            </a:r>
            <a:r>
              <a:t> strings separated by </a:t>
            </a:r>
            <a:r>
              <a:rPr b="1">
                <a:solidFill>
                  <a:schemeClr val="accent2">
                    <a:satOff val="-13916"/>
                    <a:lumOff val="13989"/>
                  </a:schemeClr>
                </a:solidFill>
              </a:rPr>
              <a:t>unique sentinels</a:t>
            </a:r>
            <a:r>
              <a:rPr b="1"/>
              <a:t>.</a:t>
            </a:r>
            <a:r>
              <a:t> The sentinels must be unique and lexicographically less than any of the characters contained in any of the strings S</a:t>
            </a:r>
            <a:r>
              <a:rPr baseline="-5999"/>
              <a:t>i</a:t>
            </a:r>
            <a:r>
              <a:t>. </a:t>
            </a:r>
          </a:p>
        </p:txBody>
      </p:sp>
      <p:sp>
        <p:nvSpPr>
          <p:cNvPr id="3754" name="Shape 3754"/>
          <p:cNvSpPr/>
          <p:nvPr/>
        </p:nvSpPr>
        <p:spPr>
          <a:xfrm>
            <a:off x="509955" y="7692220"/>
            <a:ext cx="1160375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600"/>
            </a:pPr>
            <a:r>
              <a:t>T = S</a:t>
            </a:r>
            <a:r>
              <a:rPr baseline="-5999"/>
              <a:t>1</a:t>
            </a:r>
            <a:r>
              <a:t> + ‘#’ + S</a:t>
            </a:r>
            <a:r>
              <a:rPr baseline="-5999"/>
              <a:t>2</a:t>
            </a:r>
            <a:r>
              <a:t> + ‘$’ + S</a:t>
            </a:r>
            <a:r>
              <a:rPr baseline="-5999"/>
              <a:t>3 </a:t>
            </a:r>
            <a:r>
              <a:t>+ ‘%’</a:t>
            </a:r>
          </a:p>
        </p:txBody>
      </p:sp>
      <p:sp>
        <p:nvSpPr>
          <p:cNvPr id="3755" name="Shape 3755"/>
          <p:cNvSpPr/>
          <p:nvPr/>
        </p:nvSpPr>
        <p:spPr>
          <a:xfrm>
            <a:off x="3080151" y="8470279"/>
            <a:ext cx="609350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600"/>
            </a:pPr>
            <a:r>
              <a:t>=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7" name="Shape 3757"/>
          <p:cNvSpPr/>
          <p:nvPr>
            <p:ph type="title"/>
          </p:nvPr>
        </p:nvSpPr>
        <p:spPr>
          <a:xfrm>
            <a:off x="952500" y="2294"/>
            <a:ext cx="11099800" cy="1696331"/>
          </a:xfrm>
          <a:prstGeom prst="rect">
            <a:avLst/>
          </a:prstGeom>
        </p:spPr>
        <p:txBody>
          <a:bodyPr/>
          <a:lstStyle>
            <a:lvl1pPr>
              <a:defRPr b="1" sz="10700"/>
            </a:lvl1pPr>
          </a:lstStyle>
          <a:p>
            <a:pPr/>
            <a:r>
              <a:t>LCS</a:t>
            </a:r>
          </a:p>
        </p:txBody>
      </p:sp>
      <p:sp>
        <p:nvSpPr>
          <p:cNvPr id="3758" name="Shape 3758"/>
          <p:cNvSpPr/>
          <p:nvPr/>
        </p:nvSpPr>
        <p:spPr>
          <a:xfrm>
            <a:off x="597247" y="2127992"/>
            <a:ext cx="11810306" cy="30294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66674">
              <a:defRPr sz="4365"/>
            </a:lvl1pPr>
          </a:lstStyle>
          <a:p>
            <a:pPr/>
            <a:r>
              <a:t>Once we generate the suffix array for T the placement of the sentinel values will allow us to compare the suffixes of T with each other.</a:t>
            </a:r>
          </a:p>
        </p:txBody>
      </p:sp>
      <p:sp>
        <p:nvSpPr>
          <p:cNvPr id="3759" name="Shape 3759"/>
          <p:cNvSpPr/>
          <p:nvPr/>
        </p:nvSpPr>
        <p:spPr>
          <a:xfrm>
            <a:off x="952500" y="5722101"/>
            <a:ext cx="11099800" cy="30294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19937">
              <a:defRPr sz="4005"/>
            </a:lvl1pPr>
          </a:lstStyle>
          <a:p>
            <a:pPr/>
            <a:r>
              <a:t>We then have to find a sequence of K suffixes coming from the different strings which obtain the highest LCP value. This in turn will tell us the LCS.</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1" name="Shape 3761"/>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62" name="Shape 3762"/>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r>
              <a:t>0 #bcad$daca%</a:t>
            </a:r>
          </a:p>
          <a:p>
            <a:pPr algn="l">
              <a:defRPr sz="4300"/>
            </a:pPr>
            <a:r>
              <a:t>0 $daca%</a:t>
            </a:r>
          </a:p>
          <a:p>
            <a:pPr algn="l">
              <a:defRPr sz="4300"/>
            </a:pPr>
            <a:r>
              <a:t>0 %</a:t>
            </a: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4" name="Shape 3764"/>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65" name="Shape 3765"/>
          <p:cNvSpPr/>
          <p:nvPr/>
        </p:nvSpPr>
        <p:spPr>
          <a:xfrm>
            <a:off x="351380" y="481049"/>
            <a:ext cx="3784403"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t>We can</a:t>
            </a:r>
          </a:p>
          <a:p>
            <a:pPr>
              <a:defRPr sz="4000"/>
            </a:pPr>
            <a:r>
              <a:t>ignore these</a:t>
            </a:r>
          </a:p>
        </p:txBody>
      </p:sp>
      <p:sp>
        <p:nvSpPr>
          <p:cNvPr id="3766" name="Shape 3766"/>
          <p:cNvSpPr/>
          <p:nvPr/>
        </p:nvSpPr>
        <p:spPr>
          <a:xfrm flipV="1">
            <a:off x="4147162" y="748121"/>
            <a:ext cx="2746125" cy="33800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7" name="Shape 3767"/>
          <p:cNvSpPr/>
          <p:nvPr/>
        </p:nvSpPr>
        <p:spPr>
          <a:xfrm>
            <a:off x="4179467" y="1088361"/>
            <a:ext cx="2686993" cy="36845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68" name="Shape 3768"/>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r>
              <a:t>0 #bcad$daca%</a:t>
            </a:r>
          </a:p>
          <a:p>
            <a:pPr algn="l">
              <a:defRPr sz="4300"/>
            </a:pPr>
            <a:r>
              <a:t>0 $daca%</a:t>
            </a:r>
          </a:p>
          <a:p>
            <a:pPr algn="l">
              <a:defRPr sz="4300"/>
            </a:pPr>
            <a:r>
              <a:t>0 %</a:t>
            </a: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0" name="Shape 3770"/>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71" name="Shape 3771"/>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p>
          <a:p>
            <a:pPr algn="l">
              <a:defRPr sz="4300"/>
            </a:pPr>
          </a:p>
          <a:p>
            <a:pPr algn="l">
              <a:defRPr sz="4300"/>
            </a:pP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
        <p:nvSpPr>
          <p:cNvPr id="3772" name="Shape 3772"/>
          <p:cNvSpPr/>
          <p:nvPr/>
        </p:nvSpPr>
        <p:spPr>
          <a:xfrm>
            <a:off x="-273658" y="5502062"/>
            <a:ext cx="727518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Remember that we need</a:t>
            </a:r>
          </a:p>
          <a:p>
            <a:pPr>
              <a:defRPr sz="4000"/>
            </a:pPr>
            <a:r>
              <a:t>one string of each colour and the maximum LCP between them</a:t>
            </a:r>
          </a:p>
        </p:txBody>
      </p:sp>
      <p:sp>
        <p:nvSpPr>
          <p:cNvPr id="3773" name="Shape 3773"/>
          <p:cNvSpPr/>
          <p:nvPr/>
        </p:nvSpPr>
        <p:spPr>
          <a:xfrm>
            <a:off x="306590" y="3511294"/>
            <a:ext cx="5925295"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t>Suppose k = 3 what</a:t>
            </a:r>
          </a:p>
          <a:p>
            <a:pPr>
              <a:defRPr sz="4000"/>
            </a:pPr>
            <a:r>
              <a:t>is the LCS?</a:t>
            </a:r>
          </a:p>
        </p:txBody>
      </p:sp>
      <p:sp>
        <p:nvSpPr>
          <p:cNvPr id="3774" name="Shape 3774"/>
          <p:cNvSpPr/>
          <p:nvPr/>
        </p:nvSpPr>
        <p:spPr>
          <a:xfrm>
            <a:off x="6717373" y="965200"/>
            <a:ext cx="11006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LCP</a:t>
            </a:r>
          </a:p>
        </p:txBody>
      </p:sp>
      <p:sp>
        <p:nvSpPr>
          <p:cNvPr id="3775" name="Shape 3775"/>
          <p:cNvSpPr/>
          <p:nvPr/>
        </p:nvSpPr>
        <p:spPr>
          <a:xfrm>
            <a:off x="8950240" y="965200"/>
            <a:ext cx="27445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Suffixes</a:t>
            </a:r>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7" name="Shape 3777"/>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78" name="Shape 3778"/>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p>
          <a:p>
            <a:pPr algn="l">
              <a:defRPr sz="4300"/>
            </a:pPr>
          </a:p>
          <a:p>
            <a:pPr algn="l">
              <a:defRPr sz="4300"/>
            </a:pP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
        <p:nvSpPr>
          <p:cNvPr id="3779" name="Shape 3779"/>
          <p:cNvSpPr/>
          <p:nvPr/>
        </p:nvSpPr>
        <p:spPr>
          <a:xfrm>
            <a:off x="306590" y="3511294"/>
            <a:ext cx="5925295"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t>Suppose k = 3 what</a:t>
            </a:r>
          </a:p>
          <a:p>
            <a:pPr>
              <a:defRPr sz="4000"/>
            </a:pPr>
            <a:r>
              <a:t>is the LCS?</a:t>
            </a:r>
          </a:p>
        </p:txBody>
      </p:sp>
      <p:sp>
        <p:nvSpPr>
          <p:cNvPr id="3780" name="Shape 3780"/>
          <p:cNvSpPr/>
          <p:nvPr/>
        </p:nvSpPr>
        <p:spPr>
          <a:xfrm>
            <a:off x="6717373" y="965200"/>
            <a:ext cx="11006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LCP</a:t>
            </a:r>
          </a:p>
        </p:txBody>
      </p:sp>
      <p:sp>
        <p:nvSpPr>
          <p:cNvPr id="3781" name="Shape 3781"/>
          <p:cNvSpPr/>
          <p:nvPr/>
        </p:nvSpPr>
        <p:spPr>
          <a:xfrm>
            <a:off x="8950240" y="965200"/>
            <a:ext cx="27445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Suffixes</a:t>
            </a:r>
          </a:p>
        </p:txBody>
      </p:sp>
      <p:sp>
        <p:nvSpPr>
          <p:cNvPr id="3782" name="Shape 3782"/>
          <p:cNvSpPr/>
          <p:nvPr/>
        </p:nvSpPr>
        <p:spPr>
          <a:xfrm>
            <a:off x="154921" y="6462845"/>
            <a:ext cx="622863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can achieve a LCP</a:t>
            </a:r>
          </a:p>
          <a:p>
            <a:pPr/>
            <a:r>
              <a:t>value of two using these three strings</a:t>
            </a:r>
          </a:p>
        </p:txBody>
      </p:sp>
      <p:sp>
        <p:nvSpPr>
          <p:cNvPr id="3783" name="Shape 3783"/>
          <p:cNvSpPr/>
          <p:nvPr/>
        </p:nvSpPr>
        <p:spPr>
          <a:xfrm flipV="1">
            <a:off x="6919234" y="6343562"/>
            <a:ext cx="1" cy="19022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4" name="Shape 3784"/>
          <p:cNvSpPr/>
          <p:nvPr/>
        </p:nvSpPr>
        <p:spPr>
          <a:xfrm flipH="1" flipV="1">
            <a:off x="6887753" y="6324133"/>
            <a:ext cx="5389831"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5" name="Shape 3785"/>
          <p:cNvSpPr/>
          <p:nvPr/>
        </p:nvSpPr>
        <p:spPr>
          <a:xfrm flipH="1">
            <a:off x="6887753" y="8241833"/>
            <a:ext cx="5389831"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6" name="Shape 3786"/>
          <p:cNvSpPr/>
          <p:nvPr/>
        </p:nvSpPr>
        <p:spPr>
          <a:xfrm flipV="1">
            <a:off x="12253234" y="6343562"/>
            <a:ext cx="1" cy="19022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8" name="Shape 3788"/>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89" name="Shape 3789"/>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p>
          <a:p>
            <a:pPr algn="l">
              <a:defRPr sz="4300"/>
            </a:pPr>
          </a:p>
          <a:p>
            <a:pPr algn="l">
              <a:defRPr sz="4300"/>
            </a:pP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
        <p:nvSpPr>
          <p:cNvPr id="3790" name="Shape 3790"/>
          <p:cNvSpPr/>
          <p:nvPr/>
        </p:nvSpPr>
        <p:spPr>
          <a:xfrm>
            <a:off x="6717373" y="965200"/>
            <a:ext cx="11006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LCP</a:t>
            </a:r>
          </a:p>
        </p:txBody>
      </p:sp>
      <p:sp>
        <p:nvSpPr>
          <p:cNvPr id="3791" name="Shape 3791"/>
          <p:cNvSpPr/>
          <p:nvPr/>
        </p:nvSpPr>
        <p:spPr>
          <a:xfrm>
            <a:off x="8950240" y="965200"/>
            <a:ext cx="27445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Suffixes</a:t>
            </a:r>
          </a:p>
        </p:txBody>
      </p:sp>
      <p:sp>
        <p:nvSpPr>
          <p:cNvPr id="3792" name="Shape 3792"/>
          <p:cNvSpPr/>
          <p:nvPr/>
        </p:nvSpPr>
        <p:spPr>
          <a:xfrm>
            <a:off x="306590" y="3511294"/>
            <a:ext cx="5925295"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t>Suppose k = 2 what</a:t>
            </a:r>
          </a:p>
          <a:p>
            <a:pPr>
              <a:defRPr sz="4000"/>
            </a:pPr>
            <a:r>
              <a:t>is the LCS?</a:t>
            </a:r>
          </a:p>
        </p:txBody>
      </p:sp>
      <p:sp>
        <p:nvSpPr>
          <p:cNvPr id="3793" name="Shape 3793"/>
          <p:cNvSpPr/>
          <p:nvPr/>
        </p:nvSpPr>
        <p:spPr>
          <a:xfrm>
            <a:off x="84857" y="5677925"/>
            <a:ext cx="655815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Remember that we need</a:t>
            </a:r>
          </a:p>
          <a:p>
            <a:pPr/>
            <a:r>
              <a:t>two different string colours and the maximum LCP between them</a:t>
            </a:r>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5" name="Shape 3795"/>
          <p:cNvSpPr/>
          <p:nvPr/>
        </p:nvSpPr>
        <p:spPr>
          <a:xfrm>
            <a:off x="199635" y="1833613"/>
            <a:ext cx="6506394"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400"/>
            </a:pPr>
            <a:r>
              <a:t>T = </a:t>
            </a:r>
            <a:r>
              <a:rPr>
                <a:solidFill>
                  <a:schemeClr val="accent3">
                    <a:hueOff val="-499813"/>
                    <a:satOff val="-5228"/>
                    <a:lumOff val="24899"/>
                  </a:schemeClr>
                </a:solidFill>
              </a:rPr>
              <a:t>abca</a:t>
            </a:r>
            <a:r>
              <a:t>#</a:t>
            </a:r>
            <a:r>
              <a:rPr>
                <a:solidFill>
                  <a:schemeClr val="accent1">
                    <a:hueOff val="-136794"/>
                    <a:satOff val="-2150"/>
                    <a:lumOff val="15693"/>
                  </a:schemeClr>
                </a:solidFill>
              </a:rPr>
              <a:t>bcad</a:t>
            </a:r>
            <a:r>
              <a:t>$</a:t>
            </a:r>
            <a:r>
              <a:rPr>
                <a:solidFill>
                  <a:schemeClr val="accent5">
                    <a:hueOff val="101205"/>
                    <a:satOff val="-13598"/>
                    <a:lumOff val="23877"/>
                  </a:schemeClr>
                </a:solidFill>
              </a:rPr>
              <a:t>daca</a:t>
            </a:r>
            <a:r>
              <a:t>%</a:t>
            </a:r>
          </a:p>
        </p:txBody>
      </p:sp>
      <p:sp>
        <p:nvSpPr>
          <p:cNvPr id="3796" name="Shape 3796"/>
          <p:cNvSpPr/>
          <p:nvPr/>
        </p:nvSpPr>
        <p:spPr>
          <a:xfrm>
            <a:off x="7020131" y="-38100"/>
            <a:ext cx="6032339" cy="962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p>
          <a:p>
            <a:pPr algn="l">
              <a:defRPr sz="4300"/>
            </a:pPr>
          </a:p>
          <a:p>
            <a:pPr algn="l">
              <a:defRPr sz="4300"/>
            </a:pPr>
          </a:p>
          <a:p>
            <a:pPr algn="l">
              <a:defRPr sz="4300"/>
            </a:pPr>
            <a:r>
              <a:t>1 </a:t>
            </a:r>
            <a:r>
              <a:rPr>
                <a:solidFill>
                  <a:schemeClr val="accent3">
                    <a:hueOff val="-499813"/>
                    <a:satOff val="-5228"/>
                    <a:lumOff val="24899"/>
                  </a:schemeClr>
                </a:solidFill>
              </a:rPr>
              <a:t>a#bcad$daca%</a:t>
            </a:r>
            <a:endParaRPr>
              <a:solidFill>
                <a:schemeClr val="accent3">
                  <a:hueOff val="-499813"/>
                  <a:satOff val="-5228"/>
                  <a:lumOff val="24899"/>
                </a:schemeClr>
              </a:solidFill>
            </a:endParaRPr>
          </a:p>
          <a:p>
            <a:pPr algn="l">
              <a:defRPr sz="4300"/>
            </a:pPr>
            <a:r>
              <a:t>1 </a:t>
            </a:r>
            <a:r>
              <a:rPr>
                <a:solidFill>
                  <a:schemeClr val="accent5">
                    <a:hueOff val="101205"/>
                    <a:satOff val="-13598"/>
                    <a:lumOff val="23877"/>
                  </a:schemeClr>
                </a:solidFill>
              </a:rPr>
              <a:t>a%</a:t>
            </a:r>
          </a:p>
          <a:p>
            <a:pPr algn="l">
              <a:defRPr sz="4300"/>
            </a:pPr>
            <a:r>
              <a:t>1 </a:t>
            </a:r>
            <a:r>
              <a:rPr>
                <a:solidFill>
                  <a:schemeClr val="accent3">
                    <a:hueOff val="-499813"/>
                    <a:satOff val="-5228"/>
                    <a:lumOff val="24899"/>
                  </a:schemeClr>
                </a:solidFill>
              </a:rPr>
              <a:t>abca#bcad$daca%</a:t>
            </a:r>
          </a:p>
          <a:p>
            <a:pPr algn="l">
              <a:defRPr sz="4300"/>
            </a:pPr>
            <a:r>
              <a:t>1 </a:t>
            </a:r>
            <a:r>
              <a:rPr>
                <a:solidFill>
                  <a:schemeClr val="accent5">
                    <a:hueOff val="101205"/>
                    <a:satOff val="-13598"/>
                    <a:lumOff val="23877"/>
                  </a:schemeClr>
                </a:solidFill>
              </a:rPr>
              <a:t>aca%</a:t>
            </a:r>
          </a:p>
          <a:p>
            <a:pPr algn="l">
              <a:defRPr sz="4300"/>
            </a:pPr>
            <a:r>
              <a:t>0 </a:t>
            </a:r>
            <a:r>
              <a:rPr>
                <a:solidFill>
                  <a:schemeClr val="accent1">
                    <a:hueOff val="-136794"/>
                    <a:satOff val="-2150"/>
                    <a:lumOff val="15693"/>
                  </a:schemeClr>
                </a:solidFill>
              </a:rPr>
              <a:t>ad$daca%</a:t>
            </a:r>
            <a:endParaRPr>
              <a:solidFill>
                <a:schemeClr val="accent1">
                  <a:hueOff val="-136794"/>
                  <a:satOff val="-2150"/>
                  <a:lumOff val="15693"/>
                </a:schemeClr>
              </a:solidFill>
            </a:endParaRPr>
          </a:p>
          <a:p>
            <a:pPr algn="l">
              <a:defRPr sz="4300"/>
            </a:pPr>
            <a:r>
              <a:t>3 </a:t>
            </a:r>
            <a:r>
              <a:rPr>
                <a:solidFill>
                  <a:schemeClr val="accent3">
                    <a:hueOff val="-499813"/>
                    <a:satOff val="-5228"/>
                    <a:lumOff val="24899"/>
                  </a:schemeClr>
                </a:solidFill>
              </a:rPr>
              <a:t>bca#bcad$daca%</a:t>
            </a:r>
            <a:endParaRPr>
              <a:solidFill>
                <a:schemeClr val="accent3">
                  <a:hueOff val="-499813"/>
                  <a:satOff val="-5228"/>
                  <a:lumOff val="24899"/>
                </a:schemeClr>
              </a:solidFill>
            </a:endParaRPr>
          </a:p>
          <a:p>
            <a:pPr algn="l">
              <a:defRPr sz="4300"/>
            </a:pPr>
            <a:r>
              <a:t>0 </a:t>
            </a:r>
            <a:r>
              <a:rPr>
                <a:solidFill>
                  <a:schemeClr val="accent1">
                    <a:hueOff val="-136794"/>
                    <a:satOff val="-2150"/>
                    <a:lumOff val="15693"/>
                  </a:schemeClr>
                </a:solidFill>
              </a:rPr>
              <a:t>bcad$daca%</a:t>
            </a:r>
          </a:p>
          <a:p>
            <a:pPr algn="l">
              <a:defRPr sz="4300"/>
            </a:pPr>
            <a:r>
              <a:t>2 </a:t>
            </a:r>
            <a:r>
              <a:rPr>
                <a:solidFill>
                  <a:schemeClr val="accent3">
                    <a:hueOff val="-499813"/>
                    <a:satOff val="-5228"/>
                    <a:lumOff val="24899"/>
                  </a:schemeClr>
                </a:solidFill>
              </a:rPr>
              <a:t>ca#bcad$daca%</a:t>
            </a:r>
          </a:p>
          <a:p>
            <a:pPr algn="l">
              <a:defRPr sz="4300"/>
            </a:pPr>
            <a:r>
              <a:t>2 </a:t>
            </a:r>
            <a:r>
              <a:rPr>
                <a:solidFill>
                  <a:schemeClr val="accent5">
                    <a:hueOff val="101205"/>
                    <a:satOff val="-13598"/>
                    <a:lumOff val="23877"/>
                  </a:schemeClr>
                </a:solidFill>
              </a:rPr>
              <a:t>ca%</a:t>
            </a:r>
          </a:p>
          <a:p>
            <a:pPr algn="l">
              <a:defRPr sz="4300"/>
            </a:pPr>
            <a:r>
              <a:t>0 </a:t>
            </a:r>
            <a:r>
              <a:rPr>
                <a:solidFill>
                  <a:schemeClr val="accent1">
                    <a:hueOff val="-136794"/>
                    <a:satOff val="-2150"/>
                    <a:lumOff val="15693"/>
                  </a:schemeClr>
                </a:solidFill>
              </a:rPr>
              <a:t>cad$daca%</a:t>
            </a:r>
          </a:p>
          <a:p>
            <a:pPr algn="l">
              <a:defRPr sz="4300"/>
            </a:pPr>
            <a:r>
              <a:t>1 </a:t>
            </a:r>
            <a:r>
              <a:rPr>
                <a:solidFill>
                  <a:schemeClr val="accent1">
                    <a:hueOff val="-136794"/>
                    <a:satOff val="-2150"/>
                    <a:lumOff val="15693"/>
                  </a:schemeClr>
                </a:solidFill>
              </a:rPr>
              <a:t>d$daca%</a:t>
            </a:r>
          </a:p>
          <a:p>
            <a:pPr algn="l">
              <a:defRPr sz="4300"/>
            </a:pPr>
            <a:r>
              <a:t>0 </a:t>
            </a:r>
            <a:r>
              <a:rPr>
                <a:solidFill>
                  <a:schemeClr val="accent5">
                    <a:hueOff val="101205"/>
                    <a:satOff val="-13598"/>
                    <a:lumOff val="23877"/>
                  </a:schemeClr>
                </a:solidFill>
              </a:rPr>
              <a:t>daca%</a:t>
            </a:r>
          </a:p>
        </p:txBody>
      </p:sp>
      <p:sp>
        <p:nvSpPr>
          <p:cNvPr id="3797" name="Shape 3797"/>
          <p:cNvSpPr/>
          <p:nvPr/>
        </p:nvSpPr>
        <p:spPr>
          <a:xfrm>
            <a:off x="6717373" y="965200"/>
            <a:ext cx="11006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LCP</a:t>
            </a:r>
          </a:p>
        </p:txBody>
      </p:sp>
      <p:sp>
        <p:nvSpPr>
          <p:cNvPr id="3798" name="Shape 3798"/>
          <p:cNvSpPr/>
          <p:nvPr/>
        </p:nvSpPr>
        <p:spPr>
          <a:xfrm>
            <a:off x="8950240" y="965200"/>
            <a:ext cx="274454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Suffixes</a:t>
            </a:r>
          </a:p>
        </p:txBody>
      </p:sp>
      <p:sp>
        <p:nvSpPr>
          <p:cNvPr id="3799" name="Shape 3799"/>
          <p:cNvSpPr/>
          <p:nvPr/>
        </p:nvSpPr>
        <p:spPr>
          <a:xfrm>
            <a:off x="3690" y="3322714"/>
            <a:ext cx="6720485"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vl1pPr>
          </a:lstStyle>
          <a:p>
            <a:pPr/>
            <a:r>
              <a:t>There is a unique solution for k = 2 which is ‘bca’ with a length of 3</a:t>
            </a:r>
          </a:p>
        </p:txBody>
      </p:sp>
      <p:sp>
        <p:nvSpPr>
          <p:cNvPr id="3800" name="Shape 3800"/>
          <p:cNvSpPr/>
          <p:nvPr/>
        </p:nvSpPr>
        <p:spPr>
          <a:xfrm flipV="1">
            <a:off x="6919234" y="5035462"/>
            <a:ext cx="1" cy="140987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1" name="Shape 3801"/>
          <p:cNvSpPr/>
          <p:nvPr/>
        </p:nvSpPr>
        <p:spPr>
          <a:xfrm flipH="1" flipV="1">
            <a:off x="6887754" y="5060483"/>
            <a:ext cx="5568828"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2" name="Shape 3802"/>
          <p:cNvSpPr/>
          <p:nvPr/>
        </p:nvSpPr>
        <p:spPr>
          <a:xfrm flipH="1" flipV="1">
            <a:off x="6916804" y="6411991"/>
            <a:ext cx="5510728"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3" name="Shape 3803"/>
          <p:cNvSpPr/>
          <p:nvPr/>
        </p:nvSpPr>
        <p:spPr>
          <a:xfrm flipV="1">
            <a:off x="12431034" y="5035462"/>
            <a:ext cx="1" cy="140987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53" name="Shape 253"/>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CATC</a:t>
            </a:r>
            <a:r>
              <a:rPr>
                <a:solidFill>
                  <a:schemeClr val="accent3">
                    <a:hueOff val="-499813"/>
                    <a:satOff val="-5228"/>
                    <a:lumOff val="24899"/>
                  </a:schemeClr>
                </a:solidFill>
              </a:rPr>
              <a:t>ACACA</a:t>
            </a:r>
            <a:r>
              <a:rPr>
                <a:solidFill>
                  <a:schemeClr val="accent5">
                    <a:hueOff val="101205"/>
                    <a:satOff val="-13598"/>
                    <a:lumOff val="23877"/>
                  </a:schemeClr>
                </a:solidFill>
              </a:rPr>
              <a:t>A</a:t>
            </a:r>
            <a:r>
              <a:t>CTCAC</a:t>
            </a:r>
          </a:p>
        </p:txBody>
      </p:sp>
      <p:sp>
        <p:nvSpPr>
          <p:cNvPr id="254" name="Shape 254"/>
          <p:cNvSpPr/>
          <p:nvPr/>
        </p:nvSpPr>
        <p:spPr>
          <a:xfrm>
            <a:off x="35771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3">
                    <a:hueOff val="-499813"/>
                    <a:satOff val="-5228"/>
                    <a:lumOff val="24899"/>
                  </a:schemeClr>
                </a:solidFill>
              </a:rPr>
              <a:t>ACACA</a:t>
            </a:r>
            <a:r>
              <a:rPr>
                <a:solidFill>
                  <a:schemeClr val="accent5">
                    <a:hueOff val="101205"/>
                    <a:satOff val="-13598"/>
                    <a:lumOff val="23877"/>
                  </a:schemeClr>
                </a:solidFill>
              </a:rPr>
              <a:t>T</a:t>
            </a:r>
            <a:r>
              <a:t>A</a:t>
            </a:r>
          </a:p>
        </p:txBody>
      </p:sp>
      <p:sp>
        <p:nvSpPr>
          <p:cNvPr id="255" name="Shape 255"/>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1, 2, </a:t>
            </a:r>
            <a:r>
              <a:rPr>
                <a:solidFill>
                  <a:schemeClr val="accent4">
                    <a:hueOff val="102361"/>
                    <a:satOff val="14118"/>
                    <a:lumOff val="10675"/>
                  </a:schemeClr>
                </a:solidFill>
              </a:rPr>
              <a:t>3</a:t>
            </a:r>
            <a:r>
              <a:t>, 0, 1]</a:t>
            </a:r>
          </a:p>
        </p:txBody>
      </p:sp>
      <p:sp>
        <p:nvSpPr>
          <p:cNvPr id="256" name="Shape 256"/>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
        <p:nvSpPr>
          <p:cNvPr id="257" name="Shape 257"/>
          <p:cNvSpPr/>
          <p:nvPr/>
        </p:nvSpPr>
        <p:spPr>
          <a:xfrm>
            <a:off x="22572" y="2305291"/>
            <a:ext cx="1295965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5-P[5-1] = 5-P[4] = 5-3 = 2</a:t>
            </a:r>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5" name="Shape 3805"/>
          <p:cNvSpPr/>
          <p:nvPr/>
        </p:nvSpPr>
        <p:spPr>
          <a:xfrm>
            <a:off x="529096" y="476249"/>
            <a:ext cx="11946608"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700"/>
            </a:lvl1pPr>
          </a:lstStyle>
          <a:p>
            <a:pPr/>
            <a:r>
              <a:t>Things can get more messy when suffixes of different colours are not exactly adjacent.</a:t>
            </a:r>
          </a:p>
        </p:txBody>
      </p:sp>
      <p:sp>
        <p:nvSpPr>
          <p:cNvPr id="3806" name="Shape 3806"/>
          <p:cNvSpPr/>
          <p:nvPr/>
        </p:nvSpPr>
        <p:spPr>
          <a:xfrm>
            <a:off x="3469991" y="2977851"/>
            <a:ext cx="8382120" cy="80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t>T = </a:t>
            </a:r>
            <a:r>
              <a:rPr>
                <a:solidFill>
                  <a:schemeClr val="accent3">
                    <a:hueOff val="-499813"/>
                    <a:satOff val="-5228"/>
                    <a:lumOff val="24899"/>
                  </a:schemeClr>
                </a:solidFill>
              </a:rPr>
              <a:t>bbabbebbf</a:t>
            </a:r>
            <a:r>
              <a:t>#</a:t>
            </a:r>
            <a:r>
              <a:rPr>
                <a:solidFill>
                  <a:schemeClr val="accent1">
                    <a:hueOff val="-136794"/>
                    <a:satOff val="-2150"/>
                    <a:lumOff val="15693"/>
                  </a:schemeClr>
                </a:solidFill>
              </a:rPr>
              <a:t>bbc</a:t>
            </a:r>
            <a:r>
              <a:t>#</a:t>
            </a:r>
            <a:r>
              <a:rPr>
                <a:solidFill>
                  <a:schemeClr val="accent5">
                    <a:hueOff val="101205"/>
                    <a:satOff val="-13598"/>
                    <a:lumOff val="23877"/>
                  </a:schemeClr>
                </a:solidFill>
              </a:rPr>
              <a:t>bbg</a:t>
            </a:r>
          </a:p>
        </p:txBody>
      </p:sp>
      <p:sp>
        <p:nvSpPr>
          <p:cNvPr id="3807" name="Shape 3807"/>
          <p:cNvSpPr/>
          <p:nvPr/>
        </p:nvSpPr>
        <p:spPr>
          <a:xfrm>
            <a:off x="3371046" y="8826234"/>
            <a:ext cx="473665"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lvl1pPr>
          </a:lstStyle>
          <a:p>
            <a:pPr/>
            <a:r>
              <a:t>…</a:t>
            </a:r>
          </a:p>
        </p:txBody>
      </p:sp>
      <p:sp>
        <p:nvSpPr>
          <p:cNvPr id="3808" name="Shape 3808"/>
          <p:cNvSpPr/>
          <p:nvPr/>
        </p:nvSpPr>
        <p:spPr>
          <a:xfrm>
            <a:off x="3372143" y="4286183"/>
            <a:ext cx="7301583"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700">
                <a:solidFill>
                  <a:schemeClr val="accent3">
                    <a:hueOff val="-499813"/>
                    <a:satOff val="-5228"/>
                    <a:lumOff val="24899"/>
                  </a:schemeClr>
                </a:solidFill>
              </a:defRPr>
            </a:pPr>
            <a:r>
              <a:rPr>
                <a:solidFill>
                  <a:srgbClr val="FFFFFF"/>
                </a:solidFill>
              </a:rPr>
              <a:t>1 </a:t>
            </a:r>
            <a:r>
              <a:t>babbebbe#bbc#bbg</a:t>
            </a:r>
          </a:p>
          <a:p>
            <a:pPr algn="l">
              <a:defRPr sz="4700">
                <a:solidFill>
                  <a:schemeClr val="accent3">
                    <a:hueOff val="-499813"/>
                    <a:satOff val="-5228"/>
                    <a:lumOff val="24899"/>
                  </a:schemeClr>
                </a:solidFill>
              </a:defRPr>
            </a:pPr>
            <a:r>
              <a:rPr>
                <a:solidFill>
                  <a:srgbClr val="FFFFFF"/>
                </a:solidFill>
              </a:rPr>
              <a:t>2 </a:t>
            </a:r>
            <a:r>
              <a:t>bbabbebbe#bbc#bbg</a:t>
            </a:r>
          </a:p>
          <a:p>
            <a:pPr algn="l">
              <a:defRPr sz="4700">
                <a:solidFill>
                  <a:schemeClr val="accent3">
                    <a:hueOff val="-499813"/>
                    <a:satOff val="-5228"/>
                    <a:lumOff val="24899"/>
                  </a:schemeClr>
                </a:solidFill>
              </a:defRPr>
            </a:pPr>
            <a:r>
              <a:rPr>
                <a:solidFill>
                  <a:srgbClr val="FFFFFF"/>
                </a:solidFill>
              </a:rPr>
              <a:t>2 </a:t>
            </a:r>
            <a:r>
              <a:rPr>
                <a:solidFill>
                  <a:schemeClr val="accent1">
                    <a:hueOff val="-136794"/>
                    <a:satOff val="-2150"/>
                    <a:lumOff val="15693"/>
                  </a:schemeClr>
                </a:solidFill>
              </a:rPr>
              <a:t>bbc#bbg</a:t>
            </a:r>
            <a:endParaRPr>
              <a:solidFill>
                <a:schemeClr val="accent1">
                  <a:hueOff val="-136794"/>
                  <a:satOff val="-2150"/>
                  <a:lumOff val="15693"/>
                </a:schemeClr>
              </a:solidFill>
            </a:endParaRPr>
          </a:p>
          <a:p>
            <a:pPr algn="l">
              <a:defRPr sz="4700">
                <a:solidFill>
                  <a:schemeClr val="accent3">
                    <a:hueOff val="-499813"/>
                    <a:satOff val="-5228"/>
                    <a:lumOff val="24899"/>
                  </a:schemeClr>
                </a:solidFill>
              </a:defRPr>
            </a:pPr>
            <a:r>
              <a:rPr>
                <a:solidFill>
                  <a:srgbClr val="FFFFFF"/>
                </a:solidFill>
              </a:rPr>
              <a:t>3 </a:t>
            </a:r>
            <a:r>
              <a:t>bbe#bbc#bbg</a:t>
            </a:r>
          </a:p>
          <a:p>
            <a:pPr algn="l">
              <a:defRPr sz="4700">
                <a:solidFill>
                  <a:schemeClr val="accent3">
                    <a:hueOff val="-499813"/>
                    <a:satOff val="-5228"/>
                    <a:lumOff val="24899"/>
                  </a:schemeClr>
                </a:solidFill>
              </a:defRPr>
            </a:pPr>
            <a:r>
              <a:rPr>
                <a:solidFill>
                  <a:srgbClr val="FFFFFF"/>
                </a:solidFill>
              </a:rPr>
              <a:t>2 </a:t>
            </a:r>
            <a:r>
              <a:t>bbebbe#bbc#bbg</a:t>
            </a:r>
          </a:p>
          <a:p>
            <a:pPr algn="l">
              <a:defRPr sz="4700">
                <a:solidFill>
                  <a:schemeClr val="accent3">
                    <a:hueOff val="-499813"/>
                    <a:satOff val="-5228"/>
                    <a:lumOff val="24899"/>
                  </a:schemeClr>
                </a:solidFill>
              </a:defRPr>
            </a:pPr>
            <a:r>
              <a:rPr>
                <a:solidFill>
                  <a:srgbClr val="FFFFFF"/>
                </a:solidFill>
              </a:rPr>
              <a:t>1 </a:t>
            </a:r>
            <a:r>
              <a:rPr>
                <a:solidFill>
                  <a:schemeClr val="accent5">
                    <a:hueOff val="101205"/>
                    <a:satOff val="-13598"/>
                    <a:lumOff val="23877"/>
                  </a:schemeClr>
                </a:solidFill>
              </a:rPr>
              <a:t>bbg</a:t>
            </a:r>
            <a:endParaRPr>
              <a:solidFill>
                <a:schemeClr val="accent5">
                  <a:hueOff val="101205"/>
                  <a:satOff val="-13598"/>
                  <a:lumOff val="23877"/>
                </a:schemeClr>
              </a:solidFill>
            </a:endParaRPr>
          </a:p>
          <a:p>
            <a:pPr algn="l">
              <a:defRPr sz="4700">
                <a:solidFill>
                  <a:schemeClr val="accent3">
                    <a:hueOff val="-499813"/>
                    <a:satOff val="-5228"/>
                    <a:lumOff val="24899"/>
                  </a:schemeClr>
                </a:solidFill>
              </a:defRPr>
            </a:pPr>
            <a:r>
              <a:rPr>
                <a:solidFill>
                  <a:srgbClr val="FFFFFF"/>
                </a:solidFill>
              </a:rPr>
              <a:t>1 </a:t>
            </a:r>
            <a:r>
              <a:rPr>
                <a:solidFill>
                  <a:schemeClr val="accent1">
                    <a:hueOff val="-136794"/>
                    <a:satOff val="-2150"/>
                    <a:lumOff val="15693"/>
                  </a:schemeClr>
                </a:solidFill>
              </a:rPr>
              <a:t>bc#bbg</a:t>
            </a:r>
          </a:p>
        </p:txBody>
      </p:sp>
      <p:sp>
        <p:nvSpPr>
          <p:cNvPr id="3809" name="Shape 3809"/>
          <p:cNvSpPr/>
          <p:nvPr/>
        </p:nvSpPr>
        <p:spPr>
          <a:xfrm>
            <a:off x="3371046" y="3619334"/>
            <a:ext cx="473665"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lvl1pPr>
          </a:lstStyle>
          <a:p>
            <a:pPr/>
            <a:r>
              <a:t>…</a:t>
            </a:r>
          </a:p>
        </p:txBody>
      </p:sp>
      <p:sp>
        <p:nvSpPr>
          <p:cNvPr id="3810" name="Shape 3810"/>
          <p:cNvSpPr/>
          <p:nvPr/>
        </p:nvSpPr>
        <p:spPr>
          <a:xfrm>
            <a:off x="1230298" y="2977851"/>
            <a:ext cx="191112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lvl1pPr>
          </a:lstStyle>
          <a:p>
            <a:pPr/>
            <a:r>
              <a:t>K = 3</a:t>
            </a:r>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2" name="Shape 3812"/>
          <p:cNvSpPr/>
          <p:nvPr>
            <p:ph type="title"/>
          </p:nvPr>
        </p:nvSpPr>
        <p:spPr>
          <a:xfrm>
            <a:off x="952500" y="2294"/>
            <a:ext cx="11099800" cy="1176809"/>
          </a:xfrm>
          <a:prstGeom prst="rect">
            <a:avLst/>
          </a:prstGeom>
        </p:spPr>
        <p:txBody>
          <a:bodyPr/>
          <a:lstStyle>
            <a:lvl1pPr>
              <a:defRPr b="1" sz="6900"/>
            </a:lvl1pPr>
          </a:lstStyle>
          <a:p>
            <a:pPr/>
            <a:r>
              <a:t>LCS Algorithm</a:t>
            </a:r>
          </a:p>
        </p:txBody>
      </p:sp>
      <p:sp>
        <p:nvSpPr>
          <p:cNvPr id="3813" name="Shape 3813"/>
          <p:cNvSpPr/>
          <p:nvPr/>
        </p:nvSpPr>
        <p:spPr>
          <a:xfrm>
            <a:off x="201931" y="1530909"/>
            <a:ext cx="1260093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Use a </a:t>
            </a:r>
            <a:r>
              <a:rPr b="1">
                <a:solidFill>
                  <a:schemeClr val="accent2">
                    <a:satOff val="-13916"/>
                    <a:lumOff val="13989"/>
                  </a:schemeClr>
                </a:solidFill>
              </a:rPr>
              <a:t>sliding window</a:t>
            </a:r>
            <a:r>
              <a:t> to capture the correct amount of suffix colours. At each step advance the left endpoint and adjust the right endpoint such that the window contains exactly k suffixes of different colours.</a:t>
            </a:r>
          </a:p>
        </p:txBody>
      </p:sp>
      <p:sp>
        <p:nvSpPr>
          <p:cNvPr id="3814" name="Shape 3814"/>
          <p:cNvSpPr/>
          <p:nvPr/>
        </p:nvSpPr>
        <p:spPr>
          <a:xfrm>
            <a:off x="75246" y="4691041"/>
            <a:ext cx="12854308"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each valid window perform a </a:t>
            </a:r>
            <a:r>
              <a:t>range query</a:t>
            </a:r>
            <a:r>
              <a:t> on the LCP array between the left and right endpoint indexes to determine the LCS between all the strings and update accordingly. Luckily for us the </a:t>
            </a:r>
            <a:r>
              <a:rPr b="1">
                <a:solidFill>
                  <a:schemeClr val="accent2">
                    <a:satOff val="-13916"/>
                    <a:lumOff val="13989"/>
                  </a:schemeClr>
                </a:solidFill>
              </a:rPr>
              <a:t>sliding range query problem</a:t>
            </a:r>
            <a:r>
              <a:t> can be solved in O(n) time! Alternatively, you can use quick range query DS to perform queries in log(n) time which may be easier.</a:t>
            </a:r>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6" name="Shape 3816"/>
          <p:cNvSpPr/>
          <p:nvPr>
            <p:ph type="title"/>
          </p:nvPr>
        </p:nvSpPr>
        <p:spPr>
          <a:xfrm>
            <a:off x="952500" y="2294"/>
            <a:ext cx="11099800" cy="1176809"/>
          </a:xfrm>
          <a:prstGeom prst="rect">
            <a:avLst/>
          </a:prstGeom>
        </p:spPr>
        <p:txBody>
          <a:bodyPr/>
          <a:lstStyle>
            <a:lvl1pPr>
              <a:defRPr b="1" sz="6900"/>
            </a:lvl1pPr>
          </a:lstStyle>
          <a:p>
            <a:pPr/>
            <a:r>
              <a:t>LCS Algorithm</a:t>
            </a:r>
          </a:p>
        </p:txBody>
      </p:sp>
      <p:sp>
        <p:nvSpPr>
          <p:cNvPr id="3817" name="Shape 3817"/>
          <p:cNvSpPr/>
          <p:nvPr/>
        </p:nvSpPr>
        <p:spPr>
          <a:xfrm>
            <a:off x="1302267" y="2364655"/>
            <a:ext cx="10400266"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You will also want a DS to keep track of how many suffixes of each colour are currently in the window you’re considering to know if you need to ‘grow’ or ‘shrink’ the interval.</a:t>
            </a:r>
          </a:p>
        </p:txBody>
      </p:sp>
      <p:sp>
        <p:nvSpPr>
          <p:cNvPr id="3818" name="Shape 3818"/>
          <p:cNvSpPr/>
          <p:nvPr/>
        </p:nvSpPr>
        <p:spPr>
          <a:xfrm>
            <a:off x="1004958" y="6121958"/>
            <a:ext cx="1099488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Additionally, you will also want to track the length of the current LCS to update the LCS set accordingly.</a:t>
            </a:r>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0" name="Shape 3820"/>
          <p:cNvSpPr/>
          <p:nvPr>
            <p:ph type="title"/>
          </p:nvPr>
        </p:nvSpPr>
        <p:spPr>
          <a:xfrm>
            <a:off x="952500" y="372098"/>
            <a:ext cx="11099800" cy="1176809"/>
          </a:xfrm>
          <a:prstGeom prst="rect">
            <a:avLst/>
          </a:prstGeom>
        </p:spPr>
        <p:txBody>
          <a:bodyPr/>
          <a:lstStyle>
            <a:lvl1pPr>
              <a:defRPr b="1" sz="6900"/>
            </a:lvl1pPr>
          </a:lstStyle>
          <a:p>
            <a:pPr/>
            <a:r>
              <a:t>LCS Example 1</a:t>
            </a:r>
          </a:p>
        </p:txBody>
      </p:sp>
      <p:sp>
        <p:nvSpPr>
          <p:cNvPr id="3821" name="Shape 3821"/>
          <p:cNvSpPr/>
          <p:nvPr/>
        </p:nvSpPr>
        <p:spPr>
          <a:xfrm>
            <a:off x="199182" y="4831193"/>
            <a:ext cx="1293001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300"/>
            </a:pPr>
            <a:r>
              <a:t>S</a:t>
            </a:r>
            <a:r>
              <a:rPr baseline="-5999"/>
              <a:t>1</a:t>
            </a:r>
            <a:r>
              <a:t> = </a:t>
            </a:r>
            <a:r>
              <a:rPr>
                <a:solidFill>
                  <a:schemeClr val="accent3">
                    <a:hueOff val="-499813"/>
                    <a:satOff val="-5228"/>
                    <a:lumOff val="24899"/>
                  </a:schemeClr>
                </a:solidFill>
              </a:rPr>
              <a:t>AAGAAGC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AGAAGT</a:t>
            </a:r>
            <a:r>
              <a:t>,</a:t>
            </a:r>
            <a:r>
              <a:rPr>
                <a:solidFill>
                  <a:schemeClr val="accent1">
                    <a:hueOff val="-136794"/>
                    <a:satOff val="-2150"/>
                    <a:lumOff val="15693"/>
                  </a:schemeClr>
                </a:solidFill>
              </a:rPr>
              <a:t> </a:t>
            </a:r>
            <a:r>
              <a:t>S</a:t>
            </a:r>
            <a:r>
              <a:rPr baseline="-5999"/>
              <a:t>3</a:t>
            </a:r>
            <a:r>
              <a:t> = </a:t>
            </a:r>
            <a:r>
              <a:rPr>
                <a:solidFill>
                  <a:schemeClr val="accent5">
                    <a:hueOff val="101205"/>
                    <a:satOff val="-13598"/>
                    <a:lumOff val="23877"/>
                  </a:schemeClr>
                </a:solidFill>
              </a:rPr>
              <a:t>CGAAGC</a:t>
            </a:r>
          </a:p>
        </p:txBody>
      </p:sp>
      <p:sp>
        <p:nvSpPr>
          <p:cNvPr id="3822" name="Shape 3822"/>
          <p:cNvSpPr/>
          <p:nvPr/>
        </p:nvSpPr>
        <p:spPr>
          <a:xfrm>
            <a:off x="360220" y="2174728"/>
            <a:ext cx="12607939"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Consider three strings S</a:t>
            </a:r>
            <a:r>
              <a:rPr baseline="-5999"/>
              <a:t>1</a:t>
            </a:r>
            <a:r>
              <a:t>, S</a:t>
            </a:r>
            <a:r>
              <a:rPr baseline="-5999"/>
              <a:t>2</a:t>
            </a:r>
            <a:r>
              <a:t>, S</a:t>
            </a:r>
            <a:r>
              <a:rPr baseline="-5999"/>
              <a:t>3</a:t>
            </a:r>
            <a:r>
              <a:t>.</a:t>
            </a:r>
          </a:p>
          <a:p>
            <a:pPr>
              <a:defRPr sz="4300"/>
            </a:pPr>
            <a:r>
              <a:t>Find the LCS that appears in at least three of these strings (K = 3)</a:t>
            </a:r>
          </a:p>
        </p:txBody>
      </p:sp>
      <p:sp>
        <p:nvSpPr>
          <p:cNvPr id="3823" name="Shape 3823"/>
          <p:cNvSpPr/>
          <p:nvPr/>
        </p:nvSpPr>
        <p:spPr>
          <a:xfrm>
            <a:off x="2043990" y="6217656"/>
            <a:ext cx="866257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 = </a:t>
            </a:r>
            <a:r>
              <a:rPr>
                <a:solidFill>
                  <a:schemeClr val="accent3">
                    <a:hueOff val="-499813"/>
                    <a:satOff val="-5228"/>
                    <a:lumOff val="24899"/>
                  </a:schemeClr>
                </a:solidFill>
              </a:rPr>
              <a:t>AAGAAGC</a:t>
            </a:r>
            <a:r>
              <a:t>#</a:t>
            </a:r>
            <a:r>
              <a:rPr>
                <a:solidFill>
                  <a:schemeClr val="accent1">
                    <a:hueOff val="-136794"/>
                    <a:satOff val="-2150"/>
                    <a:lumOff val="15693"/>
                  </a:schemeClr>
                </a:solidFill>
              </a:rPr>
              <a:t>AGAAGT</a:t>
            </a:r>
            <a:r>
              <a:t>$</a:t>
            </a:r>
            <a:r>
              <a:rPr>
                <a:solidFill>
                  <a:schemeClr val="accent5">
                    <a:hueOff val="101205"/>
                    <a:satOff val="-13598"/>
                    <a:lumOff val="23877"/>
                  </a:schemeClr>
                </a:solidFill>
              </a:rPr>
              <a:t>CGAAGC</a:t>
            </a:r>
            <a:r>
              <a:t>%</a:t>
            </a:r>
          </a:p>
        </p:txBody>
      </p:sp>
      <p:sp>
        <p:nvSpPr>
          <p:cNvPr id="3824" name="Shape 3824"/>
          <p:cNvSpPr/>
          <p:nvPr/>
        </p:nvSpPr>
        <p:spPr>
          <a:xfrm>
            <a:off x="2826070" y="7604121"/>
            <a:ext cx="767623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LCS(S</a:t>
            </a:r>
            <a:r>
              <a:rPr baseline="-5999"/>
              <a:t>1</a:t>
            </a:r>
            <a:r>
              <a:t>,S</a:t>
            </a:r>
            <a:r>
              <a:rPr baseline="-5999"/>
              <a:t>2</a:t>
            </a:r>
            <a:r>
              <a:t>,S</a:t>
            </a:r>
            <a:r>
              <a:rPr baseline="-5999"/>
              <a:t>3</a:t>
            </a:r>
            <a:r>
              <a:t>) = { GAAG }</a:t>
            </a:r>
          </a:p>
        </p:txBody>
      </p:sp>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6" name="Shape 3826"/>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27" name="Shape 3827"/>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28" name="Shape 3828"/>
          <p:cNvSpPr/>
          <p:nvPr/>
        </p:nvSpPr>
        <p:spPr>
          <a:xfrm>
            <a:off x="1163196" y="50564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3829" name="Shape 382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3830" name="Shape 383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831" name="Shape 383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3" name="Shape 383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34" name="Shape 383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35" name="Shape 3835"/>
          <p:cNvSpPr/>
          <p:nvPr/>
        </p:nvSpPr>
        <p:spPr>
          <a:xfrm flipV="1">
            <a:off x="6925200" y="267301"/>
            <a:ext cx="1" cy="4964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6" name="Shape 3836"/>
          <p:cNvSpPr/>
          <p:nvPr/>
        </p:nvSpPr>
        <p:spPr>
          <a:xfrm flipH="1" flipV="1">
            <a:off x="6903825" y="73525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7" name="Shape 3837"/>
          <p:cNvSpPr/>
          <p:nvPr/>
        </p:nvSpPr>
        <p:spPr>
          <a:xfrm flipH="1" flipV="1">
            <a:off x="6903825" y="29075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8" name="Shape 3838"/>
          <p:cNvSpPr/>
          <p:nvPr/>
        </p:nvSpPr>
        <p:spPr>
          <a:xfrm>
            <a:off x="1163196" y="50564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3839" name="Shape 383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3840" name="Shape 384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841" name="Shape 384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3" name="Shape 384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44" name="Shape 384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45" name="Shape 3845"/>
          <p:cNvSpPr/>
          <p:nvPr/>
        </p:nvSpPr>
        <p:spPr>
          <a:xfrm flipV="1">
            <a:off x="6925200" y="267301"/>
            <a:ext cx="1" cy="9825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6" name="Shape 3846"/>
          <p:cNvSpPr/>
          <p:nvPr/>
        </p:nvSpPr>
        <p:spPr>
          <a:xfrm flipH="1">
            <a:off x="6899592" y="125595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7" name="Shape 3847"/>
          <p:cNvSpPr/>
          <p:nvPr/>
        </p:nvSpPr>
        <p:spPr>
          <a:xfrm flipH="1" flipV="1">
            <a:off x="6903825" y="29075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8" name="Shape 3848"/>
          <p:cNvSpPr/>
          <p:nvPr/>
        </p:nvSpPr>
        <p:spPr>
          <a:xfrm>
            <a:off x="1163196" y="50564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3849" name="Shape 384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3850" name="Shape 385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851" name="Shape 385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3" name="Shape 385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54" name="Shape 385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55" name="Shape 3855"/>
          <p:cNvSpPr/>
          <p:nvPr/>
        </p:nvSpPr>
        <p:spPr>
          <a:xfrm flipV="1">
            <a:off x="6925200" y="267301"/>
            <a:ext cx="1" cy="14309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6" name="Shape 3856"/>
          <p:cNvSpPr/>
          <p:nvPr/>
        </p:nvSpPr>
        <p:spPr>
          <a:xfrm flipH="1">
            <a:off x="6899592" y="170045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7" name="Shape 3857"/>
          <p:cNvSpPr/>
          <p:nvPr/>
        </p:nvSpPr>
        <p:spPr>
          <a:xfrm flipH="1" flipV="1">
            <a:off x="6903825" y="29075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8" name="Shape 3858"/>
          <p:cNvSpPr/>
          <p:nvPr/>
        </p:nvSpPr>
        <p:spPr>
          <a:xfrm>
            <a:off x="1163196" y="50564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3859" name="Shape 385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3860" name="Shape 386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861" name="Shape 386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3" name="Shape 386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64" name="Shape 386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65" name="Shape 3865"/>
          <p:cNvSpPr/>
          <p:nvPr/>
        </p:nvSpPr>
        <p:spPr>
          <a:xfrm flipV="1">
            <a:off x="6925200" y="267301"/>
            <a:ext cx="1" cy="1912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6" name="Shape 3866"/>
          <p:cNvSpPr/>
          <p:nvPr/>
        </p:nvSpPr>
        <p:spPr>
          <a:xfrm flipH="1" flipV="1">
            <a:off x="6903825" y="29075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7" name="Shape 3867"/>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
        <p:nvSpPr>
          <p:cNvPr id="3868" name="Shape 3868"/>
          <p:cNvSpPr/>
          <p:nvPr/>
        </p:nvSpPr>
        <p:spPr>
          <a:xfrm flipH="1">
            <a:off x="6899592" y="218728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9" name="Shape 3869"/>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870" name="Shape 3870"/>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871" name="Shape 3871"/>
          <p:cNvSpPr/>
          <p:nvPr/>
        </p:nvSpPr>
        <p:spPr>
          <a:xfrm>
            <a:off x="1163196" y="3639473"/>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AAG</a:t>
            </a:r>
          </a:p>
        </p:txBody>
      </p:sp>
      <p:sp>
        <p:nvSpPr>
          <p:cNvPr id="3872" name="Shape 3872"/>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Window LCP = 3</a:t>
            </a:r>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4" name="Shape 3874"/>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75" name="Shape 3875"/>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76" name="Shape 3876"/>
          <p:cNvSpPr/>
          <p:nvPr/>
        </p:nvSpPr>
        <p:spPr>
          <a:xfrm flipV="1">
            <a:off x="6925200" y="755336"/>
            <a:ext cx="1" cy="14243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7" name="Shape 3877"/>
          <p:cNvSpPr/>
          <p:nvPr/>
        </p:nvSpPr>
        <p:spPr>
          <a:xfrm flipH="1" flipV="1">
            <a:off x="6903825" y="77970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8" name="Shape 3878"/>
          <p:cNvSpPr/>
          <p:nvPr/>
        </p:nvSpPr>
        <p:spPr>
          <a:xfrm flipH="1">
            <a:off x="6899592" y="218728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9" name="Shape 3879"/>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880" name="Shape 3880"/>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881" name="Shape 3881"/>
          <p:cNvSpPr/>
          <p:nvPr/>
        </p:nvSpPr>
        <p:spPr>
          <a:xfrm>
            <a:off x="1163196" y="3639473"/>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AAG</a:t>
            </a:r>
          </a:p>
        </p:txBody>
      </p:sp>
      <p:sp>
        <p:nvSpPr>
          <p:cNvPr id="3882" name="Shape 3882"/>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Window LCP = 3</a:t>
            </a:r>
          </a:p>
        </p:txBody>
      </p:sp>
      <p:sp>
        <p:nvSpPr>
          <p:cNvPr id="3883" name="Shape 3883"/>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60" name="Shape 260"/>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CATCAC</a:t>
            </a:r>
            <a:r>
              <a:rPr>
                <a:solidFill>
                  <a:schemeClr val="accent3">
                    <a:hueOff val="-499813"/>
                    <a:satOff val="-5228"/>
                    <a:lumOff val="24899"/>
                  </a:schemeClr>
                </a:solidFill>
              </a:rPr>
              <a:t>ACA</a:t>
            </a:r>
            <a:r>
              <a:rPr>
                <a:solidFill>
                  <a:schemeClr val="accent5">
                    <a:hueOff val="101205"/>
                    <a:satOff val="-13598"/>
                    <a:lumOff val="23877"/>
                  </a:schemeClr>
                </a:solidFill>
              </a:rPr>
              <a:t>A</a:t>
            </a:r>
            <a:r>
              <a:t>CTCAC</a:t>
            </a:r>
          </a:p>
        </p:txBody>
      </p:sp>
      <p:sp>
        <p:nvSpPr>
          <p:cNvPr id="261" name="Shape 261"/>
          <p:cNvSpPr/>
          <p:nvPr/>
        </p:nvSpPr>
        <p:spPr>
          <a:xfrm>
            <a:off x="53424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3">
                    <a:hueOff val="-499813"/>
                    <a:satOff val="-5228"/>
                    <a:lumOff val="24899"/>
                  </a:schemeClr>
                </a:solidFill>
              </a:rPr>
              <a:t>ACA</a:t>
            </a:r>
            <a:r>
              <a:rPr>
                <a:solidFill>
                  <a:schemeClr val="accent5">
                    <a:hueOff val="101205"/>
                    <a:satOff val="-13598"/>
                    <a:lumOff val="23877"/>
                  </a:schemeClr>
                </a:solidFill>
              </a:rPr>
              <a:t>C</a:t>
            </a:r>
            <a:r>
              <a:t>ATA</a:t>
            </a:r>
          </a:p>
        </p:txBody>
      </p:sp>
      <p:sp>
        <p:nvSpPr>
          <p:cNvPr id="262" name="Shape 262"/>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a:t>
            </a:r>
            <a:r>
              <a:rPr>
                <a:solidFill>
                  <a:schemeClr val="accent4">
                    <a:hueOff val="102361"/>
                    <a:satOff val="14118"/>
                    <a:lumOff val="10675"/>
                  </a:schemeClr>
                </a:solidFill>
              </a:rPr>
              <a:t>1</a:t>
            </a:r>
            <a:r>
              <a:t>, 2, 3, 0, 1]</a:t>
            </a:r>
          </a:p>
        </p:txBody>
      </p:sp>
      <p:sp>
        <p:nvSpPr>
          <p:cNvPr id="263" name="Shape 263"/>
          <p:cNvSpPr/>
          <p:nvPr/>
        </p:nvSpPr>
        <p:spPr>
          <a:xfrm>
            <a:off x="22572" y="2305291"/>
            <a:ext cx="1295965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Shift amount = 3-P[3-1] = 3-P[2] = 3-1 = 2</a:t>
            </a:r>
          </a:p>
        </p:txBody>
      </p:sp>
      <p:sp>
        <p:nvSpPr>
          <p:cNvPr id="264" name="Shape 264"/>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5" name="Shape 3885"/>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86" name="Shape 3886"/>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87" name="Shape 3887"/>
          <p:cNvSpPr/>
          <p:nvPr/>
        </p:nvSpPr>
        <p:spPr>
          <a:xfrm flipV="1">
            <a:off x="6925200" y="1241798"/>
            <a:ext cx="1" cy="937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8" name="Shape 3888"/>
          <p:cNvSpPr/>
          <p:nvPr/>
        </p:nvSpPr>
        <p:spPr>
          <a:xfrm flipH="1">
            <a:off x="6903825" y="1236901"/>
            <a:ext cx="41831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9" name="Shape 3889"/>
          <p:cNvSpPr/>
          <p:nvPr/>
        </p:nvSpPr>
        <p:spPr>
          <a:xfrm flipH="1">
            <a:off x="6899592" y="218728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0" name="Shape 3890"/>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891" name="Shape 3891"/>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892" name="Shape 3892"/>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893" name="Shape 3893"/>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3894" name="Shape 3894"/>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6" name="Shape 3896"/>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897" name="Shape 3897"/>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898" name="Shape 3898"/>
          <p:cNvSpPr/>
          <p:nvPr/>
        </p:nvSpPr>
        <p:spPr>
          <a:xfrm flipV="1">
            <a:off x="6925200" y="1241798"/>
            <a:ext cx="1" cy="145110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9" name="Shape 3899"/>
          <p:cNvSpPr/>
          <p:nvPr/>
        </p:nvSpPr>
        <p:spPr>
          <a:xfrm flipH="1">
            <a:off x="6899592" y="1236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0" name="Shape 3900"/>
          <p:cNvSpPr/>
          <p:nvPr/>
        </p:nvSpPr>
        <p:spPr>
          <a:xfrm flipH="1">
            <a:off x="6899592" y="2701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1" name="Shape 3901"/>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02" name="Shape 3902"/>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03" name="Shape 3903"/>
          <p:cNvSpPr/>
          <p:nvPr/>
        </p:nvSpPr>
        <p:spPr>
          <a:xfrm>
            <a:off x="1163196" y="36394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a:t>
            </a:r>
          </a:p>
        </p:txBody>
      </p:sp>
      <p:sp>
        <p:nvSpPr>
          <p:cNvPr id="3904" name="Shape 3904"/>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3905" name="Shape 3905"/>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7" name="Shape 3907"/>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08" name="Shape 3908"/>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09" name="Shape 3909"/>
          <p:cNvSpPr/>
          <p:nvPr/>
        </p:nvSpPr>
        <p:spPr>
          <a:xfrm flipV="1">
            <a:off x="6925200" y="1765918"/>
            <a:ext cx="1" cy="9269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0" name="Shape 3910"/>
          <p:cNvSpPr/>
          <p:nvPr/>
        </p:nvSpPr>
        <p:spPr>
          <a:xfrm flipH="1">
            <a:off x="6899592" y="1744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1" name="Shape 3911"/>
          <p:cNvSpPr/>
          <p:nvPr/>
        </p:nvSpPr>
        <p:spPr>
          <a:xfrm flipH="1">
            <a:off x="6899592" y="2701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2" name="Shape 3912"/>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13" name="Shape 3913"/>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14" name="Shape 3914"/>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915" name="Shape 3915"/>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3916" name="Shape 3916"/>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8" name="Shape 3918"/>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19" name="Shape 3919"/>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20" name="Shape 3920"/>
          <p:cNvSpPr/>
          <p:nvPr/>
        </p:nvSpPr>
        <p:spPr>
          <a:xfrm flipV="1">
            <a:off x="6925200" y="1765918"/>
            <a:ext cx="1" cy="14034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1" name="Shape 3921"/>
          <p:cNvSpPr/>
          <p:nvPr/>
        </p:nvSpPr>
        <p:spPr>
          <a:xfrm flipH="1">
            <a:off x="6899592" y="1744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2" name="Shape 3922"/>
          <p:cNvSpPr/>
          <p:nvPr/>
        </p:nvSpPr>
        <p:spPr>
          <a:xfrm flipH="1">
            <a:off x="6899592" y="31715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3" name="Shape 3923"/>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24" name="Shape 3924"/>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25" name="Shape 3925"/>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926" name="Shape 3926"/>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3927" name="Shape 3927"/>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9" name="Shape 3929"/>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30" name="Shape 3930"/>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31" name="Shape 3931"/>
          <p:cNvSpPr/>
          <p:nvPr/>
        </p:nvSpPr>
        <p:spPr>
          <a:xfrm flipV="1">
            <a:off x="6925200" y="1765918"/>
            <a:ext cx="1" cy="189431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2" name="Shape 3932"/>
          <p:cNvSpPr/>
          <p:nvPr/>
        </p:nvSpPr>
        <p:spPr>
          <a:xfrm flipH="1">
            <a:off x="6899592" y="1744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3" name="Shape 3933"/>
          <p:cNvSpPr/>
          <p:nvPr/>
        </p:nvSpPr>
        <p:spPr>
          <a:xfrm flipH="1">
            <a:off x="6899592" y="36541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4" name="Shape 3934"/>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35" name="Shape 3935"/>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36" name="Shape 3936"/>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937" name="Shape 3937"/>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3938" name="Shape 3938"/>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0" name="Shape 3940"/>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41" name="Shape 3941"/>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42" name="Shape 3942"/>
          <p:cNvSpPr/>
          <p:nvPr/>
        </p:nvSpPr>
        <p:spPr>
          <a:xfrm flipV="1">
            <a:off x="6925200" y="1765918"/>
            <a:ext cx="1" cy="23497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3" name="Shape 3943"/>
          <p:cNvSpPr/>
          <p:nvPr/>
        </p:nvSpPr>
        <p:spPr>
          <a:xfrm flipH="1">
            <a:off x="6899592" y="1744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4" name="Shape 3944"/>
          <p:cNvSpPr/>
          <p:nvPr/>
        </p:nvSpPr>
        <p:spPr>
          <a:xfrm flipH="1">
            <a:off x="6899592" y="41367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5" name="Shape 3945"/>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46" name="Shape 3946"/>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47" name="Shape 3947"/>
          <p:cNvSpPr/>
          <p:nvPr/>
        </p:nvSpPr>
        <p:spPr>
          <a:xfrm>
            <a:off x="1163196" y="36394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a:t>
            </a:r>
          </a:p>
        </p:txBody>
      </p:sp>
      <p:sp>
        <p:nvSpPr>
          <p:cNvPr id="3948" name="Shape 3948"/>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3949" name="Shape 3949"/>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1" name="Shape 3951"/>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52" name="Shape 3952"/>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53" name="Shape 3953"/>
          <p:cNvSpPr/>
          <p:nvPr/>
        </p:nvSpPr>
        <p:spPr>
          <a:xfrm flipV="1">
            <a:off x="6925200" y="2209029"/>
            <a:ext cx="1" cy="19066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4" name="Shape 3954"/>
          <p:cNvSpPr/>
          <p:nvPr/>
        </p:nvSpPr>
        <p:spPr>
          <a:xfrm flipH="1">
            <a:off x="6899592" y="22275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5" name="Shape 3955"/>
          <p:cNvSpPr/>
          <p:nvPr/>
        </p:nvSpPr>
        <p:spPr>
          <a:xfrm flipH="1">
            <a:off x="6899592" y="41367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6" name="Shape 3956"/>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57" name="Shape 3957"/>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58" name="Shape 3958"/>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AG</a:t>
            </a:r>
          </a:p>
        </p:txBody>
      </p:sp>
      <p:sp>
        <p:nvSpPr>
          <p:cNvPr id="3959" name="Shape 3959"/>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3960" name="Shape 3960"/>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2" name="Shape 3962"/>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63" name="Shape 3963"/>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64" name="Shape 3964"/>
          <p:cNvSpPr/>
          <p:nvPr/>
        </p:nvSpPr>
        <p:spPr>
          <a:xfrm flipV="1">
            <a:off x="6925200" y="2717220"/>
            <a:ext cx="1" cy="13984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5" name="Shape 3965"/>
          <p:cNvSpPr/>
          <p:nvPr/>
        </p:nvSpPr>
        <p:spPr>
          <a:xfrm flipH="1">
            <a:off x="6899592" y="26974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6" name="Shape 3966"/>
          <p:cNvSpPr/>
          <p:nvPr/>
        </p:nvSpPr>
        <p:spPr>
          <a:xfrm flipH="1">
            <a:off x="6899592" y="41367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7" name="Shape 3967"/>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68" name="Shape 3968"/>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69" name="Shape 3969"/>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AG</a:t>
            </a:r>
          </a:p>
        </p:txBody>
      </p:sp>
      <p:sp>
        <p:nvSpPr>
          <p:cNvPr id="3970" name="Shape 3970"/>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3971" name="Shape 3971"/>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3" name="Shape 397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74" name="Shape 397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75" name="Shape 3975"/>
          <p:cNvSpPr/>
          <p:nvPr/>
        </p:nvSpPr>
        <p:spPr>
          <a:xfrm flipV="1">
            <a:off x="6925201" y="3191268"/>
            <a:ext cx="1" cy="924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6" name="Shape 3976"/>
          <p:cNvSpPr/>
          <p:nvPr/>
        </p:nvSpPr>
        <p:spPr>
          <a:xfrm flipH="1">
            <a:off x="6899592" y="31927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7" name="Shape 3977"/>
          <p:cNvSpPr/>
          <p:nvPr/>
        </p:nvSpPr>
        <p:spPr>
          <a:xfrm flipH="1">
            <a:off x="6899592" y="41367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8" name="Shape 3978"/>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79" name="Shape 397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80" name="Shape 398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3981" name="Shape 398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3982" name="Shape 3982"/>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4" name="Shape 3984"/>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85" name="Shape 3985"/>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86" name="Shape 3986"/>
          <p:cNvSpPr/>
          <p:nvPr/>
        </p:nvSpPr>
        <p:spPr>
          <a:xfrm flipV="1">
            <a:off x="6925201" y="3191268"/>
            <a:ext cx="1" cy="139950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7" name="Shape 3987"/>
          <p:cNvSpPr/>
          <p:nvPr/>
        </p:nvSpPr>
        <p:spPr>
          <a:xfrm flipH="1">
            <a:off x="6899592" y="31927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8" name="Shape 3988"/>
          <p:cNvSpPr/>
          <p:nvPr/>
        </p:nvSpPr>
        <p:spPr>
          <a:xfrm flipH="1">
            <a:off x="6899592" y="4606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9" name="Shape 3989"/>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3990" name="Shape 3990"/>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3991" name="Shape 3991"/>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AG</a:t>
            </a:r>
          </a:p>
        </p:txBody>
      </p:sp>
      <p:sp>
        <p:nvSpPr>
          <p:cNvPr id="3992" name="Shape 3992"/>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3993" name="Shape 3993"/>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67" name="Shape 267"/>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520" sz="7200"/>
            </a:pPr>
            <a:r>
              <a:t>CATCACAC</a:t>
            </a:r>
            <a:r>
              <a:rPr>
                <a:solidFill>
                  <a:schemeClr val="accent3">
                    <a:hueOff val="-499813"/>
                    <a:satOff val="-5228"/>
                    <a:lumOff val="24899"/>
                  </a:schemeClr>
                </a:solidFill>
              </a:rPr>
              <a:t>A</a:t>
            </a:r>
            <a:r>
              <a:rPr>
                <a:solidFill>
                  <a:schemeClr val="accent5">
                    <a:hueOff val="101205"/>
                    <a:satOff val="-13598"/>
                    <a:lumOff val="23877"/>
                  </a:schemeClr>
                </a:solidFill>
              </a:rPr>
              <a:t>A</a:t>
            </a:r>
            <a:r>
              <a:t>CTCAC</a:t>
            </a:r>
          </a:p>
        </p:txBody>
      </p:sp>
      <p:sp>
        <p:nvSpPr>
          <p:cNvPr id="268" name="Shape 268"/>
          <p:cNvSpPr/>
          <p:nvPr/>
        </p:nvSpPr>
        <p:spPr>
          <a:xfrm>
            <a:off x="70569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2520" sz="7200"/>
            </a:pPr>
            <a:r>
              <a:rPr>
                <a:solidFill>
                  <a:schemeClr val="accent3">
                    <a:hueOff val="-499813"/>
                    <a:satOff val="-5228"/>
                    <a:lumOff val="24899"/>
                  </a:schemeClr>
                </a:solidFill>
              </a:rPr>
              <a:t>A</a:t>
            </a:r>
            <a:r>
              <a:rPr>
                <a:solidFill>
                  <a:schemeClr val="accent5">
                    <a:hueOff val="101205"/>
                    <a:satOff val="-13598"/>
                    <a:lumOff val="23877"/>
                  </a:schemeClr>
                </a:solidFill>
              </a:rPr>
              <a:t>C</a:t>
            </a:r>
            <a:r>
              <a:t>ACATA</a:t>
            </a:r>
          </a:p>
        </p:txBody>
      </p:sp>
      <p:sp>
        <p:nvSpPr>
          <p:cNvPr id="269" name="Shape 269"/>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a:t>
            </a:r>
            <a:r>
              <a:t>1</a:t>
            </a:r>
            <a:r>
              <a:t>, 2, 3, 0, 1]</a:t>
            </a:r>
          </a:p>
        </p:txBody>
      </p:sp>
      <p:sp>
        <p:nvSpPr>
          <p:cNvPr id="270" name="Shape 270"/>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5" name="Shape 3995"/>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3996" name="Shape 3996"/>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3997" name="Shape 3997"/>
          <p:cNvSpPr/>
          <p:nvPr/>
        </p:nvSpPr>
        <p:spPr>
          <a:xfrm flipV="1">
            <a:off x="6925201" y="3646900"/>
            <a:ext cx="1" cy="9438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8" name="Shape 3998"/>
          <p:cNvSpPr/>
          <p:nvPr/>
        </p:nvSpPr>
        <p:spPr>
          <a:xfrm flipH="1">
            <a:off x="6899592" y="3649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9" name="Shape 3999"/>
          <p:cNvSpPr/>
          <p:nvPr/>
        </p:nvSpPr>
        <p:spPr>
          <a:xfrm flipH="1">
            <a:off x="6899592" y="4606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0" name="Shape 4000"/>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01" name="Shape 4001"/>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02" name="Shape 4002"/>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03" name="Shape 4003"/>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04" name="Shape 4004"/>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6" name="Shape 4006"/>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07" name="Shape 4007"/>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08" name="Shape 4008"/>
          <p:cNvSpPr/>
          <p:nvPr/>
        </p:nvSpPr>
        <p:spPr>
          <a:xfrm flipV="1">
            <a:off x="6925201" y="3646900"/>
            <a:ext cx="1" cy="1469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9" name="Shape 4009"/>
          <p:cNvSpPr/>
          <p:nvPr/>
        </p:nvSpPr>
        <p:spPr>
          <a:xfrm flipH="1">
            <a:off x="6899592" y="3649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0" name="Shape 4010"/>
          <p:cNvSpPr/>
          <p:nvPr/>
        </p:nvSpPr>
        <p:spPr>
          <a:xfrm flipH="1">
            <a:off x="6899592" y="5114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1" name="Shape 4011"/>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12" name="Shape 4012"/>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13" name="Shape 4013"/>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014" name="Shape 4014"/>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015" name="Shape 4015"/>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7" name="Shape 4017"/>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18" name="Shape 4018"/>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19" name="Shape 4019"/>
          <p:cNvSpPr/>
          <p:nvPr/>
        </p:nvSpPr>
        <p:spPr>
          <a:xfrm flipV="1">
            <a:off x="6925200" y="4143728"/>
            <a:ext cx="1" cy="97260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0" name="Shape 4020"/>
          <p:cNvSpPr/>
          <p:nvPr/>
        </p:nvSpPr>
        <p:spPr>
          <a:xfrm flipH="1">
            <a:off x="6899592" y="4157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1" name="Shape 4021"/>
          <p:cNvSpPr/>
          <p:nvPr/>
        </p:nvSpPr>
        <p:spPr>
          <a:xfrm flipH="1">
            <a:off x="6899592" y="5114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2" name="Shape 4022"/>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23" name="Shape 4023"/>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24" name="Shape 4024"/>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25" name="Shape 4025"/>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26" name="Shape 4026"/>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8" name="Shape 4028"/>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29" name="Shape 4029"/>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30" name="Shape 4030"/>
          <p:cNvSpPr/>
          <p:nvPr/>
        </p:nvSpPr>
        <p:spPr>
          <a:xfrm flipV="1">
            <a:off x="6925200" y="4143728"/>
            <a:ext cx="1" cy="14661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1" name="Shape 4031"/>
          <p:cNvSpPr/>
          <p:nvPr/>
        </p:nvSpPr>
        <p:spPr>
          <a:xfrm flipH="1">
            <a:off x="6899592" y="41579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2" name="Shape 4032"/>
          <p:cNvSpPr/>
          <p:nvPr/>
        </p:nvSpPr>
        <p:spPr>
          <a:xfrm flipH="1">
            <a:off x="6899592" y="55972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3" name="Shape 4033"/>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34" name="Shape 4034"/>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35" name="Shape 4035"/>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036" name="Shape 4036"/>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037" name="Shape 4037"/>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9" name="Shape 4039"/>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40" name="Shape 4040"/>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41" name="Shape 4041"/>
          <p:cNvSpPr/>
          <p:nvPr/>
        </p:nvSpPr>
        <p:spPr>
          <a:xfrm flipV="1">
            <a:off x="6925200" y="4617500"/>
            <a:ext cx="1" cy="99237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2" name="Shape 4042"/>
          <p:cNvSpPr/>
          <p:nvPr/>
        </p:nvSpPr>
        <p:spPr>
          <a:xfrm flipH="1">
            <a:off x="6899592" y="4615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3" name="Shape 4043"/>
          <p:cNvSpPr/>
          <p:nvPr/>
        </p:nvSpPr>
        <p:spPr>
          <a:xfrm flipH="1">
            <a:off x="6899592" y="55972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4" name="Shape 4044"/>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45" name="Shape 4045"/>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46" name="Shape 4046"/>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47" name="Shape 4047"/>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48" name="Shape 4048"/>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0" name="Shape 4050"/>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51" name="Shape 4051"/>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52" name="Shape 4052"/>
          <p:cNvSpPr/>
          <p:nvPr/>
        </p:nvSpPr>
        <p:spPr>
          <a:xfrm flipV="1">
            <a:off x="6925201" y="4617500"/>
            <a:ext cx="1" cy="14436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3" name="Shape 4053"/>
          <p:cNvSpPr/>
          <p:nvPr/>
        </p:nvSpPr>
        <p:spPr>
          <a:xfrm flipH="1">
            <a:off x="6899592" y="4615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4" name="Shape 4054"/>
          <p:cNvSpPr/>
          <p:nvPr/>
        </p:nvSpPr>
        <p:spPr>
          <a:xfrm flipH="1">
            <a:off x="6899592" y="60671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5" name="Shape 4055"/>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56" name="Shape 4056"/>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57" name="Shape 4057"/>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58" name="Shape 4058"/>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59" name="Shape 4059"/>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1" name="Shape 4061"/>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62" name="Shape 4062"/>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63" name="Shape 4063"/>
          <p:cNvSpPr/>
          <p:nvPr/>
        </p:nvSpPr>
        <p:spPr>
          <a:xfrm flipV="1">
            <a:off x="6925200" y="4617500"/>
            <a:ext cx="1" cy="1944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4" name="Shape 4064"/>
          <p:cNvSpPr/>
          <p:nvPr/>
        </p:nvSpPr>
        <p:spPr>
          <a:xfrm flipH="1">
            <a:off x="6899592" y="4615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5" name="Shape 4065"/>
          <p:cNvSpPr/>
          <p:nvPr/>
        </p:nvSpPr>
        <p:spPr>
          <a:xfrm flipH="1">
            <a:off x="6899592" y="65497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6" name="Shape 4066"/>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67" name="Shape 4067"/>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68" name="Shape 4068"/>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69" name="Shape 4069"/>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70" name="Shape 4070"/>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2" name="Shape 4072"/>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73" name="Shape 4073"/>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74" name="Shape 4074"/>
          <p:cNvSpPr/>
          <p:nvPr/>
        </p:nvSpPr>
        <p:spPr>
          <a:xfrm flipV="1">
            <a:off x="6925200" y="4617500"/>
            <a:ext cx="1" cy="24384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5" name="Shape 4075"/>
          <p:cNvSpPr/>
          <p:nvPr/>
        </p:nvSpPr>
        <p:spPr>
          <a:xfrm flipH="1">
            <a:off x="6899592" y="4615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6" name="Shape 4076"/>
          <p:cNvSpPr/>
          <p:nvPr/>
        </p:nvSpPr>
        <p:spPr>
          <a:xfrm flipH="1">
            <a:off x="6899592" y="70323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7" name="Shape 4077"/>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78" name="Shape 4078"/>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79" name="Shape 4079"/>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080" name="Shape 4080"/>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081" name="Shape 4081"/>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3" name="Shape 408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84" name="Shape 408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85" name="Shape 4085"/>
          <p:cNvSpPr/>
          <p:nvPr/>
        </p:nvSpPr>
        <p:spPr>
          <a:xfrm flipV="1">
            <a:off x="6925200" y="4617500"/>
            <a:ext cx="1" cy="29142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6" name="Shape 4086"/>
          <p:cNvSpPr/>
          <p:nvPr/>
        </p:nvSpPr>
        <p:spPr>
          <a:xfrm flipH="1">
            <a:off x="6899592" y="4615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7" name="Shape 4087"/>
          <p:cNvSpPr/>
          <p:nvPr/>
        </p:nvSpPr>
        <p:spPr>
          <a:xfrm flipH="1">
            <a:off x="6899592" y="7527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8" name="Shape 4088"/>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089" name="Shape 408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090" name="Shape 409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091" name="Shape 4091"/>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092" name="Shape 4092"/>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4" name="Shape 4094"/>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095" name="Shape 4095"/>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096" name="Shape 4096"/>
          <p:cNvSpPr/>
          <p:nvPr/>
        </p:nvSpPr>
        <p:spPr>
          <a:xfrm flipV="1">
            <a:off x="6925200" y="5093379"/>
            <a:ext cx="1" cy="24384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7" name="Shape 4097"/>
          <p:cNvSpPr/>
          <p:nvPr/>
        </p:nvSpPr>
        <p:spPr>
          <a:xfrm flipH="1">
            <a:off x="6899592" y="50977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8" name="Shape 4098"/>
          <p:cNvSpPr/>
          <p:nvPr/>
        </p:nvSpPr>
        <p:spPr>
          <a:xfrm flipH="1">
            <a:off x="6899592" y="7527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9" name="Shape 4099"/>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100" name="Shape 4100"/>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101" name="Shape 4101"/>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102" name="Shape 4102"/>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103" name="Shape 4103"/>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body" idx="1"/>
          </p:nvPr>
        </p:nvSpPr>
        <p:spPr>
          <a:xfrm>
            <a:off x="1039341" y="1822559"/>
            <a:ext cx="11935453" cy="7026300"/>
          </a:xfrm>
          <a:prstGeom prst="rect">
            <a:avLst/>
          </a:prstGeom>
        </p:spPr>
        <p:txBody>
          <a:bodyPr/>
          <a:lstStyle/>
          <a:p>
            <a:pPr>
              <a:spcBef>
                <a:spcPts val="4000"/>
              </a:spcBef>
              <a:defRPr sz="4200"/>
            </a:pPr>
            <a:r>
              <a:t>Counting all unique substrings</a:t>
            </a:r>
          </a:p>
          <a:p>
            <a:pPr>
              <a:spcBef>
                <a:spcPts val="4000"/>
              </a:spcBef>
              <a:defRPr sz="4200"/>
            </a:pPr>
            <a:r>
              <a:t>Longest Repeated Substring (LRS)</a:t>
            </a:r>
          </a:p>
          <a:p>
            <a:pPr>
              <a:spcBef>
                <a:spcPts val="4000"/>
              </a:spcBef>
              <a:defRPr sz="4200"/>
            </a:pPr>
            <a:r>
              <a:t>LCP Array Kattis problem</a:t>
            </a:r>
          </a:p>
          <a:p>
            <a:pPr>
              <a:spcBef>
                <a:spcPts val="4000"/>
              </a:spcBef>
              <a:defRPr sz="4200"/>
            </a:pPr>
            <a:r>
              <a:t>Efficient substring containment algorithm</a:t>
            </a:r>
          </a:p>
          <a:p>
            <a:pPr>
              <a:spcBef>
                <a:spcPts val="4000"/>
              </a:spcBef>
              <a:defRPr sz="4200"/>
            </a:pPr>
            <a:r>
              <a:t>Longest Common Substring (LCS)</a:t>
            </a:r>
          </a:p>
          <a:p>
            <a:pPr>
              <a:spcBef>
                <a:spcPts val="4000"/>
              </a:spcBef>
              <a:defRPr sz="4200"/>
            </a:pPr>
            <a:r>
              <a:t>Suggested problems</a:t>
            </a:r>
          </a:p>
        </p:txBody>
      </p:sp>
      <p:sp>
        <p:nvSpPr>
          <p:cNvPr id="126" name="Shape 126"/>
          <p:cNvSpPr/>
          <p:nvPr>
            <p:ph type="title"/>
          </p:nvPr>
        </p:nvSpPr>
        <p:spPr>
          <a:xfrm>
            <a:off x="952500" y="-117735"/>
            <a:ext cx="11099800" cy="2159001"/>
          </a:xfrm>
          <a:prstGeom prst="rect">
            <a:avLst/>
          </a:prstGeom>
        </p:spPr>
        <p:txBody>
          <a:bodyPr/>
          <a:lstStyle>
            <a:lvl1pPr>
              <a:defRPr b="1"/>
            </a:lvl1pPr>
          </a:lstStyle>
          <a:p>
            <a:pPr/>
            <a:r>
              <a:t>Outline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xfrm>
            <a:off x="952500" y="-76165"/>
            <a:ext cx="11099800" cy="2159001"/>
          </a:xfrm>
          <a:prstGeom prst="rect">
            <a:avLst/>
          </a:prstGeom>
        </p:spPr>
        <p:txBody>
          <a:bodyPr/>
          <a:lstStyle>
            <a:lvl1pPr>
              <a:defRPr b="1" sz="10900"/>
            </a:lvl1pPr>
          </a:lstStyle>
          <a:p>
            <a:pPr/>
            <a:r>
              <a:t>KMP Stage 2</a:t>
            </a:r>
          </a:p>
        </p:txBody>
      </p:sp>
      <p:sp>
        <p:nvSpPr>
          <p:cNvPr id="273" name="Shape 273"/>
          <p:cNvSpPr/>
          <p:nvPr/>
        </p:nvSpPr>
        <p:spPr>
          <a:xfrm>
            <a:off x="-142729" y="3632271"/>
            <a:ext cx="13317771"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2520" sz="7200"/>
            </a:lvl1pPr>
          </a:lstStyle>
          <a:p>
            <a:pPr/>
            <a:r>
              <a:t>CATCACACAACTCAC</a:t>
            </a:r>
          </a:p>
        </p:txBody>
      </p:sp>
      <p:sp>
        <p:nvSpPr>
          <p:cNvPr id="274" name="Shape 274"/>
          <p:cNvSpPr/>
          <p:nvPr/>
        </p:nvSpPr>
        <p:spPr>
          <a:xfrm>
            <a:off x="7056989" y="4557168"/>
            <a:ext cx="5986557"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pc="2520" sz="7200"/>
            </a:lvl1pPr>
          </a:lstStyle>
          <a:p>
            <a:pPr/>
            <a:r>
              <a:t>ACACATA</a:t>
            </a:r>
          </a:p>
        </p:txBody>
      </p:sp>
      <p:sp>
        <p:nvSpPr>
          <p:cNvPr id="275" name="Shape 275"/>
          <p:cNvSpPr/>
          <p:nvPr/>
        </p:nvSpPr>
        <p:spPr>
          <a:xfrm>
            <a:off x="1735286" y="6751868"/>
            <a:ext cx="9534228"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600"/>
            </a:pPr>
            <a:r>
              <a:t>Partial match array: </a:t>
            </a:r>
          </a:p>
          <a:p>
            <a:pPr>
              <a:defRPr sz="5600"/>
            </a:pPr>
            <a:r>
              <a:t>[0, 0, </a:t>
            </a:r>
            <a:r>
              <a:t>1</a:t>
            </a:r>
            <a:r>
              <a:t>, 2, 3, 0, 1]</a:t>
            </a:r>
          </a:p>
        </p:txBody>
      </p:sp>
      <p:sp>
        <p:nvSpPr>
          <p:cNvPr id="276" name="Shape 276"/>
          <p:cNvSpPr/>
          <p:nvPr/>
        </p:nvSpPr>
        <p:spPr>
          <a:xfrm>
            <a:off x="739524" y="7537449"/>
            <a:ext cx="1314951"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08" sz="5600"/>
            </a:lvl1pPr>
          </a:lstStyle>
          <a:p>
            <a:pPr/>
            <a:r>
              <a:t>P = </a:t>
            </a:r>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5" name="Shape 4105"/>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06" name="Shape 4106"/>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07" name="Shape 4107"/>
          <p:cNvSpPr/>
          <p:nvPr/>
        </p:nvSpPr>
        <p:spPr>
          <a:xfrm flipV="1">
            <a:off x="6925200" y="5557448"/>
            <a:ext cx="1" cy="19743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8" name="Shape 4108"/>
          <p:cNvSpPr/>
          <p:nvPr/>
        </p:nvSpPr>
        <p:spPr>
          <a:xfrm flipH="1">
            <a:off x="6899592" y="55803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9" name="Shape 4109"/>
          <p:cNvSpPr/>
          <p:nvPr/>
        </p:nvSpPr>
        <p:spPr>
          <a:xfrm flipH="1">
            <a:off x="6899592" y="7527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0" name="Shape 4110"/>
          <p:cNvSpPr/>
          <p:nvPr/>
        </p:nvSpPr>
        <p:spPr>
          <a:xfrm>
            <a:off x="1163196" y="50564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AAG }</a:t>
            </a:r>
          </a:p>
        </p:txBody>
      </p:sp>
      <p:sp>
        <p:nvSpPr>
          <p:cNvPr id="4111" name="Shape 4111"/>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112" name="Shape 4112"/>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113" name="Shape 4113"/>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114" name="Shape 4114"/>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6" name="Shape 4116"/>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17" name="Shape 4117"/>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18" name="Shape 4118"/>
          <p:cNvSpPr/>
          <p:nvPr/>
        </p:nvSpPr>
        <p:spPr>
          <a:xfrm flipV="1">
            <a:off x="6925200" y="6026628"/>
            <a:ext cx="1" cy="15051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9" name="Shape 4119"/>
          <p:cNvSpPr/>
          <p:nvPr/>
        </p:nvSpPr>
        <p:spPr>
          <a:xfrm flipH="1">
            <a:off x="6899592" y="60502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0" name="Shape 4120"/>
          <p:cNvSpPr/>
          <p:nvPr/>
        </p:nvSpPr>
        <p:spPr>
          <a:xfrm flipH="1">
            <a:off x="6899592" y="7527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1" name="Shape 4121"/>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22" name="Shape 4122"/>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23" name="Shape 4123"/>
          <p:cNvSpPr/>
          <p:nvPr/>
        </p:nvSpPr>
        <p:spPr>
          <a:xfrm>
            <a:off x="1163196" y="3639473"/>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GAAG</a:t>
            </a:r>
          </a:p>
        </p:txBody>
      </p:sp>
      <p:sp>
        <p:nvSpPr>
          <p:cNvPr id="4124" name="Shape 4124"/>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4</a:t>
            </a:r>
          </a:p>
        </p:txBody>
      </p:sp>
      <p:sp>
        <p:nvSpPr>
          <p:cNvPr id="4125" name="Shape 4125"/>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7" name="Shape 4127"/>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28" name="Shape 4128"/>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29" name="Shape 4129"/>
          <p:cNvSpPr/>
          <p:nvPr/>
        </p:nvSpPr>
        <p:spPr>
          <a:xfrm flipV="1">
            <a:off x="6925200" y="6551555"/>
            <a:ext cx="1" cy="980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0" name="Shape 4130"/>
          <p:cNvSpPr/>
          <p:nvPr/>
        </p:nvSpPr>
        <p:spPr>
          <a:xfrm flipH="1">
            <a:off x="6899592" y="65582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1" name="Shape 4131"/>
          <p:cNvSpPr/>
          <p:nvPr/>
        </p:nvSpPr>
        <p:spPr>
          <a:xfrm flipH="1">
            <a:off x="6899592" y="7527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2" name="Shape 4132"/>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33" name="Shape 4133"/>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34" name="Shape 4134"/>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135" name="Shape 4135"/>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136" name="Shape 4136"/>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8" name="Shape 4138"/>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39" name="Shape 4139"/>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40" name="Shape 4140"/>
          <p:cNvSpPr/>
          <p:nvPr/>
        </p:nvSpPr>
        <p:spPr>
          <a:xfrm flipV="1">
            <a:off x="6925201" y="6551555"/>
            <a:ext cx="1" cy="14626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1" name="Shape 4141"/>
          <p:cNvSpPr/>
          <p:nvPr/>
        </p:nvSpPr>
        <p:spPr>
          <a:xfrm flipH="1">
            <a:off x="6899592" y="65582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2" name="Shape 4142"/>
          <p:cNvSpPr/>
          <p:nvPr/>
        </p:nvSpPr>
        <p:spPr>
          <a:xfrm flipH="1">
            <a:off x="6899592" y="80102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3" name="Shape 4143"/>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44" name="Shape 4144"/>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45" name="Shape 4145"/>
          <p:cNvSpPr/>
          <p:nvPr/>
        </p:nvSpPr>
        <p:spPr>
          <a:xfrm>
            <a:off x="1163196" y="36394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G</a:t>
            </a:r>
          </a:p>
        </p:txBody>
      </p:sp>
      <p:sp>
        <p:nvSpPr>
          <p:cNvPr id="4146" name="Shape 4146"/>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147" name="Shape 4147"/>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9" name="Shape 4149"/>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50" name="Shape 4150"/>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51" name="Shape 4151"/>
          <p:cNvSpPr/>
          <p:nvPr/>
        </p:nvSpPr>
        <p:spPr>
          <a:xfrm flipV="1">
            <a:off x="6925201" y="7005231"/>
            <a:ext cx="1" cy="10089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2" name="Shape 4152"/>
          <p:cNvSpPr/>
          <p:nvPr/>
        </p:nvSpPr>
        <p:spPr>
          <a:xfrm flipH="1">
            <a:off x="6899592" y="7028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3" name="Shape 4153"/>
          <p:cNvSpPr/>
          <p:nvPr/>
        </p:nvSpPr>
        <p:spPr>
          <a:xfrm flipH="1">
            <a:off x="6899592" y="80102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4" name="Shape 4154"/>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55" name="Shape 4155"/>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56" name="Shape 4156"/>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157" name="Shape 4157"/>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158" name="Shape 4158"/>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0" name="Shape 4160"/>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61" name="Shape 4161"/>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62" name="Shape 4162"/>
          <p:cNvSpPr/>
          <p:nvPr/>
        </p:nvSpPr>
        <p:spPr>
          <a:xfrm flipV="1">
            <a:off x="6925201" y="7005231"/>
            <a:ext cx="1" cy="14910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3" name="Shape 4163"/>
          <p:cNvSpPr/>
          <p:nvPr/>
        </p:nvSpPr>
        <p:spPr>
          <a:xfrm flipH="1">
            <a:off x="6899592" y="70281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4" name="Shape 4164"/>
          <p:cNvSpPr/>
          <p:nvPr/>
        </p:nvSpPr>
        <p:spPr>
          <a:xfrm flipH="1">
            <a:off x="6899592" y="84928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5" name="Shape 4165"/>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66" name="Shape 4166"/>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67" name="Shape 4167"/>
          <p:cNvSpPr/>
          <p:nvPr/>
        </p:nvSpPr>
        <p:spPr>
          <a:xfrm>
            <a:off x="1163196" y="36394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G</a:t>
            </a:r>
          </a:p>
        </p:txBody>
      </p:sp>
      <p:sp>
        <p:nvSpPr>
          <p:cNvPr id="4168" name="Shape 4168"/>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169" name="Shape 4169"/>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1" name="Shape 4171"/>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72" name="Shape 4172"/>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73" name="Shape 4173"/>
          <p:cNvSpPr/>
          <p:nvPr/>
        </p:nvSpPr>
        <p:spPr>
          <a:xfrm flipV="1">
            <a:off x="6925201" y="7509085"/>
            <a:ext cx="1" cy="98723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4" name="Shape 4174"/>
          <p:cNvSpPr/>
          <p:nvPr/>
        </p:nvSpPr>
        <p:spPr>
          <a:xfrm flipH="1">
            <a:off x="6899592" y="75234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5" name="Shape 4175"/>
          <p:cNvSpPr/>
          <p:nvPr/>
        </p:nvSpPr>
        <p:spPr>
          <a:xfrm flipH="1">
            <a:off x="6899592" y="84928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6" name="Shape 4176"/>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77" name="Shape 4177"/>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78" name="Shape 4178"/>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179" name="Shape 4179"/>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180" name="Shape 4180"/>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2" name="Shape 4182"/>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83" name="Shape 4183"/>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84" name="Shape 4184"/>
          <p:cNvSpPr/>
          <p:nvPr/>
        </p:nvSpPr>
        <p:spPr>
          <a:xfrm flipV="1">
            <a:off x="6925201" y="7509086"/>
            <a:ext cx="1" cy="1462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5" name="Shape 4185"/>
          <p:cNvSpPr/>
          <p:nvPr/>
        </p:nvSpPr>
        <p:spPr>
          <a:xfrm flipH="1">
            <a:off x="6899592" y="75234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6" name="Shape 4186"/>
          <p:cNvSpPr/>
          <p:nvPr/>
        </p:nvSpPr>
        <p:spPr>
          <a:xfrm flipH="1">
            <a:off x="6899592" y="89881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7" name="Shape 4187"/>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88" name="Shape 4188"/>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189" name="Shape 4189"/>
          <p:cNvSpPr/>
          <p:nvPr/>
        </p:nvSpPr>
        <p:spPr>
          <a:xfrm>
            <a:off x="1163196" y="36394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G</a:t>
            </a:r>
          </a:p>
        </p:txBody>
      </p:sp>
      <p:sp>
        <p:nvSpPr>
          <p:cNvPr id="4190" name="Shape 4190"/>
          <p:cNvSpPr/>
          <p:nvPr/>
        </p:nvSpPr>
        <p:spPr>
          <a:xfrm>
            <a:off x="1126879" y="30969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191" name="Shape 4191"/>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3" name="Shape 4193"/>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194" name="Shape 4194"/>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195" name="Shape 4195"/>
          <p:cNvSpPr/>
          <p:nvPr/>
        </p:nvSpPr>
        <p:spPr>
          <a:xfrm flipV="1">
            <a:off x="6925201" y="7964003"/>
            <a:ext cx="1" cy="10072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6" name="Shape 4196"/>
          <p:cNvSpPr/>
          <p:nvPr/>
        </p:nvSpPr>
        <p:spPr>
          <a:xfrm flipH="1">
            <a:off x="6899592" y="79806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7" name="Shape 4197"/>
          <p:cNvSpPr/>
          <p:nvPr/>
        </p:nvSpPr>
        <p:spPr>
          <a:xfrm flipH="1">
            <a:off x="6899592" y="89881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8" name="Shape 4198"/>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199" name="Shape 4199"/>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200" name="Shape 4200"/>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01" name="Shape 4201"/>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202" name="Shape 4202"/>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4" name="Shape 4204"/>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205" name="Shape 4205"/>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206" name="Shape 4206"/>
          <p:cNvSpPr/>
          <p:nvPr/>
        </p:nvSpPr>
        <p:spPr>
          <a:xfrm flipV="1">
            <a:off x="6925201" y="7964003"/>
            <a:ext cx="1" cy="14403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7" name="Shape 4207"/>
          <p:cNvSpPr/>
          <p:nvPr/>
        </p:nvSpPr>
        <p:spPr>
          <a:xfrm flipH="1">
            <a:off x="6899592" y="7980601"/>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8" name="Shape 4208"/>
          <p:cNvSpPr/>
          <p:nvPr/>
        </p:nvSpPr>
        <p:spPr>
          <a:xfrm flipH="1">
            <a:off x="6899592" y="9432634"/>
            <a:ext cx="42678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9" name="Shape 4209"/>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GAAG }</a:t>
            </a:r>
          </a:p>
        </p:txBody>
      </p:sp>
      <p:sp>
        <p:nvSpPr>
          <p:cNvPr id="4210" name="Shape 4210"/>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211" name="Shape 4211"/>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12" name="Shape 4212"/>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213" name="Shape 4213"/>
          <p:cNvSpPr/>
          <p:nvPr/>
        </p:nvSpPr>
        <p:spPr>
          <a:xfrm>
            <a:off x="53257" y="6026945"/>
            <a:ext cx="6724750"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Do a range query on LCP array but don’t excluding the right endpoint in our case because our LCP array finds the LCP between suffix i and i+1</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xfrm>
            <a:off x="-100673" y="2275259"/>
            <a:ext cx="13206146" cy="5126882"/>
          </a:xfrm>
          <a:prstGeom prst="rect">
            <a:avLst/>
          </a:prstGeom>
        </p:spPr>
        <p:txBody>
          <a:bodyPr/>
          <a:lstStyle>
            <a:lvl1pPr>
              <a:defRPr b="1" sz="15200"/>
            </a:lvl1pPr>
          </a:lstStyle>
          <a:p>
            <a:pPr/>
            <a:r>
              <a:t>The Suffix Array</a:t>
            </a:r>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5" name="Shape 4215"/>
          <p:cNvSpPr/>
          <p:nvPr/>
        </p:nvSpPr>
        <p:spPr>
          <a:xfrm>
            <a:off x="6967163" y="241299"/>
            <a:ext cx="6231137" cy="927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3">
                    <a:hueOff val="-499813"/>
                    <a:satOff val="-5228"/>
                    <a:lumOff val="24899"/>
                  </a:schemeClr>
                </a:solidFill>
              </a:rPr>
              <a:t>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5">
                    <a:hueOff val="101205"/>
                    <a:satOff val="-13598"/>
                    <a:lumOff val="23877"/>
                  </a:schemeClr>
                </a:solidFill>
              </a:rPr>
              <a:t>AAGC%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AGAAGC#AGAAGT$CGAAGC%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1">
                    <a:hueOff val="-136794"/>
                    <a:satOff val="-2150"/>
                    <a:lumOff val="15693"/>
                  </a:schemeClr>
                </a:solidFill>
              </a:rPr>
              <a:t>AGAAGT$CGAAGC%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3 </a:t>
            </a:r>
            <a:r>
              <a:rPr>
                <a:solidFill>
                  <a:schemeClr val="accent3">
                    <a:hueOff val="-499813"/>
                    <a:satOff val="-5228"/>
                    <a:lumOff val="24899"/>
                  </a:schemeClr>
                </a:solidFill>
              </a:rPr>
              <a:t>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5">
                    <a:hueOff val="101205"/>
                    <a:satOff val="-13598"/>
                    <a:lumOff val="23877"/>
                  </a:schemeClr>
                </a:solidFill>
              </a:rPr>
              <a:t>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3">
                    <a:hueOff val="-499813"/>
                    <a:satOff val="-5228"/>
                    <a:lumOff val="24899"/>
                  </a:schemeClr>
                </a:solidFill>
              </a:rPr>
              <a:t>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5">
                    <a:hueOff val="101205"/>
                    <a:satOff val="-13598"/>
                    <a:lumOff val="23877"/>
                  </a:schemeClr>
                </a:solidFill>
              </a:rPr>
              <a:t>CGAAGC%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5 </a:t>
            </a:r>
            <a:r>
              <a:rPr>
                <a:solidFill>
                  <a:schemeClr val="accent3">
                    <a:hueOff val="-499813"/>
                    <a:satOff val="-5228"/>
                    <a:lumOff val="24899"/>
                  </a:schemeClr>
                </a:solidFill>
              </a:rPr>
              <a:t>GAAGC#AGAAGT$CGAAGC%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4 </a:t>
            </a:r>
            <a:r>
              <a:rPr>
                <a:solidFill>
                  <a:schemeClr val="accent5">
                    <a:hueOff val="101205"/>
                    <a:satOff val="-13598"/>
                    <a:lumOff val="23877"/>
                  </a:schemeClr>
                </a:solidFill>
              </a:rPr>
              <a:t>GAAGC%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1">
                    <a:hueOff val="-136794"/>
                    <a:satOff val="-2150"/>
                    <a:lumOff val="15693"/>
                  </a:schemeClr>
                </a:solidFill>
              </a:rPr>
              <a:t>GAAGT$CGAAGC%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2 </a:t>
            </a:r>
            <a:r>
              <a:rPr>
                <a:solidFill>
                  <a:schemeClr val="accent3">
                    <a:hueOff val="-499813"/>
                    <a:satOff val="-5228"/>
                    <a:lumOff val="24899"/>
                  </a:schemeClr>
                </a:solidFill>
              </a:rPr>
              <a:t>GC#AGAAGT$CGAAGC%</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1 </a:t>
            </a:r>
            <a:r>
              <a:rPr>
                <a:solidFill>
                  <a:schemeClr val="accent5">
                    <a:hueOff val="101205"/>
                    <a:satOff val="-13598"/>
                    <a:lumOff val="23877"/>
                  </a:schemeClr>
                </a:solidFill>
              </a:rPr>
              <a:t>GC%</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GT$CGAAGC%</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r>
              <a:t>0 </a:t>
            </a:r>
            <a:r>
              <a:rPr>
                <a:solidFill>
                  <a:schemeClr val="accent1">
                    <a:hueOff val="-136794"/>
                    <a:satOff val="-2150"/>
                    <a:lumOff val="15693"/>
                  </a:schemeClr>
                </a:solidFill>
              </a:rPr>
              <a:t>T$CGAAGC%</a:t>
            </a:r>
          </a:p>
        </p:txBody>
      </p:sp>
      <p:sp>
        <p:nvSpPr>
          <p:cNvPr id="4216" name="Shape 4216"/>
          <p:cNvSpPr/>
          <p:nvPr/>
        </p:nvSpPr>
        <p:spPr>
          <a:xfrm>
            <a:off x="1421484" y="330763"/>
            <a:ext cx="398829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a:t>
            </a:r>
            <a:r>
              <a:rPr baseline="-5999"/>
              <a:t>1</a:t>
            </a:r>
            <a:r>
              <a:t> = </a:t>
            </a:r>
            <a:r>
              <a:rPr>
                <a:solidFill>
                  <a:schemeClr val="accent3">
                    <a:hueOff val="-499813"/>
                    <a:satOff val="-5228"/>
                    <a:lumOff val="24899"/>
                  </a:schemeClr>
                </a:solidFill>
              </a:rPr>
              <a:t>AAGAAGC</a:t>
            </a:r>
          </a:p>
          <a:p>
            <a:pPr algn="l">
              <a:defRPr sz="4000"/>
            </a:pPr>
            <a:r>
              <a:t>S</a:t>
            </a:r>
            <a:r>
              <a:rPr baseline="-5999"/>
              <a:t>2</a:t>
            </a:r>
            <a:r>
              <a:t> = </a:t>
            </a:r>
            <a:r>
              <a:rPr>
                <a:solidFill>
                  <a:schemeClr val="accent1">
                    <a:hueOff val="-136794"/>
                    <a:satOff val="-2150"/>
                    <a:lumOff val="15693"/>
                  </a:schemeClr>
                </a:solidFill>
              </a:rPr>
              <a:t>AGAAGT</a:t>
            </a:r>
          </a:p>
          <a:p>
            <a:pPr algn="l">
              <a:defRPr sz="4000"/>
            </a:pPr>
            <a:r>
              <a:t>S</a:t>
            </a:r>
            <a:r>
              <a:rPr baseline="-5999"/>
              <a:t>3</a:t>
            </a:r>
            <a:r>
              <a:t> = </a:t>
            </a:r>
            <a:r>
              <a:rPr>
                <a:solidFill>
                  <a:schemeClr val="accent5">
                    <a:hueOff val="101205"/>
                    <a:satOff val="-13598"/>
                    <a:lumOff val="23877"/>
                  </a:schemeClr>
                </a:solidFill>
              </a:rPr>
              <a:t>CGAAGC</a:t>
            </a:r>
          </a:p>
          <a:p>
            <a:pPr algn="l">
              <a:defRPr sz="4000"/>
            </a:pPr>
            <a:r>
              <a:t>with K = 3</a:t>
            </a:r>
          </a:p>
        </p:txBody>
      </p:sp>
      <p:sp>
        <p:nvSpPr>
          <p:cNvPr id="4217" name="Shape 4217"/>
          <p:cNvSpPr/>
          <p:nvPr/>
        </p:nvSpPr>
        <p:spPr>
          <a:xfrm>
            <a:off x="1163196" y="505648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LCS = { </a:t>
            </a:r>
            <a:r>
              <a:rPr b="1">
                <a:solidFill>
                  <a:schemeClr val="accent2">
                    <a:satOff val="-13916"/>
                    <a:lumOff val="13989"/>
                  </a:schemeClr>
                </a:solidFill>
              </a:rPr>
              <a:t>GAAG</a:t>
            </a:r>
            <a:r>
              <a:t> }</a:t>
            </a:r>
          </a:p>
        </p:txBody>
      </p:sp>
      <p:sp>
        <p:nvSpPr>
          <p:cNvPr id="4218" name="Shape 4218"/>
          <p:cNvSpPr/>
          <p:nvPr/>
        </p:nvSpPr>
        <p:spPr>
          <a:xfrm>
            <a:off x="1126879" y="45139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4</a:t>
            </a:r>
          </a:p>
        </p:txBody>
      </p:sp>
      <p:sp>
        <p:nvSpPr>
          <p:cNvPr id="4219" name="Shape 4219"/>
          <p:cNvSpPr/>
          <p:nvPr/>
        </p:nvSpPr>
        <p:spPr>
          <a:xfrm>
            <a:off x="1163196" y="36394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20" name="Shape 4220"/>
          <p:cNvSpPr/>
          <p:nvPr/>
        </p:nvSpPr>
        <p:spPr>
          <a:xfrm>
            <a:off x="1126879" y="30969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2" name="Shape 4222"/>
          <p:cNvSpPr/>
          <p:nvPr>
            <p:ph type="title"/>
          </p:nvPr>
        </p:nvSpPr>
        <p:spPr>
          <a:xfrm>
            <a:off x="952500" y="372098"/>
            <a:ext cx="11099800" cy="1176809"/>
          </a:xfrm>
          <a:prstGeom prst="rect">
            <a:avLst/>
          </a:prstGeom>
        </p:spPr>
        <p:txBody>
          <a:bodyPr/>
          <a:lstStyle>
            <a:lvl1pPr>
              <a:defRPr b="1" sz="6900"/>
            </a:lvl1pPr>
          </a:lstStyle>
          <a:p>
            <a:pPr/>
            <a:r>
              <a:t>LCS Example 2</a:t>
            </a:r>
          </a:p>
        </p:txBody>
      </p:sp>
      <p:sp>
        <p:nvSpPr>
          <p:cNvPr id="4223" name="Shape 4223"/>
          <p:cNvSpPr/>
          <p:nvPr/>
        </p:nvSpPr>
        <p:spPr>
          <a:xfrm>
            <a:off x="2413797" y="4032953"/>
            <a:ext cx="7368258" cy="144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4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
        <p:nvSpPr>
          <p:cNvPr id="4224" name="Shape 4224"/>
          <p:cNvSpPr/>
          <p:nvPr/>
        </p:nvSpPr>
        <p:spPr>
          <a:xfrm>
            <a:off x="360220" y="1626525"/>
            <a:ext cx="12607939"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Consider four strings S</a:t>
            </a:r>
            <a:r>
              <a:rPr baseline="-5999"/>
              <a:t>1</a:t>
            </a:r>
            <a:r>
              <a:t>, S</a:t>
            </a:r>
            <a:r>
              <a:rPr baseline="-5999"/>
              <a:t>2</a:t>
            </a:r>
            <a:r>
              <a:t>, S</a:t>
            </a:r>
            <a:r>
              <a:rPr baseline="-5999"/>
              <a:t>3</a:t>
            </a:r>
            <a:r>
              <a:t>, S</a:t>
            </a:r>
            <a:r>
              <a:rPr baseline="-5999"/>
              <a:t>4</a:t>
            </a:r>
            <a:r>
              <a:t>. Find the LCS that appears in at least two of the strings (K = 2)</a:t>
            </a:r>
          </a:p>
        </p:txBody>
      </p:sp>
      <p:sp>
        <p:nvSpPr>
          <p:cNvPr id="4225" name="Shape 4225"/>
          <p:cNvSpPr/>
          <p:nvPr/>
        </p:nvSpPr>
        <p:spPr>
          <a:xfrm>
            <a:off x="2095416" y="6050635"/>
            <a:ext cx="800502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 = </a:t>
            </a:r>
            <a:r>
              <a:rPr>
                <a:solidFill>
                  <a:schemeClr val="accent3">
                    <a:hueOff val="-499813"/>
                    <a:satOff val="-5228"/>
                    <a:lumOff val="24899"/>
                  </a:schemeClr>
                </a:solidFill>
              </a:rPr>
              <a:t>AABC</a:t>
            </a:r>
            <a:r>
              <a:t>#</a:t>
            </a:r>
            <a:r>
              <a:rPr>
                <a:solidFill>
                  <a:schemeClr val="accent1">
                    <a:hueOff val="-136794"/>
                    <a:satOff val="-2150"/>
                    <a:lumOff val="15693"/>
                  </a:schemeClr>
                </a:solidFill>
              </a:rPr>
              <a:t>BCDC</a:t>
            </a:r>
            <a:r>
              <a:t>$</a:t>
            </a:r>
            <a:r>
              <a:rPr>
                <a:solidFill>
                  <a:schemeClr val="accent5">
                    <a:hueOff val="101205"/>
                    <a:satOff val="-13598"/>
                    <a:lumOff val="23877"/>
                  </a:schemeClr>
                </a:solidFill>
              </a:rPr>
              <a:t>BCDE</a:t>
            </a:r>
            <a:r>
              <a:t>%</a:t>
            </a:r>
            <a:r>
              <a:rPr>
                <a:solidFill>
                  <a:schemeClr val="accent6">
                    <a:hueOff val="-241736"/>
                    <a:satOff val="29413"/>
                    <a:lumOff val="20727"/>
                  </a:schemeClr>
                </a:solidFill>
              </a:rPr>
              <a:t>CDED</a:t>
            </a:r>
            <a:r>
              <a:t>&amp;</a:t>
            </a:r>
          </a:p>
        </p:txBody>
      </p:sp>
      <p:sp>
        <p:nvSpPr>
          <p:cNvPr id="4226" name="Shape 4226"/>
          <p:cNvSpPr/>
          <p:nvPr/>
        </p:nvSpPr>
        <p:spPr>
          <a:xfrm>
            <a:off x="1218670" y="7611116"/>
            <a:ext cx="975851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300"/>
            </a:pPr>
            <a:r>
              <a:t>LCS(S</a:t>
            </a:r>
            <a:r>
              <a:rPr baseline="-5999"/>
              <a:t>1</a:t>
            </a:r>
            <a:r>
              <a:t>,S</a:t>
            </a:r>
            <a:r>
              <a:rPr baseline="-5999"/>
              <a:t>2</a:t>
            </a:r>
            <a:r>
              <a:t>,S</a:t>
            </a:r>
            <a:r>
              <a:rPr baseline="-5999"/>
              <a:t>3,</a:t>
            </a:r>
            <a:r>
              <a:t>S</a:t>
            </a:r>
            <a:r>
              <a:rPr baseline="-5999"/>
              <a:t>4</a:t>
            </a:r>
            <a:r>
              <a:t>) = { BCD, CDE }</a:t>
            </a:r>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8" name="Shape 4228"/>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b="1">
                <a:solidFill>
                  <a:schemeClr val="accent2">
                    <a:satOff val="-13916"/>
                    <a:lumOff val="13989"/>
                  </a:schemeClr>
                </a:solidFill>
              </a:rPr>
              <a:t>C#BCD</a:t>
            </a:r>
            <a:r>
              <a:rPr>
                <a:solidFill>
                  <a:schemeClr val="accent3">
                    <a:hueOff val="-499813"/>
                    <a:satOff val="-5228"/>
                    <a:lumOff val="24899"/>
                  </a:schemeClr>
                </a:solidFill>
              </a:rPr>
              <a:t>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b="1">
                <a:solidFill>
                  <a:schemeClr val="accent2">
                    <a:satOff val="-13916"/>
                    <a:lumOff val="13989"/>
                  </a:schemeClr>
                </a:solidFill>
              </a:rPr>
              <a:t>C$BCD</a:t>
            </a:r>
            <a:r>
              <a:rPr>
                <a:solidFill>
                  <a:schemeClr val="accent1">
                    <a:hueOff val="-136794"/>
                    <a:satOff val="-2150"/>
                    <a:lumOff val="15693"/>
                  </a:schemeClr>
                </a:solidFill>
              </a:rPr>
              <a:t>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29" name="Shape 4229"/>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
        <p:nvSpPr>
          <p:cNvPr id="4230" name="Shape 4230"/>
          <p:cNvSpPr/>
          <p:nvPr/>
        </p:nvSpPr>
        <p:spPr>
          <a:xfrm>
            <a:off x="203588" y="2641600"/>
            <a:ext cx="5241405"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900"/>
            </a:pPr>
            <a:r>
              <a:t>Before we find the LCS</a:t>
            </a:r>
          </a:p>
          <a:p>
            <a:pPr>
              <a:defRPr sz="2900"/>
            </a:pPr>
            <a:r>
              <a:t>for K = 2 observe that if all the sentinels had the same value we would have a problem here</a:t>
            </a:r>
          </a:p>
        </p:txBody>
      </p:sp>
      <p:sp>
        <p:nvSpPr>
          <p:cNvPr id="4231" name="Shape 4231"/>
          <p:cNvSpPr/>
          <p:nvPr/>
        </p:nvSpPr>
        <p:spPr>
          <a:xfrm>
            <a:off x="5181387" y="3733800"/>
            <a:ext cx="957820"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3" name="Shape 423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34" name="Shape 4234"/>
          <p:cNvSpPr/>
          <p:nvPr/>
        </p:nvSpPr>
        <p:spPr>
          <a:xfrm flipV="1">
            <a:off x="6019800" y="276748"/>
            <a:ext cx="1" cy="5707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5" name="Shape 4235"/>
          <p:cNvSpPr/>
          <p:nvPr/>
        </p:nvSpPr>
        <p:spPr>
          <a:xfrm flipH="1" flipV="1">
            <a:off x="5994400" y="288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6" name="Shape 4236"/>
          <p:cNvSpPr/>
          <p:nvPr/>
        </p:nvSpPr>
        <p:spPr>
          <a:xfrm flipH="1">
            <a:off x="5994400" y="8474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7" name="Shape 4237"/>
          <p:cNvSpPr/>
          <p:nvPr/>
        </p:nvSpPr>
        <p:spPr>
          <a:xfrm>
            <a:off x="83696" y="52850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4238" name="Shape 423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4239" name="Shape 423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40" name="Shape 424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241" name="Shape 424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3" name="Shape 424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44" name="Shape 4244"/>
          <p:cNvSpPr/>
          <p:nvPr/>
        </p:nvSpPr>
        <p:spPr>
          <a:xfrm flipV="1">
            <a:off x="6019800" y="276749"/>
            <a:ext cx="0" cy="11176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5" name="Shape 4245"/>
          <p:cNvSpPr/>
          <p:nvPr/>
        </p:nvSpPr>
        <p:spPr>
          <a:xfrm flipH="1" flipV="1">
            <a:off x="5994400" y="288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6" name="Shape 4246"/>
          <p:cNvSpPr/>
          <p:nvPr/>
        </p:nvSpPr>
        <p:spPr>
          <a:xfrm flipH="1">
            <a:off x="5994400" y="14189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7" name="Shape 4247"/>
          <p:cNvSpPr/>
          <p:nvPr/>
        </p:nvSpPr>
        <p:spPr>
          <a:xfrm>
            <a:off x="83696" y="52850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4248" name="Shape 424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4249" name="Shape 424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50" name="Shape 425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251" name="Shape 425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3" name="Shape 425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54" name="Shape 4254"/>
          <p:cNvSpPr/>
          <p:nvPr/>
        </p:nvSpPr>
        <p:spPr>
          <a:xfrm flipV="1">
            <a:off x="6019799" y="276748"/>
            <a:ext cx="1" cy="17226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5" name="Shape 4255"/>
          <p:cNvSpPr/>
          <p:nvPr/>
        </p:nvSpPr>
        <p:spPr>
          <a:xfrm flipH="1" flipV="1">
            <a:off x="5994400" y="288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6" name="Shape 4256"/>
          <p:cNvSpPr/>
          <p:nvPr/>
        </p:nvSpPr>
        <p:spPr>
          <a:xfrm flipH="1">
            <a:off x="5994400" y="20158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7" name="Shape 4257"/>
          <p:cNvSpPr/>
          <p:nvPr/>
        </p:nvSpPr>
        <p:spPr>
          <a:xfrm>
            <a:off x="83696" y="52850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4258" name="Shape 425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4259" name="Shape 425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260" name="Shape 426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261" name="Shape 426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3" name="Shape 426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64" name="Shape 4264"/>
          <p:cNvSpPr/>
          <p:nvPr/>
        </p:nvSpPr>
        <p:spPr>
          <a:xfrm flipV="1">
            <a:off x="6019800" y="276749"/>
            <a:ext cx="0" cy="228571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5" name="Shape 4265"/>
          <p:cNvSpPr/>
          <p:nvPr/>
        </p:nvSpPr>
        <p:spPr>
          <a:xfrm flipH="1" flipV="1">
            <a:off x="5994400" y="288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6" name="Shape 4266"/>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7" name="Shape 4267"/>
          <p:cNvSpPr/>
          <p:nvPr/>
        </p:nvSpPr>
        <p:spPr>
          <a:xfrm>
            <a:off x="83696" y="52850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4268" name="Shape 426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4269" name="Shape 426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270" name="Shape 427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271" name="Shape 427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3" name="Shape 427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74" name="Shape 4274"/>
          <p:cNvSpPr/>
          <p:nvPr/>
        </p:nvSpPr>
        <p:spPr>
          <a:xfrm flipV="1">
            <a:off x="6019800" y="849806"/>
            <a:ext cx="0" cy="17126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5" name="Shape 4275"/>
          <p:cNvSpPr/>
          <p:nvPr/>
        </p:nvSpPr>
        <p:spPr>
          <a:xfrm flipH="1">
            <a:off x="5994400" y="8601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6" name="Shape 4276"/>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7" name="Shape 4277"/>
          <p:cNvSpPr/>
          <p:nvPr/>
        </p:nvSpPr>
        <p:spPr>
          <a:xfrm>
            <a:off x="83696" y="528508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a:t>
            </a:r>
          </a:p>
        </p:txBody>
      </p:sp>
      <p:sp>
        <p:nvSpPr>
          <p:cNvPr id="4278" name="Shape 427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0</a:t>
            </a:r>
          </a:p>
        </p:txBody>
      </p:sp>
      <p:sp>
        <p:nvSpPr>
          <p:cNvPr id="4279" name="Shape 427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280" name="Shape 428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281" name="Shape 428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3" name="Shape 428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84" name="Shape 4284"/>
          <p:cNvSpPr/>
          <p:nvPr/>
        </p:nvSpPr>
        <p:spPr>
          <a:xfrm flipV="1">
            <a:off x="6019800" y="1444859"/>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5" name="Shape 4285"/>
          <p:cNvSpPr/>
          <p:nvPr/>
        </p:nvSpPr>
        <p:spPr>
          <a:xfrm flipH="1">
            <a:off x="5994400" y="1431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6" name="Shape 4286"/>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7" name="Shape 4287"/>
          <p:cNvSpPr/>
          <p:nvPr/>
        </p:nvSpPr>
        <p:spPr>
          <a:xfrm>
            <a:off x="83696" y="528508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 }</a:t>
            </a:r>
          </a:p>
        </p:txBody>
      </p:sp>
      <p:sp>
        <p:nvSpPr>
          <p:cNvPr id="4288" name="Shape 428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2</a:t>
            </a:r>
          </a:p>
        </p:txBody>
      </p:sp>
      <p:sp>
        <p:nvSpPr>
          <p:cNvPr id="4289" name="Shape 428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BC</a:t>
            </a:r>
          </a:p>
        </p:txBody>
      </p:sp>
      <p:sp>
        <p:nvSpPr>
          <p:cNvPr id="4290" name="Shape 429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4291" name="Shape 429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3" name="Shape 429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294" name="Shape 4294"/>
          <p:cNvSpPr/>
          <p:nvPr/>
        </p:nvSpPr>
        <p:spPr>
          <a:xfrm flipV="1">
            <a:off x="6019800" y="2029357"/>
            <a:ext cx="1" cy="53310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5" name="Shape 4295"/>
          <p:cNvSpPr/>
          <p:nvPr/>
        </p:nvSpPr>
        <p:spPr>
          <a:xfrm flipH="1">
            <a:off x="5994400" y="20412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6" name="Shape 4296"/>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7" name="Shape 4297"/>
          <p:cNvSpPr/>
          <p:nvPr/>
        </p:nvSpPr>
        <p:spPr>
          <a:xfrm>
            <a:off x="83696" y="528508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 }</a:t>
            </a:r>
          </a:p>
        </p:txBody>
      </p:sp>
      <p:sp>
        <p:nvSpPr>
          <p:cNvPr id="4298" name="Shape 429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2</a:t>
            </a:r>
          </a:p>
        </p:txBody>
      </p:sp>
      <p:sp>
        <p:nvSpPr>
          <p:cNvPr id="4299" name="Shape 429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300" name="Shape 430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301" name="Shape 430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nvSpPr>
        <p:spPr>
          <a:xfrm>
            <a:off x="172538" y="4729874"/>
            <a:ext cx="12659725" cy="34014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4300"/>
            </a:lvl1pPr>
          </a:lstStyle>
          <a:p>
            <a:pPr/>
            <a:r>
              <a:t>Suffix arrays can do everything suffix trees can, with some additional information such as a Longest Common Prefix (LCP) array</a:t>
            </a:r>
          </a:p>
        </p:txBody>
      </p:sp>
      <p:sp>
        <p:nvSpPr>
          <p:cNvPr id="281" name="Shape 281"/>
          <p:cNvSpPr/>
          <p:nvPr>
            <p:ph type="title"/>
          </p:nvPr>
        </p:nvSpPr>
        <p:spPr>
          <a:xfrm>
            <a:off x="-398460" y="-11041"/>
            <a:ext cx="13801720" cy="2159001"/>
          </a:xfrm>
          <a:prstGeom prst="rect">
            <a:avLst/>
          </a:prstGeom>
        </p:spPr>
        <p:txBody>
          <a:bodyPr/>
          <a:lstStyle>
            <a:lvl1pPr>
              <a:defRPr b="1" sz="7000"/>
            </a:lvl1pPr>
          </a:lstStyle>
          <a:p>
            <a:pPr/>
            <a:r>
              <a:t>What is a Suffix Array?</a:t>
            </a:r>
          </a:p>
        </p:txBody>
      </p:sp>
      <p:sp>
        <p:nvSpPr>
          <p:cNvPr id="282" name="Shape 282"/>
          <p:cNvSpPr/>
          <p:nvPr/>
        </p:nvSpPr>
        <p:spPr>
          <a:xfrm>
            <a:off x="-330973" y="1393943"/>
            <a:ext cx="13666745" cy="3157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300"/>
            </a:pPr>
            <a:r>
              <a:t>A </a:t>
            </a:r>
            <a:r>
              <a:rPr b="1">
                <a:solidFill>
                  <a:schemeClr val="accent2">
                    <a:satOff val="-13916"/>
                    <a:lumOff val="13989"/>
                  </a:schemeClr>
                </a:solidFill>
              </a:rPr>
              <a:t>suffix array</a:t>
            </a:r>
            <a:r>
              <a:t> is a space efficient alternative to </a:t>
            </a:r>
            <a:r>
              <a:rPr b="1">
                <a:solidFill>
                  <a:schemeClr val="accent2">
                    <a:satOff val="-13916"/>
                    <a:lumOff val="13989"/>
                  </a:schemeClr>
                </a:solidFill>
              </a:rPr>
              <a:t>suffix tree</a:t>
            </a:r>
            <a:r>
              <a:t> which itself is a compressed version of a </a:t>
            </a:r>
            <a:r>
              <a:rPr b="1">
                <a:solidFill>
                  <a:schemeClr val="accent2">
                    <a:satOff val="-13916"/>
                    <a:lumOff val="13989"/>
                  </a:schemeClr>
                </a:solidFill>
              </a:rPr>
              <a:t>trie</a:t>
            </a:r>
            <a:r>
              <a:t>.</a:t>
            </a:r>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3" name="Shape 430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04" name="Shape 4304"/>
          <p:cNvSpPr/>
          <p:nvPr/>
        </p:nvSpPr>
        <p:spPr>
          <a:xfrm flipV="1">
            <a:off x="6019800" y="2029357"/>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5" name="Shape 4305"/>
          <p:cNvSpPr/>
          <p:nvPr/>
        </p:nvSpPr>
        <p:spPr>
          <a:xfrm flipH="1">
            <a:off x="5994400" y="20412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6" name="Shape 4306"/>
          <p:cNvSpPr/>
          <p:nvPr/>
        </p:nvSpPr>
        <p:spPr>
          <a:xfrm flipH="1">
            <a:off x="5994400" y="31461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7" name="Shape 430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08" name="Shape 430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09" name="Shape 4309"/>
          <p:cNvSpPr/>
          <p:nvPr/>
        </p:nvSpPr>
        <p:spPr>
          <a:xfrm>
            <a:off x="83696" y="3868073"/>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BCD</a:t>
            </a:r>
          </a:p>
        </p:txBody>
      </p:sp>
      <p:sp>
        <p:nvSpPr>
          <p:cNvPr id="4310" name="Shape 431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3</a:t>
            </a:r>
          </a:p>
        </p:txBody>
      </p:sp>
      <p:sp>
        <p:nvSpPr>
          <p:cNvPr id="4311" name="Shape 431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3" name="Shape 431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14" name="Shape 4314"/>
          <p:cNvSpPr/>
          <p:nvPr/>
        </p:nvSpPr>
        <p:spPr>
          <a:xfrm flipV="1">
            <a:off x="6019799" y="2553308"/>
            <a:ext cx="1" cy="5936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5" name="Shape 4315"/>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6" name="Shape 4316"/>
          <p:cNvSpPr/>
          <p:nvPr/>
        </p:nvSpPr>
        <p:spPr>
          <a:xfrm flipH="1">
            <a:off x="5994400" y="31461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7" name="Shape 431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18" name="Shape 431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19" name="Shape 431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320" name="Shape 432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321" name="Shape 432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3" name="Shape 432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24" name="Shape 4324"/>
          <p:cNvSpPr/>
          <p:nvPr/>
        </p:nvSpPr>
        <p:spPr>
          <a:xfrm flipV="1">
            <a:off x="6019799" y="2553308"/>
            <a:ext cx="1" cy="11717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5" name="Shape 4325"/>
          <p:cNvSpPr/>
          <p:nvPr/>
        </p:nvSpPr>
        <p:spPr>
          <a:xfrm flipH="1">
            <a:off x="5994400" y="25746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6" name="Shape 4326"/>
          <p:cNvSpPr/>
          <p:nvPr/>
        </p:nvSpPr>
        <p:spPr>
          <a:xfrm flipH="1">
            <a:off x="5994400" y="3717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7" name="Shape 432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28" name="Shape 432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29" name="Shape 432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330" name="Shape 433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331" name="Shape 433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3" name="Shape 433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34" name="Shape 4334"/>
          <p:cNvSpPr/>
          <p:nvPr/>
        </p:nvSpPr>
        <p:spPr>
          <a:xfrm flipV="1">
            <a:off x="6019799" y="3108436"/>
            <a:ext cx="1" cy="6165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5" name="Shape 4335"/>
          <p:cNvSpPr/>
          <p:nvPr/>
        </p:nvSpPr>
        <p:spPr>
          <a:xfrm flipH="1">
            <a:off x="5994400" y="31207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6" name="Shape 4336"/>
          <p:cNvSpPr/>
          <p:nvPr/>
        </p:nvSpPr>
        <p:spPr>
          <a:xfrm flipH="1">
            <a:off x="5994400" y="3717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7" name="Shape 433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38" name="Shape 433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39" name="Shape 433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340" name="Shape 434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341" name="Shape 434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3" name="Shape 434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44" name="Shape 4344"/>
          <p:cNvSpPr/>
          <p:nvPr/>
        </p:nvSpPr>
        <p:spPr>
          <a:xfrm flipV="1">
            <a:off x="6019799" y="3108436"/>
            <a:ext cx="1" cy="1194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5" name="Shape 4345"/>
          <p:cNvSpPr/>
          <p:nvPr/>
        </p:nvSpPr>
        <p:spPr>
          <a:xfrm flipH="1">
            <a:off x="5994400" y="3120784"/>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6" name="Shape 4346"/>
          <p:cNvSpPr/>
          <p:nvPr/>
        </p:nvSpPr>
        <p:spPr>
          <a:xfrm flipH="1">
            <a:off x="5994400" y="4289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7" name="Shape 434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48" name="Shape 434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49" name="Shape 4349"/>
          <p:cNvSpPr/>
          <p:nvPr/>
        </p:nvSpPr>
        <p:spPr>
          <a:xfrm>
            <a:off x="83696" y="38680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C</a:t>
            </a:r>
          </a:p>
        </p:txBody>
      </p:sp>
      <p:sp>
        <p:nvSpPr>
          <p:cNvPr id="4350" name="Shape 435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351" name="Shape 435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3" name="Shape 435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54" name="Shape 4354"/>
          <p:cNvSpPr/>
          <p:nvPr/>
        </p:nvSpPr>
        <p:spPr>
          <a:xfrm flipV="1">
            <a:off x="6019799" y="3694446"/>
            <a:ext cx="1" cy="6089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5" name="Shape 4355"/>
          <p:cNvSpPr/>
          <p:nvPr/>
        </p:nvSpPr>
        <p:spPr>
          <a:xfrm flipH="1">
            <a:off x="5994400" y="3717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6" name="Shape 4356"/>
          <p:cNvSpPr/>
          <p:nvPr/>
        </p:nvSpPr>
        <p:spPr>
          <a:xfrm flipH="1">
            <a:off x="5994400" y="4289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7" name="Shape 435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58" name="Shape 435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59" name="Shape 435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360" name="Shape 436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361" name="Shape 436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3" name="Shape 436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64" name="Shape 4364"/>
          <p:cNvSpPr/>
          <p:nvPr/>
        </p:nvSpPr>
        <p:spPr>
          <a:xfrm flipV="1">
            <a:off x="6019799" y="3694446"/>
            <a:ext cx="1" cy="1177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5" name="Shape 4365"/>
          <p:cNvSpPr/>
          <p:nvPr/>
        </p:nvSpPr>
        <p:spPr>
          <a:xfrm flipH="1">
            <a:off x="5994400" y="3717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6" name="Shape 4366"/>
          <p:cNvSpPr/>
          <p:nvPr/>
        </p:nvSpPr>
        <p:spPr>
          <a:xfrm flipH="1">
            <a:off x="5994400" y="4860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7" name="Shape 436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68" name="Shape 436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69" name="Shape 436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370" name="Shape 437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371" name="Shape 437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3" name="Shape 437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74" name="Shape 4374"/>
          <p:cNvSpPr/>
          <p:nvPr/>
        </p:nvSpPr>
        <p:spPr>
          <a:xfrm flipV="1">
            <a:off x="6019800" y="3694446"/>
            <a:ext cx="0" cy="1755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5" name="Shape 4375"/>
          <p:cNvSpPr/>
          <p:nvPr/>
        </p:nvSpPr>
        <p:spPr>
          <a:xfrm flipH="1">
            <a:off x="5994400" y="3717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6" name="Shape 4376"/>
          <p:cNvSpPr/>
          <p:nvPr/>
        </p:nvSpPr>
        <p:spPr>
          <a:xfrm flipH="1">
            <a:off x="5994400" y="5444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7" name="Shape 437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78" name="Shape 437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79" name="Shape 4379"/>
          <p:cNvSpPr/>
          <p:nvPr/>
        </p:nvSpPr>
        <p:spPr>
          <a:xfrm>
            <a:off x="83696" y="38680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C</a:t>
            </a:r>
          </a:p>
        </p:txBody>
      </p:sp>
      <p:sp>
        <p:nvSpPr>
          <p:cNvPr id="4380" name="Shape 438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381" name="Shape 438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3" name="Shape 438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84" name="Shape 4384"/>
          <p:cNvSpPr/>
          <p:nvPr/>
        </p:nvSpPr>
        <p:spPr>
          <a:xfrm flipV="1">
            <a:off x="6019800" y="4303234"/>
            <a:ext cx="0" cy="11471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5" name="Shape 4385"/>
          <p:cNvSpPr/>
          <p:nvPr/>
        </p:nvSpPr>
        <p:spPr>
          <a:xfrm flipH="1">
            <a:off x="5994400" y="4289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6" name="Shape 4386"/>
          <p:cNvSpPr/>
          <p:nvPr/>
        </p:nvSpPr>
        <p:spPr>
          <a:xfrm flipH="1">
            <a:off x="5994400" y="5444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7" name="Shape 438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88" name="Shape 438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89" name="Shape 438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CD</a:t>
            </a:r>
          </a:p>
        </p:txBody>
      </p:sp>
      <p:sp>
        <p:nvSpPr>
          <p:cNvPr id="4390" name="Shape 439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4391" name="Shape 439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3" name="Shape 439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394" name="Shape 4394"/>
          <p:cNvSpPr/>
          <p:nvPr/>
        </p:nvSpPr>
        <p:spPr>
          <a:xfrm flipV="1">
            <a:off x="6019800" y="4822136"/>
            <a:ext cx="1" cy="62823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5" name="Shape 4395"/>
          <p:cNvSpPr/>
          <p:nvPr/>
        </p:nvSpPr>
        <p:spPr>
          <a:xfrm flipH="1">
            <a:off x="5994400" y="4847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6" name="Shape 4396"/>
          <p:cNvSpPr/>
          <p:nvPr/>
        </p:nvSpPr>
        <p:spPr>
          <a:xfrm flipH="1">
            <a:off x="5994400" y="5444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7" name="Shape 4397"/>
          <p:cNvSpPr/>
          <p:nvPr/>
        </p:nvSpPr>
        <p:spPr>
          <a:xfrm>
            <a:off x="83696" y="528508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a:t>
            </a:r>
          </a:p>
        </p:txBody>
      </p:sp>
      <p:sp>
        <p:nvSpPr>
          <p:cNvPr id="4398" name="Shape 439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399" name="Shape 439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400" name="Shape 440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401" name="Shape 440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xfrm>
            <a:off x="-398460" y="-11041"/>
            <a:ext cx="13801720" cy="2159001"/>
          </a:xfrm>
          <a:prstGeom prst="rect">
            <a:avLst/>
          </a:prstGeom>
        </p:spPr>
        <p:txBody>
          <a:bodyPr/>
          <a:lstStyle>
            <a:lvl1pPr>
              <a:defRPr b="1" sz="7000"/>
            </a:lvl1pPr>
          </a:lstStyle>
          <a:p>
            <a:pPr/>
            <a:r>
              <a:t>What is a Suffix Array?</a:t>
            </a:r>
          </a:p>
        </p:txBody>
      </p:sp>
      <p:sp>
        <p:nvSpPr>
          <p:cNvPr id="285" name="Shape 285"/>
          <p:cNvSpPr/>
          <p:nvPr/>
        </p:nvSpPr>
        <p:spPr>
          <a:xfrm>
            <a:off x="-330973" y="1393943"/>
            <a:ext cx="13666745" cy="3157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300"/>
            </a:pPr>
            <a:r>
              <a:t>A </a:t>
            </a:r>
            <a:r>
              <a:rPr b="1">
                <a:solidFill>
                  <a:schemeClr val="accent2">
                    <a:satOff val="-13916"/>
                    <a:lumOff val="13989"/>
                  </a:schemeClr>
                </a:solidFill>
              </a:rPr>
              <a:t>suffix array</a:t>
            </a:r>
            <a:r>
              <a:t> is a space efficient alternative to </a:t>
            </a:r>
            <a:r>
              <a:rPr b="1">
                <a:solidFill>
                  <a:schemeClr val="accent2">
                    <a:satOff val="-13916"/>
                    <a:lumOff val="13989"/>
                  </a:schemeClr>
                </a:solidFill>
              </a:rPr>
              <a:t>suffix tree</a:t>
            </a:r>
            <a:r>
              <a:t> which itself is a compressed version of a </a:t>
            </a:r>
            <a:r>
              <a:rPr b="1">
                <a:solidFill>
                  <a:schemeClr val="accent2">
                    <a:satOff val="-13916"/>
                    <a:lumOff val="13989"/>
                  </a:schemeClr>
                </a:solidFill>
              </a:rPr>
              <a:t>trie</a:t>
            </a:r>
            <a:r>
              <a:t>.</a:t>
            </a:r>
          </a:p>
        </p:txBody>
      </p:sp>
      <p:sp>
        <p:nvSpPr>
          <p:cNvPr id="286" name="Shape 286"/>
          <p:cNvSpPr/>
          <p:nvPr/>
        </p:nvSpPr>
        <p:spPr>
          <a:xfrm>
            <a:off x="7293350" y="6164560"/>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‘unicorn’</a:t>
            </a:r>
          </a:p>
        </p:txBody>
      </p:sp>
      <p:graphicFrame>
        <p:nvGraphicFramePr>
          <p:cNvPr id="287" name="Table 287"/>
          <p:cNvGraphicFramePr/>
          <p:nvPr/>
        </p:nvGraphicFramePr>
        <p:xfrm>
          <a:off x="583108" y="4064000"/>
          <a:ext cx="5653684" cy="551345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46916"/>
                <a:gridCol w="3594067"/>
              </a:tblGrid>
              <a:tr h="687594">
                <a:tc>
                  <a:txBody>
                    <a:bodyPr/>
                    <a:lstStyle/>
                    <a:p>
                      <a:pPr defTabSz="914400">
                        <a:defRPr>
                          <a:solidFill>
                            <a:srgbClr val="000000"/>
                          </a:solidFill>
                        </a:defRPr>
                      </a:pPr>
                      <a:r>
                        <a:rPr b="1" sz="3700">
                          <a:solidFill>
                            <a:srgbClr val="FFFFFF"/>
                          </a:solidFill>
                          <a:latin typeface="Helvetica"/>
                          <a:ea typeface="Helvetica"/>
                          <a:cs typeface="Helvetica"/>
                          <a:sym typeface="Helvetica"/>
                        </a:rPr>
                        <a:t>Index</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700">
                          <a:solidFill>
                            <a:srgbClr val="FFFFFF"/>
                          </a:solidFill>
                          <a:latin typeface="Helvetica"/>
                          <a:ea typeface="Helvetica"/>
                          <a:cs typeface="Helvetica"/>
                          <a:sym typeface="Helvetica"/>
                        </a:rPr>
                        <a:t>Suffix</a:t>
                      </a:r>
                    </a:p>
                  </a:txBody>
                  <a:tcPr marL="50800" marR="50800" marT="50800" marB="50800" anchor="ctr" anchorCtr="0" horzOverflow="overflow">
                    <a:lnR w="12700">
                      <a:solidFill>
                        <a:srgbClr val="D6D6D6"/>
                      </a:solidFill>
                      <a:miter lim="400000"/>
                    </a:lnR>
                    <a:lnT w="12700">
                      <a:solidFill>
                        <a:srgbClr val="D6D6D6"/>
                      </a:solidFill>
                      <a:miter lim="400000"/>
                    </a:lnT>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unicorn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3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3" name="Shape 440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04" name="Shape 4404"/>
          <p:cNvSpPr/>
          <p:nvPr/>
        </p:nvSpPr>
        <p:spPr>
          <a:xfrm flipV="1">
            <a:off x="6019800" y="4822136"/>
            <a:ext cx="1" cy="11730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5" name="Shape 4405"/>
          <p:cNvSpPr/>
          <p:nvPr/>
        </p:nvSpPr>
        <p:spPr>
          <a:xfrm flipH="1">
            <a:off x="5994400" y="4847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6" name="Shape 4406"/>
          <p:cNvSpPr/>
          <p:nvPr/>
        </p:nvSpPr>
        <p:spPr>
          <a:xfrm flipH="1">
            <a:off x="5994400" y="5990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7" name="Shape 440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08" name="Shape 440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09" name="Shape 4409"/>
          <p:cNvSpPr/>
          <p:nvPr/>
        </p:nvSpPr>
        <p:spPr>
          <a:xfrm>
            <a:off x="83696" y="3868073"/>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CDE</a:t>
            </a:r>
          </a:p>
        </p:txBody>
      </p:sp>
      <p:sp>
        <p:nvSpPr>
          <p:cNvPr id="4410" name="Shape 441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3</a:t>
            </a:r>
          </a:p>
        </p:txBody>
      </p:sp>
      <p:sp>
        <p:nvSpPr>
          <p:cNvPr id="4411" name="Shape 441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3" name="Shape 441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14" name="Shape 4414"/>
          <p:cNvSpPr/>
          <p:nvPr/>
        </p:nvSpPr>
        <p:spPr>
          <a:xfrm flipV="1">
            <a:off x="6019800" y="5485643"/>
            <a:ext cx="1" cy="5095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5" name="Shape 4415"/>
          <p:cNvSpPr/>
          <p:nvPr/>
        </p:nvSpPr>
        <p:spPr>
          <a:xfrm flipH="1">
            <a:off x="5994400" y="5482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6" name="Shape 4416"/>
          <p:cNvSpPr/>
          <p:nvPr/>
        </p:nvSpPr>
        <p:spPr>
          <a:xfrm flipH="1">
            <a:off x="5994400" y="5990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7" name="Shape 441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18" name="Shape 441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19" name="Shape 441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420" name="Shape 442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421" name="Shape 442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3" name="Shape 442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24" name="Shape 4424"/>
          <p:cNvSpPr/>
          <p:nvPr/>
        </p:nvSpPr>
        <p:spPr>
          <a:xfrm flipV="1">
            <a:off x="6019800" y="5485643"/>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5" name="Shape 4425"/>
          <p:cNvSpPr/>
          <p:nvPr/>
        </p:nvSpPr>
        <p:spPr>
          <a:xfrm flipH="1">
            <a:off x="5994400" y="5482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6" name="Shape 4426"/>
          <p:cNvSpPr/>
          <p:nvPr/>
        </p:nvSpPr>
        <p:spPr>
          <a:xfrm flipH="1">
            <a:off x="5994400" y="6587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7" name="Shape 442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28" name="Shape 442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29" name="Shape 442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430" name="Shape 443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431" name="Shape 443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3" name="Shape 443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34" name="Shape 4434"/>
          <p:cNvSpPr/>
          <p:nvPr/>
        </p:nvSpPr>
        <p:spPr>
          <a:xfrm flipV="1">
            <a:off x="6019800" y="5485643"/>
            <a:ext cx="0" cy="1654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5" name="Shape 4435"/>
          <p:cNvSpPr/>
          <p:nvPr/>
        </p:nvSpPr>
        <p:spPr>
          <a:xfrm flipH="1">
            <a:off x="5994400" y="5482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6" name="Shape 4436"/>
          <p:cNvSpPr/>
          <p:nvPr/>
        </p:nvSpPr>
        <p:spPr>
          <a:xfrm flipH="1">
            <a:off x="5994400" y="71593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7" name="Shape 443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38" name="Shape 443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39" name="Shape 443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440" name="Shape 444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441" name="Shape 444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3" name="Shape 444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44" name="Shape 4444"/>
          <p:cNvSpPr/>
          <p:nvPr/>
        </p:nvSpPr>
        <p:spPr>
          <a:xfrm flipV="1">
            <a:off x="6019800" y="6022913"/>
            <a:ext cx="0" cy="11176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5" name="Shape 4445"/>
          <p:cNvSpPr/>
          <p:nvPr/>
        </p:nvSpPr>
        <p:spPr>
          <a:xfrm flipH="1">
            <a:off x="5994400" y="6003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6" name="Shape 4446"/>
          <p:cNvSpPr/>
          <p:nvPr/>
        </p:nvSpPr>
        <p:spPr>
          <a:xfrm flipH="1">
            <a:off x="5994400" y="71593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7" name="Shape 444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48" name="Shape 444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49" name="Shape 4449"/>
          <p:cNvSpPr/>
          <p:nvPr/>
        </p:nvSpPr>
        <p:spPr>
          <a:xfrm>
            <a:off x="83696" y="38680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D</a:t>
            </a:r>
          </a:p>
        </p:txBody>
      </p:sp>
      <p:sp>
        <p:nvSpPr>
          <p:cNvPr id="4450" name="Shape 445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451" name="Shape 445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3" name="Shape 445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54" name="Shape 4454"/>
          <p:cNvSpPr/>
          <p:nvPr/>
        </p:nvSpPr>
        <p:spPr>
          <a:xfrm flipV="1">
            <a:off x="6019800" y="6570396"/>
            <a:ext cx="1" cy="5701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5" name="Shape 4455"/>
          <p:cNvSpPr/>
          <p:nvPr/>
        </p:nvSpPr>
        <p:spPr>
          <a:xfrm flipH="1">
            <a:off x="5994400" y="6575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6" name="Shape 4456"/>
          <p:cNvSpPr/>
          <p:nvPr/>
        </p:nvSpPr>
        <p:spPr>
          <a:xfrm flipH="1">
            <a:off x="5994400" y="71593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7" name="Shape 445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58" name="Shape 445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59" name="Shape 445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460" name="Shape 446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461" name="Shape 446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3" name="Shape 446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64" name="Shape 4464"/>
          <p:cNvSpPr/>
          <p:nvPr/>
        </p:nvSpPr>
        <p:spPr>
          <a:xfrm flipV="1">
            <a:off x="6019800" y="6570395"/>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5" name="Shape 4465"/>
          <p:cNvSpPr/>
          <p:nvPr/>
        </p:nvSpPr>
        <p:spPr>
          <a:xfrm flipH="1">
            <a:off x="5994400" y="6575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6" name="Shape 4466"/>
          <p:cNvSpPr/>
          <p:nvPr/>
        </p:nvSpPr>
        <p:spPr>
          <a:xfrm flipH="1">
            <a:off x="5994400" y="77054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7" name="Shape 446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68" name="Shape 446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69" name="Shape 4469"/>
          <p:cNvSpPr/>
          <p:nvPr/>
        </p:nvSpPr>
        <p:spPr>
          <a:xfrm>
            <a:off x="83696" y="38680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D</a:t>
            </a:r>
          </a:p>
        </p:txBody>
      </p:sp>
      <p:sp>
        <p:nvSpPr>
          <p:cNvPr id="4470" name="Shape 447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471" name="Shape 447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3" name="Shape 447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74" name="Shape 4474"/>
          <p:cNvSpPr/>
          <p:nvPr/>
        </p:nvSpPr>
        <p:spPr>
          <a:xfrm flipV="1">
            <a:off x="6019800" y="7122362"/>
            <a:ext cx="1" cy="56563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5" name="Shape 4475"/>
          <p:cNvSpPr/>
          <p:nvPr/>
        </p:nvSpPr>
        <p:spPr>
          <a:xfrm flipH="1">
            <a:off x="5994400" y="7133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6" name="Shape 4476"/>
          <p:cNvSpPr/>
          <p:nvPr/>
        </p:nvSpPr>
        <p:spPr>
          <a:xfrm flipH="1">
            <a:off x="5994400" y="77054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7" name="Shape 447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78" name="Shape 447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79" name="Shape 447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480" name="Shape 448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481" name="Shape 448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3" name="Shape 448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84" name="Shape 4484"/>
          <p:cNvSpPr/>
          <p:nvPr/>
        </p:nvSpPr>
        <p:spPr>
          <a:xfrm flipV="1">
            <a:off x="6019800" y="7122362"/>
            <a:ext cx="1" cy="11733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5" name="Shape 4485"/>
          <p:cNvSpPr/>
          <p:nvPr/>
        </p:nvSpPr>
        <p:spPr>
          <a:xfrm flipH="1">
            <a:off x="5994400" y="7133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6" name="Shape 4486"/>
          <p:cNvSpPr/>
          <p:nvPr/>
        </p:nvSpPr>
        <p:spPr>
          <a:xfrm flipH="1">
            <a:off x="5994400" y="8289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7" name="Shape 448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88" name="Shape 448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89" name="Shape 448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DE</a:t>
            </a:r>
          </a:p>
        </p:txBody>
      </p:sp>
      <p:sp>
        <p:nvSpPr>
          <p:cNvPr id="4490" name="Shape 449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2</a:t>
            </a:r>
          </a:p>
        </p:txBody>
      </p:sp>
      <p:sp>
        <p:nvSpPr>
          <p:cNvPr id="4491" name="Shape 449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3" name="Shape 449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494" name="Shape 4494"/>
          <p:cNvSpPr/>
          <p:nvPr/>
        </p:nvSpPr>
        <p:spPr>
          <a:xfrm flipV="1">
            <a:off x="6019800" y="7737402"/>
            <a:ext cx="1" cy="55831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5" name="Shape 4495"/>
          <p:cNvSpPr/>
          <p:nvPr/>
        </p:nvSpPr>
        <p:spPr>
          <a:xfrm flipH="1">
            <a:off x="5994400" y="77435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6" name="Shape 4496"/>
          <p:cNvSpPr/>
          <p:nvPr/>
        </p:nvSpPr>
        <p:spPr>
          <a:xfrm flipH="1">
            <a:off x="5994400" y="8289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7" name="Shape 449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498" name="Shape 449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499" name="Shape 449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500" name="Shape 450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501" name="Shape 450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398460" y="-11041"/>
            <a:ext cx="13801720" cy="2159001"/>
          </a:xfrm>
          <a:prstGeom prst="rect">
            <a:avLst/>
          </a:prstGeom>
        </p:spPr>
        <p:txBody>
          <a:bodyPr/>
          <a:lstStyle>
            <a:lvl1pPr>
              <a:defRPr b="1" sz="7000"/>
            </a:lvl1pPr>
          </a:lstStyle>
          <a:p>
            <a:pPr/>
            <a:r>
              <a:t>What is a Suffix Array?</a:t>
            </a:r>
          </a:p>
        </p:txBody>
      </p:sp>
      <p:sp>
        <p:nvSpPr>
          <p:cNvPr id="290" name="Shape 290"/>
          <p:cNvSpPr/>
          <p:nvPr/>
        </p:nvSpPr>
        <p:spPr>
          <a:xfrm>
            <a:off x="-330973" y="1393943"/>
            <a:ext cx="13666745" cy="3157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300"/>
            </a:pPr>
            <a:r>
              <a:t>A </a:t>
            </a:r>
            <a:r>
              <a:rPr b="1">
                <a:solidFill>
                  <a:schemeClr val="accent2">
                    <a:satOff val="-13916"/>
                    <a:lumOff val="13989"/>
                  </a:schemeClr>
                </a:solidFill>
              </a:rPr>
              <a:t>suffix array</a:t>
            </a:r>
            <a:r>
              <a:t> is a space efficient alternative to </a:t>
            </a:r>
            <a:r>
              <a:rPr b="1">
                <a:solidFill>
                  <a:schemeClr val="accent2">
                    <a:satOff val="-13916"/>
                    <a:lumOff val="13989"/>
                  </a:schemeClr>
                </a:solidFill>
              </a:rPr>
              <a:t>suffix tree</a:t>
            </a:r>
            <a:r>
              <a:t> which itself is a compressed version of a </a:t>
            </a:r>
            <a:r>
              <a:rPr b="1">
                <a:solidFill>
                  <a:schemeClr val="accent2">
                    <a:satOff val="-13916"/>
                    <a:lumOff val="13989"/>
                  </a:schemeClr>
                </a:solidFill>
              </a:rPr>
              <a:t>trie</a:t>
            </a:r>
            <a:r>
              <a:t>.</a:t>
            </a:r>
          </a:p>
        </p:txBody>
      </p:sp>
      <p:graphicFrame>
        <p:nvGraphicFramePr>
          <p:cNvPr id="291" name="Table 291"/>
          <p:cNvGraphicFramePr/>
          <p:nvPr/>
        </p:nvGraphicFramePr>
        <p:xfrm>
          <a:off x="583108" y="4064000"/>
          <a:ext cx="5653684" cy="551345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46916"/>
                <a:gridCol w="3594067"/>
              </a:tblGrid>
              <a:tr h="687594">
                <a:tc>
                  <a:txBody>
                    <a:bodyPr/>
                    <a:lstStyle/>
                    <a:p>
                      <a:pPr defTabSz="914400">
                        <a:defRPr>
                          <a:solidFill>
                            <a:srgbClr val="000000"/>
                          </a:solidFill>
                        </a:defRPr>
                      </a:pPr>
                      <a:r>
                        <a:rPr b="1" sz="3700">
                          <a:solidFill>
                            <a:srgbClr val="FFFFFF"/>
                          </a:solidFill>
                          <a:latin typeface="Helvetica"/>
                          <a:ea typeface="Helvetica"/>
                          <a:cs typeface="Helvetica"/>
                          <a:sym typeface="Helvetica"/>
                        </a:rPr>
                        <a:t>Index</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700">
                          <a:solidFill>
                            <a:srgbClr val="FFFFFF"/>
                          </a:solidFill>
                          <a:latin typeface="Helvetica"/>
                          <a:ea typeface="Helvetica"/>
                          <a:cs typeface="Helvetica"/>
                          <a:sym typeface="Helvetica"/>
                        </a:rPr>
                        <a:t>Suffix</a:t>
                      </a:r>
                    </a:p>
                  </a:txBody>
                  <a:tcPr marL="50800" marR="50800" marT="50800" marB="50800" anchor="ctr" anchorCtr="0" horzOverflow="overflow">
                    <a:lnR w="12700">
                      <a:solidFill>
                        <a:srgbClr val="D6D6D6"/>
                      </a:solidFill>
                      <a:miter lim="400000"/>
                    </a:lnR>
                    <a:lnT w="12700">
                      <a:solidFill>
                        <a:srgbClr val="D6D6D6"/>
                      </a:solidFill>
                      <a:miter lim="400000"/>
                    </a:lnT>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unicorn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292" name="Table 292"/>
          <p:cNvGraphicFramePr/>
          <p:nvPr/>
        </p:nvGraphicFramePr>
        <p:xfrm>
          <a:off x="6789175" y="4064000"/>
          <a:ext cx="5653684" cy="551345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46916"/>
                <a:gridCol w="3594067"/>
              </a:tblGrid>
              <a:tr h="687594">
                <a:tc>
                  <a:txBody>
                    <a:bodyPr/>
                    <a:lstStyle/>
                    <a:p>
                      <a:pPr defTabSz="914400">
                        <a:defRPr>
                          <a:solidFill>
                            <a:srgbClr val="000000"/>
                          </a:solidFill>
                        </a:defRPr>
                      </a:pPr>
                      <a:r>
                        <a:rPr b="1" sz="3700">
                          <a:solidFill>
                            <a:srgbClr val="FFFFFF"/>
                          </a:solidFill>
                          <a:latin typeface="Helvetica"/>
                          <a:ea typeface="Helvetica"/>
                          <a:cs typeface="Helvetica"/>
                          <a:sym typeface="Helvetica"/>
                        </a:rPr>
                        <a:t>Index</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700">
                          <a:solidFill>
                            <a:srgbClr val="FFFFFF"/>
                          </a:solidFill>
                          <a:latin typeface="Helvetica"/>
                          <a:ea typeface="Helvetica"/>
                          <a:cs typeface="Helvetica"/>
                          <a:sym typeface="Helvetica"/>
                        </a:rPr>
                        <a:t>Suffix</a:t>
                      </a:r>
                    </a:p>
                  </a:txBody>
                  <a:tcPr marL="50800" marR="50800" marT="50800" marB="50800" anchor="ctr" anchorCtr="0" horzOverflow="overflow">
                    <a:lnR w="12700">
                      <a:solidFill>
                        <a:srgbClr val="D6D6D6"/>
                      </a:solidFill>
                      <a:miter lim="400000"/>
                    </a:lnR>
                    <a:lnT w="12700">
                      <a:solidFill>
                        <a:srgbClr val="D6D6D6"/>
                      </a:solidFill>
                      <a:miter lim="400000"/>
                    </a:lnT>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unicorn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3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3" name="Shape 450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504" name="Shape 4504"/>
          <p:cNvSpPr/>
          <p:nvPr/>
        </p:nvSpPr>
        <p:spPr>
          <a:xfrm flipV="1">
            <a:off x="6019800" y="7737402"/>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5" name="Shape 4505"/>
          <p:cNvSpPr/>
          <p:nvPr/>
        </p:nvSpPr>
        <p:spPr>
          <a:xfrm flipH="1">
            <a:off x="5994400" y="77435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6" name="Shape 4506"/>
          <p:cNvSpPr/>
          <p:nvPr/>
        </p:nvSpPr>
        <p:spPr>
          <a:xfrm flipH="1">
            <a:off x="5994400" y="8873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7" name="Shape 450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508" name="Shape 450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509" name="Shape 450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a:t>
            </a:r>
          </a:p>
        </p:txBody>
      </p:sp>
      <p:sp>
        <p:nvSpPr>
          <p:cNvPr id="4510" name="Shape 451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0</a:t>
            </a:r>
          </a:p>
        </p:txBody>
      </p:sp>
      <p:sp>
        <p:nvSpPr>
          <p:cNvPr id="4511" name="Shape 451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3" name="Shape 451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514" name="Shape 4514"/>
          <p:cNvSpPr/>
          <p:nvPr/>
        </p:nvSpPr>
        <p:spPr>
          <a:xfrm flipV="1">
            <a:off x="6019800" y="8291364"/>
            <a:ext cx="1" cy="56363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5" name="Shape 4515"/>
          <p:cNvSpPr/>
          <p:nvPr/>
        </p:nvSpPr>
        <p:spPr>
          <a:xfrm flipH="1">
            <a:off x="5994400" y="8289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6" name="Shape 4516"/>
          <p:cNvSpPr/>
          <p:nvPr/>
        </p:nvSpPr>
        <p:spPr>
          <a:xfrm flipH="1">
            <a:off x="5994400" y="88738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7" name="Shape 451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518" name="Shape 451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519" name="Shape 451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520" name="Shape 452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521" name="Shape 452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3" name="Shape 452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524" name="Shape 4524"/>
          <p:cNvSpPr/>
          <p:nvPr/>
        </p:nvSpPr>
        <p:spPr>
          <a:xfrm flipV="1">
            <a:off x="6019800" y="8291364"/>
            <a:ext cx="0" cy="1117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5" name="Shape 4525"/>
          <p:cNvSpPr/>
          <p:nvPr/>
        </p:nvSpPr>
        <p:spPr>
          <a:xfrm flipH="1">
            <a:off x="5994400" y="82896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6" name="Shape 4526"/>
          <p:cNvSpPr/>
          <p:nvPr/>
        </p:nvSpPr>
        <p:spPr>
          <a:xfrm flipH="1">
            <a:off x="5994400" y="9419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7" name="Shape 452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528" name="Shape 452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529" name="Shape 4529"/>
          <p:cNvSpPr/>
          <p:nvPr/>
        </p:nvSpPr>
        <p:spPr>
          <a:xfrm>
            <a:off x="83696" y="3868073"/>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E</a:t>
            </a:r>
          </a:p>
        </p:txBody>
      </p:sp>
      <p:sp>
        <p:nvSpPr>
          <p:cNvPr id="4530" name="Shape 4530"/>
          <p:cNvSpPr/>
          <p:nvPr/>
        </p:nvSpPr>
        <p:spPr>
          <a:xfrm>
            <a:off x="47379" y="3325562"/>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1</a:t>
            </a:r>
          </a:p>
        </p:txBody>
      </p:sp>
      <p:sp>
        <p:nvSpPr>
          <p:cNvPr id="4531" name="Shape 453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3" name="Shape 453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534" name="Shape 4534"/>
          <p:cNvSpPr/>
          <p:nvPr/>
        </p:nvSpPr>
        <p:spPr>
          <a:xfrm flipV="1">
            <a:off x="6019800" y="8854139"/>
            <a:ext cx="1" cy="554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5" name="Shape 4535"/>
          <p:cNvSpPr/>
          <p:nvPr/>
        </p:nvSpPr>
        <p:spPr>
          <a:xfrm flipH="1">
            <a:off x="5994400" y="88611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6" name="Shape 4536"/>
          <p:cNvSpPr/>
          <p:nvPr/>
        </p:nvSpPr>
        <p:spPr>
          <a:xfrm flipH="1">
            <a:off x="5994400" y="9419983"/>
            <a:ext cx="491467"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7" name="Shape 4537"/>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LCS = { BCD, CDE }</a:t>
            </a:r>
          </a:p>
        </p:txBody>
      </p:sp>
      <p:sp>
        <p:nvSpPr>
          <p:cNvPr id="4538" name="Shape 4538"/>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539" name="Shape 4539"/>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540" name="Shape 4540"/>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541" name="Shape 4541"/>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3" name="Shape 4543"/>
          <p:cNvSpPr/>
          <p:nvPr/>
        </p:nvSpPr>
        <p:spPr>
          <a:xfrm>
            <a:off x="6078945" y="253999"/>
            <a:ext cx="6972803"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AABC#BCDC$BCDE%CDED&amp;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3">
                    <a:hueOff val="-499813"/>
                    <a:satOff val="-5228"/>
                    <a:lumOff val="24899"/>
                  </a:schemeClr>
                </a:solidFill>
              </a:rPr>
              <a:t>ABC#BCDC$BCDE%CDED&amp;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3">
                    <a:hueOff val="-499813"/>
                    <a:satOff val="-5228"/>
                    <a:lumOff val="24899"/>
                  </a:schemeClr>
                </a:solidFill>
              </a:rPr>
              <a:t>BC#BCDC$BCDE%CDED&amp;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1">
                    <a:hueOff val="-136794"/>
                    <a:satOff val="-2150"/>
                    <a:lumOff val="15693"/>
                  </a:schemeClr>
                </a:solidFill>
              </a:rPr>
              <a:t>BCDC$BCDE%CDED&amp;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5">
                    <a:hueOff val="101205"/>
                    <a:satOff val="-13598"/>
                    <a:lumOff val="23877"/>
                  </a:schemeClr>
                </a:solidFill>
              </a:rPr>
              <a:t>BCDE%CDED&amp;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3">
                    <a:hueOff val="-499813"/>
                    <a:satOff val="-5228"/>
                    <a:lumOff val="24899"/>
                  </a:schemeClr>
                </a:solidFill>
              </a:rPr>
              <a:t>C#BCDC$BCDE%CDED&amp;</a:t>
            </a:r>
            <a:endParaRPr>
              <a:solidFill>
                <a:schemeClr val="accent3">
                  <a:hueOff val="-499813"/>
                  <a:satOff val="-5228"/>
                  <a:lumOff val="24899"/>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1">
                    <a:hueOff val="-136794"/>
                    <a:satOff val="-2150"/>
                    <a:lumOff val="15693"/>
                  </a:schemeClr>
                </a:solidFill>
              </a:rPr>
              <a:t>CDC$BCDE%CDED&amp;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3 </a:t>
            </a:r>
            <a:r>
              <a:rPr>
                <a:solidFill>
                  <a:schemeClr val="accent5">
                    <a:hueOff val="101205"/>
                    <a:satOff val="-13598"/>
                    <a:lumOff val="23877"/>
                  </a:schemeClr>
                </a:solidFill>
              </a:rPr>
              <a:t>CDE%CDED&amp;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CDED&amp;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6">
                    <a:hueOff val="-241736"/>
                    <a:satOff val="29413"/>
                    <a:lumOff val="20727"/>
                  </a:schemeClr>
                </a:solidFill>
              </a:rPr>
              <a:t>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1">
                    <a:hueOff val="-136794"/>
                    <a:satOff val="-2150"/>
                    <a:lumOff val="15693"/>
                  </a:schemeClr>
                </a:solidFill>
              </a:rPr>
              <a:t>DC$BCDE%CDED&amp;</a:t>
            </a:r>
            <a:endParaRPr>
              <a:solidFill>
                <a:schemeClr val="accent1">
                  <a:hueOff val="-136794"/>
                  <a:satOff val="-2150"/>
                  <a:lumOff val="15693"/>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2 </a:t>
            </a:r>
            <a:r>
              <a:rPr>
                <a:solidFill>
                  <a:schemeClr val="accent5">
                    <a:hueOff val="101205"/>
                    <a:satOff val="-13598"/>
                    <a:lumOff val="23877"/>
                  </a:schemeClr>
                </a:solidFill>
              </a:rPr>
              <a:t>DE%CDED&amp;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DED&amp;</a:t>
            </a:r>
            <a:endParaRPr>
              <a:solidFill>
                <a:schemeClr val="accent6">
                  <a:hueOff val="-241736"/>
                  <a:satOff val="29413"/>
                  <a:lumOff val="2072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1 </a:t>
            </a:r>
            <a:r>
              <a:rPr>
                <a:solidFill>
                  <a:schemeClr val="accent5">
                    <a:hueOff val="101205"/>
                    <a:satOff val="-13598"/>
                    <a:lumOff val="23877"/>
                  </a:schemeClr>
                </a:solidFill>
              </a:rPr>
              <a:t>E%CDED&amp;</a:t>
            </a:r>
            <a:endParaRPr>
              <a:solidFill>
                <a:schemeClr val="accent5">
                  <a:hueOff val="101205"/>
                  <a:satOff val="-13598"/>
                  <a:lumOff val="23877"/>
                </a:schemeClr>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900"/>
            </a:pPr>
            <a:r>
              <a:t>0 </a:t>
            </a:r>
            <a:r>
              <a:rPr>
                <a:solidFill>
                  <a:schemeClr val="accent6">
                    <a:hueOff val="-241736"/>
                    <a:satOff val="29413"/>
                    <a:lumOff val="20727"/>
                  </a:schemeClr>
                </a:solidFill>
              </a:rPr>
              <a:t>ED&amp;</a:t>
            </a:r>
          </a:p>
        </p:txBody>
      </p:sp>
      <p:sp>
        <p:nvSpPr>
          <p:cNvPr id="4544" name="Shape 4544"/>
          <p:cNvSpPr/>
          <p:nvPr/>
        </p:nvSpPr>
        <p:spPr>
          <a:xfrm>
            <a:off x="83696" y="528508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LCS = { </a:t>
            </a:r>
            <a:r>
              <a:rPr b="1">
                <a:solidFill>
                  <a:schemeClr val="accent2">
                    <a:satOff val="-13916"/>
                    <a:lumOff val="13989"/>
                  </a:schemeClr>
                </a:solidFill>
              </a:rPr>
              <a:t>BCD</a:t>
            </a:r>
            <a:r>
              <a:t>, </a:t>
            </a:r>
            <a:r>
              <a:rPr b="1">
                <a:solidFill>
                  <a:schemeClr val="accent2">
                    <a:satOff val="-13916"/>
                    <a:lumOff val="13989"/>
                  </a:schemeClr>
                </a:solidFill>
              </a:rPr>
              <a:t>CDE</a:t>
            </a:r>
            <a:r>
              <a:t> }</a:t>
            </a:r>
          </a:p>
        </p:txBody>
      </p:sp>
      <p:sp>
        <p:nvSpPr>
          <p:cNvPr id="4545" name="Shape 4545"/>
          <p:cNvSpPr/>
          <p:nvPr/>
        </p:nvSpPr>
        <p:spPr>
          <a:xfrm>
            <a:off x="47379" y="4742578"/>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LCS length = 3</a:t>
            </a:r>
          </a:p>
        </p:txBody>
      </p:sp>
      <p:sp>
        <p:nvSpPr>
          <p:cNvPr id="4546" name="Shape 4546"/>
          <p:cNvSpPr/>
          <p:nvPr/>
        </p:nvSpPr>
        <p:spPr>
          <a:xfrm>
            <a:off x="83696" y="386807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LCS = NA</a:t>
            </a:r>
          </a:p>
        </p:txBody>
      </p:sp>
      <p:sp>
        <p:nvSpPr>
          <p:cNvPr id="4547" name="Shape 4547"/>
          <p:cNvSpPr/>
          <p:nvPr/>
        </p:nvSpPr>
        <p:spPr>
          <a:xfrm>
            <a:off x="47379" y="3325562"/>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Window LCP = NA</a:t>
            </a:r>
          </a:p>
        </p:txBody>
      </p:sp>
      <p:sp>
        <p:nvSpPr>
          <p:cNvPr id="4548" name="Shape 4548"/>
          <p:cNvSpPr/>
          <p:nvPr/>
        </p:nvSpPr>
        <p:spPr>
          <a:xfrm>
            <a:off x="369097" y="1213553"/>
            <a:ext cx="547218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pPr>
            <a:r>
              <a:t>S</a:t>
            </a:r>
            <a:r>
              <a:rPr baseline="-5999"/>
              <a:t>1</a:t>
            </a:r>
            <a:r>
              <a:t> = </a:t>
            </a:r>
            <a:r>
              <a:rPr>
                <a:solidFill>
                  <a:schemeClr val="accent3">
                    <a:hueOff val="-499813"/>
                    <a:satOff val="-5228"/>
                    <a:lumOff val="24899"/>
                  </a:schemeClr>
                </a:solidFill>
              </a:rPr>
              <a:t>AABC</a:t>
            </a:r>
            <a:r>
              <a:t>,</a:t>
            </a:r>
            <a:r>
              <a:rPr>
                <a:solidFill>
                  <a:schemeClr val="accent3">
                    <a:hueOff val="-499813"/>
                    <a:satOff val="-5228"/>
                    <a:lumOff val="24899"/>
                  </a:schemeClr>
                </a:solidFill>
              </a:rPr>
              <a:t> </a:t>
            </a:r>
            <a:r>
              <a:t>S</a:t>
            </a:r>
            <a:r>
              <a:rPr baseline="-5999"/>
              <a:t>2</a:t>
            </a:r>
            <a:r>
              <a:t> = </a:t>
            </a:r>
            <a:r>
              <a:rPr>
                <a:solidFill>
                  <a:schemeClr val="accent1">
                    <a:hueOff val="-136794"/>
                    <a:satOff val="-2150"/>
                    <a:lumOff val="15693"/>
                  </a:schemeClr>
                </a:solidFill>
              </a:rPr>
              <a:t>BCDC</a:t>
            </a:r>
            <a:endParaRPr>
              <a:solidFill>
                <a:schemeClr val="accent1">
                  <a:hueOff val="-136794"/>
                  <a:satOff val="-2150"/>
                  <a:lumOff val="15693"/>
                </a:schemeClr>
              </a:solidFill>
            </a:endParaRPr>
          </a:p>
          <a:p>
            <a:pPr algn="l">
              <a:defRPr sz="3500"/>
            </a:pPr>
            <a:r>
              <a:t>S</a:t>
            </a:r>
            <a:r>
              <a:rPr baseline="-5999"/>
              <a:t>3</a:t>
            </a:r>
            <a:r>
              <a:t> = </a:t>
            </a:r>
            <a:r>
              <a:rPr>
                <a:solidFill>
                  <a:schemeClr val="accent5">
                    <a:hueOff val="101205"/>
                    <a:satOff val="-13598"/>
                    <a:lumOff val="23877"/>
                  </a:schemeClr>
                </a:solidFill>
              </a:rPr>
              <a:t>BCDE</a:t>
            </a:r>
            <a:r>
              <a:t>, S</a:t>
            </a:r>
            <a:r>
              <a:rPr baseline="-5999"/>
              <a:t>4</a:t>
            </a:r>
            <a:r>
              <a:t> = </a:t>
            </a:r>
            <a:r>
              <a:rPr>
                <a:solidFill>
                  <a:schemeClr val="accent6">
                    <a:hueOff val="-241736"/>
                    <a:satOff val="29413"/>
                    <a:lumOff val="20727"/>
                  </a:schemeClr>
                </a:solidFill>
              </a:rPr>
              <a:t>CDED</a:t>
            </a:r>
          </a:p>
        </p:txBody>
      </p:sp>
    </p:spTree>
  </p:cSld>
  <p:clrMapOvr>
    <a:masterClrMapping/>
  </p:clrMapOvr>
  <p:transition xmlns:p14="http://schemas.microsoft.com/office/powerpoint/2010/main" spd="med" advClick="1"/>
</p:sld>
</file>

<file path=ppt/slides/slide3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0" name="Shape 4550"/>
          <p:cNvSpPr/>
          <p:nvPr/>
        </p:nvSpPr>
        <p:spPr>
          <a:xfrm>
            <a:off x="1352983" y="300566"/>
            <a:ext cx="1029883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400"/>
            </a:lvl1pPr>
          </a:lstStyle>
          <a:p>
            <a:pPr/>
            <a:r>
              <a:t>Suggested Problems</a:t>
            </a:r>
          </a:p>
        </p:txBody>
      </p:sp>
      <p:sp>
        <p:nvSpPr>
          <p:cNvPr id="4551" name="Shape 4551"/>
          <p:cNvSpPr/>
          <p:nvPr/>
        </p:nvSpPr>
        <p:spPr>
          <a:xfrm>
            <a:off x="3186405" y="3542374"/>
            <a:ext cx="5619454"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Aliens</a:t>
            </a:r>
          </a:p>
          <a:p>
            <a:pPr algn="l">
              <a:defRPr sz="4000"/>
            </a:pPr>
            <a:r>
              <a:t>Automatic trading</a:t>
            </a:r>
          </a:p>
          <a:p>
            <a:pPr algn="l">
              <a:defRPr sz="4000"/>
            </a:pPr>
            <a:r>
              <a:t>Substrings</a:t>
            </a:r>
          </a:p>
        </p:txBody>
      </p:sp>
      <p:sp>
        <p:nvSpPr>
          <p:cNvPr id="4552" name="Shape 4552"/>
          <p:cNvSpPr/>
          <p:nvPr/>
        </p:nvSpPr>
        <p:spPr>
          <a:xfrm>
            <a:off x="2227888" y="2326481"/>
            <a:ext cx="6613439"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LCP array related</a:t>
            </a:r>
          </a:p>
        </p:txBody>
      </p:sp>
      <p:sp>
        <p:nvSpPr>
          <p:cNvPr id="4553" name="Shape 4553"/>
          <p:cNvSpPr/>
          <p:nvPr/>
        </p:nvSpPr>
        <p:spPr>
          <a:xfrm>
            <a:off x="2026968" y="5774266"/>
            <a:ext cx="776034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Suffix array related</a:t>
            </a:r>
          </a:p>
        </p:txBody>
      </p:sp>
      <p:sp>
        <p:nvSpPr>
          <p:cNvPr id="4554" name="Shape 4554"/>
          <p:cNvSpPr/>
          <p:nvPr/>
        </p:nvSpPr>
        <p:spPr>
          <a:xfrm>
            <a:off x="3156318" y="6828366"/>
            <a:ext cx="8677871"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Burrows wheeler</a:t>
            </a:r>
          </a:p>
          <a:p>
            <a:pPr algn="l">
              <a:defRPr sz="4000"/>
            </a:pPr>
            <a:r>
              <a:t>Suffix array reconstruction</a:t>
            </a:r>
          </a:p>
          <a:p>
            <a:pPr algn="l">
              <a:defRPr sz="4000"/>
            </a:pPr>
            <a:r>
              <a:t>Suffix sorting</a:t>
            </a:r>
          </a:p>
        </p:txBody>
      </p:sp>
    </p:spTree>
  </p:cSld>
  <p:clrMapOvr>
    <a:masterClrMapping/>
  </p:clrMapOvr>
  <p:transition xmlns:p14="http://schemas.microsoft.com/office/powerpoint/2010/main" spd="med" advClick="1"/>
</p:sld>
</file>

<file path=ppt/slides/slide3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6" name="Shape 4556"/>
          <p:cNvSpPr/>
          <p:nvPr/>
        </p:nvSpPr>
        <p:spPr>
          <a:xfrm>
            <a:off x="3555045" y="2950633"/>
            <a:ext cx="6536978"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Dvaput (LRS)</a:t>
            </a:r>
          </a:p>
          <a:p>
            <a:pPr algn="l">
              <a:defRPr sz="4000"/>
            </a:pPr>
            <a:r>
              <a:t>Clock pictures (KMP)</a:t>
            </a:r>
          </a:p>
          <a:p>
            <a:pPr algn="l">
              <a:defRPr sz="4000"/>
            </a:pPr>
            <a:r>
              <a:t>Lifeforms (LCS)</a:t>
            </a:r>
          </a:p>
        </p:txBody>
      </p:sp>
      <p:sp>
        <p:nvSpPr>
          <p:cNvPr id="4557" name="Shape 4557"/>
          <p:cNvSpPr/>
          <p:nvPr/>
        </p:nvSpPr>
        <p:spPr>
          <a:xfrm>
            <a:off x="1811707" y="1866899"/>
            <a:ext cx="8907253"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Touching topics covered</a:t>
            </a:r>
          </a:p>
        </p:txBody>
      </p:sp>
      <p:sp>
        <p:nvSpPr>
          <p:cNvPr id="4558" name="Shape 4558"/>
          <p:cNvSpPr/>
          <p:nvPr/>
        </p:nvSpPr>
        <p:spPr>
          <a:xfrm>
            <a:off x="1596458" y="5287433"/>
            <a:ext cx="852495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Other string problems </a:t>
            </a:r>
          </a:p>
        </p:txBody>
      </p:sp>
      <p:sp>
        <p:nvSpPr>
          <p:cNvPr id="4559" name="Shape 4559"/>
          <p:cNvSpPr/>
          <p:nvPr/>
        </p:nvSpPr>
        <p:spPr>
          <a:xfrm>
            <a:off x="3519380" y="6108699"/>
            <a:ext cx="4396086" cy="302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Permagrams</a:t>
            </a:r>
          </a:p>
          <a:p>
            <a:pPr algn="l">
              <a:defRPr sz="4000"/>
            </a:pPr>
            <a:r>
              <a:t>Messages</a:t>
            </a:r>
          </a:p>
          <a:p>
            <a:pPr algn="l">
              <a:defRPr sz="4000"/>
            </a:pPr>
            <a:r>
              <a:t>Bing it on</a:t>
            </a:r>
          </a:p>
          <a:p>
            <a:pPr algn="l">
              <a:defRPr sz="4000"/>
            </a:pPr>
            <a:r>
              <a:t>Power strings</a:t>
            </a:r>
          </a:p>
          <a:p>
            <a:pPr algn="l">
              <a:defRPr sz="4000"/>
            </a:pPr>
            <a:r>
              <a:t>Chasing subs</a:t>
            </a:r>
          </a:p>
        </p:txBody>
      </p:sp>
      <p:sp>
        <p:nvSpPr>
          <p:cNvPr id="4560" name="Shape 4560"/>
          <p:cNvSpPr/>
          <p:nvPr/>
        </p:nvSpPr>
        <p:spPr>
          <a:xfrm>
            <a:off x="1352983" y="300566"/>
            <a:ext cx="1029883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400"/>
            </a:lvl1pPr>
          </a:lstStyle>
          <a:p>
            <a:pPr/>
            <a:r>
              <a:t>Suggested Problems</a:t>
            </a:r>
          </a:p>
        </p:txBody>
      </p:sp>
    </p:spTree>
  </p:cSld>
  <p:clrMapOvr>
    <a:masterClrMapping/>
  </p:clrMapOvr>
  <p:transition xmlns:p14="http://schemas.microsoft.com/office/powerpoint/2010/main" spd="med" advClick="1"/>
</p:sld>
</file>

<file path=ppt/slides/slide3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2" name="Shape 4562"/>
          <p:cNvSpPr/>
          <p:nvPr/>
        </p:nvSpPr>
        <p:spPr>
          <a:xfrm>
            <a:off x="144802" y="3867150"/>
            <a:ext cx="1271519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KMP reference: http://jakeboxer.com/blog/2009/12/13/the-knuth-morris-pratt-algorithm-in-my-own-words/</a:t>
            </a:r>
          </a:p>
        </p:txBody>
      </p:sp>
      <p:sp>
        <p:nvSpPr>
          <p:cNvPr id="4563" name="Shape 4563"/>
          <p:cNvSpPr/>
          <p:nvPr/>
        </p:nvSpPr>
        <p:spPr>
          <a:xfrm>
            <a:off x="3746795" y="582083"/>
            <a:ext cx="615467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900"/>
            </a:lvl1pPr>
          </a:lstStyle>
          <a:p>
            <a:pPr/>
            <a:r>
              <a:t>References</a:t>
            </a:r>
          </a:p>
        </p:txBody>
      </p:sp>
      <p:sp>
        <p:nvSpPr>
          <p:cNvPr id="4564" name="Shape 4564"/>
          <p:cNvSpPr/>
          <p:nvPr/>
        </p:nvSpPr>
        <p:spPr>
          <a:xfrm>
            <a:off x="1223574" y="1933677"/>
            <a:ext cx="1055765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Competitive Programming 3 The New Lower Bound of Programming Contests by Steven and Felix Halim</a:t>
            </a:r>
          </a:p>
        </p:txBody>
      </p:sp>
      <p:sp>
        <p:nvSpPr>
          <p:cNvPr id="4565" name="Shape 4565"/>
          <p:cNvSpPr/>
          <p:nvPr/>
        </p:nvSpPr>
        <p:spPr>
          <a:xfrm>
            <a:off x="72834" y="5800622"/>
            <a:ext cx="12859132"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LCS reference: Presentation by Maxim A. Babenko, Tatiana A. Starikovskaya.</a:t>
            </a:r>
          </a:p>
          <a:p>
            <a:pPr/>
            <a:r>
              <a:rPr u="sng">
                <a:hlinkClick r:id="rId2" invalidUrl="" action="" tgtFrame="" tooltip="" history="1" highlightClick="0" endSnd="0"/>
              </a:rPr>
              <a:t>http://lpcs.math.msu.su/~pritykin/csr2008presentations/starikovskaya.pdf</a:t>
            </a:r>
          </a:p>
          <a:p>
            <a:pPr/>
          </a:p>
          <a:p>
            <a:pPr/>
            <a:r>
              <a:rPr u="sng">
                <a:hlinkClick r:id="rId3" invalidUrl="" action="" tgtFrame="" tooltip="" history="1" highlightClick="0" endSnd="0"/>
              </a:rPr>
              <a:t>http://wcipeg.com/wiki/Longest_common_substring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398460" y="-11041"/>
            <a:ext cx="13801720" cy="2159001"/>
          </a:xfrm>
          <a:prstGeom prst="rect">
            <a:avLst/>
          </a:prstGeom>
        </p:spPr>
        <p:txBody>
          <a:bodyPr/>
          <a:lstStyle>
            <a:lvl1pPr>
              <a:defRPr b="1" sz="7000"/>
            </a:lvl1pPr>
          </a:lstStyle>
          <a:p>
            <a:pPr/>
            <a:r>
              <a:t>What is a Suffix Array?</a:t>
            </a:r>
          </a:p>
        </p:txBody>
      </p:sp>
      <p:sp>
        <p:nvSpPr>
          <p:cNvPr id="295" name="Shape 295"/>
          <p:cNvSpPr/>
          <p:nvPr/>
        </p:nvSpPr>
        <p:spPr>
          <a:xfrm>
            <a:off x="-330973" y="1393943"/>
            <a:ext cx="13666745" cy="3157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300"/>
            </a:pPr>
            <a:r>
              <a:t>A </a:t>
            </a:r>
            <a:r>
              <a:rPr b="1">
                <a:solidFill>
                  <a:schemeClr val="accent2">
                    <a:satOff val="-13916"/>
                    <a:lumOff val="13989"/>
                  </a:schemeClr>
                </a:solidFill>
              </a:rPr>
              <a:t>suffix array</a:t>
            </a:r>
            <a:r>
              <a:t> is a space efficient alternative to </a:t>
            </a:r>
            <a:r>
              <a:rPr b="1">
                <a:solidFill>
                  <a:schemeClr val="accent2">
                    <a:satOff val="-13916"/>
                    <a:lumOff val="13989"/>
                  </a:schemeClr>
                </a:solidFill>
              </a:rPr>
              <a:t>suffix tree</a:t>
            </a:r>
            <a:r>
              <a:t> which itself is a compressed version of a </a:t>
            </a:r>
            <a:r>
              <a:rPr b="1">
                <a:solidFill>
                  <a:schemeClr val="accent2">
                    <a:satOff val="-13916"/>
                    <a:lumOff val="13989"/>
                  </a:schemeClr>
                </a:solidFill>
              </a:rPr>
              <a:t>trie</a:t>
            </a:r>
            <a:r>
              <a:t>.</a:t>
            </a:r>
          </a:p>
        </p:txBody>
      </p:sp>
      <p:graphicFrame>
        <p:nvGraphicFramePr>
          <p:cNvPr id="296" name="Table 296"/>
          <p:cNvGraphicFramePr/>
          <p:nvPr/>
        </p:nvGraphicFramePr>
        <p:xfrm>
          <a:off x="6789175" y="4064000"/>
          <a:ext cx="5653684" cy="551345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46916"/>
                <a:gridCol w="3594067"/>
              </a:tblGrid>
              <a:tr h="687594">
                <a:tc>
                  <a:txBody>
                    <a:bodyPr/>
                    <a:lstStyle/>
                    <a:p>
                      <a:pPr defTabSz="914400">
                        <a:defRPr>
                          <a:solidFill>
                            <a:srgbClr val="000000"/>
                          </a:solidFill>
                        </a:defRPr>
                      </a:pPr>
                      <a:r>
                        <a:rPr b="1" sz="3700">
                          <a:solidFill>
                            <a:srgbClr val="FFFFFF"/>
                          </a:solidFill>
                          <a:latin typeface="Helvetica"/>
                          <a:ea typeface="Helvetica"/>
                          <a:cs typeface="Helvetica"/>
                          <a:sym typeface="Helvetica"/>
                        </a:rPr>
                        <a:t>Index</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700">
                          <a:solidFill>
                            <a:srgbClr val="FFFFFF"/>
                          </a:solidFill>
                          <a:latin typeface="Helvetica"/>
                          <a:ea typeface="Helvetica"/>
                          <a:cs typeface="Helvetica"/>
                          <a:sym typeface="Helvetica"/>
                        </a:rPr>
                        <a:t>Suffix</a:t>
                      </a:r>
                    </a:p>
                  </a:txBody>
                  <a:tcPr marL="50800" marR="50800" marT="50800" marB="50800" anchor="ctr" anchorCtr="0" horzOverflow="overflow">
                    <a:lnR w="12700">
                      <a:solidFill>
                        <a:srgbClr val="D6D6D6"/>
                      </a:solidFill>
                      <a:miter lim="400000"/>
                    </a:lnR>
                    <a:lnT w="12700">
                      <a:solidFill>
                        <a:srgbClr val="D6D6D6"/>
                      </a:solidFill>
                      <a:miter lim="400000"/>
                    </a:lnT>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nicorn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orn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rn</a:t>
                      </a:r>
                    </a:p>
                  </a:txBody>
                  <a:tcPr marL="50800" marR="50800" marT="50800" marB="50800" anchor="ctr" anchorCtr="0" horzOverflow="overflow">
                    <a:lnR w="12700">
                      <a:solidFill>
                        <a:srgbClr val="D6D6D6"/>
                      </a:solidFill>
                      <a:miter lim="400000"/>
                    </a:lnR>
                  </a:tcPr>
                </a:tc>
              </a:tr>
              <a:tr h="687594">
                <a:tc>
                  <a:txBody>
                    <a:bodyPr/>
                    <a:lstStyle/>
                    <a:p>
                      <a:pPr defTabSz="914400">
                        <a:defRPr>
                          <a:solidFill>
                            <a:srgbClr val="000000"/>
                          </a:solidFill>
                        </a:defRPr>
                      </a:pPr>
                      <a:r>
                        <a:rPr b="1" sz="40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4000">
                          <a:solidFill>
                            <a:srgbClr val="FFFFFF"/>
                          </a:solidFill>
                          <a:latin typeface="Helvetica"/>
                          <a:ea typeface="Helvetica"/>
                          <a:cs typeface="Helvetica"/>
                          <a:sym typeface="Helvetica"/>
                        </a:rPr>
                        <a:t>unicorn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97" name="Shape 297"/>
          <p:cNvSpPr/>
          <p:nvPr/>
        </p:nvSpPr>
        <p:spPr>
          <a:xfrm flipV="1">
            <a:off x="5054600" y="5540136"/>
            <a:ext cx="1345936" cy="127104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8" name="Shape 298"/>
          <p:cNvSpPr/>
          <p:nvPr/>
        </p:nvSpPr>
        <p:spPr>
          <a:xfrm>
            <a:off x="5172880" y="6999440"/>
            <a:ext cx="1083217"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9" name="Shape 299"/>
          <p:cNvSpPr/>
          <p:nvPr/>
        </p:nvSpPr>
        <p:spPr>
          <a:xfrm>
            <a:off x="5054599" y="7183709"/>
            <a:ext cx="1052892" cy="1324638"/>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 name="Shape 300"/>
          <p:cNvSpPr/>
          <p:nvPr/>
        </p:nvSpPr>
        <p:spPr>
          <a:xfrm>
            <a:off x="517855" y="6688290"/>
            <a:ext cx="451842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suffix array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defTabSz="508254">
              <a:defRPr b="1" sz="6960"/>
            </a:pPr>
            <a:r>
              <a:t>When and where is a </a:t>
            </a:r>
            <a:r>
              <a:t>Suffix Array</a:t>
            </a:r>
            <a:r>
              <a:t> used?</a:t>
            </a:r>
          </a:p>
        </p:txBody>
      </p:sp>
      <p:sp>
        <p:nvSpPr>
          <p:cNvPr id="303" name="Shape 303"/>
          <p:cNvSpPr/>
          <p:nvPr/>
        </p:nvSpPr>
        <p:spPr>
          <a:xfrm>
            <a:off x="764970" y="2698858"/>
            <a:ext cx="11474861" cy="66207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43991">
              <a:defRPr sz="3192"/>
            </a:pPr>
            <a:r>
              <a:t>Heavily used in the field of bioinformatics for DNA sequencing.</a:t>
            </a:r>
          </a:p>
          <a:p>
            <a:pPr defTabSz="443991">
              <a:defRPr sz="3192"/>
            </a:pPr>
          </a:p>
          <a:p>
            <a:pPr defTabSz="443991">
              <a:defRPr sz="3192"/>
            </a:pPr>
            <a:r>
              <a:t>Used to compute the Burrows-Wheeler Transformation (BWT) used in data compression.</a:t>
            </a:r>
          </a:p>
          <a:p>
            <a:pPr defTabSz="443991">
              <a:defRPr sz="3192"/>
            </a:pPr>
          </a:p>
          <a:p>
            <a:pPr defTabSz="443991">
              <a:defRPr sz="3192"/>
            </a:pPr>
            <a:r>
              <a:t>Find all occurrences of a substring in the larger text</a:t>
            </a:r>
          </a:p>
          <a:p>
            <a:pPr defTabSz="443991">
              <a:defRPr sz="3192"/>
            </a:pPr>
          </a:p>
          <a:p>
            <a:pPr defTabSz="443991">
              <a:defRPr sz="3192"/>
            </a:pPr>
            <a:r>
              <a:t>Longest repeated substring</a:t>
            </a:r>
          </a:p>
          <a:p>
            <a:pPr defTabSz="443991">
              <a:defRPr sz="3192"/>
            </a:pPr>
          </a:p>
          <a:p>
            <a:pPr defTabSz="443991">
              <a:defRPr sz="3192"/>
            </a:pPr>
            <a:r>
              <a:t>Quickly determine if a substring occurs </a:t>
            </a:r>
          </a:p>
          <a:p>
            <a:pPr defTabSz="443991">
              <a:defRPr sz="3192"/>
            </a:pPr>
            <a:r>
              <a:t>in a piece of text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pPr defTabSz="508254">
              <a:defRPr b="1" sz="6960"/>
            </a:pPr>
            <a:r>
              <a:t>When and where is a </a:t>
            </a:r>
            <a:r>
              <a:t>Suffix Array</a:t>
            </a:r>
            <a:r>
              <a:t> used?</a:t>
            </a:r>
          </a:p>
        </p:txBody>
      </p:sp>
      <p:sp>
        <p:nvSpPr>
          <p:cNvPr id="306" name="Shape 306"/>
          <p:cNvSpPr/>
          <p:nvPr/>
        </p:nvSpPr>
        <p:spPr>
          <a:xfrm>
            <a:off x="759702" y="2654796"/>
            <a:ext cx="11485395" cy="64314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55675">
              <a:defRPr sz="3275"/>
            </a:pPr>
            <a:r>
              <a:t> Most frequently occurring substrings</a:t>
            </a:r>
          </a:p>
          <a:p>
            <a:pPr defTabSz="455675">
              <a:defRPr sz="3275"/>
            </a:pPr>
          </a:p>
          <a:p>
            <a:pPr defTabSz="455675">
              <a:defRPr sz="3275"/>
            </a:pPr>
            <a:r>
              <a:t>Counting the number of unique substrings</a:t>
            </a:r>
          </a:p>
          <a:p>
            <a:pPr defTabSz="455675">
              <a:defRPr sz="3275"/>
            </a:pPr>
          </a:p>
          <a:p>
            <a:pPr defTabSz="455675">
              <a:defRPr sz="3275"/>
            </a:pPr>
            <a:r>
              <a:t>The longest common substring(s) amongst multiple strings</a:t>
            </a:r>
          </a:p>
          <a:p>
            <a:pPr defTabSz="455675">
              <a:defRPr sz="3275"/>
            </a:pPr>
          </a:p>
          <a:p>
            <a:pPr defTabSz="455675">
              <a:defRPr sz="3275"/>
            </a:pPr>
            <a:r>
              <a:t>Shortest unique string in a text (this problem comes up in bioinformatics)</a:t>
            </a:r>
          </a:p>
          <a:p>
            <a:pPr defTabSz="455675">
              <a:defRPr sz="3275"/>
            </a:pPr>
          </a:p>
          <a:p>
            <a:pPr defTabSz="455675">
              <a:defRPr sz="3275"/>
            </a:pPr>
            <a:r>
              <a:t>Circular string linearization (given a string find the smallest lexicographic rotation)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67529" y="2266198"/>
            <a:ext cx="13139858" cy="4517273"/>
          </a:xfrm>
          <a:prstGeom prst="rect">
            <a:avLst/>
          </a:prstGeom>
        </p:spPr>
        <p:txBody>
          <a:bodyPr/>
          <a:lstStyle/>
          <a:p>
            <a:pPr>
              <a:defRPr b="1" sz="12200"/>
            </a:pPr>
            <a:r>
              <a:t>Suffix Array</a:t>
            </a:r>
          </a:p>
          <a:p>
            <a:pPr>
              <a:defRPr b="1" sz="12200"/>
            </a:pPr>
            <a:r>
              <a:t>Construction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p>
            <a:pPr defTabSz="508254">
              <a:defRPr b="1" sz="6960"/>
            </a:pPr>
            <a:r>
              <a:t>Suffix Array </a:t>
            </a:r>
          </a:p>
          <a:p>
            <a:pPr defTabSz="508254">
              <a:defRPr b="1" sz="6960"/>
            </a:pPr>
            <a:r>
              <a:t>Naive Construction</a:t>
            </a:r>
          </a:p>
        </p:txBody>
      </p:sp>
      <p:sp>
        <p:nvSpPr>
          <p:cNvPr id="311" name="Shape 311"/>
          <p:cNvSpPr/>
          <p:nvPr/>
        </p:nvSpPr>
        <p:spPr>
          <a:xfrm>
            <a:off x="581521" y="2348110"/>
            <a:ext cx="11841758" cy="67845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t>The naive construction of a suffix array is as follows: Generate all the suffixes of our text (T) and sort them all. However, </a:t>
            </a:r>
            <a:r>
              <a:rPr b="1">
                <a:solidFill>
                  <a:schemeClr val="accent5">
                    <a:hueOff val="101205"/>
                    <a:satOff val="-13598"/>
                    <a:lumOff val="23877"/>
                  </a:schemeClr>
                </a:solidFill>
              </a:rPr>
              <a:t>comparing two strings takes O(n)</a:t>
            </a:r>
            <a:r>
              <a:t> </a:t>
            </a:r>
            <a:r>
              <a:rPr b="1">
                <a:solidFill>
                  <a:schemeClr val="accent5">
                    <a:hueOff val="101205"/>
                    <a:satOff val="-13598"/>
                    <a:lumOff val="23877"/>
                  </a:schemeClr>
                </a:solidFill>
              </a:rPr>
              <a:t>time</a:t>
            </a:r>
            <a:r>
              <a:t>, so the whole process along with using a sorting algorithm such as merge sort takes O(n</a:t>
            </a:r>
            <a:r>
              <a:rPr baseline="31999"/>
              <a:t>2</a:t>
            </a:r>
            <a:r>
              <a:t>log(n)) time and </a:t>
            </a:r>
            <a:r>
              <a:rPr b="1">
                <a:solidFill>
                  <a:schemeClr val="accent5">
                    <a:hueOff val="101205"/>
                    <a:satOff val="-13598"/>
                    <a:lumOff val="23877"/>
                  </a:schemeClr>
                </a:solidFill>
              </a:rPr>
              <a:t>a lot of space</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952500" y="-76165"/>
            <a:ext cx="11099800" cy="2159001"/>
          </a:xfrm>
          <a:prstGeom prst="rect">
            <a:avLst/>
          </a:prstGeom>
        </p:spPr>
        <p:txBody>
          <a:bodyPr/>
          <a:lstStyle>
            <a:lvl1pPr>
              <a:defRPr b="1" sz="10900"/>
            </a:lvl1pPr>
          </a:lstStyle>
          <a:p>
            <a:pPr/>
            <a:r>
              <a:t>KMP</a:t>
            </a:r>
          </a:p>
        </p:txBody>
      </p:sp>
      <p:sp>
        <p:nvSpPr>
          <p:cNvPr id="129" name="Shape 129"/>
          <p:cNvSpPr/>
          <p:nvPr/>
        </p:nvSpPr>
        <p:spPr>
          <a:xfrm>
            <a:off x="71462" y="2349613"/>
            <a:ext cx="12861876" cy="360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solidFill>
                  <a:schemeClr val="accent2">
                    <a:satOff val="-13916"/>
                    <a:lumOff val="13989"/>
                  </a:schemeClr>
                </a:solidFill>
              </a:rPr>
              <a:t>Knuth-Morris-Pratt (KMP)</a:t>
            </a:r>
            <a:r>
              <a:t> named after its three authors is an efficient pattern matching algorithm which is able to find all the occurrences of a pattern in a given text. This is all done in </a:t>
            </a:r>
            <a:r>
              <a:rPr>
                <a:solidFill>
                  <a:schemeClr val="accent3">
                    <a:hueOff val="-499813"/>
                    <a:satOff val="-5228"/>
                    <a:lumOff val="24899"/>
                  </a:schemeClr>
                </a:solidFill>
              </a:rPr>
              <a:t>O(n+m)</a:t>
            </a:r>
            <a:r>
              <a:t> time instead of the naive </a:t>
            </a:r>
            <a:r>
              <a:rPr>
                <a:solidFill>
                  <a:schemeClr val="accent5">
                    <a:hueOff val="101205"/>
                    <a:satOff val="-13598"/>
                    <a:lumOff val="23877"/>
                  </a:schemeClr>
                </a:solidFill>
              </a:rPr>
              <a:t>O(nm)</a:t>
            </a:r>
            <a:r>
              <a:t> way.</a:t>
            </a:r>
          </a:p>
        </p:txBody>
      </p:sp>
      <p:sp>
        <p:nvSpPr>
          <p:cNvPr id="130" name="Shape 130"/>
          <p:cNvSpPr/>
          <p:nvPr/>
        </p:nvSpPr>
        <p:spPr>
          <a:xfrm>
            <a:off x="274510" y="6624873"/>
            <a:ext cx="1245578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KMP is divided into two stages. In the first stage we generate </a:t>
            </a:r>
            <a:r>
              <a:t>partial match array</a:t>
            </a:r>
            <a:r>
              <a:t> and in the second stage we actually do the matching.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xfrm>
            <a:off x="952500" y="0"/>
            <a:ext cx="11099800" cy="2159000"/>
          </a:xfrm>
          <a:prstGeom prst="rect">
            <a:avLst/>
          </a:prstGeom>
        </p:spPr>
        <p:txBody>
          <a:bodyPr/>
          <a:lstStyle/>
          <a:p>
            <a:pPr defTabSz="438150">
              <a:defRPr b="1" sz="6000"/>
            </a:pPr>
            <a:r>
              <a:t>Suffix Array </a:t>
            </a:r>
          </a:p>
          <a:p>
            <a:pPr defTabSz="438150">
              <a:defRPr b="1" sz="6000"/>
            </a:pPr>
            <a:r>
              <a:t>O(nlog</a:t>
            </a:r>
            <a:r>
              <a:rPr baseline="31999"/>
              <a:t>2</a:t>
            </a:r>
            <a:r>
              <a:t>(n)) Construction</a:t>
            </a:r>
          </a:p>
        </p:txBody>
      </p:sp>
      <p:sp>
        <p:nvSpPr>
          <p:cNvPr id="314" name="Shape 314"/>
          <p:cNvSpPr/>
          <p:nvPr/>
        </p:nvSpPr>
        <p:spPr>
          <a:xfrm>
            <a:off x="581521" y="1975577"/>
            <a:ext cx="11841758" cy="67845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Idea</a:t>
            </a:r>
            <a:r>
              <a:t>: We want to sort the suffixes of the original string by the first 2</a:t>
            </a:r>
            <a:r>
              <a:rPr baseline="31999"/>
              <a:t>i</a:t>
            </a:r>
            <a:r>
              <a:t> characters until 2</a:t>
            </a:r>
            <a:r>
              <a:rPr baseline="31999"/>
              <a:t>i</a:t>
            </a:r>
            <a:r>
              <a:t> &gt; N. This works because each suffix has something in common with another suffix. These are not random strings.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xfrm>
            <a:off x="952500" y="0"/>
            <a:ext cx="11099800" cy="2159000"/>
          </a:xfrm>
          <a:prstGeom prst="rect">
            <a:avLst/>
          </a:prstGeom>
        </p:spPr>
        <p:txBody>
          <a:bodyPr/>
          <a:lstStyle/>
          <a:p>
            <a:pPr defTabSz="438150">
              <a:defRPr b="1" sz="6000"/>
            </a:pPr>
            <a:r>
              <a:t>Suffix Array </a:t>
            </a:r>
          </a:p>
          <a:p>
            <a:pPr defTabSz="438150">
              <a:defRPr b="1" sz="6000"/>
            </a:pPr>
            <a:r>
              <a:t>O(nlog</a:t>
            </a:r>
            <a:r>
              <a:rPr baseline="31999"/>
              <a:t>2</a:t>
            </a:r>
            <a:r>
              <a:t>(n)) Construction</a:t>
            </a:r>
          </a:p>
        </p:txBody>
      </p:sp>
      <p:sp>
        <p:nvSpPr>
          <p:cNvPr id="319" name="Shape 319"/>
          <p:cNvSpPr/>
          <p:nvPr/>
        </p:nvSpPr>
        <p:spPr>
          <a:xfrm>
            <a:off x="344561" y="2824691"/>
            <a:ext cx="2866878"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000">
                <a:solidFill>
                  <a:schemeClr val="accent6">
                    <a:hueOff val="-241736"/>
                    <a:satOff val="29413"/>
                    <a:lumOff val="20727"/>
                  </a:schemeClr>
                </a:solidFill>
              </a:defRPr>
            </a:pPr>
            <a:r>
              <a:t>a</a:t>
            </a:r>
          </a:p>
          <a:p>
            <a:pPr algn="l">
              <a:defRPr sz="3000"/>
            </a:pPr>
            <a:r>
              <a:rPr b="1">
                <a:solidFill>
                  <a:schemeClr val="accent6">
                    <a:hueOff val="-241736"/>
                    <a:satOff val="29413"/>
                    <a:lumOff val="20727"/>
                  </a:schemeClr>
                </a:solidFill>
              </a:rPr>
              <a:t>a</a:t>
            </a:r>
            <a:r>
              <a:t>bracadabra</a:t>
            </a:r>
          </a:p>
          <a:p>
            <a:pPr algn="l">
              <a:defRPr sz="3000"/>
            </a:pPr>
            <a:r>
              <a:rPr b="1">
                <a:solidFill>
                  <a:schemeClr val="accent6">
                    <a:hueOff val="-241736"/>
                    <a:satOff val="29413"/>
                    <a:lumOff val="20727"/>
                  </a:schemeClr>
                </a:solidFill>
              </a:rPr>
              <a:t>a</a:t>
            </a:r>
            <a:r>
              <a:t>bra</a:t>
            </a:r>
          </a:p>
          <a:p>
            <a:pPr algn="l">
              <a:defRPr sz="3000"/>
            </a:pPr>
            <a:r>
              <a:rPr b="1">
                <a:solidFill>
                  <a:schemeClr val="accent6">
                    <a:hueOff val="-241736"/>
                    <a:satOff val="29413"/>
                    <a:lumOff val="20727"/>
                  </a:schemeClr>
                </a:solidFill>
              </a:rPr>
              <a:t>a</a:t>
            </a:r>
            <a:r>
              <a:t>cadabra</a:t>
            </a:r>
          </a:p>
          <a:p>
            <a:pPr algn="l">
              <a:defRPr sz="3000"/>
            </a:pPr>
            <a:r>
              <a:rPr b="1">
                <a:solidFill>
                  <a:schemeClr val="accent6">
                    <a:hueOff val="-241736"/>
                    <a:satOff val="29413"/>
                    <a:lumOff val="20727"/>
                  </a:schemeClr>
                </a:solidFill>
              </a:rPr>
              <a:t>a</a:t>
            </a:r>
            <a:r>
              <a:t>dabra</a:t>
            </a:r>
          </a:p>
          <a:p>
            <a:pPr algn="l">
              <a:defRPr sz="3000"/>
            </a:pPr>
            <a:r>
              <a:rPr b="1">
                <a:solidFill>
                  <a:schemeClr val="accent6">
                    <a:hueOff val="-241736"/>
                    <a:satOff val="29413"/>
                    <a:lumOff val="20727"/>
                  </a:schemeClr>
                </a:solidFill>
              </a:rPr>
              <a:t>b</a:t>
            </a:r>
            <a:r>
              <a:t>racadabra</a:t>
            </a:r>
          </a:p>
          <a:p>
            <a:pPr algn="l">
              <a:defRPr sz="3000"/>
            </a:pPr>
            <a:r>
              <a:rPr b="1">
                <a:solidFill>
                  <a:schemeClr val="accent6">
                    <a:hueOff val="-241736"/>
                    <a:satOff val="29413"/>
                    <a:lumOff val="20727"/>
                  </a:schemeClr>
                </a:solidFill>
              </a:rPr>
              <a:t>b</a:t>
            </a:r>
            <a:r>
              <a:t>ra</a:t>
            </a:r>
          </a:p>
          <a:p>
            <a:pPr algn="l">
              <a:defRPr sz="3000"/>
            </a:pPr>
            <a:r>
              <a:rPr b="1">
                <a:solidFill>
                  <a:schemeClr val="accent6">
                    <a:hueOff val="-241736"/>
                    <a:satOff val="29413"/>
                    <a:lumOff val="20727"/>
                  </a:schemeClr>
                </a:solidFill>
              </a:rPr>
              <a:t>c</a:t>
            </a:r>
            <a:r>
              <a:t>adabra</a:t>
            </a:r>
          </a:p>
          <a:p>
            <a:pPr algn="l">
              <a:defRPr sz="3000"/>
            </a:pPr>
            <a:r>
              <a:rPr b="1">
                <a:solidFill>
                  <a:schemeClr val="accent6">
                    <a:hueOff val="-241736"/>
                    <a:satOff val="29413"/>
                    <a:lumOff val="20727"/>
                  </a:schemeClr>
                </a:solidFill>
              </a:rPr>
              <a:t>d</a:t>
            </a:r>
            <a:r>
              <a:t>abra</a:t>
            </a:r>
          </a:p>
          <a:p>
            <a:pPr algn="l">
              <a:defRPr sz="3000"/>
            </a:pPr>
            <a:r>
              <a:rPr b="1">
                <a:solidFill>
                  <a:schemeClr val="accent6">
                    <a:hueOff val="-241736"/>
                    <a:satOff val="29413"/>
                    <a:lumOff val="20727"/>
                  </a:schemeClr>
                </a:solidFill>
              </a:rPr>
              <a:t>r</a:t>
            </a:r>
            <a:r>
              <a:t>acadabra</a:t>
            </a:r>
          </a:p>
          <a:p>
            <a:pPr algn="l">
              <a:defRPr sz="3000"/>
            </a:pPr>
            <a:r>
              <a:rPr b="1">
                <a:solidFill>
                  <a:schemeClr val="accent6">
                    <a:hueOff val="-241736"/>
                    <a:satOff val="29413"/>
                    <a:lumOff val="20727"/>
                  </a:schemeClr>
                </a:solidFill>
              </a:rPr>
              <a:t>r</a:t>
            </a:r>
            <a:r>
              <a:t>a</a:t>
            </a:r>
          </a:p>
        </p:txBody>
      </p:sp>
      <p:sp>
        <p:nvSpPr>
          <p:cNvPr id="320" name="Shape 320"/>
          <p:cNvSpPr/>
          <p:nvPr/>
        </p:nvSpPr>
        <p:spPr>
          <a:xfrm>
            <a:off x="3485694" y="2824691"/>
            <a:ext cx="2866877"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000">
                <a:solidFill>
                  <a:schemeClr val="accent6">
                    <a:hueOff val="-241736"/>
                    <a:satOff val="29413"/>
                    <a:lumOff val="20727"/>
                  </a:schemeClr>
                </a:solidFill>
              </a:defRPr>
            </a:pPr>
            <a:r>
              <a:t>a</a:t>
            </a:r>
          </a:p>
          <a:p>
            <a:pPr algn="l">
              <a:defRPr sz="3000"/>
            </a:pPr>
            <a:r>
              <a:rPr b="1">
                <a:solidFill>
                  <a:schemeClr val="accent6">
                    <a:hueOff val="-241736"/>
                    <a:satOff val="29413"/>
                    <a:lumOff val="20727"/>
                  </a:schemeClr>
                </a:solidFill>
              </a:rPr>
              <a:t>ab</a:t>
            </a:r>
            <a:r>
              <a:t>racadabra</a:t>
            </a:r>
          </a:p>
          <a:p>
            <a:pPr algn="l">
              <a:defRPr sz="3000"/>
            </a:pPr>
            <a:r>
              <a:rPr b="1">
                <a:solidFill>
                  <a:schemeClr val="accent6">
                    <a:hueOff val="-241736"/>
                    <a:satOff val="29413"/>
                    <a:lumOff val="20727"/>
                  </a:schemeClr>
                </a:solidFill>
              </a:rPr>
              <a:t>ab</a:t>
            </a:r>
            <a:r>
              <a:t>ra</a:t>
            </a:r>
          </a:p>
          <a:p>
            <a:pPr algn="l">
              <a:defRPr sz="3000"/>
            </a:pPr>
            <a:r>
              <a:rPr b="1">
                <a:solidFill>
                  <a:schemeClr val="accent6">
                    <a:hueOff val="-241736"/>
                    <a:satOff val="29413"/>
                    <a:lumOff val="20727"/>
                  </a:schemeClr>
                </a:solidFill>
              </a:rPr>
              <a:t>ac</a:t>
            </a:r>
            <a:r>
              <a:t>adabra</a:t>
            </a:r>
          </a:p>
          <a:p>
            <a:pPr algn="l">
              <a:defRPr sz="3000"/>
            </a:pPr>
            <a:r>
              <a:rPr b="1">
                <a:solidFill>
                  <a:schemeClr val="accent6">
                    <a:hueOff val="-241736"/>
                    <a:satOff val="29413"/>
                    <a:lumOff val="20727"/>
                  </a:schemeClr>
                </a:solidFill>
              </a:rPr>
              <a:t>ad</a:t>
            </a:r>
            <a:r>
              <a:t>abra</a:t>
            </a:r>
          </a:p>
          <a:p>
            <a:pPr algn="l">
              <a:defRPr sz="3000"/>
            </a:pPr>
            <a:r>
              <a:rPr b="1">
                <a:solidFill>
                  <a:schemeClr val="accent6">
                    <a:hueOff val="-241736"/>
                    <a:satOff val="29413"/>
                    <a:lumOff val="20727"/>
                  </a:schemeClr>
                </a:solidFill>
              </a:rPr>
              <a:t>br</a:t>
            </a:r>
            <a:r>
              <a:t>a</a:t>
            </a:r>
          </a:p>
          <a:p>
            <a:pPr algn="l">
              <a:defRPr sz="3000"/>
            </a:pPr>
            <a:r>
              <a:rPr b="1">
                <a:solidFill>
                  <a:schemeClr val="accent6">
                    <a:hueOff val="-241736"/>
                    <a:satOff val="29413"/>
                    <a:lumOff val="20727"/>
                  </a:schemeClr>
                </a:solidFill>
              </a:rPr>
              <a:t>br</a:t>
            </a:r>
            <a:r>
              <a:t>acadabra</a:t>
            </a:r>
          </a:p>
          <a:p>
            <a:pPr algn="l">
              <a:defRPr sz="3000"/>
            </a:pPr>
            <a:r>
              <a:rPr b="1">
                <a:solidFill>
                  <a:schemeClr val="accent6">
                    <a:hueOff val="-241736"/>
                    <a:satOff val="29413"/>
                    <a:lumOff val="20727"/>
                  </a:schemeClr>
                </a:solidFill>
              </a:rPr>
              <a:t>ca</a:t>
            </a:r>
            <a:r>
              <a:t>dabra</a:t>
            </a:r>
          </a:p>
          <a:p>
            <a:pPr algn="l">
              <a:defRPr sz="3000"/>
            </a:pPr>
            <a:r>
              <a:rPr b="1">
                <a:solidFill>
                  <a:schemeClr val="accent6">
                    <a:hueOff val="-241736"/>
                    <a:satOff val="29413"/>
                    <a:lumOff val="20727"/>
                  </a:schemeClr>
                </a:solidFill>
              </a:rPr>
              <a:t>da</a:t>
            </a:r>
            <a:r>
              <a:t>bra</a:t>
            </a:r>
          </a:p>
          <a:p>
            <a:pPr algn="l">
              <a:defRPr b="1" sz="3000">
                <a:solidFill>
                  <a:schemeClr val="accent6">
                    <a:hueOff val="-241736"/>
                    <a:satOff val="29413"/>
                    <a:lumOff val="20727"/>
                  </a:schemeClr>
                </a:solidFill>
              </a:defRPr>
            </a:pPr>
            <a:r>
              <a:t>ra</a:t>
            </a:r>
          </a:p>
          <a:p>
            <a:pPr algn="l">
              <a:defRPr sz="3000"/>
            </a:pPr>
            <a:r>
              <a:rPr b="1">
                <a:solidFill>
                  <a:schemeClr val="accent6">
                    <a:hueOff val="-241736"/>
                    <a:satOff val="29413"/>
                    <a:lumOff val="20727"/>
                  </a:schemeClr>
                </a:solidFill>
              </a:rPr>
              <a:t>ra</a:t>
            </a:r>
            <a:r>
              <a:t>cadabra</a:t>
            </a:r>
          </a:p>
        </p:txBody>
      </p:sp>
      <p:sp>
        <p:nvSpPr>
          <p:cNvPr id="321" name="Shape 321"/>
          <p:cNvSpPr/>
          <p:nvPr/>
        </p:nvSpPr>
        <p:spPr>
          <a:xfrm>
            <a:off x="6643761" y="2824691"/>
            <a:ext cx="2866878"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000">
                <a:solidFill>
                  <a:schemeClr val="accent6">
                    <a:hueOff val="-241736"/>
                    <a:satOff val="29413"/>
                    <a:lumOff val="20727"/>
                  </a:schemeClr>
                </a:solidFill>
              </a:defRPr>
            </a:pPr>
            <a:r>
              <a:t>a</a:t>
            </a:r>
          </a:p>
          <a:p>
            <a:pPr algn="l">
              <a:defRPr b="1" sz="3000">
                <a:solidFill>
                  <a:schemeClr val="accent6">
                    <a:hueOff val="-241736"/>
                    <a:satOff val="29413"/>
                    <a:lumOff val="20727"/>
                  </a:schemeClr>
                </a:solidFill>
              </a:defRPr>
            </a:pPr>
            <a:r>
              <a:t>abra</a:t>
            </a:r>
          </a:p>
          <a:p>
            <a:pPr algn="l">
              <a:defRPr sz="3000"/>
            </a:pPr>
            <a:r>
              <a:rPr b="1">
                <a:solidFill>
                  <a:schemeClr val="accent6">
                    <a:hueOff val="-241736"/>
                    <a:satOff val="29413"/>
                    <a:lumOff val="20727"/>
                  </a:schemeClr>
                </a:solidFill>
              </a:rPr>
              <a:t>abra</a:t>
            </a:r>
            <a:r>
              <a:t>cadabra</a:t>
            </a:r>
          </a:p>
          <a:p>
            <a:pPr algn="l">
              <a:defRPr sz="3000"/>
            </a:pPr>
            <a:r>
              <a:rPr b="1">
                <a:solidFill>
                  <a:schemeClr val="accent6">
                    <a:hueOff val="-241736"/>
                    <a:satOff val="29413"/>
                    <a:lumOff val="20727"/>
                  </a:schemeClr>
                </a:solidFill>
              </a:rPr>
              <a:t>acad</a:t>
            </a:r>
            <a:r>
              <a:t>abra</a:t>
            </a:r>
          </a:p>
          <a:p>
            <a:pPr algn="l">
              <a:defRPr sz="3000"/>
            </a:pPr>
            <a:r>
              <a:rPr b="1">
                <a:solidFill>
                  <a:schemeClr val="accent6">
                    <a:hueOff val="-241736"/>
                    <a:satOff val="29413"/>
                    <a:lumOff val="20727"/>
                  </a:schemeClr>
                </a:solidFill>
              </a:rPr>
              <a:t>adab</a:t>
            </a:r>
            <a:r>
              <a:t>ra</a:t>
            </a:r>
          </a:p>
          <a:p>
            <a:pPr algn="l">
              <a:defRPr b="1" sz="3000">
                <a:solidFill>
                  <a:schemeClr val="accent6">
                    <a:hueOff val="-241736"/>
                    <a:satOff val="29413"/>
                    <a:lumOff val="20727"/>
                  </a:schemeClr>
                </a:solidFill>
              </a:defRPr>
            </a:pPr>
            <a:r>
              <a:t>bra</a:t>
            </a:r>
          </a:p>
          <a:p>
            <a:pPr algn="l">
              <a:defRPr sz="3000"/>
            </a:pPr>
            <a:r>
              <a:rPr b="1">
                <a:solidFill>
                  <a:schemeClr val="accent6">
                    <a:hueOff val="-241736"/>
                    <a:satOff val="29413"/>
                    <a:lumOff val="20727"/>
                  </a:schemeClr>
                </a:solidFill>
              </a:rPr>
              <a:t>brac</a:t>
            </a:r>
            <a:r>
              <a:t>adabra</a:t>
            </a:r>
          </a:p>
          <a:p>
            <a:pPr algn="l">
              <a:defRPr sz="3000"/>
            </a:pPr>
            <a:r>
              <a:rPr b="1">
                <a:solidFill>
                  <a:schemeClr val="accent6">
                    <a:hueOff val="-241736"/>
                    <a:satOff val="29413"/>
                    <a:lumOff val="20727"/>
                  </a:schemeClr>
                </a:solidFill>
              </a:rPr>
              <a:t>cada</a:t>
            </a:r>
            <a:r>
              <a:t>bra</a:t>
            </a:r>
          </a:p>
          <a:p>
            <a:pPr algn="l">
              <a:defRPr sz="3000"/>
            </a:pPr>
            <a:r>
              <a:rPr b="1">
                <a:solidFill>
                  <a:schemeClr val="accent6">
                    <a:hueOff val="-241736"/>
                    <a:satOff val="29413"/>
                    <a:lumOff val="20727"/>
                  </a:schemeClr>
                </a:solidFill>
              </a:rPr>
              <a:t>dabr</a:t>
            </a:r>
            <a:r>
              <a:t>a</a:t>
            </a:r>
          </a:p>
          <a:p>
            <a:pPr algn="l">
              <a:defRPr b="1" sz="3000">
                <a:solidFill>
                  <a:schemeClr val="accent6">
                    <a:hueOff val="-241736"/>
                    <a:satOff val="29413"/>
                    <a:lumOff val="20727"/>
                  </a:schemeClr>
                </a:solidFill>
              </a:defRPr>
            </a:pPr>
            <a:r>
              <a:t>ra</a:t>
            </a:r>
          </a:p>
          <a:p>
            <a:pPr algn="l">
              <a:defRPr sz="3000"/>
            </a:pPr>
            <a:r>
              <a:rPr b="1">
                <a:solidFill>
                  <a:schemeClr val="accent6">
                    <a:hueOff val="-241736"/>
                    <a:satOff val="29413"/>
                    <a:lumOff val="20727"/>
                  </a:schemeClr>
                </a:solidFill>
              </a:rPr>
              <a:t>raca</a:t>
            </a:r>
            <a:r>
              <a:t>dabra</a:t>
            </a:r>
          </a:p>
        </p:txBody>
      </p:sp>
      <p:sp>
        <p:nvSpPr>
          <p:cNvPr id="322" name="Shape 322"/>
          <p:cNvSpPr/>
          <p:nvPr/>
        </p:nvSpPr>
        <p:spPr>
          <a:xfrm>
            <a:off x="18614" y="7919508"/>
            <a:ext cx="3103905"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Sorted up to the</a:t>
            </a:r>
          </a:p>
          <a:p>
            <a:pPr>
              <a:defRPr sz="2300"/>
            </a:pPr>
            <a:r>
              <a:rPr b="1"/>
              <a:t>first</a:t>
            </a:r>
            <a:r>
              <a:t> character</a:t>
            </a:r>
          </a:p>
        </p:txBody>
      </p:sp>
      <p:sp>
        <p:nvSpPr>
          <p:cNvPr id="323" name="Shape 323"/>
          <p:cNvSpPr/>
          <p:nvPr/>
        </p:nvSpPr>
        <p:spPr>
          <a:xfrm>
            <a:off x="3261348" y="7919508"/>
            <a:ext cx="310390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Sorted up to the</a:t>
            </a:r>
          </a:p>
          <a:p>
            <a:pPr>
              <a:defRPr sz="2300"/>
            </a:pPr>
            <a:r>
              <a:rPr b="1"/>
              <a:t>second</a:t>
            </a:r>
            <a:r>
              <a:t> character</a:t>
            </a:r>
          </a:p>
        </p:txBody>
      </p:sp>
      <p:sp>
        <p:nvSpPr>
          <p:cNvPr id="324" name="Shape 324"/>
          <p:cNvSpPr/>
          <p:nvPr/>
        </p:nvSpPr>
        <p:spPr>
          <a:xfrm>
            <a:off x="6571815" y="7919508"/>
            <a:ext cx="310390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Sorted up to the</a:t>
            </a:r>
          </a:p>
          <a:p>
            <a:pPr>
              <a:defRPr sz="2300"/>
            </a:pPr>
            <a:r>
              <a:rPr b="1"/>
              <a:t>fourth</a:t>
            </a:r>
            <a:r>
              <a:t> character</a:t>
            </a:r>
          </a:p>
        </p:txBody>
      </p:sp>
      <p:sp>
        <p:nvSpPr>
          <p:cNvPr id="325" name="Shape 325"/>
          <p:cNvSpPr/>
          <p:nvPr/>
        </p:nvSpPr>
        <p:spPr>
          <a:xfrm>
            <a:off x="10021961" y="2799291"/>
            <a:ext cx="2866878"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000">
                <a:solidFill>
                  <a:schemeClr val="accent6">
                    <a:hueOff val="-241736"/>
                    <a:satOff val="29413"/>
                    <a:lumOff val="20727"/>
                  </a:schemeClr>
                </a:solidFill>
              </a:defRPr>
            </a:pPr>
            <a:r>
              <a:t>a</a:t>
            </a:r>
          </a:p>
          <a:p>
            <a:pPr algn="l">
              <a:defRPr b="1" sz="3000">
                <a:solidFill>
                  <a:schemeClr val="accent6">
                    <a:hueOff val="-241736"/>
                    <a:satOff val="29413"/>
                    <a:lumOff val="20727"/>
                  </a:schemeClr>
                </a:solidFill>
              </a:defRPr>
            </a:pPr>
            <a:r>
              <a:t>abra</a:t>
            </a:r>
          </a:p>
          <a:p>
            <a:pPr algn="l">
              <a:defRPr sz="3000"/>
            </a:pPr>
            <a:r>
              <a:rPr b="1">
                <a:solidFill>
                  <a:schemeClr val="accent6">
                    <a:hueOff val="-241736"/>
                    <a:satOff val="29413"/>
                    <a:lumOff val="20727"/>
                  </a:schemeClr>
                </a:solidFill>
              </a:rPr>
              <a:t>abracada</a:t>
            </a:r>
            <a:r>
              <a:t>bra</a:t>
            </a:r>
          </a:p>
          <a:p>
            <a:pPr algn="l">
              <a:defRPr sz="3000"/>
            </a:pPr>
            <a:r>
              <a:rPr b="1">
                <a:solidFill>
                  <a:schemeClr val="accent6">
                    <a:hueOff val="-241736"/>
                    <a:satOff val="29413"/>
                    <a:lumOff val="20727"/>
                  </a:schemeClr>
                </a:solidFill>
              </a:rPr>
              <a:t>acadabra</a:t>
            </a:r>
          </a:p>
          <a:p>
            <a:pPr algn="l">
              <a:defRPr sz="3000"/>
            </a:pPr>
            <a:r>
              <a:rPr b="1">
                <a:solidFill>
                  <a:schemeClr val="accent6">
                    <a:hueOff val="-241736"/>
                    <a:satOff val="29413"/>
                    <a:lumOff val="20727"/>
                  </a:schemeClr>
                </a:solidFill>
              </a:rPr>
              <a:t>adabra</a:t>
            </a:r>
          </a:p>
          <a:p>
            <a:pPr algn="l">
              <a:defRPr b="1" sz="3000">
                <a:solidFill>
                  <a:schemeClr val="accent6">
                    <a:hueOff val="-241736"/>
                    <a:satOff val="29413"/>
                    <a:lumOff val="20727"/>
                  </a:schemeClr>
                </a:solidFill>
              </a:defRPr>
            </a:pPr>
            <a:r>
              <a:t>bra</a:t>
            </a:r>
          </a:p>
          <a:p>
            <a:pPr algn="l">
              <a:defRPr sz="3000"/>
            </a:pPr>
            <a:r>
              <a:rPr b="1">
                <a:solidFill>
                  <a:schemeClr val="accent6">
                    <a:hueOff val="-241736"/>
                    <a:satOff val="29413"/>
                    <a:lumOff val="20727"/>
                  </a:schemeClr>
                </a:solidFill>
              </a:rPr>
              <a:t>bracadab</a:t>
            </a:r>
            <a:r>
              <a:t>ra</a:t>
            </a:r>
          </a:p>
          <a:p>
            <a:pPr algn="l">
              <a:defRPr sz="3000"/>
            </a:pPr>
            <a:r>
              <a:rPr b="1">
                <a:solidFill>
                  <a:schemeClr val="accent6">
                    <a:hueOff val="-241736"/>
                    <a:satOff val="29413"/>
                    <a:lumOff val="20727"/>
                  </a:schemeClr>
                </a:solidFill>
              </a:rPr>
              <a:t>cadabra</a:t>
            </a:r>
          </a:p>
          <a:p>
            <a:pPr algn="l">
              <a:defRPr sz="3000"/>
            </a:pPr>
            <a:r>
              <a:rPr b="1">
                <a:solidFill>
                  <a:schemeClr val="accent6">
                    <a:hueOff val="-241736"/>
                    <a:satOff val="29413"/>
                    <a:lumOff val="20727"/>
                  </a:schemeClr>
                </a:solidFill>
              </a:rPr>
              <a:t>dabra</a:t>
            </a:r>
          </a:p>
          <a:p>
            <a:pPr algn="l">
              <a:defRPr b="1" sz="3000">
                <a:solidFill>
                  <a:schemeClr val="accent6">
                    <a:hueOff val="-241736"/>
                    <a:satOff val="29413"/>
                    <a:lumOff val="20727"/>
                  </a:schemeClr>
                </a:solidFill>
              </a:defRPr>
            </a:pPr>
            <a:r>
              <a:t>ra</a:t>
            </a:r>
          </a:p>
          <a:p>
            <a:pPr algn="l">
              <a:defRPr sz="3000"/>
            </a:pPr>
            <a:r>
              <a:rPr b="1">
                <a:solidFill>
                  <a:schemeClr val="accent6">
                    <a:hueOff val="-241736"/>
                    <a:satOff val="29413"/>
                    <a:lumOff val="20727"/>
                  </a:schemeClr>
                </a:solidFill>
              </a:rPr>
              <a:t>racadabr</a:t>
            </a:r>
            <a:r>
              <a:t>a</a:t>
            </a:r>
          </a:p>
        </p:txBody>
      </p:sp>
      <p:sp>
        <p:nvSpPr>
          <p:cNvPr id="326" name="Shape 326"/>
          <p:cNvSpPr/>
          <p:nvPr/>
        </p:nvSpPr>
        <p:spPr>
          <a:xfrm>
            <a:off x="9882282" y="7894108"/>
            <a:ext cx="310390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Sorted up to the</a:t>
            </a:r>
          </a:p>
          <a:p>
            <a:pPr>
              <a:defRPr sz="2300"/>
            </a:pPr>
            <a:r>
              <a:rPr b="1"/>
              <a:t>eighth</a:t>
            </a:r>
            <a:r>
              <a:t> character</a:t>
            </a:r>
          </a:p>
        </p:txBody>
      </p:sp>
      <p:sp>
        <p:nvSpPr>
          <p:cNvPr id="327" name="Shape 327"/>
          <p:cNvSpPr/>
          <p:nvPr/>
        </p:nvSpPr>
        <p:spPr>
          <a:xfrm>
            <a:off x="3423902" y="2180695"/>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Text: ‘abracadabra’</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9" name="Table 329"/>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30" name="Shape 330"/>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a:t>
            </a:r>
          </a:p>
        </p:txBody>
      </p:sp>
      <p:sp>
        <p:nvSpPr>
          <p:cNvPr id="331" name="Shape 331"/>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b</a:t>
            </a:r>
          </a:p>
        </p:txBody>
      </p:sp>
      <p:sp>
        <p:nvSpPr>
          <p:cNvPr id="332" name="Shape 332"/>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a:t>
            </a:r>
          </a:p>
        </p:txBody>
      </p:sp>
      <p:sp>
        <p:nvSpPr>
          <p:cNvPr id="333" name="Shape 333"/>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a:t>
            </a:r>
          </a:p>
        </p:txBody>
      </p:sp>
      <p:sp>
        <p:nvSpPr>
          <p:cNvPr id="334" name="Shape 334"/>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a:t>
            </a:r>
          </a:p>
        </p:txBody>
      </p:sp>
      <p:sp>
        <p:nvSpPr>
          <p:cNvPr id="335" name="Shape 335"/>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c</a:t>
            </a:r>
          </a:p>
        </p:txBody>
      </p:sp>
      <p:sp>
        <p:nvSpPr>
          <p:cNvPr id="336" name="Shape 336"/>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a:t>
            </a:r>
          </a:p>
        </p:txBody>
      </p:sp>
      <p:sp>
        <p:nvSpPr>
          <p:cNvPr id="337" name="Shape 337"/>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a:t>
            </a:r>
          </a:p>
        </p:txBody>
      </p:sp>
      <p:sp>
        <p:nvSpPr>
          <p:cNvPr id="338" name="Shape 338"/>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b</a:t>
            </a:r>
          </a:p>
        </p:txBody>
      </p:sp>
      <p:sp>
        <p:nvSpPr>
          <p:cNvPr id="339" name="Shape 339"/>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a:t>
            </a:r>
          </a:p>
        </p:txBody>
      </p:sp>
      <p:sp>
        <p:nvSpPr>
          <p:cNvPr id="340" name="Shape 340"/>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a:t>
            </a:r>
          </a:p>
        </p:txBody>
      </p:sp>
      <p:sp>
        <p:nvSpPr>
          <p:cNvPr id="341" name="Shape 341"/>
          <p:cNvSpPr/>
          <p:nvPr/>
        </p:nvSpPr>
        <p:spPr>
          <a:xfrm>
            <a:off x="2200742" y="1778000"/>
            <a:ext cx="916220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a:t>
            </a:r>
          </a:p>
        </p:txBody>
      </p:sp>
      <p:sp>
        <p:nvSpPr>
          <p:cNvPr id="342" name="Shape 342"/>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4" name="Table 344"/>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45" name="Shape 345"/>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346" name="Shape 346"/>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347" name="Shape 347"/>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348" name="Shape 348"/>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49" name="Shape 349"/>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50" name="Shape 350"/>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351" name="Shape 351"/>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352" name="Shape 352"/>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53" name="Shape 353"/>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354" name="Shape 354"/>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355" name="Shape 355"/>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56" name="Shape 356"/>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
        <p:nvSpPr>
          <p:cNvPr id="357" name="Shape 357"/>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1" name="Table 36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62" name="Shape 36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363" name="Shape 36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364" name="Shape 36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365" name="Shape 36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66" name="Shape 36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67" name="Shape 36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368" name="Shape 36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369" name="Shape 36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70" name="Shape 37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371" name="Shape 37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372" name="Shape 37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73" name="Shape 37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374" name="Shape 37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6" name="Table 376"/>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77" name="Shape 377"/>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378" name="Shape 378"/>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379" name="Shape 379"/>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380" name="Shape 380"/>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81" name="Shape 381"/>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82" name="Shape 382"/>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383" name="Shape 383"/>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384" name="Shape 384"/>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85" name="Shape 385"/>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386" name="Shape 386"/>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387" name="Shape 387"/>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88" name="Shape 388"/>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389" name="Shape 389"/>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91" name="Table 39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92" name="Shape 39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393" name="Shape 39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394" name="Shape 39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395" name="Shape 39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396" name="Shape 39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397" name="Shape 39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398" name="Shape 39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399" name="Shape 39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00" name="Shape 40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401" name="Shape 40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02" name="Shape 40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03" name="Shape 40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04" name="Shape 40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6" name="Table 406"/>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07" name="Shape 407"/>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08" name="Shape 408"/>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09" name="Shape 409"/>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10" name="Shape 410"/>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11" name="Shape 411"/>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12" name="Shape 412"/>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c</a:t>
            </a:r>
          </a:p>
        </p:txBody>
      </p:sp>
      <p:sp>
        <p:nvSpPr>
          <p:cNvPr id="413" name="Shape 413"/>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414" name="Shape 414"/>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15" name="Shape 415"/>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416" name="Shape 416"/>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17" name="Shape 417"/>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18" name="Shape 418"/>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19" name="Shape 419"/>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21" name="Table 42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22" name="Shape 42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23" name="Shape 42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24" name="Shape 42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25" name="Shape 42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26" name="Shape 42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427" name="Shape 42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428" name="Shape 42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429" name="Shape 42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30" name="Shape 43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431" name="Shape 43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32" name="Shape 43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33" name="Shape 43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34" name="Shape 43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36" name="Table 436"/>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37" name="Shape 437"/>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38" name="Shape 438"/>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39" name="Shape 439"/>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40" name="Shape 440"/>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41" name="Shape 441"/>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42" name="Shape 442"/>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443" name="Shape 443"/>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d</a:t>
            </a:r>
          </a:p>
        </p:txBody>
      </p:sp>
      <p:sp>
        <p:nvSpPr>
          <p:cNvPr id="444" name="Shape 444"/>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45" name="Shape 445"/>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446" name="Shape 446"/>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47" name="Shape 447"/>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48" name="Shape 448"/>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49" name="Shape 449"/>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33" name="Shape 133"/>
          <p:cNvSpPr/>
          <p:nvPr/>
        </p:nvSpPr>
        <p:spPr>
          <a:xfrm>
            <a:off x="-75690" y="3305555"/>
            <a:ext cx="13156180" cy="410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400"/>
            </a:pPr>
            <a:r>
              <a:t>For each position in the pattern find the length of the longest </a:t>
            </a:r>
            <a:r>
              <a:rPr b="1">
                <a:solidFill>
                  <a:schemeClr val="accent2">
                    <a:satOff val="-13916"/>
                    <a:lumOff val="13989"/>
                  </a:schemeClr>
                </a:solidFill>
              </a:rPr>
              <a:t>proper prefix</a:t>
            </a:r>
            <a:r>
              <a:t> which is equal to a </a:t>
            </a:r>
            <a:r>
              <a:rPr b="1">
                <a:solidFill>
                  <a:schemeClr val="accent2">
                    <a:satOff val="-13916"/>
                    <a:lumOff val="13989"/>
                  </a:schemeClr>
                </a:solidFill>
              </a:rPr>
              <a:t>proper suffix</a:t>
            </a:r>
            <a:r>
              <a:t> starting at position i.</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51" name="Table 45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2" name="Shape 45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53" name="Shape 45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54" name="Shape 45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55" name="Shape 45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56" name="Shape 45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57" name="Shape 45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458" name="Shape 45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459" name="Shape 45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460" name="Shape 46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461" name="Shape 46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62" name="Shape 46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63" name="Shape 46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64" name="Shape 46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66" name="Table 466"/>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67" name="Shape 467"/>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68" name="Shape 468"/>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69" name="Shape 469"/>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70" name="Shape 470"/>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71" name="Shape 471"/>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72" name="Shape 472"/>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473" name="Shape 473"/>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474" name="Shape 474"/>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75" name="Shape 475"/>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476" name="Shape 476"/>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477" name="Shape 477"/>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78" name="Shape 478"/>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79" name="Shape 479"/>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81" name="Table 48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2" name="Shape 48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83" name="Shape 48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84" name="Shape 48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485" name="Shape 48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86" name="Shape 48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87" name="Shape 48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488" name="Shape 48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489" name="Shape 48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90" name="Shape 49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91" name="Shape 49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492" name="Shape 49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493" name="Shape 49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494" name="Shape 49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96" name="Table 496"/>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7" name="Shape 497"/>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498" name="Shape 498"/>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499" name="Shape 499"/>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00" name="Shape 500"/>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01" name="Shape 501"/>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02" name="Shape 502"/>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503" name="Shape 503"/>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504" name="Shape 504"/>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05" name="Shape 505"/>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06" name="Shape 506"/>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07" name="Shape 507"/>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508" name="Shape 508"/>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509" name="Shape 509"/>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11" name="Table 511"/>
          <p:cNvGraphicFramePr/>
          <p:nvPr/>
        </p:nvGraphicFramePr>
        <p:xfrm>
          <a:off x="2490886" y="4198275"/>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2" name="Shape 512"/>
          <p:cNvSpPr/>
          <p:nvPr/>
        </p:nvSpPr>
        <p:spPr>
          <a:xfrm>
            <a:off x="26924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13" name="Shape 513"/>
          <p:cNvSpPr/>
          <p:nvPr/>
        </p:nvSpPr>
        <p:spPr>
          <a:xfrm>
            <a:off x="3479845"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14" name="Shape 514"/>
          <p:cNvSpPr/>
          <p:nvPr/>
        </p:nvSpPr>
        <p:spPr>
          <a:xfrm>
            <a:off x="42672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15" name="Shape 515"/>
          <p:cNvSpPr/>
          <p:nvPr/>
        </p:nvSpPr>
        <p:spPr>
          <a:xfrm>
            <a:off x="50546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16" name="Shape 516"/>
          <p:cNvSpPr/>
          <p:nvPr/>
        </p:nvSpPr>
        <p:spPr>
          <a:xfrm>
            <a:off x="6587066"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17" name="Shape 517"/>
          <p:cNvSpPr/>
          <p:nvPr/>
        </p:nvSpPr>
        <p:spPr>
          <a:xfrm>
            <a:off x="5842045"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518" name="Shape 518"/>
          <p:cNvSpPr/>
          <p:nvPr/>
        </p:nvSpPr>
        <p:spPr>
          <a:xfrm>
            <a:off x="7332088" y="332435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519" name="Shape 519"/>
          <p:cNvSpPr/>
          <p:nvPr/>
        </p:nvSpPr>
        <p:spPr>
          <a:xfrm>
            <a:off x="80771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20" name="Shape 520"/>
          <p:cNvSpPr/>
          <p:nvPr/>
        </p:nvSpPr>
        <p:spPr>
          <a:xfrm>
            <a:off x="8864508"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21" name="Shape 521"/>
          <p:cNvSpPr/>
          <p:nvPr/>
        </p:nvSpPr>
        <p:spPr>
          <a:xfrm>
            <a:off x="96095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22" name="Shape 522"/>
          <p:cNvSpPr/>
          <p:nvPr/>
        </p:nvSpPr>
        <p:spPr>
          <a:xfrm>
            <a:off x="10396930" y="332435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23" name="Shape 523"/>
          <p:cNvSpPr/>
          <p:nvPr/>
        </p:nvSpPr>
        <p:spPr>
          <a:xfrm>
            <a:off x="2158363" y="447542"/>
            <a:ext cx="9162208"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lvl1pPr>
          </a:lstStyle>
          <a:p>
            <a:pPr/>
            <a:r>
              <a:t>SA construction setup</a:t>
            </a:r>
          </a:p>
        </p:txBody>
      </p:sp>
      <p:sp>
        <p:nvSpPr>
          <p:cNvPr id="524" name="Shape 524"/>
          <p:cNvSpPr/>
          <p:nvPr/>
        </p:nvSpPr>
        <p:spPr>
          <a:xfrm>
            <a:off x="1009252" y="1517650"/>
            <a:ext cx="109862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Fill table with the values for the first letter of each suffix. This will assign a relative ranking system.</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26" name="Table 52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7" name="Shape 52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28" name="Shape 52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29" name="Shape 52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30" name="Shape 53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31" name="Shape 53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32" name="Shape 53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533" name="Shape 53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534" name="Shape 53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35" name="Shape 53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36" name="Shape 53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37" name="Shape 53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38" name="Shape 53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539" name="Shape 539"/>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540" name="Table 540"/>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sz="2800"/>
                      </a:pP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42" name="Table 54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3" name="Shape 54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44" name="Shape 54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45" name="Shape 54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46" name="Shape 54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47" name="Shape 54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48" name="Shape 54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549" name="Shape 54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550" name="Shape 55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51" name="Shape 55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52" name="Shape 55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53" name="Shape 55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54" name="Shape 55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555" name="Shape 555"/>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556" name="Table 556"/>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b="1" sz="2800">
                          <a:solidFill>
                            <a:schemeClr val="accent5">
                              <a:hueOff val="101205"/>
                              <a:satOff val="-13598"/>
                              <a:lumOff val="23877"/>
                            </a:schemeClr>
                          </a:solidFill>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58" name="Table 55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59" name="Shape 55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60" name="Shape 56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61" name="Shape 56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62" name="Shape 56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63" name="Shape 56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64" name="Shape 56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565" name="Shape 56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566" name="Shape 56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67" name="Shape 56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568" name="Shape 56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569" name="Shape 56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70" name="Shape 57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571" name="Shape 571"/>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572" name="Table 572"/>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b="1" sz="2800">
                          <a:solidFill>
                            <a:schemeClr val="accent5">
                              <a:hueOff val="101205"/>
                              <a:satOff val="-13598"/>
                              <a:lumOff val="23877"/>
                            </a:schemeClr>
                          </a:solidFill>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74" name="Table 57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75" name="Shape 57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76" name="Shape 57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577" name="Shape 57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578" name="Shape 57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79" name="Shape 57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80" name="Shape 58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581" name="Shape 58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582" name="Shape 58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83" name="Shape 58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584" name="Shape 58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585" name="Shape 58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86" name="Shape 58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587" name="Shape 587"/>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588" name="Table 588"/>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90" name="Table 59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91" name="Shape 59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592" name="Shape 59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593" name="Shape 59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594" name="Shape 59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95" name="Shape 59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96" name="Shape 59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597" name="Shape 59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598" name="Shape 59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599" name="Shape 59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00" name="Shape 60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01" name="Shape 60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02" name="Shape 60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03" name="Shape 603"/>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04" name="Table 604"/>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38" name="Shape 138"/>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590" sz="7400"/>
            </a:lvl1pPr>
          </a:lstStyle>
          <a:p>
            <a:pPr/>
            <a:r>
              <a:t>ABAAABAABAABAA</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06" name="Table 60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07" name="Shape 60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08" name="Shape 60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09" name="Shape 60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10" name="Shape 61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611" name="Shape 61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12" name="Shape 61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613" name="Shape 61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614" name="Shape 61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15" name="Shape 61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16" name="Shape 61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17" name="Shape 61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18" name="Shape 61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19" name="Shape 619"/>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20" name="Table 620"/>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22" name="Table 62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23" name="Shape 62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24" name="Shape 62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25" name="Shape 62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626" name="Shape 62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27" name="Shape 62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28" name="Shape 62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c</a:t>
            </a:r>
          </a:p>
        </p:txBody>
      </p:sp>
      <p:sp>
        <p:nvSpPr>
          <p:cNvPr id="629" name="Shape 62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630" name="Shape 63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31" name="Shape 63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32" name="Shape 63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33" name="Shape 63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34" name="Shape 63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35" name="Shape 635"/>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36" name="Table 636"/>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38" name="Table 63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39" name="Shape 63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40" name="Shape 64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41" name="Shape 64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642" name="Shape 64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43" name="Shape 64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644" name="Shape 64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645" name="Shape 64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646" name="Shape 64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47" name="Shape 64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48" name="Shape 64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49" name="Shape 64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50" name="Shape 65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51" name="Shape 651"/>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52" name="Table 652"/>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54" name="Table 65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55" name="Shape 65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56" name="Shape 65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57" name="Shape 65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658" name="Shape 65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59" name="Shape 65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60" name="Shape 66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661" name="Shape 66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d</a:t>
            </a:r>
          </a:p>
        </p:txBody>
      </p:sp>
      <p:sp>
        <p:nvSpPr>
          <p:cNvPr id="662" name="Shape 66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63" name="Shape 66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64" name="Shape 66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65" name="Shape 66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66" name="Shape 66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67" name="Shape 667"/>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68" name="Table 668"/>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70" name="Table 67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71" name="Shape 67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72" name="Shape 67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73" name="Shape 67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674" name="Shape 67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75" name="Shape 67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76" name="Shape 67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677" name="Shape 67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678" name="Shape 67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679" name="Shape 67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680" name="Shape 68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81" name="Shape 68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82" name="Shape 68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83" name="Shape 683"/>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684" name="Table 684"/>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86" name="Table 68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87" name="Shape 68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88" name="Shape 68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689" name="Shape 68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690" name="Shape 69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91" name="Shape 69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692" name="Shape 69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693" name="Shape 69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694" name="Shape 69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95" name="Shape 69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696" name="Shape 69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697" name="Shape 69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698" name="Shape 69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699" name="Shape 699"/>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700" name="Table 700"/>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02" name="Table 70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03" name="Shape 70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04" name="Shape 70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05" name="Shape 70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06" name="Shape 70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07" name="Shape 70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08" name="Shape 70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09" name="Shape 70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10" name="Shape 71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11" name="Shape 71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712" name="Shape 71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713" name="Shape 71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714" name="Shape 71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15" name="Shape 715"/>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716" name="Table 716"/>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18" name="Table 71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19" name="Shape 71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20" name="Shape 72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21" name="Shape 72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22" name="Shape 72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23" name="Shape 72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24" name="Shape 72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25" name="Shape 72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26" name="Shape 72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27" name="Shape 72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28" name="Shape 72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729" name="Shape 72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730" name="Shape 73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31" name="Shape 731"/>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732" name="Table 732"/>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34" name="Table 73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35" name="Shape 73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36" name="Shape 73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37" name="Shape 73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38" name="Shape 73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39" name="Shape 73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40" name="Shape 74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41" name="Shape 74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42" name="Shape 74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43" name="Shape 74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44" name="Shape 74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45" name="Shape 74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746" name="Shape 74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47" name="Shape 747"/>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748" name="Table 748"/>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50" name="Table 75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51" name="Shape 75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52" name="Shape 75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53" name="Shape 75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54" name="Shape 75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55" name="Shape 75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56" name="Shape 75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57" name="Shape 75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58" name="Shape 75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59" name="Shape 75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60" name="Shape 76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61" name="Shape 76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62" name="Shape 76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63" name="Shape 763"/>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+ 1</a:t>
            </a:r>
            <a:r>
              <a:t>. If index i + 1 is out of bounds assign -1 to give that suffix sorting priority</a:t>
            </a:r>
          </a:p>
        </p:txBody>
      </p:sp>
      <p:graphicFrame>
        <p:nvGraphicFramePr>
          <p:cNvPr id="764" name="Table 764"/>
          <p:cNvGraphicFramePr/>
          <p:nvPr/>
        </p:nvGraphicFramePr>
        <p:xfrm>
          <a:off x="9347063" y="2865570"/>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41" name="Shape 141"/>
          <p:cNvSpPr/>
          <p:nvPr/>
        </p:nvSpPr>
        <p:spPr>
          <a:xfrm rot="16200000">
            <a:off x="58489" y="3259732"/>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42" name="Shape 14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590" sz="7400"/>
            </a:lvl1pPr>
          </a:lstStyle>
          <a:p>
            <a:pPr/>
            <a:r>
              <a:t>ABAAABAABAABAA</a:t>
            </a:r>
          </a:p>
        </p:txBody>
      </p:sp>
      <p:sp>
        <p:nvSpPr>
          <p:cNvPr id="143" name="Shape 143"/>
          <p:cNvSpPr/>
          <p:nvPr/>
        </p:nvSpPr>
        <p:spPr>
          <a:xfrm>
            <a:off x="292143" y="4868363"/>
            <a:ext cx="1009038"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 name="Shape 76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67" name="Shape 767"/>
          <p:cNvSpPr/>
          <p:nvPr/>
        </p:nvSpPr>
        <p:spPr>
          <a:xfrm>
            <a:off x="1461516" y="1196181"/>
            <a:ext cx="1008176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Sort by the second column, then by the third column. This sorts all the suffixes by their first character.</a:t>
            </a:r>
          </a:p>
        </p:txBody>
      </p:sp>
      <p:graphicFrame>
        <p:nvGraphicFramePr>
          <p:cNvPr id="768" name="Table 768"/>
          <p:cNvGraphicFramePr/>
          <p:nvPr/>
        </p:nvGraphicFramePr>
        <p:xfrm>
          <a:off x="2031863"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769" name="Table 769"/>
          <p:cNvGraphicFramePr/>
          <p:nvPr/>
        </p:nvGraphicFramePr>
        <p:xfrm>
          <a:off x="7941596"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70" name="Shape 770"/>
          <p:cNvSpPr/>
          <p:nvPr/>
        </p:nvSpPr>
        <p:spPr>
          <a:xfrm>
            <a:off x="5954105" y="6170414"/>
            <a:ext cx="1570631"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1" name="Shape 771"/>
          <p:cNvSpPr/>
          <p:nvPr/>
        </p:nvSpPr>
        <p:spPr>
          <a:xfrm>
            <a:off x="6051298" y="520911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Sort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73" name="Table 773"/>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74" name="Shape 774"/>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75" name="Shape 775"/>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76" name="Shape 776"/>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77" name="Shape 777"/>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78" name="Shape 778"/>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79" name="Shape 779"/>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80" name="Shape 780"/>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81" name="Shape 781"/>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82" name="Shape 782"/>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83" name="Shape 783"/>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84" name="Shape 784"/>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85" name="Shape 785"/>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786" name="Shape 786"/>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ranking of zero.</a:t>
            </a:r>
          </a:p>
        </p:txBody>
      </p:sp>
      <p:graphicFrame>
        <p:nvGraphicFramePr>
          <p:cNvPr id="787" name="Table 787"/>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89" name="Table 789"/>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90" name="Shape 790"/>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91" name="Shape 791"/>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92" name="Shape 792"/>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793" name="Shape 793"/>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94" name="Shape 794"/>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95" name="Shape 795"/>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796" name="Shape 796"/>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797" name="Shape 797"/>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798" name="Shape 798"/>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799" name="Shape 799"/>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00" name="Shape 800"/>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01" name="Shape 801"/>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802" name="Shape 802"/>
          <p:cNvSpPr/>
          <p:nvPr/>
        </p:nvSpPr>
        <p:spPr>
          <a:xfrm>
            <a:off x="519798" y="1426898"/>
            <a:ext cx="1196520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 index of the first pair give it a pair ranking of zero.</a:t>
            </a:r>
          </a:p>
        </p:txBody>
      </p:sp>
      <p:graphicFrame>
        <p:nvGraphicFramePr>
          <p:cNvPr id="803" name="Table 803"/>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04" name="Shape 804"/>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0</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06" name="Table 80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07" name="Shape 80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08" name="Shape 80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09" name="Shape 80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10" name="Shape 81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11" name="Shape 81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12" name="Shape 81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813" name="Shape 81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814" name="Shape 81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15" name="Shape 81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16" name="Shape 81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17" name="Shape 81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18" name="Shape 81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sp>
        <p:nvSpPr>
          <p:cNvPr id="819" name="Shape 819"/>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graphicFrame>
        <p:nvGraphicFramePr>
          <p:cNvPr id="820" name="Table 820"/>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21" name="Shape 821"/>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25" name="Table 82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26" name="Shape 82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27" name="Shape 82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28" name="Shape 82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29" name="Shape 82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30" name="Shape 83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31" name="Shape 83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832" name="Shape 83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833" name="Shape 83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34" name="Shape 83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35" name="Shape 83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36" name="Shape 83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37" name="Shape 83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838" name="Table 838"/>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39" name="Shape 839"/>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1</a:t>
            </a:r>
          </a:p>
        </p:txBody>
      </p:sp>
      <p:sp>
        <p:nvSpPr>
          <p:cNvPr id="840" name="Shape 840"/>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42" name="Table 84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43" name="Shape 84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44" name="Shape 84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45" name="Shape 84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46" name="Shape 84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47" name="Shape 84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48" name="Shape 84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849" name="Shape 84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850" name="Shape 85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51" name="Shape 85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52" name="Shape 85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53" name="Shape 85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54" name="Shape 85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855" name="Table 855"/>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56" name="Shape 856"/>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2</a:t>
            </a:r>
          </a:p>
        </p:txBody>
      </p:sp>
      <p:sp>
        <p:nvSpPr>
          <p:cNvPr id="857" name="Shape 857"/>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59" name="Table 859"/>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60" name="Shape 860"/>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61" name="Shape 861"/>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62" name="Shape 862"/>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63" name="Shape 863"/>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64" name="Shape 864"/>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65" name="Shape 865"/>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866" name="Shape 866"/>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867" name="Shape 867"/>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68" name="Shape 868"/>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69" name="Shape 869"/>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70" name="Shape 870"/>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71" name="Shape 871"/>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872" name="Table 872"/>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73" name="Shape 873"/>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3</a:t>
            </a:r>
          </a:p>
        </p:txBody>
      </p:sp>
      <p:sp>
        <p:nvSpPr>
          <p:cNvPr id="874" name="Shape 874"/>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6" name="Table 87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77" name="Shape 87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78" name="Shape 87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79" name="Shape 87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80" name="Shape 88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81" name="Shape 88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82" name="Shape 88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883" name="Shape 88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884" name="Shape 88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85" name="Shape 88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86" name="Shape 88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87" name="Shape 88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88" name="Shape 88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889" name="Table 889"/>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90" name="Shape 890"/>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4</a:t>
            </a:r>
          </a:p>
        </p:txBody>
      </p:sp>
      <p:sp>
        <p:nvSpPr>
          <p:cNvPr id="891" name="Shape 891"/>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93" name="Table 893"/>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94" name="Shape 894"/>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95" name="Shape 895"/>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896" name="Shape 896"/>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897" name="Shape 897"/>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98" name="Shape 898"/>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899" name="Shape 899"/>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00" name="Shape 900"/>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01" name="Shape 901"/>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02" name="Shape 902"/>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03" name="Shape 903"/>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04" name="Shape 904"/>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05" name="Shape 905"/>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06" name="Table 906"/>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07" name="Shape 907"/>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4</a:t>
            </a:r>
          </a:p>
        </p:txBody>
      </p:sp>
      <p:sp>
        <p:nvSpPr>
          <p:cNvPr id="908" name="Shape 908"/>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10" name="Table 91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11" name="Shape 91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12" name="Shape 91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13" name="Shape 91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14" name="Shape 91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15" name="Shape 91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16" name="Shape 91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17" name="Shape 91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18" name="Shape 91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19" name="Shape 91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20" name="Shape 92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21" name="Shape 92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22" name="Shape 92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23" name="Table 923"/>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24" name="Shape 924"/>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5</a:t>
            </a:r>
          </a:p>
        </p:txBody>
      </p:sp>
      <p:sp>
        <p:nvSpPr>
          <p:cNvPr id="925" name="Shape 925"/>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46" name="Shape 146"/>
          <p:cNvSpPr/>
          <p:nvPr/>
        </p:nvSpPr>
        <p:spPr>
          <a:xfrm rot="16200000">
            <a:off x="937077"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47" name="Shape 147"/>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590" sz="7400"/>
            </a:lvl1pPr>
          </a:lstStyle>
          <a:p>
            <a:pPr/>
            <a:r>
              <a:t>ABAAABAABAABAA</a:t>
            </a:r>
          </a:p>
        </p:txBody>
      </p:sp>
      <p:sp>
        <p:nvSpPr>
          <p:cNvPr id="148" name="Shape 148"/>
          <p:cNvSpPr/>
          <p:nvPr/>
        </p:nvSpPr>
        <p:spPr>
          <a:xfrm>
            <a:off x="292143" y="4868363"/>
            <a:ext cx="1903775"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27" name="Table 927"/>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28" name="Shape 928"/>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29" name="Shape 929"/>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30" name="Shape 930"/>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31" name="Shape 931"/>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32" name="Shape 932"/>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33" name="Shape 933"/>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34" name="Shape 934"/>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35" name="Shape 935"/>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36" name="Shape 936"/>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37" name="Shape 937"/>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38" name="Shape 938"/>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39" name="Shape 939"/>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40" name="Table 940"/>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41" name="Shape 941"/>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6</a:t>
            </a:r>
          </a:p>
        </p:txBody>
      </p:sp>
      <p:sp>
        <p:nvSpPr>
          <p:cNvPr id="942" name="Shape 942"/>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44" name="Table 94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45" name="Shape 94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46" name="Shape 94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47" name="Shape 94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48" name="Shape 94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49" name="Shape 94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50" name="Shape 95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51" name="Shape 95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52" name="Shape 95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53" name="Shape 95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54" name="Shape 95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55" name="Shape 95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56" name="Shape 95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57" name="Table 957"/>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4"/>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58" name="Shape 958"/>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7</a:t>
            </a:r>
          </a:p>
        </p:txBody>
      </p:sp>
      <p:sp>
        <p:nvSpPr>
          <p:cNvPr id="959" name="Shape 959"/>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61" name="Table 961"/>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62" name="Shape 962"/>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63" name="Shape 963"/>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64" name="Shape 964"/>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65" name="Shape 965"/>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66" name="Shape 966"/>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67" name="Shape 967"/>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68" name="Shape 968"/>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69" name="Shape 969"/>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70" name="Shape 970"/>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71" name="Shape 971"/>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72" name="Shape 972"/>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73" name="Shape 973"/>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74" name="Table 974"/>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chemeClr val="accent5">
                              <a:hueOff val="101205"/>
                              <a:satOff val="-13598"/>
                              <a:lumOff val="23877"/>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75" name="Shape 975"/>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7</a:t>
            </a:r>
          </a:p>
        </p:txBody>
      </p:sp>
      <p:sp>
        <p:nvSpPr>
          <p:cNvPr id="976" name="Shape 976"/>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78" name="Table 97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79" name="Shape 97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80" name="Shape 98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81" name="Shape 98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82" name="Shape 98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83" name="Shape 98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84" name="Shape 98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985" name="Shape 98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986" name="Shape 98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87" name="Shape 98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88" name="Shape 98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89" name="Shape 98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90" name="Shape 99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0</a:t>
            </a:r>
            <a:r>
              <a:t> = 1</a:t>
            </a:r>
          </a:p>
        </p:txBody>
      </p:sp>
      <p:graphicFrame>
        <p:nvGraphicFramePr>
          <p:cNvPr id="991" name="Table 991"/>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92" name="Shape 992"/>
          <p:cNvSpPr/>
          <p:nvPr/>
        </p:nvSpPr>
        <p:spPr>
          <a:xfrm>
            <a:off x="1870815" y="2740687"/>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Pair Rank Counter = 7</a:t>
            </a:r>
          </a:p>
        </p:txBody>
      </p:sp>
      <p:sp>
        <p:nvSpPr>
          <p:cNvPr id="993" name="Shape 993"/>
          <p:cNvSpPr/>
          <p:nvPr/>
        </p:nvSpPr>
        <p:spPr>
          <a:xfrm>
            <a:off x="-133194" y="1414198"/>
            <a:ext cx="1327118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For the next pairs, if the </a:t>
            </a:r>
            <a:r>
              <a:rPr b="1">
                <a:solidFill>
                  <a:schemeClr val="accent2">
                    <a:satOff val="-13916"/>
                    <a:lumOff val="13989"/>
                  </a:schemeClr>
                </a:solidFill>
              </a:rPr>
              <a:t>pairs are different increment the counter</a:t>
            </a:r>
            <a:r>
              <a:t> (meaning the last pair is better than the current pair). This process assigns a </a:t>
            </a:r>
            <a:r>
              <a:rPr b="1">
                <a:solidFill>
                  <a:schemeClr val="accent2">
                    <a:satOff val="-13916"/>
                    <a:lumOff val="13989"/>
                  </a:schemeClr>
                </a:solidFill>
              </a:rPr>
              <a:t>relative ranking</a:t>
            </a:r>
            <a:r>
              <a:t> to each pair for the next iteration.</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95" name="Table 99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96" name="Shape 99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997" name="Shape 99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998" name="Shape 99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999" name="Shape 99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00" name="Shape 100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01" name="Shape 100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002" name="Shape 100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003" name="Shape 100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04" name="Shape 100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05" name="Shape 100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06" name="Shape 100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07" name="Shape 100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008" name="Table 1008"/>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sz="2800"/>
                      </a:pP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10" name="Table 101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11" name="Shape 101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12" name="Shape 101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13" name="Shape 101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14" name="Shape 101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15" name="Shape 101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16" name="Shape 101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017" name="Shape 101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018" name="Shape 101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19" name="Shape 101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20" name="Shape 102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21" name="Shape 102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22" name="Shape 102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023" name="Table 1023"/>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25" name="Table 1025"/>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26" name="Shape 1026"/>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27" name="Shape 1027"/>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28" name="Shape 1028"/>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29" name="Shape 1029"/>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30" name="Shape 1030"/>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31" name="Shape 1031"/>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032" name="Shape 1032"/>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033" name="Shape 1033"/>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34" name="Shape 1034"/>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35" name="Shape 1035"/>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36" name="Shape 1036"/>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37" name="Shape 1037"/>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038" name="Table 1038"/>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sz="2800"/>
                      </a:pP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40" name="Table 104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41" name="Shape 104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42" name="Shape 104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43" name="Shape 104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1044" name="Shape 104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45" name="Shape 104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46" name="Shape 104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047" name="Shape 104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048" name="Shape 104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49" name="Shape 104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50" name="Shape 105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51" name="Shape 105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52" name="Shape 105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053" name="Shape 1053"/>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graphicFrame>
        <p:nvGraphicFramePr>
          <p:cNvPr id="1054" name="Table 1054"/>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56" name="Table 105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57" name="Shape 105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58" name="Shape 105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59" name="Shape 105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60" name="Shape 106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061" name="Shape 106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62" name="Shape 106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063" name="Shape 106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064" name="Shape 106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65" name="Shape 106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66" name="Shape 106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67" name="Shape 106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68" name="Shape 106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069" name="Table 1069"/>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70" name="Shape 107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72" name="Table 107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73" name="Shape 107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74" name="Shape 107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75" name="Shape 107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76" name="Shape 107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77" name="Shape 107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78" name="Shape 107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c</a:t>
            </a:r>
          </a:p>
        </p:txBody>
      </p:sp>
      <p:sp>
        <p:nvSpPr>
          <p:cNvPr id="1079" name="Shape 107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080" name="Shape 108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81" name="Shape 108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82" name="Shape 108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83" name="Shape 108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84" name="Shape 108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085" name="Table 1085"/>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86" name="Shape 1086"/>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952500" y="-76165"/>
            <a:ext cx="11099800" cy="2159001"/>
          </a:xfrm>
          <a:prstGeom prst="rect">
            <a:avLst/>
          </a:prstGeom>
        </p:spPr>
        <p:txBody>
          <a:bodyPr/>
          <a:lstStyle>
            <a:lvl1pPr>
              <a:defRPr b="1" sz="10900"/>
            </a:lvl1pPr>
          </a:lstStyle>
          <a:p>
            <a:pPr/>
            <a:r>
              <a:t>KMP Stage 1</a:t>
            </a:r>
          </a:p>
        </p:txBody>
      </p:sp>
      <p:sp>
        <p:nvSpPr>
          <p:cNvPr id="151" name="Shape 151"/>
          <p:cNvSpPr/>
          <p:nvPr/>
        </p:nvSpPr>
        <p:spPr>
          <a:xfrm rot="16200000">
            <a:off x="1845028" y="3246999"/>
            <a:ext cx="1135872"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81" y="7344"/>
                </a:moveTo>
                <a:lnTo>
                  <a:pt x="9581" y="0"/>
                </a:lnTo>
                <a:lnTo>
                  <a:pt x="0" y="10800"/>
                </a:lnTo>
                <a:lnTo>
                  <a:pt x="9581" y="21600"/>
                </a:lnTo>
                <a:lnTo>
                  <a:pt x="9581" y="14256"/>
                </a:lnTo>
                <a:lnTo>
                  <a:pt x="21600" y="14256"/>
                </a:lnTo>
                <a:lnTo>
                  <a:pt x="21600" y="7344"/>
                </a:lnTo>
                <a:close/>
              </a:path>
            </a:pathLst>
          </a:cu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52" name="Shape 152"/>
          <p:cNvSpPr/>
          <p:nvPr/>
        </p:nvSpPr>
        <p:spPr>
          <a:xfrm>
            <a:off x="292143" y="3935979"/>
            <a:ext cx="1264062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590" sz="7400"/>
            </a:pPr>
            <a:r>
              <a:rPr>
                <a:solidFill>
                  <a:schemeClr val="accent4">
                    <a:hueOff val="102361"/>
                    <a:satOff val="14118"/>
                    <a:lumOff val="10675"/>
                  </a:schemeClr>
                </a:solidFill>
              </a:rPr>
              <a:t>A</a:t>
            </a:r>
            <a:r>
              <a:t>B</a:t>
            </a:r>
            <a:r>
              <a:rPr>
                <a:solidFill>
                  <a:schemeClr val="accent6">
                    <a:hueOff val="-241736"/>
                    <a:satOff val="29413"/>
                    <a:lumOff val="20727"/>
                  </a:schemeClr>
                </a:solidFill>
              </a:rPr>
              <a:t>A</a:t>
            </a:r>
            <a:r>
              <a:t>AABAABAABAA</a:t>
            </a:r>
          </a:p>
        </p:txBody>
      </p:sp>
      <p:sp>
        <p:nvSpPr>
          <p:cNvPr id="153" name="Shape 153"/>
          <p:cNvSpPr/>
          <p:nvPr/>
        </p:nvSpPr>
        <p:spPr>
          <a:xfrm>
            <a:off x="292143" y="4868363"/>
            <a:ext cx="279851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590" sz="7400"/>
            </a:lvl1pPr>
          </a:lstStyle>
          <a:p>
            <a:pPr/>
            <a:r>
              <a:t>001</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88" name="Table 108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89" name="Shape 108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090" name="Shape 109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091" name="Shape 109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092" name="Shape 109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93" name="Shape 109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094" name="Shape 109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095" name="Shape 109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096" name="Shape 109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097" name="Shape 109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098" name="Shape 109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099" name="Shape 109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00" name="Shape 110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01" name="Table 1101"/>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02" name="Shape 1102"/>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04" name="Table 110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05" name="Shape 110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06" name="Shape 110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07" name="Shape 110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08" name="Shape 110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09" name="Shape 110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10" name="Shape 111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c</a:t>
            </a:r>
          </a:p>
        </p:txBody>
      </p:sp>
      <p:sp>
        <p:nvSpPr>
          <p:cNvPr id="1111" name="Shape 111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d</a:t>
            </a:r>
          </a:p>
        </p:txBody>
      </p:sp>
      <p:sp>
        <p:nvSpPr>
          <p:cNvPr id="1112" name="Shape 111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13" name="Shape 111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114" name="Shape 111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115" name="Shape 111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16" name="Shape 111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17" name="Table 1117"/>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18" name="Shape 1118"/>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20" name="Table 112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21" name="Shape 112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22" name="Shape 112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23" name="Shape 112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24" name="Shape 112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25" name="Shape 112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26" name="Shape 112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127" name="Shape 112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128" name="Shape 112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129" name="Shape 112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130" name="Shape 113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131" name="Shape 113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32" name="Shape 113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33" name="Table 1133"/>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34" name="Shape 1134"/>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36" name="Table 113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37" name="Shape 113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38" name="Shape 113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39" name="Shape 113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40" name="Shape 114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41" name="Shape 114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42" name="Shape 114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143" name="Shape 114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d</a:t>
            </a:r>
          </a:p>
        </p:txBody>
      </p:sp>
      <p:sp>
        <p:nvSpPr>
          <p:cNvPr id="1144" name="Shape 114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45" name="Shape 114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b</a:t>
            </a:r>
          </a:p>
        </p:txBody>
      </p:sp>
      <p:sp>
        <p:nvSpPr>
          <p:cNvPr id="1146" name="Shape 114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147" name="Shape 114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48" name="Shape 114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49" name="Table 1149"/>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50" name="Shape 115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52" name="Table 1152"/>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53" name="Shape 1153"/>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54" name="Shape 1154"/>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55" name="Shape 1155"/>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56" name="Shape 1156"/>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57" name="Shape 1157"/>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58" name="Shape 1158"/>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159" name="Shape 1159"/>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160" name="Shape 1160"/>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61" name="Shape 1161"/>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162" name="Shape 1162"/>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r</a:t>
            </a:r>
          </a:p>
        </p:txBody>
      </p:sp>
      <p:sp>
        <p:nvSpPr>
          <p:cNvPr id="1163" name="Shape 1163"/>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64" name="Shape 1164"/>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65" name="Table 1165"/>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66" name="Shape 1166"/>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68" name="Table 1168"/>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69" name="Shape 1169"/>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70" name="Shape 1170"/>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71" name="Shape 1171"/>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72" name="Shape 1172"/>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73" name="Shape 1173"/>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74" name="Shape 1174"/>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175" name="Shape 1175"/>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176" name="Shape 1176"/>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77" name="Shape 1177"/>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b</a:t>
            </a:r>
          </a:p>
        </p:txBody>
      </p:sp>
      <p:sp>
        <p:nvSpPr>
          <p:cNvPr id="1178" name="Shape 1178"/>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179" name="Shape 1179"/>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5">
                    <a:hueOff val="101205"/>
                    <a:satOff val="-13598"/>
                    <a:lumOff val="23877"/>
                  </a:schemeClr>
                </a:solidFill>
              </a:defRPr>
            </a:lvl1pPr>
          </a:lstStyle>
          <a:p>
            <a:pPr/>
            <a:r>
              <a:t>a</a:t>
            </a:r>
          </a:p>
        </p:txBody>
      </p:sp>
      <p:sp>
        <p:nvSpPr>
          <p:cNvPr id="1180" name="Shape 1180"/>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81" name="Table 1181"/>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82" name="Shape 1182"/>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84" name="Table 1184"/>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85" name="Shape 1185"/>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86" name="Shape 1186"/>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87" name="Shape 1187"/>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188" name="Shape 1188"/>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89" name="Shape 1189"/>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90" name="Shape 1190"/>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191" name="Shape 1191"/>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192" name="Shape 1192"/>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193" name="Shape 1193"/>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194" name="Shape 1194"/>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r</a:t>
            </a:r>
          </a:p>
        </p:txBody>
      </p:sp>
      <p:sp>
        <p:nvSpPr>
          <p:cNvPr id="1195" name="Shape 1195"/>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196" name="Shape 1196"/>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197" name="Table 1197"/>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98" name="Shape 1198"/>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00" name="Table 1200"/>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01" name="Shape 1201"/>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02" name="Shape 1202"/>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03" name="Shape 1203"/>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04" name="Shape 1204"/>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05" name="Shape 1205"/>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06" name="Shape 1206"/>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07" name="Shape 1207"/>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08" name="Shape 1208"/>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09" name="Shape 1209"/>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10" name="Shape 1210"/>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11" name="Shape 1211"/>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chemeClr val="accent6">
                    <a:hueOff val="-241736"/>
                    <a:satOff val="29413"/>
                    <a:lumOff val="20727"/>
                  </a:schemeClr>
                </a:solidFill>
              </a:defRPr>
            </a:lvl1pPr>
          </a:lstStyle>
          <a:p>
            <a:pPr/>
            <a:r>
              <a:t>a</a:t>
            </a:r>
          </a:p>
        </p:txBody>
      </p:sp>
      <p:sp>
        <p:nvSpPr>
          <p:cNvPr id="1212" name="Shape 121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213" name="Table 1213"/>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14" name="Shape 1214"/>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16" name="Table 1216"/>
          <p:cNvGraphicFramePr/>
          <p:nvPr/>
        </p:nvGraphicFramePr>
        <p:xfrm>
          <a:off x="408086" y="4222353"/>
          <a:ext cx="8509861" cy="3987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2469"/>
                <a:gridCol w="772469"/>
                <a:gridCol w="772469"/>
                <a:gridCol w="772469"/>
                <a:gridCol w="772469"/>
                <a:gridCol w="772469"/>
                <a:gridCol w="772469"/>
                <a:gridCol w="772469"/>
                <a:gridCol w="772469"/>
                <a:gridCol w="772469"/>
                <a:gridCol w="772469"/>
              </a:tblGrid>
              <a:tr h="79502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lnT w="12700">
                      <a:solidFill>
                        <a:srgbClr val="D6D6D6"/>
                      </a:solidFill>
                      <a:miter lim="400000"/>
                    </a:lnT>
                  </a:tcPr>
                </a:tc>
              </a:tr>
              <a:tr h="795020">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tcPr>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lnR w="12700">
                      <a:solidFill>
                        <a:srgbClr val="D6D6D6"/>
                      </a:solidFill>
                      <a:miter lim="400000"/>
                    </a:lnR>
                  </a:tcPr>
                </a:tc>
              </a:tr>
              <a:tr h="795020">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B w="12700">
                      <a:solidFill>
                        <a:srgbClr val="D6D6D6"/>
                      </a:solidFill>
                      <a:miter lim="400000"/>
                    </a:lnB>
                  </a:tcPr>
                </a:tc>
                <a:tc>
                  <a:txBody>
                    <a:bodyPr/>
                    <a:lstStyle/>
                    <a:p>
                      <a:pPr defTabSz="914400">
                        <a:defRPr sz="28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17" name="Shape 1217"/>
          <p:cNvSpPr/>
          <p:nvPr/>
        </p:nvSpPr>
        <p:spPr>
          <a:xfrm>
            <a:off x="6096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18" name="Shape 1218"/>
          <p:cNvSpPr/>
          <p:nvPr/>
        </p:nvSpPr>
        <p:spPr>
          <a:xfrm>
            <a:off x="1397045"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19" name="Shape 1219"/>
          <p:cNvSpPr/>
          <p:nvPr/>
        </p:nvSpPr>
        <p:spPr>
          <a:xfrm>
            <a:off x="21844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20" name="Shape 1220"/>
          <p:cNvSpPr/>
          <p:nvPr/>
        </p:nvSpPr>
        <p:spPr>
          <a:xfrm>
            <a:off x="29718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21" name="Shape 1221"/>
          <p:cNvSpPr/>
          <p:nvPr/>
        </p:nvSpPr>
        <p:spPr>
          <a:xfrm>
            <a:off x="4504266"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22" name="Shape 1222"/>
          <p:cNvSpPr/>
          <p:nvPr/>
        </p:nvSpPr>
        <p:spPr>
          <a:xfrm>
            <a:off x="3759245"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c</a:t>
            </a:r>
          </a:p>
        </p:txBody>
      </p:sp>
      <p:sp>
        <p:nvSpPr>
          <p:cNvPr id="1223" name="Shape 1223"/>
          <p:cNvSpPr/>
          <p:nvPr/>
        </p:nvSpPr>
        <p:spPr>
          <a:xfrm>
            <a:off x="5249288" y="334843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d</a:t>
            </a:r>
          </a:p>
        </p:txBody>
      </p:sp>
      <p:sp>
        <p:nvSpPr>
          <p:cNvPr id="1224" name="Shape 1224"/>
          <p:cNvSpPr/>
          <p:nvPr/>
        </p:nvSpPr>
        <p:spPr>
          <a:xfrm>
            <a:off x="59943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25" name="Shape 1225"/>
          <p:cNvSpPr/>
          <p:nvPr/>
        </p:nvSpPr>
        <p:spPr>
          <a:xfrm>
            <a:off x="6781708"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b</a:t>
            </a:r>
          </a:p>
        </p:txBody>
      </p:sp>
      <p:sp>
        <p:nvSpPr>
          <p:cNvPr id="1226" name="Shape 1226"/>
          <p:cNvSpPr/>
          <p:nvPr/>
        </p:nvSpPr>
        <p:spPr>
          <a:xfrm>
            <a:off x="75267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r</a:t>
            </a:r>
          </a:p>
        </p:txBody>
      </p:sp>
      <p:sp>
        <p:nvSpPr>
          <p:cNvPr id="1227" name="Shape 1227"/>
          <p:cNvSpPr/>
          <p:nvPr/>
        </p:nvSpPr>
        <p:spPr>
          <a:xfrm>
            <a:off x="8314130" y="334843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lvl1pPr>
          </a:lstStyle>
          <a:p>
            <a:pPr/>
            <a:r>
              <a:t>a</a:t>
            </a:r>
          </a:p>
        </p:txBody>
      </p:sp>
      <p:sp>
        <p:nvSpPr>
          <p:cNvPr id="1228" name="Shape 1228"/>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graphicFrame>
        <p:nvGraphicFramePr>
          <p:cNvPr id="1229" name="Table 1229"/>
          <p:cNvGraphicFramePr/>
          <p:nvPr/>
        </p:nvGraphicFramePr>
        <p:xfrm>
          <a:off x="9397863" y="27470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30" name="Shape 1230"/>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For each suffix at index i </a:t>
            </a:r>
            <a:r>
              <a:rPr b="1">
                <a:solidFill>
                  <a:schemeClr val="accent2">
                    <a:satOff val="-13916"/>
                    <a:lumOff val="13989"/>
                  </a:schemeClr>
                </a:solidFill>
              </a:rPr>
              <a:t>get the value of the character at i + 2</a:t>
            </a:r>
            <a:r>
              <a:t>. If index i + 2 is out of bounds assign -1 to give that suffix sorting priority</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2" name="Shape 1232"/>
          <p:cNvSpPr/>
          <p:nvPr/>
        </p:nvSpPr>
        <p:spPr>
          <a:xfrm>
            <a:off x="2158316" y="329009"/>
            <a:ext cx="916220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5600"/>
            </a:pPr>
            <a:r>
              <a:t>Offset = 2</a:t>
            </a:r>
            <a:r>
              <a:rPr baseline="31999"/>
              <a:t>1</a:t>
            </a:r>
            <a:r>
              <a:t> = 2</a:t>
            </a:r>
          </a:p>
        </p:txBody>
      </p:sp>
      <p:sp>
        <p:nvSpPr>
          <p:cNvPr id="1233" name="Shape 1233"/>
          <p:cNvSpPr/>
          <p:nvPr/>
        </p:nvSpPr>
        <p:spPr>
          <a:xfrm>
            <a:off x="519798" y="1209542"/>
            <a:ext cx="1196520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Sort by the second column, then by the third column. This sorts all the suffixes by their first character, then by their first two characters.</a:t>
            </a:r>
          </a:p>
        </p:txBody>
      </p:sp>
      <p:graphicFrame>
        <p:nvGraphicFramePr>
          <p:cNvPr id="1234" name="Table 1234"/>
          <p:cNvGraphicFramePr/>
          <p:nvPr/>
        </p:nvGraphicFramePr>
        <p:xfrm>
          <a:off x="2031863"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235" name="Table 1235"/>
          <p:cNvGraphicFramePr/>
          <p:nvPr/>
        </p:nvGraphicFramePr>
        <p:xfrm>
          <a:off x="7941596" y="2848637"/>
          <a:ext cx="3357167" cy="67013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821"/>
                <a:gridCol w="1114821"/>
                <a:gridCol w="1114821"/>
              </a:tblGrid>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lnT w="12700">
                      <a:solidFill>
                        <a:srgbClr val="D6D6D6"/>
                      </a:solidFill>
                      <a:miter lim="400000"/>
                    </a:lnT>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3</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0</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4</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R w="12700">
                      <a:solidFill>
                        <a:srgbClr val="D6D6D6"/>
                      </a:solidFill>
                      <a:miter lim="400000"/>
                    </a:lnR>
                  </a:tcPr>
                </a:tc>
              </a:tr>
              <a:tr h="608060">
                <a:tc>
                  <a:txBody>
                    <a:bodyPr/>
                    <a:lstStyle/>
                    <a:p>
                      <a:pPr defTabSz="914400">
                        <a:defRPr>
                          <a:solidFill>
                            <a:srgbClr val="000000"/>
                          </a:solidFill>
                        </a:defRPr>
                      </a:pPr>
                      <a:r>
                        <a:rPr b="1" sz="30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rPr>
                        <a:t>7</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2800">
                          <a:solidFill>
                            <a:srgbClr val="FFFFFF"/>
                          </a:solidFill>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36" name="Shape 1236"/>
          <p:cNvSpPr/>
          <p:nvPr/>
        </p:nvSpPr>
        <p:spPr>
          <a:xfrm>
            <a:off x="5954105" y="6170414"/>
            <a:ext cx="1570631"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7" name="Shape 1237"/>
          <p:cNvSpPr/>
          <p:nvPr/>
        </p:nvSpPr>
        <p:spPr>
          <a:xfrm>
            <a:off x="6051298" y="520911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Sort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