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5" r:id="rId3"/>
    <p:sldId id="304" r:id="rId4"/>
    <p:sldId id="305" r:id="rId5"/>
    <p:sldId id="306" r:id="rId6"/>
    <p:sldId id="257" r:id="rId7"/>
    <p:sldId id="258" r:id="rId8"/>
    <p:sldId id="307" r:id="rId9"/>
    <p:sldId id="259" r:id="rId10"/>
    <p:sldId id="309" r:id="rId11"/>
    <p:sldId id="320" r:id="rId12"/>
    <p:sldId id="294" r:id="rId13"/>
    <p:sldId id="296" r:id="rId14"/>
    <p:sldId id="295" r:id="rId15"/>
    <p:sldId id="297" r:id="rId16"/>
    <p:sldId id="260" r:id="rId17"/>
    <p:sldId id="308" r:id="rId18"/>
    <p:sldId id="321" r:id="rId19"/>
    <p:sldId id="311" r:id="rId20"/>
    <p:sldId id="261" r:id="rId21"/>
    <p:sldId id="284" r:id="rId22"/>
    <p:sldId id="262" r:id="rId23"/>
    <p:sldId id="318" r:id="rId24"/>
    <p:sldId id="263" r:id="rId25"/>
    <p:sldId id="265" r:id="rId26"/>
    <p:sldId id="266" r:id="rId27"/>
    <p:sldId id="276" r:id="rId28"/>
    <p:sldId id="319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312" r:id="rId38"/>
    <p:sldId id="313" r:id="rId39"/>
    <p:sldId id="314" r:id="rId40"/>
    <p:sldId id="315" r:id="rId41"/>
    <p:sldId id="316" r:id="rId42"/>
    <p:sldId id="31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B3"/>
    <a:srgbClr val="008000"/>
    <a:srgbClr val="D0D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82959" autoAdjust="0"/>
  </p:normalViewPr>
  <p:slideViewPr>
    <p:cSldViewPr>
      <p:cViewPr>
        <p:scale>
          <a:sx n="90" d="100"/>
          <a:sy n="90" d="100"/>
        </p:scale>
        <p:origin x="1413" y="-6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20BB-64B8-4C4E-B881-BEE758545F30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603D0-3BAA-45CD-90E7-96D231F57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009695399/functions/dup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NR_getpid</a:t>
            </a:r>
            <a:r>
              <a:rPr lang="en-US" baseline="0" dirty="0"/>
              <a:t> – the number of the system call </a:t>
            </a:r>
            <a:r>
              <a:rPr lang="en-US" baseline="0" dirty="0" err="1"/>
              <a:t>getpid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0x80 – interrupt on Intel’s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7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do I find out the type of </a:t>
            </a:r>
            <a:r>
              <a:rPr lang="en-US" baseline="0" dirty="0" err="1"/>
              <a:t>pid_t</a:t>
            </a:r>
            <a:r>
              <a:rPr lang="en-US" baseline="0" dirty="0"/>
              <a:t>?</a:t>
            </a:r>
          </a:p>
          <a:p>
            <a:r>
              <a:rPr lang="en-US" baseline="0" dirty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/>
              <a:t>Find out what’s needed: “man fork”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man page specifies ‘</a:t>
            </a:r>
            <a:r>
              <a:rPr lang="en-US" baseline="0" dirty="0" err="1"/>
              <a:t>unistd.h</a:t>
            </a:r>
            <a:r>
              <a:rPr lang="en-US" baseline="0" dirty="0"/>
              <a:t>’,</a:t>
            </a:r>
          </a:p>
          <a:p>
            <a:pPr marL="228600" indent="-228600">
              <a:buAutoNum type="arabicPeriod"/>
            </a:pPr>
            <a:r>
              <a:rPr lang="en-US" baseline="0" dirty="0"/>
              <a:t>Locate </a:t>
            </a:r>
            <a:r>
              <a:rPr lang="en-US" baseline="0" dirty="0" err="1"/>
              <a:t>unistd</a:t>
            </a:r>
            <a:r>
              <a:rPr lang="en-US" baseline="0" dirty="0"/>
              <a:t> by typing: “</a:t>
            </a:r>
            <a:r>
              <a:rPr lang="en-US" baseline="0" dirty="0" err="1"/>
              <a:t>whereis</a:t>
            </a:r>
            <a:r>
              <a:rPr lang="en-US" baseline="0" dirty="0"/>
              <a:t> </a:t>
            </a:r>
            <a:r>
              <a:rPr lang="en-US" baseline="0" dirty="0" err="1"/>
              <a:t>unistd.h</a:t>
            </a:r>
            <a:r>
              <a:rPr lang="en-US" baseline="0" dirty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/>
              <a:t>Open the file: /</a:t>
            </a:r>
            <a:r>
              <a:rPr lang="en-US" baseline="0" dirty="0" err="1"/>
              <a:t>usr</a:t>
            </a:r>
            <a:r>
              <a:rPr lang="en-US" baseline="0" dirty="0"/>
              <a:t>/include/</a:t>
            </a:r>
            <a:r>
              <a:rPr lang="en-US" baseline="0" dirty="0" err="1"/>
              <a:t>unistd.h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pid_t</a:t>
            </a:r>
            <a:r>
              <a:rPr lang="en-US" baseline="0" dirty="0"/>
              <a:t> is redefined with __</a:t>
            </a:r>
            <a:r>
              <a:rPr lang="en-US" baseline="0" dirty="0" err="1"/>
              <a:t>pid_t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Check out all of its included headers</a:t>
            </a:r>
          </a:p>
          <a:p>
            <a:pPr marL="228600" indent="-228600">
              <a:buAutoNum type="arabicPeriod"/>
            </a:pPr>
            <a:r>
              <a:rPr lang="en-US" baseline="0" dirty="0"/>
              <a:t>You will see that one of the included headers is ‘</a:t>
            </a:r>
            <a:r>
              <a:rPr lang="en-US" baseline="0" dirty="0" err="1"/>
              <a:t>types.h</a:t>
            </a:r>
            <a:r>
              <a:rPr lang="en-US" baseline="0" dirty="0"/>
              <a:t>’ --&gt; sounds relevant ;)</a:t>
            </a:r>
          </a:p>
          <a:p>
            <a:pPr marL="228600" indent="-228600">
              <a:buAutoNum type="arabicPeriod"/>
            </a:pPr>
            <a:r>
              <a:rPr lang="en-US" baseline="0" dirty="0"/>
              <a:t>Locate ‘</a:t>
            </a:r>
            <a:r>
              <a:rPr lang="en-US" baseline="0" dirty="0" err="1"/>
              <a:t>types.h</a:t>
            </a:r>
            <a:r>
              <a:rPr lang="en-US" baseline="0" dirty="0"/>
              <a:t>’ (/</a:t>
            </a:r>
            <a:r>
              <a:rPr lang="en-US" baseline="0" dirty="0" err="1"/>
              <a:t>usr</a:t>
            </a:r>
            <a:r>
              <a:rPr lang="en-US" baseline="0" dirty="0"/>
              <a:t>/include/bits/</a:t>
            </a:r>
            <a:r>
              <a:rPr lang="en-US" baseline="0" dirty="0" err="1"/>
              <a:t>types.h</a:t>
            </a:r>
            <a:r>
              <a:rPr lang="en-US" baseline="0" dirty="0"/>
              <a:t>) and see that </a:t>
            </a:r>
            <a:r>
              <a:rPr lang="en-US" baseline="0" dirty="0" err="1"/>
              <a:t>pid_t</a:t>
            </a:r>
            <a:r>
              <a:rPr lang="en-US" baseline="0" dirty="0"/>
              <a:t> is simply an </a:t>
            </a:r>
            <a:r>
              <a:rPr lang="en-US" baseline="0" dirty="0" err="1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3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– expects</a:t>
            </a:r>
            <a:r>
              <a:rPr lang="en-US" baseline="0" dirty="0"/>
              <a:t> exec, will show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child already changed state than the call is returned immediately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child already changed state than the call is returned immediately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execv</a:t>
            </a:r>
            <a:r>
              <a:rPr lang="en-US" dirty="0"/>
              <a:t>(), the first argument is a path to the executable.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execvp</a:t>
            </a:r>
            <a:r>
              <a:rPr lang="en-US" dirty="0"/>
              <a:t>(), the first argument is a filename. It must be converted to a path before it can used. This involves looking for the filename in all of the directories in the PATH environment variable.</a:t>
            </a:r>
          </a:p>
          <a:p>
            <a:endParaRPr lang="en-US" dirty="0"/>
          </a:p>
          <a:p>
            <a:r>
              <a:rPr lang="en-US" dirty="0" err="1"/>
              <a:t>Bss</a:t>
            </a:r>
            <a:r>
              <a:rPr lang="en-US" dirty="0"/>
              <a:t> – all uninitialized</a:t>
            </a:r>
            <a:r>
              <a:rPr lang="en-US" baseline="0" dirty="0"/>
              <a:t> data such as static and global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- the permissions in case a new file is created using the O_CREAT flag.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8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dup3() command exists in kernel 3.0</a:t>
            </a:r>
          </a:p>
          <a:p>
            <a:r>
              <a:rPr lang="en-US" baseline="0" dirty="0"/>
              <a:t>Examples  for dup:</a:t>
            </a:r>
          </a:p>
          <a:p>
            <a:r>
              <a:rPr lang="en-US" dirty="0">
                <a:hlinkClick r:id="rId3"/>
              </a:rPr>
              <a:t>http://pubs.opengroup.org/onlinepubs/009695399/functions/dup.html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NR_getpid</a:t>
            </a:r>
            <a:r>
              <a:rPr lang="en-US" baseline="0" dirty="0"/>
              <a:t> – the number of the system call </a:t>
            </a:r>
            <a:r>
              <a:rPr lang="en-US" baseline="0" dirty="0" err="1"/>
              <a:t>getpid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0x80 – interrupt on Intel’s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NR_getpid</a:t>
            </a:r>
            <a:r>
              <a:rPr lang="en-US" baseline="0" dirty="0"/>
              <a:t> – the number of the system call </a:t>
            </a:r>
            <a:r>
              <a:rPr lang="en-US" baseline="0" dirty="0" err="1"/>
              <a:t>getpid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0x80 – interrupt on Intel’s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NR_getpid</a:t>
            </a:r>
            <a:r>
              <a:rPr lang="en-US" baseline="0" dirty="0"/>
              <a:t> – the number of the system call </a:t>
            </a:r>
            <a:r>
              <a:rPr lang="en-US" baseline="0" dirty="0" err="1"/>
              <a:t>getpid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0x80 – interrupt on Intel’s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NR_getpid</a:t>
            </a:r>
            <a:r>
              <a:rPr lang="en-US" baseline="0" dirty="0"/>
              <a:t> – the number of the system call </a:t>
            </a:r>
            <a:r>
              <a:rPr lang="en-US" baseline="0" dirty="0" err="1"/>
              <a:t>getpid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0x80 – interrupt on Intel’s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7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</a:t>
            </a:r>
            <a:r>
              <a:rPr lang="en-US" dirty="0" err="1"/>
              <a:t>NR_getpid</a:t>
            </a:r>
            <a:r>
              <a:rPr lang="en-US" baseline="0" dirty="0"/>
              <a:t> – the number of the system call </a:t>
            </a:r>
            <a:r>
              <a:rPr lang="en-US" baseline="0" dirty="0" err="1"/>
              <a:t>getpid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0x80 – interrupt on Intel’s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r>
              <a:rPr lang="en-US" baseline="0" dirty="0"/>
              <a:t> –c &lt;</a:t>
            </a:r>
            <a:r>
              <a:rPr lang="en-US" baseline="0" dirty="0" err="1"/>
              <a:t>cmd</a:t>
            </a:r>
            <a:r>
              <a:rPr lang="en-US" baseline="0" dirty="0"/>
              <a:t>&gt; will give a summary of all sys calls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03D0-3BAA-45CD-90E7-96D231F5781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GB" dirty="0"/>
              <a:t>The collection of system calls that a kernel provides is the interface that user programs see. The xv6 kernel provides a subset of the services and system calls that Unix kernels traditionally offer.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3259A2-EE04-45EA-AAD4-E1A9ED72F9C5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03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7428-363B-47AC-B636-B084A6CC9574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8464-2A5A-4598-9148-ED8225FEBA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erneltrap.org/node/5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erneltrap.org/node/5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erneltrap.org/node/5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erneltrap.org/node/5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erneltrap.org/node/53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gu.ac.il/~os172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erneltrap.org/node/53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/>
          </a:bodyPr>
          <a:lstStyle/>
          <a:p>
            <a:r>
              <a:rPr lang="en-US" dirty="0"/>
              <a:t>Operating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Practical Session 1 System Calls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6EBB0-00BF-4796-8B83-68C6C6187F87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13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are usually made with C/C++ library functions: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 - Library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Call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80406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03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90405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0480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5200" y="34274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08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2600" y="43418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48752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752600" y="5332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getpid()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1900" y="274704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arguments,</a:t>
            </a:r>
            <a:br>
              <a:rPr lang="en-US" sz="1400" dirty="0"/>
            </a:br>
            <a:r>
              <a:rPr lang="en-US" sz="1400" dirty="0"/>
              <a:t>eax </a:t>
            </a:r>
            <a:r>
              <a:rPr lang="en-US" sz="1400" dirty="0">
                <a:sym typeface="Wingdings" pitchFamily="2" charset="2"/>
              </a:rPr>
              <a:t> _NR_getpid,</a:t>
            </a:r>
            <a:br>
              <a:rPr lang="en-US" sz="1400" dirty="0">
                <a:sym typeface="Wingdings" pitchFamily="2" charset="2"/>
              </a:rPr>
            </a:br>
            <a:r>
              <a:rPr lang="en-US" sz="1400" dirty="0">
                <a:sym typeface="Wingdings" pitchFamily="2" charset="2"/>
              </a:rPr>
              <a:t>kernel mode (int 80)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 </a:t>
            </a:r>
            <a:r>
              <a:rPr lang="en-US" sz="1400" i="1" dirty="0"/>
              <a:t>Sys_Call_table[eax]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11889" y="3884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sys_getpid()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0356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syscall_exit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4572000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resume_userspace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5026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User-Space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Kernel-Space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400" y="621166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Remark: Invoking </a:t>
            </a:r>
            <a:r>
              <a:rPr lang="en-US" sz="1400" b="1" dirty="0" err="1">
                <a:solidFill>
                  <a:schemeClr val="accent2"/>
                </a:solidFill>
              </a:rPr>
              <a:t>int</a:t>
            </a:r>
            <a:r>
              <a:rPr lang="en-US" sz="1400" b="1" dirty="0">
                <a:solidFill>
                  <a:schemeClr val="accent2"/>
                </a:solidFill>
              </a:rPr>
              <a:t> 0x80 is common although newer techniques for “faster” control transfer are provided by both AMD’s and Intel’s architecture.</a:t>
            </a:r>
          </a:p>
        </p:txBody>
      </p:sp>
      <p:pic>
        <p:nvPicPr>
          <p:cNvPr id="1027" name="Picture 3" descr="C:\Users\Alon\AppData\Local\Microsoft\Windows\Temporary Internet Files\Content.IE5\DO01G3QA\MC910216405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7194" y="6284393"/>
            <a:ext cx="606806" cy="528637"/>
          </a:xfrm>
          <a:prstGeom prst="rect">
            <a:avLst/>
          </a:prstGeom>
          <a:noFill/>
        </p:spPr>
      </p:pic>
      <p:sp>
        <p:nvSpPr>
          <p:cNvPr id="40" name="Rounded Rectangular Callout 39"/>
          <p:cNvSpPr/>
          <p:nvPr/>
        </p:nvSpPr>
        <p:spPr>
          <a:xfrm>
            <a:off x="5600700" y="988486"/>
            <a:ext cx="2819400" cy="5564714"/>
          </a:xfrm>
          <a:prstGeom prst="wedgeRoundRectCallout">
            <a:avLst>
              <a:gd name="adj1" fmla="val -88320"/>
              <a:gd name="adj2" fmla="val -57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b="1" i="1" dirty="0" err="1">
                <a:solidFill>
                  <a:srgbClr val="FF0000"/>
                </a:solidFill>
              </a:rPr>
              <a:t>syscall.h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System call numbers 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SYS_fork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SYS_exit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2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SYS_wait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3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SYS_pipe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4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SYS_read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5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SYS_kill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6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SYS_exec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7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SYS_fstat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8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SYS_chdir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9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SYS_dup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10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SYS_getpid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11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SYS_sbrk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12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SYS_sleep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13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SYS_uptime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14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SYS_open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15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SYS_write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16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SYS_mknod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17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SYS_unlink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18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SYS_link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19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SYS_mkdir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20 #define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SYS_close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21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are usually made with C/C++ library functions: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 - Library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Call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80406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03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90405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0480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5200" y="34274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08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2600" y="43418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48752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752600" y="5332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getpid()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1900" y="274704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arguments,</a:t>
            </a:r>
            <a:br>
              <a:rPr lang="en-US" sz="1400" dirty="0"/>
            </a:br>
            <a:r>
              <a:rPr lang="en-US" sz="1400" dirty="0"/>
              <a:t>eax </a:t>
            </a:r>
            <a:r>
              <a:rPr lang="en-US" sz="1400" dirty="0">
                <a:sym typeface="Wingdings" pitchFamily="2" charset="2"/>
              </a:rPr>
              <a:t> _NR_getpid,</a:t>
            </a:r>
            <a:br>
              <a:rPr lang="en-US" sz="1400" dirty="0">
                <a:sym typeface="Wingdings" pitchFamily="2" charset="2"/>
              </a:rPr>
            </a:br>
            <a:r>
              <a:rPr lang="en-US" sz="1400" dirty="0">
                <a:sym typeface="Wingdings" pitchFamily="2" charset="2"/>
              </a:rPr>
              <a:t>kernel mode (int 80)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 </a:t>
            </a:r>
            <a:r>
              <a:rPr lang="en-US" sz="1400" i="1" dirty="0"/>
              <a:t>Sys_Call_table[eax]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11889" y="3884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sys_getpid()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0356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syscall_exit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4572000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resume_userspace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5026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User-Space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Kernel-Space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400" y="621166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Remark: Invoking </a:t>
            </a:r>
            <a:r>
              <a:rPr lang="en-US" sz="1400" b="1" dirty="0" err="1">
                <a:solidFill>
                  <a:schemeClr val="accent2"/>
                </a:solidFill>
              </a:rPr>
              <a:t>int</a:t>
            </a:r>
            <a:r>
              <a:rPr lang="en-US" sz="1400" b="1" dirty="0">
                <a:solidFill>
                  <a:schemeClr val="accent2"/>
                </a:solidFill>
              </a:rPr>
              <a:t> 0x80 is common although newer techniques for “faster” control transfer are provided by both AMD’s and Intel’s architecture.</a:t>
            </a:r>
          </a:p>
        </p:txBody>
      </p:sp>
      <p:pic>
        <p:nvPicPr>
          <p:cNvPr id="1027" name="Picture 3" descr="C:\Users\Alon\AppData\Local\Microsoft\Windows\Temporary Internet Files\Content.IE5\DO01G3QA\MC910216405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7194" y="6284393"/>
            <a:ext cx="606806" cy="528637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161925" y="98684"/>
            <a:ext cx="3467100" cy="6813029"/>
          </a:xfrm>
          <a:prstGeom prst="wedgeRoundRectCallout">
            <a:avLst>
              <a:gd name="adj1" fmla="val 58724"/>
              <a:gd name="adj2" fmla="val -13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b="1" i="1" dirty="0" err="1">
                <a:solidFill>
                  <a:srgbClr val="FF0000"/>
                </a:solidFill>
              </a:rPr>
              <a:t>usys.S</a:t>
            </a:r>
            <a:endParaRPr lang="en-US" sz="14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syscall.h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" #include "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traps.h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" </a:t>
            </a:r>
          </a:p>
          <a:p>
            <a:endParaRPr lang="en-US" sz="14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#define SYSCALL(name) \ .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globl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name; \ 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name: \      </a:t>
            </a:r>
          </a:p>
          <a:p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movl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$SYS_ ## name, %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eax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; \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$T_SYSCALL; \ 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ret </a:t>
            </a:r>
          </a:p>
          <a:p>
            <a:endParaRPr lang="en-US" sz="14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kill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exec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mknod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unlink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mkdir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sbrk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uptime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38675" y="453698"/>
            <a:ext cx="3925888" cy="1979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globl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fork; \ 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fork : \      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movl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$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SYS_fork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, %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eax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; \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$T_SYSCALL; \ 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ret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657600" y="1032768"/>
            <a:ext cx="971550" cy="3063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602231" y="3496030"/>
            <a:ext cx="3925888" cy="1979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globl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fork; \ 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fork : \      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movl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$1, %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eax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; \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 $64; \ </a:t>
            </a:r>
          </a:p>
          <a:p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ret </a:t>
            </a:r>
          </a:p>
        </p:txBody>
      </p:sp>
      <p:sp>
        <p:nvSpPr>
          <p:cNvPr id="42" name="Right Arrow 41"/>
          <p:cNvSpPr/>
          <p:nvPr/>
        </p:nvSpPr>
        <p:spPr>
          <a:xfrm rot="5400000">
            <a:off x="6073773" y="2777921"/>
            <a:ext cx="971550" cy="3063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are usually made with C/C++ library functions: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 - Library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Call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80406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03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90405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0480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5200" y="34274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08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2600" y="43418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48752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752600" y="5332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getpid()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1900" y="274704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arguments,</a:t>
            </a:r>
            <a:br>
              <a:rPr lang="en-US" sz="1400" dirty="0"/>
            </a:br>
            <a:r>
              <a:rPr lang="en-US" sz="1400" dirty="0"/>
              <a:t>eax </a:t>
            </a:r>
            <a:r>
              <a:rPr lang="en-US" sz="1400" dirty="0">
                <a:sym typeface="Wingdings" pitchFamily="2" charset="2"/>
              </a:rPr>
              <a:t> _NR_getpid,</a:t>
            </a:r>
            <a:br>
              <a:rPr lang="en-US" sz="1400" dirty="0">
                <a:sym typeface="Wingdings" pitchFamily="2" charset="2"/>
              </a:rPr>
            </a:br>
            <a:r>
              <a:rPr lang="en-US" sz="1400" dirty="0">
                <a:sym typeface="Wingdings" pitchFamily="2" charset="2"/>
              </a:rPr>
              <a:t>kernel mode (int 80)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 </a:t>
            </a:r>
            <a:r>
              <a:rPr lang="en-US" sz="1400" i="1" dirty="0"/>
              <a:t>Sys_Call_table[eax]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11889" y="3884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sys_getpid()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0356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syscall_exit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4572000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resume_userspace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5026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User-Space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Kernel-Space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400" y="621166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Remark: Invoking </a:t>
            </a:r>
            <a:r>
              <a:rPr lang="en-US" sz="1400" b="1" dirty="0" err="1">
                <a:solidFill>
                  <a:schemeClr val="accent2"/>
                </a:solidFill>
              </a:rPr>
              <a:t>int</a:t>
            </a:r>
            <a:r>
              <a:rPr lang="en-US" sz="1400" b="1" dirty="0">
                <a:solidFill>
                  <a:schemeClr val="accent2"/>
                </a:solidFill>
              </a:rPr>
              <a:t> 0x80 is common although newer techniques for “faster” control transfer are provided by both AMD’s and Intel’s architecture.</a:t>
            </a:r>
          </a:p>
        </p:txBody>
      </p:sp>
      <p:pic>
        <p:nvPicPr>
          <p:cNvPr id="1027" name="Picture 3" descr="C:\Users\Alon\AppData\Local\Microsoft\Windows\Temporary Internet Files\Content.IE5\DO01G3QA\MC910216405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7194" y="6284393"/>
            <a:ext cx="606806" cy="528637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381000" y="650677"/>
            <a:ext cx="3962400" cy="5822429"/>
          </a:xfrm>
          <a:prstGeom prst="wedgeRoundRectCallout">
            <a:avLst>
              <a:gd name="adj1" fmla="val 79691"/>
              <a:gd name="adj2" fmla="val -19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i="1" dirty="0" err="1">
                <a:solidFill>
                  <a:srgbClr val="FF0000"/>
                </a:solidFill>
              </a:rPr>
              <a:t>trapasm.S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alltraps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alltraps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 Build trap frame.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pushl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ds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pushl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pushl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fs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pushl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pushal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 Call trap(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tf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), where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tf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=%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esp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pushl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esp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call trap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21281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are usually made with C/C++ library functions: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 - Library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Call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80406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03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90405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0480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5200" y="34274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08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2600" y="43418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48752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752600" y="5332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getpid()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1900" y="274704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arguments,</a:t>
            </a:r>
            <a:br>
              <a:rPr lang="en-US" sz="1400" dirty="0"/>
            </a:br>
            <a:r>
              <a:rPr lang="en-US" sz="1400" dirty="0"/>
              <a:t>eax </a:t>
            </a:r>
            <a:r>
              <a:rPr lang="en-US" sz="1400" dirty="0">
                <a:sym typeface="Wingdings" pitchFamily="2" charset="2"/>
              </a:rPr>
              <a:t> _NR_getpid,</a:t>
            </a:r>
            <a:br>
              <a:rPr lang="en-US" sz="1400" dirty="0">
                <a:sym typeface="Wingdings" pitchFamily="2" charset="2"/>
              </a:rPr>
            </a:br>
            <a:r>
              <a:rPr lang="en-US" sz="1400" dirty="0">
                <a:sym typeface="Wingdings" pitchFamily="2" charset="2"/>
              </a:rPr>
              <a:t>kernel mode (int 80)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 </a:t>
            </a:r>
            <a:r>
              <a:rPr lang="en-US" sz="1400" i="1" dirty="0"/>
              <a:t>Sys_Call_table[eax]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11889" y="3884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sys_getpid()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0356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syscall_exit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4572000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resume_userspace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5026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User-Space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Kernel-Space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400" y="621166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Remark: Invoking </a:t>
            </a:r>
            <a:r>
              <a:rPr lang="en-US" sz="1400" b="1" dirty="0" err="1">
                <a:solidFill>
                  <a:schemeClr val="accent2"/>
                </a:solidFill>
              </a:rPr>
              <a:t>int</a:t>
            </a:r>
            <a:r>
              <a:rPr lang="en-US" sz="1400" b="1" dirty="0">
                <a:solidFill>
                  <a:schemeClr val="accent2"/>
                </a:solidFill>
              </a:rPr>
              <a:t> 0x80 is common although newer techniques for “faster” control transfer are provided by both AMD’s and Intel’s architecture.</a:t>
            </a:r>
          </a:p>
        </p:txBody>
      </p:sp>
      <p:pic>
        <p:nvPicPr>
          <p:cNvPr id="1027" name="Picture 3" descr="C:\Users\Alon\AppData\Local\Microsoft\Windows\Temporary Internet Files\Content.IE5\DO01G3QA\MC910216405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7194" y="6284393"/>
            <a:ext cx="606806" cy="528637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5865812" y="1011883"/>
            <a:ext cx="3089177" cy="4529434"/>
          </a:xfrm>
          <a:prstGeom prst="wedgeRoundRectCallout">
            <a:avLst>
              <a:gd name="adj1" fmla="val -60492"/>
              <a:gd name="adj2" fmla="val 45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i="1" dirty="0" err="1">
                <a:solidFill>
                  <a:srgbClr val="FF0000"/>
                </a:solidFill>
              </a:rPr>
              <a:t>trap.c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Void trap(struct </a:t>
            </a:r>
            <a:r>
              <a:rPr lang="en-US" sz="1600" dirty="0" err="1">
                <a:solidFill>
                  <a:schemeClr val="tx1"/>
                </a:solidFill>
              </a:rPr>
              <a:t>trapframe</a:t>
            </a:r>
            <a:r>
              <a:rPr lang="en-US" sz="1600" dirty="0">
                <a:solidFill>
                  <a:schemeClr val="tx1"/>
                </a:solidFill>
              </a:rPr>
              <a:t>*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.	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if(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trapno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T_SYSCALL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){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  if(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killed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   exit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syscall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  if(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killed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   exit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250923" y="382859"/>
            <a:ext cx="4700489" cy="6244679"/>
          </a:xfrm>
          <a:prstGeom prst="wedgeRoundRectCallout">
            <a:avLst>
              <a:gd name="adj1" fmla="val 62045"/>
              <a:gd name="adj2" fmla="val -9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i="1" dirty="0" err="1">
                <a:solidFill>
                  <a:srgbClr val="FF0000"/>
                </a:solidFill>
              </a:rPr>
              <a:t>syscall.c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syscalls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SYS_fork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sys_fork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SYS_exit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sys_exit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chemeClr val="tx1"/>
                </a:solidFill>
              </a:rPr>
              <a:t>	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	.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SYS_close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sys_close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syscall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NELEM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syscalls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syscalls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syscalls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]();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"%d %s: unknown sys call %d\n"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88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are usually made with C/C++ library functions: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 - Library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Call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80406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03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90405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0480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5200" y="34274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08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2600" y="43418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48752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752600" y="5332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getpid()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1900" y="274704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arguments,</a:t>
            </a:r>
            <a:br>
              <a:rPr lang="en-US" sz="1400" dirty="0"/>
            </a:br>
            <a:r>
              <a:rPr lang="en-US" sz="1400" dirty="0"/>
              <a:t>eax </a:t>
            </a:r>
            <a:r>
              <a:rPr lang="en-US" sz="1400" dirty="0">
                <a:sym typeface="Wingdings" pitchFamily="2" charset="2"/>
              </a:rPr>
              <a:t> _NR_getpid,</a:t>
            </a:r>
            <a:br>
              <a:rPr lang="en-US" sz="1400" dirty="0">
                <a:sym typeface="Wingdings" pitchFamily="2" charset="2"/>
              </a:rPr>
            </a:br>
            <a:r>
              <a:rPr lang="en-US" sz="1400" dirty="0">
                <a:sym typeface="Wingdings" pitchFamily="2" charset="2"/>
              </a:rPr>
              <a:t>kernel mode (int 80)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 </a:t>
            </a:r>
            <a:r>
              <a:rPr lang="en-US" sz="1400" i="1" dirty="0"/>
              <a:t>Sys_Call_table[eax]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11889" y="3884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sys_getpid()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0356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syscall_exit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4572000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resume_userspace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5026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User-Space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Kernel-Space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400" y="621166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Remark: Invoking </a:t>
            </a:r>
            <a:r>
              <a:rPr lang="en-US" sz="1400" b="1" dirty="0" err="1">
                <a:solidFill>
                  <a:schemeClr val="accent2"/>
                </a:solidFill>
              </a:rPr>
              <a:t>int</a:t>
            </a:r>
            <a:r>
              <a:rPr lang="en-US" sz="1400" b="1" dirty="0">
                <a:solidFill>
                  <a:schemeClr val="accent2"/>
                </a:solidFill>
              </a:rPr>
              <a:t> 0x80 is common although newer techniques for “faster” control transfer are provided by both AMD’s and Intel’s architecture.</a:t>
            </a:r>
          </a:p>
        </p:txBody>
      </p:sp>
      <p:pic>
        <p:nvPicPr>
          <p:cNvPr id="1027" name="Picture 3" descr="C:\Users\Alon\AppData\Local\Microsoft\Windows\Temporary Internet Files\Content.IE5\DO01G3QA\MC910216405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7194" y="6284393"/>
            <a:ext cx="606806" cy="528637"/>
          </a:xfrm>
          <a:prstGeom prst="rect">
            <a:avLst/>
          </a:prstGeom>
          <a:noFill/>
        </p:spPr>
      </p:pic>
      <p:sp>
        <p:nvSpPr>
          <p:cNvPr id="40" name="Rounded Rectangular Callout 39"/>
          <p:cNvSpPr/>
          <p:nvPr/>
        </p:nvSpPr>
        <p:spPr>
          <a:xfrm>
            <a:off x="390524" y="1827770"/>
            <a:ext cx="4714876" cy="4415706"/>
          </a:xfrm>
          <a:prstGeom prst="wedgeRoundRectCallout">
            <a:avLst>
              <a:gd name="adj1" fmla="val 59438"/>
              <a:gd name="adj2" fmla="val 676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i="1" dirty="0" err="1">
                <a:solidFill>
                  <a:srgbClr val="FF0000"/>
                </a:solidFill>
              </a:rPr>
              <a:t>trapasm.S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	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$4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esp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 Return falls through to 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trapret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...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globl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trapret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trapret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popl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fs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popl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ds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$0x8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esp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#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trapno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iret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07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–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Kernel behavior can be enhanced by altering the system calls themselves: imagine we wish to write a message (or add a log entry) whenever a specific user is opening a file. We can re-write the system call open with our new open function and load it to the kernel (need administrative rights). Now all “open” requests are passed through our function.</a:t>
            </a:r>
          </a:p>
          <a:p>
            <a:r>
              <a:rPr lang="en-US" dirty="0"/>
              <a:t>We can examine which system calls are made by a program by invoking </a:t>
            </a:r>
            <a:r>
              <a:rPr lang="en-US" b="1" dirty="0"/>
              <a:t>strace&lt;arguments&gt;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27584"/>
              </p:ext>
            </p:extLst>
          </p:nvPr>
        </p:nvGraphicFramePr>
        <p:xfrm>
          <a:off x="457200" y="1600200"/>
          <a:ext cx="8229600" cy="419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Kernel</a:t>
                      </a:r>
                      <a:r>
                        <a:rPr lang="en-US" baseline="0" dirty="0"/>
                        <a:t>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6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3962400"/>
            <a:ext cx="7620000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Zoar\Downloads\imaegs\business-man-holding-stopwa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53" y="2209800"/>
            <a:ext cx="2070647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1066800" y="4191000"/>
            <a:ext cx="1219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 1</a:t>
            </a:r>
          </a:p>
          <a:p>
            <a:pPr algn="ctr"/>
            <a:r>
              <a:rPr lang="en-US" dirty="0"/>
              <a:t>(running)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4191000"/>
            <a:ext cx="12192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 2</a:t>
            </a:r>
          </a:p>
          <a:p>
            <a:pPr algn="ctr"/>
            <a:r>
              <a:rPr lang="en-US" dirty="0"/>
              <a:t>(sleep)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4191000"/>
            <a:ext cx="1219200" cy="1143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 3</a:t>
            </a:r>
          </a:p>
          <a:p>
            <a:pPr algn="ctr"/>
            <a:r>
              <a:rPr lang="en-US" dirty="0"/>
              <a:t>(ready)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191000"/>
            <a:ext cx="1219200" cy="1143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 4</a:t>
            </a:r>
          </a:p>
          <a:p>
            <a:pPr algn="ctr"/>
            <a:r>
              <a:rPr lang="en-US" dirty="0"/>
              <a:t>(ready)</a:t>
            </a:r>
          </a:p>
        </p:txBody>
      </p:sp>
      <p:pic>
        <p:nvPicPr>
          <p:cNvPr id="12" name="Picture 3" descr="C:\Users\Zoar\Downloads\imaegs\cp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5" y="5867400"/>
            <a:ext cx="784609" cy="7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1066800" y="5334002"/>
            <a:ext cx="609600" cy="685798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532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818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04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9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procstate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UNUSED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EMBRYO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SLEEPING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RUNNABLE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RUNNING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ZOMBIE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e-I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Per-process state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proc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Size of process memory (bytes)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5032"/>
                </a:solidFill>
                <a:latin typeface="Consolas" panose="020B0609020204030204" pitchFamily="49" charset="0"/>
              </a:rPr>
              <a:t>pde_t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pgdir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// Page table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Bottom of kernel stack for this process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procstate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Process state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Process ID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struct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5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proc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*</a:t>
            </a:r>
            <a:r>
              <a:rPr lang="fr-FR" b="1" dirty="0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parent</a:t>
            </a:r>
            <a:r>
              <a:rPr lang="fr-F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;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b="1" dirty="0">
                <a:solidFill>
                  <a:srgbClr val="3F7F5F"/>
                </a:solidFill>
                <a:latin typeface="Consolas" panose="020B0609020204030204" pitchFamily="49" charset="0"/>
              </a:rPr>
              <a:t>// Parent </a:t>
            </a:r>
            <a:r>
              <a:rPr lang="fr-FR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process</a:t>
            </a:r>
            <a:endParaRPr lang="fr-FR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trapframe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tf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Trap frame for current </a:t>
            </a:r>
            <a:r>
              <a:rPr lang="en-US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syscall</a:t>
            </a:r>
            <a:endParaRPr lang="en-US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context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context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swtch</a:t>
            </a:r>
            <a:r>
              <a:rPr lang="en-US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() here to run process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chan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If non-zero, sleeping on </a:t>
            </a:r>
            <a:r>
              <a:rPr lang="en-US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chan</a:t>
            </a:r>
            <a:endParaRPr lang="en-US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killed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7F7B3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If non-zero, have been killed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ofile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[NOFILE];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Open files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inode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cwd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Current directory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[16];         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Process name (debugging)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B4540-FFE1-4A7B-BC23-AAB66E9BDDC6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Kill SYSTEM CALL (XV6)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2780923"/>
            <a:ext cx="49685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100" dirty="0">
                <a:solidFill>
                  <a:srgbClr val="008000"/>
                </a:solidFill>
                <a:latin typeface="Consolas"/>
              </a:rPr>
              <a:t>/***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proc.c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***/</a:t>
            </a:r>
            <a:br>
              <a:rPr lang="en-US" sz="1100" dirty="0">
                <a:solidFill>
                  <a:srgbClr val="008000"/>
                </a:solidFill>
                <a:latin typeface="Consolas"/>
              </a:rPr>
            </a:br>
            <a:endParaRPr lang="en-US" sz="1100" dirty="0">
              <a:solidFill>
                <a:srgbClr val="008000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srgbClr val="008000"/>
                </a:solidFill>
                <a:latin typeface="Consolas"/>
              </a:rPr>
              <a:t>// Kill the process with the given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pid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srgbClr val="008000"/>
                </a:solidFill>
                <a:latin typeface="Consolas"/>
              </a:rPr>
              <a:t>// Process won't exit until it returns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srgbClr val="008000"/>
                </a:solidFill>
                <a:latin typeface="Consolas"/>
              </a:rPr>
              <a:t>// to user space (see trap in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trap.c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).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kill(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 {</a:t>
            </a:r>
            <a:endParaRPr lang="he-IL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proc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*p;</a:t>
            </a:r>
          </a:p>
          <a:p>
            <a:pPr algn="l" rtl="0"/>
            <a:endParaRPr lang="he-IL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acquire(&amp;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ptable.lock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(p =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ptable.proc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 p &lt; &amp;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ptable.proc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[NPROC]; p++){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(p-&gt;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){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  p-&gt;killed = 1;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Wake process from sleep if necessary.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(p-&gt;state == SLEEPING)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    p-&gt;state = RUNNABLE;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  release(&amp;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ptable.lock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algn="l" rtl="0"/>
            <a:r>
              <a:rPr lang="he-IL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release(&amp;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ptable.lock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  <a:endParaRPr lang="he-IL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620688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1100" dirty="0">
                <a:solidFill>
                  <a:srgbClr val="008000"/>
                </a:solidFill>
                <a:latin typeface="Consolas"/>
              </a:rPr>
              <a:t>/***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sysproc.c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***/</a:t>
            </a:r>
          </a:p>
          <a:p>
            <a:pPr algn="l" rtl="0"/>
            <a:endParaRPr lang="en-US" sz="1100" dirty="0">
              <a:solidFill>
                <a:srgbClr val="008000"/>
              </a:solidFill>
              <a:latin typeface="Consolas"/>
            </a:endParaRPr>
          </a:p>
          <a:p>
            <a:pPr algn="l" rtl="0"/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sys_kill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  <a:endParaRPr lang="he-IL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algn="l" rtl="0"/>
            <a:endParaRPr lang="he-IL" sz="1100" dirty="0">
              <a:solidFill>
                <a:prstClr val="black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argint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(0, &amp;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 &lt; 0)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kill(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8104" y="1629126"/>
            <a:ext cx="288032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100" dirty="0">
                <a:solidFill>
                  <a:srgbClr val="008000"/>
                </a:solidFill>
                <a:latin typeface="Consolas"/>
              </a:rPr>
              <a:t>/***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syscall.c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***/</a:t>
            </a:r>
          </a:p>
          <a:p>
            <a:pPr algn="l" rtl="0"/>
            <a:endParaRPr lang="en-US" sz="1100" dirty="0">
              <a:solidFill>
                <a:srgbClr val="008000"/>
              </a:solidFill>
              <a:latin typeface="Consolas"/>
            </a:endParaRPr>
          </a:p>
          <a:p>
            <a:pPr algn="l" rtl="0"/>
            <a:r>
              <a:rPr lang="en-US" sz="1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syscalls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[])(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 = {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SYS_chdir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sys_chdir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SYS_close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sys_close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SYS_dup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sys_dup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SYS_exec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sys_exec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SYS_exit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sys_exit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SYS_fork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sys_fork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SYS_fstat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sys_fstat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SYS_getpid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sys_getpid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SYS_kill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sys_kill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SYS_link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sys_link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SYS_mkdir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sys_mkdir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SYS_mknod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sys_mknod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SYS_open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sys_open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SYS_pipe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sys_pipe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SYS_read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sys_read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SYS_sbrk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sys_sbrk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SYS_sleep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sys_sleep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SYS_unlink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sys_unlink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SYS_wait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sys_wait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SYS_write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sys_write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SYS_uptime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]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sys_uptime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algn="l" rtl="0"/>
            <a:r>
              <a:rPr lang="en-US" sz="1100" dirty="0">
                <a:solidFill>
                  <a:prstClr val="black"/>
                </a:solidFill>
                <a:latin typeface="Consolas"/>
              </a:rPr>
              <a:t>};</a:t>
            </a:r>
            <a:endParaRPr lang="he-IL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80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few administrative notes…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homepage: </a:t>
            </a:r>
          </a:p>
          <a:p>
            <a:r>
              <a:rPr lang="en-US" dirty="0">
                <a:hlinkClick r:id="rId2"/>
              </a:rPr>
              <a:t>http://www.cs.bgu.ac.il/~os172/Main</a:t>
            </a:r>
            <a:endParaRPr lang="en-US" dirty="0"/>
          </a:p>
          <a:p>
            <a:r>
              <a:rPr lang="en-US" dirty="0"/>
              <a:t>Assignments: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Extending xv6 (a pedagogical OS)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Submission in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pairs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Frontal checking: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Assume the grader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ask anything</a:t>
            </a:r>
            <a:r>
              <a:rPr lang="en-US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Must register to exactly one checking session.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45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pid_t</a:t>
            </a:r>
            <a:r>
              <a:rPr lang="en-US" sz="3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fork(void);</a:t>
            </a:r>
          </a:p>
          <a:p>
            <a:r>
              <a:rPr lang="en-US" dirty="0"/>
              <a:t>Fork is used to create a new process. It creates a </a:t>
            </a:r>
            <a:r>
              <a:rPr lang="en-US" u="sng" dirty="0"/>
              <a:t>duplicate</a:t>
            </a:r>
            <a:r>
              <a:rPr lang="en-US" dirty="0"/>
              <a:t> of the original process (including all file descriptors, registers, instruction pointer, etc’).</a:t>
            </a:r>
          </a:p>
          <a:p>
            <a:r>
              <a:rPr lang="en-US" dirty="0"/>
              <a:t>Once the call is finished, the process and its copy go their separate ways. </a:t>
            </a:r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Subsequent changes to one should not effect the other.</a:t>
            </a:r>
          </a:p>
          <a:p>
            <a:r>
              <a:rPr lang="en-US" dirty="0"/>
              <a:t>The fork call returns a different value to the original process (parent) and its copy (child): in the child process this value is zero, and in the parent process it is the </a:t>
            </a:r>
            <a:r>
              <a:rPr lang="en-US" b="1" dirty="0"/>
              <a:t>PID</a:t>
            </a:r>
            <a:r>
              <a:rPr lang="en-US" dirty="0"/>
              <a:t> of the child process.</a:t>
            </a:r>
          </a:p>
          <a:p>
            <a:r>
              <a:rPr lang="en-US" dirty="0"/>
              <a:t>When fork is invoked the </a:t>
            </a:r>
            <a:r>
              <a:rPr lang="en-US" i="1" dirty="0"/>
              <a:t>parent’s</a:t>
            </a:r>
            <a:r>
              <a:rPr lang="en-US" dirty="0"/>
              <a:t> information should be copied to its </a:t>
            </a:r>
            <a:r>
              <a:rPr lang="en-US" i="1" dirty="0"/>
              <a:t>child</a:t>
            </a:r>
            <a:r>
              <a:rPr lang="en-US" dirty="0"/>
              <a:t> – however, this can be wasteful if the child will not need this information (see exec()…). To avoid such situations, Copy On Write (</a:t>
            </a:r>
            <a:r>
              <a:rPr lang="en-US" b="1" i="1" dirty="0"/>
              <a:t>COW</a:t>
            </a:r>
            <a:r>
              <a:rPr lang="en-US" dirty="0"/>
              <a:t>) is used for the data section.</a:t>
            </a:r>
          </a:p>
        </p:txBody>
      </p:sp>
      <p:pic>
        <p:nvPicPr>
          <p:cNvPr id="1026" name="Picture 2" descr="C:\Users\etai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1871505" cy="178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Copy On Write (COW)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Linux manage COW?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25908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Process </a:t>
            </a:r>
            <a:br>
              <a:rPr lang="en-US" dirty="0"/>
            </a:br>
            <a:r>
              <a:rPr lang="en-US" dirty="0"/>
              <a:t>DATA STRUCTURE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task_struct</a:t>
            </a:r>
            <a:r>
              <a:rPr lang="en-US" dirty="0"/>
              <a:t>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2057400" y="4343400"/>
            <a:ext cx="838200" cy="3810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RW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2286000"/>
            <a:ext cx="25908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Process </a:t>
            </a:r>
            <a:br>
              <a:rPr lang="en-US" dirty="0"/>
            </a:br>
            <a:r>
              <a:rPr lang="en-US" dirty="0"/>
              <a:t>DATA STRUCTURE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task_struct</a:t>
            </a:r>
            <a:r>
              <a:rPr lang="en-US" dirty="0"/>
              <a:t>)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019800" y="4343400"/>
            <a:ext cx="838200" cy="381000"/>
          </a:xfrm>
          <a:prstGeom prst="flowChartMulti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2209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fork()</a:t>
            </a:r>
          </a:p>
        </p:txBody>
      </p:sp>
      <p:sp>
        <p:nvSpPr>
          <p:cNvPr id="13" name="Freeform 12"/>
          <p:cNvSpPr/>
          <p:nvPr/>
        </p:nvSpPr>
        <p:spPr>
          <a:xfrm>
            <a:off x="2895599" y="4648200"/>
            <a:ext cx="3048000" cy="381000"/>
          </a:xfrm>
          <a:custGeom>
            <a:avLst/>
            <a:gdLst>
              <a:gd name="connsiteX0" fmla="*/ 3108960 w 3108960"/>
              <a:gd name="connsiteY0" fmla="*/ 0 h 327660"/>
              <a:gd name="connsiteX1" fmla="*/ 1402080 w 3108960"/>
              <a:gd name="connsiteY1" fmla="*/ 320040 h 327660"/>
              <a:gd name="connsiteX2" fmla="*/ 0 w 3108960"/>
              <a:gd name="connsiteY2" fmla="*/ 45720 h 327660"/>
              <a:gd name="connsiteX3" fmla="*/ 0 w 3108960"/>
              <a:gd name="connsiteY3" fmla="*/ 4572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960" h="327660">
                <a:moveTo>
                  <a:pt x="3108960" y="0"/>
                </a:moveTo>
                <a:cubicBezTo>
                  <a:pt x="2514600" y="156210"/>
                  <a:pt x="1920240" y="312420"/>
                  <a:pt x="1402080" y="320040"/>
                </a:cubicBezTo>
                <a:cubicBezTo>
                  <a:pt x="883920" y="327660"/>
                  <a:pt x="0" y="45720"/>
                  <a:pt x="0" y="45720"/>
                </a:cubicBezTo>
                <a:lnTo>
                  <a:pt x="0" y="45720"/>
                </a:lnTo>
              </a:path>
            </a:pathLst>
          </a:custGeom>
          <a:noFill/>
          <a:ln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800000">
            <a:off x="2895600" y="4038600"/>
            <a:ext cx="3048000" cy="381000"/>
          </a:xfrm>
          <a:custGeom>
            <a:avLst/>
            <a:gdLst>
              <a:gd name="connsiteX0" fmla="*/ 3108960 w 3108960"/>
              <a:gd name="connsiteY0" fmla="*/ 0 h 327660"/>
              <a:gd name="connsiteX1" fmla="*/ 1402080 w 3108960"/>
              <a:gd name="connsiteY1" fmla="*/ 320040 h 327660"/>
              <a:gd name="connsiteX2" fmla="*/ 0 w 3108960"/>
              <a:gd name="connsiteY2" fmla="*/ 45720 h 327660"/>
              <a:gd name="connsiteX3" fmla="*/ 0 w 3108960"/>
              <a:gd name="connsiteY3" fmla="*/ 4572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960" h="327660">
                <a:moveTo>
                  <a:pt x="3108960" y="0"/>
                </a:moveTo>
                <a:cubicBezTo>
                  <a:pt x="2514600" y="156210"/>
                  <a:pt x="1920240" y="312420"/>
                  <a:pt x="1402080" y="320040"/>
                </a:cubicBezTo>
                <a:cubicBezTo>
                  <a:pt x="883920" y="327660"/>
                  <a:pt x="0" y="45720"/>
                  <a:pt x="0" y="45720"/>
                </a:cubicBezTo>
                <a:lnTo>
                  <a:pt x="0" y="45720"/>
                </a:lnTo>
              </a:path>
            </a:pathLst>
          </a:custGeom>
          <a:noFill/>
          <a:ln>
            <a:solidFill>
              <a:srgbClr val="008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152400" y="5486400"/>
            <a:ext cx="2667000" cy="1066800"/>
          </a:xfrm>
          <a:prstGeom prst="cloudCallout">
            <a:avLst>
              <a:gd name="adj1" fmla="val 89928"/>
              <a:gd name="adj2" fmla="val -26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Copying is expensive.  The child process will point to the parent’s pages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write information</a:t>
            </a:r>
          </a:p>
        </p:txBody>
      </p:sp>
      <p:pic>
        <p:nvPicPr>
          <p:cNvPr id="17" name="Picture 16" descr="Support_Linux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508396"/>
            <a:ext cx="1168488" cy="134960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4724400" y="4800600"/>
            <a:ext cx="11430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5117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protection fault!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5562600" y="5486400"/>
            <a:ext cx="2362200" cy="1143000"/>
          </a:xfrm>
          <a:prstGeom prst="cloudCallout">
            <a:avLst>
              <a:gd name="adj1" fmla="val -82047"/>
              <a:gd name="adj2" fmla="val -26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Well, no other choice but to allocate a new RW copy of each required page</a:t>
            </a:r>
          </a:p>
        </p:txBody>
      </p:sp>
      <p:sp>
        <p:nvSpPr>
          <p:cNvPr id="23" name="Flowchart: Multidocument 22"/>
          <p:cNvSpPr/>
          <p:nvPr/>
        </p:nvSpPr>
        <p:spPr>
          <a:xfrm>
            <a:off x="6017288" y="4343400"/>
            <a:ext cx="838200" cy="3810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RW</a:t>
            </a:r>
          </a:p>
        </p:txBody>
      </p:sp>
      <p:pic>
        <p:nvPicPr>
          <p:cNvPr id="18" name="Picture 2" descr="C:\Users\etai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190751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10" grpId="0"/>
      <p:bldP spid="13" grpId="0" animBg="1"/>
      <p:bldP spid="14" grpId="0" animBg="1"/>
      <p:bldP spid="15" grpId="0" animBg="1"/>
      <p:bldP spid="15" grpId="1" animBg="1"/>
      <p:bldP spid="16" grpId="0"/>
      <p:bldP spid="21" grpId="0"/>
      <p:bldP spid="22" grpId="0" animBg="1"/>
      <p:bldP spid="22" grpId="1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An example:</a:t>
            </a:r>
          </a:p>
          <a:p>
            <a:pPr>
              <a:buNone/>
            </a:pPr>
            <a:r>
              <a:rPr lang="en-US" sz="1400" dirty="0"/>
              <a:t>	int i = 3472;</a:t>
            </a:r>
          </a:p>
          <a:p>
            <a:pPr>
              <a:buNone/>
            </a:pPr>
            <a:r>
              <a:rPr lang="en-US" sz="1400" dirty="0"/>
              <a:t>	printf("my process pid is %d\n",getpid());</a:t>
            </a:r>
          </a:p>
          <a:p>
            <a:pPr>
              <a:buNone/>
            </a:pPr>
            <a:r>
              <a:rPr lang="en-US" sz="1400" dirty="0"/>
              <a:t>        	fork_id=fork();</a:t>
            </a:r>
          </a:p>
          <a:p>
            <a:pPr>
              <a:buNone/>
            </a:pPr>
            <a:r>
              <a:rPr lang="en-US" sz="1400" dirty="0"/>
              <a:t>        	if (fork_id==0){</a:t>
            </a:r>
          </a:p>
          <a:p>
            <a:pPr>
              <a:buNone/>
            </a:pPr>
            <a:r>
              <a:rPr lang="en-US" sz="1400" dirty="0"/>
              <a:t>	        i= 6794;</a:t>
            </a:r>
          </a:p>
          <a:p>
            <a:pPr>
              <a:buNone/>
            </a:pPr>
            <a:r>
              <a:rPr lang="en-US" sz="1400" dirty="0"/>
              <a:t>                printf(“child pid %d, i=%d\n",getpid(),i);</a:t>
            </a:r>
          </a:p>
          <a:p>
            <a:pPr>
              <a:buNone/>
            </a:pPr>
            <a:r>
              <a:rPr lang="en-US" sz="1400" dirty="0"/>
              <a:t>	}</a:t>
            </a:r>
          </a:p>
          <a:p>
            <a:pPr>
              <a:buNone/>
            </a:pPr>
            <a:r>
              <a:rPr lang="en-US" sz="1400" dirty="0"/>
              <a:t>        else</a:t>
            </a:r>
          </a:p>
          <a:p>
            <a:pPr>
              <a:buNone/>
            </a:pPr>
            <a:r>
              <a:rPr lang="en-US" sz="1400" dirty="0"/>
              <a:t>                printf(“parent pid %d, i=%d\n",getpid(),i);</a:t>
            </a:r>
          </a:p>
          <a:p>
            <a:pPr>
              <a:buNone/>
            </a:pPr>
            <a:r>
              <a:rPr lang="en-US" sz="1400" dirty="0"/>
              <a:t>        return 0;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Output:</a:t>
            </a:r>
            <a:br>
              <a:rPr lang="en-US" sz="1400" dirty="0"/>
            </a:br>
            <a:r>
              <a:rPr lang="en-US" sz="1400" dirty="0"/>
              <a:t>my process pid is 8864</a:t>
            </a:r>
          </a:p>
          <a:p>
            <a:pPr>
              <a:buNone/>
            </a:pPr>
            <a:r>
              <a:rPr lang="en-US" sz="1400" dirty="0"/>
              <a:t>	child pid 8865, i=6794</a:t>
            </a:r>
          </a:p>
          <a:p>
            <a:pPr>
              <a:buNone/>
            </a:pPr>
            <a:r>
              <a:rPr lang="en-US" sz="1400" dirty="0"/>
              <a:t>	parent pid 8864, i=3472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Program flow:</a:t>
            </a:r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rot="5400000">
            <a:off x="5029200" y="3048000"/>
            <a:ext cx="1066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410200" y="35814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rot="5400000">
            <a:off x="4838700" y="4610100"/>
            <a:ext cx="1447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</p:cNvCxnSpPr>
          <p:nvPr/>
        </p:nvCxnSpPr>
        <p:spPr>
          <a:xfrm rot="16200000" flipH="1">
            <a:off x="5708463" y="3803462"/>
            <a:ext cx="1416237" cy="149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2600" y="2819400"/>
            <a:ext cx="762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i = 3472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343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fork_id=0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i = 6794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5400" y="22068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PID = 8864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038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PID = 8865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5000" y="3505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fork 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44928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fork_id = 8865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i=3472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5043948"/>
            <a:ext cx="1843548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5273298"/>
            <a:ext cx="1843548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5546352"/>
            <a:ext cx="1843548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Exit</a:t>
            </a:r>
          </a:p>
          <a:p>
            <a:pPr lvl="1"/>
            <a:r>
              <a:rPr lang="en-US" dirty="0"/>
              <a:t>A process can terminate itself using the exit system call</a:t>
            </a:r>
          </a:p>
          <a:p>
            <a:pPr lvl="1"/>
            <a:r>
              <a:rPr lang="en-US" dirty="0"/>
              <a:t>The call for the exit can be either explicit or implicit</a:t>
            </a:r>
          </a:p>
          <a:p>
            <a:pPr lvl="1"/>
            <a:r>
              <a:rPr lang="en-US" dirty="0"/>
              <a:t>The exit system call receives a single integer argument that will be the exit status of the process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control - zombies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process ends, the memory and resources associated with it are deallocated. </a:t>
            </a:r>
          </a:p>
          <a:p>
            <a:r>
              <a:rPr lang="en-US" dirty="0"/>
              <a:t>However, the entry for that process is not removed from the process table.</a:t>
            </a:r>
          </a:p>
          <a:p>
            <a:r>
              <a:rPr lang="en-US" dirty="0"/>
              <a:t>This allows the parent to collect the child’s exit status.</a:t>
            </a:r>
          </a:p>
          <a:p>
            <a:r>
              <a:rPr lang="en-US" dirty="0"/>
              <a:t>When this data is not collected by the parent the child is called a “zombie”. Such a leak is usually not worrisome in itself, however, it is a good indicator for problems to come.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Wait</a:t>
            </a:r>
          </a:p>
          <a:p>
            <a:pPr lvl="2"/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pid_t wait(int *status);</a:t>
            </a:r>
          </a:p>
          <a:p>
            <a:pPr lvl="2"/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pid_t waitpid(pid_t pid, int *status, int options);</a:t>
            </a:r>
          </a:p>
          <a:p>
            <a:pPr lvl="2"/>
            <a:r>
              <a:rPr lang="en-US" dirty="0"/>
              <a:t>The wait command is used for waiting on child processes whose state changed (the process terminated, for example).</a:t>
            </a:r>
          </a:p>
          <a:p>
            <a:pPr lvl="2"/>
            <a:r>
              <a:rPr lang="en-US" dirty="0"/>
              <a:t>The process calling wait will suspend execution until one of its children (or a specific one) terminates.</a:t>
            </a:r>
          </a:p>
          <a:p>
            <a:pPr lvl="2"/>
            <a:r>
              <a:rPr lang="en-US" dirty="0"/>
              <a:t>Waiting can be done for a specific process, a group of processes or on any arbitrary child with waitpid.</a:t>
            </a:r>
          </a:p>
          <a:p>
            <a:pPr lvl="2"/>
            <a:r>
              <a:rPr lang="en-US" dirty="0"/>
              <a:t>Once the status of a zombie process is collected that process is removed from the process table by the collecting process.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exec*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 execv(const char *path, char *const argv[]);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 execvp(const char *file, char *const argv[]);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exec….</a:t>
            </a:r>
          </a:p>
          <a:p>
            <a:pPr lvl="2"/>
            <a:r>
              <a:rPr lang="en-US" dirty="0"/>
              <a:t>The exec() family of function replaces current process image with a new process image (text, data, </a:t>
            </a:r>
            <a:r>
              <a:rPr lang="en-US" dirty="0" err="1"/>
              <a:t>bss</a:t>
            </a:r>
            <a:r>
              <a:rPr lang="en-US" dirty="0"/>
              <a:t>, stack, etc).</a:t>
            </a:r>
          </a:p>
          <a:p>
            <a:pPr lvl="2"/>
            <a:r>
              <a:rPr lang="en-US" dirty="0"/>
              <a:t>Since no new process is created, PID remains the same.</a:t>
            </a:r>
          </a:p>
          <a:p>
            <a:pPr lvl="2"/>
            <a:r>
              <a:rPr lang="en-US" dirty="0"/>
              <a:t>Exec functions do not return to the calling process unless an error occurred (in which case -1 is returned and errno is set with a special value).</a:t>
            </a:r>
          </a:p>
          <a:p>
            <a:pPr lvl="2"/>
            <a:r>
              <a:rPr lang="en-US" dirty="0"/>
              <a:t>The system call is </a:t>
            </a:r>
            <a:r>
              <a:rPr lang="en-US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execve</a:t>
            </a: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(…)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 control – simple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#define…</a:t>
            </a: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main(</a:t>
            </a:r>
            <a:r>
              <a:rPr lang="en-US" dirty="0">
                <a:solidFill>
                  <a:srgbClr val="00B050"/>
                </a:solidFill>
              </a:rPr>
              <a:t>int </a:t>
            </a:r>
            <a:r>
              <a:rPr lang="en-US" dirty="0"/>
              <a:t>argc, </a:t>
            </a: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**argv){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while</a:t>
            </a:r>
            <a:r>
              <a:rPr lang="en-US" dirty="0"/>
              <a:t>(true){</a:t>
            </a:r>
          </a:p>
          <a:p>
            <a:pPr>
              <a:buNone/>
            </a:pPr>
            <a:r>
              <a:rPr lang="en-US" dirty="0"/>
              <a:t>		type_prompt();</a:t>
            </a:r>
          </a:p>
          <a:p>
            <a:pPr>
              <a:buNone/>
            </a:pPr>
            <a:r>
              <a:rPr lang="en-US" dirty="0"/>
              <a:t>		read_command(command, params);</a:t>
            </a:r>
          </a:p>
          <a:p>
            <a:pPr>
              <a:buNone/>
            </a:pPr>
            <a:r>
              <a:rPr lang="en-US" dirty="0"/>
              <a:t>		pid=fork();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/>
                </a:solidFill>
              </a:rPr>
              <a:t>if </a:t>
            </a:r>
            <a:r>
              <a:rPr lang="en-US" dirty="0"/>
              <a:t>(pid&lt;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			if (errno==EAGAIN)</a:t>
            </a:r>
          </a:p>
          <a:p>
            <a:pPr>
              <a:buNone/>
            </a:pPr>
            <a:r>
              <a:rPr lang="en-US" dirty="0"/>
              <a:t>				printf(“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ERROR cannot allocate sufficient memory</a:t>
            </a:r>
            <a:r>
              <a:rPr lang="en-US" dirty="0"/>
              <a:t>\n”);</a:t>
            </a:r>
          </a:p>
          <a:p>
            <a:pPr>
              <a:buNone/>
            </a:pPr>
            <a:r>
              <a:rPr lang="en-US" dirty="0"/>
              <a:t>			continue;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/>
                </a:solidFill>
              </a:rPr>
              <a:t>if</a:t>
            </a:r>
            <a:r>
              <a:rPr lang="en-US" dirty="0"/>
              <a:t> (pid&gt;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	wait(&amp;status);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/>
                </a:solidFill>
              </a:rPr>
              <a:t>else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execvp</a:t>
            </a:r>
            <a:r>
              <a:rPr lang="en-US" dirty="0"/>
              <a:t>(</a:t>
            </a:r>
            <a:r>
              <a:rPr lang="en-US" dirty="0" err="1"/>
              <a:t>command,params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Management:</a:t>
            </a:r>
          </a:p>
          <a:p>
            <a:pPr lvl="1"/>
            <a:r>
              <a:rPr lang="en-US" dirty="0"/>
              <a:t>open </a:t>
            </a:r>
          </a:p>
          <a:p>
            <a:pPr lvl="1"/>
            <a:r>
              <a:rPr lang="en-US" dirty="0"/>
              <a:t>close 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 err="1"/>
              <a:t>lseek</a:t>
            </a:r>
            <a:endParaRPr lang="en-US" dirty="0"/>
          </a:p>
          <a:p>
            <a:pPr lvl="1"/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3786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POSIX operating systems files are accessed via a </a:t>
            </a:r>
            <a:r>
              <a:rPr lang="en-US" b="1" dirty="0"/>
              <a:t>file descriptor</a:t>
            </a:r>
            <a:r>
              <a:rPr lang="en-US" dirty="0"/>
              <a:t> (Microsoft Windows uses a slightly different object: </a:t>
            </a:r>
            <a:r>
              <a:rPr lang="en-US" b="1" dirty="0"/>
              <a:t>file handle</a:t>
            </a:r>
            <a:r>
              <a:rPr lang="en-US" dirty="0"/>
              <a:t>).</a:t>
            </a:r>
          </a:p>
          <a:p>
            <a:r>
              <a:rPr lang="en-US" dirty="0"/>
              <a:t>A file descriptor is an integer specifying the index of an entry in the </a:t>
            </a:r>
            <a:r>
              <a:rPr lang="en-US" i="1" dirty="0"/>
              <a:t>file descriptor table</a:t>
            </a:r>
            <a:r>
              <a:rPr lang="en-US" dirty="0"/>
              <a:t> held by each process. </a:t>
            </a:r>
          </a:p>
          <a:p>
            <a:r>
              <a:rPr lang="en-US" dirty="0"/>
              <a:t>A file descriptor table is </a:t>
            </a:r>
            <a:r>
              <a:rPr lang="en-US"/>
              <a:t>held by </a:t>
            </a:r>
            <a:r>
              <a:rPr lang="en-US" dirty="0"/>
              <a:t>each process, and contains details of all open files. The following is an example of such a table: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File descriptors can refer to files, directories, sockets and a few more data objects.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581400"/>
          <a:ext cx="5181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Input (stdin)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Output</a:t>
                      </a:r>
                      <a:r>
                        <a:rPr lang="en-US" baseline="0" dirty="0"/>
                        <a:t> (stdout)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(stderr)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operating system (OS) is system software that manages computer hardware and software resources and provides common services for computer programs.</a:t>
            </a:r>
          </a:p>
          <a:p>
            <a:endParaRPr lang="en-US" dirty="0"/>
          </a:p>
        </p:txBody>
      </p:sp>
      <p:pic>
        <p:nvPicPr>
          <p:cNvPr id="1026" name="Picture 2" descr="C:\Users\Zoar\Downloads\imaegs\operating_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905000"/>
            <a:ext cx="14287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3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</a:t>
            </a:r>
          </a:p>
          <a:p>
            <a:pPr lvl="2">
              <a:lnSpc>
                <a:spcPct val="90000"/>
              </a:lnSpc>
            </a:pPr>
            <a:r>
              <a:rPr lang="fr-FR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open(const char *pathname, int flags, mode_t mode);</a:t>
            </a:r>
          </a:p>
          <a:p>
            <a:pPr lvl="2"/>
            <a:r>
              <a:rPr lang="en-US" dirty="0"/>
              <a:t>Open returns a file descriptor for a given pathname.</a:t>
            </a:r>
          </a:p>
          <a:p>
            <a:pPr lvl="2"/>
            <a:r>
              <a:rPr lang="en-US" dirty="0"/>
              <a:t>This file descriptor will be used in subsequent system calls (according to the flags and mode)</a:t>
            </a:r>
          </a:p>
          <a:p>
            <a:pPr lvl="2"/>
            <a:r>
              <a:rPr lang="en-US" dirty="0"/>
              <a:t>Flags define the access mode: O_RDONLY (read only), O_WRONLY (write only), O_RDRW (read write). These can be bit-wised or’ed with more creation and status flags such as O_APPEND, O_TRUNC, O_CREAT.</a:t>
            </a:r>
          </a:p>
          <a:p>
            <a:r>
              <a:rPr lang="en-US" dirty="0"/>
              <a:t>Close</a:t>
            </a:r>
          </a:p>
          <a:p>
            <a:pPr lvl="2"/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 close(int fd);</a:t>
            </a:r>
          </a:p>
          <a:p>
            <a:pPr lvl="2"/>
            <a:r>
              <a:rPr lang="en-US" dirty="0"/>
              <a:t>Closes a file descriptor so it no longer refers to a file. </a:t>
            </a:r>
          </a:p>
          <a:p>
            <a:pPr lvl="2"/>
            <a:r>
              <a:rPr lang="en-US" dirty="0"/>
              <a:t>Returns 0 on success or -1 in case of failure (errno is set).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</a:t>
            </a:r>
          </a:p>
          <a:p>
            <a:pPr lvl="2"/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ssize_t read(int fd, void *buf, size_t count);</a:t>
            </a:r>
          </a:p>
          <a:p>
            <a:pPr lvl="2"/>
            <a:r>
              <a:rPr lang="en-US" dirty="0"/>
              <a:t>Attempts to read </a:t>
            </a:r>
            <a:r>
              <a:rPr lang="en-US" u="sng" dirty="0"/>
              <a:t>up to</a:t>
            </a:r>
            <a:r>
              <a:rPr lang="en-US" dirty="0"/>
              <a:t> </a:t>
            </a:r>
            <a:r>
              <a:rPr lang="en-US" i="1" dirty="0"/>
              <a:t>count</a:t>
            </a:r>
            <a:r>
              <a:rPr lang="en-US" dirty="0"/>
              <a:t> bytes from the file descriptor </a:t>
            </a:r>
            <a:r>
              <a:rPr lang="en-US" i="1" dirty="0"/>
              <a:t>fd</a:t>
            </a:r>
            <a:r>
              <a:rPr lang="en-US" dirty="0"/>
              <a:t>, into the buffer </a:t>
            </a:r>
            <a:r>
              <a:rPr lang="en-US" i="1" dirty="0"/>
              <a:t>buf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Returns the number of bytes actually read (can be less than requested if read was interrupted by a signal, close to EOF, reading from pipe or terminal).</a:t>
            </a:r>
          </a:p>
          <a:p>
            <a:pPr lvl="2"/>
            <a:r>
              <a:rPr lang="en-US" dirty="0"/>
              <a:t>On error -1 is returned (and errno is set).</a:t>
            </a:r>
          </a:p>
          <a:p>
            <a:pPr lvl="2"/>
            <a:r>
              <a:rPr lang="en-US" dirty="0"/>
              <a:t>Note: The file position advances according to the number of bytes read.</a:t>
            </a:r>
          </a:p>
          <a:p>
            <a:r>
              <a:rPr lang="en-US" dirty="0"/>
              <a:t>Write</a:t>
            </a:r>
          </a:p>
          <a:p>
            <a:pPr lvl="2"/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ssize_t write(int fd, const void *buf, size_t count);</a:t>
            </a:r>
          </a:p>
          <a:p>
            <a:pPr lvl="2"/>
            <a:r>
              <a:rPr lang="en-US" dirty="0"/>
              <a:t>Writes </a:t>
            </a:r>
            <a:r>
              <a:rPr lang="en-US" u="sng" dirty="0"/>
              <a:t>up to</a:t>
            </a:r>
            <a:r>
              <a:rPr lang="en-US" dirty="0"/>
              <a:t> </a:t>
            </a:r>
            <a:r>
              <a:rPr lang="en-US" i="1" dirty="0"/>
              <a:t>count</a:t>
            </a:r>
            <a:r>
              <a:rPr lang="en-US" dirty="0"/>
              <a:t> bytes to the file referenced to by </a:t>
            </a:r>
            <a:r>
              <a:rPr lang="en-US" i="1" dirty="0"/>
              <a:t>fd</a:t>
            </a:r>
            <a:r>
              <a:rPr lang="en-US" dirty="0"/>
              <a:t>, from the buffer positioned at </a:t>
            </a:r>
            <a:r>
              <a:rPr lang="en-US" i="1" dirty="0"/>
              <a:t>buf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Returns the number of bytes actually wrote, or -1 (and errno) on error.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lseek</a:t>
            </a:r>
            <a:endParaRPr lang="en-US" dirty="0"/>
          </a:p>
          <a:p>
            <a:pPr lvl="2"/>
            <a:r>
              <a:rPr lang="en-US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off_t</a:t>
            </a: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lseek</a:t>
            </a: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fd</a:t>
            </a: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off_t</a:t>
            </a:r>
            <a:r>
              <a:rPr lang="en-US" sz="2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offset, int whence);</a:t>
            </a:r>
          </a:p>
          <a:p>
            <a:pPr lvl="2"/>
            <a:r>
              <a:rPr lang="en-US" dirty="0"/>
              <a:t>This function repositions the offset of the file position of the file associated with </a:t>
            </a:r>
            <a:r>
              <a:rPr lang="en-US" i="1" dirty="0" err="1"/>
              <a:t>fd</a:t>
            </a:r>
            <a:r>
              <a:rPr lang="en-US" dirty="0"/>
              <a:t> to the argument </a:t>
            </a:r>
            <a:r>
              <a:rPr lang="en-US" i="1" dirty="0"/>
              <a:t>offset </a:t>
            </a:r>
            <a:r>
              <a:rPr lang="en-US" dirty="0"/>
              <a:t>according to the directive </a:t>
            </a:r>
            <a:r>
              <a:rPr lang="en-US" i="1" dirty="0"/>
              <a:t>whence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Whence</a:t>
            </a:r>
            <a:r>
              <a:rPr lang="en-US" dirty="0"/>
              <a:t> can be set to SEEK_SET (directly to offset), SEEK_CUR (</a:t>
            </a:r>
            <a:r>
              <a:rPr lang="en-US" dirty="0" err="1"/>
              <a:t>current+offset</a:t>
            </a:r>
            <a:r>
              <a:rPr lang="en-US" dirty="0"/>
              <a:t>), SEEK_END (</a:t>
            </a:r>
            <a:r>
              <a:rPr lang="en-US" dirty="0" err="1"/>
              <a:t>end+offset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Positioning the offset beyond file end is </a:t>
            </a:r>
            <a:r>
              <a:rPr lang="en-US" u="sng" dirty="0"/>
              <a:t>allowed</a:t>
            </a:r>
            <a:r>
              <a:rPr lang="en-US" dirty="0"/>
              <a:t>. This does not change the size of the file.</a:t>
            </a:r>
          </a:p>
          <a:p>
            <a:pPr lvl="2"/>
            <a:r>
              <a:rPr lang="en-US" dirty="0"/>
              <a:t>Writing to a file beyond its end results in a “hole” filled with ‘\0’ characters (null bytes).</a:t>
            </a:r>
          </a:p>
          <a:p>
            <a:pPr lvl="2"/>
            <a:r>
              <a:rPr lang="en-US" dirty="0"/>
              <a:t>Returns the location as measured in bytes from the </a:t>
            </a:r>
            <a:r>
              <a:rPr lang="en-US" u="sng" dirty="0"/>
              <a:t>beginning of the file</a:t>
            </a:r>
            <a:r>
              <a:rPr lang="en-US" dirty="0"/>
              <a:t>, or -1 in case of error (and set errno).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Dup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 dup(int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oldfd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 dup2(int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oldfd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int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newfd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2"/>
            <a:r>
              <a:rPr lang="en-US" dirty="0"/>
              <a:t>The dup commands create a copy of the file descriptor </a:t>
            </a:r>
            <a:r>
              <a:rPr lang="en-US" i="1" dirty="0" err="1"/>
              <a:t>oldfd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 successful dup command is executed the old and new file descriptors may be used interchangeably.  </a:t>
            </a:r>
          </a:p>
          <a:p>
            <a:pPr lvl="2"/>
            <a:r>
              <a:rPr lang="en-US" dirty="0"/>
              <a:t>They refer to the same open file descriptions and thus share information such as offset and status. That means that using </a:t>
            </a:r>
            <a:r>
              <a:rPr lang="en-US" dirty="0" err="1"/>
              <a:t>lseek</a:t>
            </a:r>
            <a:r>
              <a:rPr lang="en-US" dirty="0"/>
              <a:t> on one will also affect the other!</a:t>
            </a:r>
          </a:p>
          <a:p>
            <a:pPr lvl="2"/>
            <a:r>
              <a:rPr lang="en-US" dirty="0"/>
              <a:t>They do not share descriptor flags (FD_CLOEXEC).</a:t>
            </a:r>
          </a:p>
          <a:p>
            <a:pPr lvl="2"/>
            <a:r>
              <a:rPr lang="en-US" dirty="0"/>
              <a:t>Dup uses the lowest numbered unused file descriptor, and dup2 uses </a:t>
            </a:r>
            <a:r>
              <a:rPr lang="en-US" i="1" dirty="0" err="1"/>
              <a:t>newfd</a:t>
            </a:r>
            <a:r>
              <a:rPr lang="en-US" dirty="0"/>
              <a:t> (closing current </a:t>
            </a:r>
            <a:r>
              <a:rPr lang="en-US" i="1" dirty="0" err="1"/>
              <a:t>newfd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if necessary).</a:t>
            </a:r>
          </a:p>
          <a:p>
            <a:pPr lvl="2"/>
            <a:r>
              <a:rPr lang="en-US" dirty="0"/>
              <a:t>Returns the new file descriptor, or -1 in case of an error (and set errno).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Consider the following</a:t>
            </a:r>
          </a:p>
          <a:p>
            <a:pPr>
              <a:buNone/>
            </a:pPr>
            <a:r>
              <a:rPr lang="en-US" sz="2400" dirty="0"/>
              <a:t>example: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fileFD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open(“file.txt”…);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close(1);  </a:t>
            </a:r>
            <a: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closes file handle 1, which is stdout.*/</a:t>
            </a:r>
            <a:endParaRPr lang="en-US" sz="18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fd =dup(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fileFD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will create another file handle. File handle 1 is free, so it will be allocated. */</a:t>
            </a:r>
          </a:p>
          <a:p>
            <a:pPr>
              <a:buNone/>
            </a:pPr>
            <a:endParaRPr lang="en-US" sz="18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close(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fileFD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 don’t need this descriptor anymore.*/</a:t>
            </a:r>
            <a:endParaRPr lang="en-US" sz="18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printf(“this did not go to stdout”);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As a result (abstract):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2209800"/>
          <a:ext cx="2438399" cy="1186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stdin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baseline="0" dirty="0"/>
                        <a:t>1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baseline="0" dirty="0"/>
                        <a:t>stdout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baseline="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stderr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file.txt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343400"/>
          <a:ext cx="2438399" cy="1186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stdin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baseline="0" dirty="0"/>
                        <a:t>1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baseline="0" dirty="0"/>
                        <a:t>file.txt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baseline="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stderr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3152" marR="73152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5448300" y="3848100"/>
            <a:ext cx="8382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600200"/>
            <a:ext cx="44958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#define…</a:t>
            </a: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#define RW_BLOCK 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main(</a:t>
            </a:r>
            <a:r>
              <a:rPr lang="en-US" dirty="0">
                <a:solidFill>
                  <a:srgbClr val="00B050"/>
                </a:solidFill>
              </a:rPr>
              <a:t>int </a:t>
            </a:r>
            <a:r>
              <a:rPr lang="en-US" dirty="0"/>
              <a:t>argc, </a:t>
            </a: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**argv){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fdsrc</a:t>
            </a:r>
            <a:r>
              <a:rPr lang="en-US" dirty="0"/>
              <a:t>, </a:t>
            </a:r>
            <a:r>
              <a:rPr lang="en-US" dirty="0" err="1"/>
              <a:t>fddst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 ssize_t </a:t>
            </a:r>
            <a:r>
              <a:rPr lang="en-US" dirty="0" err="1"/>
              <a:t>readBytes</a:t>
            </a:r>
            <a:r>
              <a:rPr lang="en-US" dirty="0"/>
              <a:t>, </a:t>
            </a:r>
            <a:r>
              <a:rPr lang="en-US" dirty="0" err="1"/>
              <a:t>wroteBytes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[RW_BLOCK];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*source =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*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fdsrc</a:t>
            </a:r>
            <a:r>
              <a:rPr lang="en-US" dirty="0"/>
              <a:t>=open(</a:t>
            </a:r>
            <a:r>
              <a:rPr lang="en-US" dirty="0" err="1"/>
              <a:t>source,O_RDONLY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tx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fdsrc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ERROR while trying to open source file: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        exit(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fddst</a:t>
            </a:r>
            <a:r>
              <a:rPr lang="en-US" dirty="0"/>
              <a:t>=open(</a:t>
            </a:r>
            <a:r>
              <a:rPr lang="en-US" dirty="0" err="1"/>
              <a:t>dest,O_RDWR|O_CREAT|O_TRUNC</a:t>
            </a:r>
            <a:r>
              <a:rPr lang="en-US" dirty="0">
                <a:solidFill>
                  <a:srgbClr val="FF0000"/>
                </a:solidFill>
              </a:rPr>
              <a:t>, 0666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tx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fddst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ERROR while trying to open destination file: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        exit(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management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4876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	</a:t>
            </a:r>
            <a:r>
              <a:rPr lang="en-US" sz="5200" dirty="0" err="1"/>
              <a:t>lseek</a:t>
            </a:r>
            <a:r>
              <a:rPr lang="en-US" sz="5200" dirty="0"/>
              <a:t>(fddst,</a:t>
            </a:r>
            <a:r>
              <a:rPr lang="en-US" sz="5200" dirty="0">
                <a:solidFill>
                  <a:srgbClr val="FF0000"/>
                </a:solidFill>
              </a:rPr>
              <a:t>20</a:t>
            </a:r>
            <a:r>
              <a:rPr lang="en-US" sz="5200" dirty="0"/>
              <a:t>,SEEK_SET);</a:t>
            </a:r>
          </a:p>
          <a:p>
            <a:pPr>
              <a:buNone/>
            </a:pPr>
            <a:r>
              <a:rPr lang="en-US" sz="5200" dirty="0"/>
              <a:t>        </a:t>
            </a:r>
            <a:r>
              <a:rPr lang="en-US" sz="5200" dirty="0">
                <a:solidFill>
                  <a:schemeClr val="tx2"/>
                </a:solidFill>
              </a:rPr>
              <a:t>do</a:t>
            </a:r>
            <a:r>
              <a:rPr lang="en-US" sz="5200" dirty="0"/>
              <a:t>{</a:t>
            </a:r>
          </a:p>
          <a:p>
            <a:pPr>
              <a:buNone/>
            </a:pPr>
            <a:r>
              <a:rPr lang="en-US" sz="5200" dirty="0"/>
              <a:t>                </a:t>
            </a:r>
            <a:r>
              <a:rPr lang="en-US" sz="5200" dirty="0" err="1"/>
              <a:t>readBytes</a:t>
            </a:r>
            <a:r>
              <a:rPr lang="en-US" sz="5200" dirty="0"/>
              <a:t>=read(</a:t>
            </a:r>
            <a:r>
              <a:rPr lang="en-US" sz="5200" dirty="0" err="1"/>
              <a:t>fdsrc</a:t>
            </a:r>
            <a:r>
              <a:rPr lang="en-US" sz="5200" dirty="0"/>
              <a:t>, buf, RW_BLOCK);</a:t>
            </a:r>
          </a:p>
          <a:p>
            <a:pPr>
              <a:buNone/>
            </a:pPr>
            <a:r>
              <a:rPr lang="en-US" sz="5200" dirty="0"/>
              <a:t>                </a:t>
            </a:r>
            <a:r>
              <a:rPr lang="en-US" sz="5200" dirty="0">
                <a:solidFill>
                  <a:schemeClr val="tx2"/>
                </a:solidFill>
              </a:rPr>
              <a:t>if</a:t>
            </a:r>
            <a:r>
              <a:rPr lang="en-US" sz="5200" dirty="0"/>
              <a:t> (</a:t>
            </a:r>
            <a:r>
              <a:rPr lang="en-US" sz="5200" dirty="0" err="1"/>
              <a:t>readBytes</a:t>
            </a:r>
            <a:r>
              <a:rPr lang="en-US" sz="5200" dirty="0"/>
              <a:t>&lt;0){</a:t>
            </a:r>
          </a:p>
          <a:p>
            <a:pPr>
              <a:buNone/>
            </a:pPr>
            <a:r>
              <a:rPr lang="en-US" sz="5200" dirty="0"/>
              <a:t>		if (errno == EIO){</a:t>
            </a:r>
          </a:p>
          <a:p>
            <a:pPr>
              <a:buNone/>
            </a:pPr>
            <a:r>
              <a:rPr lang="en-US" sz="5200" dirty="0"/>
              <a:t>                        	printf("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I/O errors detected, aborting.</a:t>
            </a:r>
            <a:r>
              <a:rPr lang="en-US" sz="5200" dirty="0"/>
              <a:t>\n");</a:t>
            </a:r>
          </a:p>
          <a:p>
            <a:pPr>
              <a:buNone/>
            </a:pPr>
            <a:r>
              <a:rPr lang="en-US" sz="5200" dirty="0"/>
              <a:t>                        	exit(</a:t>
            </a:r>
            <a:r>
              <a:rPr lang="en-US" sz="5200" dirty="0">
                <a:solidFill>
                  <a:srgbClr val="FF0000"/>
                </a:solidFill>
              </a:rPr>
              <a:t>-10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		}</a:t>
            </a:r>
          </a:p>
          <a:p>
            <a:pPr>
              <a:buNone/>
            </a:pPr>
            <a:r>
              <a:rPr lang="en-US" sz="5200" dirty="0"/>
              <a:t>		exit (</a:t>
            </a:r>
            <a:r>
              <a:rPr lang="en-US" sz="5200" dirty="0">
                <a:solidFill>
                  <a:srgbClr val="FF0000"/>
                </a:solidFill>
              </a:rPr>
              <a:t>-11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                }</a:t>
            </a:r>
          </a:p>
          <a:p>
            <a:pPr>
              <a:buNone/>
            </a:pPr>
            <a:r>
              <a:rPr lang="en-US" sz="5200" dirty="0"/>
              <a:t>                </a:t>
            </a:r>
            <a:r>
              <a:rPr lang="en-US" sz="5200" dirty="0" err="1"/>
              <a:t>wroteBytes</a:t>
            </a:r>
            <a:r>
              <a:rPr lang="en-US" sz="5200" dirty="0"/>
              <a:t>=write(</a:t>
            </a:r>
            <a:r>
              <a:rPr lang="en-US" sz="5200" dirty="0" err="1"/>
              <a:t>fddst</a:t>
            </a:r>
            <a:r>
              <a:rPr lang="en-US" sz="5200" dirty="0"/>
              <a:t>, buf, </a:t>
            </a:r>
            <a:r>
              <a:rPr lang="en-US" sz="5200" dirty="0" err="1"/>
              <a:t>readBytes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                </a:t>
            </a:r>
            <a:r>
              <a:rPr lang="en-US" sz="5200" dirty="0">
                <a:solidFill>
                  <a:schemeClr val="tx2"/>
                </a:solidFill>
              </a:rPr>
              <a:t>if</a:t>
            </a:r>
            <a:r>
              <a:rPr lang="en-US" sz="5200" dirty="0"/>
              <a:t> (</a:t>
            </a:r>
            <a:r>
              <a:rPr lang="en-US" sz="5200" dirty="0" err="1"/>
              <a:t>wroteBytes</a:t>
            </a:r>
            <a:r>
              <a:rPr lang="en-US" sz="5200" dirty="0"/>
              <a:t>&lt;RW_BLOCK)</a:t>
            </a:r>
          </a:p>
          <a:p>
            <a:pPr>
              <a:buNone/>
            </a:pPr>
            <a:r>
              <a:rPr lang="en-US" sz="5200" dirty="0">
                <a:solidFill>
                  <a:schemeClr val="tx2"/>
                </a:solidFill>
              </a:rPr>
              <a:t>                        if </a:t>
            </a:r>
            <a:r>
              <a:rPr lang="en-US" sz="5200" dirty="0"/>
              <a:t>(errno == EDQUOT)</a:t>
            </a:r>
          </a:p>
          <a:p>
            <a:pPr>
              <a:buNone/>
            </a:pPr>
            <a:r>
              <a:rPr lang="en-US" sz="5200" dirty="0"/>
              <a:t>                                printf("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ERROR: out of quota.</a:t>
            </a:r>
            <a:r>
              <a:rPr lang="en-US" sz="5200" dirty="0"/>
              <a:t>\n");</a:t>
            </a:r>
          </a:p>
          <a:p>
            <a:pPr>
              <a:buNone/>
            </a:pPr>
            <a:r>
              <a:rPr lang="en-US" sz="5200" dirty="0">
                <a:solidFill>
                  <a:schemeClr val="tx2"/>
                </a:solidFill>
              </a:rPr>
              <a:t>                        else if </a:t>
            </a:r>
            <a:r>
              <a:rPr lang="en-US" sz="5200" dirty="0"/>
              <a:t>(errno == ENOSPC)</a:t>
            </a:r>
          </a:p>
          <a:p>
            <a:pPr>
              <a:buNone/>
            </a:pPr>
            <a:r>
              <a:rPr lang="en-US" sz="5200" dirty="0"/>
              <a:t>                                printf("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ERROR: not enough disk space.</a:t>
            </a:r>
            <a:r>
              <a:rPr lang="en-US" sz="5200" dirty="0"/>
              <a:t>\n");</a:t>
            </a:r>
          </a:p>
          <a:p>
            <a:pPr>
              <a:buNone/>
            </a:pPr>
            <a:r>
              <a:rPr lang="en-US" sz="5200" dirty="0"/>
              <a:t>        } </a:t>
            </a:r>
            <a:r>
              <a:rPr lang="en-US" sz="5200" dirty="0">
                <a:solidFill>
                  <a:schemeClr val="tx2"/>
                </a:solidFill>
              </a:rPr>
              <a:t>while</a:t>
            </a:r>
            <a:r>
              <a:rPr lang="en-US" sz="5200" dirty="0"/>
              <a:t> (</a:t>
            </a:r>
            <a:r>
              <a:rPr lang="en-US" sz="5200" dirty="0" err="1"/>
              <a:t>readBytes</a:t>
            </a:r>
            <a:r>
              <a:rPr lang="en-US" sz="5200" dirty="0"/>
              <a:t>&gt;</a:t>
            </a:r>
            <a:r>
              <a:rPr lang="en-US" sz="5200" dirty="0">
                <a:solidFill>
                  <a:srgbClr val="FF0000"/>
                </a:solidFill>
              </a:rPr>
              <a:t>0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        </a:t>
            </a:r>
            <a:r>
              <a:rPr lang="en-US" sz="5200" dirty="0" err="1"/>
              <a:t>lseek</a:t>
            </a:r>
            <a:r>
              <a:rPr lang="en-US" sz="5200" dirty="0"/>
              <a:t>(fddst,</a:t>
            </a:r>
            <a:r>
              <a:rPr lang="en-US" sz="5200" dirty="0">
                <a:solidFill>
                  <a:srgbClr val="FF0000"/>
                </a:solidFill>
              </a:rPr>
              <a:t>0</a:t>
            </a:r>
            <a:r>
              <a:rPr lang="en-US" sz="5200" dirty="0"/>
              <a:t>,SEEK_SET);</a:t>
            </a:r>
          </a:p>
          <a:p>
            <a:pPr>
              <a:buNone/>
            </a:pPr>
            <a:r>
              <a:rPr lang="en-US" sz="5200" dirty="0"/>
              <a:t>        write(</a:t>
            </a:r>
            <a:r>
              <a:rPr lang="en-US" sz="5200" dirty="0" err="1"/>
              <a:t>fddst</a:t>
            </a:r>
            <a:r>
              <a:rPr lang="en-US" sz="5200" dirty="0"/>
              <a:t>,"\\</a:t>
            </a:r>
            <a:r>
              <a:rPr lang="en-US" sz="5200" dirty="0">
                <a:solidFill>
                  <a:schemeClr val="accent6">
                    <a:lumMod val="75000"/>
                  </a:schemeClr>
                </a:solidFill>
              </a:rPr>
              <a:t>*WRITE START*</a:t>
            </a:r>
            <a:r>
              <a:rPr lang="en-US" sz="5200" dirty="0"/>
              <a:t>\\\n",</a:t>
            </a:r>
            <a:r>
              <a:rPr lang="en-US" sz="5200" dirty="0">
                <a:solidFill>
                  <a:srgbClr val="FF0000"/>
                </a:solidFill>
              </a:rPr>
              <a:t>16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        close(</a:t>
            </a:r>
            <a:r>
              <a:rPr lang="en-US" sz="5200" dirty="0" err="1"/>
              <a:t>fddst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        close(</a:t>
            </a:r>
            <a:r>
              <a:rPr lang="en-US" sz="5200" dirty="0" err="1"/>
              <a:t>fdsrc</a:t>
            </a:r>
            <a:r>
              <a:rPr lang="en-US" sz="5200" dirty="0"/>
              <a:t>);</a:t>
            </a:r>
          </a:p>
          <a:p>
            <a:pPr>
              <a:buNone/>
            </a:pPr>
            <a:r>
              <a:rPr lang="en-US" sz="5200" dirty="0"/>
              <a:t>        </a:t>
            </a:r>
            <a:r>
              <a:rPr lang="en-US" sz="5200" dirty="0">
                <a:solidFill>
                  <a:schemeClr val="tx2"/>
                </a:solidFill>
              </a:rPr>
              <a:t>return</a:t>
            </a:r>
            <a:r>
              <a:rPr lang="en-US" sz="5200" dirty="0"/>
              <a:t> </a:t>
            </a:r>
            <a:r>
              <a:rPr lang="en-US" sz="5200" dirty="0">
                <a:solidFill>
                  <a:srgbClr val="FF0000"/>
                </a:solidFill>
              </a:rPr>
              <a:t>0</a:t>
            </a:r>
            <a:r>
              <a:rPr lang="en-US" sz="5200" dirty="0"/>
              <a:t>;</a:t>
            </a:r>
          </a:p>
          <a:p>
            <a:pPr>
              <a:buNone/>
            </a:pPr>
            <a:r>
              <a:rPr lang="en-US" sz="5200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 – example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800" dirty="0"/>
              <a:t>How many lines of “Hello” will be printed in the following example:</a:t>
            </a:r>
          </a:p>
          <a:p>
            <a:pPr marL="0">
              <a:buNone/>
            </a:pP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 int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B050"/>
                </a:solidFill>
              </a:rPr>
              <a:t>int </a:t>
            </a:r>
            <a:r>
              <a:rPr lang="en-US" sz="1800" dirty="0"/>
              <a:t>argc, </a:t>
            </a:r>
            <a:r>
              <a:rPr lang="en-US" sz="1800" dirty="0">
                <a:solidFill>
                  <a:srgbClr val="00B050"/>
                </a:solidFill>
              </a:rPr>
              <a:t>char</a:t>
            </a:r>
            <a:r>
              <a:rPr lang="en-US" sz="1800" dirty="0"/>
              <a:t> **argv){</a:t>
            </a:r>
          </a:p>
          <a:p>
            <a:pPr marL="0">
              <a:buNone/>
            </a:pPr>
            <a:r>
              <a:rPr lang="en-US" sz="1800" dirty="0"/>
              <a:t>	int i;</a:t>
            </a:r>
          </a:p>
          <a:p>
            <a:pPr marL="0">
              <a:buNone/>
            </a:pPr>
            <a:r>
              <a:rPr lang="en-US" sz="1800" dirty="0"/>
              <a:t>	for (i=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 i&lt;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/>
              <a:t>; i++){</a:t>
            </a:r>
          </a:p>
          <a:p>
            <a:pPr marL="0">
              <a:buNone/>
            </a:pPr>
            <a:r>
              <a:rPr lang="en-US" sz="1800" dirty="0"/>
              <a:t>		fork();</a:t>
            </a:r>
          </a:p>
          <a:p>
            <a:pPr marL="0">
              <a:buNone/>
            </a:pPr>
            <a:r>
              <a:rPr lang="en-US" sz="1800" dirty="0"/>
              <a:t>		printf(“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sz="1800" dirty="0"/>
              <a:t>”);</a:t>
            </a:r>
          </a:p>
          <a:p>
            <a:pPr marL="0">
              <a:buNone/>
            </a:pPr>
            <a:r>
              <a:rPr lang="en-US" sz="1800" dirty="0"/>
              <a:t>	}</a:t>
            </a:r>
          </a:p>
          <a:p>
            <a:pPr marL="0">
              <a:buNone/>
            </a:pPr>
            <a:r>
              <a:rPr lang="en-US" sz="1800" dirty="0"/>
              <a:t>	return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</a:t>
            </a:r>
          </a:p>
          <a:p>
            <a:pPr marL="0">
              <a:buNone/>
            </a:pPr>
            <a:r>
              <a:rPr lang="en-US" sz="1800" dirty="0"/>
              <a:t>}</a:t>
            </a:r>
          </a:p>
          <a:p>
            <a:pPr marL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35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 – example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800" dirty="0"/>
              <a:t>How many lines of “Hello” will be printed in the following example:</a:t>
            </a:r>
          </a:p>
          <a:p>
            <a:pPr marL="0">
              <a:buNone/>
            </a:pP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 int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B050"/>
                </a:solidFill>
              </a:rPr>
              <a:t>int </a:t>
            </a:r>
            <a:r>
              <a:rPr lang="en-US" sz="1800" dirty="0"/>
              <a:t>argc, </a:t>
            </a:r>
            <a:r>
              <a:rPr lang="en-US" sz="1800" dirty="0">
                <a:solidFill>
                  <a:srgbClr val="00B050"/>
                </a:solidFill>
              </a:rPr>
              <a:t>char</a:t>
            </a:r>
            <a:r>
              <a:rPr lang="en-US" sz="1800" dirty="0"/>
              <a:t> **argv){</a:t>
            </a:r>
          </a:p>
          <a:p>
            <a:pPr marL="0">
              <a:buNone/>
            </a:pPr>
            <a:r>
              <a:rPr lang="en-US" sz="1800" dirty="0"/>
              <a:t>	int i;</a:t>
            </a:r>
          </a:p>
          <a:p>
            <a:pPr marL="0">
              <a:buNone/>
            </a:pPr>
            <a:r>
              <a:rPr lang="en-US" sz="1800" dirty="0"/>
              <a:t>	for (i=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 i&lt;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/>
              <a:t>; i++){</a:t>
            </a:r>
          </a:p>
          <a:p>
            <a:pPr marL="0">
              <a:buNone/>
            </a:pPr>
            <a:r>
              <a:rPr lang="en-US" sz="1800" dirty="0"/>
              <a:t>		fork();</a:t>
            </a:r>
          </a:p>
          <a:p>
            <a:pPr marL="0">
              <a:buNone/>
            </a:pPr>
            <a:r>
              <a:rPr lang="en-US" sz="1800" dirty="0"/>
              <a:t>		printf(“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sz="1800" dirty="0"/>
              <a:t>”);</a:t>
            </a:r>
          </a:p>
          <a:p>
            <a:pPr marL="0">
              <a:buNone/>
            </a:pPr>
            <a:r>
              <a:rPr lang="en-US" sz="1800" dirty="0"/>
              <a:t>	}</a:t>
            </a:r>
          </a:p>
          <a:p>
            <a:pPr marL="0">
              <a:buNone/>
            </a:pPr>
            <a:r>
              <a:rPr lang="en-US" sz="1800" dirty="0"/>
              <a:t>	return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</a:t>
            </a:r>
          </a:p>
          <a:p>
            <a:pPr marL="0">
              <a:buNone/>
            </a:pPr>
            <a:r>
              <a:rPr lang="en-US" sz="1800" dirty="0"/>
              <a:t>}</a:t>
            </a:r>
          </a:p>
          <a:p>
            <a:pPr marL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Program flow: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buNone/>
            </a:pPr>
            <a:r>
              <a:rPr lang="en-US" sz="1800" dirty="0"/>
              <a:t>Total number of printf calls:</a:t>
            </a: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rot="5400000">
            <a:off x="6422065" y="2432751"/>
            <a:ext cx="446567" cy="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81554" y="2656034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8" idx="5"/>
            <a:endCxn id="23" idx="1"/>
          </p:cNvCxnSpPr>
          <p:nvPr/>
        </p:nvCxnSpPr>
        <p:spPr>
          <a:xfrm rot="16200000" flipH="1">
            <a:off x="6810795" y="2644604"/>
            <a:ext cx="555154" cy="79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22" idx="7"/>
          </p:cNvCxnSpPr>
          <p:nvPr/>
        </p:nvCxnSpPr>
        <p:spPr>
          <a:xfrm rot="5400000">
            <a:off x="5946900" y="2666755"/>
            <a:ext cx="555154" cy="7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39809" y="3301409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67600" y="3301409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30" idx="0"/>
          </p:cNvCxnSpPr>
          <p:nvPr/>
        </p:nvCxnSpPr>
        <p:spPr>
          <a:xfrm rot="5400000">
            <a:off x="5264003" y="3620308"/>
            <a:ext cx="704485" cy="28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10200" y="4114800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>
            <a:stCxn id="22" idx="5"/>
            <a:endCxn id="36" idx="0"/>
          </p:cNvCxnSpPr>
          <p:nvPr/>
        </p:nvCxnSpPr>
        <p:spPr>
          <a:xfrm rot="16200000" flipH="1">
            <a:off x="5655074" y="3603955"/>
            <a:ext cx="723171" cy="33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flipH="1">
            <a:off x="6120809" y="4133486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  <a:endCxn id="41" idx="0"/>
          </p:cNvCxnSpPr>
          <p:nvPr/>
        </p:nvCxnSpPr>
        <p:spPr>
          <a:xfrm rot="5400000">
            <a:off x="6994855" y="3642057"/>
            <a:ext cx="723172" cy="25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62800" y="4133487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Arrow Connector 41"/>
          <p:cNvCxnSpPr>
            <a:stCxn id="23" idx="5"/>
            <a:endCxn id="43" idx="0"/>
          </p:cNvCxnSpPr>
          <p:nvPr/>
        </p:nvCxnSpPr>
        <p:spPr>
          <a:xfrm rot="16200000" flipH="1">
            <a:off x="7385926" y="3600895"/>
            <a:ext cx="741858" cy="36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flipH="1">
            <a:off x="7873409" y="4152173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>
            <a:stCxn id="30" idx="4"/>
          </p:cNvCxnSpPr>
          <p:nvPr/>
        </p:nvCxnSpPr>
        <p:spPr>
          <a:xfrm rot="5400000">
            <a:off x="4963151" y="4460840"/>
            <a:ext cx="729294" cy="2923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4"/>
          </p:cNvCxnSpPr>
          <p:nvPr/>
        </p:nvCxnSpPr>
        <p:spPr>
          <a:xfrm rot="16200000" flipH="1">
            <a:off x="5277294" y="4439093"/>
            <a:ext cx="710609" cy="317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</p:cNvCxnSpPr>
          <p:nvPr/>
        </p:nvCxnSpPr>
        <p:spPr>
          <a:xfrm rot="5400000">
            <a:off x="5680041" y="4448436"/>
            <a:ext cx="691923" cy="317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4"/>
          </p:cNvCxnSpPr>
          <p:nvPr/>
        </p:nvCxnSpPr>
        <p:spPr>
          <a:xfrm rot="16200000" flipH="1">
            <a:off x="5994184" y="4451496"/>
            <a:ext cx="673237" cy="292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43600" y="2971800"/>
            <a:ext cx="533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81800" y="2971800"/>
            <a:ext cx="533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102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674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628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600" y="2819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00600" y="3609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00600" y="4371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i=2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562600"/>
            <a:ext cx="952500" cy="4762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9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 – example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800" dirty="0"/>
              <a:t>How many lines of “Hello” will be printed in the following example:</a:t>
            </a:r>
          </a:p>
          <a:p>
            <a:pPr marL="0">
              <a:buNone/>
            </a:pP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 int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B050"/>
                </a:solidFill>
              </a:rPr>
              <a:t>int </a:t>
            </a:r>
            <a:r>
              <a:rPr lang="en-US" sz="1800" dirty="0"/>
              <a:t>argc, </a:t>
            </a:r>
            <a:r>
              <a:rPr lang="en-US" sz="1800" dirty="0">
                <a:solidFill>
                  <a:srgbClr val="00B050"/>
                </a:solidFill>
              </a:rPr>
              <a:t>char</a:t>
            </a:r>
            <a:r>
              <a:rPr lang="en-US" sz="1800" dirty="0"/>
              <a:t> **argv){</a:t>
            </a:r>
          </a:p>
          <a:p>
            <a:pPr marL="0">
              <a:buNone/>
            </a:pPr>
            <a:r>
              <a:rPr lang="en-US" sz="1800" dirty="0"/>
              <a:t>	int i;</a:t>
            </a:r>
          </a:p>
          <a:p>
            <a:pPr marL="0">
              <a:buNone/>
            </a:pPr>
            <a:r>
              <a:rPr lang="en-US" sz="1800" dirty="0"/>
              <a:t>	for (i=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 i&lt;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/>
              <a:t>; i++){</a:t>
            </a:r>
          </a:p>
          <a:p>
            <a:pPr marL="0">
              <a:buNone/>
            </a:pPr>
            <a:r>
              <a:rPr lang="en-US" sz="1800" dirty="0"/>
              <a:t>		printf(“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sz="1800" dirty="0"/>
              <a:t>”);</a:t>
            </a:r>
          </a:p>
          <a:p>
            <a:pPr marL="0">
              <a:buNone/>
            </a:pPr>
            <a:r>
              <a:rPr lang="en-US" sz="1800" dirty="0"/>
              <a:t>		fork();</a:t>
            </a:r>
          </a:p>
          <a:p>
            <a:pPr marL="0">
              <a:buNone/>
            </a:pPr>
            <a:r>
              <a:rPr lang="en-US" sz="1800" dirty="0"/>
              <a:t>	}</a:t>
            </a:r>
          </a:p>
          <a:p>
            <a:pPr marL="0">
              <a:buNone/>
            </a:pPr>
            <a:r>
              <a:rPr lang="en-US" sz="1800" dirty="0"/>
              <a:t>	return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</a:t>
            </a:r>
          </a:p>
          <a:p>
            <a:pPr marL="0">
              <a:buNone/>
            </a:pPr>
            <a:r>
              <a:rPr lang="en-US" sz="1800" dirty="0"/>
              <a:t>}</a:t>
            </a:r>
          </a:p>
          <a:p>
            <a:pPr marL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Describes an execution of a program and all of its requirements</a:t>
            </a:r>
          </a:p>
          <a:p>
            <a:r>
              <a:rPr lang="en-US" dirty="0"/>
              <a:t>Kernel</a:t>
            </a:r>
          </a:p>
          <a:p>
            <a:pPr lvl="1"/>
            <a:r>
              <a:rPr lang="en-US" dirty="0"/>
              <a:t>The Heart of the OS, manages processes and other resources</a:t>
            </a:r>
          </a:p>
          <a:p>
            <a:r>
              <a:rPr lang="en-US" dirty="0"/>
              <a:t>System Calls</a:t>
            </a:r>
          </a:p>
          <a:p>
            <a:pPr lvl="1"/>
            <a:r>
              <a:rPr lang="en-US" dirty="0"/>
              <a:t>Means of communications between the process and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61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 – example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800" dirty="0"/>
              <a:t>How many lines of “Hello” will be printed in the following example:</a:t>
            </a:r>
          </a:p>
          <a:p>
            <a:pPr marL="0">
              <a:buNone/>
            </a:pP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 int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B050"/>
                </a:solidFill>
              </a:rPr>
              <a:t>int </a:t>
            </a:r>
            <a:r>
              <a:rPr lang="en-US" sz="1800" dirty="0"/>
              <a:t>argc, </a:t>
            </a:r>
            <a:r>
              <a:rPr lang="en-US" sz="1800" dirty="0">
                <a:solidFill>
                  <a:srgbClr val="00B050"/>
                </a:solidFill>
              </a:rPr>
              <a:t>char</a:t>
            </a:r>
            <a:r>
              <a:rPr lang="en-US" sz="1800" dirty="0"/>
              <a:t> **argv){</a:t>
            </a:r>
          </a:p>
          <a:p>
            <a:pPr marL="0">
              <a:buNone/>
            </a:pPr>
            <a:r>
              <a:rPr lang="en-US" sz="1800" dirty="0"/>
              <a:t>	int i;</a:t>
            </a:r>
          </a:p>
          <a:p>
            <a:pPr marL="0">
              <a:buNone/>
            </a:pPr>
            <a:r>
              <a:rPr lang="en-US" sz="1800" dirty="0"/>
              <a:t>	for (i=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 i&lt;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/>
              <a:t>; i++){</a:t>
            </a:r>
          </a:p>
          <a:p>
            <a:pPr marL="0">
              <a:buNone/>
            </a:pPr>
            <a:r>
              <a:rPr lang="en-US" sz="1800" dirty="0"/>
              <a:t>		printf(“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sz="1800" dirty="0"/>
              <a:t>”);</a:t>
            </a:r>
          </a:p>
          <a:p>
            <a:pPr marL="0">
              <a:buNone/>
            </a:pPr>
            <a:r>
              <a:rPr lang="en-US" sz="1800" dirty="0"/>
              <a:t>		fork();</a:t>
            </a:r>
          </a:p>
          <a:p>
            <a:pPr marL="0">
              <a:buNone/>
            </a:pPr>
            <a:r>
              <a:rPr lang="en-US" sz="1800" dirty="0"/>
              <a:t>	}</a:t>
            </a:r>
          </a:p>
          <a:p>
            <a:pPr marL="0">
              <a:buNone/>
            </a:pPr>
            <a:r>
              <a:rPr lang="en-US" sz="1800" dirty="0"/>
              <a:t>	return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</a:t>
            </a:r>
          </a:p>
          <a:p>
            <a:pPr marL="0">
              <a:buNone/>
            </a:pPr>
            <a:r>
              <a:rPr lang="en-US" sz="1800" dirty="0"/>
              <a:t>}</a:t>
            </a:r>
          </a:p>
          <a:p>
            <a:pPr marL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Program flow: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buNone/>
            </a:pPr>
            <a:r>
              <a:rPr lang="en-US" sz="1800" dirty="0"/>
              <a:t>Total number of printf calls:</a:t>
            </a: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rot="5400000">
            <a:off x="6422065" y="2432751"/>
            <a:ext cx="446567" cy="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81554" y="2656034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8" idx="5"/>
            <a:endCxn id="23" idx="1"/>
          </p:cNvCxnSpPr>
          <p:nvPr/>
        </p:nvCxnSpPr>
        <p:spPr>
          <a:xfrm rot="16200000" flipH="1">
            <a:off x="6810795" y="2644604"/>
            <a:ext cx="555154" cy="79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22" idx="7"/>
          </p:cNvCxnSpPr>
          <p:nvPr/>
        </p:nvCxnSpPr>
        <p:spPr>
          <a:xfrm rot="5400000">
            <a:off x="5946900" y="2666755"/>
            <a:ext cx="555154" cy="7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39809" y="3301409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67600" y="3301409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30" idx="0"/>
          </p:cNvCxnSpPr>
          <p:nvPr/>
        </p:nvCxnSpPr>
        <p:spPr>
          <a:xfrm rot="5400000">
            <a:off x="5264003" y="3620308"/>
            <a:ext cx="704485" cy="28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10200" y="4114800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>
            <a:stCxn id="22" idx="5"/>
            <a:endCxn id="36" idx="0"/>
          </p:cNvCxnSpPr>
          <p:nvPr/>
        </p:nvCxnSpPr>
        <p:spPr>
          <a:xfrm rot="16200000" flipH="1">
            <a:off x="5655074" y="3603955"/>
            <a:ext cx="723171" cy="33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flipH="1">
            <a:off x="6120809" y="4133486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  <a:endCxn id="41" idx="0"/>
          </p:cNvCxnSpPr>
          <p:nvPr/>
        </p:nvCxnSpPr>
        <p:spPr>
          <a:xfrm rot="5400000">
            <a:off x="6994855" y="3642057"/>
            <a:ext cx="723172" cy="25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62800" y="4133487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Arrow Connector 41"/>
          <p:cNvCxnSpPr>
            <a:stCxn id="23" idx="5"/>
            <a:endCxn id="43" idx="0"/>
          </p:cNvCxnSpPr>
          <p:nvPr/>
        </p:nvCxnSpPr>
        <p:spPr>
          <a:xfrm rot="16200000" flipH="1">
            <a:off x="7385926" y="3600895"/>
            <a:ext cx="741858" cy="36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flipH="1">
            <a:off x="7873409" y="4152173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>
            <a:stCxn id="30" idx="4"/>
          </p:cNvCxnSpPr>
          <p:nvPr/>
        </p:nvCxnSpPr>
        <p:spPr>
          <a:xfrm rot="5400000">
            <a:off x="4963151" y="4460840"/>
            <a:ext cx="729294" cy="2923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4"/>
          </p:cNvCxnSpPr>
          <p:nvPr/>
        </p:nvCxnSpPr>
        <p:spPr>
          <a:xfrm rot="16200000" flipH="1">
            <a:off x="5277294" y="4439093"/>
            <a:ext cx="710609" cy="317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</p:cNvCxnSpPr>
          <p:nvPr/>
        </p:nvCxnSpPr>
        <p:spPr>
          <a:xfrm rot="5400000">
            <a:off x="5680041" y="4448436"/>
            <a:ext cx="691923" cy="317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4"/>
          </p:cNvCxnSpPr>
          <p:nvPr/>
        </p:nvCxnSpPr>
        <p:spPr>
          <a:xfrm rot="16200000" flipH="1">
            <a:off x="5994184" y="4451496"/>
            <a:ext cx="673237" cy="292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43600" y="2971800"/>
            <a:ext cx="533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81800" y="2971800"/>
            <a:ext cx="533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102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674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628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00" y="37338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600" y="2237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00600" y="2847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00600" y="3609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i=2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00800" y="2362200"/>
            <a:ext cx="5334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562600"/>
            <a:ext cx="819150" cy="47625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12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 – example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800" dirty="0"/>
              <a:t>How many lines of “Hello” will be printed in the following example:</a:t>
            </a:r>
          </a:p>
          <a:p>
            <a:pPr marL="0">
              <a:buNone/>
            </a:pP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 int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B050"/>
                </a:solidFill>
              </a:rPr>
              <a:t>int </a:t>
            </a:r>
            <a:r>
              <a:rPr lang="en-US" sz="1800" dirty="0"/>
              <a:t>argc, </a:t>
            </a:r>
            <a:r>
              <a:rPr lang="en-US" sz="1800" dirty="0">
                <a:solidFill>
                  <a:srgbClr val="00B050"/>
                </a:solidFill>
              </a:rPr>
              <a:t>char</a:t>
            </a:r>
            <a:r>
              <a:rPr lang="en-US" sz="1800" dirty="0"/>
              <a:t> **argv){</a:t>
            </a:r>
          </a:p>
          <a:p>
            <a:pPr marL="0">
              <a:buNone/>
            </a:pPr>
            <a:r>
              <a:rPr lang="en-US" sz="1800" dirty="0"/>
              <a:t>	int i;</a:t>
            </a:r>
          </a:p>
          <a:p>
            <a:pPr marL="0">
              <a:buNone/>
            </a:pPr>
            <a:r>
              <a:rPr lang="en-US" sz="1800" dirty="0"/>
              <a:t>	for (i=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 i&lt;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/>
              <a:t>; i++)</a:t>
            </a:r>
          </a:p>
          <a:p>
            <a:pPr marL="0">
              <a:buNone/>
            </a:pPr>
            <a:r>
              <a:rPr lang="en-US" sz="1800" dirty="0"/>
              <a:t>		fork();</a:t>
            </a:r>
          </a:p>
          <a:p>
            <a:pPr marL="0">
              <a:buNone/>
            </a:pPr>
            <a:r>
              <a:rPr lang="en-US" sz="1800" dirty="0"/>
              <a:t>	 printf(“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sz="1800" dirty="0"/>
              <a:t>”);</a:t>
            </a:r>
          </a:p>
          <a:p>
            <a:pPr marL="0">
              <a:buNone/>
            </a:pPr>
            <a:r>
              <a:rPr lang="en-US" sz="1800" dirty="0"/>
              <a:t>	return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</a:t>
            </a:r>
          </a:p>
          <a:p>
            <a:pPr marL="0">
              <a:buNone/>
            </a:pPr>
            <a:r>
              <a:rPr lang="en-US" sz="1800" dirty="0"/>
              <a:t>}</a:t>
            </a:r>
          </a:p>
          <a:p>
            <a:pPr marL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44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Fork – example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800" dirty="0"/>
              <a:t>How many lines of “Hello” will be printed in the following example:</a:t>
            </a:r>
          </a:p>
          <a:p>
            <a:pPr marL="0">
              <a:buNone/>
            </a:pPr>
            <a:br>
              <a:rPr lang="en-US" sz="1800" dirty="0"/>
            </a:br>
            <a:r>
              <a:rPr lang="en-US" sz="1800" dirty="0">
                <a:solidFill>
                  <a:srgbClr val="00B050"/>
                </a:solidFill>
              </a:rPr>
              <a:t> int</a:t>
            </a:r>
            <a:r>
              <a:rPr lang="en-US" sz="1800" dirty="0"/>
              <a:t> main(</a:t>
            </a:r>
            <a:r>
              <a:rPr lang="en-US" sz="1800" dirty="0">
                <a:solidFill>
                  <a:srgbClr val="00B050"/>
                </a:solidFill>
              </a:rPr>
              <a:t>int </a:t>
            </a:r>
            <a:r>
              <a:rPr lang="en-US" sz="1800" dirty="0"/>
              <a:t>argc, </a:t>
            </a:r>
            <a:r>
              <a:rPr lang="en-US" sz="1800" dirty="0">
                <a:solidFill>
                  <a:srgbClr val="00B050"/>
                </a:solidFill>
              </a:rPr>
              <a:t>char</a:t>
            </a:r>
            <a:r>
              <a:rPr lang="en-US" sz="1800" dirty="0"/>
              <a:t> **argv){</a:t>
            </a:r>
          </a:p>
          <a:p>
            <a:pPr marL="0">
              <a:buNone/>
            </a:pPr>
            <a:r>
              <a:rPr lang="en-US" sz="1800" dirty="0"/>
              <a:t>	int i;</a:t>
            </a:r>
          </a:p>
          <a:p>
            <a:pPr marL="0">
              <a:buNone/>
            </a:pPr>
            <a:r>
              <a:rPr lang="en-US" sz="1800" dirty="0"/>
              <a:t>	for (i=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 i&lt;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  <a:r>
              <a:rPr lang="en-US" sz="1800" dirty="0"/>
              <a:t>; i++)</a:t>
            </a:r>
          </a:p>
          <a:p>
            <a:pPr marL="0">
              <a:buNone/>
            </a:pPr>
            <a:r>
              <a:rPr lang="en-US" sz="1800" dirty="0"/>
              <a:t>		fork();</a:t>
            </a:r>
          </a:p>
          <a:p>
            <a:pPr marL="0">
              <a:buNone/>
            </a:pPr>
            <a:r>
              <a:rPr lang="en-US" sz="1800" dirty="0"/>
              <a:t>	 printf(“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\n</a:t>
            </a:r>
            <a:r>
              <a:rPr lang="en-US" sz="1800" dirty="0"/>
              <a:t>”);</a:t>
            </a:r>
          </a:p>
          <a:p>
            <a:pPr marL="0">
              <a:buNone/>
            </a:pPr>
            <a:r>
              <a:rPr lang="en-US" sz="1800" dirty="0"/>
              <a:t>	return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;</a:t>
            </a:r>
          </a:p>
          <a:p>
            <a:pPr marL="0">
              <a:buNone/>
            </a:pPr>
            <a:r>
              <a:rPr lang="en-US" sz="1800" dirty="0"/>
              <a:t>}</a:t>
            </a:r>
          </a:p>
          <a:p>
            <a:pPr marL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Program flow: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Total number of printf calls:</a:t>
            </a: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rot="5400000">
            <a:off x="6422065" y="2432751"/>
            <a:ext cx="446567" cy="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81554" y="2656034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8" idx="5"/>
            <a:endCxn id="23" idx="1"/>
          </p:cNvCxnSpPr>
          <p:nvPr/>
        </p:nvCxnSpPr>
        <p:spPr>
          <a:xfrm rot="16200000" flipH="1">
            <a:off x="6810795" y="2644604"/>
            <a:ext cx="555154" cy="79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22" idx="7"/>
          </p:cNvCxnSpPr>
          <p:nvPr/>
        </p:nvCxnSpPr>
        <p:spPr>
          <a:xfrm rot="5400000">
            <a:off x="5946900" y="2666755"/>
            <a:ext cx="555154" cy="7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39809" y="3301409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67600" y="3301409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30" idx="0"/>
          </p:cNvCxnSpPr>
          <p:nvPr/>
        </p:nvCxnSpPr>
        <p:spPr>
          <a:xfrm rot="5400000">
            <a:off x="5264003" y="3620308"/>
            <a:ext cx="704485" cy="28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10200" y="4114800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>
            <a:stCxn id="22" idx="5"/>
            <a:endCxn id="36" idx="0"/>
          </p:cNvCxnSpPr>
          <p:nvPr/>
        </p:nvCxnSpPr>
        <p:spPr>
          <a:xfrm rot="16200000" flipH="1">
            <a:off x="5655074" y="3603955"/>
            <a:ext cx="723171" cy="33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flipH="1">
            <a:off x="6120809" y="4133486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  <a:endCxn id="41" idx="0"/>
          </p:cNvCxnSpPr>
          <p:nvPr/>
        </p:nvCxnSpPr>
        <p:spPr>
          <a:xfrm rot="5400000">
            <a:off x="6994855" y="3642057"/>
            <a:ext cx="723172" cy="25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62800" y="4133487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Arrow Connector 41"/>
          <p:cNvCxnSpPr>
            <a:stCxn id="23" idx="5"/>
            <a:endCxn id="43" idx="0"/>
          </p:cNvCxnSpPr>
          <p:nvPr/>
        </p:nvCxnSpPr>
        <p:spPr>
          <a:xfrm rot="16200000" flipH="1">
            <a:off x="7385926" y="3600895"/>
            <a:ext cx="741858" cy="36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flipH="1">
            <a:off x="7873409" y="4152173"/>
            <a:ext cx="127591" cy="127591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>
            <a:stCxn id="30" idx="4"/>
          </p:cNvCxnSpPr>
          <p:nvPr/>
        </p:nvCxnSpPr>
        <p:spPr>
          <a:xfrm rot="5400000">
            <a:off x="4963151" y="4460840"/>
            <a:ext cx="729294" cy="2923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4"/>
          </p:cNvCxnSpPr>
          <p:nvPr/>
        </p:nvCxnSpPr>
        <p:spPr>
          <a:xfrm rot="16200000" flipH="1">
            <a:off x="5277294" y="4439093"/>
            <a:ext cx="710609" cy="317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</p:cNvCxnSpPr>
          <p:nvPr/>
        </p:nvCxnSpPr>
        <p:spPr>
          <a:xfrm rot="5400000">
            <a:off x="5680041" y="4448436"/>
            <a:ext cx="691923" cy="317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4"/>
          </p:cNvCxnSpPr>
          <p:nvPr/>
        </p:nvCxnSpPr>
        <p:spPr>
          <a:xfrm rot="16200000" flipH="1">
            <a:off x="5994184" y="4451496"/>
            <a:ext cx="673237" cy="292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51816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86400" y="51816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600" y="2819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00600" y="3609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00600" y="4371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i=2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43600" y="51816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24800" y="5181600"/>
            <a:ext cx="381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5638800"/>
            <a:ext cx="609600" cy="171450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628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48427"/>
              </p:ext>
            </p:extLst>
          </p:nvPr>
        </p:nvGraphicFramePr>
        <p:xfrm>
          <a:off x="2424164" y="2664489"/>
          <a:ext cx="4738636" cy="358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592">
                <a:tc gridSpan="2"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92">
                <a:tc>
                  <a:txBody>
                    <a:bodyPr/>
                    <a:lstStyle/>
                    <a:p>
                      <a:r>
                        <a:rPr lang="en-US" dirty="0"/>
                        <a:t>Kernel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72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Run Kernel code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Has: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Stack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Heap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/>
                        <a:t>System wide view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Direct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Run</a:t>
                      </a:r>
                      <a:r>
                        <a:rPr lang="en-US" baseline="0" dirty="0"/>
                        <a:t> user code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/>
                        <a:t>Has: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Stack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Heap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Zoar\Downloads\imaegs\hard_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6" y="1447800"/>
            <a:ext cx="1072662" cy="107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oar\Downloads\imaegs\cp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687" y="1447800"/>
            <a:ext cx="784609" cy="7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oar\Downloads\imaegs\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1029956" cy="10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09964" y="1984131"/>
            <a:ext cx="1683518" cy="680358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4656991" y="2136531"/>
            <a:ext cx="136491" cy="527958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0"/>
          </p:cNvCxnSpPr>
          <p:nvPr/>
        </p:nvCxnSpPr>
        <p:spPr>
          <a:xfrm flipH="1">
            <a:off x="4793482" y="2136531"/>
            <a:ext cx="1212082" cy="527958"/>
          </a:xfrm>
          <a:prstGeom prst="straightConnector1">
            <a:avLst/>
          </a:prstGeom>
          <a:ln w="3810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flipH="1">
            <a:off x="3429000" y="5410201"/>
            <a:ext cx="2417468" cy="7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5007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System Call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is an interface between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application</a:t>
            </a:r>
            <a:r>
              <a:rPr lang="en-US" dirty="0"/>
              <a:t> and a service provided by the operating system (or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n-US" dirty="0"/>
              <a:t>).</a:t>
            </a:r>
          </a:p>
          <a:p>
            <a:r>
              <a:rPr lang="en-US" dirty="0"/>
              <a:t>These can be roughly grouped into five major categories: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Process control (e.g. create/terminate process)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File Management (e.g. read, write)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Device Management (e.g. logically attach a device)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Information Maintenance (e.g. set time or date)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Communications (e.g. send messages)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is not supposed to have a direct access the hardware/kernel. It can’t access the kernel memory or functions. </a:t>
            </a:r>
          </a:p>
          <a:p>
            <a:r>
              <a:rPr lang="en-US" dirty="0"/>
              <a:t>This is strictly enforced (‘protected mode’) for good reasons:</a:t>
            </a:r>
          </a:p>
          <a:p>
            <a:pPr lvl="2"/>
            <a:r>
              <a:rPr lang="en-US" dirty="0"/>
              <a:t>Can jeopardize other processes running.</a:t>
            </a:r>
          </a:p>
          <a:p>
            <a:pPr lvl="2"/>
            <a:r>
              <a:rPr lang="en-US" dirty="0"/>
              <a:t>Cause physical damage to devices.</a:t>
            </a:r>
          </a:p>
          <a:p>
            <a:pPr lvl="2"/>
            <a:r>
              <a:rPr lang="en-US" dirty="0"/>
              <a:t>Alter system behavior.</a:t>
            </a:r>
          </a:p>
          <a:p>
            <a:r>
              <a:rPr lang="en-US" dirty="0"/>
              <a:t>The system call mechanism provides a safe mechanism to request specific kernel operations.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Jumping from user space to kernel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A process running in user space cannot run code/access data structures in the kernel space</a:t>
            </a:r>
          </a:p>
          <a:p>
            <a:r>
              <a:rPr lang="en-US" dirty="0"/>
              <a:t>In x86 arch, in order to jump to kernel space, it is common that the process will use interrupts</a:t>
            </a:r>
          </a:p>
          <a:p>
            <a:r>
              <a:rPr lang="en-US" dirty="0"/>
              <a:t>When jumping to kernel space, the process (kernel) must store a “backup” for its current execution state (so that the kernel will be able to resume the execution later), this backup is referred to as a </a:t>
            </a:r>
            <a:r>
              <a:rPr lang="en-US" b="1" i="1" dirty="0" err="1"/>
              <a:t>trapframe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Calls -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are usually made with C/C++ library functions: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057400"/>
            <a:ext cx="2590800" cy="3733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 - Library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2209800"/>
            <a:ext cx="1447800" cy="457200"/>
          </a:xfrm>
          <a:prstGeom prst="roundRect">
            <a:avLst/>
          </a:prstGeom>
          <a:solidFill>
            <a:srgbClr val="F7F7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Call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2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80406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039394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90405" y="4190206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2600" y="30480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5200" y="34274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08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62600" y="43418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4875212"/>
            <a:ext cx="205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752600" y="5332412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getpid()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1900" y="274704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arguments,</a:t>
            </a:r>
            <a:br>
              <a:rPr lang="en-US" sz="1400" dirty="0"/>
            </a:br>
            <a:r>
              <a:rPr lang="en-US" sz="1400" dirty="0"/>
              <a:t>eax </a:t>
            </a:r>
            <a:r>
              <a:rPr lang="en-US" sz="1400" dirty="0">
                <a:sym typeface="Wingdings" pitchFamily="2" charset="2"/>
              </a:rPr>
              <a:t> _NR_getpid,</a:t>
            </a:r>
            <a:br>
              <a:rPr lang="en-US" sz="1400" dirty="0">
                <a:sym typeface="Wingdings" pitchFamily="2" charset="2"/>
              </a:rPr>
            </a:br>
            <a:r>
              <a:rPr lang="en-US" sz="1400" dirty="0">
                <a:sym typeface="Wingdings" pitchFamily="2" charset="2"/>
              </a:rPr>
              <a:t>kernel mode (int 80)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3276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Call </a:t>
            </a:r>
            <a:r>
              <a:rPr lang="en-US" sz="1400" i="1" dirty="0"/>
              <a:t>Sys_Call_table[eax]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11889" y="3884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sys_getpid()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0356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syscall_exit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4572000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resume_userspace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5026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</a:t>
            </a:r>
            <a:endParaRPr 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User-Space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Kernel-Space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400" y="6211669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Remark: Invoking </a:t>
            </a:r>
            <a:r>
              <a:rPr lang="en-US" sz="1400" b="1" dirty="0" err="1">
                <a:solidFill>
                  <a:schemeClr val="accent2"/>
                </a:solidFill>
              </a:rPr>
              <a:t>int</a:t>
            </a:r>
            <a:r>
              <a:rPr lang="en-US" sz="1400" b="1" dirty="0">
                <a:solidFill>
                  <a:schemeClr val="accent2"/>
                </a:solidFill>
              </a:rPr>
              <a:t> 0x80 is common although newer techniques for “faster” control transfer (SYSCALL/SYSRET) are provided by both AMD’s and Intel’s architecture.</a:t>
            </a:r>
          </a:p>
        </p:txBody>
      </p:sp>
      <p:pic>
        <p:nvPicPr>
          <p:cNvPr id="1027" name="Picture 3" descr="C:\Users\Alon\AppData\Local\Microsoft\Windows\Temporary Internet Files\Content.IE5\DO01G3QA\MC910216405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7194" y="6284393"/>
            <a:ext cx="606806" cy="528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2889</TotalTime>
  <Words>3877</Words>
  <Application>Microsoft Office PowerPoint</Application>
  <PresentationFormat>On-screen Show (4:3)</PresentationFormat>
  <Paragraphs>721</Paragraphs>
  <Slides>42</Slides>
  <Notes>19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Operating Systems </vt:lpstr>
      <vt:lpstr>A few administrative notes…</vt:lpstr>
      <vt:lpstr>Operating System</vt:lpstr>
      <vt:lpstr>Main Components for today</vt:lpstr>
      <vt:lpstr>Process</vt:lpstr>
      <vt:lpstr>System Calls</vt:lpstr>
      <vt:lpstr>System Calls - motivation</vt:lpstr>
      <vt:lpstr>Jumping from user space to kernel space</vt:lpstr>
      <vt:lpstr>System Calls - interface</vt:lpstr>
      <vt:lpstr>Xv6 code</vt:lpstr>
      <vt:lpstr>System Calls - interface</vt:lpstr>
      <vt:lpstr>System Calls - interface</vt:lpstr>
      <vt:lpstr>System Calls - interface</vt:lpstr>
      <vt:lpstr>System Calls - interface</vt:lpstr>
      <vt:lpstr>System Calls - interface</vt:lpstr>
      <vt:lpstr>System Calls – tips</vt:lpstr>
      <vt:lpstr>Process Control</vt:lpstr>
      <vt:lpstr>Process Control Block</vt:lpstr>
      <vt:lpstr>The Kill SYSTEM CALL (XV6)</vt:lpstr>
      <vt:lpstr>Fork</vt:lpstr>
      <vt:lpstr>Copy On Write (COW)</vt:lpstr>
      <vt:lpstr>Process control</vt:lpstr>
      <vt:lpstr>Process control</vt:lpstr>
      <vt:lpstr>Process control - zombies</vt:lpstr>
      <vt:lpstr>Process control</vt:lpstr>
      <vt:lpstr>Process control</vt:lpstr>
      <vt:lpstr>Process control – simple shell</vt:lpstr>
      <vt:lpstr>Other system calls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 - example</vt:lpstr>
      <vt:lpstr>File management - example</vt:lpstr>
      <vt:lpstr>Fork – example (1)</vt:lpstr>
      <vt:lpstr>Fork – example (1)</vt:lpstr>
      <vt:lpstr>Fork – example (2)</vt:lpstr>
      <vt:lpstr>Fork – example (2)</vt:lpstr>
      <vt:lpstr>Fork – example (3)</vt:lpstr>
      <vt:lpstr>Fork – example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Systems, PS1</dc:title>
  <dc:creator>Alon Grubshtein</dc:creator>
  <cp:keywords>System Calls</cp:keywords>
  <cp:lastModifiedBy>Natan Elul</cp:lastModifiedBy>
  <cp:revision>109</cp:revision>
  <dcterms:created xsi:type="dcterms:W3CDTF">2008-04-21T07:27:33Z</dcterms:created>
  <dcterms:modified xsi:type="dcterms:W3CDTF">2017-03-19T07:56:24Z</dcterms:modified>
</cp:coreProperties>
</file>