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5" r:id="rId12"/>
    <p:sldId id="265" r:id="rId13"/>
    <p:sldId id="286" r:id="rId14"/>
    <p:sldId id="287" r:id="rId15"/>
    <p:sldId id="288" r:id="rId16"/>
    <p:sldId id="289" r:id="rId17"/>
    <p:sldId id="290" r:id="rId18"/>
    <p:sldId id="293" r:id="rId19"/>
    <p:sldId id="294" r:id="rId20"/>
    <p:sldId id="295" r:id="rId21"/>
    <p:sldId id="297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1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9813BFC-AA95-4895-AB9A-7200298F52E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822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like file system.</a:t>
            </a:r>
          </a:p>
        </p:txBody>
      </p:sp>
      <p:sp>
        <p:nvSpPr>
          <p:cNvPr id="191" name="TextShape 2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rtl="1">
              <a:lnSpc>
                <a:spcPct val="100000"/>
              </a:lnSpc>
            </a:pPr>
            <a:fld id="{8A71E09A-21DF-42AA-9857-13532713AF5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558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On-disk file system format. 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Both the kernel and user programs use this header file.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Block 0 is unused.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Block 1 is super block.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Blocks 2 through sb.ninodes/IPB hold inodes.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Then free bitmap blocks holding sb.size bits.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Then sb.nblocks data blocks.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Then sb.nlog log blocks.</a:t>
            </a:r>
          </a:p>
        </p:txBody>
      </p:sp>
      <p:sp>
        <p:nvSpPr>
          <p:cNvPr id="219" name="TextShape 2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rtl="1">
              <a:lnSpc>
                <a:spcPct val="100000"/>
              </a:lnSpc>
            </a:pPr>
            <a:fld id="{18AA79C0-7D0F-4925-BD42-A4B8DC04196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2737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xv6 only one device (ROOTDEV)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single device (major) – console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accessing a device file, the major number selects which device driver is being called to perform the input/output operation. This call is being done with the minor number as a parameter and it is entirely up to the driver how the minor number is being interpreted. The driver documentation usually describes how the driver uses minor numbers.</a:t>
            </a:r>
          </a:p>
        </p:txBody>
      </p:sp>
      <p:sp>
        <p:nvSpPr>
          <p:cNvPr id="209" name="TextShape 2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rtl="1">
              <a:lnSpc>
                <a:spcPct val="100000"/>
              </a:lnSpc>
            </a:pPr>
            <a:fld id="{8428B2AD-3636-44BC-9F8C-DD0ADBEE3B5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5513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xv6 only one device (ROOTDEV)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single device (major) – console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accessing a device file, the major number selects which device driver is being called to perform the input/output operation. This call is being done with the minor number as a parameter and it is entirely up to the driver how the minor number is being interpreted. The driver documentation usually describes how the driver uses minor numbers.</a:t>
            </a:r>
          </a:p>
        </p:txBody>
      </p:sp>
      <p:sp>
        <p:nvSpPr>
          <p:cNvPr id="213" name="TextShape 2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rtl="1">
              <a:lnSpc>
                <a:spcPct val="100000"/>
              </a:lnSpc>
            </a:pPr>
            <a:fld id="{3673FBE2-C42A-4E75-9C40-C475AD45F32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4869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xv6 only one device (ROOTDEV)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single device (major) – console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accessing a device file, the major number selects which device driver is being called to perform the input/output operation. This call is being done with the minor number as a parameter and it is entirely up to the driver how the minor number is being interpreted. The driver documentation usually describes how the driver uses minor numbers.</a:t>
            </a:r>
          </a:p>
        </p:txBody>
      </p:sp>
      <p:sp>
        <p:nvSpPr>
          <p:cNvPr id="211" name="TextShape 2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rtl="1">
              <a:lnSpc>
                <a:spcPct val="100000"/>
              </a:lnSpc>
            </a:pPr>
            <a:fld id="{D9E5DE84-D153-4A72-8C0E-B4BA474C5C9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0388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xv6 only one device (ROOTDEV)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single device (major) – console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accessing a device file, the major number selects which device driver is being called to perform the input/output operation. This call is being done with the minor number as a parameter and it is entirely up to the driver how the minor number is being interpreted. The driver documentation usually describes how the driver uses minor numbers.</a:t>
            </a:r>
          </a:p>
        </p:txBody>
      </p:sp>
      <p:sp>
        <p:nvSpPr>
          <p:cNvPr id="211" name="TextShape 2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rtl="1">
              <a:lnSpc>
                <a:spcPct val="100000"/>
              </a:lnSpc>
            </a:pPr>
            <a:fld id="{D9E5DE84-D153-4A72-8C0E-B4BA474C5C9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5670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xv6 only one device (ROOTDEV)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single device (major) – console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accessing a device file, the major number selects which device driver is being called to perform the input/output operation. This call is being done with the minor number as a parameter and it is entirely up to the driver how the minor number is being interpreted. The driver documentation usually describes how the driver uses minor numbers.</a:t>
            </a:r>
          </a:p>
        </p:txBody>
      </p:sp>
      <p:sp>
        <p:nvSpPr>
          <p:cNvPr id="211" name="TextShape 2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rtl="1">
              <a:lnSpc>
                <a:spcPct val="100000"/>
              </a:lnSpc>
            </a:pPr>
            <a:fld id="{D9E5DE84-D153-4A72-8C0E-B4BA474C5C9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6070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rtl="1">
              <a:lnSpc>
                <a:spcPct val="100000"/>
              </a:lnSpc>
            </a:pPr>
            <a:fld id="{1170613F-4FF1-4343-A285-57F38996C69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0640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Should check number of Hard Links first</a:t>
            </a:r>
          </a:p>
        </p:txBody>
      </p:sp>
      <p:sp>
        <p:nvSpPr>
          <p:cNvPr id="207" name="TextShape 2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rtl="1">
              <a:lnSpc>
                <a:spcPct val="100000"/>
              </a:lnSpc>
            </a:pPr>
            <a:fld id="{963598E5-CA79-4AAC-9FD7-04E25392970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333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like file system.</a:t>
            </a:r>
          </a:p>
        </p:txBody>
      </p:sp>
      <p:sp>
        <p:nvSpPr>
          <p:cNvPr id="193" name="TextShape 2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rtl="1">
              <a:lnSpc>
                <a:spcPct val="100000"/>
              </a:lnSpc>
            </a:pPr>
            <a:fld id="{2548478D-24BD-45A7-B55B-465D6664094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8209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like file system.</a:t>
            </a:r>
          </a:p>
        </p:txBody>
      </p:sp>
      <p:sp>
        <p:nvSpPr>
          <p:cNvPr id="195" name="TextShape 2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rtl="1">
              <a:lnSpc>
                <a:spcPct val="100000"/>
              </a:lnSpc>
            </a:pPr>
            <a:fld id="{BC6CABE5-EB10-4F61-B106-008B1B808E5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473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like file system.</a:t>
            </a:r>
          </a:p>
        </p:txBody>
      </p:sp>
      <p:sp>
        <p:nvSpPr>
          <p:cNvPr id="197" name="TextShape 2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rtl="1">
              <a:lnSpc>
                <a:spcPct val="100000"/>
              </a:lnSpc>
            </a:pPr>
            <a:fld id="{C1D70D9F-5A15-4B2B-A1E3-842D3FF172A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6501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like file system.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 Block:  located in the first few sectors of a file system. The boot block contains the initial bootstrap program used to load the operating system. Typically, the first sector contains a bootstrap program that reads in a larger bootstrap program from the next few sectors, and so forth.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rtl="1">
              <a:lnSpc>
                <a:spcPct val="100000"/>
              </a:lnSpc>
            </a:pPr>
            <a:fld id="{38806E55-C7CC-44E2-9BE2-AF37DCFE482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024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like file system.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rtl="1">
              <a:lnSpc>
                <a:spcPct val="100000"/>
              </a:lnSpc>
            </a:pPr>
            <a:fld id="{B49DA0F4-2AC0-469B-BF3C-4E37C76F4A7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217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owner identifier: Ownership is divided between an individual owner and a "group" owner and defines the set of users who have access rights to a file. The superuser has access rights to all files in the system. 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type: Files may be regular, directory, character or block special.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access permissions :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access times: giving the time the file was last modified, when it was last accessed, and when the inode was last modified. 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links to the file: representing the number of names the file has in the directory hierarchy. 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 of contents for the disk addresses of data in a file. Although users treat the data in a file as a logical stream of bytes, the kernel saves the data in discontiguous disk blocks. The inode identifies the disk blocks that contain the file's data. 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size. Data in a file is addressable by the number of bytes from the beginning of the file, starting from byte offset 0, and the file size is 1 greater than the highest byte offset of data in the file. 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inode does not specify the path name(s) that access the file. 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rtl="1">
              <a:lnSpc>
                <a:spcPct val="100000"/>
              </a:lnSpc>
            </a:pPr>
            <a:fld id="{D9B96FCB-FA24-48E8-BA70-B8A5A0BD6C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9204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xv6 only one device (ROOTDEV)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single device (major) – console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accessing a device file, the major number selects which device driver is being called to perform the input/output operation. This call is being done with the minor number as a parameter and it is entirely up to the driver how the minor number is being interpreted. The driver documentation usually describes how the driver uses minor numbers.</a:t>
            </a:r>
          </a:p>
        </p:txBody>
      </p:sp>
      <p:sp>
        <p:nvSpPr>
          <p:cNvPr id="209" name="TextShape 2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rtl="1">
              <a:lnSpc>
                <a:spcPct val="100000"/>
              </a:lnSpc>
            </a:pPr>
            <a:fld id="{8428B2AD-3636-44BC-9F8C-DD0ADBEE3B5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4125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On-disk file system format. 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Both the kernel and user programs use this header file.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Block 0 is unused.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Block 1 is super block.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Blocks 2 through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sb.ninodes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/IPB hold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inodes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Then free bitmap blocks holding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sb.size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bits.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Then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sb.nblocks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 blocks.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Then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sb.nlog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log blocks.</a:t>
            </a:r>
          </a:p>
        </p:txBody>
      </p:sp>
      <p:sp>
        <p:nvSpPr>
          <p:cNvPr id="219" name="TextShape 2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rtl="1">
              <a:lnSpc>
                <a:spcPct val="100000"/>
              </a:lnSpc>
            </a:pPr>
            <a:fld id="{18AA79C0-7D0F-4925-BD42-A4B8DC04196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538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5/29/16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12D62C-0374-4BEA-AE58-5F96D5420443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5/29/16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5F0EE95-5F3B-47BB-A132-6150E0859198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Operating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Practical Session 11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 Systems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CB28ED3-DE7A-414F-AF07-975EB7C79558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Directories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directory is a list of directory entries. 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directory entry associates one file name with one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inode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number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find a file, the directory entry is searched for the associated filename.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root directory is always stored in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inode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number two,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 that the file system code can find it at mount time. </a:t>
            </a:r>
          </a:p>
        </p:txBody>
      </p:sp>
      <p:sp>
        <p:nvSpPr>
          <p:cNvPr id="11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9AEC26-D739-43EA-9895-A58F6ACDA99D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90006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Directories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special directories "." (current directory) and ".." (parent directory) are implemented by storing the names "." and ".." in the directory, and the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inode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number of the current and parent directories in the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inode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field. 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only special treatment these two entries receive is that they are automatically created when any new directory is made, and they cannot be deleted.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9AEC26-D739-43EA-9895-A58F6ACDA99D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XV6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2357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Layers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E993AF7-F97F-4242-813A-9A7348458531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468971"/>
              </p:ext>
            </p:extLst>
          </p:nvPr>
        </p:nvGraphicFramePr>
        <p:xfrm>
          <a:off x="1523820" y="1752600"/>
          <a:ext cx="6096000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980"/>
                <a:gridCol w="19810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File descriptor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Process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Pathname</a:t>
                      </a:r>
                      <a:endParaRPr lang="en-US" sz="2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Lookup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Directory</a:t>
                      </a:r>
                      <a:endParaRPr 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Inode</a:t>
                      </a:r>
                      <a:endParaRPr lang="en-US" sz="2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File System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Logging (Journaling)</a:t>
                      </a:r>
                      <a:endParaRPr 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Buffer cache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Cache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Disk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Hardware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6407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ile descriptor 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2800" b="0" strike="noStrike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file.h</a:t>
            </a:r>
            <a:r>
              <a:rPr lang="en-US" sz="28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B951527-3F94-41B8-BF8A-D79BF62A21EE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660056" y="1533236"/>
            <a:ext cx="5823527" cy="289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file {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enum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{ FD_NONE, FD_PIPE, FD_INODE } type;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ref; // reference count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char readable;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char writable;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pipe *pipe;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inode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*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uint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off;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1660056" y="4648200"/>
            <a:ext cx="4571640" cy="1614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{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spinlock lock;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file file[NFILE];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ftable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2012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ile descriptor 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2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file.c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B951527-3F94-41B8-BF8A-D79BF62A21EE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3657600" y="1676400"/>
            <a:ext cx="5181300" cy="51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Allocate a file structure.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file*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filealloc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(void)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file *f;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acquire(&amp;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ftable.lock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for(f =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ftable.file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f &lt;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ftable.file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NFILE; f++){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if(f-&gt;ref == 0){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f-&gt;ref = 1;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release(&amp;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ftable.lock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return f;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}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}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release(&amp;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ftable.lock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return 0;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304800" y="2300495"/>
            <a:ext cx="4571640" cy="34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Increment ref count for file f.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file*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filedup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file *f)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acquire(&amp;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ftable.lock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if(f-&gt;ref &lt; 1)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panic("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filedup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f-&gt;ref++;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release(&amp;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ftable.lock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return f;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37806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/>
          <p:nvPr/>
        </p:nvPicPr>
        <p:blipFill>
          <a:blip r:embed="rId3"/>
          <a:stretch/>
        </p:blipFill>
        <p:spPr>
          <a:xfrm>
            <a:off x="2865060" y="4587960"/>
            <a:ext cx="3413520" cy="2133240"/>
          </a:xfrm>
          <a:prstGeom prst="rect">
            <a:avLst/>
          </a:prstGeom>
          <a:ln w="9360">
            <a:noFill/>
          </a:ln>
        </p:spPr>
      </p:pic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Inodes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2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file.h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lang="en-US" sz="4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inode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2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fs.h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57752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in-memory copy of an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inode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inode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uint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dev;           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Device number</a:t>
            </a:r>
          </a:p>
          <a:p>
            <a:pPr marL="343080" indent="-342720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uint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inum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       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Inode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number</a:t>
            </a:r>
          </a:p>
          <a:p>
            <a:pPr marL="343080" indent="-342720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ref;              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Reference count</a:t>
            </a:r>
          </a:p>
          <a:p>
            <a:pPr marL="343080" indent="-342720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flags;          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I_BUSY, I_VALID</a:t>
            </a:r>
          </a:p>
          <a:p>
            <a:pPr marL="343080" indent="-342720">
              <a:lnSpc>
                <a:spcPct val="100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short type;        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copy of disk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inode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short major;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short minor;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short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nlink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uint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size;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uint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addrs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[NDIRECT+1];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E993AF7-F97F-4242-813A-9A7348458531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4663440" y="1577520"/>
            <a:ext cx="4038120" cy="4525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On-disk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inode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structure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dinode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{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File type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short type;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Major device number (T_DEV only)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short major;         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Minor device number (T_DEV only)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short minor;         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Number of links to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inode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file system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short </a:t>
            </a: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nlink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        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Size of file (bytes)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uint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size;           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Data block addresses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uint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addrs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[NDIRECT+1];  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2261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 map 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2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fs.c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F24257C-6BBF-4086-A035-64CA6BDADC8C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0880" y="1991520"/>
            <a:ext cx="4571640" cy="343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Inode content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The content (data) associated with each inode is stored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in blocks on the disk. The first NDIRECT block numbers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are listed in ip-&gt;addrs[].  The next NINDIRECT blocks are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listed in block ip-&gt;addrs[NDIRECT].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Return the disk block address of the nth block in inode ip.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If there is no such block, bmap allocates one.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uint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bmap(struct inode *ip, uint bn)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uint addr, *a;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struct buf *bp;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if(bn &lt; NDIRECT){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if((addr = ip-&gt;addrs[bn]) == 0)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ip-&gt;addrs[bn] = addr = balloc(ip-&gt;dev);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return addr;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4419720" y="2245680"/>
            <a:ext cx="4571640" cy="310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bn -= NDIRECT;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if(bn &lt; NINDIRECT){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// Load indirect block, allocating if necessary.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if((addr = ip-&gt;addrs[NDIRECT]) == 0)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ip-&gt;addrs[NDIRECT] = addr = balloc(ip-&gt;dev);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bp = bread(ip-&gt;dev, addr);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a = (uint*)bp-&gt;data;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if((addr = a[bn]) == 0){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a[bn] = addr = balloc(ip-&gt;dev);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log_write(bp);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brelse(bp);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return addr;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panic("bmap: out of range");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5"/>
          <p:cNvSpPr txBox="1"/>
          <p:nvPr/>
        </p:nvSpPr>
        <p:spPr>
          <a:xfrm>
            <a:off x="464760" y="1391400"/>
            <a:ext cx="4629240" cy="355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return/allocate block position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80395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Buffer cache </a:t>
            </a:r>
            <a:r>
              <a:rPr lang="en-US" sz="28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2800" b="0" strike="noStrike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buf.h</a:t>
            </a:r>
            <a:r>
              <a:rPr lang="en-US" sz="28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E563076-B9B2-4831-8F62-CE2D0F4BEC15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533520" y="1524000"/>
            <a:ext cx="3809520" cy="39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buf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{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flags;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uint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dev;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uint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sector;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buf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*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prev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// LRU cache list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buf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*next;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buf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*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qnext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// disk queue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uchar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data[512];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#define B_BUSY  0x1  // buffer is locked by some process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#define B_VALID 0x2  // buffer has been read from disk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#define B_DIRTY 0x4  // buffer needs to be written to disk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4571820" y="1539701"/>
            <a:ext cx="4571640" cy="2886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{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spinlock lock;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buf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buf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[NBUF];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// Linked list of all buffers, through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prev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/next.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//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head.next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most recently used.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buf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head;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bcache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8861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Buffer cache 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2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bio.c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E563076-B9B2-4831-8F62-CE2D0F4BEC15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438727" y="2196851"/>
            <a:ext cx="4571640" cy="27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buf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bread(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uint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dev,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uint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sector)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buf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*b;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b =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bget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(dev, sector);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if(!(b-&gt;flags &amp; B_VALID))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iderw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return b;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4400" y="2196851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3080" indent="-342720"/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void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bwrite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buf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*b)</a:t>
            </a:r>
          </a:p>
          <a:p>
            <a:pPr marL="343080" indent="-342720"/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</a:p>
          <a:p>
            <a:pPr marL="343080" indent="-342720"/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if((b-&gt;flags &amp; B_BUSY) == 0)</a:t>
            </a:r>
          </a:p>
          <a:p>
            <a:pPr marL="343080" indent="-342720"/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panic("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bwrite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");</a:t>
            </a:r>
          </a:p>
          <a:p>
            <a:pPr marL="343080" indent="-342720"/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b-&gt;flags |= B_DIRTY;</a:t>
            </a:r>
          </a:p>
          <a:p>
            <a:pPr marL="343080" indent="-342720"/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iderw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(b);</a:t>
            </a:r>
          </a:p>
          <a:p>
            <a:pPr marL="343080" indent="-342720"/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</a:p>
        </p:txBody>
      </p:sp>
      <p:sp>
        <p:nvSpPr>
          <p:cNvPr id="6" name="CustomShape 3"/>
          <p:cNvSpPr/>
          <p:nvPr/>
        </p:nvSpPr>
        <p:spPr>
          <a:xfrm>
            <a:off x="2362200" y="4800600"/>
            <a:ext cx="1828800" cy="1295400"/>
          </a:xfrm>
          <a:prstGeom prst="wedgeRoundRectCallout">
            <a:avLst>
              <a:gd name="adj1" fmla="val -113806"/>
              <a:gd name="adj2" fmla="val -117192"/>
              <a:gd name="adj3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Synchronize the cached block with the block on disk using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 driver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03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 Systems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 how data is stored and retrieved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types: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NTFS [1,2] (modern windows)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FAT [16,32] (old windows and dos)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 [2,3,4] (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unix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1B2A6EA-880F-4D93-8083-72763F2DD28D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Disk </a:t>
            </a:r>
            <a:r>
              <a:rPr lang="en-US" sz="28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2800" b="0" strike="noStrike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ide.c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E563076-B9B2-4831-8F62-CE2D0F4BEC15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041023"/>
            <a:ext cx="457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void</a:t>
            </a:r>
          </a:p>
          <a:p>
            <a:r>
              <a:rPr lang="en-US" sz="1200" dirty="0" err="1" smtClean="0"/>
              <a:t>iderw</a:t>
            </a:r>
            <a:r>
              <a:rPr lang="en-US" sz="1200" dirty="0" smtClean="0"/>
              <a:t>(</a:t>
            </a:r>
            <a:r>
              <a:rPr lang="en-US" sz="1200" dirty="0" err="1" smtClean="0"/>
              <a:t>struct</a:t>
            </a:r>
            <a:r>
              <a:rPr lang="en-US" sz="1200" dirty="0" smtClean="0"/>
              <a:t> </a:t>
            </a:r>
            <a:r>
              <a:rPr lang="en-US" sz="1200" dirty="0" err="1" smtClean="0"/>
              <a:t>buf</a:t>
            </a:r>
            <a:r>
              <a:rPr lang="en-US" sz="1200" dirty="0" smtClean="0"/>
              <a:t> *b)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struct</a:t>
            </a:r>
            <a:r>
              <a:rPr lang="en-US" sz="1200" dirty="0" smtClean="0"/>
              <a:t> </a:t>
            </a:r>
            <a:r>
              <a:rPr lang="en-US" sz="1200" dirty="0" err="1" smtClean="0"/>
              <a:t>buf</a:t>
            </a:r>
            <a:r>
              <a:rPr lang="en-US" sz="1200" dirty="0" smtClean="0"/>
              <a:t> **pp;</a:t>
            </a:r>
          </a:p>
          <a:p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if(!(b-&gt;flags &amp; B_BUSY))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   panic("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iderw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buf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not busy");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 if((b-&gt;flags &amp; (B_VALID|B_DIRTY)) == B_VALID)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   panic("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iderw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: nothing to do");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 if(b-&gt;dev != 0 &amp;&amp; !havedisk1)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   panic("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iderw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: ide disk 1 not present");</a:t>
            </a:r>
          </a:p>
          <a:p>
            <a:endParaRPr lang="en-US" sz="1200" dirty="0" smtClean="0"/>
          </a:p>
          <a:p>
            <a:r>
              <a:rPr lang="en-US" sz="1200" dirty="0" smtClean="0"/>
              <a:t>  acquire(&amp;</a:t>
            </a:r>
            <a:r>
              <a:rPr lang="en-US" sz="1200" dirty="0" err="1" smtClean="0"/>
              <a:t>idelock</a:t>
            </a:r>
            <a:r>
              <a:rPr lang="en-US" sz="1200" dirty="0" smtClean="0"/>
              <a:t>);  //</a:t>
            </a:r>
            <a:r>
              <a:rPr lang="en-US" sz="1200" dirty="0" err="1" smtClean="0"/>
              <a:t>DOC:acquire-lock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 // Append b to </a:t>
            </a:r>
            <a:r>
              <a:rPr lang="en-US" sz="1200" dirty="0" err="1" smtClean="0"/>
              <a:t>idequeue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  b-&gt;</a:t>
            </a:r>
            <a:r>
              <a:rPr lang="en-US" sz="1200" dirty="0" err="1" smtClean="0"/>
              <a:t>qnext</a:t>
            </a:r>
            <a:r>
              <a:rPr lang="en-US" sz="1200" dirty="0" smtClean="0"/>
              <a:t> = 0;</a:t>
            </a:r>
          </a:p>
          <a:p>
            <a:r>
              <a:rPr lang="en-US" sz="1200" dirty="0" smtClean="0"/>
              <a:t>  for(pp=&amp;</a:t>
            </a:r>
            <a:r>
              <a:rPr lang="en-US" sz="1200" dirty="0" err="1" smtClean="0"/>
              <a:t>idequeue</a:t>
            </a:r>
            <a:r>
              <a:rPr lang="en-US" sz="1200" dirty="0" smtClean="0"/>
              <a:t>; *pp; pp=&amp;(*pp)-&gt;</a:t>
            </a:r>
            <a:r>
              <a:rPr lang="en-US" sz="1200" dirty="0" err="1" smtClean="0"/>
              <a:t>qnext</a:t>
            </a:r>
            <a:r>
              <a:rPr lang="en-US" sz="1200" dirty="0" smtClean="0"/>
              <a:t>);  </a:t>
            </a:r>
          </a:p>
          <a:p>
            <a:r>
              <a:rPr lang="en-US" sz="1200" dirty="0" smtClean="0"/>
              <a:t>  *pp = b;</a:t>
            </a:r>
          </a:p>
          <a:p>
            <a:endParaRPr lang="en-US" sz="1200" dirty="0" smtClean="0"/>
          </a:p>
          <a:p>
            <a:r>
              <a:rPr lang="en-US" sz="1200" dirty="0" smtClean="0"/>
              <a:t>  // Start disk if necessary.</a:t>
            </a:r>
          </a:p>
          <a:p>
            <a:r>
              <a:rPr lang="en-US" sz="1200" dirty="0" smtClean="0"/>
              <a:t>  if(</a:t>
            </a:r>
            <a:r>
              <a:rPr lang="en-US" sz="1200" dirty="0" err="1" smtClean="0"/>
              <a:t>idequeue</a:t>
            </a:r>
            <a:r>
              <a:rPr lang="en-US" sz="1200" dirty="0" smtClean="0"/>
              <a:t> == b)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idestart</a:t>
            </a:r>
            <a:r>
              <a:rPr lang="en-US" sz="1200" dirty="0" smtClean="0"/>
              <a:t>(b);</a:t>
            </a:r>
          </a:p>
          <a:p>
            <a:endParaRPr lang="en-US" sz="1200" dirty="0" smtClean="0"/>
          </a:p>
          <a:p>
            <a:r>
              <a:rPr lang="en-US" sz="1200" dirty="0" smtClean="0"/>
              <a:t>  // Wait for request to finish.</a:t>
            </a:r>
          </a:p>
          <a:p>
            <a:r>
              <a:rPr lang="en-US" sz="1200" dirty="0" smtClean="0"/>
              <a:t>  while((b-&gt;flags &amp; (B_VALID|B_DIRTY)) != B_VALID){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sleep(b, &amp;</a:t>
            </a:r>
            <a:r>
              <a:rPr lang="en-US" sz="1200" b="1" dirty="0" err="1" smtClean="0"/>
              <a:t>idelock</a:t>
            </a:r>
            <a:r>
              <a:rPr lang="en-US" sz="1200" b="1" dirty="0" smtClean="0"/>
              <a:t>);</a:t>
            </a:r>
          </a:p>
          <a:p>
            <a:r>
              <a:rPr lang="en-US" sz="1200" dirty="0" smtClean="0"/>
              <a:t>  }</a:t>
            </a:r>
          </a:p>
          <a:p>
            <a:endParaRPr lang="en-US" sz="1200" dirty="0" smtClean="0"/>
          </a:p>
          <a:p>
            <a:r>
              <a:rPr lang="en-US" sz="1200" dirty="0" smtClean="0"/>
              <a:t>  release(&amp;</a:t>
            </a:r>
            <a:r>
              <a:rPr lang="en-US" sz="1200" dirty="0" err="1" smtClean="0"/>
              <a:t>idelock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495800" y="1041023"/>
            <a:ext cx="4572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void</a:t>
            </a:r>
          </a:p>
          <a:p>
            <a:r>
              <a:rPr lang="en-US" sz="1200" dirty="0" err="1" smtClean="0"/>
              <a:t>ideintr</a:t>
            </a:r>
            <a:r>
              <a:rPr lang="en-US" sz="1200" dirty="0" smtClean="0"/>
              <a:t>(void)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struct</a:t>
            </a:r>
            <a:r>
              <a:rPr lang="en-US" sz="1200" dirty="0" smtClean="0"/>
              <a:t> </a:t>
            </a:r>
            <a:r>
              <a:rPr lang="en-US" sz="1200" dirty="0" err="1" smtClean="0"/>
              <a:t>buf</a:t>
            </a:r>
            <a:r>
              <a:rPr lang="en-US" sz="1200" dirty="0" smtClean="0"/>
              <a:t> *b;</a:t>
            </a:r>
          </a:p>
          <a:p>
            <a:endParaRPr lang="en-US" sz="1200" dirty="0" smtClean="0"/>
          </a:p>
          <a:p>
            <a:r>
              <a:rPr lang="en-US" sz="1200" dirty="0" smtClean="0"/>
              <a:t>  // First queued buffer is the active request.</a:t>
            </a:r>
          </a:p>
          <a:p>
            <a:r>
              <a:rPr lang="en-US" sz="1200" dirty="0" smtClean="0"/>
              <a:t>  acquire(&amp;</a:t>
            </a:r>
            <a:r>
              <a:rPr lang="en-US" sz="1200" dirty="0" err="1" smtClean="0"/>
              <a:t>idelock</a:t>
            </a:r>
            <a:r>
              <a:rPr lang="en-US" sz="1200" dirty="0" smtClean="0"/>
              <a:t>);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 if((</a:t>
            </a:r>
            <a:r>
              <a:rPr lang="en-US" sz="1200" dirty="0" smtClean="0"/>
              <a:t>b = </a:t>
            </a:r>
            <a:r>
              <a:rPr lang="en-US" sz="1200" dirty="0" err="1" smtClean="0"/>
              <a:t>idequeue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) == 0){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   release(&amp;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idelock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   //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cprintf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("spurious IDE interrupt\n");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   return;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idequeue</a:t>
            </a:r>
            <a:r>
              <a:rPr lang="en-US" sz="1200" dirty="0" smtClean="0"/>
              <a:t> = b-&gt;</a:t>
            </a:r>
            <a:r>
              <a:rPr lang="en-US" sz="1200" dirty="0" err="1" smtClean="0"/>
              <a:t>qnext</a:t>
            </a:r>
            <a:r>
              <a:rPr lang="en-US" sz="1200" dirty="0" smtClean="0"/>
              <a:t>;</a:t>
            </a:r>
          </a:p>
          <a:p>
            <a:endParaRPr lang="en-US" sz="1200" dirty="0" smtClean="0"/>
          </a:p>
          <a:p>
            <a:r>
              <a:rPr lang="en-US" sz="1200" dirty="0" smtClean="0"/>
              <a:t>  // Read data if needed.</a:t>
            </a:r>
          </a:p>
          <a:p>
            <a:r>
              <a:rPr lang="en-US" sz="1200" dirty="0" smtClean="0"/>
              <a:t>  if(!(b-&gt;flags &amp; B_DIRTY) &amp;&amp; </a:t>
            </a:r>
            <a:r>
              <a:rPr lang="en-US" sz="1200" dirty="0" err="1" smtClean="0"/>
              <a:t>idewait</a:t>
            </a:r>
            <a:r>
              <a:rPr lang="en-US" sz="1200" dirty="0" smtClean="0"/>
              <a:t>(1) &gt;= 0)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insl</a:t>
            </a:r>
            <a:r>
              <a:rPr lang="en-US" sz="1200" dirty="0" smtClean="0"/>
              <a:t>(0x1f0, b-&gt;data, BSIZE/4);</a:t>
            </a:r>
          </a:p>
          <a:p>
            <a:endParaRPr lang="en-US" sz="1200" dirty="0" smtClean="0"/>
          </a:p>
          <a:p>
            <a:r>
              <a:rPr lang="en-US" sz="1200" dirty="0" smtClean="0"/>
              <a:t>  // Wake process waiting for this </a:t>
            </a:r>
            <a:r>
              <a:rPr lang="en-US" sz="1200" dirty="0" err="1" smtClean="0"/>
              <a:t>buf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  b-&gt;flags |= B_VALID;</a:t>
            </a:r>
          </a:p>
          <a:p>
            <a:r>
              <a:rPr lang="en-US" sz="1200" dirty="0" smtClean="0"/>
              <a:t>  b-&gt;flags &amp;= ~B_DIRTY;</a:t>
            </a:r>
          </a:p>
          <a:p>
            <a:r>
              <a:rPr lang="en-US" sz="1200" dirty="0" smtClean="0"/>
              <a:t>  </a:t>
            </a:r>
            <a:r>
              <a:rPr lang="en-US" sz="1200" b="1" dirty="0" smtClean="0"/>
              <a:t>wakeup(b);</a:t>
            </a:r>
          </a:p>
          <a:p>
            <a:endParaRPr lang="en-US" sz="1200" dirty="0" smtClean="0"/>
          </a:p>
          <a:p>
            <a:r>
              <a:rPr lang="en-US" sz="1200" dirty="0" smtClean="0"/>
              <a:t>  // Start disk on next </a:t>
            </a:r>
            <a:r>
              <a:rPr lang="en-US" sz="1200" dirty="0" err="1" smtClean="0"/>
              <a:t>buf</a:t>
            </a:r>
            <a:r>
              <a:rPr lang="en-US" sz="1200" dirty="0" smtClean="0"/>
              <a:t> in queue.</a:t>
            </a:r>
          </a:p>
          <a:p>
            <a:r>
              <a:rPr lang="en-US" sz="1200" dirty="0" smtClean="0"/>
              <a:t>  if(</a:t>
            </a:r>
            <a:r>
              <a:rPr lang="en-US" sz="1200" dirty="0" err="1" smtClean="0"/>
              <a:t>idequeue</a:t>
            </a:r>
            <a:r>
              <a:rPr lang="en-US" sz="1200" dirty="0" smtClean="0"/>
              <a:t> != 0)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idestart</a:t>
            </a:r>
            <a:r>
              <a:rPr lang="en-US" sz="1200" dirty="0" smtClean="0"/>
              <a:t>(</a:t>
            </a:r>
            <a:r>
              <a:rPr lang="en-US" sz="1200" dirty="0" err="1" smtClean="0"/>
              <a:t>idequeue</a:t>
            </a:r>
            <a:r>
              <a:rPr lang="en-US" sz="1200" dirty="0" smtClean="0"/>
              <a:t>);</a:t>
            </a:r>
          </a:p>
          <a:p>
            <a:endParaRPr lang="en-US" sz="1200" dirty="0" smtClean="0"/>
          </a:p>
          <a:p>
            <a:r>
              <a:rPr lang="en-US" sz="1200" dirty="0" smtClean="0"/>
              <a:t>  release(&amp;</a:t>
            </a:r>
            <a:r>
              <a:rPr lang="en-US" sz="1200" dirty="0" err="1" smtClean="0"/>
              <a:t>idelock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82775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 1: i-nodes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1371600"/>
            <a:ext cx="8229240" cy="5105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many time will the disk be accessed when a user executes the following command: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 Unicode MS"/>
              </a:rPr>
              <a:t>more /usr/tmp/a.txt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Assume that: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The size of 'a.txt' is 1 block.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The i-node of the </a:t>
            </a:r>
            <a:r>
              <a:rPr lang="en-US" sz="2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root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 directory </a:t>
            </a:r>
            <a:r>
              <a:rPr lang="en-US" sz="26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is not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 in the memory.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Entries 'usr', 'tmp' and 'a.txt' are all located in the first block of their directories.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Ignore the disk access required in order to load more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F2E259-8E6C-4E90-950D-2169181DCEEC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 1: answer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Accessing each directory requires at least 2 disk accesses: reading the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-node and the first block. 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our case the entry we are looking for is always in the first block so we need exactly 2 disk accesses. 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According to assumption 2 the root directory's 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-node is located on the disk so we need 6 disk accesses (3 directories) until we reach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a.txt's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-node index. 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Since "more" displays the file's content, for a.txt we need its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-node + all the blocks of the file (1 block, according to assumption). 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Total disk accesses: 6 + 2 = 8. </a:t>
            </a:r>
          </a:p>
        </p:txBody>
      </p:sp>
      <p:sp>
        <p:nvSpPr>
          <p:cNvPr id="12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5D2D781-3B70-4B4F-A407-5525A3947E46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 1: i-nodes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3657600" y="1143000"/>
            <a:ext cx="20570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similar problem</a:t>
            </a:r>
          </a:p>
        </p:txBody>
      </p:sp>
      <p:sp>
        <p:nvSpPr>
          <p:cNvPr id="12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95AE0B5-8179-47AC-B018-F903AA77A3D1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8" name="Picture 6"/>
          <p:cNvPicPr/>
          <p:nvPr/>
        </p:nvPicPr>
        <p:blipFill>
          <a:blip r:embed="rId2"/>
          <a:stretch/>
        </p:blipFill>
        <p:spPr>
          <a:xfrm rot="60000">
            <a:off x="266400" y="1372680"/>
            <a:ext cx="8610120" cy="4266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 2: i-nodes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Ofer2000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Operating Systems, based on UNIX, provides the following system call: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i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rename(char *old, char *new)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call changes a file’s name from ‘old’ to ‘new’. What is the difference between using this call, and just </a:t>
            </a:r>
            <a:r>
              <a:rPr lang="en-US" sz="28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copying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‘old’ to a new file, ‘new’, followed by </a:t>
            </a:r>
            <a:r>
              <a:rPr lang="en-US" sz="28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deleting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‘old’? Answer in terms of disk access and allocation.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21A215-6351-4061-8D7E-4DDB78A4BB55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 2: i-nodes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rename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simply changes the file name in the entry of  its directory.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  will allocate a new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-node and the blocks for the new file, and copy the contents of the old file blocks to the new ones.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delete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will release the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-node and blocks of the old file.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 + delete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is a much more complicated operation for the Operating System, note that you will not be able to execute it if you do not have enough free blocks or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-nodes left on your disk.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8A669B2-58F8-4993-A3D5-6B1AF379F4DF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 3: i-nodes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an implementation (pseudo code) of the system call: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delete(</a:t>
            </a:r>
            <a:r>
              <a:rPr lang="en-US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-node node)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Which deletes the file associated with 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node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343080" indent="-342720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Assume that: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node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associated with a </a:t>
            </a:r>
            <a:r>
              <a:rPr lang="en-US" sz="2400" b="0" i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file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and that delete is not recursive.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-node has 10 direct block entries, 1 single indirect entry and 1 double indirect entry.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may use the system calls: </a:t>
            </a:r>
          </a:p>
          <a:p>
            <a:pPr marL="343080" indent="-342720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</a:t>
            </a:r>
            <a:r>
              <a:rPr lang="en-US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read_block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(block b)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which reads block b from the disk.</a:t>
            </a:r>
          </a:p>
          <a:p>
            <a:pPr marL="343080" indent="-342720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</a:t>
            </a:r>
            <a:r>
              <a:rPr lang="en-US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free_block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(block b)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free_i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-node(</a:t>
            </a:r>
            <a:r>
              <a:rPr lang="en-US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-node node).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A77756A-DB31-472E-8785-8D592A482836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 3: i-nodes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523880"/>
            <a:ext cx="8229240" cy="5333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</a:pPr>
            <a:r>
              <a:rPr lang="en-US" sz="1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delete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-node node){ </a:t>
            </a:r>
          </a:p>
          <a:p>
            <a:pPr marL="343080" indent="-34272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// remove the direct blocks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for each block b in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node.direct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</a:p>
          <a:p>
            <a:pPr marL="343080" indent="-342720">
              <a:lnSpc>
                <a:spcPct val="100000"/>
              </a:lnSpc>
            </a:pPr>
            <a:r>
              <a:rPr lang="en-US" sz="1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</a:t>
            </a:r>
            <a:r>
              <a:rPr lang="en-US" sz="16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free_block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(b); </a:t>
            </a:r>
          </a:p>
          <a:p>
            <a:pPr marL="343080" indent="-34272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// remove the single indirect blocks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single &lt;-- </a:t>
            </a:r>
            <a:r>
              <a:rPr lang="en-US" sz="16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read_block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node.single_indirect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</a:p>
          <a:p>
            <a:pPr marL="343080" indent="-34272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for each entry e in single do </a:t>
            </a:r>
          </a:p>
          <a:p>
            <a:pPr marL="343080" indent="-342720">
              <a:lnSpc>
                <a:spcPct val="100000"/>
              </a:lnSpc>
            </a:pPr>
            <a:r>
              <a:rPr lang="en-US" sz="1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</a:t>
            </a:r>
            <a:r>
              <a:rPr lang="en-US" sz="16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free_block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(e); </a:t>
            </a:r>
          </a:p>
          <a:p>
            <a:pPr marL="343080" indent="-342720">
              <a:lnSpc>
                <a:spcPct val="100000"/>
              </a:lnSpc>
            </a:pPr>
            <a:r>
              <a:rPr lang="en-US" sz="1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6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free_block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(single); </a:t>
            </a:r>
          </a:p>
          <a:p>
            <a:pPr marL="343080" indent="-34272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// remove the double indirect blocks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double &lt;-- </a:t>
            </a:r>
            <a:r>
              <a:rPr lang="en-US" sz="16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read_block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node.double_indirect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</a:p>
          <a:p>
            <a:pPr marL="343080" indent="-34272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for each entry e in double do </a:t>
            </a:r>
          </a:p>
          <a:p>
            <a:pPr marL="343080" indent="-34272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single &lt;-- </a:t>
            </a:r>
            <a:r>
              <a:rPr lang="en-US" sz="16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read_block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(e) </a:t>
            </a:r>
          </a:p>
          <a:p>
            <a:pPr marL="343080" indent="-34272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for each entry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single do </a:t>
            </a:r>
          </a:p>
          <a:p>
            <a:pPr marL="343080" indent="-342720">
              <a:lnSpc>
                <a:spcPct val="100000"/>
              </a:lnSpc>
            </a:pPr>
            <a:r>
              <a:rPr lang="en-US" sz="1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</a:t>
            </a:r>
            <a:r>
              <a:rPr lang="en-US" sz="16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free_block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 </a:t>
            </a:r>
          </a:p>
          <a:p>
            <a:pPr marL="343080" indent="-342720">
              <a:lnSpc>
                <a:spcPct val="100000"/>
              </a:lnSpc>
            </a:pPr>
            <a:r>
              <a:rPr lang="en-US" sz="1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</a:t>
            </a:r>
            <a:r>
              <a:rPr lang="en-US" sz="16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free_block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(single); </a:t>
            </a:r>
          </a:p>
          <a:p>
            <a:pPr marL="343080" indent="-342720">
              <a:lnSpc>
                <a:spcPct val="100000"/>
              </a:lnSpc>
            </a:pPr>
            <a:r>
              <a:rPr lang="en-US" sz="1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6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free_block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(double); </a:t>
            </a:r>
          </a:p>
          <a:p>
            <a:pPr marL="343080" indent="-34272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// remove the </a:t>
            </a:r>
            <a:r>
              <a:rPr lang="en-US" sz="1600" b="0" strike="noStrike" spc="-1" dirty="0" err="1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16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-node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6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free_i</a:t>
            </a:r>
            <a:r>
              <a:rPr lang="en-US" sz="1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-node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(node); </a:t>
            </a:r>
          </a:p>
          <a:p>
            <a:pPr marL="343080" indent="-34272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 </a:t>
            </a:r>
          </a:p>
        </p:txBody>
      </p:sp>
      <p:sp>
        <p:nvSpPr>
          <p:cNvPr id="14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CB073D9-FA84-4F60-A933-5509224535C4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51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8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88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44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39">
                                            <p:txEl>
                                              <p:pRg st="144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90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39">
                                            <p:txEl>
                                              <p:pRg st="190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22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139">
                                            <p:txEl>
                                              <p:pRg st="222" end="2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40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139">
                                            <p:txEl>
                                              <p:pRg st="240" end="2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00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39">
                                            <p:txEl>
                                              <p:pRg st="300" end="3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46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39">
                                            <p:txEl>
                                              <p:pRg st="346" end="3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78" end="4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139">
                                            <p:txEl>
                                              <p:pRg st="378" end="4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06" end="4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139">
                                            <p:txEl>
                                              <p:pRg st="406" end="4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40" end="4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139">
                                            <p:txEl>
                                              <p:pRg st="440" end="4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60" end="4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4" dur="500"/>
                                        <p:tgtEl>
                                          <p:spTgt spid="139">
                                            <p:txEl>
                                              <p:pRg st="460" end="4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83" end="5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39">
                                            <p:txEl>
                                              <p:pRg st="483" end="5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27" end="5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39">
                                            <p:txEl>
                                              <p:pRg st="527" end="5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 3: i-nodes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would be the maximal size of a file in a UNIX system with an address size of 32 bits if :</a:t>
            </a:r>
          </a:p>
          <a:p>
            <a:pPr marL="971640" lvl="1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block size is 1K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71640" lvl="1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block size is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4K</a:t>
            </a:r>
          </a:p>
          <a:p>
            <a:pPr marL="457560" lvl="1">
              <a:lnSpc>
                <a:spcPct val="100000"/>
              </a:lnSpc>
              <a:buClr>
                <a:srgbClr val="000000"/>
              </a:buClr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71680" indent="-514080" algn="ctr">
              <a:lnSpc>
                <a:spcPct val="100000"/>
              </a:lnSpc>
            </a:pPr>
            <a:r>
              <a:rPr lang="en-US" sz="3200" b="0" i="1" strike="noStrike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lang="en-US" sz="3200" b="0" i="1" strike="noStrike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3200" b="0" i="1" strike="noStrike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</a:rPr>
              <a:t>-node has 10 direct block entries, </a:t>
            </a:r>
            <a:endParaRPr lang="en-US" sz="3200" b="0" i="1" strike="noStrike" spc="-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71680" indent="-514080" algn="ctr">
              <a:lnSpc>
                <a:spcPct val="100000"/>
              </a:lnSpc>
            </a:pPr>
            <a:r>
              <a:rPr lang="en-US" sz="3200" b="0" i="1" strike="noStrike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</a:rPr>
              <a:t>single</a:t>
            </a:r>
            <a:r>
              <a:rPr lang="en-US" sz="3200" b="0" i="1" strike="noStrike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</a:rPr>
              <a:t>, double &amp; triple </a:t>
            </a:r>
            <a:r>
              <a:rPr lang="en-US" sz="3200" b="0" i="1" strike="noStrike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</a:rPr>
              <a:t>indirect</a:t>
            </a:r>
            <a:endParaRPr lang="en-US" sz="3200" b="0" i="1" strike="noStrike" spc="-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541D30E-2B9A-416B-AAE0-11988AA30B75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 3: i-nodes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 size: 1K</a:t>
            </a:r>
          </a:p>
          <a:p>
            <a:pPr marL="914400" lvl="1" indent="-514080">
              <a:lnSpc>
                <a:spcPct val="100000"/>
              </a:lnSpc>
              <a:buClr>
                <a:srgbClr val="1F497D"/>
              </a:buClr>
              <a:buFont typeface="Arial"/>
              <a:buChar char="–"/>
            </a:pPr>
            <a:r>
              <a:rPr lang="en-US" sz="2800" b="0" u="sng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Direct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10·1K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0" lvl="1" indent="-514080">
              <a:lnSpc>
                <a:spcPct val="100000"/>
              </a:lnSpc>
              <a:buClr>
                <a:srgbClr val="1F497D"/>
              </a:buClr>
              <a:buFont typeface="Arial"/>
              <a:buChar char="–"/>
            </a:pPr>
            <a:r>
              <a:rPr lang="en-US" sz="2800" b="0" u="sng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indirect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each address is 32 bit = 4 byte then we have 256 pointers to blocks of size 1K (i.e. 256·1K)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0" lvl="1" indent="-514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same idea is applied for double and triple indirect.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total: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10·1K+256·1K+256·256·1K+256·256·256·1K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~= 16G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A8DE4A0-682F-4599-B7F4-05CB1227C91C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MBR – Master Boot Record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19CC55F-B4ED-4A3E-8D74-7B2F5246C10D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MBR is a record located on the first sector of the disk.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contains the information on how the logical partitions and containing file systems are organized on that disk.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288324"/>
            <a:ext cx="5866667" cy="223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 3: i-nodes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 size: 4K</a:t>
            </a:r>
          </a:p>
          <a:p>
            <a:pPr marL="914400" lvl="1" indent="-514080">
              <a:lnSpc>
                <a:spcPct val="100000"/>
              </a:lnSpc>
              <a:buClr>
                <a:srgbClr val="1F497D"/>
              </a:buClr>
              <a:buFont typeface="Arial"/>
              <a:buChar char="–"/>
            </a:pPr>
            <a:r>
              <a:rPr lang="en-US" sz="2800" b="0" u="sng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Direct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10·4K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0" lvl="1" indent="-514080">
              <a:lnSpc>
                <a:spcPct val="100000"/>
              </a:lnSpc>
              <a:buClr>
                <a:srgbClr val="1F497D"/>
              </a:buClr>
              <a:buFont typeface="Arial"/>
              <a:buChar char="–"/>
            </a:pPr>
            <a:r>
              <a:rPr lang="en-US" sz="2800" b="0" u="sng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indirect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each address is 32 bit = 4 byte then we have 1024 pointers to blocks of size 4K (i.e. 1024·4K)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0" lvl="1" indent="-514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same idea is applied for double and triple indirect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total: 	10·4K+1024·4K+1024·1024·4K+1024·1024·1024·4K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~= 4T
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3BF9CC4-92B0-45F2-AE9D-1F761A0197CE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 4: i-nodes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Assuming that the size of each block is 1K and the address size is 32 bits (4 bytes). Convert byte address (offset) 1,515,000 in our file to the physical address. </a:t>
            </a:r>
            <a:r>
              <a:rPr lang="en-US" sz="3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(Block map)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6954BCB-BD00-4F6F-8682-BAEF0D5FA4F0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 5: I-Nodes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Byte number 1,515,000 is calculated as follows: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1st byte of the double indirect block is  10k+256k = 272,384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byte number 1,515,000 is number 1,242,616 in the double indirect block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 single indirect block has 256k bytes --&gt; byte 1,242,616 is in the 5th single indirect block (4*256k = 1,048,576)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 entry is 1k, so byte 194,040 is in the 190th block – assume that it points to block 123 on the disk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within block 123 , it is byte  #504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5549C3C-5F24-4A8A-B4CD-4AABA95C8C6F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MBR – Boot Loader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6CAA321-86BF-4603-A07E-AABA1F33EFE4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MBR also contains the boot loader executable code. When the PC starts the BIOS load the boot loader of the selected disk into the memory and execute it.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code may serve as a loader for the installed operating system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usually since a sector size is only 512b and the MBR must take only 1 sector, the loader may load and pass control over to a second stage loader located elsewhere.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MBR – Partition Table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92535E3-9850-4366-8473-AEB16D89019D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Finally, the MBR also contains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partition table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Partitions are logical splits of the disk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partition can contain its own file system that will manage the files stored on this partition.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Ext File system – inode based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D9ECB64-1A73-4CE8-B6D9-B88CCB752048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 records on files using a data structure called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inode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Directory is also a file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inode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keeps a metadata representing a single file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Common on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unix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like operating systems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file-system metadata is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located on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special block called the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superblock and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span additional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 File system layout – inode based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Tanenbaum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C8D6B9D-027E-4E0B-A267-61D72E09844F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3" name="Picture 1028"/>
          <p:cNvPicPr/>
          <p:nvPr/>
        </p:nvPicPr>
        <p:blipFill>
          <a:blip r:embed="rId3"/>
          <a:stretch/>
        </p:blipFill>
        <p:spPr>
          <a:xfrm>
            <a:off x="838080" y="1600200"/>
            <a:ext cx="7314840" cy="472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an inode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AF86E66-2926-499A-9278-3A303B5A9855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inode is a structure on the disk that represents a file, directory, symbolic link, etc.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inodes do not contain the data of the file / directory / etc. that they represent.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 link to the blocks that actually contain the data.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inodes themselves have a well-defined size which lets them be placed in easily indexed arrays.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Index-Nodes (i-nodes)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3"/>
          <p:cNvPicPr/>
          <p:nvPr/>
        </p:nvPicPr>
        <p:blipFill>
          <a:blip r:embed="rId3"/>
          <a:stretch/>
        </p:blipFill>
        <p:spPr>
          <a:xfrm>
            <a:off x="990720" y="1587600"/>
            <a:ext cx="7086240" cy="4812840"/>
          </a:xfrm>
          <a:prstGeom prst="rect">
            <a:avLst/>
          </a:prstGeom>
          <a:ln w="9360"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4800600" y="1828800"/>
            <a:ext cx="2895120" cy="609120"/>
          </a:xfrm>
          <a:prstGeom prst="wedgeRoundRectCallout">
            <a:avLst>
              <a:gd name="adj1" fmla="val -100850"/>
              <a:gd name="adj2" fmla="val 29381"/>
              <a:gd name="adj3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 rtl="1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 file attributes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188680" y="3270600"/>
            <a:ext cx="2895120" cy="615240"/>
          </a:xfrm>
          <a:prstGeom prst="wedgeRoundRectCallout">
            <a:avLst>
              <a:gd name="adj1" fmla="val -122171"/>
              <a:gd name="adj2" fmla="val -48314"/>
              <a:gd name="adj3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number of hard-links to the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0" y="4495680"/>
            <a:ext cx="1371240" cy="685440"/>
          </a:xfrm>
          <a:prstGeom prst="wedgeRoundRectCallout">
            <a:avLst>
              <a:gd name="adj1" fmla="val 60676"/>
              <a:gd name="adj2" fmla="val -80358"/>
              <a:gd name="adj3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 rtl="1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Usually between 10 and 12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1371600" y="2787480"/>
            <a:ext cx="1676160" cy="2746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Size</a:t>
            </a:r>
          </a:p>
        </p:txBody>
      </p:sp>
      <p:sp>
        <p:nvSpPr>
          <p:cNvPr id="113" name="CustomShape 6"/>
          <p:cNvSpPr/>
          <p:nvPr/>
        </p:nvSpPr>
        <p:spPr>
          <a:xfrm>
            <a:off x="1371600" y="3124080"/>
            <a:ext cx="1676160" cy="3337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HardLink count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7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EEA14DE-DDAF-4DDD-9953-7796966C6EAB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8148</TotalTime>
  <Words>2999</Words>
  <Application>Microsoft Office PowerPoint</Application>
  <PresentationFormat>On-screen Show (4:3)</PresentationFormat>
  <Paragraphs>463</Paragraphs>
  <Slides>32</Slides>
  <Notes>17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 Unicode MS</vt:lpstr>
      <vt:lpstr>Arial</vt:lpstr>
      <vt:lpstr>Calibri</vt:lpstr>
      <vt:lpstr>Courier New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Systems, 092</dc:title>
  <dc:subject/>
  <dc:creator>liana</dc:creator>
  <dc:description/>
  <cp:lastModifiedBy>Vadim Levit</cp:lastModifiedBy>
  <cp:revision>556</cp:revision>
  <dcterms:created xsi:type="dcterms:W3CDTF">2008-06-17T14:54:39Z</dcterms:created>
  <dcterms:modified xsi:type="dcterms:W3CDTF">2017-06-04T10:21:34Z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27</vt:i4>
  </property>
</Properties>
</file>