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37" r:id="rId3"/>
    <p:sldId id="298" r:id="rId4"/>
    <p:sldId id="312" r:id="rId5"/>
    <p:sldId id="324" r:id="rId6"/>
    <p:sldId id="333" r:id="rId7"/>
    <p:sldId id="364" r:id="rId8"/>
    <p:sldId id="365" r:id="rId9"/>
    <p:sldId id="335" r:id="rId10"/>
    <p:sldId id="366" r:id="rId11"/>
    <p:sldId id="367" r:id="rId12"/>
    <p:sldId id="313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62" r:id="rId22"/>
    <p:sldId id="363" r:id="rId23"/>
    <p:sldId id="371" r:id="rId24"/>
    <p:sldId id="329" r:id="rId25"/>
    <p:sldId id="330" r:id="rId26"/>
    <p:sldId id="331" r:id="rId27"/>
    <p:sldId id="332" r:id="rId28"/>
    <p:sldId id="348" r:id="rId29"/>
    <p:sldId id="349" r:id="rId30"/>
    <p:sldId id="350" r:id="rId31"/>
    <p:sldId id="368" r:id="rId32"/>
    <p:sldId id="370" r:id="rId33"/>
    <p:sldId id="361" r:id="rId34"/>
    <p:sldId id="360" r:id="rId35"/>
    <p:sldId id="351" r:id="rId36"/>
    <p:sldId id="352" r:id="rId37"/>
    <p:sldId id="356" r:id="rId38"/>
    <p:sldId id="357" r:id="rId39"/>
    <p:sldId id="358" r:id="rId40"/>
    <p:sldId id="359" r:id="rId41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7" autoAdjust="0"/>
  </p:normalViewPr>
  <p:slideViewPr>
    <p:cSldViewPr>
      <p:cViewPr varScale="1">
        <p:scale>
          <a:sx n="73" d="100"/>
          <a:sy n="73" d="100"/>
        </p:scale>
        <p:origin x="118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 smtClean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 smtClean="0"/>
            </a:lvl1pPr>
          </a:lstStyle>
          <a:p>
            <a:pPr>
              <a:defRPr/>
            </a:pPr>
            <a:fld id="{F8F80446-5033-41FA-AB3C-73EF12DFC7CB}" type="datetimeFigureOut">
              <a:rPr lang="he-IL"/>
              <a:pPr>
                <a:defRPr/>
              </a:pPr>
              <a:t>י"ז/סיון/תשע"ז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 smtClean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 smtClean="0"/>
            </a:lvl1pPr>
          </a:lstStyle>
          <a:p>
            <a:pPr>
              <a:defRPr/>
            </a:pPr>
            <a:fld id="{83471215-AFED-4B23-913E-58790C74A6C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686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enwarr.ca/log/?m=201012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kernel.org/doc/Documentation/filesystems/mandatory-locking.t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Shared locks are also known as “read locks”</a:t>
            </a:r>
          </a:p>
          <a:p>
            <a:pPr algn="l" rtl="0"/>
            <a:r>
              <a:rPr lang="en-US" dirty="0" smtClean="0"/>
              <a:t>Exclusive locks are known as “write locks”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hlinkClick r:id="rId3"/>
              </a:rPr>
              <a:t>http://apenwarr.ca/log/?m=201012#13</a:t>
            </a:r>
            <a:endParaRPr lang="en-US" dirty="0" smtClean="0"/>
          </a:p>
          <a:p>
            <a:pPr algn="l" rtl="0"/>
            <a:r>
              <a:rPr lang="en-US" dirty="0" smtClean="0">
                <a:hlinkClick r:id="rId4"/>
              </a:rPr>
              <a:t>http://www.kernel.org/doc/Documentation/filesystems/mandatory-locking.txt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5B9113-F7CC-417F-9981-987421DAAA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dirty="0" smtClean="0"/>
              <a:t>By default mandatory locks are not allowed (can mount the </a:t>
            </a:r>
            <a:r>
              <a:rPr lang="en-US" dirty="0" err="1" smtClean="0"/>
              <a:t>fs</a:t>
            </a:r>
            <a:r>
              <a:rPr lang="en-US" dirty="0" smtClean="0"/>
              <a:t> with specific flags)</a:t>
            </a:r>
          </a:p>
          <a:p>
            <a:pPr algn="l" rtl="0"/>
            <a:r>
              <a:rPr lang="en-US" dirty="0" smtClean="0"/>
              <a:t>Applied to the </a:t>
            </a:r>
            <a:r>
              <a:rPr lang="en-US" dirty="0" err="1" smtClean="0"/>
              <a:t>i</a:t>
            </a:r>
            <a:r>
              <a:rPr lang="en-US" dirty="0" smtClean="0"/>
              <a:t>-node and not the filename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EDC37B-E6A5-4559-B8C6-52CA6DF498B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3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2D1FAD-CB27-4B75-8961-029AA9D837D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4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dirty="0" smtClean="0"/>
              <a:t>Even if we won’t close the file dup will refer to a different part of the file and we will have no deadlock! The content of “dugma1.txt” would be: ‘I was here </a:t>
            </a:r>
            <a:r>
              <a:rPr lang="en-US" dirty="0" err="1" smtClean="0"/>
              <a:t>firstI</a:t>
            </a:r>
            <a:r>
              <a:rPr lang="en-US" dirty="0" smtClean="0"/>
              <a:t> was here second’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8B8CCD-3496-46D5-8A4D-2D10A5810AF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A009-F614-42B9-8063-5BE73AE8FFDF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8D894-5F05-4128-8ED0-176E160E6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EF75-10BB-4F7F-AAC1-EF855A677B76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9C90-7A4C-4567-8D54-B958F993D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D80A5-AD15-49CE-A33C-46DD4533A6F7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E6CE4-F977-460E-9C85-5835AB945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823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8178800" cy="238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6650"/>
            <a:ext cx="8178800" cy="238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82D53-1F19-4505-B786-1EC35C2A73A7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Systems, 2009, Danny Hendler &amp; Amnon Meisels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83C16-9BB5-4F58-8D4C-DF8B9793F8B5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A3F77-C325-4E4F-A72B-6DF366A80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F4367-D3AC-4149-B2B4-0A27C235CC91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D36F0-1F1F-4C46-B647-067B6D7A5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6BC3-807C-4461-BE92-0F8F5AD37E93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7B747-6BBD-4D5C-81D3-A0E25A57E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E494A-5D53-4F07-9CD7-9892A5E65283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3E800-78BF-4A24-A05E-F9112844E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1FFE0-6B3C-494C-A705-02B99D5CE52E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F90BA-5CDF-446D-BAA0-8E6475089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9ACFD-5162-417C-8C28-C4E7550F59A3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B97EE-1FE5-4C5E-A49D-E03E292A8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A8FE3-53AF-4969-9546-1FF40D572235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F3088-1B44-49DB-B2FD-0BD105892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859A8-38CC-479D-A70A-FA5C1C7CA6EA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D30FE-1C9D-4B40-B80A-5FA2A4185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AB10BF0-E279-4CA7-AFCD-9CDBE9CEDD7C}" type="datetime1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382D42A-BCAF-4C1D-9BE7-0A6949E59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Operating Systems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Practical Session </a:t>
            </a:r>
            <a:r>
              <a:rPr lang="en-US" dirty="0" smtClean="0">
                <a:solidFill>
                  <a:srgbClr val="898989"/>
                </a:solidFill>
              </a:rPr>
              <a:t>11 </a:t>
            </a:r>
            <a:endParaRPr lang="en-US" dirty="0" smtClean="0">
              <a:solidFill>
                <a:srgbClr val="898989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File Systems, part 2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797412-4367-4BC6-AFFC-D3752412C77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NTFS compression</a:t>
            </a:r>
            <a:endParaRPr lang="he-IL" smtClean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178800" cy="2857500"/>
          </a:xfrm>
        </p:spPr>
        <p:txBody>
          <a:bodyPr>
            <a:normAutofit/>
          </a:bodyPr>
          <a:lstStyle/>
          <a:p>
            <a:r>
              <a:rPr lang="en-US" altLang="he-IL" dirty="0" smtClean="0"/>
              <a:t>Supports transparent file compression</a:t>
            </a:r>
          </a:p>
          <a:p>
            <a:r>
              <a:rPr lang="en-US" altLang="he-IL" dirty="0" smtClean="0"/>
              <a:t>Compresses (or not) in groups of 16 blocks </a:t>
            </a:r>
          </a:p>
          <a:p>
            <a:r>
              <a:rPr lang="en-US" altLang="he-IL" dirty="0" smtClean="0"/>
              <a:t>Compression algorithm: a variant of LZ77</a:t>
            </a:r>
          </a:p>
          <a:p>
            <a:r>
              <a:rPr lang="en-US" altLang="he-IL" dirty="0" smtClean="0"/>
              <a:t>Can select to compress whole volume, specific directories or files</a:t>
            </a:r>
          </a:p>
          <a:p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24929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MFT record of </a:t>
            </a:r>
            <a:r>
              <a:rPr lang="en-US" sz="3600" dirty="0" smtClean="0"/>
              <a:t>a compressed </a:t>
            </a:r>
            <a:r>
              <a:rPr lang="en-US" sz="3600" dirty="0"/>
              <a:t>file</a:t>
            </a:r>
            <a:endParaRPr lang="en-US" sz="3600" dirty="0" smtClean="0"/>
          </a:p>
        </p:txBody>
      </p:sp>
      <p:pic>
        <p:nvPicPr>
          <p:cNvPr id="9011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33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1: FAT</a:t>
            </a:r>
            <a:endParaRPr lang="he-IL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A FAT starts with the following values:</a:t>
            </a:r>
          </a:p>
          <a:p>
            <a:pPr eaLnBrk="1" hangingPunct="1">
              <a:buFont typeface="Arial" pitchFamily="34" charset="0"/>
              <a:buNone/>
            </a:pPr>
            <a:endParaRPr lang="en-US" b="1" dirty="0" smtClean="0"/>
          </a:p>
          <a:p>
            <a:pPr eaLnBrk="1" hangingPunct="1">
              <a:buFont typeface="Arial" pitchFamily="34" charset="0"/>
              <a:buNone/>
            </a:pPr>
            <a:endParaRPr lang="en-US" b="1" dirty="0" smtClean="0"/>
          </a:p>
          <a:p>
            <a:pPr marL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Assuming that slots with -1 indicates an end of file and slots with  0 indicates a free slot:</a:t>
            </a:r>
            <a:endParaRPr lang="en-US" b="1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If the directory containing a certain file has 7 as the starting block, how many blocks does that file contain?</a:t>
            </a:r>
            <a:endParaRPr lang="en-US" b="1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The owner of the file has written two more blocks to the file. Adjust the FAT to the change.  </a:t>
            </a:r>
            <a:endParaRPr lang="en-US" b="1" dirty="0" smtClean="0"/>
          </a:p>
          <a:p>
            <a:pPr eaLnBrk="1" hangingPunct="1">
              <a:buFont typeface="Arial" pitchFamily="34" charset="0"/>
              <a:buNone/>
            </a:pPr>
            <a:endParaRPr lang="en-US" b="1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047875"/>
            <a:ext cx="8286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pitchFamily="34" charset="0"/>
              </a:rPr>
              <a:t>Question 2: FAT (2007a)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r" rtl="1" eaLnBrk="1" hangingPunct="1">
              <a:buFont typeface="Arial" charset="0"/>
              <a:buNone/>
              <a:defRPr/>
            </a:pPr>
            <a:r>
              <a:rPr lang="he-IL" dirty="0" smtClean="0"/>
              <a:t>בשאלה זו עליכם להציע שינויים (במבני הנתונים ובקוד) של מערכת הקבצים של </a:t>
            </a:r>
            <a:r>
              <a:rPr lang="en-US" dirty="0" smtClean="0"/>
              <a:t>MS-DOS</a:t>
            </a:r>
            <a:r>
              <a:rPr lang="he-IL" dirty="0" smtClean="0"/>
              <a:t> על מנת להוסיף לה תמיכה ב-</a:t>
            </a:r>
            <a:r>
              <a:rPr lang="en-US" dirty="0" smtClean="0"/>
              <a:t>links</a:t>
            </a:r>
            <a:r>
              <a:rPr lang="ar-SA" dirty="0" smtClean="0"/>
              <a:t>. </a:t>
            </a:r>
            <a:r>
              <a:rPr lang="he-IL" dirty="0" smtClean="0"/>
              <a:t>לאחר השינוי, תתמוך </a:t>
            </a:r>
            <a:r>
              <a:rPr lang="en-US" dirty="0" smtClean="0"/>
              <a:t>MS-DOS</a:t>
            </a:r>
            <a:r>
              <a:rPr lang="he-IL" dirty="0" smtClean="0"/>
              <a:t> בשתי הפקודות החדשות הבאות:</a:t>
            </a:r>
            <a:endParaRPr lang="en-US" dirty="0" smtClean="0"/>
          </a:p>
          <a:p>
            <a:pPr lvl="1" indent="0" algn="r" rtl="1" eaLnBrk="1" hangingPunct="1">
              <a:buFont typeface="Arial" charset="0"/>
              <a:buChar char="–"/>
              <a:defRPr/>
            </a:pPr>
            <a:r>
              <a:rPr lang="he-IL" dirty="0" smtClean="0"/>
              <a:t>הפקודה: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soft-link old-path new-path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יוצרת </a:t>
            </a:r>
            <a:r>
              <a:rPr lang="en-US" dirty="0" smtClean="0"/>
              <a:t>soft link</a:t>
            </a:r>
            <a:r>
              <a:rPr lang="he-IL" dirty="0" smtClean="0"/>
              <a:t> חדש מ-</a:t>
            </a:r>
            <a:r>
              <a:rPr lang="en-US" dirty="0" smtClean="0"/>
              <a:t>new-path</a:t>
            </a:r>
            <a:r>
              <a:rPr lang="he-IL" dirty="0" smtClean="0"/>
              <a:t> אל </a:t>
            </a:r>
            <a:r>
              <a:rPr lang="en-US" dirty="0" smtClean="0"/>
              <a:t>old-path</a:t>
            </a:r>
            <a:r>
              <a:rPr lang="he-IL" dirty="0" smtClean="0"/>
              <a:t>.</a:t>
            </a:r>
            <a:endParaRPr lang="en-US" dirty="0" smtClean="0"/>
          </a:p>
          <a:p>
            <a:pPr lvl="1" indent="0" algn="r" rtl="1" eaLnBrk="1" hangingPunct="1">
              <a:buFont typeface="Arial" charset="0"/>
              <a:buChar char="–"/>
              <a:defRPr/>
            </a:pPr>
            <a:r>
              <a:rPr lang="he-IL" dirty="0" smtClean="0"/>
              <a:t>הפקודה: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hard-link old-path new-path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יוצרת </a:t>
            </a:r>
            <a:r>
              <a:rPr lang="en-US" dirty="0" smtClean="0"/>
              <a:t>hard link</a:t>
            </a:r>
            <a:r>
              <a:rPr lang="he-IL" dirty="0" smtClean="0"/>
              <a:t> חדש מ-</a:t>
            </a:r>
            <a:r>
              <a:rPr lang="en-US" dirty="0" smtClean="0"/>
              <a:t>new-path</a:t>
            </a:r>
            <a:r>
              <a:rPr lang="he-IL" dirty="0" smtClean="0"/>
              <a:t> אל </a:t>
            </a:r>
            <a:r>
              <a:rPr lang="en-US" dirty="0" smtClean="0"/>
              <a:t>old-path</a:t>
            </a:r>
            <a:r>
              <a:rPr lang="he-IL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pitchFamily="34" charset="0"/>
              </a:rPr>
              <a:t>Question 2: FAT (2007a)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r" rt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he-IL" sz="2400" dirty="0" smtClean="0"/>
              <a:t>א.	(13 נקודות) אנו רוצים להוסיף למערכת הקבצים של </a:t>
            </a:r>
            <a:r>
              <a:rPr lang="en-US" sz="2400" dirty="0" smtClean="0"/>
              <a:t>MS-DOS</a:t>
            </a:r>
            <a:r>
              <a:rPr lang="he-IL" sz="2400" dirty="0" smtClean="0"/>
              <a:t> תמיכה ב-</a:t>
            </a:r>
            <a:r>
              <a:rPr lang="en-US" sz="2400" dirty="0" smtClean="0"/>
              <a:t>soft links</a:t>
            </a:r>
            <a:r>
              <a:rPr lang="ar-SA" sz="2400" dirty="0" smtClean="0"/>
              <a:t> , </a:t>
            </a:r>
            <a:r>
              <a:rPr lang="he-IL" sz="2400" b="1" dirty="0" smtClean="0"/>
              <a:t>מבלי לבצע שינוי כלשהוא בטבלת</a:t>
            </a:r>
            <a:r>
              <a:rPr lang="en-US" sz="2400" b="1" dirty="0" smtClean="0">
                <a:cs typeface="Arial" charset="0"/>
              </a:rPr>
              <a:t> </a:t>
            </a:r>
            <a:r>
              <a:rPr lang="he-IL" sz="2400" b="1" dirty="0" smtClean="0"/>
              <a:t>ה-</a:t>
            </a:r>
            <a:r>
              <a:rPr lang="en-US" sz="2400" b="1" dirty="0" smtClean="0"/>
              <a:t>FAT</a:t>
            </a:r>
            <a:r>
              <a:rPr lang="he-IL" sz="2400" b="1" dirty="0" smtClean="0"/>
              <a:t> ומבלי להוסיף מבני נתונים חדשים</a:t>
            </a:r>
            <a:r>
              <a:rPr lang="he-IL" sz="2400" dirty="0" smtClean="0"/>
              <a:t>.</a:t>
            </a:r>
            <a:endParaRPr lang="en-US" sz="2400" dirty="0" smtClean="0"/>
          </a:p>
          <a:p>
            <a:pPr marL="533400" indent="-533400" algn="r" rtl="1"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sz="2400" dirty="0" smtClean="0"/>
          </a:p>
          <a:p>
            <a:pPr marL="533400" indent="-533400" algn="r" rtl="1" eaLnBrk="1" hangingPunct="1">
              <a:lnSpc>
                <a:spcPct val="90000"/>
              </a:lnSpc>
              <a:buFont typeface="Arial" charset="0"/>
              <a:buAutoNum type="alphaLcParenR"/>
              <a:defRPr/>
            </a:pPr>
            <a:r>
              <a:rPr lang="he-IL" sz="2400" dirty="0" smtClean="0"/>
              <a:t>תארו בפירוט אילו מבני נתונים של </a:t>
            </a:r>
            <a:r>
              <a:rPr lang="en-US" sz="2400" dirty="0" smtClean="0"/>
              <a:t>MS-DOS</a:t>
            </a:r>
            <a:r>
              <a:rPr lang="he-IL" sz="2400" dirty="0" smtClean="0"/>
              <a:t> ישתנו וכיצד.</a:t>
            </a:r>
            <a:endParaRPr lang="en-US" sz="2400" dirty="0" smtClean="0"/>
          </a:p>
          <a:p>
            <a:pPr marL="533400" indent="-533400" algn="r" rtl="1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 smtClean="0"/>
          </a:p>
          <a:p>
            <a:pPr marL="0" indent="-533400" algn="r" rt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he-IL" sz="2400" dirty="0" smtClean="0">
                <a:solidFill>
                  <a:schemeClr val="accent1"/>
                </a:solidFill>
              </a:rPr>
              <a:t>השינוי היחיד הנדרש הינו תוספת </a:t>
            </a:r>
            <a:r>
              <a:rPr lang="en-US" sz="2400" dirty="0" smtClean="0">
                <a:solidFill>
                  <a:schemeClr val="accent1"/>
                </a:solidFill>
              </a:rPr>
              <a:t>flag</a:t>
            </a:r>
            <a:r>
              <a:rPr lang="he-IL" sz="2400" dirty="0" smtClean="0">
                <a:solidFill>
                  <a:schemeClr val="accent1"/>
                </a:solidFill>
              </a:rPr>
              <a:t> ב-</a:t>
            </a:r>
            <a:r>
              <a:rPr lang="en-US" sz="2400" dirty="0" smtClean="0">
                <a:solidFill>
                  <a:schemeClr val="accent1"/>
                </a:solidFill>
              </a:rPr>
              <a:t>directory entry</a:t>
            </a:r>
            <a:r>
              <a:rPr lang="he-IL" sz="2400" dirty="0" smtClean="0">
                <a:solidFill>
                  <a:schemeClr val="accent1"/>
                </a:solidFill>
              </a:rPr>
              <a:t>, המציין האם הקובץ המוצבע ע"י ה-</a:t>
            </a:r>
            <a:r>
              <a:rPr lang="en-US" sz="2400" dirty="0" smtClean="0">
                <a:solidFill>
                  <a:schemeClr val="accent1"/>
                </a:solidFill>
              </a:rPr>
              <a:t>entry</a:t>
            </a:r>
            <a:r>
              <a:rPr lang="he-IL" sz="2400" dirty="0" smtClean="0">
                <a:solidFill>
                  <a:schemeClr val="accent1"/>
                </a:solidFill>
              </a:rPr>
              <a:t> הינו </a:t>
            </a:r>
            <a:r>
              <a:rPr lang="en-US" sz="2400" dirty="0" smtClean="0">
                <a:solidFill>
                  <a:schemeClr val="accent1"/>
                </a:solidFill>
              </a:rPr>
              <a:t>symbolic link</a:t>
            </a:r>
            <a:r>
              <a:rPr lang="he-IL" sz="2400" dirty="0" smtClean="0">
                <a:solidFill>
                  <a:schemeClr val="accent1"/>
                </a:solidFill>
              </a:rPr>
              <a:t> או לא. במידה וה-</a:t>
            </a:r>
            <a:r>
              <a:rPr lang="en-US" sz="2400" dirty="0" smtClean="0">
                <a:solidFill>
                  <a:schemeClr val="accent1"/>
                </a:solidFill>
              </a:rPr>
              <a:t>flag</a:t>
            </a:r>
            <a:r>
              <a:rPr lang="he-IL" sz="2400" dirty="0" smtClean="0">
                <a:solidFill>
                  <a:schemeClr val="accent1"/>
                </a:solidFill>
              </a:rPr>
              <a:t> מורם, תוכנו של הקובץ ששמו מופיע ב-</a:t>
            </a:r>
            <a:r>
              <a:rPr lang="en-US" sz="2400" dirty="0" smtClean="0">
                <a:solidFill>
                  <a:schemeClr val="accent1"/>
                </a:solidFill>
              </a:rPr>
              <a:t>entry</a:t>
            </a:r>
            <a:r>
              <a:rPr lang="he-IL" sz="2400" dirty="0" smtClean="0">
                <a:solidFill>
                  <a:schemeClr val="accent1"/>
                </a:solidFill>
              </a:rPr>
              <a:t> הינו ה-</a:t>
            </a:r>
            <a:r>
              <a:rPr lang="en-US" sz="2400" dirty="0" smtClean="0">
                <a:solidFill>
                  <a:schemeClr val="accent1"/>
                </a:solidFill>
              </a:rPr>
              <a:t>link</a:t>
            </a:r>
            <a:r>
              <a:rPr lang="he-IL" sz="2400" dirty="0" smtClean="0">
                <a:solidFill>
                  <a:schemeClr val="accent1"/>
                </a:solidFill>
              </a:rPr>
              <a:t> (כלומר, </a:t>
            </a:r>
            <a:r>
              <a:rPr lang="en-US" sz="2400" dirty="0" smtClean="0">
                <a:solidFill>
                  <a:schemeClr val="accent1"/>
                </a:solidFill>
                <a:cs typeface="Arial" charset="0"/>
              </a:rPr>
              <a:t>old-path</a:t>
            </a:r>
            <a:r>
              <a:rPr lang="he-IL" sz="2400" dirty="0" smtClean="0">
                <a:solidFill>
                  <a:schemeClr val="accent1"/>
                </a:solidFill>
              </a:rPr>
              <a:t>).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pitchFamily="34" charset="0"/>
              </a:rPr>
              <a:t>Question 2: FAT (2007a)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533400" indent="-533400" algn="r" rtl="1" eaLnBrk="1" hangingPunct="1">
              <a:lnSpc>
                <a:spcPct val="80000"/>
              </a:lnSpc>
              <a:buFont typeface="Arial" charset="0"/>
              <a:buAutoNum type="alphaLcParenR" startAt="2"/>
              <a:defRPr/>
            </a:pPr>
            <a:r>
              <a:rPr lang="he-IL" sz="2000" dirty="0" smtClean="0"/>
              <a:t>כתבו פסאודו-קוד המתאר את פעולתה של פרוצדורה</a:t>
            </a:r>
          </a:p>
          <a:p>
            <a:pPr marL="533400" indent="-533400" algn="ctr" rt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/>
              <a:t> </a:t>
            </a:r>
            <a:r>
              <a:rPr lang="en-US" sz="2000" b="1" dirty="0" smtClean="0"/>
              <a:t>soft-link(old-path, new-path)</a:t>
            </a:r>
            <a:r>
              <a:rPr lang="en-US" sz="2000" dirty="0" smtClean="0"/>
              <a:t> </a:t>
            </a:r>
            <a:endParaRPr lang="he-IL" sz="2000" dirty="0" smtClean="0"/>
          </a:p>
          <a:p>
            <a:pPr marL="53340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/>
              <a:t>המממשת את הפקודה </a:t>
            </a:r>
            <a:r>
              <a:rPr lang="en-US" sz="2000" dirty="0" smtClean="0"/>
              <a:t>soft-link</a:t>
            </a:r>
            <a:r>
              <a:rPr lang="he-IL" sz="2000" dirty="0" smtClean="0"/>
              <a:t> </a:t>
            </a:r>
            <a:r>
              <a:rPr lang="en-US" sz="2000" dirty="0" smtClean="0"/>
              <a:t>.</a:t>
            </a:r>
          </a:p>
          <a:p>
            <a:pPr marL="53340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dirty="0" smtClean="0"/>
              <a:t>Procedure soft-link(</a:t>
            </a:r>
            <a:r>
              <a:rPr lang="en-US" sz="2000" dirty="0" smtClean="0">
                <a:solidFill>
                  <a:schemeClr val="accent1"/>
                </a:solidFill>
              </a:rPr>
              <a:t>old-path, new-path</a:t>
            </a:r>
            <a:r>
              <a:rPr lang="en-US" sz="2000" dirty="0" smtClean="0"/>
              <a:t>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/>
              <a:t>   }</a:t>
            </a:r>
            <a:endParaRPr 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/>
              <a:t>    </a:t>
            </a:r>
            <a:r>
              <a:rPr lang="he-IL" sz="2000" dirty="0" smtClean="0">
                <a:solidFill>
                  <a:schemeClr val="accent3"/>
                </a:solidFill>
              </a:rPr>
              <a:t>//</a:t>
            </a:r>
            <a:r>
              <a:rPr lang="he-IL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get directory-name and entry-name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/>
              <a:t>    </a:t>
            </a:r>
            <a:r>
              <a:rPr lang="en-US" sz="2000" dirty="0" smtClean="0"/>
              <a:t>Convert new-path to &lt;</a:t>
            </a:r>
            <a:r>
              <a:rPr lang="en-US" sz="2000" dirty="0" err="1" smtClean="0"/>
              <a:t>dirName</a:t>
            </a:r>
            <a:r>
              <a:rPr lang="en-US" sz="2000" dirty="0" smtClean="0"/>
              <a:t>, </a:t>
            </a:r>
            <a:r>
              <a:rPr lang="en-US" sz="2000" dirty="0" err="1" smtClean="0"/>
              <a:t>entryName</a:t>
            </a:r>
            <a:r>
              <a:rPr lang="en-US" sz="2000" dirty="0" smtClean="0"/>
              <a:t>&gt;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/>
              <a:t>    </a:t>
            </a:r>
            <a:r>
              <a:rPr lang="he-IL" sz="2000" dirty="0" smtClean="0">
                <a:solidFill>
                  <a:schemeClr val="accent3"/>
                </a:solidFill>
              </a:rPr>
              <a:t>// </a:t>
            </a:r>
            <a:r>
              <a:rPr lang="en-US" sz="2000" dirty="0" smtClean="0">
                <a:solidFill>
                  <a:schemeClr val="accent3"/>
                </a:solidFill>
              </a:rPr>
              <a:t>allocate a new directory entry in directory </a:t>
            </a:r>
            <a:r>
              <a:rPr lang="en-US" sz="2000" dirty="0" err="1" smtClean="0">
                <a:solidFill>
                  <a:schemeClr val="accent3"/>
                </a:solidFill>
              </a:rPr>
              <a:t>dirName</a:t>
            </a:r>
            <a:endParaRPr lang="en-US" sz="2000" dirty="0" smtClean="0">
              <a:solidFill>
                <a:schemeClr val="accent3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/>
              <a:t>    </a:t>
            </a:r>
            <a:r>
              <a:rPr lang="en-US" sz="2000" dirty="0" smtClean="0"/>
              <a:t>new-entry ← allocate-new-entry(</a:t>
            </a:r>
            <a:r>
              <a:rPr lang="en-US" sz="2000" dirty="0" err="1" smtClean="0"/>
              <a:t>dirName</a:t>
            </a:r>
            <a:r>
              <a:rPr lang="en-US" sz="2000" dirty="0" smtClean="0"/>
              <a:t>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/>
              <a:t>    </a:t>
            </a:r>
            <a:r>
              <a:rPr lang="en-US" sz="2000" dirty="0" smtClean="0"/>
              <a:t>new-</a:t>
            </a:r>
            <a:r>
              <a:rPr lang="en-US" sz="2000" dirty="0" err="1" smtClean="0"/>
              <a:t>entry.filename</a:t>
            </a:r>
            <a:r>
              <a:rPr lang="en-US" sz="2000" dirty="0" smtClean="0"/>
              <a:t> ← </a:t>
            </a:r>
            <a:r>
              <a:rPr lang="en-US" sz="2000" dirty="0" err="1" smtClean="0"/>
              <a:t>entryName</a:t>
            </a:r>
            <a:endParaRPr 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/>
              <a:t>    </a:t>
            </a:r>
            <a:r>
              <a:rPr lang="en-US" sz="2000" dirty="0" smtClean="0"/>
              <a:t>new-</a:t>
            </a:r>
            <a:r>
              <a:rPr lang="en-US" sz="2000" dirty="0" err="1" smtClean="0"/>
              <a:t>entry.link</a:t>
            </a:r>
            <a:r>
              <a:rPr lang="en-US" sz="2000" dirty="0" smtClean="0"/>
              <a:t> ← true </a:t>
            </a:r>
            <a:r>
              <a:rPr lang="en-US" sz="2000" dirty="0" smtClean="0">
                <a:solidFill>
                  <a:schemeClr val="accent3"/>
                </a:solidFill>
              </a:rPr>
              <a:t>// indicate that this is a symbolic link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>
                <a:solidFill>
                  <a:schemeClr val="accent3"/>
                </a:solidFill>
              </a:rPr>
              <a:t>  </a:t>
            </a:r>
            <a:r>
              <a:rPr lang="en-US" sz="2000" dirty="0" smtClean="0">
                <a:solidFill>
                  <a:schemeClr val="accent3"/>
                </a:solidFill>
              </a:rPr>
              <a:t>			</a:t>
            </a:r>
            <a:r>
              <a:rPr lang="he-IL" sz="2000" dirty="0" smtClean="0">
                <a:solidFill>
                  <a:schemeClr val="accent3"/>
                </a:solidFill>
              </a:rPr>
              <a:t>  </a:t>
            </a:r>
            <a:r>
              <a:rPr lang="en-US" sz="2000" dirty="0" smtClean="0">
                <a:solidFill>
                  <a:schemeClr val="accent3"/>
                </a:solidFill>
              </a:rPr>
              <a:t>allocate a single block, initialize with old-path,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accent3"/>
                </a:solidFill>
              </a:rPr>
              <a:t>			  set it as new-entry's single block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accent3"/>
                </a:solidFill>
              </a:rPr>
              <a:t>      </a:t>
            </a:r>
            <a:r>
              <a:rPr lang="en-US" sz="2000" dirty="0" smtClean="0"/>
              <a:t>new-</a:t>
            </a:r>
            <a:r>
              <a:rPr lang="en-US" sz="2000" dirty="0" err="1" smtClean="0"/>
              <a:t>entry.data</a:t>
            </a:r>
            <a:r>
              <a:rPr lang="en-US" sz="2000" dirty="0" smtClean="0"/>
              <a:t> ← </a:t>
            </a:r>
            <a:r>
              <a:rPr lang="en-US" sz="2000" dirty="0" smtClean="0">
                <a:solidFill>
                  <a:schemeClr val="accent1"/>
                </a:solidFill>
              </a:rPr>
              <a:t>old-path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chemeClr val="accent3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/>
              <a:t>  {</a:t>
            </a: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pitchFamily="34" charset="0"/>
              </a:rPr>
              <a:t>Question 2: FAT (2007a)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53340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600" dirty="0" smtClean="0">
                <a:cs typeface="Arial" charset="0"/>
              </a:rPr>
              <a:t>c</a:t>
            </a:r>
            <a:r>
              <a:rPr lang="he-IL" sz="1600" dirty="0" smtClean="0"/>
              <a:t>) האם נדרשים שינויים נוספים בקוד של </a:t>
            </a:r>
            <a:r>
              <a:rPr lang="en-US" sz="1600" dirty="0" smtClean="0">
                <a:cs typeface="Arial" charset="0"/>
              </a:rPr>
              <a:t>MS-DOS</a:t>
            </a:r>
            <a:r>
              <a:rPr lang="he-IL" sz="1600" dirty="0" smtClean="0"/>
              <a:t>? אם כן, ציינו אותם בקצרה.</a:t>
            </a:r>
          </a:p>
          <a:p>
            <a:pPr marL="53340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he-IL" sz="1600" dirty="0" smtClean="0"/>
          </a:p>
          <a:p>
            <a:pPr marL="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>
                <a:solidFill>
                  <a:schemeClr val="accent1"/>
                </a:solidFill>
              </a:rPr>
              <a:t>כאשר מבצעים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parsing</a:t>
            </a:r>
            <a:r>
              <a:rPr lang="he-IL" sz="2000" dirty="0" smtClean="0">
                <a:solidFill>
                  <a:schemeClr val="accent1"/>
                </a:solidFill>
              </a:rPr>
              <a:t> ל-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pathname</a:t>
            </a:r>
            <a:r>
              <a:rPr lang="he-IL" sz="2000" dirty="0" smtClean="0">
                <a:solidFill>
                  <a:schemeClr val="accent1"/>
                </a:solidFill>
              </a:rPr>
              <a:t> עוברים על ה-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directories</a:t>
            </a:r>
            <a:r>
              <a:rPr lang="he-IL" sz="2000" dirty="0" smtClean="0">
                <a:solidFill>
                  <a:schemeClr val="accent1"/>
                </a:solidFill>
              </a:rPr>
              <a:t> שבו (אם ישנם כאלה) על פי הסדר, החל מן ה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root directory</a:t>
            </a:r>
            <a:r>
              <a:rPr lang="he-IL" sz="2000" dirty="0" smtClean="0">
                <a:solidFill>
                  <a:schemeClr val="accent1"/>
                </a:solidFill>
              </a:rPr>
              <a:t> או ה-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current directory</a:t>
            </a:r>
            <a:r>
              <a:rPr lang="he-IL" sz="2000" dirty="0" smtClean="0">
                <a:solidFill>
                  <a:schemeClr val="accent1"/>
                </a:solidFill>
              </a:rPr>
              <a:t> (בתלות אם זהו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absolute</a:t>
            </a:r>
            <a:r>
              <a:rPr lang="he-IL" sz="2000" dirty="0" smtClean="0">
                <a:solidFill>
                  <a:schemeClr val="accent1"/>
                </a:solidFill>
              </a:rPr>
              <a:t> או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relative path</a:t>
            </a:r>
            <a:r>
              <a:rPr lang="he-IL" sz="2000" dirty="0" smtClean="0">
                <a:solidFill>
                  <a:schemeClr val="accent1"/>
                </a:solidFill>
              </a:rPr>
              <a:t>). עבור כל שם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name</a:t>
            </a:r>
            <a:r>
              <a:rPr lang="he-IL" sz="2000" dirty="0" smtClean="0">
                <a:solidFill>
                  <a:schemeClr val="accent1"/>
                </a:solidFill>
              </a:rPr>
              <a:t> בו נתקלים, יש לבדוק אם הוא מיצג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link</a:t>
            </a:r>
            <a:r>
              <a:rPr lang="he-IL" sz="2000" dirty="0" smtClean="0">
                <a:solidFill>
                  <a:schemeClr val="accent1"/>
                </a:solidFill>
              </a:rPr>
              <a:t>, ע"י בדיקת ה-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flag</a:t>
            </a:r>
            <a:r>
              <a:rPr lang="he-IL" sz="2000" dirty="0" smtClean="0">
                <a:solidFill>
                  <a:schemeClr val="accent1"/>
                </a:solidFill>
              </a:rPr>
              <a:t>  שהוספנו. אם כן, יש לקרוא  את תוכן הקובץ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name</a:t>
            </a:r>
            <a:r>
              <a:rPr lang="he-IL" sz="2000" dirty="0" smtClean="0">
                <a:solidFill>
                  <a:schemeClr val="accent1"/>
                </a:solidFill>
              </a:rPr>
              <a:t> למשתנה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link</a:t>
            </a:r>
            <a:r>
              <a:rPr lang="he-IL" sz="2000" dirty="0" smtClean="0">
                <a:solidFill>
                  <a:schemeClr val="accent1"/>
                </a:solidFill>
              </a:rPr>
              <a:t>, להחליף את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name</a:t>
            </a:r>
            <a:r>
              <a:rPr lang="he-IL" sz="2000" dirty="0" smtClean="0">
                <a:solidFill>
                  <a:schemeClr val="accent1"/>
                </a:solidFill>
              </a:rPr>
              <a:t> ב-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link</a:t>
            </a:r>
            <a:r>
              <a:rPr lang="he-IL" sz="2000" dirty="0" smtClean="0">
                <a:solidFill>
                  <a:schemeClr val="accent1"/>
                </a:solidFill>
              </a:rPr>
              <a:t>, ולהמשיך את פעולת ה-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parsing</a:t>
            </a:r>
            <a:r>
              <a:rPr lang="he-IL" sz="2000" dirty="0" smtClean="0">
                <a:solidFill>
                  <a:schemeClr val="accent1"/>
                </a:solidFill>
              </a:rPr>
              <a:t> החל מתחילת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link</a:t>
            </a:r>
            <a:r>
              <a:rPr lang="he-IL" sz="2000" dirty="0" smtClean="0">
                <a:solidFill>
                  <a:schemeClr val="accent1"/>
                </a:solidFill>
              </a:rPr>
              <a:t>.</a:t>
            </a:r>
          </a:p>
          <a:p>
            <a:pPr marL="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he-IL" sz="2000" dirty="0" smtClean="0">
              <a:solidFill>
                <a:schemeClr val="accent1"/>
              </a:solidFill>
            </a:endParaRPr>
          </a:p>
          <a:p>
            <a:pPr marL="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>
                <a:solidFill>
                  <a:schemeClr val="accent1"/>
                </a:solidFill>
              </a:rPr>
              <a:t>המימוש שלנו בסעיף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b</a:t>
            </a:r>
            <a:r>
              <a:rPr lang="he-IL" sz="2000" dirty="0" smtClean="0">
                <a:solidFill>
                  <a:schemeClr val="accent1"/>
                </a:solidFill>
              </a:rPr>
              <a:t>. מרשה הצבעות של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link</a:t>
            </a:r>
            <a:r>
              <a:rPr lang="he-IL" sz="2000" dirty="0" smtClean="0">
                <a:solidFill>
                  <a:schemeClr val="accent1"/>
                </a:solidFill>
              </a:rPr>
              <a:t> ל-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link</a:t>
            </a:r>
            <a:r>
              <a:rPr lang="he-IL" sz="2000" dirty="0" smtClean="0">
                <a:solidFill>
                  <a:schemeClr val="accent1"/>
                </a:solidFill>
              </a:rPr>
              <a:t>. יש למנוע לולאה אינסופית במהלך פעולת ה-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parsing</a:t>
            </a:r>
            <a:r>
              <a:rPr lang="he-IL" sz="2000" dirty="0" smtClean="0">
                <a:solidFill>
                  <a:schemeClr val="accent1"/>
                </a:solidFill>
              </a:rPr>
              <a:t>, למשל ע"י ספירה של מספר הפעמים בהן התהליך נתקל ב-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link</a:t>
            </a:r>
            <a:r>
              <a:rPr lang="he-IL" sz="2000" dirty="0" smtClean="0">
                <a:solidFill>
                  <a:schemeClr val="accent1"/>
                </a:solidFill>
              </a:rPr>
              <a:t> ויציאה עם הודעת שגיאה מתאימה במידה והמונה מגיע לערך סף שנקבע מראש. אפשרות נוספת היא למנוע מראש הצבעות בין לינקים.</a:t>
            </a:r>
          </a:p>
          <a:p>
            <a:pPr marL="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he-IL" sz="2000" dirty="0" smtClean="0">
              <a:solidFill>
                <a:schemeClr val="accent1"/>
              </a:solidFill>
            </a:endParaRPr>
          </a:p>
          <a:p>
            <a:pPr marL="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2000" dirty="0" smtClean="0">
                <a:solidFill>
                  <a:schemeClr val="accent1"/>
                </a:solidFill>
              </a:rPr>
              <a:t>כאשר יוצרים קובץ רגיל, יש לאתחל את דגל 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link</a:t>
            </a:r>
            <a:r>
              <a:rPr lang="he-IL" sz="2000" dirty="0" smtClean="0">
                <a:solidFill>
                  <a:schemeClr val="accent1"/>
                </a:solidFill>
              </a:rPr>
              <a:t> ל-</a:t>
            </a:r>
            <a:r>
              <a:rPr lang="en-US" sz="2000" dirty="0" smtClean="0">
                <a:solidFill>
                  <a:schemeClr val="accent1"/>
                </a:solidFill>
                <a:cs typeface="Arial" charset="0"/>
              </a:rPr>
              <a:t>false</a:t>
            </a:r>
            <a:r>
              <a:rPr lang="he-IL" sz="2000" dirty="0" smtClean="0"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pitchFamily="34" charset="0"/>
              </a:rPr>
              <a:t>Question 2: FAT (2007a)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533400" algn="r" rtl="1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he-IL" sz="2400" dirty="0" smtClean="0"/>
              <a:t>ב.	(12 נקודות) כעת נוסיף למערכת הקבצים של </a:t>
            </a:r>
            <a:r>
              <a:rPr lang="en-US" sz="2400" dirty="0" smtClean="0"/>
              <a:t>MS-DOS</a:t>
            </a:r>
            <a:r>
              <a:rPr lang="he-IL" sz="2400" dirty="0" smtClean="0"/>
              <a:t> תמיכה ב-</a:t>
            </a:r>
            <a:r>
              <a:rPr lang="en-US" sz="2400" dirty="0" smtClean="0"/>
              <a:t>hard links</a:t>
            </a:r>
            <a:r>
              <a:rPr lang="he-IL" sz="2400" dirty="0" smtClean="0"/>
              <a:t>, </a:t>
            </a:r>
            <a:r>
              <a:rPr lang="he-IL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מבלי לבצע שינוי כלשהוא בטבלת ה-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</a:t>
            </a:r>
            <a:r>
              <a:rPr lang="he-IL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sz="2400" dirty="0" smtClean="0"/>
              <a:t>(הניחו כי ניתן להיעזר במבני נתונים נוספים).</a:t>
            </a:r>
            <a:endParaRPr lang="en-US" sz="2400" dirty="0" smtClean="0"/>
          </a:p>
          <a:p>
            <a:pPr marL="0" indent="-533400" algn="r" rtl="1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dirty="0" smtClean="0"/>
              <a:t>a</a:t>
            </a:r>
            <a:r>
              <a:rPr lang="he-IL" sz="2400" dirty="0" smtClean="0"/>
              <a:t>) תארו בפירוט אילו מבני נתונים של </a:t>
            </a:r>
            <a:r>
              <a:rPr lang="en-US" sz="2400" dirty="0" smtClean="0"/>
              <a:t>MS-DOS</a:t>
            </a:r>
            <a:r>
              <a:rPr lang="he-IL" sz="2400" dirty="0" smtClean="0"/>
              <a:t> ישתנו וכיצד, ואילו מבני נתונים יתווספו.</a:t>
            </a:r>
            <a:endParaRPr lang="en-US" sz="2400" dirty="0" smtClean="0"/>
          </a:p>
          <a:p>
            <a:pPr marL="0" indent="-533400" algn="r" rtl="1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 marL="0" indent="-533400" algn="r" rtl="1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he-IL" sz="2400" dirty="0" smtClean="0">
                <a:solidFill>
                  <a:schemeClr val="accent1"/>
                </a:solidFill>
              </a:rPr>
              <a:t>נוסיף טבלה הדומה מבחינות מסוימות לטבלת ה- </a:t>
            </a:r>
            <a:r>
              <a:rPr lang="en-US" sz="2400" dirty="0" err="1" smtClean="0">
                <a:solidFill>
                  <a:schemeClr val="accent1"/>
                </a:solidFill>
              </a:rPr>
              <a:t>inodes</a:t>
            </a:r>
            <a:r>
              <a:rPr lang="he-IL" sz="2400" dirty="0" smtClean="0">
                <a:solidFill>
                  <a:schemeClr val="accent1"/>
                </a:solidFill>
              </a:rPr>
              <a:t> ב-</a:t>
            </a:r>
            <a:r>
              <a:rPr lang="en-US" sz="2400" dirty="0" smtClean="0">
                <a:solidFill>
                  <a:schemeClr val="accent1"/>
                </a:solidFill>
              </a:rPr>
              <a:t>Unix</a:t>
            </a:r>
            <a:r>
              <a:rPr lang="he-IL" sz="2400" dirty="0" smtClean="0">
                <a:solidFill>
                  <a:schemeClr val="accent1"/>
                </a:solidFill>
              </a:rPr>
              <a:t>. נקרא לה טבלת </a:t>
            </a:r>
            <a:r>
              <a:rPr lang="en-US" sz="2400" dirty="0" err="1" smtClean="0">
                <a:solidFill>
                  <a:schemeClr val="accent1"/>
                </a:solidFill>
              </a:rPr>
              <a:t>dnodes</a:t>
            </a:r>
            <a:r>
              <a:rPr lang="he-IL" sz="2400" dirty="0" smtClean="0">
                <a:solidFill>
                  <a:schemeClr val="accent1"/>
                </a:solidFill>
              </a:rPr>
              <a:t>. שינוי נוסף הוא במבנה של </a:t>
            </a:r>
            <a:r>
              <a:rPr lang="en-US" sz="2400" dirty="0" smtClean="0">
                <a:solidFill>
                  <a:schemeClr val="accent1"/>
                </a:solidFill>
              </a:rPr>
              <a:t>directory entries</a:t>
            </a:r>
            <a:r>
              <a:rPr lang="he-IL" sz="2400" dirty="0" smtClean="0">
                <a:solidFill>
                  <a:schemeClr val="accent1"/>
                </a:solidFill>
              </a:rPr>
              <a:t>. כל </a:t>
            </a:r>
            <a:r>
              <a:rPr lang="en-US" sz="2400" dirty="0" smtClean="0">
                <a:solidFill>
                  <a:schemeClr val="accent1"/>
                </a:solidFill>
              </a:rPr>
              <a:t>directory entry</a:t>
            </a:r>
            <a:r>
              <a:rPr lang="he-IL" sz="2400" dirty="0" smtClean="0">
                <a:solidFill>
                  <a:schemeClr val="accent1"/>
                </a:solidFill>
              </a:rPr>
              <a:t> יצביע לכניסה בטבלת ה-</a:t>
            </a:r>
            <a:r>
              <a:rPr lang="en-US" sz="2400" dirty="0" err="1" smtClean="0">
                <a:solidFill>
                  <a:schemeClr val="accent1"/>
                </a:solidFill>
              </a:rPr>
              <a:t>dnodes</a:t>
            </a:r>
            <a:r>
              <a:rPr lang="he-IL" sz="2400" dirty="0" smtClean="0">
                <a:solidFill>
                  <a:schemeClr val="accent1"/>
                </a:solidFill>
              </a:rPr>
              <a:t> במקום להצביע לבלוק הראשון של הקובץ. בכל כניסה כזו יהיו שני שדות. השדה הראשון מונה את מספר ההצבעות לרשומת ה-</a:t>
            </a:r>
            <a:r>
              <a:rPr lang="en-US" sz="2400" dirty="0" err="1" smtClean="0">
                <a:solidFill>
                  <a:schemeClr val="accent1"/>
                </a:solidFill>
              </a:rPr>
              <a:t>dnode</a:t>
            </a:r>
            <a:r>
              <a:rPr lang="he-IL" sz="2400" dirty="0" smtClean="0">
                <a:solidFill>
                  <a:schemeClr val="accent1"/>
                </a:solidFill>
              </a:rPr>
              <a:t> והשדה השני מצביע לבלוק הראשון של הקובץ. </a:t>
            </a:r>
            <a:r>
              <a:rPr lang="he-IL" sz="2400" u="sng" dirty="0" smtClean="0">
                <a:solidFill>
                  <a:schemeClr val="accent1"/>
                </a:solidFill>
              </a:rPr>
              <a:t>ה-</a:t>
            </a:r>
            <a:r>
              <a:rPr lang="en-US" sz="2400" u="sng" dirty="0" smtClean="0">
                <a:solidFill>
                  <a:schemeClr val="accent1"/>
                </a:solidFill>
              </a:rPr>
              <a:t>FAT</a:t>
            </a:r>
            <a:r>
              <a:rPr lang="he-IL" sz="2400" u="sng" dirty="0" smtClean="0">
                <a:solidFill>
                  <a:schemeClr val="accent1"/>
                </a:solidFill>
              </a:rPr>
              <a:t> נשאר ללא שינוי</a:t>
            </a:r>
            <a:r>
              <a:rPr lang="he-IL" sz="2400" dirty="0" smtClean="0">
                <a:solidFill>
                  <a:schemeClr val="accent1"/>
                </a:solidFill>
              </a:rPr>
              <a:t>.</a:t>
            </a:r>
            <a:endParaRPr lang="en-US" sz="2400" dirty="0" smtClean="0">
              <a:solidFill>
                <a:schemeClr val="accent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pitchFamily="34" charset="0"/>
              </a:rPr>
              <a:t>Question 2: FAT (2007a)</a:t>
            </a:r>
          </a:p>
        </p:txBody>
      </p:sp>
      <p:pic>
        <p:nvPicPr>
          <p:cNvPr id="29699" name="Object 3"/>
          <p:cNvPicPr>
            <a:picLocks noChangeArrowheads="1"/>
          </p:cNvPicPr>
          <p:nvPr/>
        </p:nvPicPr>
        <p:blipFill>
          <a:blip r:embed="rId2" cstate="print"/>
          <a:srcRect t="-3711" r="-3835" b="-220"/>
          <a:stretch>
            <a:fillRect/>
          </a:stretch>
        </p:blipFill>
        <p:spPr bwMode="auto">
          <a:xfrm>
            <a:off x="762000" y="14478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pitchFamily="34" charset="0"/>
              </a:rPr>
              <a:t>Question 2: FAT (2007a)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53340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dirty="0" smtClean="0"/>
              <a:t>b</a:t>
            </a:r>
            <a:r>
              <a:rPr lang="he-IL" sz="1800" dirty="0" smtClean="0"/>
              <a:t>)</a:t>
            </a:r>
            <a:r>
              <a:rPr lang="ar-SA" sz="1800" dirty="0" smtClean="0"/>
              <a:t> </a:t>
            </a:r>
            <a:r>
              <a:rPr lang="he-IL" sz="1800" dirty="0" smtClean="0"/>
              <a:t>כתבו פסאודו-קוד המתאר אל פעולתה של פרוצדורה </a:t>
            </a:r>
            <a:r>
              <a:rPr lang="en-US" sz="1800" dirty="0" smtClean="0"/>
              <a:t>hard-link(old-path, new-path)</a:t>
            </a:r>
            <a:r>
              <a:rPr lang="ar-SA" sz="1800" dirty="0" smtClean="0"/>
              <a:t>, </a:t>
            </a:r>
            <a:r>
              <a:rPr lang="he-IL" sz="1800" dirty="0" smtClean="0"/>
              <a:t>המממשת את הפקודה </a:t>
            </a:r>
            <a:r>
              <a:rPr lang="en-US" sz="1800" dirty="0" smtClean="0"/>
              <a:t>hard-link</a:t>
            </a:r>
            <a:r>
              <a:rPr lang="he-IL" sz="1800" dirty="0" smtClean="0"/>
              <a:t>.</a:t>
            </a:r>
            <a:endParaRPr lang="en-US" sz="1800" dirty="0" smtClean="0"/>
          </a:p>
          <a:p>
            <a:pPr marL="533400" indent="-533400" algn="r" rt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1800" dirty="0" smtClean="0"/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dirty="0" smtClean="0"/>
              <a:t>Procedure hard-link(</a:t>
            </a:r>
            <a:r>
              <a:rPr lang="en-US" sz="1800" dirty="0" smtClean="0">
                <a:solidFill>
                  <a:schemeClr val="accent1"/>
                </a:solidFill>
              </a:rPr>
              <a:t>old-path, new-path</a:t>
            </a:r>
            <a:r>
              <a:rPr lang="en-US" sz="1800" dirty="0" smtClean="0"/>
              <a:t>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}</a:t>
            </a:r>
            <a:endParaRPr lang="en-US" sz="1800" dirty="0" smtClean="0"/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>
                <a:solidFill>
                  <a:schemeClr val="accent3"/>
                </a:solidFill>
              </a:rPr>
              <a:t>    // </a:t>
            </a:r>
            <a:r>
              <a:rPr lang="en-US" sz="1800" dirty="0" smtClean="0">
                <a:solidFill>
                  <a:schemeClr val="accent3"/>
                </a:solidFill>
              </a:rPr>
              <a:t>get directory-name and entry-name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 </a:t>
            </a:r>
            <a:r>
              <a:rPr lang="en-US" sz="1800" dirty="0" smtClean="0"/>
              <a:t>Convert new-path to &lt;</a:t>
            </a:r>
            <a:r>
              <a:rPr lang="en-US" sz="1800" dirty="0" err="1" smtClean="0"/>
              <a:t>dname</a:t>
            </a:r>
            <a:r>
              <a:rPr lang="en-US" sz="1800" dirty="0" smtClean="0"/>
              <a:t>, </a:t>
            </a:r>
            <a:r>
              <a:rPr lang="en-US" sz="1800" dirty="0" err="1" smtClean="0"/>
              <a:t>ename</a:t>
            </a:r>
            <a:r>
              <a:rPr lang="en-US" sz="1800" dirty="0" smtClean="0"/>
              <a:t>&gt;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 </a:t>
            </a:r>
            <a:r>
              <a:rPr lang="he-IL" sz="1800" dirty="0" smtClean="0">
                <a:solidFill>
                  <a:schemeClr val="accent3"/>
                </a:solidFill>
              </a:rPr>
              <a:t>// </a:t>
            </a:r>
            <a:r>
              <a:rPr lang="en-US" sz="1800" dirty="0" smtClean="0">
                <a:solidFill>
                  <a:schemeClr val="accent3"/>
                </a:solidFill>
              </a:rPr>
              <a:t>allocate a new directory entry in directory </a:t>
            </a:r>
            <a:r>
              <a:rPr lang="en-US" sz="1800" dirty="0" err="1" smtClean="0">
                <a:solidFill>
                  <a:schemeClr val="accent3"/>
                </a:solidFill>
              </a:rPr>
              <a:t>dname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 </a:t>
            </a:r>
            <a:r>
              <a:rPr lang="en-US" sz="1800" dirty="0" smtClean="0"/>
              <a:t>new-entry ← allocate-new-entry(</a:t>
            </a:r>
            <a:r>
              <a:rPr lang="en-US" sz="1800" dirty="0" err="1" smtClean="0"/>
              <a:t>dname</a:t>
            </a:r>
            <a:r>
              <a:rPr lang="en-US" sz="1800" dirty="0" smtClean="0"/>
              <a:t>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 </a:t>
            </a:r>
            <a:r>
              <a:rPr lang="en-US" sz="1800" dirty="0" smtClean="0"/>
              <a:t>new-</a:t>
            </a:r>
            <a:r>
              <a:rPr lang="en-US" sz="1800" dirty="0" err="1" smtClean="0"/>
              <a:t>entry.filename</a:t>
            </a:r>
            <a:r>
              <a:rPr lang="en-US" sz="1800" dirty="0" smtClean="0"/>
              <a:t> ← </a:t>
            </a:r>
            <a:r>
              <a:rPr lang="en-US" sz="1800" dirty="0" err="1" smtClean="0"/>
              <a:t>ename</a:t>
            </a:r>
            <a:endParaRPr lang="en-US" sz="1800" dirty="0" smtClean="0"/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 </a:t>
            </a:r>
            <a:r>
              <a:rPr lang="he-IL" sz="1800" dirty="0" smtClean="0">
                <a:solidFill>
                  <a:schemeClr val="accent3"/>
                </a:solidFill>
              </a:rPr>
              <a:t>// </a:t>
            </a:r>
            <a:r>
              <a:rPr lang="en-US" sz="1800" dirty="0" smtClean="0">
                <a:solidFill>
                  <a:schemeClr val="accent3"/>
                </a:solidFill>
              </a:rPr>
              <a:t>locate old-path </a:t>
            </a:r>
            <a:r>
              <a:rPr lang="en-US" sz="1800" dirty="0" err="1" smtClean="0">
                <a:solidFill>
                  <a:schemeClr val="accent3"/>
                </a:solidFill>
              </a:rPr>
              <a:t>dnote</a:t>
            </a:r>
            <a:r>
              <a:rPr lang="en-US" sz="1800" dirty="0" smtClean="0">
                <a:solidFill>
                  <a:schemeClr val="accent3"/>
                </a:solidFill>
              </a:rPr>
              <a:t> entry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 </a:t>
            </a:r>
            <a:r>
              <a:rPr lang="en-US" sz="1800" dirty="0" err="1" smtClean="0"/>
              <a:t>dnode</a:t>
            </a:r>
            <a:r>
              <a:rPr lang="en-US" sz="1800" dirty="0" smtClean="0"/>
              <a:t>-entry-num ← locate-</a:t>
            </a:r>
            <a:r>
              <a:rPr lang="en-US" sz="1800" dirty="0" err="1" smtClean="0"/>
              <a:t>dnote</a:t>
            </a:r>
            <a:r>
              <a:rPr lang="en-US" sz="1800" dirty="0" smtClean="0"/>
              <a:t>-entry(old-path)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 </a:t>
            </a:r>
            <a:r>
              <a:rPr lang="he-IL" sz="1800" dirty="0" smtClean="0">
                <a:solidFill>
                  <a:schemeClr val="accent3"/>
                </a:solidFill>
              </a:rPr>
              <a:t>// </a:t>
            </a:r>
            <a:r>
              <a:rPr lang="en-US" sz="1800" dirty="0" smtClean="0">
                <a:solidFill>
                  <a:schemeClr val="accent3"/>
                </a:solidFill>
              </a:rPr>
              <a:t>point from directory entry to </a:t>
            </a:r>
            <a:r>
              <a:rPr lang="en-US" sz="1800" dirty="0" err="1" smtClean="0">
                <a:solidFill>
                  <a:schemeClr val="accent3"/>
                </a:solidFill>
              </a:rPr>
              <a:t>dnode</a:t>
            </a:r>
            <a:r>
              <a:rPr lang="en-US" sz="1800" dirty="0" smtClean="0">
                <a:solidFill>
                  <a:schemeClr val="accent3"/>
                </a:solidFill>
              </a:rPr>
              <a:t> entry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 </a:t>
            </a:r>
            <a:r>
              <a:rPr lang="en-US" sz="1800" dirty="0" smtClean="0"/>
              <a:t>new-</a:t>
            </a:r>
            <a:r>
              <a:rPr lang="en-US" sz="1800" dirty="0" err="1" smtClean="0"/>
              <a:t>entry.dnode</a:t>
            </a:r>
            <a:r>
              <a:rPr lang="en-US" sz="1800" dirty="0" smtClean="0"/>
              <a:t> ← </a:t>
            </a:r>
            <a:r>
              <a:rPr lang="en-US" sz="1800" dirty="0" err="1" smtClean="0"/>
              <a:t>dnode</a:t>
            </a:r>
            <a:r>
              <a:rPr lang="en-US" sz="1800" dirty="0" smtClean="0"/>
              <a:t>-entry-num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 </a:t>
            </a:r>
            <a:r>
              <a:rPr lang="he-IL" sz="1800" dirty="0" smtClean="0">
                <a:solidFill>
                  <a:schemeClr val="accent3"/>
                </a:solidFill>
              </a:rPr>
              <a:t>// </a:t>
            </a:r>
            <a:r>
              <a:rPr lang="en-US" sz="1800" dirty="0" smtClean="0">
                <a:solidFill>
                  <a:schemeClr val="accent3"/>
                </a:solidFill>
              </a:rPr>
              <a:t>Increment links number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dirty="0" smtClean="0"/>
              <a:t>     </a:t>
            </a:r>
            <a:r>
              <a:rPr lang="en-US" sz="1800" dirty="0" err="1" smtClean="0"/>
              <a:t>dnodes</a:t>
            </a:r>
            <a:r>
              <a:rPr lang="en-US" sz="1800" dirty="0" smtClean="0"/>
              <a:t>[</a:t>
            </a:r>
            <a:r>
              <a:rPr lang="en-US" sz="1800" dirty="0" err="1" smtClean="0"/>
              <a:t>dnodes</a:t>
            </a:r>
            <a:r>
              <a:rPr lang="en-US" sz="1800" dirty="0" smtClean="0"/>
              <a:t>-entry-</a:t>
            </a:r>
            <a:r>
              <a:rPr lang="en-US" sz="1800" dirty="0" err="1" smtClean="0"/>
              <a:t>num</a:t>
            </a:r>
            <a:r>
              <a:rPr lang="en-US" sz="1800" dirty="0" smtClean="0"/>
              <a:t>].links++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he-IL" sz="1800" dirty="0" smtClean="0"/>
              <a:t>   {</a:t>
            </a:r>
            <a:endParaRPr lang="en-US" sz="1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layout (</a:t>
            </a:r>
            <a:r>
              <a:rPr lang="en-US" dirty="0" err="1" smtClean="0"/>
              <a:t>Tanenbaum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A3F77-C325-4E4F-A72B-6DF366A801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1028" descr="C:\B\b4\JPG\foo\6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152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pitchFamily="34" charset="0"/>
              </a:rPr>
              <a:t>Question 2: FAT (2007a)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533400" indent="-533400" algn="r" rt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>
                <a:cs typeface="Arial" charset="0"/>
              </a:rPr>
              <a:t>c</a:t>
            </a:r>
            <a:r>
              <a:rPr lang="he-IL" dirty="0" smtClean="0"/>
              <a:t>)</a:t>
            </a:r>
            <a:r>
              <a:rPr lang="ar-SA" dirty="0" smtClean="0"/>
              <a:t> </a:t>
            </a:r>
            <a:r>
              <a:rPr lang="he-IL" dirty="0" smtClean="0"/>
              <a:t>האם נדרשים שינויים נוספים בקוד של </a:t>
            </a:r>
            <a:r>
              <a:rPr lang="en-US" dirty="0" smtClean="0">
                <a:cs typeface="Arial" charset="0"/>
              </a:rPr>
              <a:t>MS-DOS</a:t>
            </a:r>
            <a:r>
              <a:rPr lang="ar-SA" dirty="0" smtClean="0"/>
              <a:t>? </a:t>
            </a:r>
            <a:r>
              <a:rPr lang="he-IL" dirty="0" smtClean="0"/>
              <a:t>אם כן, ציינו אותם בקצרה.</a:t>
            </a:r>
            <a:endParaRPr lang="en-US" dirty="0" smtClean="0">
              <a:cs typeface="Arial" charset="0"/>
            </a:endParaRPr>
          </a:p>
          <a:p>
            <a:pPr marL="533400" indent="-533400" algn="r" rtl="1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dirty="0" smtClean="0">
              <a:cs typeface="Arial" charset="0"/>
            </a:endParaRPr>
          </a:p>
          <a:p>
            <a:pPr marL="0" indent="-533400" algn="r" rt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he-IL" dirty="0" smtClean="0">
                <a:solidFill>
                  <a:schemeClr val="accent1"/>
                </a:solidFill>
              </a:rPr>
              <a:t>מובן כי כעת כל הפרוצדורות הפועלות על קבצים נדרשות לעבוד עם מבני הנתונים החדשים. כאשר נוצר קובץ חדש, יש לאתחל את מספר הלינקים של ה-</a:t>
            </a:r>
            <a:r>
              <a:rPr lang="en-US" dirty="0" err="1" smtClean="0">
                <a:solidFill>
                  <a:schemeClr val="accent1"/>
                </a:solidFill>
                <a:cs typeface="Arial" charset="0"/>
              </a:rPr>
              <a:t>dnode</a:t>
            </a:r>
            <a:r>
              <a:rPr lang="he-IL" dirty="0" smtClean="0">
                <a:solidFill>
                  <a:schemeClr val="accent1"/>
                </a:solidFill>
              </a:rPr>
              <a:t> החדש ל-1. כאשר מוחקים קובץ יש להפחית את מספר הלינקים של ה-</a:t>
            </a:r>
            <a:r>
              <a:rPr lang="en-US" dirty="0" err="1" smtClean="0">
                <a:solidFill>
                  <a:schemeClr val="accent1"/>
                </a:solidFill>
                <a:cs typeface="Arial" charset="0"/>
              </a:rPr>
              <a:t>dnode</a:t>
            </a:r>
            <a:r>
              <a:rPr lang="he-IL" dirty="0" smtClean="0">
                <a:solidFill>
                  <a:schemeClr val="accent1"/>
                </a:solidFill>
              </a:rPr>
              <a:t> שלו באחד. רק אם מספר זה מתאפס, יש למחוק את הקובץ עצמו.</a:t>
            </a:r>
            <a:endParaRPr lang="en-US" dirty="0" smtClean="0">
              <a:solidFill>
                <a:schemeClr val="accent1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cs typeface="Times New Roman" pitchFamily="18" charset="0"/>
              </a:rPr>
              <a:t>NFS – Network File System</a:t>
            </a:r>
            <a:endParaRPr lang="he-IL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cs typeface="Arial" pitchFamily="34" charset="0"/>
              </a:rPr>
              <a:t>Allows sharing of file Systems.</a:t>
            </a:r>
          </a:p>
          <a:p>
            <a:r>
              <a:rPr lang="en-US" smtClean="0">
                <a:cs typeface="Arial" pitchFamily="34" charset="0"/>
              </a:rPr>
              <a:t>A server exports part of its file system.</a:t>
            </a:r>
          </a:p>
          <a:p>
            <a:r>
              <a:rPr lang="en-US" smtClean="0">
                <a:cs typeface="Arial" pitchFamily="34" charset="0"/>
              </a:rPr>
              <a:t>A client can mount an exported file system.</a:t>
            </a:r>
          </a:p>
          <a:p>
            <a:r>
              <a:rPr lang="en-US" smtClean="0">
                <a:cs typeface="Arial" pitchFamily="34" charset="0"/>
              </a:rPr>
              <a:t>A stateless protocol. The server remembers nothing about previous requests from a client.</a:t>
            </a:r>
          </a:p>
        </p:txBody>
      </p:sp>
    </p:spTree>
    <p:extLst>
      <p:ext uri="{BB962C8B-B14F-4D97-AF65-F5344CB8AC3E}">
        <p14:creationId xmlns:p14="http://schemas.microsoft.com/office/powerpoint/2010/main" val="37360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 rtl="1"/>
            <a:r>
              <a:rPr lang="en-US" sz="4400" spc="-1" dirty="0" err="1">
                <a:latin typeface="Arial"/>
              </a:rPr>
              <a:t>מבני</a:t>
            </a:r>
            <a:r>
              <a:rPr lang="en-US" sz="4400" spc="-1" dirty="0">
                <a:latin typeface="Arial"/>
              </a:rPr>
              <a:t> </a:t>
            </a:r>
            <a:r>
              <a:rPr lang="en-US" sz="4400" spc="-1" dirty="0" err="1">
                <a:latin typeface="Arial"/>
              </a:rPr>
              <a:t>נתונים</a:t>
            </a:r>
            <a:r>
              <a:rPr lang="en-US" sz="4400" spc="-1" dirty="0">
                <a:latin typeface="Arial"/>
              </a:rPr>
              <a:t> </a:t>
            </a:r>
            <a:r>
              <a:rPr lang="en-US" sz="4400" spc="-1" dirty="0" smtClean="0">
                <a:latin typeface="Arial"/>
              </a:rPr>
              <a:t>ב</a:t>
            </a:r>
            <a:r>
              <a:rPr lang="he-IL" sz="4400" spc="-1" dirty="0" smtClean="0">
                <a:latin typeface="Arial"/>
              </a:rPr>
              <a:t> </a:t>
            </a:r>
            <a:r>
              <a:rPr lang="en-US" sz="4400" spc="-1" dirty="0" err="1" smtClean="0">
                <a:latin typeface="Arial"/>
              </a:rPr>
              <a:t>nfs</a:t>
            </a:r>
            <a:endParaRPr dirty="0"/>
          </a:p>
        </p:txBody>
      </p:sp>
      <p:sp>
        <p:nvSpPr>
          <p:cNvPr id="4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indent="1588" algn="r" rtl="1">
              <a:lnSpc>
                <a:spcPct val="100000"/>
              </a:lnSpc>
            </a:pPr>
            <a:r>
              <a:rPr lang="he-IL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לצורך תמיכה ב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r>
              <a:rPr lang="he-IL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e-IL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אנו צריכים לייצר סוג חדש של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he-IL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כזה שמדבר על קובץ בדיסק מרוחק.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השרטוט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הבא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מתאר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מבנה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של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מערכת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שתומכת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ב</a:t>
            </a:r>
            <a:r>
              <a:rPr lang="he-IL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endParaRPr dirty="0"/>
          </a:p>
          <a:p>
            <a:pPr marL="343080" indent="-342720" algn="r" rtl="1">
              <a:lnSpc>
                <a:spcPct val="100000"/>
              </a:lnSpc>
            </a:pPr>
            <a:endParaRPr dirty="0"/>
          </a:p>
          <a:p>
            <a:pPr marL="343080" indent="-342720" algn="r" rtl="1">
              <a:lnSpc>
                <a:spcPct val="100000"/>
              </a:lnSpc>
            </a:pPr>
            <a:endParaRPr dirty="0"/>
          </a:p>
          <a:p>
            <a:pPr marL="343080" indent="-342720" algn="r" rtl="1">
              <a:lnSpc>
                <a:spcPct val="100000"/>
              </a:lnSpc>
            </a:pPr>
            <a:endParaRPr dirty="0"/>
          </a:p>
          <a:p>
            <a:pPr marL="343080" indent="-342720" algn="r" rtl="1">
              <a:lnSpc>
                <a:spcPct val="100000"/>
              </a:lnSpc>
            </a:pPr>
            <a:endParaRPr dirty="0"/>
          </a:p>
          <a:p>
            <a:pPr marL="343080" indent="-342720" algn="r" rtl="1">
              <a:lnSpc>
                <a:spcPct val="100000"/>
              </a:lnSpc>
            </a:pPr>
            <a:endParaRPr dirty="0"/>
          </a:p>
          <a:p>
            <a:pPr marL="343080" indent="-342720">
              <a:lnSpc>
                <a:spcPct val="100000"/>
              </a:lnSpc>
            </a:pPr>
            <a:endParaRPr dirty="0"/>
          </a:p>
          <a:p>
            <a:pPr marL="343080" indent="-342720">
              <a:lnSpc>
                <a:spcPct val="100000"/>
              </a:lnSpc>
            </a:pPr>
            <a:endParaRPr dirty="0"/>
          </a:p>
          <a:p>
            <a:pPr marL="343080" indent="-342720">
              <a:lnSpc>
                <a:spcPct val="100000"/>
              </a:lnSpc>
            </a:pPr>
            <a:endParaRPr dirty="0"/>
          </a:p>
          <a:p>
            <a:pPr marL="343080" indent="-342720">
              <a:lnSpc>
                <a:spcPct val="100000"/>
              </a:lnSpc>
            </a:pPr>
            <a:endParaRPr dirty="0"/>
          </a:p>
          <a:p>
            <a:pPr marL="343080" indent="-342720">
              <a:lnSpc>
                <a:spcPct val="100000"/>
              </a:lnSpc>
            </a:pPr>
            <a:endParaRPr dirty="0"/>
          </a:p>
        </p:txBody>
      </p:sp>
      <p:pic>
        <p:nvPicPr>
          <p:cNvPr id="417" name="Picture 2"/>
          <p:cNvPicPr/>
          <p:nvPr/>
        </p:nvPicPr>
        <p:blipFill>
          <a:blip r:embed="rId2"/>
          <a:stretch/>
        </p:blipFill>
        <p:spPr>
          <a:xfrm rot="60000">
            <a:off x="-129960" y="2569320"/>
            <a:ext cx="4671000" cy="3020760"/>
          </a:xfrm>
          <a:prstGeom prst="rect">
            <a:avLst/>
          </a:prstGeom>
          <a:ln w="9360">
            <a:noFill/>
          </a:ln>
        </p:spPr>
      </p:pic>
      <p:sp>
        <p:nvSpPr>
          <p:cNvPr id="418" name="TextShape 3"/>
          <p:cNvSpPr txBox="1"/>
          <p:nvPr/>
        </p:nvSpPr>
        <p:spPr>
          <a:xfrm>
            <a:off x="4566960" y="2850840"/>
            <a:ext cx="4302720" cy="149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r">
              <a:lnSpc>
                <a:spcPct val="100000"/>
              </a:lnSpc>
            </a:pPr>
            <a:r>
              <a:rPr lang="en-US" sz="15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5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מבנה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נתונים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המתאר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קובץ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במערכת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הקבצים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המקומית</a:t>
            </a:r>
            <a:endParaRPr dirty="0"/>
          </a:p>
          <a:p>
            <a:pPr marL="343080" indent="-342720" algn="r">
              <a:lnSpc>
                <a:spcPct val="100000"/>
              </a:lnSpc>
            </a:pPr>
            <a:r>
              <a:rPr lang="en-US" sz="15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r-node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מבנה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נתונים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אשר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נמצא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אצל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הקליינט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ומתאר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קובץ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במערכת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קבצים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מרוחקת</a:t>
            </a:r>
            <a:endParaRPr dirty="0"/>
          </a:p>
          <a:p>
            <a:pPr marL="343080" indent="-342720" algn="r">
              <a:lnSpc>
                <a:spcPct val="100000"/>
              </a:lnSpc>
            </a:pPr>
            <a:r>
              <a:rPr lang="en-US" sz="15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v-node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נמצא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בשכבת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ה-  VFS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ומצביע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או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ל-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או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ל- r-node</a:t>
            </a:r>
            <a:endParaRPr dirty="0"/>
          </a:p>
          <a:p>
            <a:pPr marL="343080" indent="-342720" algn="r">
              <a:lnSpc>
                <a:spcPct val="100000"/>
              </a:lnSpc>
            </a:pPr>
            <a:endParaRPr lang="en-US" dirty="0" smtClean="0"/>
          </a:p>
          <a:p>
            <a:pPr marL="343080" indent="-342720" algn="r">
              <a:lnSpc>
                <a:spcPct val="100000"/>
              </a:lnSpc>
            </a:pPr>
            <a:endParaRPr dirty="0"/>
          </a:p>
          <a:p>
            <a:pPr marL="343080" indent="-342720" algn="r" rtl="1">
              <a:lnSpc>
                <a:spcPct val="100000"/>
              </a:lnSpc>
            </a:pPr>
            <a:endParaRPr dirty="0"/>
          </a:p>
          <a:p>
            <a:pPr marL="343080" indent="-342720" algn="r" rtl="1">
              <a:lnSpc>
                <a:spcPct val="100000"/>
              </a:lnSpc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800600" y="4525322"/>
            <a:ext cx="3974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/>
              <a:t>העובדה עם קבצים מתבצעת רק מול </a:t>
            </a:r>
            <a:r>
              <a:rPr lang="en-US" sz="1400" dirty="0" smtClean="0"/>
              <a:t>v-nodes</a:t>
            </a:r>
            <a:r>
              <a:rPr lang="he-IL" sz="1400" dirty="0" smtClean="0"/>
              <a:t>, כלומר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he-IL" sz="1400" dirty="0" smtClean="0"/>
              <a:t>ה"דיבור" עם הקבצים יתבצע באותה "שפה"</a:t>
            </a:r>
            <a:r>
              <a:rPr lang="en-US" sz="1400" dirty="0" smtClean="0"/>
              <a:t> </a:t>
            </a:r>
            <a:r>
              <a:rPr lang="he-IL" sz="1400" dirty="0" smtClean="0"/>
              <a:t>ללא קשר אם הקובץ מקומי או מרוחק. הממשק המובא עיי שכבה זו אינו מתייחס למיקום (מרוחק\לוקאלי) של הקובץ אליו מצביע ה</a:t>
            </a:r>
            <a:r>
              <a:rPr lang="en-US" sz="1400" dirty="0" smtClean="0"/>
              <a:t>v-node</a:t>
            </a:r>
            <a:r>
              <a:rPr lang="he-IL" sz="1400" dirty="0" smtClean="0"/>
              <a:t> במידה וה</a:t>
            </a:r>
            <a:r>
              <a:rPr lang="en-US" sz="1400" dirty="0" smtClean="0"/>
              <a:t>v-node</a:t>
            </a:r>
            <a:r>
              <a:rPr lang="he-IL" sz="1400" dirty="0" smtClean="0"/>
              <a:t> הוא למעשה </a:t>
            </a:r>
            <a:r>
              <a:rPr lang="en-US" sz="1400" dirty="0" smtClean="0"/>
              <a:t>r-node</a:t>
            </a:r>
            <a:r>
              <a:rPr lang="he-IL" sz="1400" dirty="0" smtClean="0"/>
              <a:t> הדרייבר ל</a:t>
            </a:r>
            <a:r>
              <a:rPr lang="en-US" sz="1400" dirty="0" err="1" smtClean="0"/>
              <a:t>nfs</a:t>
            </a:r>
            <a:r>
              <a:rPr lang="he-IL" sz="1400" dirty="0" smtClean="0"/>
              <a:t> יתרגם את הפעולות על הקובץ להודעות לשרת המרוחק ואחרת פעולות רגילות על מערכת הקבצים הלוקאלית יבוצעו.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26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mtClean="0"/>
              <a:t>Protocols of NFS - mount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05800" cy="48006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Client asks to mount a directory </a:t>
            </a:r>
            <a:r>
              <a:rPr lang="en-US" sz="2400" i="1" dirty="0" smtClean="0"/>
              <a:t>providing a host-name</a:t>
            </a:r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Automatic mounting by clients: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fstab</a:t>
            </a:r>
            <a:r>
              <a:rPr lang="en-US" sz="2000" dirty="0" smtClean="0"/>
              <a:t>  (Solaris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smtClean="0"/>
              <a:t>vfstab) shell </a:t>
            </a:r>
            <a:r>
              <a:rPr lang="en-US" sz="2000" dirty="0" smtClean="0"/>
              <a:t>script containing remote mount commands, run at boot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err="1" smtClean="0"/>
              <a:t>Automount</a:t>
            </a:r>
            <a:r>
              <a:rPr lang="en-US" sz="2000" dirty="0" smtClean="0"/>
              <a:t> - </a:t>
            </a:r>
            <a:r>
              <a:rPr lang="en-US" sz="2000" dirty="0"/>
              <a:t>associates a set of remote directories </a:t>
            </a:r>
            <a:r>
              <a:rPr lang="en-US" sz="2000" dirty="0" smtClean="0"/>
              <a:t>with each mount command and does mounting upon first file access</a:t>
            </a:r>
          </a:p>
        </p:txBody>
      </p:sp>
    </p:spTree>
    <p:extLst>
      <p:ext uri="{BB962C8B-B14F-4D97-AF65-F5344CB8AC3E}">
        <p14:creationId xmlns:p14="http://schemas.microsoft.com/office/powerpoint/2010/main" val="4280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 pitchFamily="18" charset="0"/>
              </a:rPr>
              <a:t>Question 3 (</a:t>
            </a:r>
            <a:r>
              <a:rPr lang="en-US" dirty="0" err="1" smtClean="0">
                <a:cs typeface="Times New Roman" pitchFamily="18" charset="0"/>
              </a:rPr>
              <a:t>Moed</a:t>
            </a:r>
            <a:r>
              <a:rPr lang="en-US" dirty="0" smtClean="0">
                <a:cs typeface="Times New Roman" pitchFamily="18" charset="0"/>
              </a:rPr>
              <a:t> b, 2007)</a:t>
            </a:r>
            <a:endParaRPr 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71750" y="1428750"/>
            <a:ext cx="6115050" cy="328613"/>
          </a:xfrm>
        </p:spPr>
        <p:txBody>
          <a:bodyPr rtlCol="1">
            <a:normAutofit fontScale="55000" lnSpcReduction="20000"/>
          </a:bodyPr>
          <a:lstStyle/>
          <a:p>
            <a:pPr algn="r" rt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e-IL" dirty="0" smtClean="0"/>
              <a:t>נתון שרטוט של יישום שכבתי של לקוח ושרת במערכת </a:t>
            </a:r>
            <a:r>
              <a:rPr lang="en-US" dirty="0" smtClean="0"/>
              <a:t>NFS</a:t>
            </a:r>
            <a:r>
              <a:rPr lang="he-IL" dirty="0" smtClean="0"/>
              <a:t>.</a:t>
            </a:r>
            <a:endParaRPr lang="he-IL"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0000">
            <a:off x="710766" y="1965444"/>
            <a:ext cx="69659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 pitchFamily="18" charset="0"/>
              </a:rPr>
              <a:t>Question 3 (</a:t>
            </a:r>
            <a:r>
              <a:rPr lang="en-US" dirty="0" err="1" smtClean="0">
                <a:cs typeface="Times New Roman" pitchFamily="18" charset="0"/>
              </a:rPr>
              <a:t>Moed</a:t>
            </a:r>
            <a:r>
              <a:rPr lang="en-US" dirty="0" smtClean="0">
                <a:cs typeface="Times New Roman" pitchFamily="18" charset="0"/>
              </a:rPr>
              <a:t> b, 2007)</a:t>
            </a:r>
            <a:endParaRPr lang="he-IL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 algn="r" rtl="1">
              <a:buFont typeface="Calibri" pitchFamily="34" charset="0"/>
              <a:buAutoNum type="alphaLcPeriod"/>
            </a:pPr>
            <a:r>
              <a:rPr lang="he-IL" smtClean="0"/>
              <a:t>הוסיפו לשרטוט </a:t>
            </a:r>
            <a:r>
              <a:rPr lang="en-US" smtClean="0">
                <a:cs typeface="Arial" pitchFamily="34" charset="0"/>
              </a:rPr>
              <a:t>cache</a:t>
            </a:r>
            <a:r>
              <a:rPr lang="he-IL" smtClean="0"/>
              <a:t> גם אצל השרת וגם אצל הלקוח. ציינו איזה שכבה משתמשת ב-</a:t>
            </a:r>
            <a:r>
              <a:rPr lang="en-US" smtClean="0">
                <a:cs typeface="Arial" pitchFamily="34" charset="0"/>
              </a:rPr>
              <a:t>cache</a:t>
            </a:r>
            <a:r>
              <a:rPr lang="he-IL" smtClean="0"/>
              <a:t>. נמקו במדויק את בחירתכם למיקום ה-</a:t>
            </a:r>
            <a:r>
              <a:rPr lang="en-US" smtClean="0">
                <a:cs typeface="Arial" pitchFamily="34" charset="0"/>
              </a:rPr>
              <a:t>cache</a:t>
            </a:r>
            <a:r>
              <a:rPr lang="he-IL" smtClean="0"/>
              <a:t>.</a:t>
            </a:r>
          </a:p>
          <a:p>
            <a:pPr marL="514350" indent="-514350" algn="r" rtl="1">
              <a:buFont typeface="Calibri" pitchFamily="34" charset="0"/>
              <a:buAutoNum type="alphaLcPeriod"/>
            </a:pPr>
            <a:r>
              <a:rPr lang="he-IL" smtClean="0"/>
              <a:t>מה ההבדל במערכת </a:t>
            </a:r>
            <a:r>
              <a:rPr lang="en-US" smtClean="0">
                <a:cs typeface="Arial" pitchFamily="34" charset="0"/>
              </a:rPr>
              <a:t>NFS</a:t>
            </a:r>
            <a:r>
              <a:rPr lang="he-IL" smtClean="0"/>
              <a:t> בין ה- </a:t>
            </a:r>
            <a:r>
              <a:rPr lang="en-US" smtClean="0">
                <a:cs typeface="Arial" pitchFamily="34" charset="0"/>
              </a:rPr>
              <a:t>cache </a:t>
            </a:r>
            <a:r>
              <a:rPr lang="he-IL" smtClean="0"/>
              <a:t> של הלקוח והשרת? הסבירו את ההבדל ביתרונות ובחסרונות בשימוש ב-</a:t>
            </a:r>
            <a:r>
              <a:rPr lang="en-US" smtClean="0">
                <a:cs typeface="Arial" pitchFamily="34" charset="0"/>
              </a:rPr>
              <a:t>cache</a:t>
            </a:r>
            <a:r>
              <a:rPr lang="he-IL" smtClean="0"/>
              <a:t> אצל הלקוח ואצל השרת.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 pitchFamily="18" charset="0"/>
              </a:rPr>
              <a:t>Question 3a (</a:t>
            </a:r>
            <a:r>
              <a:rPr lang="en-US" dirty="0" err="1" smtClean="0">
                <a:cs typeface="Times New Roman" pitchFamily="18" charset="0"/>
              </a:rPr>
              <a:t>Moed</a:t>
            </a:r>
            <a:r>
              <a:rPr lang="en-US" dirty="0" smtClean="0">
                <a:cs typeface="Times New Roman" pitchFamily="18" charset="0"/>
              </a:rPr>
              <a:t> b, 2007)</a:t>
            </a:r>
            <a:endParaRPr lang="he-IL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500063" y="1643063"/>
            <a:ext cx="3786187" cy="4572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5143500" y="1643063"/>
            <a:ext cx="3714750" cy="4572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10245" name="TextBox 9"/>
          <p:cNvSpPr txBox="1">
            <a:spLocks noChangeArrowheads="1"/>
          </p:cNvSpPr>
          <p:nvPr/>
        </p:nvSpPr>
        <p:spPr bwMode="auto">
          <a:xfrm>
            <a:off x="1214438" y="1285875"/>
            <a:ext cx="2214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Client kernel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6000750" y="1289050"/>
            <a:ext cx="2214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Server kernel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928688" y="1928813"/>
            <a:ext cx="3071812" cy="428625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rtl="1"/>
            <a:r>
              <a:rPr lang="en-US" sz="1600">
                <a:latin typeface="Calibri" pitchFamily="34" charset="0"/>
              </a:rPr>
              <a:t>System call layer</a:t>
            </a:r>
            <a:endParaRPr lang="he-IL" sz="1600">
              <a:latin typeface="Calibri" pitchFamily="34" charset="0"/>
            </a:endParaRPr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928688" y="2571750"/>
            <a:ext cx="3071812" cy="428625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sz="1600" dirty="0">
                <a:latin typeface="Calibri" pitchFamily="34" charset="0"/>
              </a:rPr>
              <a:t>Virtual file system layer</a:t>
            </a:r>
            <a:endParaRPr lang="he-IL" sz="1600" dirty="0">
              <a:latin typeface="Calibri" pitchFamily="34" charset="0"/>
            </a:endParaRPr>
          </a:p>
        </p:txBody>
      </p:sp>
      <p:sp>
        <p:nvSpPr>
          <p:cNvPr id="10249" name="Rectangle 13"/>
          <p:cNvSpPr>
            <a:spLocks noChangeArrowheads="1"/>
          </p:cNvSpPr>
          <p:nvPr/>
        </p:nvSpPr>
        <p:spPr bwMode="auto">
          <a:xfrm>
            <a:off x="3286125" y="2714625"/>
            <a:ext cx="142875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10250" name="Rectangle 14"/>
          <p:cNvSpPr>
            <a:spLocks noChangeArrowheads="1"/>
          </p:cNvSpPr>
          <p:nvPr/>
        </p:nvSpPr>
        <p:spPr bwMode="auto">
          <a:xfrm>
            <a:off x="3500438" y="2714625"/>
            <a:ext cx="142875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10251" name="Rectangle 15"/>
          <p:cNvSpPr>
            <a:spLocks noChangeArrowheads="1"/>
          </p:cNvSpPr>
          <p:nvPr/>
        </p:nvSpPr>
        <p:spPr bwMode="auto">
          <a:xfrm>
            <a:off x="3714750" y="2714625"/>
            <a:ext cx="142875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cxnSp>
        <p:nvCxnSpPr>
          <p:cNvPr id="10252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3571875" y="2214563"/>
            <a:ext cx="928688" cy="428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253" name="TextBox 18"/>
          <p:cNvSpPr txBox="1">
            <a:spLocks noChangeArrowheads="1"/>
          </p:cNvSpPr>
          <p:nvPr/>
        </p:nvSpPr>
        <p:spPr bwMode="auto">
          <a:xfrm>
            <a:off x="4214813" y="1947863"/>
            <a:ext cx="1285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v-nodes</a:t>
            </a:r>
            <a:endParaRPr lang="he-IL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254" name="Rectangle 19"/>
          <p:cNvSpPr>
            <a:spLocks noChangeArrowheads="1"/>
          </p:cNvSpPr>
          <p:nvPr/>
        </p:nvSpPr>
        <p:spPr bwMode="auto">
          <a:xfrm>
            <a:off x="1143000" y="3286125"/>
            <a:ext cx="785813" cy="500063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rtl="1"/>
            <a:r>
              <a:rPr lang="en-US" sz="1600">
                <a:latin typeface="Calibri" pitchFamily="34" charset="0"/>
              </a:rPr>
              <a:t>Local FS1</a:t>
            </a:r>
            <a:endParaRPr lang="he-IL" sz="1600">
              <a:latin typeface="Calibri" pitchFamily="34" charset="0"/>
            </a:endParaRPr>
          </a:p>
        </p:txBody>
      </p:sp>
      <p:sp>
        <p:nvSpPr>
          <p:cNvPr id="10255" name="Rectangle 20"/>
          <p:cNvSpPr>
            <a:spLocks noChangeArrowheads="1"/>
          </p:cNvSpPr>
          <p:nvPr/>
        </p:nvSpPr>
        <p:spPr bwMode="auto">
          <a:xfrm>
            <a:off x="2071688" y="3286125"/>
            <a:ext cx="785812" cy="500063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rtl="1"/>
            <a:r>
              <a:rPr lang="en-US" sz="1600">
                <a:latin typeface="Calibri" pitchFamily="34" charset="0"/>
              </a:rPr>
              <a:t>Local FS2</a:t>
            </a:r>
            <a:endParaRPr lang="he-IL" sz="1600">
              <a:latin typeface="Calibri" pitchFamily="34" charset="0"/>
            </a:endParaRPr>
          </a:p>
        </p:txBody>
      </p:sp>
      <p:sp>
        <p:nvSpPr>
          <p:cNvPr id="10256" name="Rectangle 21"/>
          <p:cNvSpPr>
            <a:spLocks noChangeArrowheads="1"/>
          </p:cNvSpPr>
          <p:nvPr/>
        </p:nvSpPr>
        <p:spPr bwMode="auto">
          <a:xfrm>
            <a:off x="2928938" y="3286125"/>
            <a:ext cx="785812" cy="500063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/>
            <a:r>
              <a:rPr lang="en-US" sz="1600">
                <a:latin typeface="Calibri" pitchFamily="34" charset="0"/>
              </a:rPr>
              <a:t>NFS server</a:t>
            </a:r>
            <a:endParaRPr lang="he-IL" sz="1600">
              <a:latin typeface="Calibri" pitchFamily="34" charset="0"/>
            </a:endParaRPr>
          </a:p>
        </p:txBody>
      </p:sp>
      <p:cxnSp>
        <p:nvCxnSpPr>
          <p:cNvPr id="10257" name="Straight Arrow Connector 23"/>
          <p:cNvCxnSpPr>
            <a:cxnSpLocks noChangeShapeType="1"/>
            <a:stCxn id="10247" idx="2"/>
            <a:endCxn id="10248" idx="0"/>
          </p:cNvCxnSpPr>
          <p:nvPr/>
        </p:nvCxnSpPr>
        <p:spPr bwMode="auto">
          <a:xfrm rot="5400000">
            <a:off x="2357438" y="2463800"/>
            <a:ext cx="214312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258" name="Straight Arrow Connector 24"/>
          <p:cNvCxnSpPr>
            <a:cxnSpLocks noChangeShapeType="1"/>
          </p:cNvCxnSpPr>
          <p:nvPr/>
        </p:nvCxnSpPr>
        <p:spPr bwMode="auto">
          <a:xfrm rot="5400000">
            <a:off x="1393825" y="3106738"/>
            <a:ext cx="214313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259" name="Straight Arrow Connector 25"/>
          <p:cNvCxnSpPr>
            <a:cxnSpLocks noChangeShapeType="1"/>
          </p:cNvCxnSpPr>
          <p:nvPr/>
        </p:nvCxnSpPr>
        <p:spPr bwMode="auto">
          <a:xfrm rot="5400000">
            <a:off x="2393950" y="3106738"/>
            <a:ext cx="214313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260" name="Straight Arrow Connector 26"/>
          <p:cNvCxnSpPr>
            <a:cxnSpLocks noChangeShapeType="1"/>
          </p:cNvCxnSpPr>
          <p:nvPr/>
        </p:nvCxnSpPr>
        <p:spPr bwMode="auto">
          <a:xfrm rot="5400000">
            <a:off x="3251200" y="3106738"/>
            <a:ext cx="214313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261" name="Rectangle 27"/>
          <p:cNvSpPr>
            <a:spLocks noChangeArrowheads="1"/>
          </p:cNvSpPr>
          <p:nvPr/>
        </p:nvSpPr>
        <p:spPr bwMode="auto">
          <a:xfrm>
            <a:off x="1143000" y="4214813"/>
            <a:ext cx="2643188" cy="357187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rtl="1"/>
            <a:r>
              <a:rPr lang="en-US" sz="1600">
                <a:latin typeface="Calibri" pitchFamily="34" charset="0"/>
              </a:rPr>
              <a:t>Buffer cache</a:t>
            </a:r>
            <a:endParaRPr lang="he-IL" sz="1600">
              <a:latin typeface="Calibri" pitchFamily="34" charset="0"/>
            </a:endParaRPr>
          </a:p>
        </p:txBody>
      </p:sp>
      <p:cxnSp>
        <p:nvCxnSpPr>
          <p:cNvPr id="10262" name="Straight Arrow Connector 34"/>
          <p:cNvCxnSpPr>
            <a:cxnSpLocks noChangeShapeType="1"/>
          </p:cNvCxnSpPr>
          <p:nvPr/>
        </p:nvCxnSpPr>
        <p:spPr bwMode="auto">
          <a:xfrm rot="5400000">
            <a:off x="3215482" y="3999706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263" name="Straight Arrow Connector 36"/>
          <p:cNvCxnSpPr>
            <a:cxnSpLocks noChangeShapeType="1"/>
          </p:cNvCxnSpPr>
          <p:nvPr/>
        </p:nvCxnSpPr>
        <p:spPr bwMode="auto">
          <a:xfrm rot="5400000">
            <a:off x="2286794" y="4012406"/>
            <a:ext cx="28575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264" name="Straight Arrow Connector 37"/>
          <p:cNvCxnSpPr>
            <a:cxnSpLocks noChangeShapeType="1"/>
          </p:cNvCxnSpPr>
          <p:nvPr/>
        </p:nvCxnSpPr>
        <p:spPr bwMode="auto">
          <a:xfrm rot="5400000">
            <a:off x="1358107" y="3999706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265" name="Can 38"/>
          <p:cNvSpPr>
            <a:spLocks noChangeArrowheads="1"/>
          </p:cNvSpPr>
          <p:nvPr/>
        </p:nvSpPr>
        <p:spPr bwMode="auto">
          <a:xfrm>
            <a:off x="1285875" y="4929188"/>
            <a:ext cx="428625" cy="7143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10266" name="Can 39"/>
          <p:cNvSpPr>
            <a:spLocks noChangeArrowheads="1"/>
          </p:cNvSpPr>
          <p:nvPr/>
        </p:nvSpPr>
        <p:spPr bwMode="auto">
          <a:xfrm>
            <a:off x="2262188" y="4929188"/>
            <a:ext cx="428625" cy="7143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cxnSp>
        <p:nvCxnSpPr>
          <p:cNvPr id="10267" name="Straight Arrow Connector 40"/>
          <p:cNvCxnSpPr>
            <a:cxnSpLocks noChangeShapeType="1"/>
          </p:cNvCxnSpPr>
          <p:nvPr/>
        </p:nvCxnSpPr>
        <p:spPr bwMode="auto">
          <a:xfrm rot="5400000">
            <a:off x="1358107" y="4714081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268" name="Straight Arrow Connector 41"/>
          <p:cNvCxnSpPr>
            <a:cxnSpLocks noChangeShapeType="1"/>
          </p:cNvCxnSpPr>
          <p:nvPr/>
        </p:nvCxnSpPr>
        <p:spPr bwMode="auto">
          <a:xfrm rot="5400000">
            <a:off x="2345532" y="4714081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269" name="Rectangle 42"/>
          <p:cNvSpPr>
            <a:spLocks noChangeArrowheads="1"/>
          </p:cNvSpPr>
          <p:nvPr/>
        </p:nvSpPr>
        <p:spPr bwMode="auto">
          <a:xfrm>
            <a:off x="2928938" y="4881563"/>
            <a:ext cx="928687" cy="5715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/>
            <a:r>
              <a:rPr lang="en-US" sz="1600">
                <a:latin typeface="Calibri" pitchFamily="34" charset="0"/>
              </a:rPr>
              <a:t>Message to server</a:t>
            </a:r>
            <a:endParaRPr lang="he-IL" sz="1600">
              <a:latin typeface="Calibri" pitchFamily="34" charset="0"/>
            </a:endParaRPr>
          </a:p>
        </p:txBody>
      </p:sp>
      <p:cxnSp>
        <p:nvCxnSpPr>
          <p:cNvPr id="10270" name="Straight Arrow Connector 43"/>
          <p:cNvCxnSpPr>
            <a:cxnSpLocks noChangeShapeType="1"/>
          </p:cNvCxnSpPr>
          <p:nvPr/>
        </p:nvCxnSpPr>
        <p:spPr bwMode="auto">
          <a:xfrm rot="5400000">
            <a:off x="3215482" y="4714081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271" name="Rectangle 45"/>
          <p:cNvSpPr>
            <a:spLocks noChangeArrowheads="1"/>
          </p:cNvSpPr>
          <p:nvPr/>
        </p:nvSpPr>
        <p:spPr bwMode="auto">
          <a:xfrm>
            <a:off x="5500688" y="2571750"/>
            <a:ext cx="3071812" cy="428625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sz="1600" dirty="0">
                <a:latin typeface="Calibri" pitchFamily="34" charset="0"/>
              </a:rPr>
              <a:t>Virtual file system layer</a:t>
            </a:r>
            <a:endParaRPr lang="he-IL" sz="1600" dirty="0">
              <a:latin typeface="Calibri" pitchFamily="34" charset="0"/>
            </a:endParaRPr>
          </a:p>
        </p:txBody>
      </p:sp>
      <p:sp>
        <p:nvSpPr>
          <p:cNvPr id="10272" name="Rectangle 46"/>
          <p:cNvSpPr>
            <a:spLocks noChangeArrowheads="1"/>
          </p:cNvSpPr>
          <p:nvPr/>
        </p:nvSpPr>
        <p:spPr bwMode="auto">
          <a:xfrm>
            <a:off x="7858125" y="2714625"/>
            <a:ext cx="142875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10273" name="Rectangle 47"/>
          <p:cNvSpPr>
            <a:spLocks noChangeArrowheads="1"/>
          </p:cNvSpPr>
          <p:nvPr/>
        </p:nvSpPr>
        <p:spPr bwMode="auto">
          <a:xfrm>
            <a:off x="8072438" y="2714625"/>
            <a:ext cx="142875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10274" name="Rectangle 48"/>
          <p:cNvSpPr>
            <a:spLocks noChangeArrowheads="1"/>
          </p:cNvSpPr>
          <p:nvPr/>
        </p:nvSpPr>
        <p:spPr bwMode="auto">
          <a:xfrm>
            <a:off x="8286750" y="2714625"/>
            <a:ext cx="142875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10275" name="Rectangle 49"/>
          <p:cNvSpPr>
            <a:spLocks noChangeArrowheads="1"/>
          </p:cNvSpPr>
          <p:nvPr/>
        </p:nvSpPr>
        <p:spPr bwMode="auto">
          <a:xfrm>
            <a:off x="6715125" y="3286125"/>
            <a:ext cx="785813" cy="500063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rtl="1"/>
            <a:r>
              <a:rPr lang="en-US" sz="1600">
                <a:latin typeface="Calibri" pitchFamily="34" charset="0"/>
              </a:rPr>
              <a:t>Local FS1</a:t>
            </a:r>
            <a:endParaRPr lang="he-IL" sz="1600">
              <a:latin typeface="Calibri" pitchFamily="34" charset="0"/>
            </a:endParaRPr>
          </a:p>
        </p:txBody>
      </p:sp>
      <p:sp>
        <p:nvSpPr>
          <p:cNvPr id="10276" name="Rectangle 50"/>
          <p:cNvSpPr>
            <a:spLocks noChangeArrowheads="1"/>
          </p:cNvSpPr>
          <p:nvPr/>
        </p:nvSpPr>
        <p:spPr bwMode="auto">
          <a:xfrm>
            <a:off x="7643813" y="3286125"/>
            <a:ext cx="785812" cy="500063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rtl="1"/>
            <a:r>
              <a:rPr lang="en-US" sz="1600">
                <a:latin typeface="Calibri" pitchFamily="34" charset="0"/>
              </a:rPr>
              <a:t>Local FS2</a:t>
            </a:r>
            <a:endParaRPr lang="he-IL" sz="1600">
              <a:latin typeface="Calibri" pitchFamily="34" charset="0"/>
            </a:endParaRPr>
          </a:p>
        </p:txBody>
      </p:sp>
      <p:cxnSp>
        <p:nvCxnSpPr>
          <p:cNvPr id="10277" name="Straight Arrow Connector 51"/>
          <p:cNvCxnSpPr>
            <a:cxnSpLocks noChangeShapeType="1"/>
          </p:cNvCxnSpPr>
          <p:nvPr/>
        </p:nvCxnSpPr>
        <p:spPr bwMode="auto">
          <a:xfrm rot="5400000">
            <a:off x="6965950" y="3106738"/>
            <a:ext cx="214313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278" name="Straight Arrow Connector 52"/>
          <p:cNvCxnSpPr>
            <a:cxnSpLocks noChangeShapeType="1"/>
          </p:cNvCxnSpPr>
          <p:nvPr/>
        </p:nvCxnSpPr>
        <p:spPr bwMode="auto">
          <a:xfrm rot="5400000">
            <a:off x="7966075" y="3106738"/>
            <a:ext cx="214313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279" name="Rectangle 53"/>
          <p:cNvSpPr>
            <a:spLocks noChangeArrowheads="1"/>
          </p:cNvSpPr>
          <p:nvPr/>
        </p:nvSpPr>
        <p:spPr bwMode="auto">
          <a:xfrm>
            <a:off x="5786438" y="3286125"/>
            <a:ext cx="785812" cy="500063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rtl="1"/>
            <a:r>
              <a:rPr lang="en-US" sz="1600">
                <a:latin typeface="Calibri" pitchFamily="34" charset="0"/>
              </a:rPr>
              <a:t>NFS server</a:t>
            </a:r>
            <a:endParaRPr lang="he-IL" sz="1600">
              <a:latin typeface="Calibri" pitchFamily="34" charset="0"/>
            </a:endParaRPr>
          </a:p>
        </p:txBody>
      </p:sp>
      <p:cxnSp>
        <p:nvCxnSpPr>
          <p:cNvPr id="10280" name="Straight Arrow Connector 54"/>
          <p:cNvCxnSpPr>
            <a:cxnSpLocks noChangeShapeType="1"/>
          </p:cNvCxnSpPr>
          <p:nvPr/>
        </p:nvCxnSpPr>
        <p:spPr bwMode="auto">
          <a:xfrm rot="5400000">
            <a:off x="6037262" y="3106738"/>
            <a:ext cx="214313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281" name="Rectangle 55"/>
          <p:cNvSpPr>
            <a:spLocks noChangeArrowheads="1"/>
          </p:cNvSpPr>
          <p:nvPr/>
        </p:nvSpPr>
        <p:spPr bwMode="auto">
          <a:xfrm>
            <a:off x="6500813" y="4214813"/>
            <a:ext cx="2071687" cy="357187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rtl="1"/>
            <a:r>
              <a:rPr lang="en-US" sz="1600">
                <a:latin typeface="Calibri" pitchFamily="34" charset="0"/>
              </a:rPr>
              <a:t>Buffer cache</a:t>
            </a:r>
            <a:endParaRPr lang="he-IL" sz="1600">
              <a:latin typeface="Calibri" pitchFamily="34" charset="0"/>
            </a:endParaRPr>
          </a:p>
        </p:txBody>
      </p:sp>
      <p:cxnSp>
        <p:nvCxnSpPr>
          <p:cNvPr id="10282" name="Straight Arrow Connector 56"/>
          <p:cNvCxnSpPr>
            <a:cxnSpLocks noChangeShapeType="1"/>
          </p:cNvCxnSpPr>
          <p:nvPr/>
        </p:nvCxnSpPr>
        <p:spPr bwMode="auto">
          <a:xfrm rot="5400000">
            <a:off x="8001794" y="3999706"/>
            <a:ext cx="28575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283" name="Straight Arrow Connector 57"/>
          <p:cNvCxnSpPr>
            <a:cxnSpLocks noChangeShapeType="1"/>
          </p:cNvCxnSpPr>
          <p:nvPr/>
        </p:nvCxnSpPr>
        <p:spPr bwMode="auto">
          <a:xfrm rot="5400000">
            <a:off x="7073107" y="4012406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284" name="Rectangle 58"/>
          <p:cNvSpPr>
            <a:spLocks noChangeArrowheads="1"/>
          </p:cNvSpPr>
          <p:nvPr/>
        </p:nvSpPr>
        <p:spPr bwMode="auto">
          <a:xfrm>
            <a:off x="5429250" y="4929188"/>
            <a:ext cx="1143000" cy="5715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/>
            <a:r>
              <a:rPr lang="en-US" sz="1600">
                <a:latin typeface="Calibri" pitchFamily="34" charset="0"/>
              </a:rPr>
              <a:t>Message from client</a:t>
            </a:r>
            <a:endParaRPr lang="he-IL" sz="1600">
              <a:latin typeface="Calibri" pitchFamily="34" charset="0"/>
            </a:endParaRPr>
          </a:p>
        </p:txBody>
      </p:sp>
      <p:sp>
        <p:nvSpPr>
          <p:cNvPr id="10285" name="Freeform 59"/>
          <p:cNvSpPr>
            <a:spLocks noChangeArrowheads="1"/>
          </p:cNvSpPr>
          <p:nvPr/>
        </p:nvSpPr>
        <p:spPr bwMode="auto">
          <a:xfrm>
            <a:off x="2927350" y="5475288"/>
            <a:ext cx="3570288" cy="954087"/>
          </a:xfrm>
          <a:custGeom>
            <a:avLst/>
            <a:gdLst>
              <a:gd name="T0" fmla="*/ 445241 w 3570515"/>
              <a:gd name="T1" fmla="*/ 0 h 1068779"/>
              <a:gd name="T2" fmla="*/ 445241 w 3570515"/>
              <a:gd name="T3" fmla="*/ 588704 h 1068779"/>
              <a:gd name="T4" fmla="*/ 3116679 w 3570515"/>
              <a:gd name="T5" fmla="*/ 543418 h 1068779"/>
              <a:gd name="T6" fmla="*/ 3164174 w 3570515"/>
              <a:gd name="T7" fmla="*/ 22642 h 1068779"/>
              <a:gd name="T8" fmla="*/ 3164174 w 3570515"/>
              <a:gd name="T9" fmla="*/ 22642 h 1068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70515"/>
              <a:gd name="T16" fmla="*/ 0 h 1068779"/>
              <a:gd name="T17" fmla="*/ 3570515 w 3570515"/>
              <a:gd name="T18" fmla="*/ 1068779 h 1068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70515" h="1068779">
                <a:moveTo>
                  <a:pt x="445325" y="0"/>
                </a:moveTo>
                <a:cubicBezTo>
                  <a:pt x="222662" y="391885"/>
                  <a:pt x="0" y="783771"/>
                  <a:pt x="445325" y="926275"/>
                </a:cubicBezTo>
                <a:cubicBezTo>
                  <a:pt x="890650" y="1068779"/>
                  <a:pt x="2664031" y="1003465"/>
                  <a:pt x="3117273" y="855023"/>
                </a:cubicBezTo>
                <a:cubicBezTo>
                  <a:pt x="3570515" y="706582"/>
                  <a:pt x="3164775" y="35626"/>
                  <a:pt x="3164775" y="35626"/>
                </a:cubicBezTo>
              </a:path>
            </a:pathLst>
          </a:cu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cxnSp>
        <p:nvCxnSpPr>
          <p:cNvPr id="10286" name="Straight Arrow Connector 61"/>
          <p:cNvCxnSpPr>
            <a:cxnSpLocks noChangeShapeType="1"/>
          </p:cNvCxnSpPr>
          <p:nvPr/>
        </p:nvCxnSpPr>
        <p:spPr bwMode="auto">
          <a:xfrm rot="5400000" flipH="1" flipV="1">
            <a:off x="5607843" y="4393407"/>
            <a:ext cx="10715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287" name="Straight Arrow Connector 65"/>
          <p:cNvCxnSpPr>
            <a:cxnSpLocks noChangeShapeType="1"/>
          </p:cNvCxnSpPr>
          <p:nvPr/>
        </p:nvCxnSpPr>
        <p:spPr bwMode="auto">
          <a:xfrm flipV="1">
            <a:off x="428625" y="3571875"/>
            <a:ext cx="714375" cy="142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288" name="TextBox 67"/>
          <p:cNvSpPr txBox="1">
            <a:spLocks noChangeArrowheads="1"/>
          </p:cNvSpPr>
          <p:nvPr/>
        </p:nvSpPr>
        <p:spPr bwMode="auto">
          <a:xfrm>
            <a:off x="142875" y="3286125"/>
            <a:ext cx="1285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-nodes</a:t>
            </a:r>
            <a:endParaRPr lang="he-IL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10289" name="Straight Arrow Connector 68"/>
          <p:cNvCxnSpPr>
            <a:cxnSpLocks noChangeShapeType="1"/>
          </p:cNvCxnSpPr>
          <p:nvPr/>
        </p:nvCxnSpPr>
        <p:spPr bwMode="auto">
          <a:xfrm rot="10800000">
            <a:off x="3714750" y="3571875"/>
            <a:ext cx="714375" cy="428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290" name="TextBox 70"/>
          <p:cNvSpPr txBox="1">
            <a:spLocks noChangeArrowheads="1"/>
          </p:cNvSpPr>
          <p:nvPr/>
        </p:nvSpPr>
        <p:spPr bwMode="auto">
          <a:xfrm>
            <a:off x="3886200" y="3886200"/>
            <a:ext cx="1285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r-nodes</a:t>
            </a:r>
            <a:endParaRPr lang="he-IL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45" name="Slide Number Placeholder 5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521450"/>
            <a:ext cx="1828800" cy="273050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61E059A-B6E2-4857-A7E0-4C902ACF52AE}" type="slidenum">
              <a:rPr lang="he-IL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 pitchFamily="18" charset="0"/>
              </a:rPr>
              <a:t>Question 3b (</a:t>
            </a:r>
            <a:r>
              <a:rPr lang="en-US" dirty="0" err="1" smtClean="0">
                <a:cs typeface="Times New Roman" pitchFamily="18" charset="0"/>
              </a:rPr>
              <a:t>Moed</a:t>
            </a:r>
            <a:r>
              <a:rPr lang="en-US" dirty="0" smtClean="0">
                <a:cs typeface="Times New Roman" pitchFamily="18" charset="0"/>
              </a:rPr>
              <a:t> b, 2007)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mtClean="0"/>
              <a:t>השרת הינו </a:t>
            </a:r>
            <a:r>
              <a:rPr lang="en-US" smtClean="0">
                <a:cs typeface="Arial" pitchFamily="34" charset="0"/>
              </a:rPr>
              <a:t>stateless</a:t>
            </a:r>
            <a:r>
              <a:rPr lang="he-IL" smtClean="0"/>
              <a:t> ולכן לא נשמר שום מידע. כל גישה לשרת היא חדשה והשרת ניגש למערכת הקבצים הרגילה.</a:t>
            </a:r>
          </a:p>
          <a:p>
            <a:pPr algn="r" rtl="1"/>
            <a:r>
              <a:rPr lang="he-IL" smtClean="0"/>
              <a:t>הלקוח אינו </a:t>
            </a:r>
            <a:r>
              <a:rPr lang="en-US" smtClean="0">
                <a:cs typeface="Arial" pitchFamily="34" charset="0"/>
              </a:rPr>
              <a:t>stateless</a:t>
            </a:r>
            <a:r>
              <a:rPr lang="he-IL" smtClean="0"/>
              <a:t> ולכן גם בקשות ה-</a:t>
            </a:r>
            <a:r>
              <a:rPr lang="en-US" smtClean="0">
                <a:cs typeface="Arial" pitchFamily="34" charset="0"/>
              </a:rPr>
              <a:t>NFS</a:t>
            </a:r>
            <a:r>
              <a:rPr lang="he-IL" smtClean="0"/>
              <a:t> יכולות לעבור דרך ה-</a:t>
            </a:r>
            <a:r>
              <a:rPr lang="en-US" smtClean="0">
                <a:cs typeface="Arial" pitchFamily="34" charset="0"/>
              </a:rPr>
              <a:t>cache</a:t>
            </a:r>
            <a:r>
              <a:rPr lang="he-IL" smtClean="0"/>
              <a:t>.</a:t>
            </a:r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 pitchFamily="18" charset="0"/>
              </a:rPr>
              <a:t>Question 4 (</a:t>
            </a:r>
            <a:r>
              <a:rPr lang="en-US" dirty="0" err="1" smtClean="0">
                <a:cs typeface="Times New Roman" pitchFamily="18" charset="0"/>
              </a:rPr>
              <a:t>Moed</a:t>
            </a:r>
            <a:r>
              <a:rPr lang="en-US" dirty="0" smtClean="0">
                <a:cs typeface="Times New Roman" pitchFamily="18" charset="0"/>
              </a:rPr>
              <a:t> b 2006)</a:t>
            </a:r>
            <a:endParaRPr lang="he-IL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1500" y="1714500"/>
            <a:ext cx="3429000" cy="4714875"/>
          </a:xfrm>
        </p:spPr>
        <p:txBody>
          <a:bodyPr rtlCol="1">
            <a:normAutofit fontScale="92500" lnSpcReduction="10000"/>
          </a:bodyPr>
          <a:lstStyle/>
          <a:p>
            <a:pPr marL="514350" indent="-514350" algn="r" rtl="1" fontAlgn="auto">
              <a:spcAft>
                <a:spcPts val="0"/>
              </a:spcAft>
              <a:buFont typeface="+mj-cs"/>
              <a:buAutoNum type="hebrew2Minus"/>
              <a:defRPr/>
            </a:pPr>
            <a:r>
              <a:rPr lang="he-IL" dirty="0" smtClean="0"/>
              <a:t>בהנחה שבתחילת התכנית הקובץ </a:t>
            </a:r>
            <a:r>
              <a:rPr lang="en-US" dirty="0" smtClean="0"/>
              <a:t>dugma1.txt</a:t>
            </a:r>
            <a:r>
              <a:rPr lang="he-IL" dirty="0" smtClean="0"/>
              <a:t> הוא ריק, מה תוכנו לאחר סיום התכנית? הסבירו.</a:t>
            </a:r>
          </a:p>
          <a:p>
            <a:pPr marL="514350" indent="-514350" algn="r" rtl="1" fontAlgn="auto">
              <a:spcAft>
                <a:spcPts val="0"/>
              </a:spcAft>
              <a:buFont typeface="+mj-cs"/>
              <a:buAutoNum type="hebrew2Minus"/>
              <a:defRPr/>
            </a:pPr>
            <a:r>
              <a:rPr lang="he-IL" dirty="0" smtClean="0"/>
              <a:t>החלף את השורה האדומה על מנת לקבל תוצאה אחרת והסבר את השוני, בהתייחס למימוש מערכת הקבצים של </a:t>
            </a:r>
            <a:r>
              <a:rPr lang="en-US" dirty="0" smtClean="0"/>
              <a:t>UNIX</a:t>
            </a:r>
            <a:r>
              <a:rPr lang="he-IL" dirty="0" smtClean="0"/>
              <a:t>. </a:t>
            </a:r>
            <a:endParaRPr lang="he-IL" dirty="0"/>
          </a:p>
        </p:txBody>
      </p:sp>
      <p:sp>
        <p:nvSpPr>
          <p:cNvPr id="25603" name="Content Placeholder 5"/>
          <p:cNvSpPr>
            <a:spLocks noGrp="1"/>
          </p:cNvSpPr>
          <p:nvPr>
            <p:ph sz="half" idx="2"/>
          </p:nvPr>
        </p:nvSpPr>
        <p:spPr>
          <a:xfrm>
            <a:off x="4143375" y="1571625"/>
            <a:ext cx="4857750" cy="4600575"/>
          </a:xfrm>
          <a:ln w="19050"/>
        </p:spPr>
        <p:txBody>
          <a:bodyPr rtlCol="0">
            <a:normAutofit/>
          </a:bodyPr>
          <a:lstStyle/>
          <a:p>
            <a:pPr algn="r" rt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e-IL" sz="1800" dirty="0" smtClean="0"/>
              <a:t>נתונה התוכנית: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err="1" smtClean="0">
                <a:solidFill>
                  <a:schemeClr val="accent1"/>
                </a:solidFill>
                <a:cs typeface="Arial" pitchFamily="34" charset="0"/>
              </a:rPr>
              <a:t>int</a:t>
            </a:r>
            <a:r>
              <a:rPr lang="en-US" sz="1800" dirty="0" smtClean="0">
                <a:cs typeface="Arial" pitchFamily="34" charset="0"/>
              </a:rPr>
              <a:t> main(</a:t>
            </a:r>
            <a:r>
              <a:rPr lang="en-US" sz="1800" dirty="0" smtClean="0">
                <a:solidFill>
                  <a:schemeClr val="accent1"/>
                </a:solidFill>
                <a:cs typeface="Arial" pitchFamily="34" charset="0"/>
              </a:rPr>
              <a:t>char **</a:t>
            </a:r>
            <a:r>
              <a:rPr lang="en-US" sz="1800" dirty="0" smtClean="0">
                <a:cs typeface="Arial" pitchFamily="34" charset="0"/>
              </a:rPr>
              <a:t> </a:t>
            </a:r>
            <a:r>
              <a:rPr lang="en-US" sz="1800" dirty="0" err="1" smtClean="0">
                <a:cs typeface="Arial" pitchFamily="34" charset="0"/>
              </a:rPr>
              <a:t>argv</a:t>
            </a:r>
            <a:r>
              <a:rPr lang="en-US" sz="1800" dirty="0" smtClean="0"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chemeClr val="accent1"/>
                </a:solidFill>
                <a:cs typeface="Arial" pitchFamily="34" charset="0"/>
              </a:rPr>
              <a:t>int</a:t>
            </a:r>
            <a:r>
              <a:rPr lang="en-US" sz="1800" dirty="0" smtClean="0">
                <a:cs typeface="Arial" pitchFamily="34" charset="0"/>
              </a:rPr>
              <a:t> </a:t>
            </a:r>
            <a:r>
              <a:rPr lang="en-US" sz="1800" dirty="0" err="1" smtClean="0">
                <a:cs typeface="Arial" pitchFamily="34" charset="0"/>
              </a:rPr>
              <a:t>argc</a:t>
            </a:r>
            <a:r>
              <a:rPr lang="en-US" sz="1800" dirty="0" smtClean="0">
                <a:cs typeface="Arial" pitchFamily="34" charset="0"/>
              </a:rPr>
              <a:t>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cs typeface="Arial" pitchFamily="34" charset="0"/>
              </a:rPr>
              <a:t>   </a:t>
            </a:r>
            <a:r>
              <a:rPr lang="en-US" sz="1800" dirty="0" err="1" smtClean="0">
                <a:solidFill>
                  <a:schemeClr val="accent1"/>
                </a:solidFill>
                <a:cs typeface="Arial" pitchFamily="34" charset="0"/>
              </a:rPr>
              <a:t>int</a:t>
            </a:r>
            <a:r>
              <a:rPr lang="en-US" sz="1800" dirty="0" smtClean="0">
                <a:cs typeface="Arial" pitchFamily="34" charset="0"/>
              </a:rPr>
              <a:t> </a:t>
            </a:r>
            <a:r>
              <a:rPr lang="en-US" sz="1800" dirty="0" err="1" smtClean="0">
                <a:cs typeface="Arial" pitchFamily="34" charset="0"/>
              </a:rPr>
              <a:t>fd</a:t>
            </a:r>
            <a:r>
              <a:rPr lang="en-US" sz="1800" dirty="0" smtClean="0">
                <a:cs typeface="Arial" pitchFamily="34" charset="0"/>
              </a:rPr>
              <a:t>=open("dugma1.txt",O_WRONLY,0666);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cs typeface="Arial" pitchFamily="34" charset="0"/>
              </a:rPr>
              <a:t>   </a:t>
            </a:r>
            <a:r>
              <a:rPr lang="en-US" sz="1800" b="1" dirty="0" smtClean="0">
                <a:cs typeface="Arial" pitchFamily="34" charset="0"/>
              </a:rPr>
              <a:t>if</a:t>
            </a:r>
            <a:r>
              <a:rPr lang="en-US" sz="1800" dirty="0" smtClean="0">
                <a:cs typeface="Arial" pitchFamily="34" charset="0"/>
              </a:rPr>
              <a:t> (fork()==0){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	</a:t>
            </a:r>
            <a:r>
              <a:rPr lang="en-US" sz="1800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int</a:t>
            </a:r>
            <a:r>
              <a:rPr lang="en-US" sz="1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 fd2=dup(</a:t>
            </a:r>
            <a:r>
              <a:rPr lang="en-US" sz="1800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fd</a:t>
            </a:r>
            <a:r>
              <a:rPr lang="en-US" sz="1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cs typeface="Arial" pitchFamily="34" charset="0"/>
              </a:rPr>
              <a:t>	sleep(10);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cs typeface="Arial" pitchFamily="34" charset="0"/>
              </a:rPr>
              <a:t>	 write (fd2,"I was here second",17);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cs typeface="Arial" pitchFamily="34" charset="0"/>
              </a:rPr>
              <a:t>   }//if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cs typeface="Arial" pitchFamily="34" charset="0"/>
              </a:rPr>
              <a:t>   </a:t>
            </a:r>
            <a:r>
              <a:rPr lang="en-US" sz="1800" b="1" dirty="0" smtClean="0">
                <a:cs typeface="Arial" pitchFamily="34" charset="0"/>
              </a:rPr>
              <a:t>else</a:t>
            </a:r>
            <a:r>
              <a:rPr lang="en-US" sz="1800" dirty="0" smtClean="0">
                <a:cs typeface="Arial" pitchFamily="34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cs typeface="Arial" pitchFamily="34" charset="0"/>
              </a:rPr>
              <a:t>	write (</a:t>
            </a:r>
            <a:r>
              <a:rPr lang="en-US" sz="1800" dirty="0" err="1" smtClean="0">
                <a:cs typeface="Arial" pitchFamily="34" charset="0"/>
              </a:rPr>
              <a:t>fd,"I</a:t>
            </a:r>
            <a:r>
              <a:rPr lang="en-US" sz="1800" dirty="0" smtClean="0">
                <a:cs typeface="Arial" pitchFamily="34" charset="0"/>
              </a:rPr>
              <a:t> was here first",16);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cs typeface="Arial" pitchFamily="34" charset="0"/>
              </a:rPr>
              <a:t>  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cs typeface="Arial" pitchFamily="34" charset="0"/>
              </a:rPr>
              <a:t>}</a:t>
            </a: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8167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Question 4 (</a:t>
            </a:r>
            <a:r>
              <a:rPr lang="en-US" dirty="0" err="1">
                <a:cs typeface="Times New Roman" pitchFamily="18" charset="0"/>
              </a:rPr>
              <a:t>Moed</a:t>
            </a:r>
            <a:r>
              <a:rPr lang="en-US" dirty="0">
                <a:cs typeface="Times New Roman" pitchFamily="18" charset="0"/>
              </a:rPr>
              <a:t> b 2006)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609600" indent="-6096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3000" dirty="0" smtClean="0">
                <a:cs typeface="Arial" pitchFamily="34" charset="0"/>
              </a:rPr>
              <a:t>I was here </a:t>
            </a:r>
            <a:r>
              <a:rPr lang="en-US" sz="3000" dirty="0" err="1" smtClean="0">
                <a:cs typeface="Arial" pitchFamily="34" charset="0"/>
              </a:rPr>
              <a:t>firstI</a:t>
            </a:r>
            <a:r>
              <a:rPr lang="en-US" sz="3000" dirty="0" smtClean="0">
                <a:cs typeface="Arial" pitchFamily="34" charset="0"/>
              </a:rPr>
              <a:t> was here second</a:t>
            </a:r>
          </a:p>
          <a:p>
            <a:pPr marL="609600" indent="-60960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 smtClean="0">
              <a:cs typeface="Arial" pitchFamily="34" charset="0"/>
            </a:endParaRPr>
          </a:p>
          <a:p>
            <a:pPr marL="609600" indent="-60960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 smtClean="0">
              <a:cs typeface="Arial" pitchFamily="34" charset="0"/>
            </a:endParaRPr>
          </a:p>
          <a:p>
            <a:pPr marL="609600" indent="-609600" fontAlgn="auto">
              <a:spcAft>
                <a:spcPts val="0"/>
              </a:spcAft>
              <a:buFont typeface="Arial" pitchFamily="34" charset="0"/>
              <a:buAutoNum type="arabicPeriod" startAt="2"/>
              <a:defRPr/>
            </a:pPr>
            <a:r>
              <a:rPr lang="en-US" sz="3000" dirty="0" err="1" smtClean="0">
                <a:cs typeface="Arial" pitchFamily="34" charset="0"/>
              </a:rPr>
              <a:t>int</a:t>
            </a:r>
            <a:r>
              <a:rPr lang="en-US" sz="3000" dirty="0" smtClean="0">
                <a:cs typeface="Arial" pitchFamily="34" charset="0"/>
              </a:rPr>
              <a:t> fd2=open (“dugma1.txt”,O_WRONLY,0666);</a:t>
            </a:r>
          </a:p>
          <a:p>
            <a:pPr marL="609600" indent="-609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 smtClean="0">
                <a:cs typeface="Arial" pitchFamily="34" charset="0"/>
              </a:rPr>
              <a:t>	output is : I was here second</a:t>
            </a:r>
          </a:p>
          <a:p>
            <a:pPr marL="609600" indent="-60960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000" dirty="0" smtClean="0">
              <a:cs typeface="Arial" pitchFamily="34" charset="0"/>
            </a:endParaRPr>
          </a:p>
          <a:p>
            <a:pPr marL="609600" indent="-609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4022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Quick recap: </a:t>
            </a:r>
            <a:r>
              <a:rPr lang="en-US" dirty="0" err="1" smtClean="0"/>
              <a:t>i</a:t>
            </a:r>
            <a:r>
              <a:rPr lang="en-US" dirty="0" smtClean="0"/>
              <a:t>-Nodes</a:t>
            </a:r>
            <a:endParaRPr lang="he-IL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dirty="0" err="1" smtClean="0"/>
              <a:t>i</a:t>
            </a:r>
            <a:r>
              <a:rPr lang="en-US" dirty="0" smtClean="0"/>
              <a:t>-node (index node) is a data structure containing pointers to the disk blocks that contain the actual file contents.  </a:t>
            </a:r>
          </a:p>
          <a:p>
            <a:pPr eaLnBrk="1" hangingPunct="1"/>
            <a:r>
              <a:rPr lang="en-US" dirty="0" smtClean="0"/>
              <a:t>Every </a:t>
            </a:r>
            <a:r>
              <a:rPr lang="en-US" dirty="0" err="1" smtClean="0"/>
              <a:t>i</a:t>
            </a:r>
            <a:r>
              <a:rPr lang="en-US" dirty="0" smtClean="0"/>
              <a:t>-node object represents a single file.</a:t>
            </a:r>
          </a:p>
          <a:p>
            <a:pPr eaLnBrk="1" hangingPunct="1"/>
            <a:r>
              <a:rPr lang="en-US" dirty="0" smtClean="0"/>
              <a:t>An </a:t>
            </a:r>
            <a:r>
              <a:rPr lang="en-US" dirty="0" err="1" smtClean="0"/>
              <a:t>i</a:t>
            </a:r>
            <a:r>
              <a:rPr lang="en-US" dirty="0" smtClean="0"/>
              <a:t>-node needs to be in Main Memory only if the correspondent file is open.</a:t>
            </a:r>
          </a:p>
          <a:p>
            <a:pPr eaLnBrk="1" hangingPunct="1"/>
            <a:endParaRPr lang="he-IL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BBB656-FBA0-4599-8139-3B32D6A2FE3A}" type="slidenum">
              <a:rPr lang="en-US"/>
              <a:pPr/>
              <a:t>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724400"/>
            <a:ext cx="2971800" cy="201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File Description Table &amp;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Descriptor Table</a:t>
            </a:r>
            <a:endParaRPr lang="he-IL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171" name="Group 18"/>
          <p:cNvGrpSpPr>
            <a:grpSpLocks/>
          </p:cNvGrpSpPr>
          <p:nvPr/>
        </p:nvGrpSpPr>
        <p:grpSpPr bwMode="auto">
          <a:xfrm>
            <a:off x="2143125" y="1895475"/>
            <a:ext cx="642938" cy="1143000"/>
            <a:chOff x="1428728" y="1701217"/>
            <a:chExt cx="857256" cy="3024146"/>
          </a:xfrm>
        </p:grpSpPr>
        <p:sp>
          <p:nvSpPr>
            <p:cNvPr id="7236" name="Rectangle 7"/>
            <p:cNvSpPr>
              <a:spLocks noChangeArrowheads="1"/>
            </p:cNvSpPr>
            <p:nvPr/>
          </p:nvSpPr>
          <p:spPr bwMode="auto">
            <a:xfrm>
              <a:off x="1428728" y="2653661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37" name="Rectangle 8"/>
            <p:cNvSpPr>
              <a:spLocks noChangeArrowheads="1"/>
            </p:cNvSpPr>
            <p:nvPr/>
          </p:nvSpPr>
          <p:spPr bwMode="auto">
            <a:xfrm>
              <a:off x="1428728" y="2998976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38" name="Rectangle 9"/>
            <p:cNvSpPr>
              <a:spLocks noChangeArrowheads="1"/>
            </p:cNvSpPr>
            <p:nvPr/>
          </p:nvSpPr>
          <p:spPr bwMode="auto">
            <a:xfrm>
              <a:off x="1428728" y="3344291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39" name="Oval 10"/>
            <p:cNvSpPr>
              <a:spLocks noChangeArrowheads="1"/>
            </p:cNvSpPr>
            <p:nvPr/>
          </p:nvSpPr>
          <p:spPr bwMode="auto">
            <a:xfrm>
              <a:off x="1833606" y="2415597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40" name="Rectangle 11"/>
            <p:cNvSpPr>
              <a:spLocks noChangeArrowheads="1"/>
            </p:cNvSpPr>
            <p:nvPr/>
          </p:nvSpPr>
          <p:spPr bwMode="auto">
            <a:xfrm>
              <a:off x="1428728" y="3677543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41" name="Rectangle 12"/>
            <p:cNvSpPr>
              <a:spLocks noChangeArrowheads="1"/>
            </p:cNvSpPr>
            <p:nvPr/>
          </p:nvSpPr>
          <p:spPr bwMode="auto">
            <a:xfrm>
              <a:off x="1428728" y="4022858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42" name="Rectangle 13"/>
            <p:cNvSpPr>
              <a:spLocks noChangeArrowheads="1"/>
            </p:cNvSpPr>
            <p:nvPr/>
          </p:nvSpPr>
          <p:spPr bwMode="auto">
            <a:xfrm>
              <a:off x="1428728" y="4368173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43" name="Oval 14"/>
            <p:cNvSpPr>
              <a:spLocks noChangeArrowheads="1"/>
            </p:cNvSpPr>
            <p:nvPr/>
          </p:nvSpPr>
          <p:spPr bwMode="auto">
            <a:xfrm>
              <a:off x="1833606" y="2272721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44" name="Oval 15"/>
            <p:cNvSpPr>
              <a:spLocks noChangeArrowheads="1"/>
            </p:cNvSpPr>
            <p:nvPr/>
          </p:nvSpPr>
          <p:spPr bwMode="auto">
            <a:xfrm>
              <a:off x="1833418" y="2129845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45" name="Rectangle 16"/>
            <p:cNvSpPr>
              <a:spLocks noChangeArrowheads="1"/>
            </p:cNvSpPr>
            <p:nvPr/>
          </p:nvSpPr>
          <p:spPr bwMode="auto">
            <a:xfrm>
              <a:off x="1428728" y="1701217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</p:grpSp>
      <p:sp>
        <p:nvSpPr>
          <p:cNvPr id="7172" name="TextBox 19"/>
          <p:cNvSpPr txBox="1">
            <a:spLocks noChangeArrowheads="1"/>
          </p:cNvSpPr>
          <p:nvPr/>
        </p:nvSpPr>
        <p:spPr bwMode="auto">
          <a:xfrm>
            <a:off x="1071563" y="1895475"/>
            <a:ext cx="10001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Calibri" pitchFamily="34" charset="0"/>
              </a:rPr>
              <a:t>Parent’s file descriptors table</a:t>
            </a:r>
            <a:endParaRPr lang="he-IL" sz="1400">
              <a:latin typeface="Calibri" pitchFamily="34" charset="0"/>
            </a:endParaRPr>
          </a:p>
        </p:txBody>
      </p:sp>
      <p:grpSp>
        <p:nvGrpSpPr>
          <p:cNvPr id="7173" name="Group 22"/>
          <p:cNvGrpSpPr>
            <a:grpSpLocks/>
          </p:cNvGrpSpPr>
          <p:nvPr/>
        </p:nvGrpSpPr>
        <p:grpSpPr bwMode="auto">
          <a:xfrm>
            <a:off x="2143125" y="3324225"/>
            <a:ext cx="642938" cy="1143000"/>
            <a:chOff x="1428728" y="1701217"/>
            <a:chExt cx="857256" cy="3024146"/>
          </a:xfrm>
        </p:grpSpPr>
        <p:sp>
          <p:nvSpPr>
            <p:cNvPr id="7226" name="Rectangle 24"/>
            <p:cNvSpPr>
              <a:spLocks noChangeArrowheads="1"/>
            </p:cNvSpPr>
            <p:nvPr/>
          </p:nvSpPr>
          <p:spPr bwMode="auto">
            <a:xfrm>
              <a:off x="1428728" y="2653661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27" name="Rectangle 25"/>
            <p:cNvSpPr>
              <a:spLocks noChangeArrowheads="1"/>
            </p:cNvSpPr>
            <p:nvPr/>
          </p:nvSpPr>
          <p:spPr bwMode="auto">
            <a:xfrm>
              <a:off x="1428728" y="2998976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28" name="Rectangle 26"/>
            <p:cNvSpPr>
              <a:spLocks noChangeArrowheads="1"/>
            </p:cNvSpPr>
            <p:nvPr/>
          </p:nvSpPr>
          <p:spPr bwMode="auto">
            <a:xfrm>
              <a:off x="1428728" y="3344291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29" name="Oval 27"/>
            <p:cNvSpPr>
              <a:spLocks noChangeArrowheads="1"/>
            </p:cNvSpPr>
            <p:nvPr/>
          </p:nvSpPr>
          <p:spPr bwMode="auto">
            <a:xfrm>
              <a:off x="1833606" y="2415597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30" name="Rectangle 28"/>
            <p:cNvSpPr>
              <a:spLocks noChangeArrowheads="1"/>
            </p:cNvSpPr>
            <p:nvPr/>
          </p:nvSpPr>
          <p:spPr bwMode="auto">
            <a:xfrm>
              <a:off x="1428728" y="3677543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31" name="Rectangle 29"/>
            <p:cNvSpPr>
              <a:spLocks noChangeArrowheads="1"/>
            </p:cNvSpPr>
            <p:nvPr/>
          </p:nvSpPr>
          <p:spPr bwMode="auto">
            <a:xfrm>
              <a:off x="1428728" y="4022858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32" name="Rectangle 30"/>
            <p:cNvSpPr>
              <a:spLocks noChangeArrowheads="1"/>
            </p:cNvSpPr>
            <p:nvPr/>
          </p:nvSpPr>
          <p:spPr bwMode="auto">
            <a:xfrm>
              <a:off x="1428728" y="4368173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33" name="Oval 31"/>
            <p:cNvSpPr>
              <a:spLocks noChangeArrowheads="1"/>
            </p:cNvSpPr>
            <p:nvPr/>
          </p:nvSpPr>
          <p:spPr bwMode="auto">
            <a:xfrm>
              <a:off x="1833606" y="2272721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34" name="Oval 32"/>
            <p:cNvSpPr>
              <a:spLocks noChangeArrowheads="1"/>
            </p:cNvSpPr>
            <p:nvPr/>
          </p:nvSpPr>
          <p:spPr bwMode="auto">
            <a:xfrm>
              <a:off x="1833418" y="2129845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35" name="Rectangle 33"/>
            <p:cNvSpPr>
              <a:spLocks noChangeArrowheads="1"/>
            </p:cNvSpPr>
            <p:nvPr/>
          </p:nvSpPr>
          <p:spPr bwMode="auto">
            <a:xfrm>
              <a:off x="1428728" y="1701217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</p:grpSp>
      <p:sp>
        <p:nvSpPr>
          <p:cNvPr id="7174" name="TextBox 23"/>
          <p:cNvSpPr txBox="1">
            <a:spLocks noChangeArrowheads="1"/>
          </p:cNvSpPr>
          <p:nvPr/>
        </p:nvSpPr>
        <p:spPr bwMode="auto">
          <a:xfrm>
            <a:off x="1000125" y="3324225"/>
            <a:ext cx="10715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Calibri" pitchFamily="34" charset="0"/>
              </a:rPr>
              <a:t>Child’s file descriptors</a:t>
            </a:r>
            <a:br>
              <a:rPr lang="en-US" sz="1400">
                <a:latin typeface="Calibri" pitchFamily="34" charset="0"/>
              </a:rPr>
            </a:br>
            <a:r>
              <a:rPr lang="en-US" sz="1400">
                <a:latin typeface="Calibri" pitchFamily="34" charset="0"/>
              </a:rPr>
              <a:t>table</a:t>
            </a:r>
            <a:endParaRPr lang="he-IL" sz="1400">
              <a:latin typeface="Calibri" pitchFamily="34" charset="0"/>
            </a:endParaRPr>
          </a:p>
        </p:txBody>
      </p:sp>
      <p:grpSp>
        <p:nvGrpSpPr>
          <p:cNvPr id="7175" name="Group 35"/>
          <p:cNvGrpSpPr>
            <a:grpSpLocks/>
          </p:cNvGrpSpPr>
          <p:nvPr/>
        </p:nvGrpSpPr>
        <p:grpSpPr bwMode="auto">
          <a:xfrm>
            <a:off x="2143125" y="4895850"/>
            <a:ext cx="642938" cy="1143000"/>
            <a:chOff x="1428728" y="1701217"/>
            <a:chExt cx="857256" cy="3024146"/>
          </a:xfrm>
        </p:grpSpPr>
        <p:sp>
          <p:nvSpPr>
            <p:cNvPr id="7216" name="Rectangle 37"/>
            <p:cNvSpPr>
              <a:spLocks noChangeArrowheads="1"/>
            </p:cNvSpPr>
            <p:nvPr/>
          </p:nvSpPr>
          <p:spPr bwMode="auto">
            <a:xfrm>
              <a:off x="1428728" y="2653661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17" name="Rectangle 38"/>
            <p:cNvSpPr>
              <a:spLocks noChangeArrowheads="1"/>
            </p:cNvSpPr>
            <p:nvPr/>
          </p:nvSpPr>
          <p:spPr bwMode="auto">
            <a:xfrm>
              <a:off x="1428728" y="2998976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1428728" y="3344291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19" name="Oval 40"/>
            <p:cNvSpPr>
              <a:spLocks noChangeArrowheads="1"/>
            </p:cNvSpPr>
            <p:nvPr/>
          </p:nvSpPr>
          <p:spPr bwMode="auto">
            <a:xfrm>
              <a:off x="1833606" y="2415597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20" name="Rectangle 41"/>
            <p:cNvSpPr>
              <a:spLocks noChangeArrowheads="1"/>
            </p:cNvSpPr>
            <p:nvPr/>
          </p:nvSpPr>
          <p:spPr bwMode="auto">
            <a:xfrm>
              <a:off x="1428728" y="3677543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21" name="Rectangle 42"/>
            <p:cNvSpPr>
              <a:spLocks noChangeArrowheads="1"/>
            </p:cNvSpPr>
            <p:nvPr/>
          </p:nvSpPr>
          <p:spPr bwMode="auto">
            <a:xfrm>
              <a:off x="1428728" y="4022858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22" name="Rectangle 43"/>
            <p:cNvSpPr>
              <a:spLocks noChangeArrowheads="1"/>
            </p:cNvSpPr>
            <p:nvPr/>
          </p:nvSpPr>
          <p:spPr bwMode="auto">
            <a:xfrm>
              <a:off x="1428728" y="4368173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23" name="Oval 44"/>
            <p:cNvSpPr>
              <a:spLocks noChangeArrowheads="1"/>
            </p:cNvSpPr>
            <p:nvPr/>
          </p:nvSpPr>
          <p:spPr bwMode="auto">
            <a:xfrm>
              <a:off x="1833606" y="2272721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24" name="Oval 45"/>
            <p:cNvSpPr>
              <a:spLocks noChangeArrowheads="1"/>
            </p:cNvSpPr>
            <p:nvPr/>
          </p:nvSpPr>
          <p:spPr bwMode="auto">
            <a:xfrm>
              <a:off x="1833418" y="2129845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25" name="Rectangle 46"/>
            <p:cNvSpPr>
              <a:spLocks noChangeArrowheads="1"/>
            </p:cNvSpPr>
            <p:nvPr/>
          </p:nvSpPr>
          <p:spPr bwMode="auto">
            <a:xfrm>
              <a:off x="1428728" y="1701217"/>
              <a:ext cx="857256" cy="357190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</p:grpSp>
      <p:sp>
        <p:nvSpPr>
          <p:cNvPr id="7176" name="TextBox 36"/>
          <p:cNvSpPr txBox="1">
            <a:spLocks noChangeArrowheads="1"/>
          </p:cNvSpPr>
          <p:nvPr/>
        </p:nvSpPr>
        <p:spPr bwMode="auto">
          <a:xfrm>
            <a:off x="1000125" y="4895850"/>
            <a:ext cx="1071563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Calibri" pitchFamily="34" charset="0"/>
              </a:rPr>
              <a:t>Unrelated process’s file descriptors</a:t>
            </a:r>
            <a:br>
              <a:rPr lang="en-US" sz="1400">
                <a:latin typeface="Calibri" pitchFamily="34" charset="0"/>
              </a:rPr>
            </a:br>
            <a:r>
              <a:rPr lang="en-US" sz="1400">
                <a:latin typeface="Calibri" pitchFamily="34" charset="0"/>
              </a:rPr>
              <a:t>table</a:t>
            </a:r>
            <a:endParaRPr lang="he-IL" sz="1400">
              <a:latin typeface="Calibri" pitchFamily="34" charset="0"/>
            </a:endParaRPr>
          </a:p>
        </p:txBody>
      </p:sp>
      <p:sp>
        <p:nvSpPr>
          <p:cNvPr id="7177" name="Rectangle 47"/>
          <p:cNvSpPr>
            <a:spLocks noChangeArrowheads="1"/>
          </p:cNvSpPr>
          <p:nvPr/>
        </p:nvSpPr>
        <p:spPr bwMode="auto">
          <a:xfrm>
            <a:off x="3857625" y="2038350"/>
            <a:ext cx="1571625" cy="928688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400">
                <a:latin typeface="Calibri" pitchFamily="34" charset="0"/>
              </a:rPr>
              <a:t>File position</a:t>
            </a:r>
            <a:br>
              <a:rPr lang="en-US" sz="1400">
                <a:latin typeface="Calibri" pitchFamily="34" charset="0"/>
              </a:rPr>
            </a:br>
            <a:r>
              <a:rPr lang="en-US" sz="1400">
                <a:latin typeface="Calibri" pitchFamily="34" charset="0"/>
              </a:rPr>
              <a:t>RW</a:t>
            </a:r>
            <a:br>
              <a:rPr lang="en-US" sz="1400">
                <a:latin typeface="Calibri" pitchFamily="34" charset="0"/>
              </a:rPr>
            </a:br>
            <a:r>
              <a:rPr lang="en-US" sz="1400">
                <a:latin typeface="Calibri" pitchFamily="34" charset="0"/>
              </a:rPr>
              <a:t>pointer to i-node</a:t>
            </a:r>
            <a:endParaRPr lang="he-IL" sz="1400">
              <a:latin typeface="Calibri" pitchFamily="34" charset="0"/>
            </a:endParaRPr>
          </a:p>
        </p:txBody>
      </p:sp>
      <p:sp>
        <p:nvSpPr>
          <p:cNvPr id="7178" name="Rectangle 48"/>
          <p:cNvSpPr>
            <a:spLocks noChangeArrowheads="1"/>
          </p:cNvSpPr>
          <p:nvPr/>
        </p:nvSpPr>
        <p:spPr bwMode="auto">
          <a:xfrm>
            <a:off x="3857625" y="2967038"/>
            <a:ext cx="1571625" cy="928687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400">
                <a:latin typeface="Calibri" pitchFamily="34" charset="0"/>
              </a:rPr>
              <a:t>File position</a:t>
            </a:r>
            <a:br>
              <a:rPr lang="en-US" sz="1400">
                <a:latin typeface="Calibri" pitchFamily="34" charset="0"/>
              </a:rPr>
            </a:br>
            <a:r>
              <a:rPr lang="en-US" sz="1400">
                <a:latin typeface="Calibri" pitchFamily="34" charset="0"/>
              </a:rPr>
              <a:t>RW</a:t>
            </a:r>
            <a:br>
              <a:rPr lang="en-US" sz="1400">
                <a:latin typeface="Calibri" pitchFamily="34" charset="0"/>
              </a:rPr>
            </a:br>
            <a:r>
              <a:rPr lang="en-US" sz="1400">
                <a:latin typeface="Calibri" pitchFamily="34" charset="0"/>
              </a:rPr>
              <a:t>pointer to i-node</a:t>
            </a:r>
            <a:endParaRPr lang="he-IL" sz="1400">
              <a:latin typeface="Calibri" pitchFamily="34" charset="0"/>
            </a:endParaRPr>
          </a:p>
        </p:txBody>
      </p:sp>
      <p:grpSp>
        <p:nvGrpSpPr>
          <p:cNvPr id="7179" name="Group 64"/>
          <p:cNvGrpSpPr>
            <a:grpSpLocks/>
          </p:cNvGrpSpPr>
          <p:nvPr/>
        </p:nvGrpSpPr>
        <p:grpSpPr bwMode="auto">
          <a:xfrm>
            <a:off x="4572000" y="4117975"/>
            <a:ext cx="71438" cy="349250"/>
            <a:chOff x="3732462" y="3936937"/>
            <a:chExt cx="53720" cy="135005"/>
          </a:xfrm>
        </p:grpSpPr>
        <p:sp>
          <p:nvSpPr>
            <p:cNvPr id="7213" name="Oval 57"/>
            <p:cNvSpPr>
              <a:spLocks noChangeArrowheads="1"/>
            </p:cNvSpPr>
            <p:nvPr/>
          </p:nvSpPr>
          <p:spPr bwMode="auto">
            <a:xfrm>
              <a:off x="3732603" y="4044941"/>
              <a:ext cx="53579" cy="2700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14" name="Oval 61"/>
            <p:cNvSpPr>
              <a:spLocks noChangeArrowheads="1"/>
            </p:cNvSpPr>
            <p:nvPr/>
          </p:nvSpPr>
          <p:spPr bwMode="auto">
            <a:xfrm>
              <a:off x="3732603" y="3990939"/>
              <a:ext cx="53579" cy="2700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  <p:sp>
          <p:nvSpPr>
            <p:cNvPr id="7215" name="Oval 62"/>
            <p:cNvSpPr>
              <a:spLocks noChangeArrowheads="1"/>
            </p:cNvSpPr>
            <p:nvPr/>
          </p:nvSpPr>
          <p:spPr bwMode="auto">
            <a:xfrm>
              <a:off x="3732462" y="3936937"/>
              <a:ext cx="53579" cy="2700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r" rtl="1"/>
              <a:endParaRPr lang="he-IL">
                <a:latin typeface="Calibri" pitchFamily="34" charset="0"/>
              </a:endParaRPr>
            </a:p>
          </p:txBody>
        </p:sp>
      </p:grpSp>
      <p:sp>
        <p:nvSpPr>
          <p:cNvPr id="7180" name="Rectangle 65"/>
          <p:cNvSpPr>
            <a:spLocks noChangeArrowheads="1"/>
          </p:cNvSpPr>
          <p:nvPr/>
        </p:nvSpPr>
        <p:spPr bwMode="auto">
          <a:xfrm>
            <a:off x="3857625" y="4610100"/>
            <a:ext cx="1571625" cy="928688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400">
                <a:latin typeface="Calibri" pitchFamily="34" charset="0"/>
              </a:rPr>
              <a:t>File position</a:t>
            </a:r>
            <a:br>
              <a:rPr lang="en-US" sz="1400">
                <a:latin typeface="Calibri" pitchFamily="34" charset="0"/>
              </a:rPr>
            </a:br>
            <a:r>
              <a:rPr lang="en-US" sz="1400">
                <a:latin typeface="Calibri" pitchFamily="34" charset="0"/>
              </a:rPr>
              <a:t>RW</a:t>
            </a:r>
            <a:br>
              <a:rPr lang="en-US" sz="1400">
                <a:latin typeface="Calibri" pitchFamily="34" charset="0"/>
              </a:rPr>
            </a:br>
            <a:r>
              <a:rPr lang="en-US" sz="1400">
                <a:latin typeface="Calibri" pitchFamily="34" charset="0"/>
              </a:rPr>
              <a:t>pointer to i-node</a:t>
            </a:r>
            <a:endParaRPr lang="he-IL" sz="1400">
              <a:latin typeface="Calibri" pitchFamily="34" charset="0"/>
            </a:endParaRPr>
          </a:p>
        </p:txBody>
      </p:sp>
      <p:sp>
        <p:nvSpPr>
          <p:cNvPr id="7181" name="Rectangle 66"/>
          <p:cNvSpPr>
            <a:spLocks noChangeArrowheads="1"/>
          </p:cNvSpPr>
          <p:nvPr/>
        </p:nvSpPr>
        <p:spPr bwMode="auto">
          <a:xfrm>
            <a:off x="6500813" y="191452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82" name="Rectangle 67"/>
          <p:cNvSpPr>
            <a:spLocks noChangeArrowheads="1"/>
          </p:cNvSpPr>
          <p:nvPr/>
        </p:nvSpPr>
        <p:spPr bwMode="auto">
          <a:xfrm>
            <a:off x="6500813" y="205740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83" name="Rectangle 68"/>
          <p:cNvSpPr>
            <a:spLocks noChangeArrowheads="1"/>
          </p:cNvSpPr>
          <p:nvPr/>
        </p:nvSpPr>
        <p:spPr bwMode="auto">
          <a:xfrm>
            <a:off x="6500813" y="220027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84" name="Rectangle 69"/>
          <p:cNvSpPr>
            <a:spLocks noChangeArrowheads="1"/>
          </p:cNvSpPr>
          <p:nvPr/>
        </p:nvSpPr>
        <p:spPr bwMode="auto">
          <a:xfrm>
            <a:off x="6500813" y="234315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85" name="Rectangle 70"/>
          <p:cNvSpPr>
            <a:spLocks noChangeArrowheads="1"/>
          </p:cNvSpPr>
          <p:nvPr/>
        </p:nvSpPr>
        <p:spPr bwMode="auto">
          <a:xfrm>
            <a:off x="6500813" y="248602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86" name="Rectangle 71"/>
          <p:cNvSpPr>
            <a:spLocks noChangeArrowheads="1"/>
          </p:cNvSpPr>
          <p:nvPr/>
        </p:nvSpPr>
        <p:spPr bwMode="auto">
          <a:xfrm>
            <a:off x="6500813" y="260985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87" name="Rectangle 72"/>
          <p:cNvSpPr>
            <a:spLocks noChangeArrowheads="1"/>
          </p:cNvSpPr>
          <p:nvPr/>
        </p:nvSpPr>
        <p:spPr bwMode="auto">
          <a:xfrm>
            <a:off x="6500813" y="277177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88" name="Rectangle 73"/>
          <p:cNvSpPr>
            <a:spLocks noChangeArrowheads="1"/>
          </p:cNvSpPr>
          <p:nvPr/>
        </p:nvSpPr>
        <p:spPr bwMode="auto">
          <a:xfrm>
            <a:off x="6500813" y="291465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89" name="Rectangle 74"/>
          <p:cNvSpPr>
            <a:spLocks noChangeArrowheads="1"/>
          </p:cNvSpPr>
          <p:nvPr/>
        </p:nvSpPr>
        <p:spPr bwMode="auto">
          <a:xfrm>
            <a:off x="6500813" y="305752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90" name="Rectangle 75"/>
          <p:cNvSpPr>
            <a:spLocks noChangeArrowheads="1"/>
          </p:cNvSpPr>
          <p:nvPr/>
        </p:nvSpPr>
        <p:spPr bwMode="auto">
          <a:xfrm>
            <a:off x="6500813" y="320040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91" name="Rectangle 76"/>
          <p:cNvSpPr>
            <a:spLocks noChangeArrowheads="1"/>
          </p:cNvSpPr>
          <p:nvPr/>
        </p:nvSpPr>
        <p:spPr bwMode="auto">
          <a:xfrm>
            <a:off x="6500813" y="334327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92" name="Rectangle 77"/>
          <p:cNvSpPr>
            <a:spLocks noChangeArrowheads="1"/>
          </p:cNvSpPr>
          <p:nvPr/>
        </p:nvSpPr>
        <p:spPr bwMode="auto">
          <a:xfrm>
            <a:off x="6500813" y="348615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93" name="Rectangle 78"/>
          <p:cNvSpPr>
            <a:spLocks noChangeArrowheads="1"/>
          </p:cNvSpPr>
          <p:nvPr/>
        </p:nvSpPr>
        <p:spPr bwMode="auto">
          <a:xfrm>
            <a:off x="6500813" y="362902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94" name="Rectangle 79"/>
          <p:cNvSpPr>
            <a:spLocks noChangeArrowheads="1"/>
          </p:cNvSpPr>
          <p:nvPr/>
        </p:nvSpPr>
        <p:spPr bwMode="auto">
          <a:xfrm>
            <a:off x="6500813" y="377190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95" name="Rectangle 80"/>
          <p:cNvSpPr>
            <a:spLocks noChangeArrowheads="1"/>
          </p:cNvSpPr>
          <p:nvPr/>
        </p:nvSpPr>
        <p:spPr bwMode="auto">
          <a:xfrm>
            <a:off x="6500813" y="391477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96" name="Rectangle 81"/>
          <p:cNvSpPr>
            <a:spLocks noChangeArrowheads="1"/>
          </p:cNvSpPr>
          <p:nvPr/>
        </p:nvSpPr>
        <p:spPr bwMode="auto">
          <a:xfrm>
            <a:off x="6500813" y="405765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97" name="Rectangle 82"/>
          <p:cNvSpPr>
            <a:spLocks noChangeArrowheads="1"/>
          </p:cNvSpPr>
          <p:nvPr/>
        </p:nvSpPr>
        <p:spPr bwMode="auto">
          <a:xfrm>
            <a:off x="6500813" y="420052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98" name="Rectangle 83"/>
          <p:cNvSpPr>
            <a:spLocks noChangeArrowheads="1"/>
          </p:cNvSpPr>
          <p:nvPr/>
        </p:nvSpPr>
        <p:spPr bwMode="auto">
          <a:xfrm>
            <a:off x="6500813" y="434340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199" name="Rectangle 84"/>
          <p:cNvSpPr>
            <a:spLocks noChangeArrowheads="1"/>
          </p:cNvSpPr>
          <p:nvPr/>
        </p:nvSpPr>
        <p:spPr bwMode="auto">
          <a:xfrm>
            <a:off x="6500813" y="448627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200" name="Rectangle 85"/>
          <p:cNvSpPr>
            <a:spLocks noChangeArrowheads="1"/>
          </p:cNvSpPr>
          <p:nvPr/>
        </p:nvSpPr>
        <p:spPr bwMode="auto">
          <a:xfrm>
            <a:off x="6500813" y="462915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201" name="Rectangle 86"/>
          <p:cNvSpPr>
            <a:spLocks noChangeArrowheads="1"/>
          </p:cNvSpPr>
          <p:nvPr/>
        </p:nvSpPr>
        <p:spPr bwMode="auto">
          <a:xfrm>
            <a:off x="6500813" y="477202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202" name="Rectangle 87"/>
          <p:cNvSpPr>
            <a:spLocks noChangeArrowheads="1"/>
          </p:cNvSpPr>
          <p:nvPr/>
        </p:nvSpPr>
        <p:spPr bwMode="auto">
          <a:xfrm>
            <a:off x="6500813" y="491490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203" name="Rectangle 88"/>
          <p:cNvSpPr>
            <a:spLocks noChangeArrowheads="1"/>
          </p:cNvSpPr>
          <p:nvPr/>
        </p:nvSpPr>
        <p:spPr bwMode="auto">
          <a:xfrm>
            <a:off x="6500813" y="5057775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204" name="Rectangle 89"/>
          <p:cNvSpPr>
            <a:spLocks noChangeArrowheads="1"/>
          </p:cNvSpPr>
          <p:nvPr/>
        </p:nvSpPr>
        <p:spPr bwMode="auto">
          <a:xfrm>
            <a:off x="6500813" y="5200650"/>
            <a:ext cx="1071562" cy="142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rtl="1"/>
            <a:endParaRPr lang="he-IL">
              <a:latin typeface="Calibri" pitchFamily="34" charset="0"/>
            </a:endParaRPr>
          </a:p>
        </p:txBody>
      </p:sp>
      <p:sp>
        <p:nvSpPr>
          <p:cNvPr id="7205" name="TextBox 90"/>
          <p:cNvSpPr txBox="1">
            <a:spLocks noChangeArrowheads="1"/>
          </p:cNvSpPr>
          <p:nvPr/>
        </p:nvSpPr>
        <p:spPr bwMode="auto">
          <a:xfrm>
            <a:off x="6215063" y="5272088"/>
            <a:ext cx="1571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alibri" pitchFamily="34" charset="0"/>
              </a:rPr>
              <a:t>i-nodes table</a:t>
            </a:r>
            <a:endParaRPr lang="he-IL" sz="1600">
              <a:latin typeface="Calibri" pitchFamily="34" charset="0"/>
            </a:endParaRPr>
          </a:p>
        </p:txBody>
      </p:sp>
      <p:cxnSp>
        <p:nvCxnSpPr>
          <p:cNvPr id="7206" name="Straight Arrow Connector 92"/>
          <p:cNvCxnSpPr>
            <a:cxnSpLocks noChangeShapeType="1"/>
            <a:stCxn id="7177" idx="3"/>
            <a:endCxn id="7183" idx="1"/>
          </p:cNvCxnSpPr>
          <p:nvPr/>
        </p:nvCxnSpPr>
        <p:spPr bwMode="auto">
          <a:xfrm flipV="1">
            <a:off x="5429250" y="2271713"/>
            <a:ext cx="1071563" cy="2301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7207" name="Straight Arrow Connector 94"/>
          <p:cNvCxnSpPr>
            <a:cxnSpLocks noChangeShapeType="1"/>
            <a:endCxn id="7183" idx="1"/>
          </p:cNvCxnSpPr>
          <p:nvPr/>
        </p:nvCxnSpPr>
        <p:spPr bwMode="auto">
          <a:xfrm rot="5400000" flipH="1" flipV="1">
            <a:off x="5295901" y="2405062"/>
            <a:ext cx="1338262" cy="10715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7208" name="Straight Arrow Connector 96"/>
          <p:cNvCxnSpPr>
            <a:cxnSpLocks noChangeShapeType="1"/>
            <a:endCxn id="7177" idx="1"/>
          </p:cNvCxnSpPr>
          <p:nvPr/>
        </p:nvCxnSpPr>
        <p:spPr bwMode="auto">
          <a:xfrm flipV="1">
            <a:off x="2786063" y="2501900"/>
            <a:ext cx="1071562" cy="2079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7209" name="Straight Arrow Connector 98"/>
          <p:cNvCxnSpPr>
            <a:cxnSpLocks noChangeShapeType="1"/>
            <a:endCxn id="7177" idx="1"/>
          </p:cNvCxnSpPr>
          <p:nvPr/>
        </p:nvCxnSpPr>
        <p:spPr bwMode="auto">
          <a:xfrm flipV="1">
            <a:off x="2786063" y="2501900"/>
            <a:ext cx="1071562" cy="16367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7210" name="Straight Arrow Connector 100"/>
          <p:cNvCxnSpPr>
            <a:cxnSpLocks noChangeShapeType="1"/>
          </p:cNvCxnSpPr>
          <p:nvPr/>
        </p:nvCxnSpPr>
        <p:spPr bwMode="auto">
          <a:xfrm flipV="1">
            <a:off x="2786063" y="3324225"/>
            <a:ext cx="1071562" cy="226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7211" name="TextBox 101"/>
          <p:cNvSpPr txBox="1">
            <a:spLocks noChangeArrowheads="1"/>
          </p:cNvSpPr>
          <p:nvPr/>
        </p:nvSpPr>
        <p:spPr bwMode="auto">
          <a:xfrm>
            <a:off x="3857625" y="1466850"/>
            <a:ext cx="1571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alibri" pitchFamily="34" charset="0"/>
              </a:rPr>
              <a:t>Open files description table</a:t>
            </a:r>
            <a:endParaRPr lang="he-IL" sz="1600">
              <a:latin typeface="Calibri" pitchFamily="34" charset="0"/>
            </a:endParaRPr>
          </a:p>
        </p:txBody>
      </p:sp>
      <p:sp>
        <p:nvSpPr>
          <p:cNvPr id="79" name="Slide Number Placeholder 80"/>
          <p:cNvSpPr>
            <a:spLocks noGrp="1"/>
          </p:cNvSpPr>
          <p:nvPr>
            <p:ph type="sldNum" sz="quarter" idx="12"/>
          </p:nvPr>
        </p:nvSpPr>
        <p:spPr bwMode="auto">
          <a:xfrm>
            <a:off x="7796213" y="6702425"/>
            <a:ext cx="1828800" cy="273050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2EC5B5E-D580-4665-9421-7BECC6CE4064}" type="slidenum">
              <a:rPr lang="he-IL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Question </a:t>
            </a:r>
            <a:r>
              <a:rPr lang="en-US" dirty="0" smtClean="0">
                <a:cs typeface="Times New Roman" pitchFamily="18" charset="0"/>
              </a:rPr>
              <a:t>5 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cs typeface="Times New Roman" pitchFamily="18" charset="0"/>
              </a:rPr>
              <a:t>Moed</a:t>
            </a:r>
            <a:r>
              <a:rPr lang="en-US" dirty="0">
                <a:cs typeface="Times New Roman" pitchFamily="18" charset="0"/>
              </a:rPr>
              <a:t> a</a:t>
            </a:r>
            <a:r>
              <a:rPr lang="en-US" dirty="0" smtClean="0">
                <a:cs typeface="Times New Roman" pitchFamily="18" charset="0"/>
              </a:rPr>
              <a:t> 2009)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charset="0"/>
              <a:buNone/>
              <a:defRPr/>
            </a:pPr>
            <a:r>
              <a:rPr lang="he-IL" sz="2000" dirty="0" smtClean="0"/>
              <a:t>נתונה מערכת קבצים של לינוקס אשר תומכת בשיתוף קבצים (</a:t>
            </a:r>
            <a:r>
              <a:rPr lang="en-US" sz="2000" dirty="0" smtClean="0"/>
              <a:t>NFS</a:t>
            </a:r>
            <a:r>
              <a:rPr lang="he-IL" sz="2000" dirty="0" smtClean="0"/>
              <a:t>)</a:t>
            </a:r>
            <a:r>
              <a:rPr lang="en-US" sz="2000" dirty="0" smtClean="0"/>
              <a:t> </a:t>
            </a:r>
            <a:r>
              <a:rPr lang="he-IL" sz="2000" dirty="0" smtClean="0"/>
              <a:t>וקטע הקוד הבא:</a:t>
            </a:r>
          </a:p>
          <a:p>
            <a:pPr algn="r" rtl="1">
              <a:buFont typeface="Arial" charset="0"/>
              <a:buNone/>
              <a:defRPr/>
            </a:pPr>
            <a:endParaRPr lang="he-IL" sz="2000" dirty="0" smtClean="0"/>
          </a:p>
          <a:p>
            <a:pPr>
              <a:buFont typeface="Arial" charset="0"/>
              <a:buNone/>
              <a:defRPr/>
            </a:pP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</a:rPr>
              <a:t>fd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=open("data.txt",O_RDONLY,0666);</a:t>
            </a:r>
            <a:endParaRPr lang="he-IL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</a:rPr>
              <a:t>lseek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(fd,50,SEEK_SET); 	</a:t>
            </a:r>
            <a:r>
              <a:rPr lang="en-US" sz="2000" i="1" dirty="0" smtClean="0">
                <a:solidFill>
                  <a:srgbClr val="00B050"/>
                </a:solidFill>
              </a:rPr>
              <a:t>// Sets the offset to 50</a:t>
            </a:r>
          </a:p>
          <a:p>
            <a:pPr>
              <a:buFont typeface="Arial" charset="0"/>
              <a:buNone/>
              <a:defRPr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write(fd,buf,150); 	</a:t>
            </a:r>
            <a:r>
              <a:rPr lang="en-US" sz="2000" i="1" dirty="0" smtClean="0">
                <a:solidFill>
                  <a:srgbClr val="00B050"/>
                </a:solidFill>
              </a:rPr>
              <a:t>// Write 150 bytes from </a:t>
            </a:r>
            <a:r>
              <a:rPr lang="en-US" sz="2000" i="1" dirty="0" err="1" smtClean="0">
                <a:solidFill>
                  <a:srgbClr val="00B050"/>
                </a:solidFill>
              </a:rPr>
              <a:t>buf</a:t>
            </a:r>
            <a:endParaRPr lang="en-US" sz="2000" i="1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</a:rPr>
              <a:t>lseek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(fd,50,SEEK_SET); 	</a:t>
            </a:r>
            <a:r>
              <a:rPr lang="en-US" sz="2000" i="1" dirty="0" smtClean="0">
                <a:solidFill>
                  <a:srgbClr val="00B050"/>
                </a:solidFill>
              </a:rPr>
              <a:t>// Sets the offset to 50</a:t>
            </a:r>
          </a:p>
          <a:p>
            <a:pPr>
              <a:buFont typeface="Arial" charset="0"/>
              <a:buNone/>
              <a:defRPr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read(fd,buf,150); 		</a:t>
            </a:r>
            <a:r>
              <a:rPr lang="en-US" sz="2000" i="1" dirty="0" smtClean="0">
                <a:solidFill>
                  <a:srgbClr val="00B050"/>
                </a:solidFill>
              </a:rPr>
              <a:t>// Read 150 bytes into </a:t>
            </a:r>
            <a:r>
              <a:rPr lang="en-US" sz="2000" i="1" dirty="0" err="1" smtClean="0">
                <a:solidFill>
                  <a:srgbClr val="00B050"/>
                </a:solidFill>
              </a:rPr>
              <a:t>buf</a:t>
            </a:r>
            <a:endParaRPr lang="he-IL" sz="2000" i="1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None/>
              <a:defRPr/>
            </a:pPr>
            <a:endParaRPr lang="en-US" sz="2000" i="1" dirty="0" smtClean="0">
              <a:solidFill>
                <a:srgbClr val="00B050"/>
              </a:solidFill>
            </a:endParaRPr>
          </a:p>
          <a:p>
            <a:pPr marL="0" algn="r" rtl="1">
              <a:spcBef>
                <a:spcPts val="0"/>
              </a:spcBef>
              <a:buFont typeface="Arial" charset="0"/>
              <a:buNone/>
              <a:defRPr/>
            </a:pPr>
            <a:r>
              <a:rPr lang="he-IL" sz="2000" dirty="0" smtClean="0"/>
              <a:t>ידוע שהקובץ </a:t>
            </a:r>
            <a:r>
              <a:rPr lang="en-US" sz="2000" dirty="0" smtClean="0"/>
              <a:t>data.txt</a:t>
            </a:r>
            <a:r>
              <a:rPr lang="he-IL" sz="2000" dirty="0" smtClean="0"/>
              <a:t> יושב על גבי שרת חיצוני (ולא במערכת הקבצים המקומית). </a:t>
            </a:r>
            <a:endParaRPr lang="en-US" sz="2000" dirty="0" smtClean="0"/>
          </a:p>
          <a:p>
            <a:pPr marL="0" algn="r" rtl="1">
              <a:spcBef>
                <a:spcPts val="0"/>
              </a:spcBef>
              <a:buFont typeface="Arial" charset="0"/>
              <a:buNone/>
              <a:defRPr/>
            </a:pPr>
            <a:r>
              <a:rPr lang="he-IL" sz="2000" dirty="0" smtClean="0"/>
              <a:t>הסבירו אילו מן הפקודות שבקוד נשלחות לשרת ואילו לא. נמקו תשובתכם בקצרה (6 </a:t>
            </a:r>
            <a:r>
              <a:rPr lang="he-IL" sz="2000" dirty="0" err="1" smtClean="0"/>
              <a:t>נק')</a:t>
            </a:r>
            <a:r>
              <a:rPr lang="he-IL" sz="2000" dirty="0" smtClean="0"/>
              <a:t>.</a:t>
            </a:r>
          </a:p>
          <a:p>
            <a:pPr algn="r" rtl="1">
              <a:buFont typeface="Arial" charset="0"/>
              <a:buNone/>
              <a:defRPr/>
            </a:pPr>
            <a:endParaRPr lang="he-IL" sz="1400" dirty="0" smtClean="0"/>
          </a:p>
        </p:txBody>
      </p:sp>
    </p:spTree>
    <p:extLst>
      <p:ext uri="{BB962C8B-B14F-4D97-AF65-F5344CB8AC3E}">
        <p14:creationId xmlns:p14="http://schemas.microsoft.com/office/powerpoint/2010/main" val="36094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Question 5 (</a:t>
            </a:r>
            <a:r>
              <a:rPr lang="en-US" dirty="0" err="1">
                <a:cs typeface="Times New Roman" pitchFamily="18" charset="0"/>
              </a:rPr>
              <a:t>Moed</a:t>
            </a:r>
            <a:r>
              <a:rPr lang="en-US" dirty="0">
                <a:cs typeface="Times New Roman" pitchFamily="18" charset="0"/>
              </a:rPr>
              <a:t> a 2009)</a:t>
            </a:r>
            <a:endParaRPr lang="en-US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algn="r" rtl="1">
              <a:buFont typeface="Arial" charset="0"/>
              <a:buNone/>
              <a:defRPr/>
            </a:pPr>
            <a:endParaRPr lang="he-IL" sz="2000" u="sng" dirty="0" smtClean="0"/>
          </a:p>
          <a:p>
            <a:pPr algn="r" rtl="1">
              <a:buFont typeface="Arial" charset="0"/>
              <a:buNone/>
              <a:defRPr/>
            </a:pPr>
            <a:r>
              <a:rPr lang="he-IL" sz="2000" u="sng" dirty="0" smtClean="0"/>
              <a:t>שורה 1:</a:t>
            </a:r>
            <a:r>
              <a:rPr lang="he-IL" sz="2000" dirty="0" smtClean="0"/>
              <a:t> לא תשלח פקודת </a:t>
            </a:r>
            <a:r>
              <a:rPr lang="en-US" sz="2000" dirty="0" smtClean="0"/>
              <a:t>open</a:t>
            </a:r>
            <a:r>
              <a:rPr lang="he-IL" sz="2000" dirty="0" smtClean="0"/>
              <a:t> לשרת, אלה פקודות </a:t>
            </a:r>
            <a:r>
              <a:rPr lang="en-US" sz="2000" dirty="0" smtClean="0"/>
              <a:t> lookup </a:t>
            </a:r>
            <a:r>
              <a:rPr lang="he-IL" sz="2000" dirty="0" smtClean="0"/>
              <a:t>אשר תחזיר לקליינט </a:t>
            </a:r>
            <a:r>
              <a:rPr lang="en-US" sz="2000" dirty="0" err="1" smtClean="0"/>
              <a:t>filehandle</a:t>
            </a:r>
            <a:r>
              <a:rPr lang="he-IL" sz="2000" dirty="0" smtClean="0"/>
              <a:t>. לאחר קבלת ה- </a:t>
            </a:r>
            <a:r>
              <a:rPr lang="en-US" sz="2000" dirty="0" err="1" smtClean="0"/>
              <a:t>filehandle</a:t>
            </a:r>
            <a:r>
              <a:rPr lang="he-IL" sz="2000" dirty="0" smtClean="0"/>
              <a:t> הקליינט ייצר </a:t>
            </a:r>
            <a:r>
              <a:rPr lang="en-US" sz="2000" i="1" dirty="0" smtClean="0"/>
              <a:t>v-node</a:t>
            </a:r>
            <a:r>
              <a:rPr lang="he-IL" sz="2000" dirty="0" smtClean="0"/>
              <a:t> ו </a:t>
            </a:r>
            <a:r>
              <a:rPr lang="en-US" sz="2000" dirty="0" smtClean="0"/>
              <a:t>r-node</a:t>
            </a:r>
            <a:r>
              <a:rPr lang="he-IL" sz="2000" dirty="0" smtClean="0"/>
              <a:t> כאשר ה-</a:t>
            </a:r>
            <a:r>
              <a:rPr lang="en-US" sz="2000" dirty="0" smtClean="0"/>
              <a:t>  </a:t>
            </a:r>
            <a:r>
              <a:rPr lang="en-US" sz="2000" i="1" dirty="0" smtClean="0"/>
              <a:t>v-node </a:t>
            </a:r>
            <a:r>
              <a:rPr lang="he-IL" sz="2000" dirty="0" smtClean="0"/>
              <a:t>מצביע ל- </a:t>
            </a:r>
            <a:r>
              <a:rPr lang="en-US" sz="2000" dirty="0" smtClean="0"/>
              <a:t>r-node</a:t>
            </a:r>
            <a:r>
              <a:rPr lang="he-IL" sz="2000" dirty="0" smtClean="0"/>
              <a:t> </a:t>
            </a:r>
            <a:r>
              <a:rPr lang="he-IL" sz="2000" dirty="0" err="1" smtClean="0"/>
              <a:t>וה</a:t>
            </a:r>
            <a:r>
              <a:rPr lang="he-IL" sz="2000" dirty="0" smtClean="0"/>
              <a:t>- </a:t>
            </a:r>
            <a:r>
              <a:rPr lang="en-US" sz="2000" dirty="0" smtClean="0"/>
              <a:t>r-node</a:t>
            </a:r>
            <a:r>
              <a:rPr lang="he-IL" sz="2000" dirty="0" smtClean="0"/>
              <a:t> מחזיק את ה- </a:t>
            </a:r>
            <a:r>
              <a:rPr lang="en-US" sz="2000" dirty="0" err="1" smtClean="0"/>
              <a:t>filehandle</a:t>
            </a:r>
            <a:r>
              <a:rPr lang="he-IL" sz="2000" dirty="0" smtClean="0"/>
              <a:t>.</a:t>
            </a:r>
            <a:r>
              <a:rPr lang="en-US" sz="2000" dirty="0" smtClean="0"/>
              <a:t> </a:t>
            </a:r>
            <a:r>
              <a:rPr lang="he-IL" sz="2000" dirty="0" smtClean="0"/>
              <a:t>לשורה 1 התקבלו גם התשובות שבהן הנבחן רשם שה- </a:t>
            </a:r>
            <a:r>
              <a:rPr lang="en-US" sz="2000" dirty="0" smtClean="0"/>
              <a:t>open</a:t>
            </a:r>
            <a:r>
              <a:rPr lang="he-IL" sz="2000" dirty="0" smtClean="0"/>
              <a:t> נשלח והשרת מחזיר </a:t>
            </a:r>
            <a:r>
              <a:rPr lang="en-US" sz="2000" dirty="0" smtClean="0"/>
              <a:t>FD </a:t>
            </a:r>
            <a:r>
              <a:rPr lang="he-IL" sz="2000" dirty="0" smtClean="0"/>
              <a:t> וגם התשובות שבהן הנבחן רשם שה- </a:t>
            </a:r>
            <a:r>
              <a:rPr lang="en-US" sz="2000" dirty="0" smtClean="0"/>
              <a:t>open</a:t>
            </a:r>
            <a:r>
              <a:rPr lang="he-IL" sz="2000" dirty="0" smtClean="0"/>
              <a:t> לא נשלח בגלל שהשרת הוא </a:t>
            </a:r>
            <a:r>
              <a:rPr lang="en-US" sz="2000" dirty="0" smtClean="0"/>
              <a:t>stateless</a:t>
            </a:r>
            <a:endParaRPr lang="he-IL" sz="2000" dirty="0" smtClean="0"/>
          </a:p>
          <a:p>
            <a:pPr algn="r" rtl="1">
              <a:buFont typeface="Arial" charset="0"/>
              <a:buNone/>
              <a:defRPr/>
            </a:pPr>
            <a:r>
              <a:rPr lang="he-IL" sz="2000" u="sng" dirty="0" smtClean="0"/>
              <a:t>שורה 2:</a:t>
            </a:r>
            <a:r>
              <a:rPr lang="he-IL" sz="2000" dirty="0" smtClean="0"/>
              <a:t> השרת הוא </a:t>
            </a:r>
            <a:r>
              <a:rPr lang="en-US" sz="2000" dirty="0" smtClean="0"/>
              <a:t>stateless</a:t>
            </a:r>
            <a:r>
              <a:rPr lang="he-IL" sz="2000" dirty="0" smtClean="0"/>
              <a:t> ולכן מידע כגון ה </a:t>
            </a:r>
            <a:r>
              <a:rPr lang="en-US" sz="2000" dirty="0" smtClean="0"/>
              <a:t>offset</a:t>
            </a:r>
            <a:r>
              <a:rPr lang="he-IL" sz="2000" dirty="0" smtClean="0"/>
              <a:t> של הקובץ נמצא אצל הקליינט. כלומר פקודת </a:t>
            </a:r>
            <a:r>
              <a:rPr lang="en-US" sz="2000" dirty="0" err="1" smtClean="0"/>
              <a:t>lseek</a:t>
            </a:r>
            <a:r>
              <a:rPr lang="he-IL" sz="2000" dirty="0" smtClean="0"/>
              <a:t> תמיד תתבצע בצד של הקליינט בלבד.</a:t>
            </a:r>
          </a:p>
          <a:p>
            <a:pPr algn="r" rtl="1">
              <a:buFont typeface="Arial" charset="0"/>
              <a:buNone/>
              <a:defRPr/>
            </a:pPr>
            <a:r>
              <a:rPr lang="he-IL" sz="2000" u="sng" dirty="0" smtClean="0"/>
              <a:t>שורה 3:</a:t>
            </a:r>
            <a:r>
              <a:rPr lang="he-IL" sz="2000" dirty="0" smtClean="0"/>
              <a:t> השרת הוא </a:t>
            </a:r>
            <a:r>
              <a:rPr lang="en-US" sz="2000" dirty="0" smtClean="0"/>
              <a:t>stateless</a:t>
            </a:r>
            <a:r>
              <a:rPr lang="he-IL" sz="2000" dirty="0" smtClean="0"/>
              <a:t> ולכן מידע כגון הרשאות כתיבה/קריאה של הקובץ נמצאות אצל הקליינט. מכיוון שהקובץ נפתח כ- </a:t>
            </a:r>
            <a:r>
              <a:rPr lang="en-US" sz="2000" dirty="0" smtClean="0"/>
              <a:t>RD_ONLY</a:t>
            </a:r>
            <a:r>
              <a:rPr lang="he-IL" sz="2000" dirty="0" smtClean="0"/>
              <a:t> הקליינט יזהה שאסור לבצע פעולת כתיבה לקובץ. ולכן פקודת ה- </a:t>
            </a:r>
            <a:r>
              <a:rPr lang="en-US" sz="2000" dirty="0" smtClean="0"/>
              <a:t>write</a:t>
            </a:r>
            <a:r>
              <a:rPr lang="he-IL" sz="2000" dirty="0" smtClean="0"/>
              <a:t> לא תשלח לשרת.</a:t>
            </a:r>
          </a:p>
          <a:p>
            <a:pPr algn="r" rtl="1">
              <a:buFont typeface="Arial" charset="0"/>
              <a:buNone/>
              <a:defRPr/>
            </a:pPr>
            <a:r>
              <a:rPr lang="he-IL" sz="2000" u="sng" dirty="0" smtClean="0"/>
              <a:t>שורה 4:</a:t>
            </a:r>
            <a:r>
              <a:rPr lang="he-IL" sz="2000" dirty="0" smtClean="0"/>
              <a:t> ראה הסבר לשורה 2.</a:t>
            </a:r>
          </a:p>
          <a:p>
            <a:pPr algn="r" rtl="1">
              <a:buFont typeface="Arial" charset="0"/>
              <a:buNone/>
              <a:defRPr/>
            </a:pPr>
            <a:r>
              <a:rPr lang="he-IL" sz="2000" u="sng" dirty="0" smtClean="0"/>
              <a:t>שורה 5:</a:t>
            </a:r>
            <a:r>
              <a:rPr lang="en-US" sz="2000" dirty="0" smtClean="0"/>
              <a:t> </a:t>
            </a:r>
            <a:r>
              <a:rPr lang="he-IL" sz="2000" dirty="0" smtClean="0"/>
              <a:t> מכיוון שהתוכן של הקובץ יושב אצל השרת (ולא אצל הקליינט) פקודת ה- </a:t>
            </a:r>
            <a:r>
              <a:rPr lang="en-US" sz="2000" dirty="0" smtClean="0"/>
              <a:t>read</a:t>
            </a:r>
            <a:r>
              <a:rPr lang="he-IL" sz="2000" dirty="0" smtClean="0"/>
              <a:t> תשלח לשרת ותבקש את 150 הביטים מ- </a:t>
            </a:r>
            <a:r>
              <a:rPr lang="en-US" sz="2000" dirty="0" smtClean="0"/>
              <a:t>offset</a:t>
            </a:r>
            <a:r>
              <a:rPr lang="he-IL" sz="2000" dirty="0" smtClean="0"/>
              <a:t> 100.</a:t>
            </a:r>
          </a:p>
          <a:p>
            <a:pPr algn="r" rtl="1">
              <a:buFont typeface="Arial" charset="0"/>
              <a:buNone/>
              <a:defRPr/>
            </a:pPr>
            <a:endParaRPr lang="he-IL" sz="1400" dirty="0" smtClean="0"/>
          </a:p>
        </p:txBody>
      </p:sp>
    </p:spTree>
    <p:extLst>
      <p:ext uri="{BB962C8B-B14F-4D97-AF65-F5344CB8AC3E}">
        <p14:creationId xmlns:p14="http://schemas.microsoft.com/office/powerpoint/2010/main" val="8439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cs typeface="Times New Roman" pitchFamily="18" charset="0"/>
              </a:rPr>
              <a:t>Locking Files</a:t>
            </a:r>
            <a:endParaRPr lang="he-IL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Arial" charset="0"/>
              </a:rPr>
              <a:t>Two or more processes accessing a file together can cause race conditions.</a:t>
            </a:r>
          </a:p>
          <a:p>
            <a:pPr>
              <a:defRPr/>
            </a:pPr>
            <a:r>
              <a:rPr lang="en-US" dirty="0" smtClean="0">
                <a:cs typeface="Arial" charset="0"/>
              </a:rPr>
              <a:t>Ability to lock any number of bytes of a file.</a:t>
            </a:r>
          </a:p>
          <a:p>
            <a:pPr>
              <a:defRPr/>
            </a:pPr>
            <a:r>
              <a:rPr lang="en-US" dirty="0" smtClean="0">
                <a:cs typeface="Arial" charset="0"/>
              </a:rPr>
              <a:t>Two kinds of locks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shared locks, exclusive locks</a:t>
            </a:r>
          </a:p>
          <a:p>
            <a:pPr>
              <a:defRPr/>
            </a:pPr>
            <a:r>
              <a:rPr lang="en-US" dirty="0" smtClean="0">
                <a:cs typeface="Arial" charset="0"/>
              </a:rPr>
              <a:t>C Function is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int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flock(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int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fd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int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operation); </a:t>
            </a:r>
          </a:p>
          <a:p>
            <a:pPr>
              <a:defRPr/>
            </a:pPr>
            <a:r>
              <a:rPr lang="en-US" i="1" dirty="0" smtClean="0">
                <a:cs typeface="Arial" charset="0"/>
              </a:rPr>
              <a:t>flock </a:t>
            </a:r>
            <a:r>
              <a:rPr lang="en-US" dirty="0" smtClean="0">
                <a:cs typeface="Arial" charset="0"/>
              </a:rPr>
              <a:t>is an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advisory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lock</a:t>
            </a:r>
          </a:p>
          <a:p>
            <a:pPr>
              <a:defRPr/>
            </a:pPr>
            <a:endParaRPr lang="en-US" dirty="0" smtClean="0"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9142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cs typeface="Times New Roman" pitchFamily="18" charset="0"/>
              </a:rPr>
              <a:t>Locking Files</a:t>
            </a:r>
            <a:endParaRPr lang="he-IL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i="1" dirty="0" smtClean="0">
                <a:cs typeface="Arial" charset="0"/>
              </a:rPr>
              <a:t>flock </a:t>
            </a:r>
            <a:r>
              <a:rPr lang="en-US" dirty="0" smtClean="0">
                <a:cs typeface="Arial" charset="0"/>
              </a:rPr>
              <a:t>doesn’t work over NFS</a:t>
            </a:r>
          </a:p>
          <a:p>
            <a:pPr>
              <a:defRPr/>
            </a:pPr>
            <a:r>
              <a:rPr lang="en-US" dirty="0">
                <a:cs typeface="Arial" charset="0"/>
              </a:rPr>
              <a:t>Locking a whole file is wasteful</a:t>
            </a:r>
            <a:r>
              <a:rPr lang="en-US" dirty="0" smtClean="0">
                <a:cs typeface="Arial" charset="0"/>
              </a:rPr>
              <a:t>.</a:t>
            </a:r>
          </a:p>
          <a:p>
            <a:pPr>
              <a:defRPr/>
            </a:pP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lockf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int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fd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int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cmd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off_t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len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r>
              <a:rPr lang="en-US" b="1" i="1" dirty="0" smtClean="0">
                <a:cs typeface="Arial" charset="0"/>
              </a:rPr>
              <a:t> </a:t>
            </a:r>
          </a:p>
          <a:p>
            <a:pPr lvl="1">
              <a:defRPr/>
            </a:pPr>
            <a:r>
              <a:rPr lang="en-US" b="1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Allows locking over NFS by implementing another protocol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etwork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L</a:t>
            </a:r>
            <a:r>
              <a:rPr lang="en-US" dirty="0" smtClean="0">
                <a:cs typeface="Arial" charset="0"/>
              </a:rPr>
              <a:t>ock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</a:t>
            </a:r>
            <a:r>
              <a:rPr lang="en-US" dirty="0" smtClean="0">
                <a:cs typeface="Arial" charset="0"/>
              </a:rPr>
              <a:t>anager)</a:t>
            </a:r>
          </a:p>
          <a:p>
            <a:pPr lvl="1">
              <a:defRPr/>
            </a:pPr>
            <a:r>
              <a:rPr lang="en-US" dirty="0" smtClean="0">
                <a:cs typeface="Arial" charset="0"/>
              </a:rPr>
              <a:t>No shared locking</a:t>
            </a:r>
          </a:p>
          <a:p>
            <a:pPr lvl="1">
              <a:defRPr/>
            </a:pPr>
            <a:r>
              <a:rPr lang="en-US" dirty="0" smtClean="0">
                <a:cs typeface="Arial" charset="0"/>
              </a:rPr>
              <a:t>Also an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advisory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lock</a:t>
            </a:r>
          </a:p>
          <a:p>
            <a:pPr lvl="1">
              <a:defRPr/>
            </a:pPr>
            <a:r>
              <a:rPr lang="en-US" dirty="0" smtClean="0">
                <a:cs typeface="Arial" charset="0"/>
              </a:rPr>
              <a:t>Commands: </a:t>
            </a:r>
            <a:r>
              <a:rPr lang="en-US" dirty="0" smtClean="0"/>
              <a:t>F_ULOCK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(unlock)</a:t>
            </a:r>
            <a:r>
              <a:rPr lang="en-US" dirty="0" smtClean="0"/>
              <a:t>, F_LOCK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(lock [blocking])</a:t>
            </a:r>
            <a:r>
              <a:rPr lang="en-US" dirty="0" smtClean="0"/>
              <a:t>, F_TLOCK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(test &amp; lock [non-blocking])</a:t>
            </a:r>
            <a:r>
              <a:rPr lang="en-US" dirty="0" smtClean="0"/>
              <a:t>, F_TEST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(test)</a:t>
            </a:r>
          </a:p>
          <a:p>
            <a:pPr lvl="1">
              <a:defRPr/>
            </a:pPr>
            <a:endParaRPr lang="en-US" dirty="0" smtClean="0">
              <a:cs typeface="Arial" charset="0"/>
            </a:endParaRPr>
          </a:p>
          <a:p>
            <a:pPr lvl="1">
              <a:defRPr/>
            </a:pPr>
            <a:endParaRPr lang="he-IL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995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Question 4 (</a:t>
            </a:r>
            <a:r>
              <a:rPr lang="en-US" dirty="0" err="1">
                <a:cs typeface="Times New Roman" pitchFamily="18" charset="0"/>
              </a:rPr>
              <a:t>Moed</a:t>
            </a:r>
            <a:r>
              <a:rPr lang="en-US" dirty="0">
                <a:cs typeface="Times New Roman" pitchFamily="18" charset="0"/>
              </a:rPr>
              <a:t> b 2006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en-US" i="1" dirty="0" smtClean="0">
                <a:solidFill>
                  <a:schemeClr val="accent1"/>
                </a:solidFill>
                <a:cs typeface="Times New Roman" pitchFamily="18" charset="0"/>
              </a:rPr>
              <a:t>[revised]</a:t>
            </a:r>
            <a:endParaRPr lang="he-IL" i="1" dirty="0" smtClean="0">
              <a:solidFill>
                <a:schemeClr val="accent1"/>
              </a:solidFill>
            </a:endParaRPr>
          </a:p>
        </p:txBody>
      </p:sp>
      <p:sp>
        <p:nvSpPr>
          <p:cNvPr id="2662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257675"/>
          </a:xfrm>
        </p:spPr>
        <p:txBody>
          <a:bodyPr rtlCol="0">
            <a:normAutofit fontScale="92500" lnSpcReduction="10000"/>
          </a:bodyPr>
          <a:lstStyle/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 smtClean="0">
                <a:solidFill>
                  <a:schemeClr val="accent1"/>
                </a:solidFill>
              </a:rPr>
              <a:t>int</a:t>
            </a:r>
            <a:r>
              <a:rPr lang="en-US" sz="1600" dirty="0" smtClean="0"/>
              <a:t> main(</a:t>
            </a:r>
            <a:r>
              <a:rPr lang="en-US" sz="1600" dirty="0" smtClean="0">
                <a:solidFill>
                  <a:schemeClr val="accent1"/>
                </a:solidFill>
              </a:rPr>
              <a:t>char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**</a:t>
            </a:r>
            <a:r>
              <a:rPr lang="en-US" sz="1600" dirty="0" smtClean="0"/>
              <a:t> </a:t>
            </a:r>
            <a:r>
              <a:rPr lang="en-US" sz="1600" dirty="0" err="1" smtClean="0"/>
              <a:t>argv</a:t>
            </a:r>
            <a:r>
              <a:rPr lang="en-US" sz="1600" dirty="0" smtClean="0"/>
              <a:t>, </a:t>
            </a:r>
            <a:r>
              <a:rPr lang="en-US" sz="1600" dirty="0" err="1" smtClean="0">
                <a:solidFill>
                  <a:schemeClr val="accent1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argc</a:t>
            </a:r>
            <a:r>
              <a:rPr lang="en-US" sz="1600" dirty="0" smtClean="0"/>
              <a:t>){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 smtClean="0">
                <a:solidFill>
                  <a:schemeClr val="accent1"/>
                </a:solidFill>
              </a:rPr>
              <a:t>int</a:t>
            </a:r>
            <a:r>
              <a:rPr lang="en-US" sz="1600" dirty="0" smtClean="0"/>
              <a:t> stat;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 smtClean="0">
                <a:solidFill>
                  <a:schemeClr val="accent1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fd</a:t>
            </a:r>
            <a:r>
              <a:rPr lang="en-US" sz="1600" dirty="0" smtClean="0"/>
              <a:t>=open("dugma1.txt",O_WRONLY,0666);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i</a:t>
            </a:r>
            <a:r>
              <a:rPr lang="en-US" sz="1600" b="1" dirty="0" smtClean="0"/>
              <a:t>f </a:t>
            </a:r>
            <a:r>
              <a:rPr lang="en-US" sz="1600" dirty="0" smtClean="0"/>
              <a:t>(fork()==0){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  </a:t>
            </a:r>
            <a:r>
              <a:rPr lang="en-US" sz="1600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1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fd2=open("dugma1.txt",O_WRONLY,0666);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sleep(10);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</a:t>
            </a:r>
            <a:r>
              <a:rPr lang="en-US" sz="1600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lockf</a:t>
            </a:r>
            <a:r>
              <a:rPr lang="en-US" sz="1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(fd2,F_TLOCK,17)&gt;=0){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     write (fd2,"I was here second",17);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   }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}//if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/>
              <a:t>else</a:t>
            </a:r>
            <a:r>
              <a:rPr lang="en-US" sz="1600" dirty="0" smtClean="0"/>
              <a:t>{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     </a:t>
            </a:r>
            <a:r>
              <a:rPr 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lockf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(fd,F_TLOCK,16);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     write (</a:t>
            </a:r>
            <a:r>
              <a:rPr lang="en-US" sz="1600" dirty="0" err="1" smtClean="0"/>
              <a:t>fd,"I</a:t>
            </a:r>
            <a:r>
              <a:rPr lang="en-US" sz="1600" dirty="0" smtClean="0"/>
              <a:t> was here first",16);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     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wait(&amp;stat);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}</a:t>
            </a:r>
            <a:endParaRPr lang="he-IL" sz="2000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e-IL" sz="1600" dirty="0" smtClean="0"/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5143500" y="1357313"/>
            <a:ext cx="357187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600">
                <a:latin typeface="Calibri" pitchFamily="34" charset="0"/>
              </a:rPr>
              <a:t>שינו את הקוד.</a:t>
            </a:r>
          </a:p>
          <a:p>
            <a:pPr algn="r" rtl="1"/>
            <a:r>
              <a:rPr lang="he-IL" sz="2600">
                <a:latin typeface="Calibri" pitchFamily="34" charset="0"/>
              </a:rPr>
              <a:t>מה יהיה הפלט עכשיו?</a:t>
            </a:r>
          </a:p>
          <a:p>
            <a:pPr algn="r" rtl="1"/>
            <a:r>
              <a:rPr lang="he-IL" sz="2600">
                <a:latin typeface="Calibri" pitchFamily="34" charset="0"/>
              </a:rPr>
              <a:t>הסבר.</a:t>
            </a:r>
          </a:p>
        </p:txBody>
      </p:sp>
    </p:spTree>
    <p:extLst>
      <p:ext uri="{BB962C8B-B14F-4D97-AF65-F5344CB8AC3E}">
        <p14:creationId xmlns:p14="http://schemas.microsoft.com/office/powerpoint/2010/main" val="7321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Question 4 (</a:t>
            </a:r>
            <a:r>
              <a:rPr lang="en-US" dirty="0" err="1">
                <a:cs typeface="Times New Roman" pitchFamily="18" charset="0"/>
              </a:rPr>
              <a:t>Moed</a:t>
            </a:r>
            <a:r>
              <a:rPr lang="en-US" dirty="0">
                <a:cs typeface="Times New Roman" pitchFamily="18" charset="0"/>
              </a:rPr>
              <a:t> b 2006)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algn="r" rt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e-IL" dirty="0" smtClean="0"/>
              <a:t>בשורה שהוספנו הוספנו מנעול </a:t>
            </a:r>
            <a:r>
              <a:rPr lang="en-US" dirty="0" smtClean="0"/>
              <a:t>non-blocking</a:t>
            </a:r>
            <a:r>
              <a:rPr lang="he-IL" dirty="0" smtClean="0"/>
              <a:t> (השתמשנו בארגומנט </a:t>
            </a:r>
            <a:r>
              <a:rPr lang="en-US" dirty="0" smtClean="0"/>
              <a:t>F_TLOCK</a:t>
            </a:r>
            <a:r>
              <a:rPr lang="he-IL" dirty="0" smtClean="0"/>
              <a:t>). הקובץ יכיל שורה אחת בלבד: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 was here first</a:t>
            </a:r>
          </a:p>
          <a:p>
            <a:pPr marL="0" algn="r" rt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e-IL" dirty="0" smtClean="0"/>
              <a:t>הסיבה לכך היא מכיוון שלא מתבצעת סגירה של הקובץ. אם נשנה את הארגומנט ל </a:t>
            </a:r>
            <a:r>
              <a:rPr lang="en-US" dirty="0" smtClean="0">
                <a:cs typeface="Arial" pitchFamily="34" charset="0"/>
              </a:rPr>
              <a:t>F_LOCK</a:t>
            </a:r>
            <a:r>
              <a:rPr lang="he-IL" dirty="0" smtClean="0"/>
              <a:t> (כלומר כשבודקים את המנעול נמתין עד שישתחרר), נקבל </a:t>
            </a:r>
            <a:r>
              <a:rPr lang="en-US" dirty="0" smtClean="0">
                <a:cs typeface="Arial" pitchFamily="34" charset="0"/>
              </a:rPr>
              <a:t>deadlock</a:t>
            </a:r>
            <a:r>
              <a:rPr lang="he-IL" dirty="0" smtClean="0"/>
              <a:t>.</a:t>
            </a:r>
          </a:p>
          <a:p>
            <a:pPr algn="r" rt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e-IL" dirty="0" smtClean="0"/>
              <a:t>ניתן לפתור זאת באחת משתי דרכים:</a:t>
            </a:r>
          </a:p>
          <a:p>
            <a:pPr marL="1314450" lvl="2" indent="-514350" algn="r" rtl="1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e-IL" dirty="0" smtClean="0"/>
              <a:t>לוותר על </a:t>
            </a:r>
            <a:r>
              <a:rPr lang="en-US" dirty="0" smtClean="0">
                <a:cs typeface="Arial" pitchFamily="34" charset="0"/>
              </a:rPr>
              <a:t>wait</a:t>
            </a:r>
            <a:r>
              <a:rPr lang="he-IL" dirty="0" smtClean="0"/>
              <a:t> (סגנון רע)</a:t>
            </a:r>
          </a:p>
          <a:p>
            <a:pPr marL="1314450" lvl="2" indent="-514350" algn="r" rtl="1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he-IL" dirty="0" smtClean="0"/>
              <a:t>להוסיף </a:t>
            </a:r>
            <a:r>
              <a:rPr lang="en-US" dirty="0" smtClean="0">
                <a:cs typeface="Arial" pitchFamily="34" charset="0"/>
              </a:rPr>
              <a:t>close</a:t>
            </a:r>
            <a:r>
              <a:rPr lang="he-IL" dirty="0" smtClean="0"/>
              <a:t> (באופן כללי תמיד נדאג לסגור קבצים שפתחנו!).</a:t>
            </a:r>
          </a:p>
          <a:p>
            <a:pPr marL="514350" indent="-514350" algn="r" rt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e-IL" dirty="0" smtClean="0"/>
              <a:t>במקרה זה תודפס שורה אחת ובה: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 was here second</a:t>
            </a:r>
            <a:endParaRPr lang="he-IL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r" rt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e-I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ומה יקרה כשנשתמש ב- </a:t>
            </a:r>
            <a:r>
              <a:rPr 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DUP</a:t>
            </a:r>
            <a:r>
              <a:rPr lang="he-I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endParaRPr lang="en-US" dirty="0" smtClean="0">
              <a:cs typeface="Arial" pitchFamily="34" charset="0"/>
            </a:endParaRPr>
          </a:p>
          <a:p>
            <a:pPr marL="514350" indent="-514350" algn="r" rt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e-IL" dirty="0" smtClean="0"/>
          </a:p>
          <a:p>
            <a:pPr algn="r" rt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Question 5 (</a:t>
            </a:r>
            <a:r>
              <a:rPr lang="en-US" dirty="0" err="1">
                <a:cs typeface="Times New Roman" pitchFamily="18" charset="0"/>
              </a:rPr>
              <a:t>Moed</a:t>
            </a:r>
            <a:r>
              <a:rPr lang="en-US" dirty="0">
                <a:cs typeface="Times New Roman" pitchFamily="18" charset="0"/>
              </a:rPr>
              <a:t> a 2009)</a:t>
            </a:r>
            <a:endParaRPr 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charset="0"/>
              <a:buNone/>
              <a:defRPr/>
            </a:pPr>
            <a:r>
              <a:rPr lang="he-IL" sz="2000" dirty="0" smtClean="0"/>
              <a:t>ג. נתון קטע הקוד הבא.</a:t>
            </a:r>
          </a:p>
          <a:p>
            <a:pPr>
              <a:buFont typeface="Arial" charset="0"/>
              <a:buNone/>
              <a:defRPr/>
            </a:pPr>
            <a:r>
              <a:rPr lang="en-US" sz="2000" i="1" dirty="0" err="1" smtClean="0">
                <a:solidFill>
                  <a:schemeClr val="tx2"/>
                </a:solidFill>
              </a:rPr>
              <a:t>int</a:t>
            </a:r>
            <a:r>
              <a:rPr lang="en-US" sz="2000" i="1" dirty="0" smtClean="0">
                <a:solidFill>
                  <a:schemeClr val="tx2"/>
                </a:solidFill>
              </a:rPr>
              <a:t> </a:t>
            </a:r>
            <a:r>
              <a:rPr lang="en-US" sz="2000" i="1" dirty="0" err="1" smtClean="0">
                <a:solidFill>
                  <a:schemeClr val="tx2"/>
                </a:solidFill>
              </a:rPr>
              <a:t>fd</a:t>
            </a:r>
            <a:r>
              <a:rPr lang="en-US" sz="2000" i="1" dirty="0" smtClean="0">
                <a:solidFill>
                  <a:schemeClr val="tx2"/>
                </a:solidFill>
              </a:rPr>
              <a:t>=open("data.txt",O_RDONLY,0666);</a:t>
            </a:r>
          </a:p>
          <a:p>
            <a:pPr>
              <a:buFont typeface="Arial" charset="0"/>
              <a:buNone/>
              <a:defRPr/>
            </a:pPr>
            <a:r>
              <a:rPr lang="en-US" sz="2000" i="1" dirty="0" err="1" smtClean="0">
                <a:solidFill>
                  <a:schemeClr val="tx2"/>
                </a:solidFill>
              </a:rPr>
              <a:t>lseek</a:t>
            </a:r>
            <a:r>
              <a:rPr lang="en-US" sz="2000" i="1" dirty="0" smtClean="0">
                <a:solidFill>
                  <a:schemeClr val="tx2"/>
                </a:solidFill>
              </a:rPr>
              <a:t>(fd,0,SEEK_SET); 			</a:t>
            </a:r>
            <a:r>
              <a:rPr lang="en-US" sz="2000" i="1" dirty="0" smtClean="0">
                <a:solidFill>
                  <a:srgbClr val="00B050"/>
                </a:solidFill>
              </a:rPr>
              <a:t>// Sets the offset to 0</a:t>
            </a:r>
          </a:p>
          <a:p>
            <a:pPr>
              <a:buFont typeface="Arial" charset="0"/>
              <a:buNone/>
              <a:defRPr/>
            </a:pPr>
            <a:r>
              <a:rPr lang="en-US" sz="2000" i="1" dirty="0" smtClean="0">
                <a:solidFill>
                  <a:schemeClr val="tx2"/>
                </a:solidFill>
              </a:rPr>
              <a:t>read(fd,buf,500);</a:t>
            </a:r>
          </a:p>
          <a:p>
            <a:pPr>
              <a:buFont typeface="Arial" charset="0"/>
              <a:buNone/>
              <a:defRPr/>
            </a:pPr>
            <a:r>
              <a:rPr lang="en-US" sz="2000" i="1" dirty="0" smtClean="0">
                <a:solidFill>
                  <a:schemeClr val="tx2"/>
                </a:solidFill>
              </a:rPr>
              <a:t>read(fd,buf,500);</a:t>
            </a:r>
          </a:p>
          <a:p>
            <a:pPr>
              <a:buFont typeface="Arial" charset="0"/>
              <a:buNone/>
              <a:defRPr/>
            </a:pPr>
            <a:r>
              <a:rPr lang="en-US" sz="2000" i="1" dirty="0" smtClean="0">
                <a:solidFill>
                  <a:schemeClr val="tx2"/>
                </a:solidFill>
              </a:rPr>
              <a:t>read(fd,buf,1000);</a:t>
            </a:r>
            <a:endParaRPr lang="he-IL" sz="2000" i="1" dirty="0" smtClean="0">
              <a:solidFill>
                <a:schemeClr val="tx2"/>
              </a:solidFill>
            </a:endParaRPr>
          </a:p>
          <a:p>
            <a:pPr algn="r" rtl="1">
              <a:buFont typeface="Arial" charset="0"/>
              <a:buNone/>
              <a:defRPr/>
            </a:pPr>
            <a:endParaRPr lang="he-IL" sz="2000" dirty="0" smtClean="0"/>
          </a:p>
          <a:p>
            <a:pPr marL="0" algn="r" rtl="1">
              <a:spcBef>
                <a:spcPts val="0"/>
              </a:spcBef>
              <a:buFont typeface="Arial" charset="0"/>
              <a:buNone/>
              <a:defRPr/>
            </a:pPr>
            <a:r>
              <a:rPr lang="he-IL" sz="2000" dirty="0" smtClean="0"/>
              <a:t>נתון גם כי לקליינט יש שכבת </a:t>
            </a:r>
            <a:r>
              <a:rPr lang="en-US" sz="2000" dirty="0" smtClean="0"/>
              <a:t>NFS caching</a:t>
            </a:r>
            <a:r>
              <a:rPr lang="he-IL" sz="2000" dirty="0" smtClean="0"/>
              <a:t> והשרת שולח לקליינט בלוקים בגודל קבוע של </a:t>
            </a:r>
            <a:r>
              <a:rPr lang="en-US" sz="2000" dirty="0" smtClean="0"/>
              <a:t>1 KB</a:t>
            </a:r>
            <a:r>
              <a:rPr lang="he-IL" sz="2000" dirty="0" smtClean="0"/>
              <a:t> .</a:t>
            </a:r>
          </a:p>
          <a:p>
            <a:pPr marL="0" algn="r" rtl="1">
              <a:spcBef>
                <a:spcPts val="0"/>
              </a:spcBef>
              <a:buFont typeface="Arial" charset="0"/>
              <a:buNone/>
              <a:defRPr/>
            </a:pPr>
            <a:r>
              <a:rPr lang="he-IL" sz="2000" dirty="0" smtClean="0"/>
              <a:t>הסבירו אילו מן הפקודות בקוד שלמעלה נשלחות לשרת ואילו לא. נמקו תשובתכם בקצרה ( 6 </a:t>
            </a:r>
            <a:r>
              <a:rPr lang="he-IL" sz="2000" dirty="0" err="1" smtClean="0"/>
              <a:t>נק')</a:t>
            </a:r>
            <a:r>
              <a:rPr lang="he-IL" sz="2000" dirty="0" smtClean="0"/>
              <a:t>.</a:t>
            </a:r>
          </a:p>
          <a:p>
            <a:pPr algn="r" rtl="1">
              <a:buFont typeface="Arial" charset="0"/>
              <a:buNone/>
              <a:defRPr/>
            </a:pPr>
            <a:endParaRPr lang="he-IL" sz="1400" dirty="0" smtClean="0"/>
          </a:p>
        </p:txBody>
      </p:sp>
    </p:spTree>
    <p:extLst>
      <p:ext uri="{BB962C8B-B14F-4D97-AF65-F5344CB8AC3E}">
        <p14:creationId xmlns:p14="http://schemas.microsoft.com/office/powerpoint/2010/main" val="39501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Question 5 (</a:t>
            </a:r>
            <a:r>
              <a:rPr lang="en-US" dirty="0" err="1">
                <a:cs typeface="Times New Roman" pitchFamily="18" charset="0"/>
              </a:rPr>
              <a:t>Moed</a:t>
            </a:r>
            <a:r>
              <a:rPr lang="en-US" dirty="0">
                <a:cs typeface="Times New Roman" pitchFamily="18" charset="0"/>
              </a:rPr>
              <a:t> a 2009)</a:t>
            </a:r>
            <a:endParaRPr lang="en-US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Arial" charset="0"/>
              <a:buNone/>
              <a:defRPr/>
            </a:pPr>
            <a:r>
              <a:rPr lang="he-IL" sz="2000" dirty="0" smtClean="0"/>
              <a:t>ג.</a:t>
            </a:r>
          </a:p>
          <a:p>
            <a:pPr algn="r" rtl="1">
              <a:buFont typeface="Arial" charset="0"/>
              <a:buNone/>
              <a:defRPr/>
            </a:pPr>
            <a:r>
              <a:rPr lang="he-IL" sz="2000" dirty="0" smtClean="0"/>
              <a:t>הערה: בשאלה זו פקודת ה- </a:t>
            </a:r>
            <a:r>
              <a:rPr lang="en-US" sz="2000" dirty="0" smtClean="0"/>
              <a:t>read</a:t>
            </a:r>
            <a:r>
              <a:rPr lang="he-IL" sz="2000" dirty="0" smtClean="0"/>
              <a:t> יכולה להחזיר יותר מידע ממה שהקליינט ביקש. כאשר המוטיבציה מאחורי קבלת מידע "נוסף", היא שסביר להניח שבאיזשהו שלב הקליינט ירצה לקרוא את המידע הנוסף הזה. שכבת ה- </a:t>
            </a:r>
            <a:r>
              <a:rPr lang="en-US" sz="2000" dirty="0" smtClean="0"/>
              <a:t>cache</a:t>
            </a:r>
            <a:r>
              <a:rPr lang="he-IL" sz="2000" dirty="0" smtClean="0"/>
              <a:t> אשר בה יאוחסן המידע יכולה לחסוך גישות לשרת.</a:t>
            </a:r>
          </a:p>
          <a:p>
            <a:pPr algn="r" rtl="1">
              <a:buFont typeface="Arial" charset="0"/>
              <a:buNone/>
              <a:defRPr/>
            </a:pPr>
            <a:r>
              <a:rPr lang="he-IL" sz="2000" u="sng" dirty="0" smtClean="0"/>
              <a:t>שורה 1: </a:t>
            </a:r>
            <a:r>
              <a:rPr lang="he-IL" sz="2000" dirty="0" smtClean="0"/>
              <a:t>(ראה הסבר לשורה 1 בסעיף ב')</a:t>
            </a:r>
          </a:p>
          <a:p>
            <a:pPr algn="r" rtl="1">
              <a:buFont typeface="Arial" charset="0"/>
              <a:buNone/>
              <a:defRPr/>
            </a:pPr>
            <a:r>
              <a:rPr lang="he-IL" sz="2000" u="sng" dirty="0" smtClean="0"/>
              <a:t>שורה 2: </a:t>
            </a:r>
            <a:r>
              <a:rPr lang="he-IL" sz="2000" dirty="0" smtClean="0"/>
              <a:t>(ראה הסבר לשורה 2 בסעיף ב')</a:t>
            </a:r>
          </a:p>
          <a:p>
            <a:pPr algn="r" rtl="1">
              <a:buFont typeface="Arial" charset="0"/>
              <a:buNone/>
              <a:defRPr/>
            </a:pPr>
            <a:r>
              <a:rPr lang="he-IL" sz="2000" u="sng" dirty="0" smtClean="0"/>
              <a:t>שורה 3: </a:t>
            </a:r>
            <a:r>
              <a:rPr lang="he-IL" sz="2000" dirty="0" smtClean="0"/>
              <a:t>הקליינט יראה שה- </a:t>
            </a:r>
            <a:r>
              <a:rPr lang="en-US" sz="2000" dirty="0" smtClean="0"/>
              <a:t>cache</a:t>
            </a:r>
            <a:r>
              <a:rPr lang="he-IL" sz="2000" dirty="0" smtClean="0"/>
              <a:t> ריק ולכן עליו לקבל את תוכן הקובץ מהשרת. פקודת ה- </a:t>
            </a:r>
            <a:r>
              <a:rPr lang="en-US" sz="2000" dirty="0" smtClean="0"/>
              <a:t>read</a:t>
            </a:r>
            <a:r>
              <a:rPr lang="he-IL" sz="2000" dirty="0" smtClean="0"/>
              <a:t> תשלח לשרת ותבקש את 500 הביטים מ-</a:t>
            </a:r>
            <a:r>
              <a:rPr lang="en-US" sz="2000" dirty="0" smtClean="0"/>
              <a:t> offset</a:t>
            </a:r>
            <a:r>
              <a:rPr lang="he-IL" sz="2000" dirty="0" smtClean="0"/>
              <a:t>אפס. מכיוון שנתון שהשרת מחזיר תשובות בבלוקים של </a:t>
            </a:r>
            <a:r>
              <a:rPr lang="en-US" sz="2000" dirty="0" smtClean="0"/>
              <a:t>KB</a:t>
            </a:r>
            <a:r>
              <a:rPr lang="he-IL" sz="2000" dirty="0" smtClean="0"/>
              <a:t> 1 הקליינט יקבל חזרה את תוכן הקובץ מ- 0 עד 1024 בייט ויאכסן את המידע ב- </a:t>
            </a:r>
            <a:r>
              <a:rPr lang="en-US" sz="2000" dirty="0" smtClean="0"/>
              <a:t>cache</a:t>
            </a:r>
            <a:r>
              <a:rPr lang="he-IL" sz="2000" dirty="0" smtClean="0"/>
              <a:t> </a:t>
            </a:r>
          </a:p>
          <a:p>
            <a:pPr algn="r" rtl="1">
              <a:buFont typeface="Arial" charset="0"/>
              <a:buNone/>
              <a:defRPr/>
            </a:pPr>
            <a:r>
              <a:rPr lang="he-IL" sz="2000" u="sng" dirty="0" smtClean="0"/>
              <a:t>שורה 4: </a:t>
            </a:r>
            <a:r>
              <a:rPr lang="he-IL" sz="2000" dirty="0" smtClean="0"/>
              <a:t>כעת הקליינט רוצה את תוכן הקובץ מ- 500 עד 1000 בייט. הפעם הקליינט יגלה שהמידע שהוא צריך יושב ב- </a:t>
            </a:r>
            <a:r>
              <a:rPr lang="en-US" sz="2000" dirty="0" smtClean="0"/>
              <a:t>cache</a:t>
            </a:r>
            <a:r>
              <a:rPr lang="he-IL" sz="2000" dirty="0" smtClean="0"/>
              <a:t> ולכן פקודת ה- </a:t>
            </a:r>
            <a:r>
              <a:rPr lang="en-US" sz="2000" dirty="0" smtClean="0"/>
              <a:t>read</a:t>
            </a:r>
            <a:r>
              <a:rPr lang="he-IL" sz="2000" dirty="0" smtClean="0"/>
              <a:t> לא תישלח לשרת, אלה תילקח המידע ישירות מה- </a:t>
            </a:r>
            <a:r>
              <a:rPr lang="en-US" sz="2000" dirty="0" smtClean="0"/>
              <a:t>cache</a:t>
            </a:r>
            <a:r>
              <a:rPr lang="he-IL" sz="2000" dirty="0" smtClean="0"/>
              <a:t> </a:t>
            </a:r>
          </a:p>
          <a:p>
            <a:pPr algn="r" rtl="1">
              <a:buFont typeface="Arial" charset="0"/>
              <a:buNone/>
              <a:defRPr/>
            </a:pPr>
            <a:r>
              <a:rPr lang="he-IL" sz="2000" u="sng" dirty="0" smtClean="0"/>
              <a:t>שורה 5: </a:t>
            </a:r>
            <a:r>
              <a:rPr lang="he-IL" sz="2000" dirty="0" smtClean="0"/>
              <a:t>כעת הקליינט רוצה את תוכן הקובץ מ </a:t>
            </a:r>
            <a:r>
              <a:rPr lang="he-IL" sz="2000" dirty="0" err="1" smtClean="0"/>
              <a:t>– 1</a:t>
            </a:r>
            <a:r>
              <a:rPr lang="he-IL" sz="2000" dirty="0" smtClean="0"/>
              <a:t>000 עד 2000 בייט. אולם ל- </a:t>
            </a:r>
            <a:r>
              <a:rPr lang="en-US" sz="2000" dirty="0" smtClean="0"/>
              <a:t>cache</a:t>
            </a:r>
            <a:r>
              <a:rPr lang="he-IL" sz="2000" dirty="0" smtClean="0"/>
              <a:t> יש רק את המידע עד הבייט ה- 1024 ולכן הפעם פקודת ה-</a:t>
            </a:r>
            <a:r>
              <a:rPr lang="en-US" sz="2000" dirty="0" smtClean="0"/>
              <a:t> read</a:t>
            </a:r>
            <a:r>
              <a:rPr lang="he-IL" sz="2000" dirty="0" smtClean="0"/>
              <a:t>תישלח לשרת.</a:t>
            </a:r>
          </a:p>
        </p:txBody>
      </p:sp>
    </p:spTree>
    <p:extLst>
      <p:ext uri="{BB962C8B-B14F-4D97-AF65-F5344CB8AC3E}">
        <p14:creationId xmlns:p14="http://schemas.microsoft.com/office/powerpoint/2010/main" val="4992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Question 5 (</a:t>
            </a:r>
            <a:r>
              <a:rPr lang="en-US" dirty="0" err="1">
                <a:cs typeface="Times New Roman" pitchFamily="18" charset="0"/>
              </a:rPr>
              <a:t>Moed</a:t>
            </a:r>
            <a:r>
              <a:rPr lang="en-US" dirty="0">
                <a:cs typeface="Times New Roman" pitchFamily="18" charset="0"/>
              </a:rPr>
              <a:t> a 2009)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charset="0"/>
              <a:buNone/>
            </a:pPr>
            <a:r>
              <a:rPr lang="he-IL" sz="2000" smtClean="0"/>
              <a:t>ד. נתונים שני תהליכים. התהליך הראשון פותח את הקובץ </a:t>
            </a:r>
            <a:r>
              <a:rPr lang="en-US" sz="2000" smtClean="0"/>
              <a:t>data.txt</a:t>
            </a:r>
            <a:r>
              <a:rPr lang="he-IL" sz="2000" smtClean="0"/>
              <a:t> לכתיבה ולקריאה. התהליך השני מנסה למחוק את הקובץ בעודו פתוח ע"י התהליך הראשון.</a:t>
            </a:r>
          </a:p>
          <a:p>
            <a:pPr algn="r" rtl="1">
              <a:buFont typeface="Arial" charset="0"/>
              <a:buNone/>
            </a:pPr>
            <a:r>
              <a:rPr lang="he-IL" sz="2000" smtClean="0"/>
              <a:t>1. בהנחה ששני התהליכים רצים על מחשבים שונים (שני קליינטים שונים של השרת החיצוני). האם המחיקה תצליח? נמקו בקצרה.</a:t>
            </a:r>
          </a:p>
          <a:p>
            <a:pPr algn="r" rtl="1">
              <a:buFont typeface="Arial" charset="0"/>
              <a:buNone/>
            </a:pPr>
            <a:r>
              <a:rPr lang="he-IL" sz="2000" smtClean="0"/>
              <a:t>2. בהנחה ששני התהליכים רצים על אותו מחשב (קליינט של השרת החיצוני). האם המחיקה תצליח? נמקו בקצרה</a:t>
            </a:r>
          </a:p>
          <a:p>
            <a:pPr algn="r" rtl="1">
              <a:buFont typeface="Arial" charset="0"/>
              <a:buNone/>
            </a:pPr>
            <a:endParaRPr lang="he-IL" sz="1400" smtClean="0"/>
          </a:p>
        </p:txBody>
      </p:sp>
    </p:spTree>
    <p:extLst>
      <p:ext uri="{BB962C8B-B14F-4D97-AF65-F5344CB8AC3E}">
        <p14:creationId xmlns:p14="http://schemas.microsoft.com/office/powerpoint/2010/main" val="350803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FAT</a:t>
            </a:r>
            <a:endParaRPr 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510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FAT (File allocation table) contains the chains of disk blocks. Each chain defines a different file.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Every entry in the FAT points to the next disk block of the file.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Chains of blocks are terminated by a special marker – </a:t>
            </a:r>
            <a:r>
              <a:rPr lang="en-US" i="1" dirty="0" err="1" smtClean="0"/>
              <a:t>end_of_file</a:t>
            </a:r>
            <a:r>
              <a:rPr lang="en-US" dirty="0" smtClean="0"/>
              <a:t> character.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Directory entry points to first block in a file (i.e. specifies the block number). 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FAT is held in Main Memory and its size is proportional to the disk size.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295400"/>
            <a:ext cx="1828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Question 5 (</a:t>
            </a:r>
            <a:r>
              <a:rPr lang="en-US" dirty="0" err="1">
                <a:cs typeface="Times New Roman" pitchFamily="18" charset="0"/>
              </a:rPr>
              <a:t>Moed</a:t>
            </a:r>
            <a:r>
              <a:rPr lang="en-US" dirty="0">
                <a:cs typeface="Times New Roman" pitchFamily="18" charset="0"/>
              </a:rPr>
              <a:t> a 2009)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algn="r" rtl="1">
              <a:buFont typeface="Arial" charset="0"/>
              <a:buNone/>
              <a:defRPr/>
            </a:pPr>
            <a:r>
              <a:rPr lang="he-IL" sz="2000" dirty="0" smtClean="0"/>
              <a:t>ד.</a:t>
            </a:r>
          </a:p>
          <a:p>
            <a:pPr marL="457200" indent="-457200" algn="r" rtl="1">
              <a:buFont typeface="Arial" charset="0"/>
              <a:buAutoNum type="arabicPeriod"/>
              <a:defRPr/>
            </a:pPr>
            <a:r>
              <a:rPr lang="he-IL" sz="2000" dirty="0" smtClean="0"/>
              <a:t>השרת הוא </a:t>
            </a:r>
            <a:r>
              <a:rPr lang="en-US" sz="2000" dirty="0" smtClean="0"/>
              <a:t>stateless</a:t>
            </a:r>
            <a:r>
              <a:rPr lang="he-IL" sz="2000" dirty="0" smtClean="0"/>
              <a:t> ולכן אין לו שום מידע לגבי איזה תהליכים פתחו את הקובץ </a:t>
            </a:r>
            <a:r>
              <a:rPr lang="en-US" sz="2000" dirty="0" smtClean="0"/>
              <a:t>data.txt</a:t>
            </a:r>
            <a:r>
              <a:rPr lang="he-IL" sz="2000" dirty="0" smtClean="0"/>
              <a:t>. בהנחה שיש לקליינט הרשאות מתאימות, המחיקה תצליח.</a:t>
            </a:r>
          </a:p>
          <a:p>
            <a:pPr marL="457200" indent="-457200" algn="r" rtl="1">
              <a:buFont typeface="Arial" charset="0"/>
              <a:buAutoNum type="arabicPeriod"/>
              <a:defRPr/>
            </a:pPr>
            <a:r>
              <a:rPr lang="he-IL" sz="2000" dirty="0" smtClean="0"/>
              <a:t>מכיוון ששני התהליכים רצים על אותה מערכת הפעלה באותו מחשב, מערכת ההפעלה של הקליינט יכולה לזהות שהקובץ פתוח (הקליינט הוא </a:t>
            </a:r>
            <a:r>
              <a:rPr lang="en-US" sz="2000" dirty="0" err="1" smtClean="0"/>
              <a:t>statefull</a:t>
            </a:r>
            <a:r>
              <a:rPr lang="he-IL" sz="2000" dirty="0" smtClean="0"/>
              <a:t>) האם המחיקה תצליח? תלוי במערכת ההפעלה. נבחן שהבין שהפעם המחיקה תלויה בקליינט (ולא בשרת</a:t>
            </a:r>
            <a:r>
              <a:rPr lang="he-IL" sz="2000" smtClean="0"/>
              <a:t>) וסטודנט שנתן </a:t>
            </a:r>
            <a:r>
              <a:rPr lang="he-IL" sz="2000" dirty="0" smtClean="0"/>
              <a:t>הסבר מספק, קיבל את מלוא הנקודות.</a:t>
            </a:r>
          </a:p>
        </p:txBody>
      </p:sp>
    </p:spTree>
    <p:extLst>
      <p:ext uri="{BB962C8B-B14F-4D97-AF65-F5344CB8AC3E}">
        <p14:creationId xmlns:p14="http://schemas.microsoft.com/office/powerpoint/2010/main" val="16736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01650"/>
            <a:ext cx="7823200" cy="457200"/>
          </a:xfrm>
        </p:spPr>
        <p:txBody>
          <a:bodyPr lIns="92075" tIns="46038" rIns="92075" bIns="46038"/>
          <a:lstStyle/>
          <a:p>
            <a:r>
              <a:rPr lang="en-US" smtClean="0"/>
              <a:t>Recap: MS-DOS directory entry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178800" cy="19050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 smtClean="0"/>
              <a:t>Tree structure (no links)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 smtClean="0"/>
              <a:t>Directories provide information about location of file blocks (directly or indirectly..)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 smtClean="0"/>
              <a:t>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Both names and attributes are IN the directory</a:t>
            </a:r>
            <a:endParaRPr lang="en-US" sz="2000" dirty="0" smtClean="0"/>
          </a:p>
        </p:txBody>
      </p:sp>
      <p:pic>
        <p:nvPicPr>
          <p:cNvPr id="23556" name="Picture 4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>
          <a:xfrm rot="-60000">
            <a:off x="928688" y="3929063"/>
            <a:ext cx="7532687" cy="2500312"/>
          </a:xfrm>
        </p:spPr>
      </p:pic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1000125" y="5929313"/>
            <a:ext cx="7358063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/>
              <a:t>MS-DOS uses fixed size 32-byte directory entries</a:t>
            </a:r>
            <a:endParaRPr lang="he-IL" sz="2000"/>
          </a:p>
        </p:txBody>
      </p:sp>
      <p:sp>
        <p:nvSpPr>
          <p:cNvPr id="23558" name="Rectangular Callout 8"/>
          <p:cNvSpPr>
            <a:spLocks noChangeArrowheads="1"/>
          </p:cNvSpPr>
          <p:nvPr/>
        </p:nvSpPr>
        <p:spPr bwMode="auto">
          <a:xfrm>
            <a:off x="2357438" y="3000375"/>
            <a:ext cx="1714500" cy="928688"/>
          </a:xfrm>
          <a:prstGeom prst="wedgeRectCallout">
            <a:avLst>
              <a:gd name="adj1" fmla="val 43583"/>
              <a:gd name="adj2" fmla="val 9803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 rtl="0" eaLnBrk="0" hangingPunct="0">
              <a:buFont typeface="Arial" pitchFamily="34" charset="0"/>
              <a:buChar char="•"/>
            </a:pPr>
            <a:r>
              <a:rPr lang="en-US" sz="1200"/>
              <a:t>read-only</a:t>
            </a:r>
          </a:p>
          <a:p>
            <a:pPr algn="l" rtl="0" eaLnBrk="0" hangingPunct="0">
              <a:buFont typeface="Arial" pitchFamily="34" charset="0"/>
              <a:buChar char="•"/>
            </a:pPr>
            <a:r>
              <a:rPr lang="en-US" sz="1200"/>
              <a:t> hidden</a:t>
            </a:r>
          </a:p>
          <a:p>
            <a:pPr algn="l" rtl="0" eaLnBrk="0" hangingPunct="0">
              <a:buFont typeface="Arial" pitchFamily="34" charset="0"/>
              <a:buChar char="•"/>
            </a:pPr>
            <a:r>
              <a:rPr lang="en-US" sz="1200"/>
              <a:t> system</a:t>
            </a:r>
          </a:p>
          <a:p>
            <a:pPr algn="l" rtl="0" eaLnBrk="0" hangingPunct="0">
              <a:buFont typeface="Arial" pitchFamily="34" charset="0"/>
              <a:buChar char="•"/>
            </a:pPr>
            <a:r>
              <a:rPr lang="en-US" sz="1200"/>
              <a:t> archive</a:t>
            </a:r>
            <a:endParaRPr lang="he-IL" sz="1200"/>
          </a:p>
        </p:txBody>
      </p:sp>
      <p:sp>
        <p:nvSpPr>
          <p:cNvPr id="23559" name="Rectangular Callout 9"/>
          <p:cNvSpPr>
            <a:spLocks noChangeArrowheads="1"/>
          </p:cNvSpPr>
          <p:nvPr/>
        </p:nvSpPr>
        <p:spPr bwMode="auto">
          <a:xfrm>
            <a:off x="4724400" y="3000374"/>
            <a:ext cx="2438400" cy="352425"/>
          </a:xfrm>
          <a:prstGeom prst="wedgeRectCallout">
            <a:avLst>
              <a:gd name="adj1" fmla="val 45639"/>
              <a:gd name="adj2" fmla="val 350536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 rtl="0" eaLnBrk="0" hangingPunct="0"/>
            <a:r>
              <a:rPr lang="en-US" sz="1200" dirty="0"/>
              <a:t>An index into the 64K –entry FAT</a:t>
            </a:r>
            <a:endParaRPr lang="he-IL" sz="1200" dirty="0"/>
          </a:p>
        </p:txBody>
      </p:sp>
      <p:sp>
        <p:nvSpPr>
          <p:cNvPr id="49161" name="Slide Number Placeholder 11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014B99F-2746-4936-8F42-F1819071337D}" type="slidenum">
              <a:rPr lang="he-IL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smtClean="0">
                <a:cs typeface="Times New Roman" pitchFamily="18" charset="0"/>
              </a:rPr>
              <a:t>NTFS</a:t>
            </a:r>
            <a:endParaRPr lang="he-IL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cs typeface="Arial" pitchFamily="34" charset="0"/>
              </a:rPr>
              <a:t>Each file is represented by a record in a special file called the master file table (MFT).</a:t>
            </a:r>
          </a:p>
          <a:p>
            <a:pPr>
              <a:lnSpc>
                <a:spcPct val="80000"/>
              </a:lnSpc>
            </a:pPr>
            <a:endParaRPr lang="en-US" sz="2800" dirty="0" smtClean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cs typeface="Arial" pitchFamily="34" charset="0"/>
              </a:rPr>
              <a:t>The master file table allocates a certain amount of space for each file record (for attributes). </a:t>
            </a:r>
          </a:p>
          <a:p>
            <a:pPr>
              <a:lnSpc>
                <a:spcPct val="80000"/>
              </a:lnSpc>
            </a:pPr>
            <a:endParaRPr lang="en-US" sz="2800" dirty="0" smtClean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cs typeface="Arial" pitchFamily="34" charset="0"/>
              </a:rPr>
              <a:t>Small files can be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entirely contained within the master file table record in this case file access is very fast. </a:t>
            </a:r>
          </a:p>
          <a:p>
            <a:pPr>
              <a:lnSpc>
                <a:spcPct val="80000"/>
              </a:lnSpc>
            </a:pPr>
            <a:endParaRPr lang="en-US" sz="2500" dirty="0" smtClean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he-IL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Storing file data</a:t>
            </a:r>
            <a:endParaRPr lang="he-IL" smtClean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he-IL" sz="2800" dirty="0" smtClean="0"/>
              <a:t>An MFT record contains a sequence of </a:t>
            </a:r>
            <a:r>
              <a:rPr lang="en-US" altLang="he-IL" sz="2800" i="1" dirty="0" smtClean="0"/>
              <a:t>attributes</a:t>
            </a:r>
          </a:p>
          <a:p>
            <a:r>
              <a:rPr lang="en-US" altLang="he-IL" sz="2800" dirty="0" smtClean="0"/>
              <a:t>File data is one of these attributes</a:t>
            </a:r>
          </a:p>
          <a:p>
            <a:r>
              <a:rPr lang="en-US" altLang="he-IL" sz="2800" dirty="0" smtClean="0"/>
              <a:t>If file is short – all data is within the (single) MFT record</a:t>
            </a:r>
          </a:p>
          <a:p>
            <a:r>
              <a:rPr lang="en-US" altLang="he-IL" sz="2800" dirty="0" smtClean="0"/>
              <a:t>Blocks described by sequence of records, each of which is a series of </a:t>
            </a:r>
            <a:r>
              <a:rPr lang="en-US" altLang="he-IL" sz="2800" i="1" dirty="0" smtClean="0"/>
              <a:t>runs</a:t>
            </a:r>
            <a:r>
              <a:rPr lang="en-US" altLang="he-IL" sz="2800" dirty="0" smtClean="0"/>
              <a:t>. </a:t>
            </a:r>
          </a:p>
          <a:p>
            <a:r>
              <a:rPr lang="en-US" altLang="he-IL" sz="2800" dirty="0" smtClean="0"/>
              <a:t>A run is a contiguous sequence of blocks and represented by a pair: &lt;first, </a:t>
            </a:r>
            <a:r>
              <a:rPr lang="en-US" altLang="he-IL" sz="2800" dirty="0" err="1" smtClean="0"/>
              <a:t>len</a:t>
            </a:r>
            <a:r>
              <a:rPr lang="en-US" altLang="he-IL" sz="28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798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7772400" cy="928688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The MFT record of a file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67375"/>
            <a:ext cx="9144000" cy="800100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en-US" altLang="he-IL" dirty="0" smtClean="0"/>
              <a:t>An MFT record for a three-run, nine-block file</a:t>
            </a:r>
            <a:endParaRPr lang="en-US" altLang="he-IL" sz="3600" dirty="0" smtClean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8450"/>
            <a:ext cx="8399463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152525"/>
            <a:ext cx="83248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-428625"/>
            <a:ext cx="7772400" cy="1143000"/>
          </a:xfrm>
        </p:spPr>
        <p:txBody>
          <a:bodyPr anchor="b"/>
          <a:lstStyle/>
          <a:p>
            <a:r>
              <a:rPr lang="en-US" smtClean="0">
                <a:cs typeface="Times New Roman" pitchFamily="18" charset="0"/>
              </a:rPr>
              <a:t>The MFT record of a long file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524500"/>
            <a:ext cx="9144000" cy="800100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en-US" sz="2800" dirty="0" smtClean="0">
                <a:cs typeface="Arial" pitchFamily="34" charset="0"/>
              </a:rPr>
              <a:t>A file that requires three MFT records to store its runs</a:t>
            </a:r>
            <a:endParaRPr lang="en-US" sz="24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2445</Words>
  <Application>Microsoft Office PowerPoint</Application>
  <PresentationFormat>On-screen Show (4:3)</PresentationFormat>
  <Paragraphs>307</Paragraphs>
  <Slides>40</Slides>
  <Notes>4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Symbol</vt:lpstr>
      <vt:lpstr>Times New Roman</vt:lpstr>
      <vt:lpstr>Office Theme</vt:lpstr>
      <vt:lpstr>Operating Systems</vt:lpstr>
      <vt:lpstr>File system layout (Tanenbaum)</vt:lpstr>
      <vt:lpstr>Quick recap: i-Nodes</vt:lpstr>
      <vt:lpstr>FAT</vt:lpstr>
      <vt:lpstr>Recap: MS-DOS directory entry</vt:lpstr>
      <vt:lpstr>NTFS</vt:lpstr>
      <vt:lpstr>Storing file data</vt:lpstr>
      <vt:lpstr>The MFT record of a file</vt:lpstr>
      <vt:lpstr>The MFT record of a long file</vt:lpstr>
      <vt:lpstr>NTFS compression</vt:lpstr>
      <vt:lpstr>The MFT record of a compressed file</vt:lpstr>
      <vt:lpstr>Question 1: FAT</vt:lpstr>
      <vt:lpstr>Question 2: FAT (2007a)</vt:lpstr>
      <vt:lpstr>Question 2: FAT (2007a)</vt:lpstr>
      <vt:lpstr>Question 2: FAT (2007a)</vt:lpstr>
      <vt:lpstr>Question 2: FAT (2007a)</vt:lpstr>
      <vt:lpstr>Question 2: FAT (2007a)</vt:lpstr>
      <vt:lpstr>Question 2: FAT (2007a)</vt:lpstr>
      <vt:lpstr>Question 2: FAT (2007a)</vt:lpstr>
      <vt:lpstr>Question 2: FAT (2007a)</vt:lpstr>
      <vt:lpstr>NFS – Network File System</vt:lpstr>
      <vt:lpstr>PowerPoint Presentation</vt:lpstr>
      <vt:lpstr>Protocols of NFS - mount</vt:lpstr>
      <vt:lpstr>Question 3 (Moed b, 2007)</vt:lpstr>
      <vt:lpstr>Question 3 (Moed b, 2007)</vt:lpstr>
      <vt:lpstr>Question 3a (Moed b, 2007)</vt:lpstr>
      <vt:lpstr>Question 3b (Moed b, 2007)</vt:lpstr>
      <vt:lpstr>Question 4 (Moed b 2006)</vt:lpstr>
      <vt:lpstr>Question 4 (Moed b 2006)</vt:lpstr>
      <vt:lpstr>Open File Description Table &amp; File Descriptor Table</vt:lpstr>
      <vt:lpstr>Question 5 (Moed a 2009)</vt:lpstr>
      <vt:lpstr>Question 5 (Moed a 2009)</vt:lpstr>
      <vt:lpstr>Locking Files</vt:lpstr>
      <vt:lpstr>Locking Files</vt:lpstr>
      <vt:lpstr>Question 4 (Moed b 2006) [revised]</vt:lpstr>
      <vt:lpstr>Question 4 (Moed b 2006)</vt:lpstr>
      <vt:lpstr>Question 5 (Moed a 2009)</vt:lpstr>
      <vt:lpstr>Question 5 (Moed a 2009)</vt:lpstr>
      <vt:lpstr>Question 5 (Moed a 2009)</vt:lpstr>
      <vt:lpstr>Question 5 (Moed a 2009)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cp:lastModifiedBy>Vadim Levit</cp:lastModifiedBy>
  <cp:revision>322</cp:revision>
  <dcterms:created xsi:type="dcterms:W3CDTF">2008-06-17T14:54:39Z</dcterms:created>
  <dcterms:modified xsi:type="dcterms:W3CDTF">2017-06-11T07:15:07Z</dcterms:modified>
</cp:coreProperties>
</file>