
<file path=[Content_Types].xml><?xml version="1.0" encoding="utf-8"?>
<Types xmlns="http://schemas.openxmlformats.org/package/2006/content-types">
  <Default Extension="png" ContentType="image/png"/>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301" r:id="rId3"/>
    <p:sldId id="258" r:id="rId4"/>
    <p:sldId id="259" r:id="rId5"/>
    <p:sldId id="260" r:id="rId6"/>
    <p:sldId id="261" r:id="rId7"/>
    <p:sldId id="304" r:id="rId8"/>
    <p:sldId id="284" r:id="rId9"/>
    <p:sldId id="286" r:id="rId10"/>
    <p:sldId id="287" r:id="rId11"/>
    <p:sldId id="289" r:id="rId12"/>
    <p:sldId id="290" r:id="rId13"/>
    <p:sldId id="292" r:id="rId14"/>
    <p:sldId id="302" r:id="rId15"/>
    <p:sldId id="303" r:id="rId16"/>
    <p:sldId id="294" r:id="rId17"/>
    <p:sldId id="295" r:id="rId18"/>
    <p:sldId id="296" r:id="rId19"/>
    <p:sldId id="300" r:id="rId20"/>
    <p:sldId id="297" r:id="rId21"/>
    <p:sldId id="298" r:id="rId22"/>
    <p:sldId id="299" r:id="rId23"/>
    <p:sldId id="278" r:id="rId24"/>
    <p:sldId id="279" r:id="rId25"/>
    <p:sldId id="267" r:id="rId26"/>
    <p:sldId id="268" r:id="rId27"/>
    <p:sldId id="270" r:id="rId28"/>
    <p:sldId id="269" r:id="rId29"/>
    <p:sldId id="264" r:id="rId30"/>
    <p:sldId id="265" r:id="rId31"/>
    <p:sldId id="263" r:id="rId32"/>
    <p:sldId id="266" r:id="rId33"/>
    <p:sldId id="271" r:id="rId34"/>
    <p:sldId id="272" r:id="rId35"/>
    <p:sldId id="273" r:id="rId36"/>
    <p:sldId id="274" r:id="rId37"/>
    <p:sldId id="275" r:id="rId38"/>
    <p:sldId id="276" r:id="rId39"/>
    <p:sldId id="277" r:id="rId40"/>
    <p:sldId id="282" r:id="rId41"/>
    <p:sldId id="283" r:id="rId42"/>
  </p:sldIdLst>
  <p:sldSz cx="9144000" cy="6858000" type="screen4x3"/>
  <p:notesSz cx="6718300" cy="9855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413FA1F6-90A4-4763-AE5E-2C8C4386C687}">
          <p14:sldIdLst>
            <p14:sldId id="256"/>
            <p14:sldId id="301"/>
            <p14:sldId id="258"/>
            <p14:sldId id="259"/>
            <p14:sldId id="260"/>
            <p14:sldId id="261"/>
            <p14:sldId id="304"/>
            <p14:sldId id="284"/>
            <p14:sldId id="286"/>
            <p14:sldId id="287"/>
            <p14:sldId id="289"/>
            <p14:sldId id="290"/>
            <p14:sldId id="292"/>
            <p14:sldId id="302"/>
            <p14:sldId id="303"/>
            <p14:sldId id="294"/>
            <p14:sldId id="295"/>
            <p14:sldId id="296"/>
          </p14:sldIdLst>
        </p14:section>
        <p14:section name="Untitled Section" id="{5F068445-38C3-4C20-A719-EA9D86A2F077}">
          <p14:sldIdLst>
            <p14:sldId id="300"/>
            <p14:sldId id="297"/>
            <p14:sldId id="298"/>
            <p14:sldId id="299"/>
            <p14:sldId id="278"/>
            <p14:sldId id="279"/>
            <p14:sldId id="267"/>
            <p14:sldId id="268"/>
            <p14:sldId id="270"/>
            <p14:sldId id="269"/>
            <p14:sldId id="264"/>
            <p14:sldId id="265"/>
            <p14:sldId id="263"/>
            <p14:sldId id="266"/>
            <p14:sldId id="271"/>
            <p14:sldId id="272"/>
            <p14:sldId id="273"/>
            <p14:sldId id="274"/>
            <p14:sldId id="275"/>
            <p14:sldId id="276"/>
            <p14:sldId id="277"/>
            <p14:sldId id="282"/>
            <p14:sldId id="2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52" autoAdjust="0"/>
  </p:normalViewPr>
  <p:slideViewPr>
    <p:cSldViewPr>
      <p:cViewPr varScale="1">
        <p:scale>
          <a:sx n="103" d="100"/>
          <a:sy n="103" d="100"/>
        </p:scale>
        <p:origin x="1242"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06825" y="0"/>
            <a:ext cx="2911475" cy="492125"/>
          </a:xfrm>
          <a:prstGeom prst="rect">
            <a:avLst/>
          </a:prstGeom>
        </p:spPr>
        <p:txBody>
          <a:bodyPr vert="horz" lIns="91440" tIns="45720" rIns="91440" bIns="45720" rtlCol="1"/>
          <a:lstStyle>
            <a:lvl1pPr algn="r">
              <a:defRPr sz="1200" smtClean="0">
                <a:latin typeface="Arial" pitchFamily="34" charset="0"/>
                <a:cs typeface="Arial" pitchFamily="34" charset="0"/>
              </a:defRPr>
            </a:lvl1pPr>
          </a:lstStyle>
          <a:p>
            <a:pPr>
              <a:defRPr/>
            </a:pPr>
            <a:endParaRPr lang="he-IL"/>
          </a:p>
        </p:txBody>
      </p:sp>
      <p:sp>
        <p:nvSpPr>
          <p:cNvPr id="3" name="Date Placeholder 2"/>
          <p:cNvSpPr>
            <a:spLocks noGrp="1"/>
          </p:cNvSpPr>
          <p:nvPr>
            <p:ph type="dt" sz="quarter" idx="1"/>
          </p:nvPr>
        </p:nvSpPr>
        <p:spPr>
          <a:xfrm>
            <a:off x="1588" y="0"/>
            <a:ext cx="2911475" cy="492125"/>
          </a:xfrm>
          <a:prstGeom prst="rect">
            <a:avLst/>
          </a:prstGeom>
        </p:spPr>
        <p:txBody>
          <a:bodyPr vert="horz" lIns="91440" tIns="45720" rIns="91440" bIns="45720" rtlCol="1"/>
          <a:lstStyle>
            <a:lvl1pPr algn="l">
              <a:defRPr sz="1200" smtClean="0">
                <a:latin typeface="Arial" pitchFamily="34" charset="0"/>
                <a:cs typeface="Arial" pitchFamily="34" charset="0"/>
              </a:defRPr>
            </a:lvl1pPr>
          </a:lstStyle>
          <a:p>
            <a:pPr>
              <a:defRPr/>
            </a:pPr>
            <a:fld id="{F6787380-2755-4635-B23E-39FAA5BE871F}" type="datetimeFigureOut">
              <a:rPr lang="he-IL"/>
              <a:pPr>
                <a:defRPr/>
              </a:pPr>
              <a:t>כ"ח/אדר/תשע"ז</a:t>
            </a:fld>
            <a:endParaRPr lang="he-IL"/>
          </a:p>
        </p:txBody>
      </p:sp>
      <p:sp>
        <p:nvSpPr>
          <p:cNvPr id="4" name="Footer Placeholder 3"/>
          <p:cNvSpPr>
            <a:spLocks noGrp="1"/>
          </p:cNvSpPr>
          <p:nvPr>
            <p:ph type="ftr" sz="quarter" idx="2"/>
          </p:nvPr>
        </p:nvSpPr>
        <p:spPr>
          <a:xfrm>
            <a:off x="3806825" y="9361488"/>
            <a:ext cx="2911475" cy="492125"/>
          </a:xfrm>
          <a:prstGeom prst="rect">
            <a:avLst/>
          </a:prstGeom>
        </p:spPr>
        <p:txBody>
          <a:bodyPr vert="horz" lIns="91440" tIns="45720" rIns="91440" bIns="45720" rtlCol="1" anchor="b"/>
          <a:lstStyle>
            <a:lvl1pPr algn="r">
              <a:defRPr sz="1200" smtClean="0">
                <a:latin typeface="Arial" pitchFamily="34" charset="0"/>
                <a:cs typeface="Arial" pitchFamily="34" charset="0"/>
              </a:defRPr>
            </a:lvl1pPr>
          </a:lstStyle>
          <a:p>
            <a:pPr>
              <a:defRPr/>
            </a:pPr>
            <a:endParaRPr lang="he-IL"/>
          </a:p>
        </p:txBody>
      </p:sp>
      <p:sp>
        <p:nvSpPr>
          <p:cNvPr id="5" name="Slide Number Placeholder 4"/>
          <p:cNvSpPr>
            <a:spLocks noGrp="1"/>
          </p:cNvSpPr>
          <p:nvPr>
            <p:ph type="sldNum" sz="quarter" idx="3"/>
          </p:nvPr>
        </p:nvSpPr>
        <p:spPr>
          <a:xfrm>
            <a:off x="1588" y="9361488"/>
            <a:ext cx="2911475" cy="492125"/>
          </a:xfrm>
          <a:prstGeom prst="rect">
            <a:avLst/>
          </a:prstGeom>
        </p:spPr>
        <p:txBody>
          <a:bodyPr vert="horz" lIns="91440" tIns="45720" rIns="91440" bIns="45720" rtlCol="1" anchor="b"/>
          <a:lstStyle>
            <a:lvl1pPr algn="l">
              <a:defRPr sz="1200" smtClean="0">
                <a:latin typeface="Arial" pitchFamily="34" charset="0"/>
                <a:cs typeface="Arial" pitchFamily="34" charset="0"/>
              </a:defRPr>
            </a:lvl1pPr>
          </a:lstStyle>
          <a:p>
            <a:pPr>
              <a:defRPr/>
            </a:pPr>
            <a:fld id="{808FD7CD-B105-453B-9701-C5178B4DBD68}" type="slidenum">
              <a:rPr lang="he-IL"/>
              <a:pPr>
                <a:defRPr/>
              </a:pPr>
              <a:t>‹#›</a:t>
            </a:fld>
            <a:endParaRPr lang="he-IL"/>
          </a:p>
        </p:txBody>
      </p:sp>
    </p:spTree>
    <p:extLst>
      <p:ext uri="{BB962C8B-B14F-4D97-AF65-F5344CB8AC3E}">
        <p14:creationId xmlns:p14="http://schemas.microsoft.com/office/powerpoint/2010/main" val="4071254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1475" cy="492125"/>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05238" y="0"/>
            <a:ext cx="2911475" cy="492125"/>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6DB6A55-3BBA-49F0-85D0-E52CEA86F58E}" type="datetimeFigureOut">
              <a:rPr lang="en-US"/>
              <a:pPr>
                <a:defRPr/>
              </a:pPr>
              <a:t>3/26/2017</a:t>
            </a:fld>
            <a:endParaRPr lang="en-US"/>
          </a:p>
        </p:txBody>
      </p:sp>
      <p:sp>
        <p:nvSpPr>
          <p:cNvPr id="4" name="Slide Image Placeholder 3"/>
          <p:cNvSpPr>
            <a:spLocks noGrp="1" noRot="1" noChangeAspect="1"/>
          </p:cNvSpPr>
          <p:nvPr>
            <p:ph type="sldImg" idx="2"/>
          </p:nvPr>
        </p:nvSpPr>
        <p:spPr>
          <a:xfrm>
            <a:off x="895350" y="739775"/>
            <a:ext cx="4927600" cy="36957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1513" y="4681538"/>
            <a:ext cx="5375275" cy="44338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61488"/>
            <a:ext cx="2911475" cy="492125"/>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05238" y="9361488"/>
            <a:ext cx="2911475" cy="492125"/>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cs typeface="Arial" pitchFamily="34" charset="0"/>
              </a:defRPr>
            </a:lvl1pPr>
          </a:lstStyle>
          <a:p>
            <a:pPr>
              <a:defRPr/>
            </a:pPr>
            <a:fld id="{97A3A50E-FBED-4284-80BB-7E332C0B763A}" type="slidenum">
              <a:rPr lang="he-IL"/>
              <a:pPr>
                <a:defRPr/>
              </a:pPr>
              <a:t>‹#›</a:t>
            </a:fld>
            <a:endParaRPr lang="en-US"/>
          </a:p>
        </p:txBody>
      </p:sp>
    </p:spTree>
    <p:extLst>
      <p:ext uri="{BB962C8B-B14F-4D97-AF65-F5344CB8AC3E}">
        <p14:creationId xmlns:p14="http://schemas.microsoft.com/office/powerpoint/2010/main" val="3232717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he-IL"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86F39DC-AE82-41C9-8736-4C13066A9242}" type="slidenum">
              <a:rPr lang="he-IL" smtClean="0">
                <a:latin typeface="Calibri" pitchFamily="34" charset="0"/>
              </a:rPr>
              <a:pPr eaLnBrk="1" hangingPunct="1"/>
              <a:t>3</a:t>
            </a:fld>
            <a:endParaRPr lang="en-US" smtClean="0">
              <a:latin typeface="Calibri" pitchFamily="34" charset="0"/>
            </a:endParaRPr>
          </a:p>
        </p:txBody>
      </p:sp>
    </p:spTree>
    <p:extLst>
      <p:ext uri="{BB962C8B-B14F-4D97-AF65-F5344CB8AC3E}">
        <p14:creationId xmlns:p14="http://schemas.microsoft.com/office/powerpoint/2010/main" val="2320871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dirty="0"/>
          </a:p>
        </p:txBody>
      </p:sp>
      <p:sp>
        <p:nvSpPr>
          <p:cNvPr id="4" name="Slide Number Placeholder 3"/>
          <p:cNvSpPr>
            <a:spLocks noGrp="1"/>
          </p:cNvSpPr>
          <p:nvPr>
            <p:ph type="sldNum" sz="quarter" idx="10"/>
          </p:nvPr>
        </p:nvSpPr>
        <p:spPr/>
        <p:txBody>
          <a:bodyPr/>
          <a:lstStyle/>
          <a:p>
            <a:pPr>
              <a:defRPr/>
            </a:pPr>
            <a:fld id="{97A3A50E-FBED-4284-80BB-7E332C0B763A}" type="slidenum">
              <a:rPr lang="he-IL" smtClean="0"/>
              <a:pPr>
                <a:defRPr/>
              </a:pPr>
              <a:t>28</a:t>
            </a:fld>
            <a:endParaRPr lang="en-US"/>
          </a:p>
        </p:txBody>
      </p:sp>
    </p:spTree>
    <p:extLst>
      <p:ext uri="{BB962C8B-B14F-4D97-AF65-F5344CB8AC3E}">
        <p14:creationId xmlns:p14="http://schemas.microsoft.com/office/powerpoint/2010/main" val="3250328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A3A50E-FBED-4284-80BB-7E332C0B763A}" type="slidenum">
              <a:rPr lang="he-IL" smtClean="0"/>
              <a:pPr>
                <a:defRPr/>
              </a:pPr>
              <a:t>29</a:t>
            </a:fld>
            <a:endParaRPr lang="en-US"/>
          </a:p>
        </p:txBody>
      </p:sp>
    </p:spTree>
    <p:extLst>
      <p:ext uri="{BB962C8B-B14F-4D97-AF65-F5344CB8AC3E}">
        <p14:creationId xmlns:p14="http://schemas.microsoft.com/office/powerpoint/2010/main" val="260263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Regarding  Guaranteed scheduling: </a:t>
            </a:r>
            <a:r>
              <a:rPr lang="en-US" dirty="0" err="1" smtClean="0"/>
              <a:t>Tanenbaum</a:t>
            </a:r>
            <a:r>
              <a:rPr lang="en-US" dirty="0" smtClean="0"/>
              <a:t> second edition p. 170</a:t>
            </a:r>
          </a:p>
          <a:p>
            <a:endParaRPr lang="en-US" dirty="0" smtClean="0"/>
          </a:p>
          <a:p>
            <a:endParaRPr lang="he-IL" dirty="0"/>
          </a:p>
        </p:txBody>
      </p:sp>
      <p:sp>
        <p:nvSpPr>
          <p:cNvPr id="4" name="Slide Number Placeholder 3"/>
          <p:cNvSpPr>
            <a:spLocks noGrp="1"/>
          </p:cNvSpPr>
          <p:nvPr>
            <p:ph type="sldNum" sz="quarter" idx="10"/>
          </p:nvPr>
        </p:nvSpPr>
        <p:spPr/>
        <p:txBody>
          <a:bodyPr/>
          <a:lstStyle/>
          <a:p>
            <a:pPr>
              <a:defRPr/>
            </a:pPr>
            <a:fld id="{97A3A50E-FBED-4284-80BB-7E332C0B763A}" type="slidenum">
              <a:rPr lang="he-IL" smtClean="0"/>
              <a:pPr>
                <a:defRPr/>
              </a:pPr>
              <a:t>5</a:t>
            </a:fld>
            <a:endParaRPr lang="en-US"/>
          </a:p>
        </p:txBody>
      </p:sp>
    </p:spTree>
    <p:extLst>
      <p:ext uri="{BB962C8B-B14F-4D97-AF65-F5344CB8AC3E}">
        <p14:creationId xmlns:p14="http://schemas.microsoft.com/office/powerpoint/2010/main" val="4179704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9DCA33D-D031-422E-8FE5-9705A6CCF5D4}" type="slidenum">
              <a:rPr lang="en-US"/>
              <a:pPr/>
              <a:t>8</a:t>
            </a:fld>
            <a:endParaRPr lang="en-US"/>
          </a:p>
        </p:txBody>
      </p:sp>
      <p:sp>
        <p:nvSpPr>
          <p:cNvPr id="49153" name="Rectangle 1"/>
          <p:cNvSpPr txBox="1">
            <a:spLocks noGrp="1" noRot="1" noChangeAspect="1" noChangeArrowheads="1"/>
          </p:cNvSpPr>
          <p:nvPr>
            <p:ph type="sldImg"/>
          </p:nvPr>
        </p:nvSpPr>
        <p:spPr bwMode="auto">
          <a:xfrm>
            <a:off x="895350" y="747713"/>
            <a:ext cx="4927600" cy="3695700"/>
          </a:xfrm>
          <a:prstGeom prst="rect">
            <a:avLst/>
          </a:prstGeom>
          <a:solidFill>
            <a:srgbClr val="FFFFFF"/>
          </a:solidFill>
          <a:ln>
            <a:solidFill>
              <a:srgbClr val="000000"/>
            </a:solidFill>
            <a:miter lim="800000"/>
            <a:headEnd/>
            <a:tailEnd/>
          </a:ln>
        </p:spPr>
      </p:sp>
      <p:sp>
        <p:nvSpPr>
          <p:cNvPr id="49154" name="Rectangle 2"/>
          <p:cNvSpPr txBox="1">
            <a:spLocks noGrp="1" noChangeArrowheads="1"/>
          </p:cNvSpPr>
          <p:nvPr>
            <p:ph type="body" idx="1"/>
          </p:nvPr>
        </p:nvSpPr>
        <p:spPr bwMode="auto">
          <a:xfrm>
            <a:off x="671008" y="4680288"/>
            <a:ext cx="5374914" cy="4345869"/>
          </a:xfrm>
          <a:prstGeom prst="rect">
            <a:avLst/>
          </a:prstGeom>
          <a:noFill/>
          <a:ln>
            <a:round/>
            <a:headEnd/>
            <a:tailEnd/>
          </a:ln>
        </p:spPr>
        <p:txBody>
          <a:bodyPr wrap="none" anchor="ctr"/>
          <a:lstStyle/>
          <a:p>
            <a:endParaRPr lang="he-IL"/>
          </a:p>
        </p:txBody>
      </p:sp>
    </p:spTree>
    <p:extLst>
      <p:ext uri="{BB962C8B-B14F-4D97-AF65-F5344CB8AC3E}">
        <p14:creationId xmlns:p14="http://schemas.microsoft.com/office/powerpoint/2010/main" val="3324730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DF5758-B65C-41DD-B431-F57266449095}" type="slidenum">
              <a:rPr lang="en-US"/>
              <a:pPr/>
              <a:t>9</a:t>
            </a:fld>
            <a:endParaRPr lang="en-US"/>
          </a:p>
        </p:txBody>
      </p:sp>
      <p:sp>
        <p:nvSpPr>
          <p:cNvPr id="51201" name="Rectangle 1"/>
          <p:cNvSpPr txBox="1">
            <a:spLocks noGrp="1" noRot="1" noChangeAspect="1" noChangeArrowheads="1"/>
          </p:cNvSpPr>
          <p:nvPr>
            <p:ph type="sldImg"/>
          </p:nvPr>
        </p:nvSpPr>
        <p:spPr bwMode="auto">
          <a:xfrm>
            <a:off x="895350" y="747713"/>
            <a:ext cx="4927600" cy="3695700"/>
          </a:xfrm>
          <a:prstGeom prst="rect">
            <a:avLst/>
          </a:prstGeom>
          <a:solidFill>
            <a:srgbClr val="FFFFFF"/>
          </a:solidFill>
          <a:ln>
            <a:solidFill>
              <a:srgbClr val="000000"/>
            </a:solidFill>
            <a:miter lim="800000"/>
            <a:headEnd/>
            <a:tailEnd/>
          </a:ln>
        </p:spPr>
      </p:sp>
      <p:sp>
        <p:nvSpPr>
          <p:cNvPr id="51202" name="Rectangle 2"/>
          <p:cNvSpPr txBox="1">
            <a:spLocks noGrp="1" noChangeArrowheads="1"/>
          </p:cNvSpPr>
          <p:nvPr>
            <p:ph type="body" idx="1"/>
          </p:nvPr>
        </p:nvSpPr>
        <p:spPr bwMode="auto">
          <a:xfrm>
            <a:off x="671008" y="4680288"/>
            <a:ext cx="5374914" cy="4345869"/>
          </a:xfrm>
          <a:prstGeom prst="rect">
            <a:avLst/>
          </a:prstGeom>
          <a:noFill/>
          <a:ln>
            <a:round/>
            <a:headEnd/>
            <a:tailEnd/>
          </a:ln>
        </p:spPr>
        <p:txBody>
          <a:bodyPr wrap="none" anchor="ctr"/>
          <a:lstStyle/>
          <a:p>
            <a:endParaRPr lang="he-IL"/>
          </a:p>
        </p:txBody>
      </p:sp>
    </p:spTree>
    <p:extLst>
      <p:ext uri="{BB962C8B-B14F-4D97-AF65-F5344CB8AC3E}">
        <p14:creationId xmlns:p14="http://schemas.microsoft.com/office/powerpoint/2010/main" val="2011905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B4BDEF-749E-4EDF-990F-BB719AA4B423}" type="slidenum">
              <a:rPr lang="en-US"/>
              <a:pPr/>
              <a:t>10</a:t>
            </a:fld>
            <a:endParaRPr lang="en-US"/>
          </a:p>
        </p:txBody>
      </p:sp>
      <p:sp>
        <p:nvSpPr>
          <p:cNvPr id="52225" name="Rectangle 1"/>
          <p:cNvSpPr txBox="1">
            <a:spLocks noGrp="1" noRot="1" noChangeAspect="1" noChangeArrowheads="1"/>
          </p:cNvSpPr>
          <p:nvPr>
            <p:ph type="sldImg"/>
          </p:nvPr>
        </p:nvSpPr>
        <p:spPr bwMode="auto">
          <a:xfrm>
            <a:off x="895350" y="747713"/>
            <a:ext cx="4927600" cy="3695700"/>
          </a:xfrm>
          <a:prstGeom prst="rect">
            <a:avLst/>
          </a:prstGeom>
          <a:solidFill>
            <a:srgbClr val="FFFFFF"/>
          </a:solidFill>
          <a:ln>
            <a:solidFill>
              <a:srgbClr val="000000"/>
            </a:solidFill>
            <a:miter lim="800000"/>
            <a:headEnd/>
            <a:tailEnd/>
          </a:ln>
        </p:spPr>
      </p:sp>
      <p:sp>
        <p:nvSpPr>
          <p:cNvPr id="52226" name="Rectangle 2"/>
          <p:cNvSpPr txBox="1">
            <a:spLocks noGrp="1" noChangeArrowheads="1"/>
          </p:cNvSpPr>
          <p:nvPr>
            <p:ph type="body" idx="1"/>
          </p:nvPr>
        </p:nvSpPr>
        <p:spPr bwMode="auto">
          <a:xfrm>
            <a:off x="671008" y="4680288"/>
            <a:ext cx="5374914" cy="4345869"/>
          </a:xfrm>
          <a:prstGeom prst="rect">
            <a:avLst/>
          </a:prstGeom>
          <a:noFill/>
          <a:ln>
            <a:round/>
            <a:headEnd/>
            <a:tailEnd/>
          </a:ln>
        </p:spPr>
        <p:txBody>
          <a:bodyPr wrap="none" anchor="ctr"/>
          <a:lstStyle/>
          <a:p>
            <a:endParaRPr lang="he-IL"/>
          </a:p>
        </p:txBody>
      </p:sp>
    </p:spTree>
    <p:extLst>
      <p:ext uri="{BB962C8B-B14F-4D97-AF65-F5344CB8AC3E}">
        <p14:creationId xmlns:p14="http://schemas.microsoft.com/office/powerpoint/2010/main" val="1172457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EB83D2-3662-4606-9F5A-F69BDDC9D872}" type="slidenum">
              <a:rPr lang="en-US"/>
              <a:pPr/>
              <a:t>11</a:t>
            </a:fld>
            <a:endParaRPr lang="en-US"/>
          </a:p>
        </p:txBody>
      </p:sp>
      <p:sp>
        <p:nvSpPr>
          <p:cNvPr id="54273" name="Rectangle 1"/>
          <p:cNvSpPr txBox="1">
            <a:spLocks noGrp="1" noRot="1" noChangeAspect="1" noChangeArrowheads="1"/>
          </p:cNvSpPr>
          <p:nvPr>
            <p:ph type="sldImg"/>
          </p:nvPr>
        </p:nvSpPr>
        <p:spPr bwMode="auto">
          <a:xfrm>
            <a:off x="895350" y="747713"/>
            <a:ext cx="4927600" cy="3695700"/>
          </a:xfrm>
          <a:prstGeom prst="rect">
            <a:avLst/>
          </a:prstGeom>
          <a:solidFill>
            <a:srgbClr val="FFFFFF"/>
          </a:solidFill>
          <a:ln>
            <a:solidFill>
              <a:srgbClr val="000000"/>
            </a:solidFill>
            <a:miter lim="800000"/>
            <a:headEnd/>
            <a:tailEnd/>
          </a:ln>
        </p:spPr>
      </p:sp>
      <p:sp>
        <p:nvSpPr>
          <p:cNvPr id="54274" name="Rectangle 2"/>
          <p:cNvSpPr txBox="1">
            <a:spLocks noGrp="1" noChangeArrowheads="1"/>
          </p:cNvSpPr>
          <p:nvPr>
            <p:ph type="body" idx="1"/>
          </p:nvPr>
        </p:nvSpPr>
        <p:spPr bwMode="auto">
          <a:xfrm>
            <a:off x="671008" y="4680288"/>
            <a:ext cx="5374914" cy="4345869"/>
          </a:xfrm>
          <a:prstGeom prst="rect">
            <a:avLst/>
          </a:prstGeom>
          <a:noFill/>
          <a:ln>
            <a:round/>
            <a:headEnd/>
            <a:tailEnd/>
          </a:ln>
        </p:spPr>
        <p:txBody>
          <a:bodyPr wrap="none" anchor="ctr"/>
          <a:lstStyle/>
          <a:p>
            <a:endParaRPr lang="he-IL"/>
          </a:p>
        </p:txBody>
      </p:sp>
    </p:spTree>
    <p:extLst>
      <p:ext uri="{BB962C8B-B14F-4D97-AF65-F5344CB8AC3E}">
        <p14:creationId xmlns:p14="http://schemas.microsoft.com/office/powerpoint/2010/main" val="2426672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8BA769C-FA28-4EDC-B5AB-4DC6EB08D309}" type="slidenum">
              <a:rPr lang="en-US"/>
              <a:pPr/>
              <a:t>12</a:t>
            </a:fld>
            <a:endParaRPr lang="en-US"/>
          </a:p>
        </p:txBody>
      </p:sp>
      <p:sp>
        <p:nvSpPr>
          <p:cNvPr id="55297" name="Rectangle 1"/>
          <p:cNvSpPr txBox="1">
            <a:spLocks noGrp="1" noRot="1" noChangeAspect="1" noChangeArrowheads="1"/>
          </p:cNvSpPr>
          <p:nvPr>
            <p:ph type="sldImg"/>
          </p:nvPr>
        </p:nvSpPr>
        <p:spPr bwMode="auto">
          <a:xfrm>
            <a:off x="895350" y="747713"/>
            <a:ext cx="4927600" cy="3695700"/>
          </a:xfrm>
          <a:prstGeom prst="rect">
            <a:avLst/>
          </a:prstGeom>
          <a:solidFill>
            <a:srgbClr val="FFFFFF"/>
          </a:solidFill>
          <a:ln>
            <a:solidFill>
              <a:srgbClr val="000000"/>
            </a:solidFill>
            <a:miter lim="800000"/>
            <a:headEnd/>
            <a:tailEnd/>
          </a:ln>
        </p:spPr>
      </p:sp>
      <p:sp>
        <p:nvSpPr>
          <p:cNvPr id="55298" name="Rectangle 2"/>
          <p:cNvSpPr txBox="1">
            <a:spLocks noGrp="1" noChangeArrowheads="1"/>
          </p:cNvSpPr>
          <p:nvPr>
            <p:ph type="body" idx="1"/>
          </p:nvPr>
        </p:nvSpPr>
        <p:spPr bwMode="auto">
          <a:xfrm>
            <a:off x="671008" y="4680288"/>
            <a:ext cx="5374914" cy="4345869"/>
          </a:xfrm>
          <a:prstGeom prst="rect">
            <a:avLst/>
          </a:prstGeom>
          <a:noFill/>
          <a:ln>
            <a:round/>
            <a:headEnd/>
            <a:tailEnd/>
          </a:ln>
        </p:spPr>
        <p:txBody>
          <a:bodyPr wrap="none" anchor="ctr"/>
          <a:lstStyle/>
          <a:p>
            <a:endParaRPr lang="he-IL"/>
          </a:p>
        </p:txBody>
      </p:sp>
    </p:spTree>
    <p:extLst>
      <p:ext uri="{BB962C8B-B14F-4D97-AF65-F5344CB8AC3E}">
        <p14:creationId xmlns:p14="http://schemas.microsoft.com/office/powerpoint/2010/main" val="880329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BA320AB-E1A9-44C1-896D-7831DF07F39D}" type="slidenum">
              <a:rPr lang="en-US"/>
              <a:pPr/>
              <a:t>13</a:t>
            </a:fld>
            <a:endParaRPr lang="en-US"/>
          </a:p>
        </p:txBody>
      </p:sp>
      <p:sp>
        <p:nvSpPr>
          <p:cNvPr id="57345" name="Rectangle 1"/>
          <p:cNvSpPr txBox="1">
            <a:spLocks noGrp="1" noRot="1" noChangeAspect="1" noChangeArrowheads="1"/>
          </p:cNvSpPr>
          <p:nvPr>
            <p:ph type="sldImg"/>
          </p:nvPr>
        </p:nvSpPr>
        <p:spPr bwMode="auto">
          <a:xfrm>
            <a:off x="895350" y="747713"/>
            <a:ext cx="4927600" cy="3695700"/>
          </a:xfrm>
          <a:prstGeom prst="rect">
            <a:avLst/>
          </a:prstGeom>
          <a:solidFill>
            <a:srgbClr val="FFFFFF"/>
          </a:solidFill>
          <a:ln>
            <a:solidFill>
              <a:srgbClr val="000000"/>
            </a:solidFill>
            <a:miter lim="800000"/>
            <a:headEnd/>
            <a:tailEnd/>
          </a:ln>
        </p:spPr>
      </p:sp>
      <p:sp>
        <p:nvSpPr>
          <p:cNvPr id="57346" name="Rectangle 2"/>
          <p:cNvSpPr txBox="1">
            <a:spLocks noGrp="1" noChangeArrowheads="1"/>
          </p:cNvSpPr>
          <p:nvPr>
            <p:ph type="body" idx="1"/>
          </p:nvPr>
        </p:nvSpPr>
        <p:spPr bwMode="auto">
          <a:xfrm>
            <a:off x="671008" y="4680288"/>
            <a:ext cx="5374914" cy="4345869"/>
          </a:xfrm>
          <a:prstGeom prst="rect">
            <a:avLst/>
          </a:prstGeom>
          <a:noFill/>
          <a:ln>
            <a:round/>
            <a:headEnd/>
            <a:tailEnd/>
          </a:ln>
        </p:spPr>
        <p:txBody>
          <a:bodyPr wrap="none" anchor="ctr"/>
          <a:lstStyle/>
          <a:p>
            <a:endParaRPr lang="he-IL"/>
          </a:p>
        </p:txBody>
      </p:sp>
    </p:spTree>
    <p:extLst>
      <p:ext uri="{BB962C8B-B14F-4D97-AF65-F5344CB8AC3E}">
        <p14:creationId xmlns:p14="http://schemas.microsoft.com/office/powerpoint/2010/main" val="2113595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A3A50E-FBED-4284-80BB-7E332C0B763A}" type="slidenum">
              <a:rPr lang="he-IL" smtClean="0"/>
              <a:pPr>
                <a:defRPr/>
              </a:pPr>
              <a:t>25</a:t>
            </a:fld>
            <a:endParaRPr lang="en-US"/>
          </a:p>
        </p:txBody>
      </p:sp>
    </p:spTree>
    <p:extLst>
      <p:ext uri="{BB962C8B-B14F-4D97-AF65-F5344CB8AC3E}">
        <p14:creationId xmlns:p14="http://schemas.microsoft.com/office/powerpoint/2010/main" val="2873493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40F9ADD-0322-42C6-943B-750FB01AE80F}" type="datetime1">
              <a:rPr lang="en-US" smtClean="0"/>
              <a:pPr>
                <a:defRPr/>
              </a:pPr>
              <a:t>3/26/2017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F4C693-3764-4B6C-964D-24785EB9ED38}" type="slidenum">
              <a:rPr lang="he-IL"/>
              <a:pPr>
                <a:defRPr/>
              </a:pPr>
              <a:t>‹#›</a:t>
            </a:fld>
            <a:endParaRPr lang="en-US"/>
          </a:p>
        </p:txBody>
      </p:sp>
    </p:spTree>
    <p:extLst>
      <p:ext uri="{BB962C8B-B14F-4D97-AF65-F5344CB8AC3E}">
        <p14:creationId xmlns:p14="http://schemas.microsoft.com/office/powerpoint/2010/main" val="575767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0D9182D-F304-4ACF-A0AA-DF7B4545CC6B}" type="datetime1">
              <a:rPr lang="en-US" smtClean="0"/>
              <a:pPr>
                <a:defRPr/>
              </a:pPr>
              <a:t>3/26/2017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689D751-2652-4EB9-8DE2-CE1B572A3A9F}" type="slidenum">
              <a:rPr lang="he-IL"/>
              <a:pPr>
                <a:defRPr/>
              </a:pPr>
              <a:t>‹#›</a:t>
            </a:fld>
            <a:endParaRPr lang="en-US"/>
          </a:p>
        </p:txBody>
      </p:sp>
    </p:spTree>
    <p:extLst>
      <p:ext uri="{BB962C8B-B14F-4D97-AF65-F5344CB8AC3E}">
        <p14:creationId xmlns:p14="http://schemas.microsoft.com/office/powerpoint/2010/main" val="15345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4664F9E-190A-47E3-BAF0-787CA8453630}" type="datetime1">
              <a:rPr lang="en-US" smtClean="0"/>
              <a:pPr>
                <a:defRPr/>
              </a:pPr>
              <a:t>3/26/2017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9395CE-3003-4892-BB1E-DBC76F2028E9}" type="slidenum">
              <a:rPr lang="he-IL"/>
              <a:pPr>
                <a:defRPr/>
              </a:pPr>
              <a:t>‹#›</a:t>
            </a:fld>
            <a:endParaRPr lang="en-US"/>
          </a:p>
        </p:txBody>
      </p:sp>
    </p:spTree>
    <p:extLst>
      <p:ext uri="{BB962C8B-B14F-4D97-AF65-F5344CB8AC3E}">
        <p14:creationId xmlns:p14="http://schemas.microsoft.com/office/powerpoint/2010/main" val="893406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53760" y="489652"/>
            <a:ext cx="7836480" cy="927457"/>
          </a:xfrm>
        </p:spPr>
        <p:txBody>
          <a:bodyPr/>
          <a:lstStyle/>
          <a:p>
            <a:r>
              <a:rPr lang="en-US" smtClean="0"/>
              <a:t>Click to edit Master title style</a:t>
            </a:r>
            <a:endParaRPr lang="he-IL"/>
          </a:p>
        </p:txBody>
      </p:sp>
      <p:sp>
        <p:nvSpPr>
          <p:cNvPr id="3" name="ClipArt Placeholder 2"/>
          <p:cNvSpPr>
            <a:spLocks noGrp="1"/>
          </p:cNvSpPr>
          <p:nvPr>
            <p:ph type="clipArt" sz="half" idx="1"/>
          </p:nvPr>
        </p:nvSpPr>
        <p:spPr>
          <a:xfrm>
            <a:off x="653760" y="1795869"/>
            <a:ext cx="3767040" cy="3427560"/>
          </a:xfrm>
        </p:spPr>
        <p:txBody>
          <a:bodyPr/>
          <a:lstStyle/>
          <a:p>
            <a:endParaRPr lang="he-IL"/>
          </a:p>
        </p:txBody>
      </p:sp>
      <p:sp>
        <p:nvSpPr>
          <p:cNvPr id="4" name="Text Placeholder 3"/>
          <p:cNvSpPr>
            <a:spLocks noGrp="1"/>
          </p:cNvSpPr>
          <p:nvPr>
            <p:ph type="body" sz="half" idx="2"/>
          </p:nvPr>
        </p:nvSpPr>
        <p:spPr>
          <a:xfrm>
            <a:off x="4559040" y="1795869"/>
            <a:ext cx="3767040" cy="34275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idx="10"/>
          </p:nvPr>
        </p:nvSpPr>
        <p:spPr>
          <a:xfrm>
            <a:off x="613440" y="5715961"/>
            <a:ext cx="2128320" cy="470929"/>
          </a:xfrm>
        </p:spPr>
        <p:txBody>
          <a:bodyPr/>
          <a:lstStyle>
            <a:lvl1pPr>
              <a:defRPr/>
            </a:lvl1pPr>
          </a:lstStyle>
          <a:p>
            <a:endParaRPr lang="en-US"/>
          </a:p>
        </p:txBody>
      </p:sp>
      <p:sp>
        <p:nvSpPr>
          <p:cNvPr id="6" name="Footer Placeholder 5"/>
          <p:cNvSpPr>
            <a:spLocks noGrp="1"/>
          </p:cNvSpPr>
          <p:nvPr>
            <p:ph type="ftr" idx="11"/>
          </p:nvPr>
        </p:nvSpPr>
        <p:spPr>
          <a:xfrm>
            <a:off x="3101760" y="5731802"/>
            <a:ext cx="2921760" cy="470930"/>
          </a:xfrm>
        </p:spPr>
        <p:txBody>
          <a:bodyPr/>
          <a:lstStyle>
            <a:lvl1pPr>
              <a:defRPr/>
            </a:lvl1pPr>
          </a:lstStyle>
          <a:p>
            <a:endParaRPr lang="en-US"/>
          </a:p>
        </p:txBody>
      </p:sp>
      <p:sp>
        <p:nvSpPr>
          <p:cNvPr id="7" name="Slide Number Placeholder 6"/>
          <p:cNvSpPr>
            <a:spLocks noGrp="1"/>
          </p:cNvSpPr>
          <p:nvPr>
            <p:ph type="sldNum" idx="12"/>
          </p:nvPr>
        </p:nvSpPr>
        <p:spPr>
          <a:xfrm>
            <a:off x="6360481" y="5731802"/>
            <a:ext cx="2128320" cy="470930"/>
          </a:xfrm>
        </p:spPr>
        <p:txBody>
          <a:bodyPr/>
          <a:lstStyle>
            <a:lvl1pPr>
              <a:defRPr/>
            </a:lvl1pPr>
          </a:lstStyle>
          <a:p>
            <a:fld id="{CED0C0D8-CCA4-406B-86E9-F2A62D4729C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624F5DD-F9F6-4A90-A2EE-23DD8BD0BC85}" type="datetime1">
              <a:rPr lang="en-US" smtClean="0"/>
              <a:pPr>
                <a:defRPr/>
              </a:pPr>
              <a:t>3/26/2017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ADB7AD2-4E83-4436-A84A-E0BB6EB7607B}" type="slidenum">
              <a:rPr lang="he-IL"/>
              <a:pPr>
                <a:defRPr/>
              </a:pPr>
              <a:t>‹#›</a:t>
            </a:fld>
            <a:endParaRPr lang="en-US"/>
          </a:p>
        </p:txBody>
      </p:sp>
    </p:spTree>
    <p:extLst>
      <p:ext uri="{BB962C8B-B14F-4D97-AF65-F5344CB8AC3E}">
        <p14:creationId xmlns:p14="http://schemas.microsoft.com/office/powerpoint/2010/main" val="4080500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2EE19A9-3D55-47EC-8664-C0AAAFD7EF08}" type="datetime1">
              <a:rPr lang="en-US" smtClean="0"/>
              <a:pPr>
                <a:defRPr/>
              </a:pPr>
              <a:t>3/26/2017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0CD719-7BDF-4C94-ABBE-E05C0E4AA6E0}" type="slidenum">
              <a:rPr lang="he-IL"/>
              <a:pPr>
                <a:defRPr/>
              </a:pPr>
              <a:t>‹#›</a:t>
            </a:fld>
            <a:endParaRPr lang="en-US"/>
          </a:p>
        </p:txBody>
      </p:sp>
    </p:spTree>
    <p:extLst>
      <p:ext uri="{BB962C8B-B14F-4D97-AF65-F5344CB8AC3E}">
        <p14:creationId xmlns:p14="http://schemas.microsoft.com/office/powerpoint/2010/main" val="2201910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150C170-A8D7-45DC-B12B-9E672DE43583}" type="datetime1">
              <a:rPr lang="en-US" smtClean="0"/>
              <a:pPr>
                <a:defRPr/>
              </a:pPr>
              <a:t>3/26/2017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286EEB8-E2C0-40C5-9385-D9ADAB03CB67}" type="slidenum">
              <a:rPr lang="he-IL"/>
              <a:pPr>
                <a:defRPr/>
              </a:pPr>
              <a:t>‹#›</a:t>
            </a:fld>
            <a:endParaRPr lang="en-US"/>
          </a:p>
        </p:txBody>
      </p:sp>
    </p:spTree>
    <p:extLst>
      <p:ext uri="{BB962C8B-B14F-4D97-AF65-F5344CB8AC3E}">
        <p14:creationId xmlns:p14="http://schemas.microsoft.com/office/powerpoint/2010/main" val="1763382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2E28F07-6DF9-4B5F-BC3D-9FB5D2C17B6E}" type="datetime1">
              <a:rPr lang="en-US" smtClean="0"/>
              <a:pPr>
                <a:defRPr/>
              </a:pPr>
              <a:t>3/26/2017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7F03A71-3D89-4DE0-8775-84B671197932}" type="slidenum">
              <a:rPr lang="he-IL"/>
              <a:pPr>
                <a:defRPr/>
              </a:pPr>
              <a:t>‹#›</a:t>
            </a:fld>
            <a:endParaRPr lang="en-US"/>
          </a:p>
        </p:txBody>
      </p:sp>
    </p:spTree>
    <p:extLst>
      <p:ext uri="{BB962C8B-B14F-4D97-AF65-F5344CB8AC3E}">
        <p14:creationId xmlns:p14="http://schemas.microsoft.com/office/powerpoint/2010/main" val="1200890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657B7DF-8320-4940-91D6-FCE39F69B2E0}" type="datetime1">
              <a:rPr lang="en-US" smtClean="0"/>
              <a:pPr>
                <a:defRPr/>
              </a:pPr>
              <a:t>3/26/2017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1B98CA7-3A73-4057-8554-10BE47A7BCEA}" type="slidenum">
              <a:rPr lang="he-IL"/>
              <a:pPr>
                <a:defRPr/>
              </a:pPr>
              <a:t>‹#›</a:t>
            </a:fld>
            <a:endParaRPr lang="en-US"/>
          </a:p>
        </p:txBody>
      </p:sp>
    </p:spTree>
    <p:extLst>
      <p:ext uri="{BB962C8B-B14F-4D97-AF65-F5344CB8AC3E}">
        <p14:creationId xmlns:p14="http://schemas.microsoft.com/office/powerpoint/2010/main" val="3548811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E4BDDE2-64A5-4C80-8404-CECECCB30048}" type="datetime1">
              <a:rPr lang="en-US" smtClean="0"/>
              <a:pPr>
                <a:defRPr/>
              </a:pPr>
              <a:t>3/26/2017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2C2140-EB13-40F3-A055-CFFCFF05D628}" type="slidenum">
              <a:rPr lang="he-IL"/>
              <a:pPr>
                <a:defRPr/>
              </a:pPr>
              <a:t>‹#›</a:t>
            </a:fld>
            <a:endParaRPr lang="en-US"/>
          </a:p>
        </p:txBody>
      </p:sp>
    </p:spTree>
    <p:extLst>
      <p:ext uri="{BB962C8B-B14F-4D97-AF65-F5344CB8AC3E}">
        <p14:creationId xmlns:p14="http://schemas.microsoft.com/office/powerpoint/2010/main" val="20306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A9F23AF-5B81-482B-A5C7-8F833E9BFD36}" type="datetime1">
              <a:rPr lang="en-US" smtClean="0"/>
              <a:pPr>
                <a:defRPr/>
              </a:pPr>
              <a:t>3/26/2017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3AC65D-4065-4E47-9187-B6B562D6D1FB}" type="slidenum">
              <a:rPr lang="he-IL"/>
              <a:pPr>
                <a:defRPr/>
              </a:pPr>
              <a:t>‹#›</a:t>
            </a:fld>
            <a:endParaRPr lang="en-US"/>
          </a:p>
        </p:txBody>
      </p:sp>
    </p:spTree>
    <p:extLst>
      <p:ext uri="{BB962C8B-B14F-4D97-AF65-F5344CB8AC3E}">
        <p14:creationId xmlns:p14="http://schemas.microsoft.com/office/powerpoint/2010/main" val="3546856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FD680E8-A747-4C76-AD58-0477EB5D4373}" type="datetime1">
              <a:rPr lang="en-US" smtClean="0"/>
              <a:pPr>
                <a:defRPr/>
              </a:pPr>
              <a:t>3/26/2017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A391347-5B3A-4783-8DD4-13572BE1337B}" type="slidenum">
              <a:rPr lang="he-IL"/>
              <a:pPr>
                <a:defRPr/>
              </a:pPr>
              <a:t>‹#›</a:t>
            </a:fld>
            <a:endParaRPr lang="en-US"/>
          </a:p>
        </p:txBody>
      </p:sp>
    </p:spTree>
    <p:extLst>
      <p:ext uri="{BB962C8B-B14F-4D97-AF65-F5344CB8AC3E}">
        <p14:creationId xmlns:p14="http://schemas.microsoft.com/office/powerpoint/2010/main" val="314752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7D2F026-FD55-4597-897E-56D75B000A76}" type="datetime1">
              <a:rPr lang="en-US" smtClean="0"/>
              <a:pPr>
                <a:defRPr/>
              </a:pPr>
              <a:t>3/26/2017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cs typeface="Arial" pitchFamily="34" charset="0"/>
              </a:defRPr>
            </a:lvl1pPr>
          </a:lstStyle>
          <a:p>
            <a:pPr>
              <a:defRPr/>
            </a:pPr>
            <a:fld id="{716C2FFF-CB2E-4D7A-B656-C3CF609D3255}" type="slidenum">
              <a:rPr lang="he-IL"/>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www.ibm.com/developerworks/linux/library/l-completely-fair-scheduler/"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en-US" dirty="0" smtClean="0"/>
              <a:t>Operating Systems</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dirty="0" smtClean="0"/>
              <a:t>Practical Session 2, </a:t>
            </a:r>
          </a:p>
          <a:p>
            <a:pPr eaLnBrk="1" fontAlgn="auto" hangingPunct="1">
              <a:spcAft>
                <a:spcPts val="0"/>
              </a:spcAft>
              <a:buFont typeface="Arial" pitchFamily="34" charset="0"/>
              <a:buNone/>
              <a:defRPr/>
            </a:pPr>
            <a:r>
              <a:rPr lang="en-US" dirty="0" smtClean="0"/>
              <a:t>Processes and Scheduling</a:t>
            </a:r>
          </a:p>
          <a:p>
            <a:pPr eaLnBrk="1" fontAlgn="auto" hangingPunct="1">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01F4C693-3764-4B6C-964D-24785EB9ED38}" type="slidenum">
              <a:rPr lang="he-IL"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653761" y="489651"/>
            <a:ext cx="7837920" cy="928898"/>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dirty="0"/>
              <a:t>The CFS </a:t>
            </a:r>
            <a:r>
              <a:rPr lang="en-US" dirty="0" smtClean="0"/>
              <a:t>Tree &amp; Scheduling </a:t>
            </a:r>
            <a:r>
              <a:rPr lang="en-US" dirty="0" err="1" smtClean="0"/>
              <a:t>Algo</a:t>
            </a:r>
            <a:r>
              <a:rPr lang="en-US" dirty="0" smtClean="0"/>
              <a:t>.</a:t>
            </a:r>
            <a:endParaRPr lang="en-US" dirty="0"/>
          </a:p>
        </p:txBody>
      </p:sp>
      <p:sp>
        <p:nvSpPr>
          <p:cNvPr id="28674" name="Rectangle 2"/>
          <p:cNvSpPr>
            <a:spLocks noGrp="1" noChangeArrowheads="1"/>
          </p:cNvSpPr>
          <p:nvPr>
            <p:ph type="body" idx="1"/>
          </p:nvPr>
        </p:nvSpPr>
        <p:spPr>
          <a:xfrm>
            <a:off x="4499992" y="1628800"/>
            <a:ext cx="4644008" cy="2312883"/>
          </a:xfrm>
          <a:ln/>
        </p:spPr>
        <p:txBody>
          <a:bodyPr tIns="22401"/>
          <a:lstStyle/>
          <a:p>
            <a:pPr marL="391686" indent="-293764">
              <a:buSzPct val="45000"/>
              <a:buFont typeface="Wingdings" pitchFamily="2" charset="2"/>
              <a:buChar char=""/>
              <a:tabLst>
                <a:tab pos="656650" algn="l"/>
                <a:tab pos="1313299" algn="l"/>
                <a:tab pos="1969949" algn="l"/>
                <a:tab pos="2626599" algn="l"/>
                <a:tab pos="3283248" algn="l"/>
              </a:tabLst>
            </a:pPr>
            <a:r>
              <a:rPr lang="en-US" sz="2500" dirty="0"/>
              <a:t>The key for each node is the </a:t>
            </a:r>
            <a:r>
              <a:rPr lang="en-US" sz="2500" dirty="0" err="1"/>
              <a:t>vruntime</a:t>
            </a:r>
            <a:r>
              <a:rPr lang="en-US" sz="2500" dirty="0"/>
              <a:t> of the corresponding task.</a:t>
            </a:r>
          </a:p>
          <a:p>
            <a:pPr marL="391686" indent="-293764">
              <a:buSzPct val="45000"/>
              <a:buFont typeface="Wingdings" pitchFamily="2" charset="2"/>
              <a:buChar char=""/>
              <a:tabLst>
                <a:tab pos="656650" algn="l"/>
                <a:tab pos="1313299" algn="l"/>
                <a:tab pos="1969949" algn="l"/>
                <a:tab pos="2626599" algn="l"/>
                <a:tab pos="3283248" algn="l"/>
              </a:tabLst>
            </a:pPr>
            <a:r>
              <a:rPr lang="en-US" sz="2500" dirty="0"/>
              <a:t>To pick the next task to run, simply take the leftmost node</a:t>
            </a:r>
            <a:r>
              <a:rPr lang="en-US" sz="2500" dirty="0" smtClean="0"/>
              <a:t>.</a:t>
            </a:r>
          </a:p>
          <a:p>
            <a:pPr marL="391686" indent="-293764">
              <a:buSzPct val="45000"/>
              <a:buFont typeface="Wingdings" pitchFamily="2" charset="2"/>
              <a:buChar char=""/>
              <a:tabLst>
                <a:tab pos="656650" algn="l"/>
                <a:tab pos="1313299" algn="l"/>
                <a:tab pos="1969949" algn="l"/>
                <a:tab pos="2626599" algn="l"/>
                <a:tab pos="3283248" algn="l"/>
              </a:tabLst>
            </a:pPr>
            <a:r>
              <a:rPr lang="en-US" sz="2500" dirty="0" smtClean="0"/>
              <a:t>The task accounts for its time with the CPU by adding its execution time to the virtual runtime and is then inserted back into the tree if </a:t>
            </a:r>
            <a:r>
              <a:rPr lang="en-US" sz="2500" dirty="0" err="1" smtClean="0"/>
              <a:t>runnable</a:t>
            </a:r>
            <a:endParaRPr lang="en-US" sz="2500" dirty="0"/>
          </a:p>
        </p:txBody>
      </p:sp>
      <p:pic>
        <p:nvPicPr>
          <p:cNvPr id="28675" name="Picture 3"/>
          <p:cNvPicPr>
            <a:picLocks noChangeAspect="1" noChangeArrowheads="1"/>
          </p:cNvPicPr>
          <p:nvPr/>
        </p:nvPicPr>
        <p:blipFill>
          <a:blip r:embed="rId3" cstate="print"/>
          <a:srcRect/>
          <a:stretch>
            <a:fillRect/>
          </a:stretch>
        </p:blipFill>
        <p:spPr bwMode="auto">
          <a:xfrm>
            <a:off x="107504" y="2026305"/>
            <a:ext cx="4824536" cy="3404921"/>
          </a:xfrm>
          <a:prstGeom prst="rect">
            <a:avLst/>
          </a:prstGeom>
          <a:noFill/>
          <a:ln w="9525">
            <a:noFill/>
            <a:round/>
            <a:headEnd/>
            <a:tailEnd/>
          </a:ln>
          <a:effectLst/>
        </p:spPr>
      </p:pic>
      <p:sp>
        <p:nvSpPr>
          <p:cNvPr id="28676" name="Text Box 4"/>
          <p:cNvSpPr txBox="1">
            <a:spLocks noChangeArrowheads="1"/>
          </p:cNvSpPr>
          <p:nvPr/>
        </p:nvSpPr>
        <p:spPr bwMode="auto">
          <a:xfrm>
            <a:off x="622080" y="6211391"/>
            <a:ext cx="8087040" cy="313953"/>
          </a:xfrm>
          <a:prstGeom prst="rect">
            <a:avLst/>
          </a:prstGeom>
          <a:noFill/>
          <a:ln w="9525">
            <a:noFill/>
            <a:round/>
            <a:headEnd/>
            <a:tailEnd/>
          </a:ln>
          <a:effectLst/>
        </p:spPr>
        <p:txBody>
          <a:bodyPr lIns="81639" tIns="55221" rIns="81639" bIns="4082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solidFill>
                  <a:srgbClr val="000000"/>
                </a:solidFill>
                <a:hlinkClick r:id="rId4"/>
              </a:rPr>
              <a:t>http://www.ibm.com/developerworks/linux/library/l-completely-fair-scheduler/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653761" y="489651"/>
            <a:ext cx="7837920" cy="928898"/>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dirty="0" smtClean="0"/>
              <a:t>CFS </a:t>
            </a:r>
            <a:r>
              <a:rPr lang="en-US" dirty="0"/>
              <a:t>Data Structures</a:t>
            </a:r>
          </a:p>
        </p:txBody>
      </p:sp>
      <p:sp>
        <p:nvSpPr>
          <p:cNvPr id="30722" name="Rectangle 2"/>
          <p:cNvSpPr>
            <a:spLocks noGrp="1" noChangeArrowheads="1"/>
          </p:cNvSpPr>
          <p:nvPr>
            <p:ph type="body" idx="1"/>
          </p:nvPr>
        </p:nvSpPr>
        <p:spPr>
          <a:xfrm>
            <a:off x="724321" y="1451673"/>
            <a:ext cx="7673760" cy="4594082"/>
          </a:xfrm>
          <a:ln/>
        </p:spPr>
        <p:txBody>
          <a:bodyPr tIns="22401"/>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500" dirty="0" smtClean="0"/>
              <a:t>All tasks within Linux are represented by a task structure called </a:t>
            </a:r>
            <a:r>
              <a:rPr lang="en-US" sz="2500" i="1" dirty="0" err="1" smtClean="0"/>
              <a:t>task_struct</a:t>
            </a:r>
            <a:r>
              <a:rPr lang="en-US" sz="2500" dirty="0" smtClean="0"/>
              <a: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500" dirty="0" smtClean="0"/>
              <a:t>CFS </a:t>
            </a:r>
            <a:r>
              <a:rPr lang="en-US" sz="2500" dirty="0"/>
              <a:t>has three primary structures – </a:t>
            </a:r>
            <a:r>
              <a:rPr lang="en-US" sz="2500" i="1" dirty="0" err="1"/>
              <a:t>task_struct</a:t>
            </a:r>
            <a:r>
              <a:rPr lang="en-US" sz="2500" dirty="0"/>
              <a:t>, </a:t>
            </a:r>
            <a:r>
              <a:rPr lang="en-US" sz="2500" i="1" dirty="0" err="1"/>
              <a:t>sched_entity</a:t>
            </a:r>
            <a:r>
              <a:rPr lang="en-US" sz="2500" dirty="0"/>
              <a:t>, and </a:t>
            </a:r>
            <a:r>
              <a:rPr lang="en-US" sz="2500" i="1" dirty="0" err="1"/>
              <a:t>cfs_rq</a:t>
            </a:r>
            <a:r>
              <a:rPr lang="en-US" sz="2500" dirty="0"/>
              <a: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500" i="1" dirty="0" err="1"/>
              <a:t>task_struct</a:t>
            </a:r>
            <a:r>
              <a:rPr lang="en-US" sz="2500" dirty="0"/>
              <a:t> is the top-level entity, containing things such as task </a:t>
            </a:r>
            <a:r>
              <a:rPr lang="en-US" sz="2500" dirty="0" smtClean="0"/>
              <a:t>priority, </a:t>
            </a:r>
            <a:r>
              <a:rPr lang="en-US" sz="2500" dirty="0"/>
              <a:t>scheduling class, and the </a:t>
            </a:r>
            <a:r>
              <a:rPr lang="en-US" sz="2500" i="1" dirty="0" err="1"/>
              <a:t>sched_entity</a:t>
            </a:r>
            <a:r>
              <a:rPr lang="en-US" sz="2500" i="1" dirty="0"/>
              <a:t> </a:t>
            </a:r>
            <a:r>
              <a:rPr lang="en-US" sz="2500" i="1" dirty="0" err="1"/>
              <a:t>struct</a:t>
            </a:r>
            <a:r>
              <a:rPr lang="en-US" sz="2500" dirty="0"/>
              <a:t>. </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500" i="1" dirty="0" err="1"/>
              <a:t>sched_entity</a:t>
            </a:r>
            <a:r>
              <a:rPr lang="en-US" sz="2500" dirty="0"/>
              <a:t> includes a node for the RB tree and the </a:t>
            </a:r>
            <a:r>
              <a:rPr lang="en-US" sz="2500" dirty="0" err="1"/>
              <a:t>vruntime</a:t>
            </a:r>
            <a:r>
              <a:rPr lang="en-US" sz="2500" dirty="0"/>
              <a:t> </a:t>
            </a:r>
            <a:r>
              <a:rPr lang="en-US" sz="2500" dirty="0" smtClean="0"/>
              <a:t>statistic (64 bits field)  and more.</a:t>
            </a:r>
            <a:endParaRPr lang="en-US" sz="25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500" i="1" dirty="0" err="1"/>
              <a:t>cfs_rq</a:t>
            </a:r>
            <a:r>
              <a:rPr lang="en-US" sz="2500" dirty="0"/>
              <a:t> contains the root </a:t>
            </a:r>
            <a:r>
              <a:rPr lang="en-US" sz="2500" dirty="0" smtClean="0"/>
              <a:t>node of the whole RB tasks tree.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653761" y="531416"/>
            <a:ext cx="7837920" cy="846809"/>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dirty="0"/>
              <a:t>CFS Priorities</a:t>
            </a:r>
            <a:endParaRPr lang="en-US" dirty="0"/>
          </a:p>
        </p:txBody>
      </p:sp>
      <p:sp>
        <p:nvSpPr>
          <p:cNvPr id="31746" name="Rectangle 2"/>
          <p:cNvSpPr>
            <a:spLocks noGrp="1" noChangeArrowheads="1"/>
          </p:cNvSpPr>
          <p:nvPr>
            <p:ph type="body" idx="1"/>
          </p:nvPr>
        </p:nvSpPr>
        <p:spPr>
          <a:xfrm>
            <a:off x="622080" y="1451673"/>
            <a:ext cx="7673760" cy="4594082"/>
          </a:xfrm>
          <a:ln/>
        </p:spPr>
        <p:txBody>
          <a:bodyPr tIns="22401"/>
          <a:lstStyle/>
          <a:p>
            <a:r>
              <a:rPr lang="en-US" sz="2500" dirty="0" smtClean="0"/>
              <a:t>CFS doesn't use priorities directly but instead uses them as a </a:t>
            </a:r>
            <a:r>
              <a:rPr lang="en-US" sz="2500" b="1" i="1" dirty="0" smtClean="0">
                <a:effectLst>
                  <a:outerShdw blurRad="38100" dist="38100" dir="2700000" algn="tl">
                    <a:srgbClr val="000000">
                      <a:alpha val="43137"/>
                    </a:srgbClr>
                  </a:outerShdw>
                </a:effectLst>
              </a:rPr>
              <a:t>decay factor </a:t>
            </a:r>
            <a:r>
              <a:rPr lang="en-US" sz="2500" dirty="0" smtClean="0"/>
              <a:t>for the time a </a:t>
            </a:r>
            <a:r>
              <a:rPr lang="en-US" sz="2500" dirty="0" smtClean="0"/>
              <a:t>process is </a:t>
            </a:r>
            <a:r>
              <a:rPr lang="en-US" sz="2500" dirty="0" smtClean="0"/>
              <a:t>permitted to </a:t>
            </a:r>
            <a:r>
              <a:rPr lang="en-US" sz="2500" dirty="0" smtClean="0"/>
              <a:t>execute</a:t>
            </a:r>
            <a:endParaRPr lang="en-US" sz="2500" dirty="0" smtClean="0"/>
          </a:p>
          <a:p>
            <a:r>
              <a:rPr lang="en-US" sz="2500" dirty="0" smtClean="0"/>
              <a:t>Lower-priority </a:t>
            </a:r>
            <a:r>
              <a:rPr lang="en-US" sz="2500" dirty="0" smtClean="0"/>
              <a:t>processes </a:t>
            </a:r>
            <a:r>
              <a:rPr lang="en-US" sz="2500" dirty="0" smtClean="0"/>
              <a:t>have higher factors of decay, </a:t>
            </a:r>
            <a:r>
              <a:rPr lang="en-US" sz="2500" dirty="0" smtClean="0"/>
              <a:t>while higher-priority </a:t>
            </a:r>
            <a:r>
              <a:rPr lang="en-US" sz="2500" dirty="0" smtClean="0"/>
              <a:t>processes </a:t>
            </a:r>
            <a:r>
              <a:rPr lang="en-US" sz="2500" dirty="0" smtClean="0"/>
              <a:t>have lower factors of </a:t>
            </a:r>
            <a:r>
              <a:rPr lang="en-US" sz="2500" dirty="0" smtClean="0"/>
              <a:t>decay</a:t>
            </a:r>
            <a:endParaRPr lang="en-US" sz="2500" dirty="0" smtClean="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500" dirty="0" smtClean="0"/>
              <a:t>Decay factor </a:t>
            </a:r>
            <a:r>
              <a:rPr lang="en-US" sz="2500" dirty="0"/>
              <a:t>is inverse to </a:t>
            </a:r>
            <a:r>
              <a:rPr lang="en-US" sz="2500" dirty="0" smtClean="0"/>
              <a:t>the priority</a:t>
            </a:r>
            <a:endParaRPr lang="en-US" sz="2500" dirty="0" smtClean="0"/>
          </a:p>
          <a:p>
            <a:pPr marL="840872" lvl="1" indent="-342900">
              <a:buSzPct val="45000"/>
              <a:buFont typeface="Courier New" panose="02070309020205020404" pitchFamily="49" charset="0"/>
              <a:buChar char="o"/>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100" dirty="0" smtClean="0"/>
              <a:t>A </a:t>
            </a:r>
            <a:r>
              <a:rPr lang="en-US" sz="2100" dirty="0"/>
              <a:t>higher priority </a:t>
            </a:r>
            <a:r>
              <a:rPr lang="en-US" sz="2100" dirty="0" smtClean="0"/>
              <a:t>process will </a:t>
            </a:r>
            <a:r>
              <a:rPr lang="en-US" sz="2100" dirty="0"/>
              <a:t>accumulate </a:t>
            </a:r>
            <a:r>
              <a:rPr lang="en-US" sz="2100" dirty="0" err="1"/>
              <a:t>vruntime</a:t>
            </a:r>
            <a:r>
              <a:rPr lang="en-US" sz="2100" dirty="0"/>
              <a:t> more </a:t>
            </a:r>
            <a:r>
              <a:rPr lang="en-US" sz="2100" dirty="0" smtClean="0"/>
              <a:t>slowly</a:t>
            </a:r>
            <a:endParaRPr lang="en-US" sz="2100" dirty="0"/>
          </a:p>
          <a:p>
            <a:pPr marL="840872" lvl="1" indent="-342900">
              <a:buSzPct val="45000"/>
              <a:buFont typeface="Courier New" panose="02070309020205020404" pitchFamily="49" charset="0"/>
              <a:buChar char="o"/>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100" dirty="0"/>
              <a:t>Likewise, a low-priority </a:t>
            </a:r>
            <a:r>
              <a:rPr lang="en-US" sz="2100" dirty="0" smtClean="0"/>
              <a:t>process will </a:t>
            </a:r>
            <a:r>
              <a:rPr lang="en-US" sz="2100" dirty="0"/>
              <a:t>have its </a:t>
            </a:r>
            <a:r>
              <a:rPr lang="en-US" sz="2100" dirty="0" err="1"/>
              <a:t>vruntime</a:t>
            </a:r>
            <a:r>
              <a:rPr lang="en-US" sz="2100" dirty="0"/>
              <a:t> increase more </a:t>
            </a:r>
            <a:r>
              <a:rPr lang="en-US" sz="2100" dirty="0" smtClean="0"/>
              <a:t>quickly</a:t>
            </a:r>
            <a:endParaRPr lang="en-US" sz="21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653761" y="531416"/>
            <a:ext cx="7837920" cy="846809"/>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dirty="0" smtClean="0"/>
              <a:t>CFS Group Scheduling</a:t>
            </a:r>
            <a:endParaRPr lang="en-US" dirty="0"/>
          </a:p>
        </p:txBody>
      </p:sp>
      <p:sp>
        <p:nvSpPr>
          <p:cNvPr id="33794" name="Rectangle 2"/>
          <p:cNvSpPr>
            <a:spLocks noGrp="1" noChangeArrowheads="1"/>
          </p:cNvSpPr>
          <p:nvPr>
            <p:ph type="body" idx="1"/>
          </p:nvPr>
        </p:nvSpPr>
        <p:spPr>
          <a:xfrm>
            <a:off x="653760" y="1795868"/>
            <a:ext cx="7673760" cy="4513451"/>
          </a:xfrm>
          <a:ln/>
        </p:spPr>
        <p:txBody>
          <a:bodyPr tIns="22401"/>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500" dirty="0"/>
              <a:t>CFS introduced group scheduling in release 2.6.24, adding another level of fairness.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500" dirty="0"/>
              <a:t>Tasks can be grouped together, such as by the user which owns them. CFS can then be applied to the group level as well as the individual task level.</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500" dirty="0" smtClean="0"/>
              <a:t>Group scheduling is another way to bring fairness to scheduling, particularly in the face of tasks that spawn many other tasks.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500" b="1" dirty="0" smtClean="0"/>
              <a:t>Example</a:t>
            </a:r>
            <a:r>
              <a:rPr lang="en-US" sz="2500" dirty="0" smtClean="0"/>
              <a:t>: Two groups exist, group A (contains 10 tasks) and group B (contains 2 tasks). Each group will receive an equal 50% of CPU power. </a:t>
            </a:r>
            <a:endParaRPr lang="en-US" sz="25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fontAlgn="auto" hangingPunct="1">
              <a:spcAft>
                <a:spcPts val="0"/>
              </a:spcAft>
              <a:buFont typeface="Arial" pitchFamily="34" charset="0"/>
              <a:buNone/>
              <a:defRPr/>
            </a:pPr>
            <a:r>
              <a:rPr lang="en-US" dirty="0"/>
              <a:t>Quality criteria </a:t>
            </a:r>
            <a:r>
              <a:rPr lang="en-US" dirty="0" smtClean="0"/>
              <a:t>measures</a:t>
            </a:r>
            <a:endParaRPr lang="en-US" dirty="0"/>
          </a:p>
        </p:txBody>
      </p:sp>
      <p:sp>
        <p:nvSpPr>
          <p:cNvPr id="3" name="Content Placeholder 2"/>
          <p:cNvSpPr>
            <a:spLocks noGrp="1"/>
          </p:cNvSpPr>
          <p:nvPr>
            <p:ph idx="1"/>
          </p:nvPr>
        </p:nvSpPr>
        <p:spPr/>
        <p:txBody>
          <a:bodyPr rtlCol="0">
            <a:normAutofit fontScale="92500"/>
          </a:bodyPr>
          <a:lstStyle/>
          <a:p>
            <a:pPr marL="914400" lvl="1" indent="-514350" eaLnBrk="1" fontAlgn="auto" hangingPunct="1">
              <a:spcAft>
                <a:spcPts val="0"/>
              </a:spcAft>
              <a:buFont typeface="+mj-lt"/>
              <a:buAutoNum type="arabicPeriod"/>
              <a:defRPr/>
            </a:pPr>
            <a:r>
              <a:rPr lang="en-US" b="1" i="1" dirty="0" smtClean="0">
                <a:effectLst>
                  <a:outerShdw blurRad="38100" dist="38100" dir="2700000" algn="tl">
                    <a:srgbClr val="000000">
                      <a:alpha val="43137"/>
                    </a:srgbClr>
                  </a:outerShdw>
                </a:effectLst>
              </a:rPr>
              <a:t>Throughput</a:t>
            </a:r>
            <a:r>
              <a:rPr lang="en-US" dirty="0" smtClean="0">
                <a:effectLst>
                  <a:outerShdw blurRad="38100" dist="38100" dir="2700000" algn="tl">
                    <a:srgbClr val="000000">
                      <a:alpha val="43137"/>
                    </a:srgbClr>
                  </a:outerShdw>
                </a:effectLst>
              </a:rPr>
              <a:t> </a:t>
            </a:r>
            <a:r>
              <a:rPr lang="en-US" dirty="0" smtClean="0"/>
              <a:t>– The number of completed processes per time unit.</a:t>
            </a:r>
          </a:p>
          <a:p>
            <a:pPr marL="914400" lvl="1" indent="-514350" eaLnBrk="1" fontAlgn="auto" hangingPunct="1">
              <a:spcAft>
                <a:spcPts val="0"/>
              </a:spcAft>
              <a:buFont typeface="+mj-lt"/>
              <a:buAutoNum type="arabicPeriod"/>
              <a:defRPr/>
            </a:pPr>
            <a:r>
              <a:rPr lang="en-US" b="1" i="1" dirty="0" smtClean="0">
                <a:effectLst>
                  <a:outerShdw blurRad="38100" dist="38100" dir="2700000" algn="tl">
                    <a:srgbClr val="000000">
                      <a:alpha val="43137"/>
                    </a:srgbClr>
                  </a:outerShdw>
                </a:effectLst>
              </a:rPr>
              <a:t>Turnaround time</a:t>
            </a:r>
            <a:r>
              <a:rPr lang="en-US" dirty="0" smtClean="0">
                <a:effectLst>
                  <a:outerShdw blurRad="38100" dist="38100" dir="2700000" algn="tl">
                    <a:srgbClr val="000000">
                      <a:alpha val="43137"/>
                    </a:srgbClr>
                  </a:outerShdw>
                </a:effectLst>
              </a:rPr>
              <a:t> </a:t>
            </a:r>
            <a:r>
              <a:rPr lang="en-US" dirty="0" smtClean="0"/>
              <a:t>– The time interval between the process submission and its completion.</a:t>
            </a:r>
          </a:p>
          <a:p>
            <a:pPr marL="914400" lvl="1" indent="-514350" eaLnBrk="1" fontAlgn="auto" hangingPunct="1">
              <a:spcAft>
                <a:spcPts val="0"/>
              </a:spcAft>
              <a:buFont typeface="+mj-lt"/>
              <a:buAutoNum type="arabicPeriod"/>
              <a:defRPr/>
            </a:pPr>
            <a:r>
              <a:rPr lang="en-US" b="1" i="1" dirty="0" smtClean="0">
                <a:effectLst>
                  <a:outerShdw blurRad="38100" dist="38100" dir="2700000" algn="tl">
                    <a:srgbClr val="000000">
                      <a:alpha val="43137"/>
                    </a:srgbClr>
                  </a:outerShdw>
                </a:effectLst>
              </a:rPr>
              <a:t>Waiting time </a:t>
            </a:r>
            <a:r>
              <a:rPr lang="en-US" dirty="0" smtClean="0"/>
              <a:t>– The sum of all time intervals in which the process was in the </a:t>
            </a:r>
            <a:r>
              <a:rPr lang="en-US" i="1" dirty="0" smtClean="0"/>
              <a:t>ready queue</a:t>
            </a:r>
            <a:r>
              <a:rPr lang="en-US" dirty="0" smtClean="0"/>
              <a:t>.</a:t>
            </a:r>
          </a:p>
          <a:p>
            <a:pPr marL="914400" lvl="1" indent="-514350" eaLnBrk="1" fontAlgn="auto" hangingPunct="1">
              <a:spcAft>
                <a:spcPts val="0"/>
              </a:spcAft>
              <a:buFont typeface="+mj-lt"/>
              <a:buAutoNum type="arabicPeriod"/>
              <a:defRPr/>
            </a:pPr>
            <a:r>
              <a:rPr lang="en-US" b="1" i="1" dirty="0" smtClean="0">
                <a:effectLst>
                  <a:outerShdw blurRad="38100" dist="38100" dir="2700000" algn="tl">
                    <a:srgbClr val="000000">
                      <a:alpha val="43137"/>
                    </a:srgbClr>
                  </a:outerShdw>
                </a:effectLst>
              </a:rPr>
              <a:t>Response time </a:t>
            </a:r>
            <a:r>
              <a:rPr lang="en-US" dirty="0" smtClean="0"/>
              <a:t>– The time taken between submitting a command and the generation of first output.</a:t>
            </a:r>
          </a:p>
          <a:p>
            <a:pPr marL="914400" lvl="1" indent="-514350" eaLnBrk="1" fontAlgn="auto" hangingPunct="1">
              <a:spcAft>
                <a:spcPts val="0"/>
              </a:spcAft>
              <a:buFont typeface="+mj-lt"/>
              <a:buAutoNum type="arabicPeriod"/>
              <a:defRPr/>
            </a:pPr>
            <a:r>
              <a:rPr lang="en-US" b="1" i="1" dirty="0" smtClean="0">
                <a:effectLst>
                  <a:outerShdw blurRad="38100" dist="38100" dir="2700000" algn="tl">
                    <a:srgbClr val="000000">
                      <a:alpha val="43137"/>
                    </a:srgbClr>
                  </a:outerShdw>
                </a:effectLst>
              </a:rPr>
              <a:t>CPU utilization </a:t>
            </a:r>
            <a:r>
              <a:rPr lang="en-US" dirty="0" smtClean="0"/>
              <a:t>– Percentage of time in which the CPU </a:t>
            </a:r>
            <a:r>
              <a:rPr lang="en-US" dirty="0" smtClean="0">
                <a:effectLst>
                  <a:outerShdw blurRad="38100" dist="38100" dir="2700000" algn="tl">
                    <a:srgbClr val="000000">
                      <a:alpha val="43137"/>
                    </a:srgbClr>
                  </a:outerShdw>
                </a:effectLst>
              </a:rPr>
              <a:t>is not</a:t>
            </a:r>
            <a:r>
              <a:rPr lang="en-US" dirty="0" smtClean="0"/>
              <a:t> idle.</a:t>
            </a:r>
            <a:endParaRPr lang="en-US" dirty="0"/>
          </a:p>
        </p:txBody>
      </p:sp>
      <p:sp>
        <p:nvSpPr>
          <p:cNvPr id="4" name="Slide Number Placeholder 3"/>
          <p:cNvSpPr>
            <a:spLocks noGrp="1"/>
          </p:cNvSpPr>
          <p:nvPr>
            <p:ph type="sldNum" sz="quarter" idx="12"/>
          </p:nvPr>
        </p:nvSpPr>
        <p:spPr/>
        <p:txBody>
          <a:bodyPr/>
          <a:lstStyle/>
          <a:p>
            <a:pPr>
              <a:defRPr/>
            </a:pPr>
            <a:fld id="{6ADB7AD2-4E83-4436-A84A-E0BB6EB7607B}" type="slidenum">
              <a:rPr lang="he-IL" smtClean="0"/>
              <a:pPr>
                <a:defRPr/>
              </a:pPr>
              <a:t>14</a:t>
            </a:fld>
            <a:endParaRPr lang="en-US"/>
          </a:p>
        </p:txBody>
      </p:sp>
    </p:spTree>
    <p:extLst>
      <p:ext uri="{BB962C8B-B14F-4D97-AF65-F5344CB8AC3E}">
        <p14:creationId xmlns:p14="http://schemas.microsoft.com/office/powerpoint/2010/main" val="1894904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3573016"/>
            <a:ext cx="7643192" cy="1143000"/>
          </a:xfrm>
        </p:spPr>
        <p:txBody>
          <a:bodyPr/>
          <a:lstStyle/>
          <a:p>
            <a:pPr algn="l"/>
            <a:r>
              <a:rPr lang="en-US" sz="4000" dirty="0" smtClean="0">
                <a:effectLst>
                  <a:outerShdw blurRad="38100" dist="38100" dir="2700000" algn="tl">
                    <a:srgbClr val="000000">
                      <a:alpha val="43137"/>
                    </a:srgbClr>
                  </a:outerShdw>
                </a:effectLst>
              </a:rPr>
              <a:t>XV6</a:t>
            </a:r>
            <a:endParaRPr lang="en-US" sz="400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6ADB7AD2-4E83-4436-A84A-E0BB6EB7607B}" type="slidenum">
              <a:rPr lang="he-IL" smtClean="0"/>
              <a:pPr>
                <a:defRPr/>
              </a:pPr>
              <a:t>15</a:t>
            </a:fld>
            <a:endParaRPr lang="en-US"/>
          </a:p>
        </p:txBody>
      </p:sp>
    </p:spTree>
    <p:extLst>
      <p:ext uri="{BB962C8B-B14F-4D97-AF65-F5344CB8AC3E}">
        <p14:creationId xmlns:p14="http://schemas.microsoft.com/office/powerpoint/2010/main" val="204174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eaLnBrk="1" hangingPunct="1"/>
            <a:r>
              <a:rPr lang="en-US" dirty="0" smtClean="0"/>
              <a:t>Five-state Process Model</a:t>
            </a:r>
          </a:p>
        </p:txBody>
      </p:sp>
      <p:sp>
        <p:nvSpPr>
          <p:cNvPr id="4" name="Slide Number Placeholder 3"/>
          <p:cNvSpPr>
            <a:spLocks noGrp="1"/>
          </p:cNvSpPr>
          <p:nvPr>
            <p:ph type="sldNum" sz="quarter" idx="12"/>
          </p:nvPr>
        </p:nvSpPr>
        <p:spPr/>
        <p:txBody>
          <a:bodyPr/>
          <a:lstStyle/>
          <a:p>
            <a:pPr>
              <a:defRPr/>
            </a:pPr>
            <a:fld id="{6ADB7AD2-4E83-4436-A84A-E0BB6EB7607B}" type="slidenum">
              <a:rPr lang="he-IL" smtClean="0"/>
              <a:pPr>
                <a:defRPr/>
              </a:pPr>
              <a:t>16</a:t>
            </a:fld>
            <a:endParaRPr lang="en-US"/>
          </a:p>
        </p:txBody>
      </p:sp>
      <p:grpSp>
        <p:nvGrpSpPr>
          <p:cNvPr id="5" name="Group 4"/>
          <p:cNvGrpSpPr/>
          <p:nvPr/>
        </p:nvGrpSpPr>
        <p:grpSpPr>
          <a:xfrm>
            <a:off x="234950" y="1730375"/>
            <a:ext cx="8597900" cy="3978275"/>
            <a:chOff x="234950" y="1730375"/>
            <a:chExt cx="8597900" cy="3978275"/>
          </a:xfrm>
        </p:grpSpPr>
        <p:sp>
          <p:nvSpPr>
            <p:cNvPr id="6" name="Oval 3"/>
            <p:cNvSpPr>
              <a:spLocks noChangeArrowheads="1"/>
            </p:cNvSpPr>
            <p:nvPr/>
          </p:nvSpPr>
          <p:spPr bwMode="auto">
            <a:xfrm>
              <a:off x="234950" y="20637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7" name="Oval 4"/>
            <p:cNvSpPr>
              <a:spLocks noChangeArrowheads="1"/>
            </p:cNvSpPr>
            <p:nvPr/>
          </p:nvSpPr>
          <p:spPr bwMode="auto">
            <a:xfrm>
              <a:off x="5035550" y="20637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8" name="Oval 5"/>
            <p:cNvSpPr>
              <a:spLocks noChangeArrowheads="1"/>
            </p:cNvSpPr>
            <p:nvPr/>
          </p:nvSpPr>
          <p:spPr bwMode="auto">
            <a:xfrm>
              <a:off x="7397750" y="20637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9" name="Oval 6"/>
            <p:cNvSpPr>
              <a:spLocks noChangeArrowheads="1"/>
            </p:cNvSpPr>
            <p:nvPr/>
          </p:nvSpPr>
          <p:spPr bwMode="auto">
            <a:xfrm>
              <a:off x="2673350" y="20637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10" name="Oval 7"/>
            <p:cNvSpPr>
              <a:spLocks noChangeArrowheads="1"/>
            </p:cNvSpPr>
            <p:nvPr/>
          </p:nvSpPr>
          <p:spPr bwMode="auto">
            <a:xfrm>
              <a:off x="2673350" y="50355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11" name="Rectangle 8"/>
            <p:cNvSpPr>
              <a:spLocks noChangeArrowheads="1"/>
            </p:cNvSpPr>
            <p:nvPr/>
          </p:nvSpPr>
          <p:spPr bwMode="auto">
            <a:xfrm>
              <a:off x="595313" y="2187575"/>
              <a:ext cx="612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New</a:t>
              </a:r>
            </a:p>
          </p:txBody>
        </p:sp>
        <p:sp>
          <p:nvSpPr>
            <p:cNvPr id="12" name="Rectangle 9"/>
            <p:cNvSpPr>
              <a:spLocks noChangeArrowheads="1"/>
            </p:cNvSpPr>
            <p:nvPr/>
          </p:nvSpPr>
          <p:spPr bwMode="auto">
            <a:xfrm>
              <a:off x="3033713" y="2187575"/>
              <a:ext cx="765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Ready</a:t>
              </a:r>
            </a:p>
          </p:txBody>
        </p:sp>
        <p:sp>
          <p:nvSpPr>
            <p:cNvPr id="13" name="Rectangle 10"/>
            <p:cNvSpPr>
              <a:spLocks noChangeArrowheads="1"/>
            </p:cNvSpPr>
            <p:nvPr/>
          </p:nvSpPr>
          <p:spPr bwMode="auto">
            <a:xfrm>
              <a:off x="5243513" y="2187575"/>
              <a:ext cx="968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Running</a:t>
              </a:r>
            </a:p>
          </p:txBody>
        </p:sp>
        <p:sp>
          <p:nvSpPr>
            <p:cNvPr id="14" name="Rectangle 11"/>
            <p:cNvSpPr>
              <a:spLocks noChangeArrowheads="1"/>
            </p:cNvSpPr>
            <p:nvPr/>
          </p:nvSpPr>
          <p:spPr bwMode="auto">
            <a:xfrm>
              <a:off x="7834313" y="2187575"/>
              <a:ext cx="561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Exit</a:t>
              </a:r>
            </a:p>
          </p:txBody>
        </p:sp>
        <p:sp>
          <p:nvSpPr>
            <p:cNvPr id="15" name="Rectangle 12"/>
            <p:cNvSpPr>
              <a:spLocks noChangeArrowheads="1"/>
            </p:cNvSpPr>
            <p:nvPr/>
          </p:nvSpPr>
          <p:spPr bwMode="auto">
            <a:xfrm>
              <a:off x="2881313" y="5159375"/>
              <a:ext cx="942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Blocked</a:t>
              </a:r>
            </a:p>
          </p:txBody>
        </p:sp>
        <p:sp>
          <p:nvSpPr>
            <p:cNvPr id="16" name="Line 13"/>
            <p:cNvSpPr>
              <a:spLocks noChangeShapeType="1"/>
            </p:cNvSpPr>
            <p:nvPr/>
          </p:nvSpPr>
          <p:spPr bwMode="auto">
            <a:xfrm>
              <a:off x="1684338" y="2362200"/>
              <a:ext cx="9763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4"/>
            <p:cNvSpPr>
              <a:spLocks noChangeShapeType="1"/>
            </p:cNvSpPr>
            <p:nvPr/>
          </p:nvSpPr>
          <p:spPr bwMode="auto">
            <a:xfrm flipV="1">
              <a:off x="3429000" y="2738438"/>
              <a:ext cx="0" cy="229711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5"/>
            <p:cNvSpPr>
              <a:spLocks noChangeShapeType="1"/>
            </p:cNvSpPr>
            <p:nvPr/>
          </p:nvSpPr>
          <p:spPr bwMode="auto">
            <a:xfrm>
              <a:off x="6484938" y="2362200"/>
              <a:ext cx="9001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6"/>
            <p:cNvSpPr>
              <a:spLocks noChangeShapeType="1"/>
            </p:cNvSpPr>
            <p:nvPr/>
          </p:nvSpPr>
          <p:spPr bwMode="auto">
            <a:xfrm>
              <a:off x="4046538" y="2209800"/>
              <a:ext cx="10525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7"/>
            <p:cNvSpPr>
              <a:spLocks noChangeShapeType="1"/>
            </p:cNvSpPr>
            <p:nvPr/>
          </p:nvSpPr>
          <p:spPr bwMode="auto">
            <a:xfrm flipH="1">
              <a:off x="4033838" y="2590800"/>
              <a:ext cx="10779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Rectangle 18"/>
            <p:cNvSpPr>
              <a:spLocks noChangeArrowheads="1"/>
            </p:cNvSpPr>
            <p:nvPr/>
          </p:nvSpPr>
          <p:spPr bwMode="auto">
            <a:xfrm>
              <a:off x="1662113" y="2035175"/>
              <a:ext cx="765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Admit</a:t>
              </a:r>
            </a:p>
          </p:txBody>
        </p:sp>
        <p:sp>
          <p:nvSpPr>
            <p:cNvPr id="22" name="Rectangle 19"/>
            <p:cNvSpPr>
              <a:spLocks noChangeArrowheads="1"/>
            </p:cNvSpPr>
            <p:nvPr/>
          </p:nvSpPr>
          <p:spPr bwMode="auto">
            <a:xfrm>
              <a:off x="3414713" y="3559175"/>
              <a:ext cx="8286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Event</a:t>
              </a:r>
            </a:p>
            <a:p>
              <a:pPr>
                <a:spcBef>
                  <a:spcPct val="0"/>
                </a:spcBef>
                <a:buClrTx/>
                <a:buSzTx/>
                <a:buFontTx/>
                <a:buNone/>
              </a:pPr>
              <a:r>
                <a:rPr kumimoji="0" lang="en-US" altLang="he-IL" sz="1800">
                  <a:solidFill>
                    <a:schemeClr val="tx1"/>
                  </a:solidFill>
                  <a:latin typeface="Times New Roman" pitchFamily="18" charset="0"/>
                </a:rPr>
                <a:t>Occurs</a:t>
              </a:r>
            </a:p>
          </p:txBody>
        </p:sp>
        <p:sp>
          <p:nvSpPr>
            <p:cNvPr id="23" name="Rectangle 20"/>
            <p:cNvSpPr>
              <a:spLocks noChangeArrowheads="1"/>
            </p:cNvSpPr>
            <p:nvPr/>
          </p:nvSpPr>
          <p:spPr bwMode="auto">
            <a:xfrm>
              <a:off x="4024313" y="1730375"/>
              <a:ext cx="993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Dispatch</a:t>
              </a:r>
            </a:p>
          </p:txBody>
        </p:sp>
        <p:sp>
          <p:nvSpPr>
            <p:cNvPr id="24" name="Rectangle 21"/>
            <p:cNvSpPr>
              <a:spLocks noChangeArrowheads="1"/>
            </p:cNvSpPr>
            <p:nvPr/>
          </p:nvSpPr>
          <p:spPr bwMode="auto">
            <a:xfrm>
              <a:off x="6386513" y="1806575"/>
              <a:ext cx="892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Release</a:t>
              </a:r>
            </a:p>
          </p:txBody>
        </p:sp>
        <p:sp>
          <p:nvSpPr>
            <p:cNvPr id="25" name="Rectangle 22"/>
            <p:cNvSpPr>
              <a:spLocks noChangeArrowheads="1"/>
            </p:cNvSpPr>
            <p:nvPr/>
          </p:nvSpPr>
          <p:spPr bwMode="auto">
            <a:xfrm>
              <a:off x="4024313" y="2644775"/>
              <a:ext cx="1031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Time-out</a:t>
              </a:r>
            </a:p>
          </p:txBody>
        </p:sp>
        <p:sp>
          <p:nvSpPr>
            <p:cNvPr id="26" name="Line 23"/>
            <p:cNvSpPr>
              <a:spLocks noChangeShapeType="1"/>
            </p:cNvSpPr>
            <p:nvPr/>
          </p:nvSpPr>
          <p:spPr bwMode="auto">
            <a:xfrm flipH="1">
              <a:off x="3963988" y="2751138"/>
              <a:ext cx="1452562" cy="235426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Rectangle 24"/>
            <p:cNvSpPr>
              <a:spLocks noChangeArrowheads="1"/>
            </p:cNvSpPr>
            <p:nvPr/>
          </p:nvSpPr>
          <p:spPr bwMode="auto">
            <a:xfrm>
              <a:off x="4926013" y="3482975"/>
              <a:ext cx="714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Event</a:t>
              </a:r>
            </a:p>
            <a:p>
              <a:pPr>
                <a:spcBef>
                  <a:spcPct val="0"/>
                </a:spcBef>
                <a:buClrTx/>
                <a:buSzTx/>
                <a:buFontTx/>
                <a:buNone/>
              </a:pPr>
              <a:r>
                <a:rPr kumimoji="0" lang="en-US" altLang="he-IL" sz="1800">
                  <a:solidFill>
                    <a:schemeClr val="tx1"/>
                  </a:solidFill>
                  <a:latin typeface="Times New Roman" pitchFamily="18" charset="0"/>
                </a:rPr>
                <a:t>Wait</a:t>
              </a:r>
            </a:p>
          </p:txBody>
        </p:sp>
      </p:grpSp>
      <p:sp>
        <p:nvSpPr>
          <p:cNvPr id="2" name="Rounded Rectangular Callout 1"/>
          <p:cNvSpPr/>
          <p:nvPr/>
        </p:nvSpPr>
        <p:spPr>
          <a:xfrm>
            <a:off x="1172047" y="2590800"/>
            <a:ext cx="7507932" cy="3956918"/>
          </a:xfrm>
          <a:prstGeom prst="wedgeRoundRectCallout">
            <a:avLst>
              <a:gd name="adj1" fmla="val -3276"/>
              <a:gd name="adj2" fmla="val -64849"/>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err="1" smtClean="0">
                <a:solidFill>
                  <a:srgbClr val="FF0000"/>
                </a:solidFill>
              </a:rPr>
              <a:t>proc.h</a:t>
            </a:r>
            <a:endParaRPr lang="en-US" sz="1200" b="1" dirty="0" smtClean="0">
              <a:solidFill>
                <a:srgbClr val="FF0000"/>
              </a:solidFill>
            </a:endParaRPr>
          </a:p>
          <a:p>
            <a:r>
              <a:rPr lang="en-US" sz="1200" b="1" dirty="0" err="1">
                <a:solidFill>
                  <a:srgbClr val="7F0055"/>
                </a:solidFill>
                <a:latin typeface="Consolas" panose="020B0609020204030204" pitchFamily="49" charset="0"/>
              </a:rPr>
              <a:t>enum</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procstate</a:t>
            </a:r>
            <a:r>
              <a:rPr lang="en-US" sz="1200" b="1" dirty="0">
                <a:solidFill>
                  <a:srgbClr val="000000"/>
                </a:solidFill>
                <a:latin typeface="Consolas" panose="020B0609020204030204" pitchFamily="49" charset="0"/>
              </a:rPr>
              <a:t> { </a:t>
            </a:r>
            <a:r>
              <a:rPr lang="en-US" sz="1200" b="1" i="1" dirty="0">
                <a:solidFill>
                  <a:srgbClr val="0000C0"/>
                </a:solidFill>
                <a:latin typeface="Consolas" panose="020B0609020204030204" pitchFamily="49" charset="0"/>
              </a:rPr>
              <a:t>UNUSED</a:t>
            </a:r>
            <a:r>
              <a:rPr lang="en-US" sz="1200" b="1" i="1" dirty="0">
                <a:solidFill>
                  <a:srgbClr val="000000"/>
                </a:solidFill>
                <a:latin typeface="Consolas" panose="020B0609020204030204" pitchFamily="49" charset="0"/>
              </a:rPr>
              <a:t>, </a:t>
            </a:r>
            <a:r>
              <a:rPr lang="en-US" sz="1200" b="1" i="1" dirty="0">
                <a:solidFill>
                  <a:srgbClr val="0000C0"/>
                </a:solidFill>
                <a:latin typeface="Consolas" panose="020B0609020204030204" pitchFamily="49" charset="0"/>
              </a:rPr>
              <a:t>EMBRYO</a:t>
            </a:r>
            <a:r>
              <a:rPr lang="en-US" sz="1200" b="1" i="1" dirty="0">
                <a:solidFill>
                  <a:srgbClr val="000000"/>
                </a:solidFill>
                <a:latin typeface="Consolas" panose="020B0609020204030204" pitchFamily="49" charset="0"/>
              </a:rPr>
              <a:t>, </a:t>
            </a:r>
            <a:r>
              <a:rPr lang="en-US" sz="1200" b="1" i="1" dirty="0">
                <a:solidFill>
                  <a:srgbClr val="0000C0"/>
                </a:solidFill>
                <a:latin typeface="Consolas" panose="020B0609020204030204" pitchFamily="49" charset="0"/>
              </a:rPr>
              <a:t>SLEEPING</a:t>
            </a:r>
            <a:r>
              <a:rPr lang="en-US" sz="1200" b="1" i="1" dirty="0">
                <a:solidFill>
                  <a:srgbClr val="000000"/>
                </a:solidFill>
                <a:latin typeface="Consolas" panose="020B0609020204030204" pitchFamily="49" charset="0"/>
              </a:rPr>
              <a:t>, </a:t>
            </a:r>
            <a:r>
              <a:rPr lang="en-US" sz="1200" b="1" i="1" dirty="0">
                <a:solidFill>
                  <a:srgbClr val="0000C0"/>
                </a:solidFill>
                <a:latin typeface="Consolas" panose="020B0609020204030204" pitchFamily="49" charset="0"/>
              </a:rPr>
              <a:t>RUNNABLE</a:t>
            </a:r>
            <a:r>
              <a:rPr lang="en-US" sz="1200" b="1" i="1" dirty="0">
                <a:solidFill>
                  <a:srgbClr val="000000"/>
                </a:solidFill>
                <a:latin typeface="Consolas" panose="020B0609020204030204" pitchFamily="49" charset="0"/>
              </a:rPr>
              <a:t>, </a:t>
            </a:r>
            <a:r>
              <a:rPr lang="en-US" sz="1200" b="1" i="1" dirty="0">
                <a:solidFill>
                  <a:srgbClr val="0000C0"/>
                </a:solidFill>
                <a:latin typeface="Consolas" panose="020B0609020204030204" pitchFamily="49" charset="0"/>
              </a:rPr>
              <a:t>RUNNING</a:t>
            </a:r>
            <a:r>
              <a:rPr lang="en-US" sz="1200" b="1" i="1" dirty="0">
                <a:solidFill>
                  <a:srgbClr val="000000"/>
                </a:solidFill>
                <a:latin typeface="Consolas" panose="020B0609020204030204" pitchFamily="49" charset="0"/>
              </a:rPr>
              <a:t>, </a:t>
            </a:r>
            <a:r>
              <a:rPr lang="en-US" sz="1200" b="1" i="1" dirty="0">
                <a:solidFill>
                  <a:srgbClr val="0000C0"/>
                </a:solidFill>
                <a:latin typeface="Consolas" panose="020B0609020204030204" pitchFamily="49" charset="0"/>
              </a:rPr>
              <a:t>ZOMBIE</a:t>
            </a:r>
            <a:r>
              <a:rPr lang="en-US" sz="1200" b="1" i="1" dirty="0">
                <a:solidFill>
                  <a:srgbClr val="000000"/>
                </a:solidFill>
                <a:latin typeface="Consolas" panose="020B0609020204030204" pitchFamily="49" charset="0"/>
              </a:rPr>
              <a:t> };</a:t>
            </a:r>
          </a:p>
          <a:p>
            <a:endParaRPr lang="en-US" sz="1200" dirty="0">
              <a:latin typeface="Consolas" panose="020B0609020204030204" pitchFamily="49" charset="0"/>
            </a:endParaRPr>
          </a:p>
          <a:p>
            <a:r>
              <a:rPr lang="en-US" sz="1200" b="1" dirty="0">
                <a:solidFill>
                  <a:srgbClr val="3F7F5F"/>
                </a:solidFill>
                <a:latin typeface="Consolas" panose="020B0609020204030204" pitchFamily="49" charset="0"/>
              </a:rPr>
              <a:t>// Per-process state</a:t>
            </a:r>
          </a:p>
          <a:p>
            <a:r>
              <a:rPr lang="en-US" sz="1200" b="1" dirty="0" err="1">
                <a:solidFill>
                  <a:srgbClr val="7F0055"/>
                </a:solidFill>
                <a:latin typeface="Consolas" panose="020B0609020204030204" pitchFamily="49" charset="0"/>
              </a:rPr>
              <a:t>struct</a:t>
            </a:r>
            <a:r>
              <a:rPr lang="en-US" sz="1200" b="1" dirty="0">
                <a:solidFill>
                  <a:srgbClr val="000000"/>
                </a:solidFill>
                <a:latin typeface="Consolas" panose="020B0609020204030204" pitchFamily="49" charset="0"/>
              </a:rPr>
              <a:t> </a:t>
            </a:r>
            <a:r>
              <a:rPr lang="en-US" sz="1200" b="1" dirty="0" err="1">
                <a:solidFill>
                  <a:srgbClr val="005032"/>
                </a:solidFill>
                <a:latin typeface="Consolas" panose="020B0609020204030204" pitchFamily="49" charset="0"/>
              </a:rPr>
              <a:t>proc</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uint</a:t>
            </a:r>
            <a:r>
              <a:rPr lang="en-US" sz="1200" dirty="0">
                <a:solidFill>
                  <a:srgbClr val="000000"/>
                </a:solidFill>
                <a:latin typeface="Consolas" panose="020B0609020204030204" pitchFamily="49" charset="0"/>
              </a:rPr>
              <a:t> </a:t>
            </a:r>
            <a:r>
              <a:rPr lang="en-US" sz="1200" dirty="0" err="1">
                <a:solidFill>
                  <a:srgbClr val="0000C0"/>
                </a:solidFill>
                <a:latin typeface="Consolas" panose="020B0609020204030204" pitchFamily="49" charset="0"/>
              </a:rPr>
              <a:t>sz</a:t>
            </a:r>
            <a:r>
              <a:rPr lang="en-US" sz="1200" dirty="0">
                <a:solidFill>
                  <a:srgbClr val="000000"/>
                </a:solidFill>
                <a:latin typeface="Consolas" panose="020B0609020204030204" pitchFamily="49" charset="0"/>
              </a:rPr>
              <a:t>;                     </a:t>
            </a:r>
            <a:r>
              <a:rPr lang="en-US" sz="1200" b="1" dirty="0">
                <a:solidFill>
                  <a:srgbClr val="3F7F5F"/>
                </a:solidFill>
                <a:latin typeface="Consolas" panose="020B0609020204030204" pitchFamily="49" charset="0"/>
              </a:rPr>
              <a:t>// Size of process memory (bytes)</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pde_t</a:t>
            </a:r>
            <a:r>
              <a:rPr lang="en-US" sz="1200" dirty="0">
                <a:solidFill>
                  <a:srgbClr val="000000"/>
                </a:solidFill>
                <a:latin typeface="Consolas" panose="020B0609020204030204" pitchFamily="49" charset="0"/>
              </a:rPr>
              <a:t>* </a:t>
            </a:r>
            <a:r>
              <a:rPr lang="en-US" sz="1200" dirty="0" err="1">
                <a:solidFill>
                  <a:srgbClr val="0000C0"/>
                </a:solidFill>
                <a:latin typeface="Consolas" panose="020B0609020204030204" pitchFamily="49" charset="0"/>
              </a:rPr>
              <a:t>pgdir</a:t>
            </a:r>
            <a:r>
              <a:rPr lang="en-US" sz="1200" dirty="0">
                <a:solidFill>
                  <a:srgbClr val="000000"/>
                </a:solidFill>
                <a:latin typeface="Consolas" panose="020B0609020204030204" pitchFamily="49" charset="0"/>
              </a:rPr>
              <a:t>;                </a:t>
            </a:r>
            <a:r>
              <a:rPr lang="en-US" sz="1200" b="1" dirty="0">
                <a:solidFill>
                  <a:srgbClr val="3F7F5F"/>
                </a:solidFill>
                <a:latin typeface="Consolas" panose="020B0609020204030204" pitchFamily="49" charset="0"/>
              </a:rPr>
              <a:t>// Page table</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char</a:t>
            </a:r>
            <a:r>
              <a:rPr lang="en-US" sz="1200" b="1" dirty="0">
                <a:solidFill>
                  <a:srgbClr val="000000"/>
                </a:solidFill>
                <a:latin typeface="Consolas" panose="020B0609020204030204" pitchFamily="49" charset="0"/>
              </a:rPr>
              <a:t> *</a:t>
            </a:r>
            <a:r>
              <a:rPr lang="en-US" sz="1200" b="1" dirty="0" err="1">
                <a:solidFill>
                  <a:srgbClr val="0000C0"/>
                </a:solidFill>
                <a:latin typeface="Consolas" panose="020B0609020204030204" pitchFamily="49" charset="0"/>
              </a:rPr>
              <a:t>kstack</a:t>
            </a:r>
            <a:r>
              <a:rPr lang="en-US" sz="1200" b="1" dirty="0">
                <a:solidFill>
                  <a:srgbClr val="000000"/>
                </a:solidFill>
                <a:latin typeface="Consolas" panose="020B0609020204030204" pitchFamily="49" charset="0"/>
              </a:rPr>
              <a:t>;                </a:t>
            </a:r>
            <a:r>
              <a:rPr lang="en-US" sz="1200" b="1" dirty="0">
                <a:solidFill>
                  <a:srgbClr val="3F7F5F"/>
                </a:solidFill>
                <a:latin typeface="Consolas" panose="020B0609020204030204" pitchFamily="49" charset="0"/>
              </a:rPr>
              <a:t>// Bottom of kernel stack for this process</a:t>
            </a:r>
          </a:p>
          <a:p>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enum</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procstate</a:t>
            </a:r>
            <a:r>
              <a:rPr lang="en-US" sz="1200" b="1" dirty="0">
                <a:solidFill>
                  <a:srgbClr val="000000"/>
                </a:solidFill>
                <a:latin typeface="Consolas" panose="020B0609020204030204" pitchFamily="49" charset="0"/>
              </a:rPr>
              <a:t> </a:t>
            </a:r>
            <a:r>
              <a:rPr lang="en-US" sz="1200" b="1" dirty="0">
                <a:solidFill>
                  <a:srgbClr val="0000C0"/>
                </a:solidFill>
                <a:latin typeface="Consolas" panose="020B0609020204030204" pitchFamily="49" charset="0"/>
              </a:rPr>
              <a:t>state</a:t>
            </a:r>
            <a:r>
              <a:rPr lang="en-US" sz="1200" b="1" dirty="0">
                <a:solidFill>
                  <a:srgbClr val="000000"/>
                </a:solidFill>
                <a:latin typeface="Consolas" panose="020B0609020204030204" pitchFamily="49" charset="0"/>
              </a:rPr>
              <a:t>;        </a:t>
            </a:r>
            <a:r>
              <a:rPr lang="en-US" sz="1200" b="1" dirty="0">
                <a:solidFill>
                  <a:srgbClr val="3F7F5F"/>
                </a:solidFill>
                <a:latin typeface="Consolas" panose="020B0609020204030204" pitchFamily="49" charset="0"/>
              </a:rPr>
              <a:t>// Process state</a:t>
            </a:r>
          </a:p>
          <a:p>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err="1">
                <a:solidFill>
                  <a:srgbClr val="0000C0"/>
                </a:solidFill>
                <a:latin typeface="Consolas" panose="020B0609020204030204" pitchFamily="49" charset="0"/>
              </a:rPr>
              <a:t>pid</a:t>
            </a:r>
            <a:r>
              <a:rPr lang="en-US" sz="1200" b="1" dirty="0">
                <a:solidFill>
                  <a:srgbClr val="000000"/>
                </a:solidFill>
                <a:latin typeface="Consolas" panose="020B0609020204030204" pitchFamily="49" charset="0"/>
              </a:rPr>
              <a:t>;                     </a:t>
            </a:r>
            <a:r>
              <a:rPr lang="en-US" sz="1200" b="1" dirty="0">
                <a:solidFill>
                  <a:srgbClr val="3F7F5F"/>
                </a:solidFill>
                <a:latin typeface="Consolas" panose="020B0609020204030204" pitchFamily="49" charset="0"/>
              </a:rPr>
              <a:t>// Process ID</a:t>
            </a:r>
          </a:p>
          <a:p>
            <a:r>
              <a:rPr lang="fr-FR" sz="1200" dirty="0">
                <a:solidFill>
                  <a:srgbClr val="000000"/>
                </a:solidFill>
                <a:latin typeface="Consolas" panose="020B0609020204030204" pitchFamily="49" charset="0"/>
              </a:rPr>
              <a:t>  </a:t>
            </a:r>
            <a:r>
              <a:rPr lang="fr-FR" sz="1200" b="1" dirty="0" err="1">
                <a:solidFill>
                  <a:srgbClr val="7F0055"/>
                </a:solidFill>
                <a:latin typeface="Consolas" panose="020B0609020204030204" pitchFamily="49" charset="0"/>
              </a:rPr>
              <a:t>struct</a:t>
            </a:r>
            <a:r>
              <a:rPr lang="fr-FR" sz="1200" b="1" dirty="0">
                <a:solidFill>
                  <a:srgbClr val="000000"/>
                </a:solidFill>
                <a:latin typeface="Consolas" panose="020B0609020204030204" pitchFamily="49" charset="0"/>
              </a:rPr>
              <a:t> </a:t>
            </a:r>
            <a:r>
              <a:rPr lang="fr-FR" sz="1200" b="1" dirty="0">
                <a:solidFill>
                  <a:srgbClr val="005032"/>
                </a:solidFill>
                <a:latin typeface="Consolas" panose="020B0609020204030204" pitchFamily="49" charset="0"/>
              </a:rPr>
              <a:t>proc</a:t>
            </a:r>
            <a:r>
              <a:rPr lang="fr-FR" sz="1200" b="1" dirty="0">
                <a:solidFill>
                  <a:srgbClr val="000000"/>
                </a:solidFill>
                <a:latin typeface="Consolas" panose="020B0609020204030204" pitchFamily="49" charset="0"/>
              </a:rPr>
              <a:t> *</a:t>
            </a:r>
            <a:r>
              <a:rPr lang="fr-FR" sz="1200" b="1" dirty="0">
                <a:solidFill>
                  <a:srgbClr val="0000C0"/>
                </a:solidFill>
                <a:latin typeface="Consolas" panose="020B0609020204030204" pitchFamily="49" charset="0"/>
              </a:rPr>
              <a:t>parent</a:t>
            </a:r>
            <a:r>
              <a:rPr lang="fr-FR" sz="1200" b="1" dirty="0">
                <a:solidFill>
                  <a:srgbClr val="000000"/>
                </a:solidFill>
                <a:latin typeface="Consolas" panose="020B0609020204030204" pitchFamily="49" charset="0"/>
              </a:rPr>
              <a:t>;         </a:t>
            </a:r>
            <a:r>
              <a:rPr lang="fr-FR" sz="1200" b="1" dirty="0">
                <a:solidFill>
                  <a:srgbClr val="3F7F5F"/>
                </a:solidFill>
                <a:latin typeface="Consolas" panose="020B0609020204030204" pitchFamily="49" charset="0"/>
              </a:rPr>
              <a:t>// Parent </a:t>
            </a:r>
            <a:r>
              <a:rPr lang="fr-FR" sz="1200" b="1" dirty="0" err="1">
                <a:solidFill>
                  <a:srgbClr val="3F7F5F"/>
                </a:solidFill>
                <a:latin typeface="Consolas" panose="020B0609020204030204" pitchFamily="49" charset="0"/>
              </a:rPr>
              <a:t>process</a:t>
            </a:r>
            <a:endParaRPr lang="fr-FR" sz="1200" b="1" dirty="0">
              <a:solidFill>
                <a:srgbClr val="3F7F5F"/>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struct</a:t>
            </a:r>
            <a:r>
              <a:rPr lang="en-US" sz="1200" b="1" dirty="0">
                <a:solidFill>
                  <a:srgbClr val="000000"/>
                </a:solidFill>
                <a:latin typeface="Consolas" panose="020B0609020204030204" pitchFamily="49" charset="0"/>
              </a:rPr>
              <a:t> </a:t>
            </a:r>
            <a:r>
              <a:rPr lang="en-US" sz="1200" b="1" dirty="0" err="1">
                <a:solidFill>
                  <a:srgbClr val="005032"/>
                </a:solidFill>
                <a:latin typeface="Consolas" panose="020B0609020204030204" pitchFamily="49" charset="0"/>
              </a:rPr>
              <a:t>trapframe</a:t>
            </a:r>
            <a:r>
              <a:rPr lang="en-US" sz="1200" b="1" dirty="0">
                <a:solidFill>
                  <a:srgbClr val="000000"/>
                </a:solidFill>
                <a:latin typeface="Consolas" panose="020B0609020204030204" pitchFamily="49" charset="0"/>
              </a:rPr>
              <a:t> *</a:t>
            </a:r>
            <a:r>
              <a:rPr lang="en-US" sz="1200" b="1" dirty="0" err="1">
                <a:solidFill>
                  <a:srgbClr val="0000C0"/>
                </a:solidFill>
                <a:latin typeface="Consolas" panose="020B0609020204030204" pitchFamily="49" charset="0"/>
              </a:rPr>
              <a:t>tf</a:t>
            </a:r>
            <a:r>
              <a:rPr lang="en-US" sz="1200" b="1" dirty="0">
                <a:solidFill>
                  <a:srgbClr val="000000"/>
                </a:solidFill>
                <a:latin typeface="Consolas" panose="020B0609020204030204" pitchFamily="49" charset="0"/>
              </a:rPr>
              <a:t>;        </a:t>
            </a:r>
            <a:r>
              <a:rPr lang="en-US" sz="1200" b="1" dirty="0">
                <a:solidFill>
                  <a:srgbClr val="3F7F5F"/>
                </a:solidFill>
                <a:latin typeface="Consolas" panose="020B0609020204030204" pitchFamily="49" charset="0"/>
              </a:rPr>
              <a:t>// Trap frame for current </a:t>
            </a:r>
            <a:r>
              <a:rPr lang="en-US" sz="1200" b="1" dirty="0" err="1">
                <a:solidFill>
                  <a:srgbClr val="3F7F5F"/>
                </a:solidFill>
                <a:latin typeface="Consolas" panose="020B0609020204030204" pitchFamily="49" charset="0"/>
              </a:rPr>
              <a:t>syscall</a:t>
            </a:r>
            <a:endParaRPr lang="en-US" sz="1200" b="1" dirty="0">
              <a:solidFill>
                <a:srgbClr val="3F7F5F"/>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struct</a:t>
            </a:r>
            <a:r>
              <a:rPr lang="en-US" sz="1200" b="1" dirty="0">
                <a:solidFill>
                  <a:srgbClr val="000000"/>
                </a:solidFill>
                <a:latin typeface="Consolas" panose="020B0609020204030204" pitchFamily="49" charset="0"/>
              </a:rPr>
              <a:t> </a:t>
            </a:r>
            <a:r>
              <a:rPr lang="en-US" sz="1200" b="1" dirty="0">
                <a:solidFill>
                  <a:srgbClr val="005032"/>
                </a:solidFill>
                <a:latin typeface="Consolas" panose="020B0609020204030204" pitchFamily="49" charset="0"/>
              </a:rPr>
              <a:t>context</a:t>
            </a:r>
            <a:r>
              <a:rPr lang="en-US" sz="1200" b="1" dirty="0">
                <a:solidFill>
                  <a:srgbClr val="000000"/>
                </a:solidFill>
                <a:latin typeface="Consolas" panose="020B0609020204030204" pitchFamily="49" charset="0"/>
              </a:rPr>
              <a:t> *</a:t>
            </a:r>
            <a:r>
              <a:rPr lang="en-US" sz="1200" b="1" dirty="0">
                <a:solidFill>
                  <a:srgbClr val="0000C0"/>
                </a:solidFill>
                <a:latin typeface="Consolas" panose="020B0609020204030204" pitchFamily="49" charset="0"/>
              </a:rPr>
              <a:t>context</a:t>
            </a:r>
            <a:r>
              <a:rPr lang="en-US" sz="1200" b="1" dirty="0">
                <a:solidFill>
                  <a:srgbClr val="000000"/>
                </a:solidFill>
                <a:latin typeface="Consolas" panose="020B0609020204030204" pitchFamily="49" charset="0"/>
              </a:rPr>
              <a:t>;     </a:t>
            </a:r>
            <a:r>
              <a:rPr lang="en-US" sz="1200" b="1" dirty="0">
                <a:solidFill>
                  <a:srgbClr val="3F7F5F"/>
                </a:solidFill>
                <a:latin typeface="Consolas" panose="020B0609020204030204" pitchFamily="49" charset="0"/>
              </a:rPr>
              <a:t>// </a:t>
            </a:r>
            <a:r>
              <a:rPr lang="en-US" sz="1200" b="1" dirty="0" err="1">
                <a:solidFill>
                  <a:srgbClr val="3F7F5F"/>
                </a:solidFill>
                <a:latin typeface="Consolas" panose="020B0609020204030204" pitchFamily="49" charset="0"/>
              </a:rPr>
              <a:t>swtch</a:t>
            </a:r>
            <a:r>
              <a:rPr lang="en-US" sz="1200" b="1" dirty="0">
                <a:solidFill>
                  <a:srgbClr val="3F7F5F"/>
                </a:solidFill>
                <a:latin typeface="Consolas" panose="020B0609020204030204" pitchFamily="49" charset="0"/>
              </a:rPr>
              <a:t>() here to run process</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C0"/>
                </a:solidFill>
                <a:latin typeface="Consolas" panose="020B0609020204030204" pitchFamily="49" charset="0"/>
              </a:rPr>
              <a:t>chan</a:t>
            </a:r>
            <a:r>
              <a:rPr lang="en-US" sz="1200" b="1" dirty="0">
                <a:solidFill>
                  <a:srgbClr val="000000"/>
                </a:solidFill>
                <a:latin typeface="Consolas" panose="020B0609020204030204" pitchFamily="49" charset="0"/>
              </a:rPr>
              <a:t>;                  </a:t>
            </a:r>
            <a:r>
              <a:rPr lang="en-US" sz="1200" b="1" dirty="0">
                <a:solidFill>
                  <a:srgbClr val="3F7F5F"/>
                </a:solidFill>
                <a:latin typeface="Consolas" panose="020B0609020204030204" pitchFamily="49" charset="0"/>
              </a:rPr>
              <a:t>// If non-zero, sleeping on </a:t>
            </a:r>
            <a:r>
              <a:rPr lang="en-US" sz="1200" b="1" dirty="0" err="1">
                <a:solidFill>
                  <a:srgbClr val="3F7F5F"/>
                </a:solidFill>
                <a:latin typeface="Consolas" panose="020B0609020204030204" pitchFamily="49" charset="0"/>
              </a:rPr>
              <a:t>chan</a:t>
            </a:r>
            <a:endParaRPr lang="en-US" sz="1200" b="1" dirty="0">
              <a:solidFill>
                <a:srgbClr val="3F7F5F"/>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0000C0"/>
                </a:solidFill>
                <a:latin typeface="Consolas" panose="020B0609020204030204" pitchFamily="49" charset="0"/>
              </a:rPr>
              <a:t>killed</a:t>
            </a:r>
            <a:r>
              <a:rPr lang="en-US" sz="1200" b="1" dirty="0">
                <a:solidFill>
                  <a:srgbClr val="000000"/>
                </a:solidFill>
                <a:latin typeface="Consolas" panose="020B0609020204030204" pitchFamily="49" charset="0"/>
              </a:rPr>
              <a:t>;                  </a:t>
            </a:r>
            <a:r>
              <a:rPr lang="en-US" sz="1200" b="1" dirty="0">
                <a:solidFill>
                  <a:srgbClr val="3F7F5F"/>
                </a:solidFill>
                <a:latin typeface="Consolas" panose="020B0609020204030204" pitchFamily="49" charset="0"/>
              </a:rPr>
              <a:t>// If non-zero, have been killed</a:t>
            </a:r>
          </a:p>
          <a:p>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struct</a:t>
            </a:r>
            <a:r>
              <a:rPr lang="en-US" sz="1200" b="1" dirty="0">
                <a:solidFill>
                  <a:srgbClr val="000000"/>
                </a:solidFill>
                <a:latin typeface="Consolas" panose="020B0609020204030204" pitchFamily="49" charset="0"/>
              </a:rPr>
              <a:t> </a:t>
            </a:r>
            <a:r>
              <a:rPr lang="en-US" sz="1200" b="1" dirty="0">
                <a:solidFill>
                  <a:srgbClr val="005032"/>
                </a:solidFill>
                <a:latin typeface="Consolas" panose="020B0609020204030204" pitchFamily="49" charset="0"/>
              </a:rPr>
              <a:t>file</a:t>
            </a:r>
            <a:r>
              <a:rPr lang="en-US" sz="1200" b="1" dirty="0">
                <a:solidFill>
                  <a:srgbClr val="000000"/>
                </a:solidFill>
                <a:latin typeface="Consolas" panose="020B0609020204030204" pitchFamily="49" charset="0"/>
              </a:rPr>
              <a:t> *</a:t>
            </a:r>
            <a:r>
              <a:rPr lang="en-US" sz="1200" b="1" dirty="0" err="1">
                <a:solidFill>
                  <a:srgbClr val="0000C0"/>
                </a:solidFill>
                <a:latin typeface="Consolas" panose="020B0609020204030204" pitchFamily="49" charset="0"/>
              </a:rPr>
              <a:t>ofile</a:t>
            </a:r>
            <a:r>
              <a:rPr lang="en-US" sz="1200" b="1" dirty="0">
                <a:solidFill>
                  <a:srgbClr val="000000"/>
                </a:solidFill>
                <a:latin typeface="Consolas" panose="020B0609020204030204" pitchFamily="49" charset="0"/>
              </a:rPr>
              <a:t>[</a:t>
            </a:r>
            <a:r>
              <a:rPr lang="en-US" sz="1200" b="1" dirty="0">
                <a:solidFill>
                  <a:srgbClr val="000000"/>
                </a:solidFill>
                <a:latin typeface="Consolas" panose="020B0609020204030204" pitchFamily="49" charset="0"/>
              </a:rPr>
              <a:t>NOFILE];  </a:t>
            </a:r>
            <a:r>
              <a:rPr lang="en-US" sz="1200" b="1" dirty="0">
                <a:solidFill>
                  <a:srgbClr val="3F7F5F"/>
                </a:solidFill>
                <a:latin typeface="Consolas" panose="020B0609020204030204" pitchFamily="49" charset="0"/>
              </a:rPr>
              <a:t>// Open files</a:t>
            </a:r>
          </a:p>
          <a:p>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struct</a:t>
            </a:r>
            <a:r>
              <a:rPr lang="en-US" sz="1200" b="1" dirty="0">
                <a:solidFill>
                  <a:srgbClr val="000000"/>
                </a:solidFill>
                <a:latin typeface="Consolas" panose="020B0609020204030204" pitchFamily="49" charset="0"/>
              </a:rPr>
              <a:t> </a:t>
            </a:r>
            <a:r>
              <a:rPr lang="en-US" sz="1200" b="1" dirty="0" err="1">
                <a:solidFill>
                  <a:srgbClr val="005032"/>
                </a:solidFill>
                <a:latin typeface="Consolas" panose="020B0609020204030204" pitchFamily="49" charset="0"/>
              </a:rPr>
              <a:t>inode</a:t>
            </a:r>
            <a:r>
              <a:rPr lang="en-US" sz="1200" b="1" dirty="0">
                <a:solidFill>
                  <a:srgbClr val="000000"/>
                </a:solidFill>
                <a:latin typeface="Consolas" panose="020B0609020204030204" pitchFamily="49" charset="0"/>
              </a:rPr>
              <a:t> *</a:t>
            </a:r>
            <a:r>
              <a:rPr lang="en-US" sz="1200" b="1" dirty="0" err="1">
                <a:solidFill>
                  <a:srgbClr val="0000C0"/>
                </a:solidFill>
                <a:latin typeface="Consolas" panose="020B0609020204030204" pitchFamily="49" charset="0"/>
              </a:rPr>
              <a:t>cwd</a:t>
            </a:r>
            <a:r>
              <a:rPr lang="en-US" sz="1200" b="1" dirty="0">
                <a:solidFill>
                  <a:srgbClr val="000000"/>
                </a:solidFill>
                <a:latin typeface="Consolas" panose="020B0609020204030204" pitchFamily="49" charset="0"/>
              </a:rPr>
              <a:t>;           </a:t>
            </a:r>
            <a:r>
              <a:rPr lang="en-US" sz="1200" b="1" dirty="0">
                <a:solidFill>
                  <a:srgbClr val="3F7F5F"/>
                </a:solidFill>
                <a:latin typeface="Consolas" panose="020B0609020204030204" pitchFamily="49" charset="0"/>
              </a:rPr>
              <a:t>// Current directory</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char</a:t>
            </a:r>
            <a:r>
              <a:rPr lang="en-US" sz="1200" b="1" dirty="0">
                <a:solidFill>
                  <a:srgbClr val="000000"/>
                </a:solidFill>
                <a:latin typeface="Consolas" panose="020B0609020204030204" pitchFamily="49" charset="0"/>
              </a:rPr>
              <a:t> </a:t>
            </a:r>
            <a:r>
              <a:rPr lang="en-US" sz="1200" b="1" dirty="0">
                <a:solidFill>
                  <a:srgbClr val="0000C0"/>
                </a:solidFill>
                <a:latin typeface="Consolas" panose="020B0609020204030204" pitchFamily="49" charset="0"/>
              </a:rPr>
              <a:t>name</a:t>
            </a:r>
            <a:r>
              <a:rPr lang="en-US" sz="1200" b="1" dirty="0">
                <a:solidFill>
                  <a:srgbClr val="000000"/>
                </a:solidFill>
                <a:latin typeface="Consolas" panose="020B0609020204030204" pitchFamily="49" charset="0"/>
              </a:rPr>
              <a:t>[16];               </a:t>
            </a:r>
            <a:r>
              <a:rPr lang="en-US" sz="1200" b="1" dirty="0">
                <a:solidFill>
                  <a:srgbClr val="3F7F5F"/>
                </a:solidFill>
                <a:latin typeface="Consolas" panose="020B0609020204030204" pitchFamily="49" charset="0"/>
              </a:rPr>
              <a:t>// Process name (debugging)</a:t>
            </a:r>
          </a:p>
          <a:p>
            <a:r>
              <a:rPr lang="en-US" sz="1200" dirty="0">
                <a:solidFill>
                  <a:srgbClr val="000000"/>
                </a:solidFill>
                <a:latin typeface="Consolas" panose="020B0609020204030204" pitchFamily="49" charset="0"/>
              </a:rPr>
              <a:t>};</a:t>
            </a:r>
            <a:endParaRPr lang="en-US" sz="1200" dirty="0">
              <a:solidFill>
                <a:schemeClr val="tx1"/>
              </a:solidFill>
            </a:endParaRPr>
          </a:p>
        </p:txBody>
      </p:sp>
    </p:spTree>
    <p:extLst>
      <p:ext uri="{BB962C8B-B14F-4D97-AF65-F5344CB8AC3E}">
        <p14:creationId xmlns:p14="http://schemas.microsoft.com/office/powerpoint/2010/main" val="100259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eaLnBrk="1" hangingPunct="1"/>
            <a:r>
              <a:rPr lang="en-US" dirty="0" smtClean="0"/>
              <a:t>Creation of a Process (fork)</a:t>
            </a:r>
          </a:p>
        </p:txBody>
      </p:sp>
      <p:sp>
        <p:nvSpPr>
          <p:cNvPr id="4" name="Slide Number Placeholder 3"/>
          <p:cNvSpPr>
            <a:spLocks noGrp="1"/>
          </p:cNvSpPr>
          <p:nvPr>
            <p:ph type="sldNum" sz="quarter" idx="12"/>
          </p:nvPr>
        </p:nvSpPr>
        <p:spPr/>
        <p:txBody>
          <a:bodyPr/>
          <a:lstStyle/>
          <a:p>
            <a:pPr>
              <a:defRPr/>
            </a:pPr>
            <a:fld id="{6ADB7AD2-4E83-4436-A84A-E0BB6EB7607B}" type="slidenum">
              <a:rPr lang="he-IL" smtClean="0"/>
              <a:pPr>
                <a:defRPr/>
              </a:pPr>
              <a:t>17</a:t>
            </a:fld>
            <a:endParaRPr lang="en-US"/>
          </a:p>
        </p:txBody>
      </p:sp>
      <p:grpSp>
        <p:nvGrpSpPr>
          <p:cNvPr id="5" name="Group 4"/>
          <p:cNvGrpSpPr/>
          <p:nvPr/>
        </p:nvGrpSpPr>
        <p:grpSpPr>
          <a:xfrm>
            <a:off x="234950" y="1730375"/>
            <a:ext cx="8597900" cy="3978275"/>
            <a:chOff x="234950" y="1730375"/>
            <a:chExt cx="8597900" cy="3978275"/>
          </a:xfrm>
        </p:grpSpPr>
        <p:sp>
          <p:nvSpPr>
            <p:cNvPr id="6" name="Oval 3"/>
            <p:cNvSpPr>
              <a:spLocks noChangeArrowheads="1"/>
            </p:cNvSpPr>
            <p:nvPr/>
          </p:nvSpPr>
          <p:spPr bwMode="auto">
            <a:xfrm>
              <a:off x="234950" y="2063750"/>
              <a:ext cx="1435100" cy="673100"/>
            </a:xfrm>
            <a:prstGeom prst="ellipse">
              <a:avLst/>
            </a:prstGeom>
            <a:gradFill rotWithShape="0">
              <a:gsLst>
                <a:gs pos="0">
                  <a:srgbClr val="FFF200"/>
                </a:gs>
                <a:gs pos="45000">
                  <a:srgbClr val="FF7A00"/>
                </a:gs>
                <a:gs pos="70000">
                  <a:srgbClr val="FF0300"/>
                </a:gs>
                <a:gs pos="100000">
                  <a:srgbClr val="4D0808"/>
                </a:gs>
              </a:gsLst>
              <a:lin ang="5400000" scaled="0"/>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7" name="Oval 4"/>
            <p:cNvSpPr>
              <a:spLocks noChangeArrowheads="1"/>
            </p:cNvSpPr>
            <p:nvPr/>
          </p:nvSpPr>
          <p:spPr bwMode="auto">
            <a:xfrm>
              <a:off x="5035550" y="20637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8" name="Oval 5"/>
            <p:cNvSpPr>
              <a:spLocks noChangeArrowheads="1"/>
            </p:cNvSpPr>
            <p:nvPr/>
          </p:nvSpPr>
          <p:spPr bwMode="auto">
            <a:xfrm>
              <a:off x="7397750" y="20637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9" name="Oval 6"/>
            <p:cNvSpPr>
              <a:spLocks noChangeArrowheads="1"/>
            </p:cNvSpPr>
            <p:nvPr/>
          </p:nvSpPr>
          <p:spPr bwMode="auto">
            <a:xfrm>
              <a:off x="2673350" y="2063750"/>
              <a:ext cx="1435100" cy="673100"/>
            </a:xfrm>
            <a:prstGeom prst="ellipse">
              <a:avLst/>
            </a:prstGeom>
            <a:gradFill rotWithShape="0">
              <a:gsLst>
                <a:gs pos="0">
                  <a:srgbClr val="DDEBCF"/>
                </a:gs>
                <a:gs pos="50000">
                  <a:srgbClr val="9CB86E"/>
                </a:gs>
                <a:gs pos="100000">
                  <a:srgbClr val="156B13"/>
                </a:gs>
              </a:gsLst>
              <a:lin ang="5400000" scaled="0"/>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10" name="Oval 7"/>
            <p:cNvSpPr>
              <a:spLocks noChangeArrowheads="1"/>
            </p:cNvSpPr>
            <p:nvPr/>
          </p:nvSpPr>
          <p:spPr bwMode="auto">
            <a:xfrm>
              <a:off x="2673350" y="50355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11" name="Rectangle 8"/>
            <p:cNvSpPr>
              <a:spLocks noChangeArrowheads="1"/>
            </p:cNvSpPr>
            <p:nvPr/>
          </p:nvSpPr>
          <p:spPr bwMode="auto">
            <a:xfrm>
              <a:off x="595313" y="2187575"/>
              <a:ext cx="612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New</a:t>
              </a:r>
            </a:p>
          </p:txBody>
        </p:sp>
        <p:sp>
          <p:nvSpPr>
            <p:cNvPr id="12" name="Rectangle 9"/>
            <p:cNvSpPr>
              <a:spLocks noChangeArrowheads="1"/>
            </p:cNvSpPr>
            <p:nvPr/>
          </p:nvSpPr>
          <p:spPr bwMode="auto">
            <a:xfrm>
              <a:off x="3033713" y="2187575"/>
              <a:ext cx="765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Ready</a:t>
              </a:r>
            </a:p>
          </p:txBody>
        </p:sp>
        <p:sp>
          <p:nvSpPr>
            <p:cNvPr id="13" name="Rectangle 10"/>
            <p:cNvSpPr>
              <a:spLocks noChangeArrowheads="1"/>
            </p:cNvSpPr>
            <p:nvPr/>
          </p:nvSpPr>
          <p:spPr bwMode="auto">
            <a:xfrm>
              <a:off x="5243513" y="2187575"/>
              <a:ext cx="968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Running</a:t>
              </a:r>
            </a:p>
          </p:txBody>
        </p:sp>
        <p:sp>
          <p:nvSpPr>
            <p:cNvPr id="14" name="Rectangle 11"/>
            <p:cNvSpPr>
              <a:spLocks noChangeArrowheads="1"/>
            </p:cNvSpPr>
            <p:nvPr/>
          </p:nvSpPr>
          <p:spPr bwMode="auto">
            <a:xfrm>
              <a:off x="7834313" y="2187575"/>
              <a:ext cx="561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Exit</a:t>
              </a:r>
            </a:p>
          </p:txBody>
        </p:sp>
        <p:sp>
          <p:nvSpPr>
            <p:cNvPr id="15" name="Rectangle 12"/>
            <p:cNvSpPr>
              <a:spLocks noChangeArrowheads="1"/>
            </p:cNvSpPr>
            <p:nvPr/>
          </p:nvSpPr>
          <p:spPr bwMode="auto">
            <a:xfrm>
              <a:off x="2881313" y="5159375"/>
              <a:ext cx="942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Blocked</a:t>
              </a:r>
            </a:p>
          </p:txBody>
        </p:sp>
        <p:sp>
          <p:nvSpPr>
            <p:cNvPr id="16" name="Line 13"/>
            <p:cNvSpPr>
              <a:spLocks noChangeShapeType="1"/>
            </p:cNvSpPr>
            <p:nvPr/>
          </p:nvSpPr>
          <p:spPr bwMode="auto">
            <a:xfrm>
              <a:off x="1684338" y="2362200"/>
              <a:ext cx="9763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4"/>
            <p:cNvSpPr>
              <a:spLocks noChangeShapeType="1"/>
            </p:cNvSpPr>
            <p:nvPr/>
          </p:nvSpPr>
          <p:spPr bwMode="auto">
            <a:xfrm flipV="1">
              <a:off x="3429000" y="2738438"/>
              <a:ext cx="0" cy="229711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5"/>
            <p:cNvSpPr>
              <a:spLocks noChangeShapeType="1"/>
            </p:cNvSpPr>
            <p:nvPr/>
          </p:nvSpPr>
          <p:spPr bwMode="auto">
            <a:xfrm>
              <a:off x="6484938" y="2362200"/>
              <a:ext cx="9001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6"/>
            <p:cNvSpPr>
              <a:spLocks noChangeShapeType="1"/>
            </p:cNvSpPr>
            <p:nvPr/>
          </p:nvSpPr>
          <p:spPr bwMode="auto">
            <a:xfrm>
              <a:off x="4046538" y="2209800"/>
              <a:ext cx="10525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7"/>
            <p:cNvSpPr>
              <a:spLocks noChangeShapeType="1"/>
            </p:cNvSpPr>
            <p:nvPr/>
          </p:nvSpPr>
          <p:spPr bwMode="auto">
            <a:xfrm flipH="1">
              <a:off x="4033838" y="2590800"/>
              <a:ext cx="10779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Rectangle 18"/>
            <p:cNvSpPr>
              <a:spLocks noChangeArrowheads="1"/>
            </p:cNvSpPr>
            <p:nvPr/>
          </p:nvSpPr>
          <p:spPr bwMode="auto">
            <a:xfrm>
              <a:off x="1662113" y="2035175"/>
              <a:ext cx="765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Admit</a:t>
              </a:r>
            </a:p>
          </p:txBody>
        </p:sp>
        <p:sp>
          <p:nvSpPr>
            <p:cNvPr id="22" name="Rectangle 19"/>
            <p:cNvSpPr>
              <a:spLocks noChangeArrowheads="1"/>
            </p:cNvSpPr>
            <p:nvPr/>
          </p:nvSpPr>
          <p:spPr bwMode="auto">
            <a:xfrm>
              <a:off x="3414713" y="3559175"/>
              <a:ext cx="8286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Event</a:t>
              </a:r>
            </a:p>
            <a:p>
              <a:pPr>
                <a:spcBef>
                  <a:spcPct val="0"/>
                </a:spcBef>
                <a:buClrTx/>
                <a:buSzTx/>
                <a:buFontTx/>
                <a:buNone/>
              </a:pPr>
              <a:r>
                <a:rPr kumimoji="0" lang="en-US" altLang="he-IL" sz="1800">
                  <a:solidFill>
                    <a:schemeClr val="tx1"/>
                  </a:solidFill>
                  <a:latin typeface="Times New Roman" pitchFamily="18" charset="0"/>
                </a:rPr>
                <a:t>Occurs</a:t>
              </a:r>
            </a:p>
          </p:txBody>
        </p:sp>
        <p:sp>
          <p:nvSpPr>
            <p:cNvPr id="23" name="Rectangle 20"/>
            <p:cNvSpPr>
              <a:spLocks noChangeArrowheads="1"/>
            </p:cNvSpPr>
            <p:nvPr/>
          </p:nvSpPr>
          <p:spPr bwMode="auto">
            <a:xfrm>
              <a:off x="4024313" y="1730375"/>
              <a:ext cx="993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Dispatch</a:t>
              </a:r>
            </a:p>
          </p:txBody>
        </p:sp>
        <p:sp>
          <p:nvSpPr>
            <p:cNvPr id="24" name="Rectangle 21"/>
            <p:cNvSpPr>
              <a:spLocks noChangeArrowheads="1"/>
            </p:cNvSpPr>
            <p:nvPr/>
          </p:nvSpPr>
          <p:spPr bwMode="auto">
            <a:xfrm>
              <a:off x="6386513" y="1806575"/>
              <a:ext cx="892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Release</a:t>
              </a:r>
            </a:p>
          </p:txBody>
        </p:sp>
        <p:sp>
          <p:nvSpPr>
            <p:cNvPr id="25" name="Rectangle 22"/>
            <p:cNvSpPr>
              <a:spLocks noChangeArrowheads="1"/>
            </p:cNvSpPr>
            <p:nvPr/>
          </p:nvSpPr>
          <p:spPr bwMode="auto">
            <a:xfrm>
              <a:off x="4024313" y="2644775"/>
              <a:ext cx="1031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Time-out</a:t>
              </a:r>
            </a:p>
          </p:txBody>
        </p:sp>
        <p:sp>
          <p:nvSpPr>
            <p:cNvPr id="26" name="Line 23"/>
            <p:cNvSpPr>
              <a:spLocks noChangeShapeType="1"/>
            </p:cNvSpPr>
            <p:nvPr/>
          </p:nvSpPr>
          <p:spPr bwMode="auto">
            <a:xfrm flipH="1">
              <a:off x="3963988" y="2751138"/>
              <a:ext cx="1452562" cy="235426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Rectangle 24"/>
            <p:cNvSpPr>
              <a:spLocks noChangeArrowheads="1"/>
            </p:cNvSpPr>
            <p:nvPr/>
          </p:nvSpPr>
          <p:spPr bwMode="auto">
            <a:xfrm>
              <a:off x="4926013" y="3482975"/>
              <a:ext cx="714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Event</a:t>
              </a:r>
            </a:p>
            <a:p>
              <a:pPr>
                <a:spcBef>
                  <a:spcPct val="0"/>
                </a:spcBef>
                <a:buClrTx/>
                <a:buSzTx/>
                <a:buFontTx/>
                <a:buNone/>
              </a:pPr>
              <a:r>
                <a:rPr kumimoji="0" lang="en-US" altLang="he-IL" sz="1800">
                  <a:solidFill>
                    <a:schemeClr val="tx1"/>
                  </a:solidFill>
                  <a:latin typeface="Times New Roman" pitchFamily="18" charset="0"/>
                </a:rPr>
                <a:t>Wait</a:t>
              </a:r>
            </a:p>
          </p:txBody>
        </p:sp>
      </p:grpSp>
      <p:grpSp>
        <p:nvGrpSpPr>
          <p:cNvPr id="29" name="Group 28"/>
          <p:cNvGrpSpPr/>
          <p:nvPr/>
        </p:nvGrpSpPr>
        <p:grpSpPr>
          <a:xfrm>
            <a:off x="234950" y="2658392"/>
            <a:ext cx="9593634" cy="4049664"/>
            <a:chOff x="234950" y="2658392"/>
            <a:chExt cx="9593634" cy="4049664"/>
          </a:xfrm>
        </p:grpSpPr>
        <p:sp>
          <p:nvSpPr>
            <p:cNvPr id="2" name="Rounded Rectangular Callout 1"/>
            <p:cNvSpPr/>
            <p:nvPr/>
          </p:nvSpPr>
          <p:spPr>
            <a:xfrm>
              <a:off x="234950" y="2658392"/>
              <a:ext cx="8729538" cy="4049664"/>
            </a:xfrm>
            <a:prstGeom prst="wedgeRoundRectCallout">
              <a:avLst>
                <a:gd name="adj1" fmla="val -28682"/>
                <a:gd name="adj2" fmla="val -5636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sp>
          <p:nvSpPr>
            <p:cNvPr id="3" name="TextBox 2"/>
            <p:cNvSpPr txBox="1"/>
            <p:nvPr/>
          </p:nvSpPr>
          <p:spPr>
            <a:xfrm>
              <a:off x="4716016" y="2780928"/>
              <a:ext cx="5112568" cy="3785652"/>
            </a:xfrm>
            <a:prstGeom prst="rect">
              <a:avLst/>
            </a:prstGeom>
            <a:noFill/>
          </p:spPr>
          <p:txBody>
            <a:bodyPr wrap="square" rtlCol="0">
              <a:spAutoFit/>
            </a:bodyPr>
            <a:lstStyle/>
            <a:p>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np-&gt;</a:t>
              </a:r>
              <a:r>
                <a:rPr lang="en-US" sz="1000" dirty="0" err="1">
                  <a:solidFill>
                    <a:srgbClr val="0000C0"/>
                  </a:solidFill>
                  <a:latin typeface="Consolas" panose="020B0609020204030204" pitchFamily="49" charset="0"/>
                </a:rPr>
                <a:t>sz</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proc</a:t>
              </a:r>
              <a:r>
                <a:rPr lang="en-US" sz="1000" dirty="0">
                  <a:solidFill>
                    <a:srgbClr val="000000"/>
                  </a:solidFill>
                  <a:latin typeface="Consolas" panose="020B0609020204030204" pitchFamily="49" charset="0"/>
                </a:rPr>
                <a:t>-&gt;</a:t>
              </a:r>
              <a:r>
                <a:rPr lang="en-US" sz="1000" dirty="0" err="1">
                  <a:solidFill>
                    <a:srgbClr val="000000"/>
                  </a:solidFill>
                  <a:latin typeface="Consolas" panose="020B0609020204030204" pitchFamily="49" charset="0"/>
                </a:rPr>
                <a:t>sz</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np-&gt;</a:t>
              </a:r>
              <a:r>
                <a:rPr lang="en-US" sz="1000" dirty="0">
                  <a:solidFill>
                    <a:srgbClr val="0000C0"/>
                  </a:solidFill>
                  <a:latin typeface="Consolas" panose="020B0609020204030204" pitchFamily="49" charset="0"/>
                </a:rPr>
                <a:t>parent</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proc</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*np-&gt;</a:t>
              </a:r>
              <a:r>
                <a:rPr lang="en-US" sz="1000" dirty="0" err="1">
                  <a:solidFill>
                    <a:srgbClr val="0000C0"/>
                  </a:solidFill>
                  <a:latin typeface="Consolas" panose="020B0609020204030204" pitchFamily="49" charset="0"/>
                </a:rPr>
                <a:t>tf</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proc</a:t>
              </a:r>
              <a:r>
                <a:rPr lang="en-US" sz="1000" dirty="0">
                  <a:solidFill>
                    <a:srgbClr val="000000"/>
                  </a:solidFill>
                  <a:latin typeface="Consolas" panose="020B0609020204030204" pitchFamily="49" charset="0"/>
                </a:rPr>
                <a:t>-&gt;</a:t>
              </a:r>
              <a:r>
                <a:rPr lang="en-US" sz="1000" dirty="0" err="1">
                  <a:solidFill>
                    <a:srgbClr val="000000"/>
                  </a:solidFill>
                  <a:latin typeface="Consolas" panose="020B0609020204030204" pitchFamily="49" charset="0"/>
                </a:rPr>
                <a:t>tf</a:t>
              </a:r>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3F7F5F"/>
                  </a:solidFill>
                  <a:latin typeface="Consolas" panose="020B0609020204030204" pitchFamily="49" charset="0"/>
                </a:rPr>
                <a:t>// Clear %</a:t>
              </a:r>
              <a:r>
                <a:rPr lang="en-US" sz="1000" dirty="0" err="1">
                  <a:solidFill>
                    <a:srgbClr val="3F7F5F"/>
                  </a:solidFill>
                  <a:latin typeface="Consolas" panose="020B0609020204030204" pitchFamily="49" charset="0"/>
                </a:rPr>
                <a:t>eax</a:t>
              </a:r>
              <a:r>
                <a:rPr lang="en-US" sz="1000" dirty="0">
                  <a:solidFill>
                    <a:srgbClr val="3F7F5F"/>
                  </a:solidFill>
                  <a:latin typeface="Consolas" panose="020B0609020204030204" pitchFamily="49" charset="0"/>
                </a:rPr>
                <a:t> so that fork returns 0 in the child.</a:t>
              </a:r>
            </a:p>
            <a:p>
              <a:r>
                <a:rPr lang="en-US" sz="1000" dirty="0">
                  <a:solidFill>
                    <a:srgbClr val="000000"/>
                  </a:solidFill>
                  <a:latin typeface="Consolas" panose="020B0609020204030204" pitchFamily="49" charset="0"/>
                </a:rPr>
                <a:t>  np-&gt;</a:t>
              </a:r>
              <a:r>
                <a:rPr lang="en-US" sz="1000" dirty="0" err="1">
                  <a:solidFill>
                    <a:srgbClr val="0000C0"/>
                  </a:solidFill>
                  <a:latin typeface="Consolas" panose="020B0609020204030204" pitchFamily="49" charset="0"/>
                </a:rPr>
                <a:t>tf</a:t>
              </a:r>
              <a:r>
                <a:rPr lang="en-US" sz="1000" dirty="0">
                  <a:solidFill>
                    <a:srgbClr val="000000"/>
                  </a:solidFill>
                  <a:latin typeface="Consolas" panose="020B0609020204030204" pitchFamily="49" charset="0"/>
                </a:rPr>
                <a:t>-&gt;</a:t>
              </a:r>
              <a:r>
                <a:rPr lang="en-US" sz="1000" dirty="0" err="1">
                  <a:solidFill>
                    <a:srgbClr val="000000"/>
                  </a:solidFill>
                  <a:latin typeface="Consolas" panose="020B0609020204030204" pitchFamily="49" charset="0"/>
                </a:rPr>
                <a:t>eax</a:t>
              </a:r>
              <a:r>
                <a:rPr lang="en-US" sz="1000" dirty="0">
                  <a:solidFill>
                    <a:srgbClr val="000000"/>
                  </a:solidFill>
                  <a:latin typeface="Consolas" panose="020B0609020204030204" pitchFamily="49" charset="0"/>
                </a:rPr>
                <a:t> = 0;</a:t>
              </a:r>
            </a:p>
            <a:p>
              <a:endParaRPr lang="en-US" sz="1000" dirty="0">
                <a:latin typeface="Consolas" panose="020B0609020204030204" pitchFamily="49" charset="0"/>
              </a:endParaRPr>
            </a:p>
            <a:p>
              <a:r>
                <a:rPr lang="nn-NO" sz="1000" dirty="0">
                  <a:solidFill>
                    <a:srgbClr val="000000"/>
                  </a:solidFill>
                  <a:latin typeface="Consolas" panose="020B0609020204030204" pitchFamily="49" charset="0"/>
                </a:rPr>
                <a:t>  </a:t>
              </a:r>
              <a:r>
                <a:rPr lang="nn-NO" sz="1000" b="1" dirty="0">
                  <a:solidFill>
                    <a:srgbClr val="7F0055"/>
                  </a:solidFill>
                  <a:latin typeface="Consolas" panose="020B0609020204030204" pitchFamily="49" charset="0"/>
                </a:rPr>
                <a:t>for</a:t>
              </a:r>
              <a:r>
                <a:rPr lang="nn-NO" sz="1000" b="1" dirty="0">
                  <a:solidFill>
                    <a:srgbClr val="000000"/>
                  </a:solidFill>
                  <a:latin typeface="Consolas" panose="020B0609020204030204" pitchFamily="49" charset="0"/>
                </a:rPr>
                <a:t>(i = 0; i &lt; NOFILE; i++)</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a:t>
              </a:r>
              <a:r>
                <a:rPr lang="en-US" sz="1000" b="1" dirty="0" err="1">
                  <a:solidFill>
                    <a:srgbClr val="000000"/>
                  </a:solidFill>
                  <a:latin typeface="Consolas" panose="020B0609020204030204" pitchFamily="49" charset="0"/>
                </a:rPr>
                <a:t>proc</a:t>
              </a:r>
              <a:r>
                <a:rPr lang="en-US" sz="1000" b="1" dirty="0">
                  <a:solidFill>
                    <a:srgbClr val="000000"/>
                  </a:solidFill>
                  <a:latin typeface="Consolas" panose="020B0609020204030204" pitchFamily="49" charset="0"/>
                </a:rPr>
                <a:t>-&gt;</a:t>
              </a:r>
              <a:r>
                <a:rPr lang="en-US" sz="1000" b="1" dirty="0" err="1">
                  <a:solidFill>
                    <a:srgbClr val="000000"/>
                  </a:solidFill>
                  <a:latin typeface="Consolas" panose="020B0609020204030204" pitchFamily="49" charset="0"/>
                </a:rPr>
                <a:t>ofile</a:t>
              </a:r>
              <a:r>
                <a:rPr lang="en-US" sz="1000" b="1" dirty="0">
                  <a:solidFill>
                    <a:srgbClr val="000000"/>
                  </a:solidFill>
                  <a:latin typeface="Consolas" panose="020B0609020204030204" pitchFamily="49" charset="0"/>
                </a:rPr>
                <a:t>[</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np-&gt;</a:t>
              </a:r>
              <a:r>
                <a:rPr lang="en-US" sz="1000" dirty="0" err="1">
                  <a:solidFill>
                    <a:srgbClr val="0000C0"/>
                  </a:solidFill>
                  <a:latin typeface="Consolas" panose="020B0609020204030204" pitchFamily="49" charset="0"/>
                </a:rPr>
                <a:t>ofile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filedup</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proc</a:t>
              </a:r>
              <a:r>
                <a:rPr lang="en-US" sz="1000" dirty="0">
                  <a:solidFill>
                    <a:srgbClr val="000000"/>
                  </a:solidFill>
                  <a:latin typeface="Consolas" panose="020B0609020204030204" pitchFamily="49" charset="0"/>
                </a:rPr>
                <a:t>-&gt;</a:t>
              </a:r>
              <a:r>
                <a:rPr lang="en-US" sz="1000" dirty="0" err="1">
                  <a:solidFill>
                    <a:srgbClr val="000000"/>
                  </a:solidFill>
                  <a:latin typeface="Consolas" panose="020B0609020204030204" pitchFamily="49" charset="0"/>
                </a:rPr>
                <a:t>ofile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np-&gt;</a:t>
              </a:r>
              <a:r>
                <a:rPr lang="en-US" sz="1000" dirty="0" err="1">
                  <a:solidFill>
                    <a:srgbClr val="0000C0"/>
                  </a:solidFill>
                  <a:latin typeface="Consolas" panose="020B0609020204030204" pitchFamily="49" charset="0"/>
                </a:rPr>
                <a:t>cwd</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idup</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proc</a:t>
              </a:r>
              <a:r>
                <a:rPr lang="en-US" sz="1000" dirty="0">
                  <a:solidFill>
                    <a:srgbClr val="000000"/>
                  </a:solidFill>
                  <a:latin typeface="Consolas" panose="020B0609020204030204" pitchFamily="49" charset="0"/>
                </a:rPr>
                <a:t>-&gt;</a:t>
              </a:r>
              <a:r>
                <a:rPr lang="en-US" sz="1000" dirty="0" err="1">
                  <a:solidFill>
                    <a:srgbClr val="000000"/>
                  </a:solidFill>
                  <a:latin typeface="Consolas" panose="020B0609020204030204" pitchFamily="49" charset="0"/>
                </a:rPr>
                <a:t>cwd</a:t>
              </a:r>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safestrcpy</a:t>
              </a:r>
              <a:r>
                <a:rPr lang="en-US" sz="1000" dirty="0">
                  <a:solidFill>
                    <a:srgbClr val="000000"/>
                  </a:solidFill>
                  <a:latin typeface="Consolas" panose="020B0609020204030204" pitchFamily="49" charset="0"/>
                </a:rPr>
                <a:t>(np-&gt;</a:t>
              </a:r>
              <a:r>
                <a:rPr lang="en-US" sz="1000" dirty="0">
                  <a:solidFill>
                    <a:srgbClr val="0000C0"/>
                  </a:solidFill>
                  <a:latin typeface="Consolas" panose="020B0609020204030204" pitchFamily="49" charset="0"/>
                </a:rPr>
                <a:t>name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proc</a:t>
              </a:r>
              <a:r>
                <a:rPr lang="en-US" sz="1000" dirty="0">
                  <a:solidFill>
                    <a:srgbClr val="000000"/>
                  </a:solidFill>
                  <a:latin typeface="Consolas" panose="020B0609020204030204" pitchFamily="49" charset="0"/>
                </a:rPr>
                <a:t>-&gt;name, </a:t>
              </a:r>
              <a:r>
                <a:rPr lang="en-US" sz="1000" b="1" dirty="0" err="1">
                  <a:solidFill>
                    <a:srgbClr val="7F0055"/>
                  </a:solidFill>
                  <a:latin typeface="Consolas" panose="020B0609020204030204" pitchFamily="49" charset="0"/>
                </a:rPr>
                <a:t>sizeof</a:t>
              </a:r>
              <a:r>
                <a:rPr lang="en-US" sz="1000" b="1" dirty="0">
                  <a:solidFill>
                    <a:srgbClr val="000000"/>
                  </a:solidFill>
                  <a:latin typeface="Consolas" panose="020B0609020204030204" pitchFamily="49" charset="0"/>
                </a:rPr>
                <a:t>(</a:t>
              </a:r>
              <a:r>
                <a:rPr lang="en-US" sz="1000" b="1" dirty="0" err="1">
                  <a:solidFill>
                    <a:srgbClr val="000000"/>
                  </a:solidFill>
                  <a:latin typeface="Consolas" panose="020B0609020204030204" pitchFamily="49" charset="0"/>
                </a:rPr>
                <a:t>proc</a:t>
              </a:r>
              <a:r>
                <a:rPr lang="en-US" sz="1000" b="1" dirty="0">
                  <a:solidFill>
                    <a:srgbClr val="000000"/>
                  </a:solidFill>
                  <a:latin typeface="Consolas" panose="020B0609020204030204" pitchFamily="49" charset="0"/>
                </a:rPr>
                <a:t>-&gt;name));</a:t>
              </a:r>
            </a:p>
            <a:p>
              <a:endParaRPr lang="en-US" sz="1000" dirty="0">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pid</a:t>
              </a:r>
              <a:r>
                <a:rPr lang="en-US" sz="1000" dirty="0">
                  <a:solidFill>
                    <a:srgbClr val="000000"/>
                  </a:solidFill>
                  <a:latin typeface="Consolas" panose="020B0609020204030204" pitchFamily="49" charset="0"/>
                </a:rPr>
                <a:t> = np-&gt;</a:t>
              </a:r>
              <a:r>
                <a:rPr lang="en-US" sz="1000" dirty="0" err="1">
                  <a:solidFill>
                    <a:srgbClr val="0000C0"/>
                  </a:solidFill>
                  <a:latin typeface="Consolas" panose="020B0609020204030204" pitchFamily="49" charset="0"/>
                </a:rPr>
                <a:t>pid</a:t>
              </a:r>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r>
                <a:rPr lang="en-US" sz="1000" dirty="0">
                  <a:solidFill>
                    <a:srgbClr val="000000"/>
                  </a:solidFill>
                  <a:latin typeface="Consolas" panose="020B0609020204030204" pitchFamily="49" charset="0"/>
                </a:rPr>
                <a:t>  acquire(&amp;</a:t>
              </a:r>
              <a:r>
                <a:rPr lang="en-US" sz="1000" dirty="0" err="1">
                  <a:solidFill>
                    <a:srgbClr val="000000"/>
                  </a:solidFill>
                  <a:latin typeface="Consolas" panose="020B0609020204030204" pitchFamily="49" charset="0"/>
                </a:rPr>
                <a:t>ptable.lock</a:t>
              </a:r>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r>
                <a:rPr lang="en-US" sz="1000" dirty="0">
                  <a:solidFill>
                    <a:srgbClr val="000000"/>
                  </a:solidFill>
                  <a:latin typeface="Consolas" panose="020B0609020204030204" pitchFamily="49" charset="0"/>
                </a:rPr>
                <a:t>  np-&gt;</a:t>
              </a:r>
              <a:r>
                <a:rPr lang="en-US" sz="1000" dirty="0">
                  <a:solidFill>
                    <a:srgbClr val="0000C0"/>
                  </a:solidFill>
                  <a:latin typeface="Consolas" panose="020B0609020204030204" pitchFamily="49" charset="0"/>
                </a:rPr>
                <a:t>state</a:t>
              </a:r>
              <a:r>
                <a:rPr lang="en-US" sz="1000" dirty="0">
                  <a:solidFill>
                    <a:srgbClr val="000000"/>
                  </a:solidFill>
                  <a:latin typeface="Consolas" panose="020B0609020204030204" pitchFamily="49" charset="0"/>
                </a:rPr>
                <a:t> = RUNNABLE;</a:t>
              </a:r>
            </a:p>
            <a:p>
              <a:endParaRPr lang="en-US" sz="1000" dirty="0">
                <a:latin typeface="Consolas" panose="020B0609020204030204" pitchFamily="49" charset="0"/>
              </a:endParaRPr>
            </a:p>
            <a:p>
              <a:r>
                <a:rPr lang="en-US" sz="1000" dirty="0">
                  <a:solidFill>
                    <a:srgbClr val="000000"/>
                  </a:solidFill>
                  <a:latin typeface="Consolas" panose="020B0609020204030204" pitchFamily="49" charset="0"/>
                </a:rPr>
                <a:t>  release(&amp;</a:t>
              </a:r>
              <a:r>
                <a:rPr lang="en-US" sz="1000" dirty="0" err="1">
                  <a:solidFill>
                    <a:srgbClr val="000000"/>
                  </a:solidFill>
                  <a:latin typeface="Consolas" panose="020B0609020204030204" pitchFamily="49" charset="0"/>
                </a:rPr>
                <a:t>ptable.lock</a:t>
              </a:r>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return</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pid</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endParaRPr lang="en-US" sz="1000" dirty="0"/>
            </a:p>
          </p:txBody>
        </p:sp>
        <p:sp>
          <p:nvSpPr>
            <p:cNvPr id="28" name="TextBox 27"/>
            <p:cNvSpPr txBox="1"/>
            <p:nvPr/>
          </p:nvSpPr>
          <p:spPr>
            <a:xfrm>
              <a:off x="611560" y="2924944"/>
              <a:ext cx="4170437" cy="3323987"/>
            </a:xfrm>
            <a:prstGeom prst="rect">
              <a:avLst/>
            </a:prstGeom>
            <a:noFill/>
          </p:spPr>
          <p:txBody>
            <a:bodyPr wrap="square" rtlCol="0">
              <a:spAutoFit/>
            </a:bodyPr>
            <a:lstStyle/>
            <a:p>
              <a:r>
                <a:rPr lang="en-US" sz="1000" b="1" dirty="0" err="1">
                  <a:solidFill>
                    <a:srgbClr val="FF0000"/>
                  </a:solidFill>
                </a:rPr>
                <a:t>proc.c</a:t>
              </a:r>
              <a:endParaRPr lang="en-US" sz="1000" b="1" dirty="0">
                <a:solidFill>
                  <a:srgbClr val="FF0000"/>
                </a:solidFill>
              </a:endParaRPr>
            </a:p>
            <a:p>
              <a:endParaRPr lang="en-US" sz="1000" dirty="0">
                <a:solidFill>
                  <a:srgbClr val="3F7F5F"/>
                </a:solidFill>
                <a:latin typeface="Consolas" panose="020B0609020204030204" pitchFamily="49" charset="0"/>
              </a:endParaRPr>
            </a:p>
            <a:p>
              <a:r>
                <a:rPr lang="en-US" sz="1000" b="1" dirty="0" err="1">
                  <a:solidFill>
                    <a:srgbClr val="7F0055"/>
                  </a:solidFill>
                  <a:latin typeface="Consolas" panose="020B0609020204030204" pitchFamily="49" charset="0"/>
                </a:rPr>
                <a:t>int</a:t>
              </a:r>
              <a:endParaRPr lang="en-US" sz="1000" b="1" dirty="0">
                <a:solidFill>
                  <a:srgbClr val="7F0055"/>
                </a:solidFill>
                <a:latin typeface="Consolas" panose="020B0609020204030204" pitchFamily="49" charset="0"/>
              </a:endParaRPr>
            </a:p>
            <a:p>
              <a:r>
                <a:rPr lang="en-US" sz="1000" b="1" dirty="0">
                  <a:solidFill>
                    <a:srgbClr val="000000"/>
                  </a:solidFill>
                  <a:latin typeface="Consolas" panose="020B0609020204030204" pitchFamily="49" charset="0"/>
                </a:rPr>
                <a:t>fork(</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b="1" dirty="0" err="1">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pid</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b="1" dirty="0" err="1">
                  <a:solidFill>
                    <a:srgbClr val="7F0055"/>
                  </a:solidFill>
                  <a:latin typeface="Consolas" panose="020B0609020204030204" pitchFamily="49" charset="0"/>
                </a:rPr>
                <a:t>struct</a:t>
              </a:r>
              <a:r>
                <a:rPr lang="en-US" sz="1000" b="1" dirty="0">
                  <a:solidFill>
                    <a:srgbClr val="000000"/>
                  </a:solidFill>
                  <a:latin typeface="Consolas" panose="020B0609020204030204" pitchFamily="49" charset="0"/>
                </a:rPr>
                <a:t> </a:t>
              </a:r>
              <a:r>
                <a:rPr lang="en-US" sz="1000" b="1" dirty="0" err="1">
                  <a:solidFill>
                    <a:srgbClr val="005032"/>
                  </a:solidFill>
                  <a:latin typeface="Consolas" panose="020B0609020204030204" pitchFamily="49" charset="0"/>
                </a:rPr>
                <a:t>proc</a:t>
              </a:r>
              <a:r>
                <a:rPr lang="en-US" sz="1000" b="1" dirty="0">
                  <a:solidFill>
                    <a:srgbClr val="000000"/>
                  </a:solidFill>
                  <a:latin typeface="Consolas" panose="020B0609020204030204" pitchFamily="49" charset="0"/>
                </a:rPr>
                <a:t> *np;</a:t>
              </a:r>
            </a:p>
            <a:p>
              <a:endParaRPr lang="en-US" sz="1000" dirty="0">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3F7F5F"/>
                  </a:solidFill>
                  <a:latin typeface="Consolas" panose="020B0609020204030204" pitchFamily="49" charset="0"/>
                </a:rPr>
                <a:t>// Allocate process.</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((np = </a:t>
              </a:r>
              <a:r>
                <a:rPr lang="en-US" sz="1000" b="1" dirty="0" err="1">
                  <a:solidFill>
                    <a:srgbClr val="000000"/>
                  </a:solidFill>
                  <a:latin typeface="Consolas" panose="020B0609020204030204" pitchFamily="49" charset="0"/>
                </a:rPr>
                <a:t>allocproc</a:t>
              </a:r>
              <a:r>
                <a:rPr lang="en-US" sz="1000" b="1" dirty="0">
                  <a:solidFill>
                    <a:srgbClr val="000000"/>
                  </a:solidFill>
                  <a:latin typeface="Consolas" panose="020B0609020204030204" pitchFamily="49" charset="0"/>
                </a:rPr>
                <a:t>()) == 0){</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return</a:t>
              </a:r>
              <a:r>
                <a:rPr lang="en-US" sz="1000" b="1" dirty="0">
                  <a:solidFill>
                    <a:srgbClr val="000000"/>
                  </a:solidFill>
                  <a:latin typeface="Consolas" panose="020B0609020204030204" pitchFamily="49" charset="0"/>
                </a:rPr>
                <a:t> -1;</a:t>
              </a:r>
            </a:p>
            <a:p>
              <a:r>
                <a:rPr lang="en-US" sz="1000" dirty="0">
                  <a:solidFill>
                    <a:srgbClr val="000000"/>
                  </a:solidFill>
                  <a:latin typeface="Consolas" panose="020B0609020204030204" pitchFamily="49" charset="0"/>
                </a:rPr>
                <a:t>  }</a:t>
              </a:r>
            </a:p>
            <a:p>
              <a:endParaRPr lang="en-US" sz="1000" dirty="0">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3F7F5F"/>
                  </a:solidFill>
                  <a:latin typeface="Consolas" panose="020B0609020204030204" pitchFamily="49" charset="0"/>
                </a:rPr>
                <a:t>// Copy process state from p.</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((np-&gt;</a:t>
              </a:r>
              <a:r>
                <a:rPr lang="en-US" sz="1000" b="1" dirty="0" err="1">
                  <a:solidFill>
                    <a:srgbClr val="0000C0"/>
                  </a:solidFill>
                  <a:latin typeface="Consolas" panose="020B0609020204030204" pitchFamily="49" charset="0"/>
                </a:rPr>
                <a:t>pgdir</a:t>
              </a:r>
              <a:r>
                <a:rPr lang="en-US" sz="1000" b="1" dirty="0">
                  <a:solidFill>
                    <a:srgbClr val="000000"/>
                  </a:solidFill>
                  <a:latin typeface="Consolas" panose="020B0609020204030204" pitchFamily="49" charset="0"/>
                </a:rPr>
                <a:t> = </a:t>
              </a:r>
              <a:r>
                <a:rPr lang="en-US" sz="1000" b="1" dirty="0" err="1">
                  <a:solidFill>
                    <a:srgbClr val="000000"/>
                  </a:solidFill>
                  <a:latin typeface="Consolas" panose="020B0609020204030204" pitchFamily="49" charset="0"/>
                </a:rPr>
                <a:t>copyuvm</a:t>
              </a:r>
              <a:r>
                <a:rPr lang="en-US" sz="1000" b="1" dirty="0">
                  <a:solidFill>
                    <a:srgbClr val="000000"/>
                  </a:solidFill>
                  <a:latin typeface="Consolas" panose="020B0609020204030204" pitchFamily="49" charset="0"/>
                </a:rPr>
                <a:t>(</a:t>
              </a:r>
              <a:r>
                <a:rPr lang="en-US" sz="1000" b="1" dirty="0" err="1">
                  <a:solidFill>
                    <a:srgbClr val="000000"/>
                  </a:solidFill>
                  <a:latin typeface="Consolas" panose="020B0609020204030204" pitchFamily="49" charset="0"/>
                </a:rPr>
                <a:t>proc</a:t>
              </a:r>
              <a:r>
                <a:rPr lang="en-US" sz="1000" b="1" dirty="0">
                  <a:solidFill>
                    <a:srgbClr val="000000"/>
                  </a:solidFill>
                  <a:latin typeface="Consolas" panose="020B0609020204030204" pitchFamily="49" charset="0"/>
                </a:rPr>
                <a:t>-&gt;</a:t>
              </a:r>
              <a:r>
                <a:rPr lang="en-US" sz="1000" b="1" dirty="0" err="1">
                  <a:solidFill>
                    <a:srgbClr val="000000"/>
                  </a:solidFill>
                  <a:latin typeface="Consolas" panose="020B0609020204030204" pitchFamily="49" charset="0"/>
                </a:rPr>
                <a:t>pgdir</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proc</a:t>
              </a:r>
              <a:r>
                <a:rPr lang="en-US" sz="1000" b="1" dirty="0">
                  <a:solidFill>
                    <a:srgbClr val="000000"/>
                  </a:solidFill>
                  <a:latin typeface="Consolas" panose="020B0609020204030204" pitchFamily="49" charset="0"/>
                </a:rPr>
                <a:t>-&gt;</a:t>
              </a:r>
              <a:r>
                <a:rPr lang="en-US" sz="1000" b="1" dirty="0" err="1">
                  <a:solidFill>
                    <a:srgbClr val="000000"/>
                  </a:solidFill>
                  <a:latin typeface="Consolas" panose="020B0609020204030204" pitchFamily="49" charset="0"/>
                </a:rPr>
                <a:t>sz</a:t>
              </a:r>
              <a:r>
                <a:rPr lang="en-US" sz="1000" b="1" dirty="0">
                  <a:solidFill>
                    <a:srgbClr val="000000"/>
                  </a:solidFill>
                  <a:latin typeface="Consolas" panose="020B0609020204030204" pitchFamily="49" charset="0"/>
                </a:rPr>
                <a:t>)) == 0){</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kfree</a:t>
              </a:r>
              <a:r>
                <a:rPr lang="en-US" sz="1000" dirty="0">
                  <a:solidFill>
                    <a:srgbClr val="000000"/>
                  </a:solidFill>
                  <a:latin typeface="Consolas" panose="020B0609020204030204" pitchFamily="49" charset="0"/>
                </a:rPr>
                <a:t>(np-&gt;</a:t>
              </a:r>
              <a:r>
                <a:rPr lang="en-US" sz="1000" dirty="0" err="1">
                  <a:solidFill>
                    <a:srgbClr val="0000C0"/>
                  </a:solidFill>
                  <a:latin typeface="Consolas" panose="020B0609020204030204" pitchFamily="49" charset="0"/>
                </a:rPr>
                <a:t>kstack</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np-&gt;</a:t>
              </a:r>
              <a:r>
                <a:rPr lang="en-US" sz="1000" dirty="0" err="1">
                  <a:solidFill>
                    <a:srgbClr val="0000C0"/>
                  </a:solidFill>
                  <a:latin typeface="Consolas" panose="020B0609020204030204" pitchFamily="49" charset="0"/>
                </a:rPr>
                <a:t>kstack</a:t>
              </a:r>
              <a:r>
                <a:rPr lang="en-US" sz="1000" dirty="0">
                  <a:solidFill>
                    <a:srgbClr val="000000"/>
                  </a:solidFill>
                  <a:latin typeface="Consolas" panose="020B0609020204030204" pitchFamily="49" charset="0"/>
                </a:rPr>
                <a:t> = 0;</a:t>
              </a:r>
            </a:p>
            <a:p>
              <a:r>
                <a:rPr lang="en-US" sz="1000" dirty="0">
                  <a:solidFill>
                    <a:srgbClr val="000000"/>
                  </a:solidFill>
                  <a:latin typeface="Consolas" panose="020B0609020204030204" pitchFamily="49" charset="0"/>
                </a:rPr>
                <a:t>    np-&gt;</a:t>
              </a:r>
              <a:r>
                <a:rPr lang="en-US" sz="1000" dirty="0">
                  <a:solidFill>
                    <a:srgbClr val="0000C0"/>
                  </a:solidFill>
                  <a:latin typeface="Consolas" panose="020B0609020204030204" pitchFamily="49" charset="0"/>
                </a:rPr>
                <a:t>state</a:t>
              </a:r>
              <a:r>
                <a:rPr lang="en-US" sz="1000" dirty="0">
                  <a:solidFill>
                    <a:srgbClr val="000000"/>
                  </a:solidFill>
                  <a:latin typeface="Consolas" panose="020B0609020204030204" pitchFamily="49" charset="0"/>
                </a:rPr>
                <a:t> = UNUSED;</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return</a:t>
              </a:r>
              <a:r>
                <a:rPr lang="en-US" sz="1000" b="1" dirty="0">
                  <a:solidFill>
                    <a:srgbClr val="000000"/>
                  </a:solidFill>
                  <a:latin typeface="Consolas" panose="020B0609020204030204" pitchFamily="49" charset="0"/>
                </a:rPr>
                <a:t> -1;</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endParaRPr lang="en-US" sz="1000" dirty="0"/>
            </a:p>
          </p:txBody>
        </p:sp>
      </p:grpSp>
    </p:spTree>
    <p:extLst>
      <p:ext uri="{BB962C8B-B14F-4D97-AF65-F5344CB8AC3E}">
        <p14:creationId xmlns:p14="http://schemas.microsoft.com/office/powerpoint/2010/main" val="368676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fltVal val="0"/>
                                          </p:val>
                                        </p:tav>
                                        <p:tav tm="100000">
                                          <p:val>
                                            <p:strVal val="#ppt_w"/>
                                          </p:val>
                                        </p:tav>
                                      </p:tavLst>
                                    </p:anim>
                                    <p:anim calcmode="lin" valueType="num">
                                      <p:cBhvr>
                                        <p:cTn id="8" dur="1000" fill="hold"/>
                                        <p:tgtEl>
                                          <p:spTgt spid="29"/>
                                        </p:tgtEl>
                                        <p:attrNameLst>
                                          <p:attrName>ppt_h</p:attrName>
                                        </p:attrNameLst>
                                      </p:cBhvr>
                                      <p:tavLst>
                                        <p:tav tm="0">
                                          <p:val>
                                            <p:fltVal val="0"/>
                                          </p:val>
                                        </p:tav>
                                        <p:tav tm="100000">
                                          <p:val>
                                            <p:strVal val="#ppt_h"/>
                                          </p:val>
                                        </p:tav>
                                      </p:tavLst>
                                    </p:anim>
                                    <p:anim calcmode="lin" valueType="num">
                                      <p:cBhvr>
                                        <p:cTn id="9" dur="1000" fill="hold"/>
                                        <p:tgtEl>
                                          <p:spTgt spid="29"/>
                                        </p:tgtEl>
                                        <p:attrNameLst>
                                          <p:attrName>style.rotation</p:attrName>
                                        </p:attrNameLst>
                                      </p:cBhvr>
                                      <p:tavLst>
                                        <p:tav tm="0">
                                          <p:val>
                                            <p:fltVal val="90"/>
                                          </p:val>
                                        </p:tav>
                                        <p:tav tm="100000">
                                          <p:val>
                                            <p:fltVal val="0"/>
                                          </p:val>
                                        </p:tav>
                                      </p:tavLst>
                                    </p:anim>
                                    <p:animEffect transition="in" filter="fade">
                                      <p:cBhvr>
                                        <p:cTn id="10"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eaLnBrk="1" hangingPunct="1"/>
            <a:r>
              <a:rPr lang="en-US" dirty="0" smtClean="0"/>
              <a:t>Transition to a Running state</a:t>
            </a:r>
          </a:p>
        </p:txBody>
      </p:sp>
      <p:sp>
        <p:nvSpPr>
          <p:cNvPr id="4" name="Slide Number Placeholder 3"/>
          <p:cNvSpPr>
            <a:spLocks noGrp="1"/>
          </p:cNvSpPr>
          <p:nvPr>
            <p:ph type="sldNum" sz="quarter" idx="12"/>
          </p:nvPr>
        </p:nvSpPr>
        <p:spPr/>
        <p:txBody>
          <a:bodyPr/>
          <a:lstStyle/>
          <a:p>
            <a:pPr>
              <a:defRPr/>
            </a:pPr>
            <a:fld id="{6ADB7AD2-4E83-4436-A84A-E0BB6EB7607B}" type="slidenum">
              <a:rPr lang="he-IL" smtClean="0"/>
              <a:pPr>
                <a:defRPr/>
              </a:pPr>
              <a:t>18</a:t>
            </a:fld>
            <a:endParaRPr lang="en-US"/>
          </a:p>
        </p:txBody>
      </p:sp>
      <p:grpSp>
        <p:nvGrpSpPr>
          <p:cNvPr id="5" name="Group 4"/>
          <p:cNvGrpSpPr/>
          <p:nvPr/>
        </p:nvGrpSpPr>
        <p:grpSpPr>
          <a:xfrm>
            <a:off x="234950" y="1730375"/>
            <a:ext cx="8597900" cy="3978275"/>
            <a:chOff x="234950" y="1730375"/>
            <a:chExt cx="8597900" cy="3978275"/>
          </a:xfrm>
        </p:grpSpPr>
        <p:sp>
          <p:nvSpPr>
            <p:cNvPr id="6" name="Oval 3"/>
            <p:cNvSpPr>
              <a:spLocks noChangeArrowheads="1"/>
            </p:cNvSpPr>
            <p:nvPr/>
          </p:nvSpPr>
          <p:spPr bwMode="auto">
            <a:xfrm>
              <a:off x="234950" y="20637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7" name="Oval 4"/>
            <p:cNvSpPr>
              <a:spLocks noChangeArrowheads="1"/>
            </p:cNvSpPr>
            <p:nvPr/>
          </p:nvSpPr>
          <p:spPr bwMode="auto">
            <a:xfrm>
              <a:off x="5035550" y="2063750"/>
              <a:ext cx="1435100" cy="673100"/>
            </a:xfrm>
            <a:prstGeom prst="ellipse">
              <a:avLst/>
            </a:prstGeom>
            <a:gradFill rotWithShape="0">
              <a:gsLst>
                <a:gs pos="0">
                  <a:srgbClr val="DDEBCF"/>
                </a:gs>
                <a:gs pos="50000">
                  <a:srgbClr val="9CB86E"/>
                </a:gs>
                <a:gs pos="100000">
                  <a:srgbClr val="156B13"/>
                </a:gs>
              </a:gsLst>
              <a:lin ang="5400000" scaled="0"/>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8" name="Oval 5"/>
            <p:cNvSpPr>
              <a:spLocks noChangeArrowheads="1"/>
            </p:cNvSpPr>
            <p:nvPr/>
          </p:nvSpPr>
          <p:spPr bwMode="auto">
            <a:xfrm>
              <a:off x="7397750" y="20637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9" name="Oval 6"/>
            <p:cNvSpPr>
              <a:spLocks noChangeArrowheads="1"/>
            </p:cNvSpPr>
            <p:nvPr/>
          </p:nvSpPr>
          <p:spPr bwMode="auto">
            <a:xfrm>
              <a:off x="2673350" y="2063750"/>
              <a:ext cx="1435100" cy="673100"/>
            </a:xfrm>
            <a:prstGeom prst="ellipse">
              <a:avLst/>
            </a:prstGeom>
            <a:gradFill rotWithShape="0">
              <a:gsLst>
                <a:gs pos="0">
                  <a:srgbClr val="FFF200"/>
                </a:gs>
                <a:gs pos="45000">
                  <a:srgbClr val="FF7A00"/>
                </a:gs>
                <a:gs pos="70000">
                  <a:srgbClr val="FF0300"/>
                </a:gs>
                <a:gs pos="100000">
                  <a:srgbClr val="4D0808"/>
                </a:gs>
              </a:gsLst>
              <a:lin ang="5400000" scaled="0"/>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10" name="Oval 7"/>
            <p:cNvSpPr>
              <a:spLocks noChangeArrowheads="1"/>
            </p:cNvSpPr>
            <p:nvPr/>
          </p:nvSpPr>
          <p:spPr bwMode="auto">
            <a:xfrm>
              <a:off x="2673350" y="50355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11" name="Rectangle 8"/>
            <p:cNvSpPr>
              <a:spLocks noChangeArrowheads="1"/>
            </p:cNvSpPr>
            <p:nvPr/>
          </p:nvSpPr>
          <p:spPr bwMode="auto">
            <a:xfrm>
              <a:off x="595313" y="2187575"/>
              <a:ext cx="612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New</a:t>
              </a:r>
            </a:p>
          </p:txBody>
        </p:sp>
        <p:sp>
          <p:nvSpPr>
            <p:cNvPr id="12" name="Rectangle 9"/>
            <p:cNvSpPr>
              <a:spLocks noChangeArrowheads="1"/>
            </p:cNvSpPr>
            <p:nvPr/>
          </p:nvSpPr>
          <p:spPr bwMode="auto">
            <a:xfrm>
              <a:off x="3033713" y="2187575"/>
              <a:ext cx="765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dirty="0">
                  <a:solidFill>
                    <a:schemeClr val="tx1"/>
                  </a:solidFill>
                  <a:latin typeface="Times New Roman" pitchFamily="18" charset="0"/>
                </a:rPr>
                <a:t>Ready</a:t>
              </a:r>
            </a:p>
          </p:txBody>
        </p:sp>
        <p:sp>
          <p:nvSpPr>
            <p:cNvPr id="13" name="Rectangle 10"/>
            <p:cNvSpPr>
              <a:spLocks noChangeArrowheads="1"/>
            </p:cNvSpPr>
            <p:nvPr/>
          </p:nvSpPr>
          <p:spPr bwMode="auto">
            <a:xfrm>
              <a:off x="5243513" y="2187575"/>
              <a:ext cx="968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Running</a:t>
              </a:r>
            </a:p>
          </p:txBody>
        </p:sp>
        <p:sp>
          <p:nvSpPr>
            <p:cNvPr id="14" name="Rectangle 11"/>
            <p:cNvSpPr>
              <a:spLocks noChangeArrowheads="1"/>
            </p:cNvSpPr>
            <p:nvPr/>
          </p:nvSpPr>
          <p:spPr bwMode="auto">
            <a:xfrm>
              <a:off x="7834313" y="2187575"/>
              <a:ext cx="561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Exit</a:t>
              </a:r>
            </a:p>
          </p:txBody>
        </p:sp>
        <p:sp>
          <p:nvSpPr>
            <p:cNvPr id="15" name="Rectangle 12"/>
            <p:cNvSpPr>
              <a:spLocks noChangeArrowheads="1"/>
            </p:cNvSpPr>
            <p:nvPr/>
          </p:nvSpPr>
          <p:spPr bwMode="auto">
            <a:xfrm>
              <a:off x="2881313" y="5159375"/>
              <a:ext cx="942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Blocked</a:t>
              </a:r>
            </a:p>
          </p:txBody>
        </p:sp>
        <p:sp>
          <p:nvSpPr>
            <p:cNvPr id="16" name="Line 13"/>
            <p:cNvSpPr>
              <a:spLocks noChangeShapeType="1"/>
            </p:cNvSpPr>
            <p:nvPr/>
          </p:nvSpPr>
          <p:spPr bwMode="auto">
            <a:xfrm>
              <a:off x="1684338" y="2362200"/>
              <a:ext cx="9763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4"/>
            <p:cNvSpPr>
              <a:spLocks noChangeShapeType="1"/>
            </p:cNvSpPr>
            <p:nvPr/>
          </p:nvSpPr>
          <p:spPr bwMode="auto">
            <a:xfrm flipV="1">
              <a:off x="3429000" y="2738438"/>
              <a:ext cx="0" cy="229711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5"/>
            <p:cNvSpPr>
              <a:spLocks noChangeShapeType="1"/>
            </p:cNvSpPr>
            <p:nvPr/>
          </p:nvSpPr>
          <p:spPr bwMode="auto">
            <a:xfrm>
              <a:off x="6484938" y="2362200"/>
              <a:ext cx="9001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6"/>
            <p:cNvSpPr>
              <a:spLocks noChangeShapeType="1"/>
            </p:cNvSpPr>
            <p:nvPr/>
          </p:nvSpPr>
          <p:spPr bwMode="auto">
            <a:xfrm>
              <a:off x="4046538" y="2209800"/>
              <a:ext cx="10525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7"/>
            <p:cNvSpPr>
              <a:spLocks noChangeShapeType="1"/>
            </p:cNvSpPr>
            <p:nvPr/>
          </p:nvSpPr>
          <p:spPr bwMode="auto">
            <a:xfrm flipH="1">
              <a:off x="4033838" y="2590800"/>
              <a:ext cx="10779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Rectangle 18"/>
            <p:cNvSpPr>
              <a:spLocks noChangeArrowheads="1"/>
            </p:cNvSpPr>
            <p:nvPr/>
          </p:nvSpPr>
          <p:spPr bwMode="auto">
            <a:xfrm>
              <a:off x="1662113" y="2035175"/>
              <a:ext cx="765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Admit</a:t>
              </a:r>
            </a:p>
          </p:txBody>
        </p:sp>
        <p:sp>
          <p:nvSpPr>
            <p:cNvPr id="22" name="Rectangle 19"/>
            <p:cNvSpPr>
              <a:spLocks noChangeArrowheads="1"/>
            </p:cNvSpPr>
            <p:nvPr/>
          </p:nvSpPr>
          <p:spPr bwMode="auto">
            <a:xfrm>
              <a:off x="3414713" y="3559175"/>
              <a:ext cx="8286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Event</a:t>
              </a:r>
            </a:p>
            <a:p>
              <a:pPr>
                <a:spcBef>
                  <a:spcPct val="0"/>
                </a:spcBef>
                <a:buClrTx/>
                <a:buSzTx/>
                <a:buFontTx/>
                <a:buNone/>
              </a:pPr>
              <a:r>
                <a:rPr kumimoji="0" lang="en-US" altLang="he-IL" sz="1800">
                  <a:solidFill>
                    <a:schemeClr val="tx1"/>
                  </a:solidFill>
                  <a:latin typeface="Times New Roman" pitchFamily="18" charset="0"/>
                </a:rPr>
                <a:t>Occurs</a:t>
              </a:r>
            </a:p>
          </p:txBody>
        </p:sp>
        <p:sp>
          <p:nvSpPr>
            <p:cNvPr id="23" name="Rectangle 20"/>
            <p:cNvSpPr>
              <a:spLocks noChangeArrowheads="1"/>
            </p:cNvSpPr>
            <p:nvPr/>
          </p:nvSpPr>
          <p:spPr bwMode="auto">
            <a:xfrm>
              <a:off x="4024313" y="1730375"/>
              <a:ext cx="993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Dispatch</a:t>
              </a:r>
            </a:p>
          </p:txBody>
        </p:sp>
        <p:sp>
          <p:nvSpPr>
            <p:cNvPr id="24" name="Rectangle 21"/>
            <p:cNvSpPr>
              <a:spLocks noChangeArrowheads="1"/>
            </p:cNvSpPr>
            <p:nvPr/>
          </p:nvSpPr>
          <p:spPr bwMode="auto">
            <a:xfrm>
              <a:off x="6386513" y="1806575"/>
              <a:ext cx="892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Release</a:t>
              </a:r>
            </a:p>
          </p:txBody>
        </p:sp>
        <p:sp>
          <p:nvSpPr>
            <p:cNvPr id="25" name="Rectangle 22"/>
            <p:cNvSpPr>
              <a:spLocks noChangeArrowheads="1"/>
            </p:cNvSpPr>
            <p:nvPr/>
          </p:nvSpPr>
          <p:spPr bwMode="auto">
            <a:xfrm>
              <a:off x="4024313" y="2644775"/>
              <a:ext cx="1031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Time-out</a:t>
              </a:r>
            </a:p>
          </p:txBody>
        </p:sp>
        <p:sp>
          <p:nvSpPr>
            <p:cNvPr id="26" name="Line 23"/>
            <p:cNvSpPr>
              <a:spLocks noChangeShapeType="1"/>
            </p:cNvSpPr>
            <p:nvPr/>
          </p:nvSpPr>
          <p:spPr bwMode="auto">
            <a:xfrm flipH="1">
              <a:off x="3963988" y="2751138"/>
              <a:ext cx="1452562" cy="235426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Rectangle 24"/>
            <p:cNvSpPr>
              <a:spLocks noChangeArrowheads="1"/>
            </p:cNvSpPr>
            <p:nvPr/>
          </p:nvSpPr>
          <p:spPr bwMode="auto">
            <a:xfrm>
              <a:off x="4926013" y="3482975"/>
              <a:ext cx="714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Event</a:t>
              </a:r>
            </a:p>
            <a:p>
              <a:pPr>
                <a:spcBef>
                  <a:spcPct val="0"/>
                </a:spcBef>
                <a:buClrTx/>
                <a:buSzTx/>
                <a:buFontTx/>
                <a:buNone/>
              </a:pPr>
              <a:r>
                <a:rPr kumimoji="0" lang="en-US" altLang="he-IL" sz="1800">
                  <a:solidFill>
                    <a:schemeClr val="tx1"/>
                  </a:solidFill>
                  <a:latin typeface="Times New Roman" pitchFamily="18" charset="0"/>
                </a:rPr>
                <a:t>Wait</a:t>
              </a:r>
            </a:p>
          </p:txBody>
        </p:sp>
      </p:grpSp>
      <p:grpSp>
        <p:nvGrpSpPr>
          <p:cNvPr id="29" name="Group 28"/>
          <p:cNvGrpSpPr/>
          <p:nvPr/>
        </p:nvGrpSpPr>
        <p:grpSpPr>
          <a:xfrm>
            <a:off x="234950" y="3140968"/>
            <a:ext cx="9161586" cy="3567088"/>
            <a:chOff x="234950" y="3140968"/>
            <a:chExt cx="9161586" cy="3567088"/>
          </a:xfrm>
        </p:grpSpPr>
        <p:sp>
          <p:nvSpPr>
            <p:cNvPr id="2" name="Rounded Rectangular Callout 1"/>
            <p:cNvSpPr/>
            <p:nvPr/>
          </p:nvSpPr>
          <p:spPr>
            <a:xfrm>
              <a:off x="234950" y="3140968"/>
              <a:ext cx="8729538" cy="3567088"/>
            </a:xfrm>
            <a:prstGeom prst="wedgeRoundRectCallout">
              <a:avLst>
                <a:gd name="adj1" fmla="val 634"/>
                <a:gd name="adj2" fmla="val -7001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sp>
          <p:nvSpPr>
            <p:cNvPr id="3" name="TextBox 2"/>
            <p:cNvSpPr txBox="1"/>
            <p:nvPr/>
          </p:nvSpPr>
          <p:spPr>
            <a:xfrm>
              <a:off x="4283968" y="3519006"/>
              <a:ext cx="5112568" cy="2862322"/>
            </a:xfrm>
            <a:prstGeom prst="rect">
              <a:avLst/>
            </a:prstGeom>
            <a:noFill/>
          </p:spPr>
          <p:txBody>
            <a:bodyPr wrap="square" rtlCol="0">
              <a:spAutoFit/>
            </a:bodyPr>
            <a:lstStyle/>
            <a:p>
              <a:endParaRPr lang="en-US" sz="1000" dirty="0">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3F7F5F"/>
                  </a:solidFill>
                  <a:latin typeface="Consolas" panose="020B0609020204030204" pitchFamily="49" charset="0"/>
                </a:rPr>
                <a:t>// Switch to chosen process.  It is the process's job</a:t>
              </a:r>
            </a:p>
            <a:p>
              <a:r>
                <a:rPr lang="en-US" sz="1000" dirty="0">
                  <a:solidFill>
                    <a:srgbClr val="000000"/>
                  </a:solidFill>
                  <a:latin typeface="Consolas" panose="020B0609020204030204" pitchFamily="49" charset="0"/>
                </a:rPr>
                <a:t>      </a:t>
              </a:r>
              <a:r>
                <a:rPr lang="en-US" sz="1000" dirty="0">
                  <a:solidFill>
                    <a:srgbClr val="3F7F5F"/>
                  </a:solidFill>
                  <a:latin typeface="Consolas" panose="020B0609020204030204" pitchFamily="49" charset="0"/>
                </a:rPr>
                <a:t>// to release </a:t>
              </a:r>
              <a:r>
                <a:rPr lang="en-US" sz="1000" dirty="0" err="1">
                  <a:solidFill>
                    <a:srgbClr val="3F7F5F"/>
                  </a:solidFill>
                  <a:latin typeface="Consolas" panose="020B0609020204030204" pitchFamily="49" charset="0"/>
                </a:rPr>
                <a:t>ptable.lock</a:t>
              </a:r>
              <a:r>
                <a:rPr lang="en-US" sz="1000" dirty="0">
                  <a:solidFill>
                    <a:srgbClr val="3F7F5F"/>
                  </a:solidFill>
                  <a:latin typeface="Consolas" panose="020B0609020204030204" pitchFamily="49" charset="0"/>
                </a:rPr>
                <a:t> and then reacquire it</a:t>
              </a:r>
            </a:p>
            <a:p>
              <a:r>
                <a:rPr lang="en-US" sz="1000" dirty="0">
                  <a:solidFill>
                    <a:srgbClr val="000000"/>
                  </a:solidFill>
                  <a:latin typeface="Consolas" panose="020B0609020204030204" pitchFamily="49" charset="0"/>
                </a:rPr>
                <a:t>      </a:t>
              </a:r>
              <a:r>
                <a:rPr lang="en-US" sz="1000" dirty="0">
                  <a:solidFill>
                    <a:srgbClr val="3F7F5F"/>
                  </a:solidFill>
                  <a:latin typeface="Consolas" panose="020B0609020204030204" pitchFamily="49" charset="0"/>
                </a:rPr>
                <a:t>// before jumping back to us.</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proc</a:t>
              </a:r>
              <a:r>
                <a:rPr lang="en-US" sz="1000" dirty="0">
                  <a:solidFill>
                    <a:srgbClr val="000000"/>
                  </a:solidFill>
                  <a:latin typeface="Consolas" panose="020B0609020204030204" pitchFamily="49" charset="0"/>
                </a:rPr>
                <a:t> = p;</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switchuvm</a:t>
              </a:r>
              <a:r>
                <a:rPr lang="en-US" sz="1000" dirty="0">
                  <a:solidFill>
                    <a:srgbClr val="000000"/>
                  </a:solidFill>
                  <a:latin typeface="Consolas" panose="020B0609020204030204" pitchFamily="49" charset="0"/>
                </a:rPr>
                <a:t>(p);</a:t>
              </a:r>
            </a:p>
            <a:p>
              <a:r>
                <a:rPr lang="en-US" sz="1000" dirty="0">
                  <a:solidFill>
                    <a:srgbClr val="000000"/>
                  </a:solidFill>
                  <a:latin typeface="Consolas" panose="020B0609020204030204" pitchFamily="49" charset="0"/>
                </a:rPr>
                <a:t>      p-&gt;</a:t>
              </a:r>
              <a:r>
                <a:rPr lang="en-US" sz="1000" dirty="0">
                  <a:solidFill>
                    <a:srgbClr val="0000C0"/>
                  </a:solidFill>
                  <a:latin typeface="Consolas" panose="020B0609020204030204" pitchFamily="49" charset="0"/>
                </a:rPr>
                <a:t>state</a:t>
              </a:r>
              <a:r>
                <a:rPr lang="en-US" sz="1000" dirty="0">
                  <a:solidFill>
                    <a:srgbClr val="000000"/>
                  </a:solidFill>
                  <a:latin typeface="Consolas" panose="020B0609020204030204" pitchFamily="49" charset="0"/>
                </a:rPr>
                <a:t> = RUNNING;</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swtch</a:t>
              </a:r>
              <a:r>
                <a:rPr lang="en-US" sz="1000" dirty="0">
                  <a:solidFill>
                    <a:srgbClr val="000000"/>
                  </a:solidFill>
                  <a:latin typeface="Consolas" panose="020B0609020204030204" pitchFamily="49" charset="0"/>
                </a:rPr>
                <a:t>(&amp;</a:t>
              </a:r>
              <a:r>
                <a:rPr lang="en-US" sz="1000" dirty="0" err="1">
                  <a:solidFill>
                    <a:srgbClr val="000000"/>
                  </a:solidFill>
                  <a:latin typeface="Consolas" panose="020B0609020204030204" pitchFamily="49" charset="0"/>
                </a:rPr>
                <a:t>cpu</a:t>
              </a:r>
              <a:r>
                <a:rPr lang="en-US" sz="1000" dirty="0">
                  <a:solidFill>
                    <a:srgbClr val="000000"/>
                  </a:solidFill>
                  <a:latin typeface="Consolas" panose="020B0609020204030204" pitchFamily="49" charset="0"/>
                </a:rPr>
                <a:t>-&gt;scheduler, p-&gt;</a:t>
              </a:r>
              <a:r>
                <a:rPr lang="en-US" sz="1000" dirty="0">
                  <a:solidFill>
                    <a:srgbClr val="0000C0"/>
                  </a:solidFill>
                  <a:latin typeface="Consolas" panose="020B0609020204030204" pitchFamily="49" charset="0"/>
                </a:rPr>
                <a:t>context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switchkvm</a:t>
              </a:r>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3F7F5F"/>
                  </a:solidFill>
                  <a:latin typeface="Consolas" panose="020B0609020204030204" pitchFamily="49" charset="0"/>
                </a:rPr>
                <a:t>// Process is done running for now.</a:t>
              </a:r>
            </a:p>
            <a:p>
              <a:r>
                <a:rPr lang="en-US" sz="1000" dirty="0">
                  <a:solidFill>
                    <a:srgbClr val="000000"/>
                  </a:solidFill>
                  <a:latin typeface="Consolas" panose="020B0609020204030204" pitchFamily="49" charset="0"/>
                </a:rPr>
                <a:t>      </a:t>
              </a:r>
              <a:r>
                <a:rPr lang="en-US" sz="1000" dirty="0">
                  <a:solidFill>
                    <a:srgbClr val="3F7F5F"/>
                  </a:solidFill>
                  <a:latin typeface="Consolas" panose="020B0609020204030204" pitchFamily="49" charset="0"/>
                </a:rPr>
                <a:t>// It should have changed its p-&gt;state before coming back.</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proc</a:t>
              </a:r>
              <a:r>
                <a:rPr lang="en-US" sz="1000" dirty="0">
                  <a:solidFill>
                    <a:srgbClr val="000000"/>
                  </a:solidFill>
                  <a:latin typeface="Consolas" panose="020B0609020204030204" pitchFamily="49" charset="0"/>
                </a:rPr>
                <a:t> = 0;</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release(&amp;</a:t>
              </a:r>
              <a:r>
                <a:rPr lang="en-US" sz="1000" dirty="0" err="1">
                  <a:solidFill>
                    <a:srgbClr val="000000"/>
                  </a:solidFill>
                  <a:latin typeface="Consolas" panose="020B0609020204030204" pitchFamily="49" charset="0"/>
                </a:rPr>
                <a:t>ptable.lock</a:t>
              </a:r>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a:t>
              </a:r>
              <a:endParaRPr lang="en-US" sz="1000" dirty="0"/>
            </a:p>
          </p:txBody>
        </p:sp>
        <p:sp>
          <p:nvSpPr>
            <p:cNvPr id="28" name="TextBox 27"/>
            <p:cNvSpPr txBox="1"/>
            <p:nvPr/>
          </p:nvSpPr>
          <p:spPr>
            <a:xfrm>
              <a:off x="467544" y="3437706"/>
              <a:ext cx="4170437" cy="2862322"/>
            </a:xfrm>
            <a:prstGeom prst="rect">
              <a:avLst/>
            </a:prstGeom>
            <a:noFill/>
          </p:spPr>
          <p:txBody>
            <a:bodyPr wrap="square" rtlCol="0">
              <a:spAutoFit/>
            </a:bodyPr>
            <a:lstStyle/>
            <a:p>
              <a:r>
                <a:rPr lang="en-US" sz="1000" b="1" dirty="0" err="1" smtClean="0">
                  <a:solidFill>
                    <a:srgbClr val="FF0000"/>
                  </a:solidFill>
                </a:rPr>
                <a:t>proc.c</a:t>
              </a:r>
              <a:r>
                <a:rPr lang="en-US" sz="1000" b="1" dirty="0" smtClean="0">
                  <a:solidFill>
                    <a:srgbClr val="FF0000"/>
                  </a:solidFill>
                </a:rPr>
                <a:t/>
              </a:r>
              <a:br>
                <a:rPr lang="en-US" sz="1000" b="1" dirty="0" smtClean="0">
                  <a:solidFill>
                    <a:srgbClr val="FF0000"/>
                  </a:solidFill>
                </a:rPr>
              </a:br>
              <a:endParaRPr lang="en-US" sz="1000" b="1" dirty="0" smtClean="0">
                <a:solidFill>
                  <a:srgbClr val="7F0055"/>
                </a:solidFill>
                <a:latin typeface="Consolas" panose="020B0609020204030204" pitchFamily="49" charset="0"/>
              </a:endParaRPr>
            </a:p>
            <a:p>
              <a:r>
                <a:rPr lang="en-US" sz="1000" b="1" dirty="0" smtClean="0">
                  <a:solidFill>
                    <a:srgbClr val="7F0055"/>
                  </a:solidFill>
                  <a:latin typeface="Consolas" panose="020B0609020204030204" pitchFamily="49" charset="0"/>
                </a:rPr>
                <a:t>void</a:t>
              </a:r>
              <a:endParaRPr lang="en-US" sz="1000" b="1" dirty="0">
                <a:solidFill>
                  <a:srgbClr val="7F0055"/>
                </a:solidFill>
                <a:latin typeface="Consolas" panose="020B0609020204030204" pitchFamily="49" charset="0"/>
              </a:endParaRPr>
            </a:p>
            <a:p>
              <a:r>
                <a:rPr lang="en-US" sz="1000" b="1" dirty="0">
                  <a:solidFill>
                    <a:srgbClr val="000000"/>
                  </a:solidFill>
                  <a:latin typeface="Consolas" panose="020B0609020204030204" pitchFamily="49" charset="0"/>
                </a:rPr>
                <a:t>scheduler(</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b="1" dirty="0" err="1">
                  <a:solidFill>
                    <a:srgbClr val="7F0055"/>
                  </a:solidFill>
                  <a:latin typeface="Consolas" panose="020B0609020204030204" pitchFamily="49" charset="0"/>
                </a:rPr>
                <a:t>struct</a:t>
              </a:r>
              <a:r>
                <a:rPr lang="en-US" sz="1000" b="1" dirty="0">
                  <a:solidFill>
                    <a:srgbClr val="000000"/>
                  </a:solidFill>
                  <a:latin typeface="Consolas" panose="020B0609020204030204" pitchFamily="49" charset="0"/>
                </a:rPr>
                <a:t> </a:t>
              </a:r>
              <a:r>
                <a:rPr lang="en-US" sz="1000" b="1" dirty="0" err="1">
                  <a:solidFill>
                    <a:srgbClr val="005032"/>
                  </a:solidFill>
                  <a:latin typeface="Consolas" panose="020B0609020204030204" pitchFamily="49" charset="0"/>
                </a:rPr>
                <a:t>proc</a:t>
              </a:r>
              <a:r>
                <a:rPr lang="en-US" sz="1000" b="1" dirty="0">
                  <a:solidFill>
                    <a:srgbClr val="000000"/>
                  </a:solidFill>
                  <a:latin typeface="Consolas" panose="020B0609020204030204" pitchFamily="49" charset="0"/>
                </a:rPr>
                <a:t> *p;</a:t>
              </a:r>
            </a:p>
            <a:p>
              <a:endParaRPr lang="en-US" sz="1000" dirty="0">
                <a:latin typeface="Consolas" panose="020B0609020204030204" pitchFamily="49" charset="0"/>
              </a:endParaRP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for</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3F7F5F"/>
                  </a:solidFill>
                  <a:latin typeface="Consolas" panose="020B0609020204030204" pitchFamily="49" charset="0"/>
                </a:rPr>
                <a:t>// Enable interrupts on this processor.</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sti</a:t>
              </a:r>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3F7F5F"/>
                  </a:solidFill>
                  <a:latin typeface="Consolas" panose="020B0609020204030204" pitchFamily="49" charset="0"/>
                </a:rPr>
                <a:t>// Loop over process table looking for process to run.</a:t>
              </a:r>
            </a:p>
            <a:p>
              <a:r>
                <a:rPr lang="en-US" sz="1000" dirty="0">
                  <a:solidFill>
                    <a:srgbClr val="000000"/>
                  </a:solidFill>
                  <a:latin typeface="Consolas" panose="020B0609020204030204" pitchFamily="49" charset="0"/>
                </a:rPr>
                <a:t>    acquire(&amp;</a:t>
              </a:r>
              <a:r>
                <a:rPr lang="en-US" sz="1000" dirty="0" err="1">
                  <a:solidFill>
                    <a:srgbClr val="000000"/>
                  </a:solidFill>
                  <a:latin typeface="Consolas" panose="020B0609020204030204" pitchFamily="49" charset="0"/>
                </a:rPr>
                <a:t>ptable.lock</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for</a:t>
              </a:r>
              <a:r>
                <a:rPr lang="en-US" sz="1000" b="1" dirty="0">
                  <a:solidFill>
                    <a:srgbClr val="000000"/>
                  </a:solidFill>
                  <a:latin typeface="Consolas" panose="020B0609020204030204" pitchFamily="49" charset="0"/>
                </a:rPr>
                <a:t>(p = </a:t>
              </a:r>
              <a:r>
                <a:rPr lang="en-US" sz="1000" b="1" dirty="0" err="1">
                  <a:solidFill>
                    <a:srgbClr val="000000"/>
                  </a:solidFill>
                  <a:latin typeface="Consolas" panose="020B0609020204030204" pitchFamily="49" charset="0"/>
                </a:rPr>
                <a:t>ptable.proc</a:t>
              </a:r>
              <a:r>
                <a:rPr lang="en-US" sz="1000" b="1" dirty="0">
                  <a:solidFill>
                    <a:srgbClr val="000000"/>
                  </a:solidFill>
                  <a:latin typeface="Consolas" panose="020B0609020204030204" pitchFamily="49" charset="0"/>
                </a:rPr>
                <a:t>; p &lt; &amp;</a:t>
              </a:r>
              <a:r>
                <a:rPr lang="en-US" sz="1000" b="1" dirty="0" err="1">
                  <a:solidFill>
                    <a:srgbClr val="000000"/>
                  </a:solidFill>
                  <a:latin typeface="Consolas" panose="020B0609020204030204" pitchFamily="49" charset="0"/>
                </a:rPr>
                <a:t>ptable.proc</a:t>
              </a:r>
              <a:r>
                <a:rPr lang="en-US" sz="1000" b="1" dirty="0">
                  <a:solidFill>
                    <a:srgbClr val="000000"/>
                  </a:solidFill>
                  <a:latin typeface="Consolas" panose="020B0609020204030204" pitchFamily="49" charset="0"/>
                </a:rPr>
                <a:t>[NPROC]; p++){</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(p-&gt;</a:t>
              </a:r>
              <a:r>
                <a:rPr lang="en-US" sz="1000" b="1" dirty="0">
                  <a:solidFill>
                    <a:srgbClr val="0000C0"/>
                  </a:solidFill>
                  <a:latin typeface="Consolas" panose="020B0609020204030204" pitchFamily="49" charset="0"/>
                </a:rPr>
                <a:t>state</a:t>
              </a:r>
              <a:r>
                <a:rPr lang="en-US" sz="1000" b="1" dirty="0">
                  <a:solidFill>
                    <a:srgbClr val="000000"/>
                  </a:solidFill>
                  <a:latin typeface="Consolas" panose="020B0609020204030204" pitchFamily="49" charset="0"/>
                </a:rPr>
                <a:t> != RUNNABLE)</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continue</a:t>
              </a:r>
              <a:r>
                <a:rPr lang="en-US" sz="1000" b="1" dirty="0">
                  <a:solidFill>
                    <a:srgbClr val="000000"/>
                  </a:solidFill>
                  <a:latin typeface="Consolas" panose="020B0609020204030204" pitchFamily="49" charset="0"/>
                </a:rPr>
                <a:t>;</a:t>
              </a:r>
            </a:p>
            <a:p>
              <a:endParaRPr lang="en-US" sz="1000" dirty="0"/>
            </a:p>
          </p:txBody>
        </p:sp>
      </p:grpSp>
    </p:spTree>
    <p:extLst>
      <p:ext uri="{BB962C8B-B14F-4D97-AF65-F5344CB8AC3E}">
        <p14:creationId xmlns:p14="http://schemas.microsoft.com/office/powerpoint/2010/main" val="27740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fltVal val="0"/>
                                          </p:val>
                                        </p:tav>
                                        <p:tav tm="100000">
                                          <p:val>
                                            <p:strVal val="#ppt_w"/>
                                          </p:val>
                                        </p:tav>
                                      </p:tavLst>
                                    </p:anim>
                                    <p:anim calcmode="lin" valueType="num">
                                      <p:cBhvr>
                                        <p:cTn id="8" dur="1000" fill="hold"/>
                                        <p:tgtEl>
                                          <p:spTgt spid="29"/>
                                        </p:tgtEl>
                                        <p:attrNameLst>
                                          <p:attrName>ppt_h</p:attrName>
                                        </p:attrNameLst>
                                      </p:cBhvr>
                                      <p:tavLst>
                                        <p:tav tm="0">
                                          <p:val>
                                            <p:fltVal val="0"/>
                                          </p:val>
                                        </p:tav>
                                        <p:tav tm="100000">
                                          <p:val>
                                            <p:strVal val="#ppt_h"/>
                                          </p:val>
                                        </p:tav>
                                      </p:tavLst>
                                    </p:anim>
                                    <p:anim calcmode="lin" valueType="num">
                                      <p:cBhvr>
                                        <p:cTn id="9" dur="1000" fill="hold"/>
                                        <p:tgtEl>
                                          <p:spTgt spid="29"/>
                                        </p:tgtEl>
                                        <p:attrNameLst>
                                          <p:attrName>style.rotation</p:attrName>
                                        </p:attrNameLst>
                                      </p:cBhvr>
                                      <p:tavLst>
                                        <p:tav tm="0">
                                          <p:val>
                                            <p:fltVal val="90"/>
                                          </p:val>
                                        </p:tav>
                                        <p:tav tm="100000">
                                          <p:val>
                                            <p:fltVal val="0"/>
                                          </p:val>
                                        </p:tav>
                                      </p:tavLst>
                                    </p:anim>
                                    <p:animEffect transition="in" filter="fade">
                                      <p:cBhvr>
                                        <p:cTn id="10"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eaLnBrk="1" hangingPunct="1"/>
            <a:r>
              <a:rPr lang="en-US" dirty="0" smtClean="0"/>
              <a:t>Transition to a Running state</a:t>
            </a:r>
          </a:p>
        </p:txBody>
      </p:sp>
      <p:sp>
        <p:nvSpPr>
          <p:cNvPr id="4" name="Slide Number Placeholder 3"/>
          <p:cNvSpPr>
            <a:spLocks noGrp="1"/>
          </p:cNvSpPr>
          <p:nvPr>
            <p:ph type="sldNum" sz="quarter" idx="12"/>
          </p:nvPr>
        </p:nvSpPr>
        <p:spPr/>
        <p:txBody>
          <a:bodyPr/>
          <a:lstStyle/>
          <a:p>
            <a:pPr>
              <a:defRPr/>
            </a:pPr>
            <a:fld id="{6ADB7AD2-4E83-4436-A84A-E0BB6EB7607B}" type="slidenum">
              <a:rPr lang="he-IL" smtClean="0"/>
              <a:pPr>
                <a:defRPr/>
              </a:pPr>
              <a:t>19</a:t>
            </a:fld>
            <a:endParaRPr lang="en-US"/>
          </a:p>
        </p:txBody>
      </p:sp>
      <p:grpSp>
        <p:nvGrpSpPr>
          <p:cNvPr id="5" name="Group 4"/>
          <p:cNvGrpSpPr/>
          <p:nvPr/>
        </p:nvGrpSpPr>
        <p:grpSpPr>
          <a:xfrm>
            <a:off x="234950" y="1730375"/>
            <a:ext cx="8597900" cy="3978275"/>
            <a:chOff x="234950" y="1730375"/>
            <a:chExt cx="8597900" cy="3978275"/>
          </a:xfrm>
        </p:grpSpPr>
        <p:sp>
          <p:nvSpPr>
            <p:cNvPr id="6" name="Oval 3"/>
            <p:cNvSpPr>
              <a:spLocks noChangeArrowheads="1"/>
            </p:cNvSpPr>
            <p:nvPr/>
          </p:nvSpPr>
          <p:spPr bwMode="auto">
            <a:xfrm>
              <a:off x="234950" y="20637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7" name="Oval 4"/>
            <p:cNvSpPr>
              <a:spLocks noChangeArrowheads="1"/>
            </p:cNvSpPr>
            <p:nvPr/>
          </p:nvSpPr>
          <p:spPr bwMode="auto">
            <a:xfrm>
              <a:off x="5035550" y="2063750"/>
              <a:ext cx="1435100" cy="673100"/>
            </a:xfrm>
            <a:prstGeom prst="ellipse">
              <a:avLst/>
            </a:prstGeom>
            <a:gradFill rotWithShape="0">
              <a:gsLst>
                <a:gs pos="0">
                  <a:srgbClr val="DDEBCF"/>
                </a:gs>
                <a:gs pos="50000">
                  <a:srgbClr val="9CB86E"/>
                </a:gs>
                <a:gs pos="100000">
                  <a:srgbClr val="156B13"/>
                </a:gs>
              </a:gsLst>
              <a:lin ang="5400000" scaled="0"/>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8" name="Oval 5"/>
            <p:cNvSpPr>
              <a:spLocks noChangeArrowheads="1"/>
            </p:cNvSpPr>
            <p:nvPr/>
          </p:nvSpPr>
          <p:spPr bwMode="auto">
            <a:xfrm>
              <a:off x="7397750" y="20637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9" name="Oval 6"/>
            <p:cNvSpPr>
              <a:spLocks noChangeArrowheads="1"/>
            </p:cNvSpPr>
            <p:nvPr/>
          </p:nvSpPr>
          <p:spPr bwMode="auto">
            <a:xfrm>
              <a:off x="2673350" y="2063750"/>
              <a:ext cx="1435100" cy="673100"/>
            </a:xfrm>
            <a:prstGeom prst="ellipse">
              <a:avLst/>
            </a:prstGeom>
            <a:gradFill rotWithShape="0">
              <a:gsLst>
                <a:gs pos="0">
                  <a:srgbClr val="FFF200"/>
                </a:gs>
                <a:gs pos="45000">
                  <a:srgbClr val="FF7A00"/>
                </a:gs>
                <a:gs pos="70000">
                  <a:srgbClr val="FF0300"/>
                </a:gs>
                <a:gs pos="100000">
                  <a:srgbClr val="4D0808"/>
                </a:gs>
              </a:gsLst>
              <a:lin ang="5400000" scaled="0"/>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10" name="Oval 7"/>
            <p:cNvSpPr>
              <a:spLocks noChangeArrowheads="1"/>
            </p:cNvSpPr>
            <p:nvPr/>
          </p:nvSpPr>
          <p:spPr bwMode="auto">
            <a:xfrm>
              <a:off x="2673350" y="50355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11" name="Rectangle 8"/>
            <p:cNvSpPr>
              <a:spLocks noChangeArrowheads="1"/>
            </p:cNvSpPr>
            <p:nvPr/>
          </p:nvSpPr>
          <p:spPr bwMode="auto">
            <a:xfrm>
              <a:off x="595313" y="2187575"/>
              <a:ext cx="612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New</a:t>
              </a:r>
            </a:p>
          </p:txBody>
        </p:sp>
        <p:sp>
          <p:nvSpPr>
            <p:cNvPr id="12" name="Rectangle 9"/>
            <p:cNvSpPr>
              <a:spLocks noChangeArrowheads="1"/>
            </p:cNvSpPr>
            <p:nvPr/>
          </p:nvSpPr>
          <p:spPr bwMode="auto">
            <a:xfrm>
              <a:off x="3033713" y="2187575"/>
              <a:ext cx="765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dirty="0">
                  <a:solidFill>
                    <a:schemeClr val="tx1"/>
                  </a:solidFill>
                  <a:latin typeface="Times New Roman" pitchFamily="18" charset="0"/>
                </a:rPr>
                <a:t>Ready</a:t>
              </a:r>
            </a:p>
          </p:txBody>
        </p:sp>
        <p:sp>
          <p:nvSpPr>
            <p:cNvPr id="13" name="Rectangle 10"/>
            <p:cNvSpPr>
              <a:spLocks noChangeArrowheads="1"/>
            </p:cNvSpPr>
            <p:nvPr/>
          </p:nvSpPr>
          <p:spPr bwMode="auto">
            <a:xfrm>
              <a:off x="5243513" y="2187575"/>
              <a:ext cx="968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Running</a:t>
              </a:r>
            </a:p>
          </p:txBody>
        </p:sp>
        <p:sp>
          <p:nvSpPr>
            <p:cNvPr id="14" name="Rectangle 11"/>
            <p:cNvSpPr>
              <a:spLocks noChangeArrowheads="1"/>
            </p:cNvSpPr>
            <p:nvPr/>
          </p:nvSpPr>
          <p:spPr bwMode="auto">
            <a:xfrm>
              <a:off x="7834313" y="2187575"/>
              <a:ext cx="561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Exit</a:t>
              </a:r>
            </a:p>
          </p:txBody>
        </p:sp>
        <p:sp>
          <p:nvSpPr>
            <p:cNvPr id="15" name="Rectangle 12"/>
            <p:cNvSpPr>
              <a:spLocks noChangeArrowheads="1"/>
            </p:cNvSpPr>
            <p:nvPr/>
          </p:nvSpPr>
          <p:spPr bwMode="auto">
            <a:xfrm>
              <a:off x="2881313" y="5159375"/>
              <a:ext cx="942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Blocked</a:t>
              </a:r>
            </a:p>
          </p:txBody>
        </p:sp>
        <p:sp>
          <p:nvSpPr>
            <p:cNvPr id="16" name="Line 13"/>
            <p:cNvSpPr>
              <a:spLocks noChangeShapeType="1"/>
            </p:cNvSpPr>
            <p:nvPr/>
          </p:nvSpPr>
          <p:spPr bwMode="auto">
            <a:xfrm>
              <a:off x="1684338" y="2362200"/>
              <a:ext cx="9763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4"/>
            <p:cNvSpPr>
              <a:spLocks noChangeShapeType="1"/>
            </p:cNvSpPr>
            <p:nvPr/>
          </p:nvSpPr>
          <p:spPr bwMode="auto">
            <a:xfrm flipV="1">
              <a:off x="3429000" y="2738438"/>
              <a:ext cx="0" cy="229711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5"/>
            <p:cNvSpPr>
              <a:spLocks noChangeShapeType="1"/>
            </p:cNvSpPr>
            <p:nvPr/>
          </p:nvSpPr>
          <p:spPr bwMode="auto">
            <a:xfrm>
              <a:off x="6484938" y="2362200"/>
              <a:ext cx="9001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6"/>
            <p:cNvSpPr>
              <a:spLocks noChangeShapeType="1"/>
            </p:cNvSpPr>
            <p:nvPr/>
          </p:nvSpPr>
          <p:spPr bwMode="auto">
            <a:xfrm>
              <a:off x="4046538" y="2209800"/>
              <a:ext cx="10525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7"/>
            <p:cNvSpPr>
              <a:spLocks noChangeShapeType="1"/>
            </p:cNvSpPr>
            <p:nvPr/>
          </p:nvSpPr>
          <p:spPr bwMode="auto">
            <a:xfrm flipH="1">
              <a:off x="4033838" y="2590800"/>
              <a:ext cx="10779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Rectangle 18"/>
            <p:cNvSpPr>
              <a:spLocks noChangeArrowheads="1"/>
            </p:cNvSpPr>
            <p:nvPr/>
          </p:nvSpPr>
          <p:spPr bwMode="auto">
            <a:xfrm>
              <a:off x="1662113" y="2035175"/>
              <a:ext cx="765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Admit</a:t>
              </a:r>
            </a:p>
          </p:txBody>
        </p:sp>
        <p:sp>
          <p:nvSpPr>
            <p:cNvPr id="22" name="Rectangle 19"/>
            <p:cNvSpPr>
              <a:spLocks noChangeArrowheads="1"/>
            </p:cNvSpPr>
            <p:nvPr/>
          </p:nvSpPr>
          <p:spPr bwMode="auto">
            <a:xfrm>
              <a:off x="3414713" y="3559175"/>
              <a:ext cx="8286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Event</a:t>
              </a:r>
            </a:p>
            <a:p>
              <a:pPr>
                <a:spcBef>
                  <a:spcPct val="0"/>
                </a:spcBef>
                <a:buClrTx/>
                <a:buSzTx/>
                <a:buFontTx/>
                <a:buNone/>
              </a:pPr>
              <a:r>
                <a:rPr kumimoji="0" lang="en-US" altLang="he-IL" sz="1800">
                  <a:solidFill>
                    <a:schemeClr val="tx1"/>
                  </a:solidFill>
                  <a:latin typeface="Times New Roman" pitchFamily="18" charset="0"/>
                </a:rPr>
                <a:t>Occurs</a:t>
              </a:r>
            </a:p>
          </p:txBody>
        </p:sp>
        <p:sp>
          <p:nvSpPr>
            <p:cNvPr id="23" name="Rectangle 20"/>
            <p:cNvSpPr>
              <a:spLocks noChangeArrowheads="1"/>
            </p:cNvSpPr>
            <p:nvPr/>
          </p:nvSpPr>
          <p:spPr bwMode="auto">
            <a:xfrm>
              <a:off x="4024313" y="1730375"/>
              <a:ext cx="993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Dispatch</a:t>
              </a:r>
            </a:p>
          </p:txBody>
        </p:sp>
        <p:sp>
          <p:nvSpPr>
            <p:cNvPr id="24" name="Rectangle 21"/>
            <p:cNvSpPr>
              <a:spLocks noChangeArrowheads="1"/>
            </p:cNvSpPr>
            <p:nvPr/>
          </p:nvSpPr>
          <p:spPr bwMode="auto">
            <a:xfrm>
              <a:off x="6386513" y="1806575"/>
              <a:ext cx="892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Release</a:t>
              </a:r>
            </a:p>
          </p:txBody>
        </p:sp>
        <p:sp>
          <p:nvSpPr>
            <p:cNvPr id="25" name="Rectangle 22"/>
            <p:cNvSpPr>
              <a:spLocks noChangeArrowheads="1"/>
            </p:cNvSpPr>
            <p:nvPr/>
          </p:nvSpPr>
          <p:spPr bwMode="auto">
            <a:xfrm>
              <a:off x="4024313" y="2644775"/>
              <a:ext cx="1031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Time-out</a:t>
              </a:r>
            </a:p>
          </p:txBody>
        </p:sp>
        <p:sp>
          <p:nvSpPr>
            <p:cNvPr id="26" name="Line 23"/>
            <p:cNvSpPr>
              <a:spLocks noChangeShapeType="1"/>
            </p:cNvSpPr>
            <p:nvPr/>
          </p:nvSpPr>
          <p:spPr bwMode="auto">
            <a:xfrm flipH="1">
              <a:off x="3963988" y="2751138"/>
              <a:ext cx="1452562" cy="235426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Rectangle 24"/>
            <p:cNvSpPr>
              <a:spLocks noChangeArrowheads="1"/>
            </p:cNvSpPr>
            <p:nvPr/>
          </p:nvSpPr>
          <p:spPr bwMode="auto">
            <a:xfrm>
              <a:off x="4926013" y="3482975"/>
              <a:ext cx="714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Event</a:t>
              </a:r>
            </a:p>
            <a:p>
              <a:pPr>
                <a:spcBef>
                  <a:spcPct val="0"/>
                </a:spcBef>
                <a:buClrTx/>
                <a:buSzTx/>
                <a:buFontTx/>
                <a:buNone/>
              </a:pPr>
              <a:r>
                <a:rPr kumimoji="0" lang="en-US" altLang="he-IL" sz="1800">
                  <a:solidFill>
                    <a:schemeClr val="tx1"/>
                  </a:solidFill>
                  <a:latin typeface="Times New Roman" pitchFamily="18" charset="0"/>
                </a:rPr>
                <a:t>Wait</a:t>
              </a:r>
            </a:p>
          </p:txBody>
        </p:sp>
      </p:grpSp>
      <p:grpSp>
        <p:nvGrpSpPr>
          <p:cNvPr id="29" name="Group 28"/>
          <p:cNvGrpSpPr/>
          <p:nvPr/>
        </p:nvGrpSpPr>
        <p:grpSpPr>
          <a:xfrm>
            <a:off x="234950" y="3140968"/>
            <a:ext cx="9593634" cy="3672408"/>
            <a:chOff x="234950" y="3140968"/>
            <a:chExt cx="9593634" cy="3672408"/>
          </a:xfrm>
        </p:grpSpPr>
        <p:sp>
          <p:nvSpPr>
            <p:cNvPr id="2" name="Rounded Rectangular Callout 1"/>
            <p:cNvSpPr/>
            <p:nvPr/>
          </p:nvSpPr>
          <p:spPr>
            <a:xfrm>
              <a:off x="234950" y="3140968"/>
              <a:ext cx="8729538" cy="3567088"/>
            </a:xfrm>
            <a:prstGeom prst="wedgeRoundRectCallout">
              <a:avLst>
                <a:gd name="adj1" fmla="val 634"/>
                <a:gd name="adj2" fmla="val -7001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sp>
          <p:nvSpPr>
            <p:cNvPr id="3" name="TextBox 2"/>
            <p:cNvSpPr txBox="1"/>
            <p:nvPr/>
          </p:nvSpPr>
          <p:spPr>
            <a:xfrm>
              <a:off x="4716016" y="4509120"/>
              <a:ext cx="5112568" cy="2077492"/>
            </a:xfrm>
            <a:prstGeom prst="rect">
              <a:avLst/>
            </a:prstGeom>
            <a:noFill/>
          </p:spPr>
          <p:txBody>
            <a:bodyPr wrap="square" rtlCol="0">
              <a:spAutoFit/>
            </a:bodyPr>
            <a:lstStyle/>
            <a:p>
              <a:r>
                <a:rPr lang="en-US" sz="1200" dirty="0">
                  <a:solidFill>
                    <a:srgbClr val="000000"/>
                  </a:solidFill>
                  <a:latin typeface="Consolas" panose="020B0609020204030204" pitchFamily="49" charset="0"/>
                </a:rPr>
                <a:t> </a:t>
              </a:r>
              <a:r>
                <a:rPr lang="en-US" sz="1200" dirty="0">
                  <a:solidFill>
                    <a:srgbClr val="3F7F5F"/>
                  </a:solidFill>
                  <a:latin typeface="Consolas" panose="020B0609020204030204" pitchFamily="49" charset="0"/>
                </a:rPr>
                <a:t># Switch stacks</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movl</a:t>
              </a:r>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a:t>
              </a:r>
              <a:r>
                <a:rPr lang="en-US" sz="1200" b="1" dirty="0" err="1">
                  <a:solidFill>
                    <a:srgbClr val="7F0055"/>
                  </a:solidFill>
                  <a:latin typeface="Consolas" panose="020B0609020204030204" pitchFamily="49" charset="0"/>
                </a:rPr>
                <a:t>esp</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a:t>
              </a:r>
              <a:r>
                <a:rPr lang="en-US" sz="1200" b="1" dirty="0" err="1">
                  <a:solidFill>
                    <a:srgbClr val="7F0055"/>
                  </a:solidFill>
                  <a:latin typeface="Consolas" panose="020B0609020204030204" pitchFamily="49" charset="0"/>
                </a:rPr>
                <a:t>eax</a:t>
              </a:r>
              <a:r>
                <a:rPr lang="en-US" sz="1200" b="1" dirty="0" smtClean="0">
                  <a:solidFill>
                    <a:srgbClr val="000000"/>
                  </a:solidFill>
                  <a:latin typeface="Consolas" panose="020B0609020204030204" pitchFamily="49" charset="0"/>
                </a:rPr>
                <a:t>) </a:t>
              </a:r>
              <a:r>
                <a:rPr lang="en-US" sz="900" dirty="0" smtClean="0">
                  <a:solidFill>
                    <a:srgbClr val="3F7F5F"/>
                  </a:solidFill>
                  <a:latin typeface="Consolas" panose="020B0609020204030204" pitchFamily="49" charset="0"/>
                </a:rPr>
                <a:t>// </a:t>
              </a:r>
              <a:r>
                <a:rPr lang="en-US" sz="900" dirty="0" err="1" smtClean="0">
                  <a:solidFill>
                    <a:srgbClr val="3F7F5F"/>
                  </a:solidFill>
                  <a:latin typeface="Consolas" panose="020B0609020204030204" pitchFamily="49" charset="0"/>
                </a:rPr>
                <a:t>esp</a:t>
              </a:r>
              <a:r>
                <a:rPr lang="en-US" sz="900" dirty="0" smtClean="0">
                  <a:solidFill>
                    <a:srgbClr val="3F7F5F"/>
                  </a:solidFill>
                  <a:latin typeface="Consolas" panose="020B0609020204030204" pitchFamily="49" charset="0"/>
                </a:rPr>
                <a:t> points to a context like data </a:t>
              </a:r>
            </a:p>
            <a:p>
              <a:r>
                <a:rPr lang="en-US" sz="900" b="1" dirty="0" smtClean="0">
                  <a:solidFill>
                    <a:srgbClr val="3F7F5F"/>
                  </a:solidFill>
                  <a:latin typeface="Consolas" panose="020B0609020204030204" pitchFamily="49" charset="0"/>
                </a:rPr>
                <a:t>	            // </a:t>
              </a:r>
              <a:r>
                <a:rPr lang="en-US" sz="900" dirty="0" smtClean="0">
                  <a:solidFill>
                    <a:srgbClr val="3F7F5F"/>
                  </a:solidFill>
                  <a:latin typeface="Consolas" panose="020B0609020204030204" pitchFamily="49" charset="0"/>
                </a:rPr>
                <a:t>store it into old</a:t>
              </a:r>
              <a:r>
                <a:rPr lang="en-US" sz="900" b="1" dirty="0" smtClean="0">
                  <a:solidFill>
                    <a:srgbClr val="3F7F5F"/>
                  </a:solidFill>
                  <a:latin typeface="Consolas" panose="020B0609020204030204" pitchFamily="49" charset="0"/>
                </a:rPr>
                <a:t>	</a:t>
              </a:r>
              <a:r>
                <a:rPr lang="en-US" sz="900" b="1" dirty="0">
                  <a:solidFill>
                    <a:srgbClr val="3F7F5F"/>
                  </a:solidFill>
                  <a:latin typeface="Consolas" panose="020B0609020204030204" pitchFamily="49" charset="0"/>
                </a:rPr>
                <a:t>	</a:t>
              </a:r>
              <a:endParaRPr lang="en-US" sz="900" b="1"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movl</a:t>
              </a:r>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a:t>
              </a:r>
              <a:r>
                <a:rPr lang="en-US" sz="1200" b="1" dirty="0" err="1">
                  <a:solidFill>
                    <a:srgbClr val="7F0055"/>
                  </a:solidFill>
                  <a:latin typeface="Consolas" panose="020B0609020204030204" pitchFamily="49" charset="0"/>
                </a:rPr>
                <a:t>edx</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a:t>
              </a:r>
              <a:r>
                <a:rPr lang="en-US" sz="1200" b="1" dirty="0" err="1" smtClean="0">
                  <a:solidFill>
                    <a:srgbClr val="7F0055"/>
                  </a:solidFill>
                  <a:latin typeface="Consolas" panose="020B0609020204030204" pitchFamily="49" charset="0"/>
                </a:rPr>
                <a:t>esp</a:t>
              </a:r>
              <a:r>
                <a:rPr lang="en-US" sz="1200" b="1" dirty="0" smtClean="0">
                  <a:solidFill>
                    <a:srgbClr val="7F0055"/>
                  </a:solidFill>
                  <a:latin typeface="Consolas" panose="020B0609020204030204" pitchFamily="49" charset="0"/>
                </a:rPr>
                <a:t>   </a:t>
              </a:r>
              <a:r>
                <a:rPr lang="en-US" sz="800" b="1" dirty="0">
                  <a:solidFill>
                    <a:srgbClr val="3F7F5F"/>
                  </a:solidFill>
                  <a:latin typeface="Consolas" panose="020B0609020204030204" pitchFamily="49" charset="0"/>
                </a:rPr>
                <a:t>// </a:t>
              </a:r>
              <a:r>
                <a:rPr lang="en-US" sz="800" dirty="0" err="1" smtClean="0">
                  <a:solidFill>
                    <a:srgbClr val="3F7F5F"/>
                  </a:solidFill>
                  <a:latin typeface="Consolas" panose="020B0609020204030204" pitchFamily="49" charset="0"/>
                </a:rPr>
                <a:t>esp</a:t>
              </a:r>
              <a:r>
                <a:rPr lang="en-US" sz="800" dirty="0" smtClean="0">
                  <a:solidFill>
                    <a:srgbClr val="3F7F5F"/>
                  </a:solidFill>
                  <a:latin typeface="Consolas" panose="020B0609020204030204" pitchFamily="49" charset="0"/>
                </a:rPr>
                <a:t> gets </a:t>
              </a:r>
              <a:r>
                <a:rPr lang="en-US" sz="800" dirty="0" err="1" smtClean="0">
                  <a:solidFill>
                    <a:srgbClr val="3F7F5F"/>
                  </a:solidFill>
                  <a:latin typeface="Consolas" panose="020B0609020204030204" pitchFamily="49" charset="0"/>
                </a:rPr>
                <a:t>edx</a:t>
              </a:r>
              <a:r>
                <a:rPr lang="en-US" sz="800" dirty="0" smtClean="0">
                  <a:solidFill>
                    <a:srgbClr val="3F7F5F"/>
                  </a:solidFill>
                  <a:latin typeface="Consolas" panose="020B0609020204030204" pitchFamily="49" charset="0"/>
                </a:rPr>
                <a:t> = switch kernel stack</a:t>
              </a:r>
              <a:endParaRPr lang="en-US" sz="1200" b="1" dirty="0" smtClean="0">
                <a:solidFill>
                  <a:srgbClr val="3F7F5F"/>
                </a:solidFill>
                <a:latin typeface="Consolas" panose="020B0609020204030204" pitchFamily="49" charset="0"/>
              </a:endParaRPr>
            </a:p>
            <a:p>
              <a:endParaRPr lang="en-US" sz="1200" b="1" dirty="0">
                <a:solidFill>
                  <a:srgbClr val="3F7F5F"/>
                </a:solidFill>
                <a:latin typeface="Consolas" panose="020B0609020204030204" pitchFamily="49" charset="0"/>
              </a:endParaRPr>
            </a:p>
            <a:p>
              <a:r>
                <a:rPr lang="en-US" sz="800" dirty="0">
                  <a:solidFill>
                    <a:srgbClr val="3F7F5F"/>
                  </a:solidFill>
                  <a:latin typeface="Consolas" panose="020B0609020204030204" pitchFamily="49" charset="0"/>
                </a:rPr>
                <a:t>  </a:t>
              </a:r>
              <a:r>
                <a:rPr lang="en-US" sz="800" dirty="0">
                  <a:solidFill>
                    <a:srgbClr val="3F7F5F"/>
                  </a:solidFill>
                  <a:latin typeface="Consolas" panose="020B0609020204030204" pitchFamily="49" charset="0"/>
                </a:rPr>
                <a:t># </a:t>
              </a:r>
              <a:r>
                <a:rPr lang="en-US" sz="800" dirty="0">
                  <a:solidFill>
                    <a:srgbClr val="3F7F5F"/>
                  </a:solidFill>
                  <a:latin typeface="Consolas" panose="020B0609020204030204" pitchFamily="49" charset="0"/>
                </a:rPr>
                <a:t>Load new </a:t>
              </a:r>
              <a:r>
                <a:rPr lang="en-US" sz="800" dirty="0" err="1">
                  <a:solidFill>
                    <a:srgbClr val="3F7F5F"/>
                  </a:solidFill>
                  <a:latin typeface="Consolas" panose="020B0609020204030204" pitchFamily="49" charset="0"/>
                </a:rPr>
                <a:t>callee</a:t>
              </a:r>
              <a:r>
                <a:rPr lang="en-US" sz="800" dirty="0">
                  <a:solidFill>
                    <a:srgbClr val="3F7F5F"/>
                  </a:solidFill>
                  <a:latin typeface="Consolas" panose="020B0609020204030204" pitchFamily="49" charset="0"/>
                </a:rPr>
                <a:t>-save registers</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popl</a:t>
              </a:r>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a:t>
              </a:r>
              <a:r>
                <a:rPr lang="en-US" sz="1200" b="1" dirty="0" err="1">
                  <a:solidFill>
                    <a:srgbClr val="7F0055"/>
                  </a:solidFill>
                  <a:latin typeface="Consolas" panose="020B0609020204030204" pitchFamily="49" charset="0"/>
                </a:rPr>
                <a:t>edi</a:t>
              </a:r>
              <a:endParaRPr lang="en-US" sz="1200" b="1" dirty="0">
                <a:solidFill>
                  <a:srgbClr val="7F0055"/>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popl</a:t>
              </a:r>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a:t>
              </a:r>
              <a:r>
                <a:rPr lang="en-US" sz="1200" b="1" dirty="0" err="1">
                  <a:solidFill>
                    <a:srgbClr val="7F0055"/>
                  </a:solidFill>
                  <a:latin typeface="Consolas" panose="020B0609020204030204" pitchFamily="49" charset="0"/>
                </a:rPr>
                <a:t>esi</a:t>
              </a:r>
              <a:endParaRPr lang="en-US" sz="1200" b="1" dirty="0">
                <a:solidFill>
                  <a:srgbClr val="7F0055"/>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popl</a:t>
              </a:r>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a:t>
              </a:r>
              <a:r>
                <a:rPr lang="en-US" sz="1200" b="1" dirty="0" err="1">
                  <a:solidFill>
                    <a:srgbClr val="7F0055"/>
                  </a:solidFill>
                  <a:latin typeface="Consolas" panose="020B0609020204030204" pitchFamily="49" charset="0"/>
                </a:rPr>
                <a:t>ebx</a:t>
              </a:r>
              <a:endParaRPr lang="en-US" sz="1200" b="1" dirty="0">
                <a:solidFill>
                  <a:srgbClr val="7F0055"/>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popl</a:t>
              </a:r>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a:t>
              </a:r>
              <a:r>
                <a:rPr lang="en-US" sz="1200" b="1" dirty="0" err="1">
                  <a:solidFill>
                    <a:srgbClr val="7F0055"/>
                  </a:solidFill>
                  <a:latin typeface="Consolas" panose="020B0609020204030204" pitchFamily="49" charset="0"/>
                </a:rPr>
                <a:t>ebp</a:t>
              </a:r>
              <a:endParaRPr lang="en-US" sz="1200" b="1" dirty="0">
                <a:solidFill>
                  <a:srgbClr val="7F0055"/>
                </a:solidFill>
                <a:latin typeface="Consolas" panose="020B0609020204030204" pitchFamily="49" charset="0"/>
              </a:endParaRPr>
            </a:p>
            <a:p>
              <a:r>
                <a:rPr lang="en-US" sz="1200" dirty="0">
                  <a:solidFill>
                    <a:srgbClr val="000000"/>
                  </a:solidFill>
                  <a:latin typeface="Consolas" panose="020B0609020204030204" pitchFamily="49" charset="0"/>
                </a:rPr>
                <a:t>  ret</a:t>
              </a:r>
              <a:endParaRPr lang="en-US" sz="1200" dirty="0"/>
            </a:p>
          </p:txBody>
        </p:sp>
        <p:sp>
          <p:nvSpPr>
            <p:cNvPr id="28" name="TextBox 27"/>
            <p:cNvSpPr txBox="1"/>
            <p:nvPr/>
          </p:nvSpPr>
          <p:spPr>
            <a:xfrm>
              <a:off x="467544" y="3789471"/>
              <a:ext cx="4170437" cy="3023905"/>
            </a:xfrm>
            <a:prstGeom prst="rect">
              <a:avLst/>
            </a:prstGeom>
            <a:noFill/>
          </p:spPr>
          <p:txBody>
            <a:bodyPr wrap="square" rtlCol="0">
              <a:spAutoFit/>
            </a:bodyPr>
            <a:lstStyle/>
            <a:p>
              <a:r>
                <a:rPr lang="en-US" sz="1200" b="1" dirty="0" err="1" smtClean="0">
                  <a:solidFill>
                    <a:srgbClr val="FF0000"/>
                  </a:solidFill>
                </a:rPr>
                <a:t>swtch.S</a:t>
              </a:r>
              <a:endParaRPr lang="en-US" sz="1200" b="1" dirty="0" smtClean="0">
                <a:solidFill>
                  <a:srgbClr val="FF0000"/>
                </a:solidFill>
              </a:endParaRPr>
            </a:p>
            <a:p>
              <a:r>
                <a:rPr lang="en-US" sz="1050" dirty="0" smtClean="0">
                  <a:solidFill>
                    <a:srgbClr val="3F7F5F"/>
                  </a:solidFill>
                  <a:latin typeface="Consolas" panose="020B0609020204030204" pitchFamily="49" charset="0"/>
                </a:rPr>
                <a:t># </a:t>
              </a:r>
              <a:r>
                <a:rPr lang="en-US" sz="1050" dirty="0">
                  <a:solidFill>
                    <a:srgbClr val="3F7F5F"/>
                  </a:solidFill>
                  <a:latin typeface="Consolas" panose="020B0609020204030204" pitchFamily="49" charset="0"/>
                </a:rPr>
                <a:t>Context </a:t>
              </a:r>
              <a:r>
                <a:rPr lang="en-US" sz="1050" dirty="0" smtClean="0">
                  <a:solidFill>
                    <a:srgbClr val="3F7F5F"/>
                  </a:solidFill>
                  <a:latin typeface="Consolas" panose="020B0609020204030204" pitchFamily="49" charset="0"/>
                </a:rPr>
                <a:t>switch</a:t>
              </a:r>
              <a:endParaRPr lang="en-US" sz="1050" dirty="0">
                <a:solidFill>
                  <a:srgbClr val="3F7F5F"/>
                </a:solidFill>
                <a:latin typeface="Consolas" panose="020B0609020204030204" pitchFamily="49" charset="0"/>
              </a:endParaRPr>
            </a:p>
            <a:p>
              <a:r>
                <a:rPr lang="en-US" sz="1050" dirty="0">
                  <a:solidFill>
                    <a:srgbClr val="3F7F5F"/>
                  </a:solidFill>
                  <a:latin typeface="Consolas" panose="020B0609020204030204" pitchFamily="49" charset="0"/>
                </a:rPr>
                <a:t>#   void </a:t>
              </a:r>
              <a:r>
                <a:rPr lang="en-US" sz="1050" dirty="0" err="1">
                  <a:solidFill>
                    <a:srgbClr val="3F7F5F"/>
                  </a:solidFill>
                  <a:latin typeface="Consolas" panose="020B0609020204030204" pitchFamily="49" charset="0"/>
                </a:rPr>
                <a:t>swtch</a:t>
              </a:r>
              <a:r>
                <a:rPr lang="en-US" sz="1050" dirty="0">
                  <a:solidFill>
                    <a:srgbClr val="3F7F5F"/>
                  </a:solidFill>
                  <a:latin typeface="Consolas" panose="020B0609020204030204" pitchFamily="49" charset="0"/>
                </a:rPr>
                <a:t>(</a:t>
              </a:r>
              <a:r>
                <a:rPr lang="en-US" sz="1050" dirty="0" err="1">
                  <a:solidFill>
                    <a:srgbClr val="3F7F5F"/>
                  </a:solidFill>
                  <a:latin typeface="Consolas" panose="020B0609020204030204" pitchFamily="49" charset="0"/>
                </a:rPr>
                <a:t>struct</a:t>
              </a:r>
              <a:r>
                <a:rPr lang="en-US" sz="1050" dirty="0">
                  <a:solidFill>
                    <a:srgbClr val="3F7F5F"/>
                  </a:solidFill>
                  <a:latin typeface="Consolas" panose="020B0609020204030204" pitchFamily="49" charset="0"/>
                </a:rPr>
                <a:t> context **old, </a:t>
              </a:r>
              <a:r>
                <a:rPr lang="en-US" sz="1050" dirty="0" err="1">
                  <a:solidFill>
                    <a:srgbClr val="3F7F5F"/>
                  </a:solidFill>
                  <a:latin typeface="Consolas" panose="020B0609020204030204" pitchFamily="49" charset="0"/>
                </a:rPr>
                <a:t>struct</a:t>
              </a:r>
              <a:r>
                <a:rPr lang="en-US" sz="1050" dirty="0">
                  <a:solidFill>
                    <a:srgbClr val="3F7F5F"/>
                  </a:solidFill>
                  <a:latin typeface="Consolas" panose="020B0609020204030204" pitchFamily="49" charset="0"/>
                </a:rPr>
                <a:t> context *new</a:t>
              </a:r>
              <a:r>
                <a:rPr lang="en-US" sz="1050" dirty="0" smtClean="0">
                  <a:solidFill>
                    <a:srgbClr val="3F7F5F"/>
                  </a:solidFill>
                  <a:latin typeface="Consolas" panose="020B0609020204030204" pitchFamily="49" charset="0"/>
                </a:rPr>
                <a:t>);</a:t>
              </a:r>
              <a:endParaRPr lang="en-US" sz="1050" dirty="0">
                <a:solidFill>
                  <a:srgbClr val="3F7F5F"/>
                </a:solidFill>
                <a:latin typeface="Consolas" panose="020B0609020204030204" pitchFamily="49" charset="0"/>
              </a:endParaRPr>
            </a:p>
            <a:p>
              <a:r>
                <a:rPr lang="en-US" sz="1050" dirty="0">
                  <a:solidFill>
                    <a:srgbClr val="3F7F5F"/>
                  </a:solidFill>
                  <a:latin typeface="Consolas" panose="020B0609020204030204" pitchFamily="49" charset="0"/>
                </a:rPr>
                <a:t># Save current register context in old</a:t>
              </a:r>
            </a:p>
            <a:p>
              <a:r>
                <a:rPr lang="en-US" sz="1050" dirty="0">
                  <a:solidFill>
                    <a:srgbClr val="3F7F5F"/>
                  </a:solidFill>
                  <a:latin typeface="Consolas" panose="020B0609020204030204" pitchFamily="49" charset="0"/>
                </a:rPr>
                <a:t># and then load register context from new.</a:t>
              </a:r>
            </a:p>
            <a:p>
              <a:endParaRPr lang="en-US" sz="1050" dirty="0">
                <a:latin typeface="Consolas" panose="020B0609020204030204" pitchFamily="49" charset="0"/>
              </a:endParaRPr>
            </a:p>
            <a:p>
              <a:r>
                <a:rPr lang="en-US" sz="1050" b="1" dirty="0">
                  <a:solidFill>
                    <a:srgbClr val="7F0055"/>
                  </a:solidFill>
                  <a:latin typeface="Consolas" panose="020B0609020204030204" pitchFamily="49" charset="0"/>
                </a:rPr>
                <a:t>.</a:t>
              </a:r>
              <a:r>
                <a:rPr lang="en-US" sz="1050" b="1" dirty="0" err="1">
                  <a:solidFill>
                    <a:srgbClr val="7F0055"/>
                  </a:solidFill>
                  <a:latin typeface="Consolas" panose="020B0609020204030204" pitchFamily="49" charset="0"/>
                </a:rPr>
                <a:t>globl</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swtch</a:t>
              </a:r>
              <a:endParaRPr lang="en-US" sz="1050" b="1" dirty="0">
                <a:solidFill>
                  <a:srgbClr val="000000"/>
                </a:solidFill>
                <a:latin typeface="Consolas" panose="020B0609020204030204" pitchFamily="49" charset="0"/>
              </a:endParaRPr>
            </a:p>
            <a:p>
              <a:r>
                <a:rPr lang="en-US" sz="1050" b="1" dirty="0" err="1">
                  <a:solidFill>
                    <a:srgbClr val="7F0055"/>
                  </a:solidFill>
                  <a:latin typeface="Consolas" panose="020B0609020204030204" pitchFamily="49" charset="0"/>
                </a:rPr>
                <a:t>swtch</a:t>
              </a:r>
              <a:r>
                <a:rPr lang="en-US" sz="1050" b="1" dirty="0">
                  <a:solidFill>
                    <a:srgbClr val="7F0055"/>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movl</a:t>
              </a:r>
              <a:r>
                <a:rPr lang="en-US" sz="1050" dirty="0">
                  <a:solidFill>
                    <a:srgbClr val="000000"/>
                  </a:solidFill>
                  <a:latin typeface="Consolas" panose="020B0609020204030204" pitchFamily="49" charset="0"/>
                </a:rPr>
                <a:t> 4(</a:t>
              </a:r>
              <a:r>
                <a:rPr lang="en-US" sz="1050" b="1" dirty="0">
                  <a:solidFill>
                    <a:srgbClr val="7F0055"/>
                  </a:solidFill>
                  <a:latin typeface="Consolas" panose="020B0609020204030204" pitchFamily="49" charset="0"/>
                </a:rPr>
                <a:t>%</a:t>
              </a:r>
              <a:r>
                <a:rPr lang="en-US" sz="1050" b="1" dirty="0" err="1">
                  <a:solidFill>
                    <a:srgbClr val="7F0055"/>
                  </a:solidFill>
                  <a:latin typeface="Consolas" panose="020B0609020204030204" pitchFamily="49" charset="0"/>
                </a:rPr>
                <a:t>esp</a:t>
              </a:r>
              <a:r>
                <a:rPr lang="en-US" sz="1050" b="1" dirty="0">
                  <a:solidFill>
                    <a:srgbClr val="000000"/>
                  </a:solidFill>
                  <a:latin typeface="Consolas" panose="020B0609020204030204" pitchFamily="49" charset="0"/>
                </a:rPr>
                <a:t>), </a:t>
              </a:r>
              <a:r>
                <a:rPr lang="en-US" sz="1050" b="1" dirty="0">
                  <a:solidFill>
                    <a:srgbClr val="7F0055"/>
                  </a:solidFill>
                  <a:latin typeface="Consolas" panose="020B0609020204030204" pitchFamily="49" charset="0"/>
                </a:rPr>
                <a:t>%</a:t>
              </a:r>
              <a:r>
                <a:rPr lang="en-US" sz="1050" b="1" dirty="0" err="1" smtClean="0">
                  <a:solidFill>
                    <a:srgbClr val="7F0055"/>
                  </a:solidFill>
                  <a:latin typeface="Consolas" panose="020B0609020204030204" pitchFamily="49" charset="0"/>
                </a:rPr>
                <a:t>eax</a:t>
              </a:r>
              <a:r>
                <a:rPr lang="en-US" sz="1050" b="1" dirty="0" smtClean="0">
                  <a:solidFill>
                    <a:srgbClr val="7F0055"/>
                  </a:solidFill>
                  <a:latin typeface="Consolas" panose="020B0609020204030204" pitchFamily="49" charset="0"/>
                </a:rPr>
                <a:t> </a:t>
              </a:r>
              <a:r>
                <a:rPr lang="en-US" sz="1050" dirty="0">
                  <a:solidFill>
                    <a:srgbClr val="3F7F5F"/>
                  </a:solidFill>
                  <a:latin typeface="Consolas" panose="020B0609020204030204" pitchFamily="49" charset="0"/>
                </a:rPr>
                <a:t>// </a:t>
              </a:r>
              <a:r>
                <a:rPr lang="en-US" sz="1050" dirty="0" err="1">
                  <a:solidFill>
                    <a:srgbClr val="3F7F5F"/>
                  </a:solidFill>
                  <a:latin typeface="Consolas" panose="020B0609020204030204" pitchFamily="49" charset="0"/>
                </a:rPr>
                <a:t>eax</a:t>
              </a:r>
              <a:r>
                <a:rPr lang="en-US" sz="1050" dirty="0">
                  <a:solidFill>
                    <a:srgbClr val="3F7F5F"/>
                  </a:solidFill>
                  <a:latin typeface="Consolas" panose="020B0609020204030204" pitchFamily="49" charset="0"/>
                </a:rPr>
                <a:t> gets old</a:t>
              </a:r>
              <a:endParaRPr lang="en-US" sz="1050" dirty="0">
                <a:solidFill>
                  <a:srgbClr val="3F7F5F"/>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movl</a:t>
              </a:r>
              <a:r>
                <a:rPr lang="en-US" sz="1050" dirty="0">
                  <a:solidFill>
                    <a:srgbClr val="000000"/>
                  </a:solidFill>
                  <a:latin typeface="Consolas" panose="020B0609020204030204" pitchFamily="49" charset="0"/>
                </a:rPr>
                <a:t> 8(</a:t>
              </a:r>
              <a:r>
                <a:rPr lang="en-US" sz="1050" b="1" dirty="0">
                  <a:solidFill>
                    <a:srgbClr val="7F0055"/>
                  </a:solidFill>
                  <a:latin typeface="Consolas" panose="020B0609020204030204" pitchFamily="49" charset="0"/>
                </a:rPr>
                <a:t>%</a:t>
              </a:r>
              <a:r>
                <a:rPr lang="en-US" sz="1050" b="1" dirty="0" err="1">
                  <a:solidFill>
                    <a:srgbClr val="7F0055"/>
                  </a:solidFill>
                  <a:latin typeface="Consolas" panose="020B0609020204030204" pitchFamily="49" charset="0"/>
                </a:rPr>
                <a:t>esp</a:t>
              </a:r>
              <a:r>
                <a:rPr lang="en-US" sz="1050" b="1" dirty="0">
                  <a:solidFill>
                    <a:srgbClr val="000000"/>
                  </a:solidFill>
                  <a:latin typeface="Consolas" panose="020B0609020204030204" pitchFamily="49" charset="0"/>
                </a:rPr>
                <a:t>), </a:t>
              </a:r>
              <a:r>
                <a:rPr lang="en-US" sz="1050" b="1" dirty="0">
                  <a:solidFill>
                    <a:srgbClr val="7F0055"/>
                  </a:solidFill>
                  <a:latin typeface="Consolas" panose="020B0609020204030204" pitchFamily="49" charset="0"/>
                </a:rPr>
                <a:t>%</a:t>
              </a:r>
              <a:r>
                <a:rPr lang="en-US" sz="1050" b="1" dirty="0" err="1" smtClean="0">
                  <a:solidFill>
                    <a:srgbClr val="7F0055"/>
                  </a:solidFill>
                  <a:latin typeface="Consolas" panose="020B0609020204030204" pitchFamily="49" charset="0"/>
                </a:rPr>
                <a:t>edx</a:t>
              </a:r>
              <a:r>
                <a:rPr lang="en-US" sz="1050" b="1" dirty="0" smtClean="0">
                  <a:solidFill>
                    <a:srgbClr val="7F0055"/>
                  </a:solidFill>
                  <a:latin typeface="Consolas" panose="020B0609020204030204" pitchFamily="49" charset="0"/>
                </a:rPr>
                <a:t> </a:t>
              </a:r>
              <a:r>
                <a:rPr lang="en-US" sz="1050" dirty="0">
                  <a:solidFill>
                    <a:srgbClr val="3F7F5F"/>
                  </a:solidFill>
                  <a:latin typeface="Consolas" panose="020B0609020204030204" pitchFamily="49" charset="0"/>
                </a:rPr>
                <a:t>// </a:t>
              </a:r>
              <a:r>
                <a:rPr lang="en-US" sz="1050" dirty="0" err="1" smtClean="0">
                  <a:solidFill>
                    <a:srgbClr val="3F7F5F"/>
                  </a:solidFill>
                  <a:latin typeface="Consolas" panose="020B0609020204030204" pitchFamily="49" charset="0"/>
                </a:rPr>
                <a:t>edx</a:t>
              </a:r>
              <a:r>
                <a:rPr lang="en-US" sz="1050" dirty="0" smtClean="0">
                  <a:solidFill>
                    <a:srgbClr val="3F7F5F"/>
                  </a:solidFill>
                  <a:latin typeface="Consolas" panose="020B0609020204030204" pitchFamily="49" charset="0"/>
                </a:rPr>
                <a:t> </a:t>
              </a:r>
              <a:r>
                <a:rPr lang="en-US" sz="1050" dirty="0">
                  <a:solidFill>
                    <a:srgbClr val="3F7F5F"/>
                  </a:solidFill>
                  <a:latin typeface="Consolas" panose="020B0609020204030204" pitchFamily="49" charset="0"/>
                </a:rPr>
                <a:t>gets </a:t>
              </a:r>
              <a:r>
                <a:rPr lang="en-US" sz="1050" dirty="0" smtClean="0">
                  <a:solidFill>
                    <a:srgbClr val="3F7F5F"/>
                  </a:solidFill>
                  <a:latin typeface="Consolas" panose="020B0609020204030204" pitchFamily="49" charset="0"/>
                </a:rPr>
                <a:t>new</a:t>
              </a:r>
              <a:endParaRPr lang="en-US" sz="1050" b="1" dirty="0">
                <a:solidFill>
                  <a:srgbClr val="7F0055"/>
                </a:solidFill>
                <a:latin typeface="Consolas" panose="020B0609020204030204" pitchFamily="49" charset="0"/>
              </a:endParaRPr>
            </a:p>
            <a:p>
              <a:endParaRPr lang="en-US" sz="1050" dirty="0">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3F7F5F"/>
                  </a:solidFill>
                  <a:latin typeface="Consolas" panose="020B0609020204030204" pitchFamily="49" charset="0"/>
                </a:rPr>
                <a:t># Save old </a:t>
              </a:r>
              <a:r>
                <a:rPr lang="en-US" sz="1050" dirty="0" err="1">
                  <a:solidFill>
                    <a:srgbClr val="3F7F5F"/>
                  </a:solidFill>
                  <a:latin typeface="Consolas" panose="020B0609020204030204" pitchFamily="49" charset="0"/>
                </a:rPr>
                <a:t>callee</a:t>
              </a:r>
              <a:r>
                <a:rPr lang="en-US" sz="1050" dirty="0">
                  <a:solidFill>
                    <a:srgbClr val="3F7F5F"/>
                  </a:solidFill>
                  <a:latin typeface="Consolas" panose="020B0609020204030204" pitchFamily="49" charset="0"/>
                </a:rPr>
                <a:t>-save registers</a:t>
              </a:r>
            </a:p>
            <a:p>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pushl</a:t>
              </a:r>
              <a:r>
                <a:rPr lang="en-US" sz="1050" dirty="0">
                  <a:solidFill>
                    <a:srgbClr val="000000"/>
                  </a:solidFill>
                  <a:latin typeface="Consolas" panose="020B0609020204030204" pitchFamily="49" charset="0"/>
                </a:rPr>
                <a:t> </a:t>
              </a:r>
              <a:r>
                <a:rPr lang="en-US" sz="1050" b="1" dirty="0">
                  <a:solidFill>
                    <a:srgbClr val="7F0055"/>
                  </a:solidFill>
                  <a:latin typeface="Consolas" panose="020B0609020204030204" pitchFamily="49" charset="0"/>
                </a:rPr>
                <a:t>%</a:t>
              </a:r>
              <a:r>
                <a:rPr lang="en-US" sz="1050" b="1" dirty="0" err="1">
                  <a:solidFill>
                    <a:srgbClr val="7F0055"/>
                  </a:solidFill>
                  <a:latin typeface="Consolas" panose="020B0609020204030204" pitchFamily="49" charset="0"/>
                </a:rPr>
                <a:t>ebp</a:t>
              </a:r>
              <a:endParaRPr lang="en-US" sz="1050" b="1" dirty="0">
                <a:solidFill>
                  <a:srgbClr val="7F0055"/>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pushl</a:t>
              </a:r>
              <a:r>
                <a:rPr lang="en-US" sz="1050" dirty="0">
                  <a:solidFill>
                    <a:srgbClr val="000000"/>
                  </a:solidFill>
                  <a:latin typeface="Consolas" panose="020B0609020204030204" pitchFamily="49" charset="0"/>
                </a:rPr>
                <a:t> </a:t>
              </a:r>
              <a:r>
                <a:rPr lang="en-US" sz="1050" b="1" dirty="0">
                  <a:solidFill>
                    <a:srgbClr val="7F0055"/>
                  </a:solidFill>
                  <a:latin typeface="Consolas" panose="020B0609020204030204" pitchFamily="49" charset="0"/>
                </a:rPr>
                <a:t>%</a:t>
              </a:r>
              <a:r>
                <a:rPr lang="en-US" sz="1050" b="1" dirty="0" err="1">
                  <a:solidFill>
                    <a:srgbClr val="7F0055"/>
                  </a:solidFill>
                  <a:latin typeface="Consolas" panose="020B0609020204030204" pitchFamily="49" charset="0"/>
                </a:rPr>
                <a:t>ebx</a:t>
              </a:r>
              <a:endParaRPr lang="en-US" sz="1050" b="1" dirty="0">
                <a:solidFill>
                  <a:srgbClr val="7F0055"/>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pushl</a:t>
              </a:r>
              <a:r>
                <a:rPr lang="en-US" sz="1050" dirty="0">
                  <a:solidFill>
                    <a:srgbClr val="000000"/>
                  </a:solidFill>
                  <a:latin typeface="Consolas" panose="020B0609020204030204" pitchFamily="49" charset="0"/>
                </a:rPr>
                <a:t> </a:t>
              </a:r>
              <a:r>
                <a:rPr lang="en-US" sz="1050" b="1" dirty="0">
                  <a:solidFill>
                    <a:srgbClr val="7F0055"/>
                  </a:solidFill>
                  <a:latin typeface="Consolas" panose="020B0609020204030204" pitchFamily="49" charset="0"/>
                </a:rPr>
                <a:t>%</a:t>
              </a:r>
              <a:r>
                <a:rPr lang="en-US" sz="1050" b="1" dirty="0" err="1">
                  <a:solidFill>
                    <a:srgbClr val="7F0055"/>
                  </a:solidFill>
                  <a:latin typeface="Consolas" panose="020B0609020204030204" pitchFamily="49" charset="0"/>
                </a:rPr>
                <a:t>esi</a:t>
              </a:r>
              <a:endParaRPr lang="en-US" sz="1050" b="1" dirty="0">
                <a:solidFill>
                  <a:srgbClr val="7F0055"/>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pushl</a:t>
              </a:r>
              <a:r>
                <a:rPr lang="en-US" sz="1050" dirty="0">
                  <a:solidFill>
                    <a:srgbClr val="000000"/>
                  </a:solidFill>
                  <a:latin typeface="Consolas" panose="020B0609020204030204" pitchFamily="49" charset="0"/>
                </a:rPr>
                <a:t> </a:t>
              </a:r>
              <a:r>
                <a:rPr lang="en-US" sz="1050" b="1" dirty="0">
                  <a:solidFill>
                    <a:srgbClr val="7F0055"/>
                  </a:solidFill>
                  <a:latin typeface="Consolas" panose="020B0609020204030204" pitchFamily="49" charset="0"/>
                </a:rPr>
                <a:t>%</a:t>
              </a:r>
              <a:r>
                <a:rPr lang="en-US" sz="1050" b="1" dirty="0" err="1">
                  <a:solidFill>
                    <a:srgbClr val="7F0055"/>
                  </a:solidFill>
                  <a:latin typeface="Consolas" panose="020B0609020204030204" pitchFamily="49" charset="0"/>
                </a:rPr>
                <a:t>edi</a:t>
              </a:r>
              <a:endParaRPr lang="en-US" sz="1050" b="1" dirty="0">
                <a:solidFill>
                  <a:srgbClr val="7F0055"/>
                </a:solidFill>
                <a:latin typeface="Consolas" panose="020B0609020204030204" pitchFamily="49" charset="0"/>
              </a:endParaRPr>
            </a:p>
            <a:p>
              <a:endParaRPr lang="en-US" sz="1050" dirty="0">
                <a:latin typeface="Consolas" panose="020B0609020204030204" pitchFamily="49" charset="0"/>
              </a:endParaRPr>
            </a:p>
          </p:txBody>
        </p:sp>
      </p:grpSp>
      <p:sp>
        <p:nvSpPr>
          <p:cNvPr id="30" name="Rectangle 29"/>
          <p:cNvSpPr/>
          <p:nvPr/>
        </p:nvSpPr>
        <p:spPr>
          <a:xfrm>
            <a:off x="1833414" y="3235619"/>
            <a:ext cx="5551636" cy="600164"/>
          </a:xfrm>
          <a:prstGeom prst="rect">
            <a:avLst/>
          </a:prstGeom>
        </p:spPr>
        <p:txBody>
          <a:bodyPr wrap="square">
            <a:spAutoFit/>
          </a:bodyPr>
          <a:lstStyle/>
          <a:p>
            <a:r>
              <a:rPr lang="en-US" sz="1100" b="1" dirty="0" err="1">
                <a:solidFill>
                  <a:srgbClr val="7F0055"/>
                </a:solidFill>
                <a:latin typeface="Consolas" panose="020B0609020204030204" pitchFamily="49" charset="0"/>
              </a:rPr>
              <a:t>struct</a:t>
            </a:r>
            <a:r>
              <a:rPr lang="en-US" sz="1100" b="1" dirty="0">
                <a:solidFill>
                  <a:srgbClr val="000000"/>
                </a:solidFill>
                <a:latin typeface="Consolas" panose="020B0609020204030204" pitchFamily="49" charset="0"/>
              </a:rPr>
              <a:t> </a:t>
            </a:r>
            <a:r>
              <a:rPr lang="en-US" sz="1100" b="1" dirty="0">
                <a:solidFill>
                  <a:srgbClr val="005032"/>
                </a:solidFill>
                <a:latin typeface="Consolas" panose="020B0609020204030204" pitchFamily="49" charset="0"/>
              </a:rPr>
              <a:t>context</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uint</a:t>
            </a:r>
            <a:r>
              <a:rPr lang="en-US" sz="1100" dirty="0">
                <a:solidFill>
                  <a:srgbClr val="000000"/>
                </a:solidFill>
                <a:latin typeface="Consolas" panose="020B0609020204030204" pitchFamily="49" charset="0"/>
              </a:rPr>
              <a:t> </a:t>
            </a:r>
            <a:r>
              <a:rPr lang="en-US" sz="1100" dirty="0" err="1">
                <a:solidFill>
                  <a:srgbClr val="0000C0"/>
                </a:solidFill>
                <a:latin typeface="Consolas" panose="020B0609020204030204" pitchFamily="49" charset="0"/>
              </a:rPr>
              <a:t>edi</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uint</a:t>
            </a:r>
            <a:r>
              <a:rPr lang="en-US" sz="1100" dirty="0">
                <a:solidFill>
                  <a:srgbClr val="000000"/>
                </a:solidFill>
                <a:latin typeface="Consolas" panose="020B0609020204030204" pitchFamily="49" charset="0"/>
              </a:rPr>
              <a:t> </a:t>
            </a:r>
            <a:r>
              <a:rPr lang="en-US" sz="1100" dirty="0" err="1">
                <a:solidFill>
                  <a:srgbClr val="0000C0"/>
                </a:solidFill>
                <a:latin typeface="Consolas" panose="020B0609020204030204" pitchFamily="49" charset="0"/>
              </a:rPr>
              <a:t>esi</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uint</a:t>
            </a:r>
            <a:r>
              <a:rPr lang="en-US" sz="1100" dirty="0">
                <a:solidFill>
                  <a:srgbClr val="000000"/>
                </a:solidFill>
                <a:latin typeface="Consolas" panose="020B0609020204030204" pitchFamily="49" charset="0"/>
              </a:rPr>
              <a:t> </a:t>
            </a:r>
            <a:r>
              <a:rPr lang="en-US" sz="1100" dirty="0" err="1">
                <a:solidFill>
                  <a:srgbClr val="0000C0"/>
                </a:solidFill>
                <a:latin typeface="Consolas" panose="020B0609020204030204" pitchFamily="49" charset="0"/>
              </a:rPr>
              <a:t>ebx</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uint</a:t>
            </a:r>
            <a:r>
              <a:rPr lang="en-US" sz="1100" dirty="0">
                <a:solidFill>
                  <a:srgbClr val="000000"/>
                </a:solidFill>
                <a:latin typeface="Consolas" panose="020B0609020204030204" pitchFamily="49" charset="0"/>
              </a:rPr>
              <a:t> </a:t>
            </a:r>
            <a:r>
              <a:rPr lang="en-US" sz="1100" dirty="0" err="1">
                <a:solidFill>
                  <a:srgbClr val="0000C0"/>
                </a:solidFill>
                <a:latin typeface="Consolas" panose="020B0609020204030204" pitchFamily="49" charset="0"/>
              </a:rPr>
              <a:t>ebp</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uint</a:t>
            </a:r>
            <a:r>
              <a:rPr lang="en-US" sz="1100" dirty="0">
                <a:solidFill>
                  <a:srgbClr val="000000"/>
                </a:solidFill>
                <a:latin typeface="Consolas" panose="020B0609020204030204" pitchFamily="49" charset="0"/>
              </a:rPr>
              <a:t> </a:t>
            </a:r>
            <a:r>
              <a:rPr lang="en-US" sz="1100" dirty="0" err="1">
                <a:solidFill>
                  <a:srgbClr val="0000C0"/>
                </a:solidFill>
                <a:latin typeface="Consolas" panose="020B0609020204030204" pitchFamily="49" charset="0"/>
              </a:rPr>
              <a:t>eip</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a:t>
            </a:r>
            <a:endParaRPr lang="en-US" sz="1100" dirty="0"/>
          </a:p>
        </p:txBody>
      </p:sp>
    </p:spTree>
    <p:extLst>
      <p:ext uri="{BB962C8B-B14F-4D97-AF65-F5344CB8AC3E}">
        <p14:creationId xmlns:p14="http://schemas.microsoft.com/office/powerpoint/2010/main" val="2593641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eaLnBrk="1" hangingPunct="1"/>
            <a:r>
              <a:rPr lang="en-US" dirty="0" smtClean="0"/>
              <a:t>Five-state Process Model</a:t>
            </a:r>
          </a:p>
        </p:txBody>
      </p:sp>
      <p:sp>
        <p:nvSpPr>
          <p:cNvPr id="4" name="Slide Number Placeholder 3"/>
          <p:cNvSpPr>
            <a:spLocks noGrp="1"/>
          </p:cNvSpPr>
          <p:nvPr>
            <p:ph type="sldNum" sz="quarter" idx="12"/>
          </p:nvPr>
        </p:nvSpPr>
        <p:spPr/>
        <p:txBody>
          <a:bodyPr/>
          <a:lstStyle/>
          <a:p>
            <a:pPr>
              <a:defRPr/>
            </a:pPr>
            <a:fld id="{6ADB7AD2-4E83-4436-A84A-E0BB6EB7607B}" type="slidenum">
              <a:rPr lang="he-IL" smtClean="0"/>
              <a:pPr>
                <a:defRPr/>
              </a:pPr>
              <a:t>2</a:t>
            </a:fld>
            <a:endParaRPr lang="en-US"/>
          </a:p>
        </p:txBody>
      </p:sp>
      <p:grpSp>
        <p:nvGrpSpPr>
          <p:cNvPr id="5" name="Group 4"/>
          <p:cNvGrpSpPr/>
          <p:nvPr/>
        </p:nvGrpSpPr>
        <p:grpSpPr>
          <a:xfrm>
            <a:off x="234950" y="1730375"/>
            <a:ext cx="8597900" cy="3978275"/>
            <a:chOff x="234950" y="1730375"/>
            <a:chExt cx="8597900" cy="3978275"/>
          </a:xfrm>
        </p:grpSpPr>
        <p:sp>
          <p:nvSpPr>
            <p:cNvPr id="6" name="Oval 3"/>
            <p:cNvSpPr>
              <a:spLocks noChangeArrowheads="1"/>
            </p:cNvSpPr>
            <p:nvPr/>
          </p:nvSpPr>
          <p:spPr bwMode="auto">
            <a:xfrm>
              <a:off x="234950" y="20637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7" name="Oval 4"/>
            <p:cNvSpPr>
              <a:spLocks noChangeArrowheads="1"/>
            </p:cNvSpPr>
            <p:nvPr/>
          </p:nvSpPr>
          <p:spPr bwMode="auto">
            <a:xfrm>
              <a:off x="5035550" y="20637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8" name="Oval 5"/>
            <p:cNvSpPr>
              <a:spLocks noChangeArrowheads="1"/>
            </p:cNvSpPr>
            <p:nvPr/>
          </p:nvSpPr>
          <p:spPr bwMode="auto">
            <a:xfrm>
              <a:off x="7397750" y="20637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9" name="Oval 6"/>
            <p:cNvSpPr>
              <a:spLocks noChangeArrowheads="1"/>
            </p:cNvSpPr>
            <p:nvPr/>
          </p:nvSpPr>
          <p:spPr bwMode="auto">
            <a:xfrm>
              <a:off x="2673350" y="20637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10" name="Oval 7"/>
            <p:cNvSpPr>
              <a:spLocks noChangeArrowheads="1"/>
            </p:cNvSpPr>
            <p:nvPr/>
          </p:nvSpPr>
          <p:spPr bwMode="auto">
            <a:xfrm>
              <a:off x="2673350" y="50355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11" name="Rectangle 8"/>
            <p:cNvSpPr>
              <a:spLocks noChangeArrowheads="1"/>
            </p:cNvSpPr>
            <p:nvPr/>
          </p:nvSpPr>
          <p:spPr bwMode="auto">
            <a:xfrm>
              <a:off x="595313" y="2187575"/>
              <a:ext cx="612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New</a:t>
              </a:r>
            </a:p>
          </p:txBody>
        </p:sp>
        <p:sp>
          <p:nvSpPr>
            <p:cNvPr id="12" name="Rectangle 9"/>
            <p:cNvSpPr>
              <a:spLocks noChangeArrowheads="1"/>
            </p:cNvSpPr>
            <p:nvPr/>
          </p:nvSpPr>
          <p:spPr bwMode="auto">
            <a:xfrm>
              <a:off x="3033713" y="2187575"/>
              <a:ext cx="765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Ready</a:t>
              </a:r>
            </a:p>
          </p:txBody>
        </p:sp>
        <p:sp>
          <p:nvSpPr>
            <p:cNvPr id="13" name="Rectangle 10"/>
            <p:cNvSpPr>
              <a:spLocks noChangeArrowheads="1"/>
            </p:cNvSpPr>
            <p:nvPr/>
          </p:nvSpPr>
          <p:spPr bwMode="auto">
            <a:xfrm>
              <a:off x="5243513" y="2187575"/>
              <a:ext cx="968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Running</a:t>
              </a:r>
            </a:p>
          </p:txBody>
        </p:sp>
        <p:sp>
          <p:nvSpPr>
            <p:cNvPr id="14" name="Rectangle 11"/>
            <p:cNvSpPr>
              <a:spLocks noChangeArrowheads="1"/>
            </p:cNvSpPr>
            <p:nvPr/>
          </p:nvSpPr>
          <p:spPr bwMode="auto">
            <a:xfrm>
              <a:off x="7834313" y="2187575"/>
              <a:ext cx="561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Exit</a:t>
              </a:r>
            </a:p>
          </p:txBody>
        </p:sp>
        <p:sp>
          <p:nvSpPr>
            <p:cNvPr id="15" name="Rectangle 12"/>
            <p:cNvSpPr>
              <a:spLocks noChangeArrowheads="1"/>
            </p:cNvSpPr>
            <p:nvPr/>
          </p:nvSpPr>
          <p:spPr bwMode="auto">
            <a:xfrm>
              <a:off x="2881313" y="5159375"/>
              <a:ext cx="942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Blocked</a:t>
              </a:r>
            </a:p>
          </p:txBody>
        </p:sp>
        <p:sp>
          <p:nvSpPr>
            <p:cNvPr id="16" name="Line 13"/>
            <p:cNvSpPr>
              <a:spLocks noChangeShapeType="1"/>
            </p:cNvSpPr>
            <p:nvPr/>
          </p:nvSpPr>
          <p:spPr bwMode="auto">
            <a:xfrm>
              <a:off x="1684338" y="2362200"/>
              <a:ext cx="9763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4"/>
            <p:cNvSpPr>
              <a:spLocks noChangeShapeType="1"/>
            </p:cNvSpPr>
            <p:nvPr/>
          </p:nvSpPr>
          <p:spPr bwMode="auto">
            <a:xfrm flipV="1">
              <a:off x="3429000" y="2738438"/>
              <a:ext cx="0" cy="229711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5"/>
            <p:cNvSpPr>
              <a:spLocks noChangeShapeType="1"/>
            </p:cNvSpPr>
            <p:nvPr/>
          </p:nvSpPr>
          <p:spPr bwMode="auto">
            <a:xfrm>
              <a:off x="6484938" y="2362200"/>
              <a:ext cx="9001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6"/>
            <p:cNvSpPr>
              <a:spLocks noChangeShapeType="1"/>
            </p:cNvSpPr>
            <p:nvPr/>
          </p:nvSpPr>
          <p:spPr bwMode="auto">
            <a:xfrm>
              <a:off x="4046538" y="2209800"/>
              <a:ext cx="10525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7"/>
            <p:cNvSpPr>
              <a:spLocks noChangeShapeType="1"/>
            </p:cNvSpPr>
            <p:nvPr/>
          </p:nvSpPr>
          <p:spPr bwMode="auto">
            <a:xfrm flipH="1">
              <a:off x="4033838" y="2590800"/>
              <a:ext cx="10779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Rectangle 18"/>
            <p:cNvSpPr>
              <a:spLocks noChangeArrowheads="1"/>
            </p:cNvSpPr>
            <p:nvPr/>
          </p:nvSpPr>
          <p:spPr bwMode="auto">
            <a:xfrm>
              <a:off x="1662113" y="2035175"/>
              <a:ext cx="765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Admit</a:t>
              </a:r>
            </a:p>
          </p:txBody>
        </p:sp>
        <p:sp>
          <p:nvSpPr>
            <p:cNvPr id="22" name="Rectangle 19"/>
            <p:cNvSpPr>
              <a:spLocks noChangeArrowheads="1"/>
            </p:cNvSpPr>
            <p:nvPr/>
          </p:nvSpPr>
          <p:spPr bwMode="auto">
            <a:xfrm>
              <a:off x="3414713" y="3559175"/>
              <a:ext cx="8286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Event</a:t>
              </a:r>
            </a:p>
            <a:p>
              <a:pPr>
                <a:spcBef>
                  <a:spcPct val="0"/>
                </a:spcBef>
                <a:buClrTx/>
                <a:buSzTx/>
                <a:buFontTx/>
                <a:buNone/>
              </a:pPr>
              <a:r>
                <a:rPr kumimoji="0" lang="en-US" altLang="he-IL" sz="1800">
                  <a:solidFill>
                    <a:schemeClr val="tx1"/>
                  </a:solidFill>
                  <a:latin typeface="Times New Roman" pitchFamily="18" charset="0"/>
                </a:rPr>
                <a:t>Occurs</a:t>
              </a:r>
            </a:p>
          </p:txBody>
        </p:sp>
        <p:sp>
          <p:nvSpPr>
            <p:cNvPr id="23" name="Rectangle 20"/>
            <p:cNvSpPr>
              <a:spLocks noChangeArrowheads="1"/>
            </p:cNvSpPr>
            <p:nvPr/>
          </p:nvSpPr>
          <p:spPr bwMode="auto">
            <a:xfrm>
              <a:off x="4024313" y="1730375"/>
              <a:ext cx="993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Dispatch</a:t>
              </a:r>
            </a:p>
          </p:txBody>
        </p:sp>
        <p:sp>
          <p:nvSpPr>
            <p:cNvPr id="24" name="Rectangle 21"/>
            <p:cNvSpPr>
              <a:spLocks noChangeArrowheads="1"/>
            </p:cNvSpPr>
            <p:nvPr/>
          </p:nvSpPr>
          <p:spPr bwMode="auto">
            <a:xfrm>
              <a:off x="6386513" y="1806575"/>
              <a:ext cx="892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Release</a:t>
              </a:r>
            </a:p>
          </p:txBody>
        </p:sp>
        <p:sp>
          <p:nvSpPr>
            <p:cNvPr id="25" name="Rectangle 22"/>
            <p:cNvSpPr>
              <a:spLocks noChangeArrowheads="1"/>
            </p:cNvSpPr>
            <p:nvPr/>
          </p:nvSpPr>
          <p:spPr bwMode="auto">
            <a:xfrm>
              <a:off x="4024313" y="2644775"/>
              <a:ext cx="1031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Time-out</a:t>
              </a:r>
            </a:p>
          </p:txBody>
        </p:sp>
        <p:sp>
          <p:nvSpPr>
            <p:cNvPr id="26" name="Line 23"/>
            <p:cNvSpPr>
              <a:spLocks noChangeShapeType="1"/>
            </p:cNvSpPr>
            <p:nvPr/>
          </p:nvSpPr>
          <p:spPr bwMode="auto">
            <a:xfrm flipH="1">
              <a:off x="3963988" y="2751138"/>
              <a:ext cx="1452562" cy="235426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Rectangle 24"/>
            <p:cNvSpPr>
              <a:spLocks noChangeArrowheads="1"/>
            </p:cNvSpPr>
            <p:nvPr/>
          </p:nvSpPr>
          <p:spPr bwMode="auto">
            <a:xfrm>
              <a:off x="4926013" y="3482975"/>
              <a:ext cx="714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Event</a:t>
              </a:r>
            </a:p>
            <a:p>
              <a:pPr>
                <a:spcBef>
                  <a:spcPct val="0"/>
                </a:spcBef>
                <a:buClrTx/>
                <a:buSzTx/>
                <a:buFontTx/>
                <a:buNone/>
              </a:pPr>
              <a:r>
                <a:rPr kumimoji="0" lang="en-US" altLang="he-IL" sz="1800">
                  <a:solidFill>
                    <a:schemeClr val="tx1"/>
                  </a:solidFill>
                  <a:latin typeface="Times New Roman" pitchFamily="18" charset="0"/>
                </a:rPr>
                <a:t>Wait</a:t>
              </a:r>
            </a:p>
          </p:txBody>
        </p:sp>
      </p:grpSp>
    </p:spTree>
    <p:extLst>
      <p:ext uri="{BB962C8B-B14F-4D97-AF65-F5344CB8AC3E}">
        <p14:creationId xmlns:p14="http://schemas.microsoft.com/office/powerpoint/2010/main" val="43621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eaLnBrk="1" hangingPunct="1"/>
            <a:r>
              <a:rPr lang="en-US" dirty="0" smtClean="0"/>
              <a:t>Transition to a Ready state</a:t>
            </a:r>
          </a:p>
        </p:txBody>
      </p:sp>
      <p:sp>
        <p:nvSpPr>
          <p:cNvPr id="4" name="Slide Number Placeholder 3"/>
          <p:cNvSpPr>
            <a:spLocks noGrp="1"/>
          </p:cNvSpPr>
          <p:nvPr>
            <p:ph type="sldNum" sz="quarter" idx="12"/>
          </p:nvPr>
        </p:nvSpPr>
        <p:spPr/>
        <p:txBody>
          <a:bodyPr/>
          <a:lstStyle/>
          <a:p>
            <a:pPr>
              <a:defRPr/>
            </a:pPr>
            <a:fld id="{6ADB7AD2-4E83-4436-A84A-E0BB6EB7607B}" type="slidenum">
              <a:rPr lang="he-IL" smtClean="0"/>
              <a:pPr>
                <a:defRPr/>
              </a:pPr>
              <a:t>20</a:t>
            </a:fld>
            <a:endParaRPr lang="en-US"/>
          </a:p>
        </p:txBody>
      </p:sp>
      <p:grpSp>
        <p:nvGrpSpPr>
          <p:cNvPr id="5" name="Group 4"/>
          <p:cNvGrpSpPr/>
          <p:nvPr/>
        </p:nvGrpSpPr>
        <p:grpSpPr>
          <a:xfrm>
            <a:off x="234950" y="1730375"/>
            <a:ext cx="8597900" cy="3978275"/>
            <a:chOff x="234950" y="1730375"/>
            <a:chExt cx="8597900" cy="3978275"/>
          </a:xfrm>
        </p:grpSpPr>
        <p:sp>
          <p:nvSpPr>
            <p:cNvPr id="6" name="Oval 3"/>
            <p:cNvSpPr>
              <a:spLocks noChangeArrowheads="1"/>
            </p:cNvSpPr>
            <p:nvPr/>
          </p:nvSpPr>
          <p:spPr bwMode="auto">
            <a:xfrm>
              <a:off x="234950" y="20637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7" name="Oval 4"/>
            <p:cNvSpPr>
              <a:spLocks noChangeArrowheads="1"/>
            </p:cNvSpPr>
            <p:nvPr/>
          </p:nvSpPr>
          <p:spPr bwMode="auto">
            <a:xfrm>
              <a:off x="5035550" y="2063750"/>
              <a:ext cx="1435100" cy="673100"/>
            </a:xfrm>
            <a:prstGeom prst="ellipse">
              <a:avLst/>
            </a:prstGeom>
            <a:gradFill rotWithShape="0">
              <a:gsLst>
                <a:gs pos="0">
                  <a:srgbClr val="FFF200"/>
                </a:gs>
                <a:gs pos="45000">
                  <a:srgbClr val="FF7A00"/>
                </a:gs>
                <a:gs pos="70000">
                  <a:srgbClr val="FF0300"/>
                </a:gs>
                <a:gs pos="100000">
                  <a:srgbClr val="4D0808"/>
                </a:gs>
              </a:gsLst>
              <a:lin ang="5400000" scaled="0"/>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8" name="Oval 5"/>
            <p:cNvSpPr>
              <a:spLocks noChangeArrowheads="1"/>
            </p:cNvSpPr>
            <p:nvPr/>
          </p:nvSpPr>
          <p:spPr bwMode="auto">
            <a:xfrm>
              <a:off x="7397750" y="20637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9" name="Oval 6"/>
            <p:cNvSpPr>
              <a:spLocks noChangeArrowheads="1"/>
            </p:cNvSpPr>
            <p:nvPr/>
          </p:nvSpPr>
          <p:spPr bwMode="auto">
            <a:xfrm>
              <a:off x="2673350" y="2063750"/>
              <a:ext cx="1435100" cy="673100"/>
            </a:xfrm>
            <a:prstGeom prst="ellipse">
              <a:avLst/>
            </a:prstGeom>
            <a:gradFill rotWithShape="0">
              <a:gsLst>
                <a:gs pos="0">
                  <a:srgbClr val="DDEBCF"/>
                </a:gs>
                <a:gs pos="50000">
                  <a:srgbClr val="9CB86E"/>
                </a:gs>
                <a:gs pos="100000">
                  <a:srgbClr val="156B13"/>
                </a:gs>
              </a:gsLst>
              <a:lin ang="5400000" scaled="0"/>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10" name="Oval 7"/>
            <p:cNvSpPr>
              <a:spLocks noChangeArrowheads="1"/>
            </p:cNvSpPr>
            <p:nvPr/>
          </p:nvSpPr>
          <p:spPr bwMode="auto">
            <a:xfrm>
              <a:off x="2673350" y="50355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11" name="Rectangle 8"/>
            <p:cNvSpPr>
              <a:spLocks noChangeArrowheads="1"/>
            </p:cNvSpPr>
            <p:nvPr/>
          </p:nvSpPr>
          <p:spPr bwMode="auto">
            <a:xfrm>
              <a:off x="595313" y="2187575"/>
              <a:ext cx="612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New</a:t>
              </a:r>
            </a:p>
          </p:txBody>
        </p:sp>
        <p:sp>
          <p:nvSpPr>
            <p:cNvPr id="12" name="Rectangle 9"/>
            <p:cNvSpPr>
              <a:spLocks noChangeArrowheads="1"/>
            </p:cNvSpPr>
            <p:nvPr/>
          </p:nvSpPr>
          <p:spPr bwMode="auto">
            <a:xfrm>
              <a:off x="3033713" y="2187575"/>
              <a:ext cx="765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Ready</a:t>
              </a:r>
            </a:p>
          </p:txBody>
        </p:sp>
        <p:sp>
          <p:nvSpPr>
            <p:cNvPr id="13" name="Rectangle 10"/>
            <p:cNvSpPr>
              <a:spLocks noChangeArrowheads="1"/>
            </p:cNvSpPr>
            <p:nvPr/>
          </p:nvSpPr>
          <p:spPr bwMode="auto">
            <a:xfrm>
              <a:off x="5243513" y="2187575"/>
              <a:ext cx="968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Running</a:t>
              </a:r>
            </a:p>
          </p:txBody>
        </p:sp>
        <p:sp>
          <p:nvSpPr>
            <p:cNvPr id="14" name="Rectangle 11"/>
            <p:cNvSpPr>
              <a:spLocks noChangeArrowheads="1"/>
            </p:cNvSpPr>
            <p:nvPr/>
          </p:nvSpPr>
          <p:spPr bwMode="auto">
            <a:xfrm>
              <a:off x="7834313" y="2187575"/>
              <a:ext cx="561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Exit</a:t>
              </a:r>
            </a:p>
          </p:txBody>
        </p:sp>
        <p:sp>
          <p:nvSpPr>
            <p:cNvPr id="15" name="Rectangle 12"/>
            <p:cNvSpPr>
              <a:spLocks noChangeArrowheads="1"/>
            </p:cNvSpPr>
            <p:nvPr/>
          </p:nvSpPr>
          <p:spPr bwMode="auto">
            <a:xfrm>
              <a:off x="2881313" y="5159375"/>
              <a:ext cx="942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Blocked</a:t>
              </a:r>
            </a:p>
          </p:txBody>
        </p:sp>
        <p:sp>
          <p:nvSpPr>
            <p:cNvPr id="16" name="Line 13"/>
            <p:cNvSpPr>
              <a:spLocks noChangeShapeType="1"/>
            </p:cNvSpPr>
            <p:nvPr/>
          </p:nvSpPr>
          <p:spPr bwMode="auto">
            <a:xfrm>
              <a:off x="1684338" y="2362200"/>
              <a:ext cx="9763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4"/>
            <p:cNvSpPr>
              <a:spLocks noChangeShapeType="1"/>
            </p:cNvSpPr>
            <p:nvPr/>
          </p:nvSpPr>
          <p:spPr bwMode="auto">
            <a:xfrm flipV="1">
              <a:off x="3429000" y="2738438"/>
              <a:ext cx="0" cy="229711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5"/>
            <p:cNvSpPr>
              <a:spLocks noChangeShapeType="1"/>
            </p:cNvSpPr>
            <p:nvPr/>
          </p:nvSpPr>
          <p:spPr bwMode="auto">
            <a:xfrm>
              <a:off x="6484938" y="2362200"/>
              <a:ext cx="9001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6"/>
            <p:cNvSpPr>
              <a:spLocks noChangeShapeType="1"/>
            </p:cNvSpPr>
            <p:nvPr/>
          </p:nvSpPr>
          <p:spPr bwMode="auto">
            <a:xfrm>
              <a:off x="4046538" y="2209800"/>
              <a:ext cx="10525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7"/>
            <p:cNvSpPr>
              <a:spLocks noChangeShapeType="1"/>
            </p:cNvSpPr>
            <p:nvPr/>
          </p:nvSpPr>
          <p:spPr bwMode="auto">
            <a:xfrm flipH="1">
              <a:off x="4033838" y="2590800"/>
              <a:ext cx="10779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Rectangle 18"/>
            <p:cNvSpPr>
              <a:spLocks noChangeArrowheads="1"/>
            </p:cNvSpPr>
            <p:nvPr/>
          </p:nvSpPr>
          <p:spPr bwMode="auto">
            <a:xfrm>
              <a:off x="1662113" y="2035175"/>
              <a:ext cx="765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Admit</a:t>
              </a:r>
            </a:p>
          </p:txBody>
        </p:sp>
        <p:sp>
          <p:nvSpPr>
            <p:cNvPr id="22" name="Rectangle 19"/>
            <p:cNvSpPr>
              <a:spLocks noChangeArrowheads="1"/>
            </p:cNvSpPr>
            <p:nvPr/>
          </p:nvSpPr>
          <p:spPr bwMode="auto">
            <a:xfrm>
              <a:off x="3414713" y="3559175"/>
              <a:ext cx="8286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Event</a:t>
              </a:r>
            </a:p>
            <a:p>
              <a:pPr>
                <a:spcBef>
                  <a:spcPct val="0"/>
                </a:spcBef>
                <a:buClrTx/>
                <a:buSzTx/>
                <a:buFontTx/>
                <a:buNone/>
              </a:pPr>
              <a:r>
                <a:rPr kumimoji="0" lang="en-US" altLang="he-IL" sz="1800">
                  <a:solidFill>
                    <a:schemeClr val="tx1"/>
                  </a:solidFill>
                  <a:latin typeface="Times New Roman" pitchFamily="18" charset="0"/>
                </a:rPr>
                <a:t>Occurs</a:t>
              </a:r>
            </a:p>
          </p:txBody>
        </p:sp>
        <p:sp>
          <p:nvSpPr>
            <p:cNvPr id="23" name="Rectangle 20"/>
            <p:cNvSpPr>
              <a:spLocks noChangeArrowheads="1"/>
            </p:cNvSpPr>
            <p:nvPr/>
          </p:nvSpPr>
          <p:spPr bwMode="auto">
            <a:xfrm>
              <a:off x="4024313" y="1730375"/>
              <a:ext cx="993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Dispatch</a:t>
              </a:r>
            </a:p>
          </p:txBody>
        </p:sp>
        <p:sp>
          <p:nvSpPr>
            <p:cNvPr id="24" name="Rectangle 21"/>
            <p:cNvSpPr>
              <a:spLocks noChangeArrowheads="1"/>
            </p:cNvSpPr>
            <p:nvPr/>
          </p:nvSpPr>
          <p:spPr bwMode="auto">
            <a:xfrm>
              <a:off x="6386513" y="1806575"/>
              <a:ext cx="892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Release</a:t>
              </a:r>
            </a:p>
          </p:txBody>
        </p:sp>
        <p:sp>
          <p:nvSpPr>
            <p:cNvPr id="25" name="Rectangle 22"/>
            <p:cNvSpPr>
              <a:spLocks noChangeArrowheads="1"/>
            </p:cNvSpPr>
            <p:nvPr/>
          </p:nvSpPr>
          <p:spPr bwMode="auto">
            <a:xfrm>
              <a:off x="4024313" y="2644775"/>
              <a:ext cx="1031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Time-out</a:t>
              </a:r>
            </a:p>
          </p:txBody>
        </p:sp>
        <p:sp>
          <p:nvSpPr>
            <p:cNvPr id="26" name="Line 23"/>
            <p:cNvSpPr>
              <a:spLocks noChangeShapeType="1"/>
            </p:cNvSpPr>
            <p:nvPr/>
          </p:nvSpPr>
          <p:spPr bwMode="auto">
            <a:xfrm flipH="1">
              <a:off x="3963988" y="2751138"/>
              <a:ext cx="1452562" cy="235426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Rectangle 24"/>
            <p:cNvSpPr>
              <a:spLocks noChangeArrowheads="1"/>
            </p:cNvSpPr>
            <p:nvPr/>
          </p:nvSpPr>
          <p:spPr bwMode="auto">
            <a:xfrm>
              <a:off x="4926013" y="3482975"/>
              <a:ext cx="714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Event</a:t>
              </a:r>
            </a:p>
            <a:p>
              <a:pPr>
                <a:spcBef>
                  <a:spcPct val="0"/>
                </a:spcBef>
                <a:buClrTx/>
                <a:buSzTx/>
                <a:buFontTx/>
                <a:buNone/>
              </a:pPr>
              <a:r>
                <a:rPr kumimoji="0" lang="en-US" altLang="he-IL" sz="1800">
                  <a:solidFill>
                    <a:schemeClr val="tx1"/>
                  </a:solidFill>
                  <a:latin typeface="Times New Roman" pitchFamily="18" charset="0"/>
                </a:rPr>
                <a:t>Wait</a:t>
              </a:r>
            </a:p>
          </p:txBody>
        </p:sp>
      </p:grpSp>
      <p:grpSp>
        <p:nvGrpSpPr>
          <p:cNvPr id="29" name="Group 28"/>
          <p:cNvGrpSpPr/>
          <p:nvPr/>
        </p:nvGrpSpPr>
        <p:grpSpPr>
          <a:xfrm>
            <a:off x="234950" y="3140968"/>
            <a:ext cx="9377610" cy="3567088"/>
            <a:chOff x="234950" y="3140968"/>
            <a:chExt cx="9377610" cy="3567088"/>
          </a:xfrm>
        </p:grpSpPr>
        <p:sp>
          <p:nvSpPr>
            <p:cNvPr id="2" name="Rounded Rectangular Callout 1"/>
            <p:cNvSpPr/>
            <p:nvPr/>
          </p:nvSpPr>
          <p:spPr>
            <a:xfrm>
              <a:off x="234950" y="3140968"/>
              <a:ext cx="8729538" cy="3567088"/>
            </a:xfrm>
            <a:prstGeom prst="wedgeRoundRectCallout">
              <a:avLst>
                <a:gd name="adj1" fmla="val 634"/>
                <a:gd name="adj2" fmla="val -7001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sp>
          <p:nvSpPr>
            <p:cNvPr id="3" name="TextBox 2"/>
            <p:cNvSpPr txBox="1"/>
            <p:nvPr/>
          </p:nvSpPr>
          <p:spPr>
            <a:xfrm>
              <a:off x="4499992" y="3284984"/>
              <a:ext cx="5112568" cy="3231654"/>
            </a:xfrm>
            <a:prstGeom prst="rect">
              <a:avLst/>
            </a:prstGeom>
            <a:noFill/>
          </p:spPr>
          <p:txBody>
            <a:bodyPr wrap="square" rtlCol="0">
              <a:spAutoFit/>
            </a:bodyPr>
            <a:lstStyle/>
            <a:p>
              <a:r>
                <a:rPr lang="en-US" sz="1200" b="1" dirty="0">
                  <a:solidFill>
                    <a:srgbClr val="7F0055"/>
                  </a:solidFill>
                  <a:latin typeface="Consolas" panose="020B0609020204030204" pitchFamily="49" charset="0"/>
                </a:rPr>
                <a:t>void</a:t>
              </a:r>
            </a:p>
            <a:p>
              <a:r>
                <a:rPr lang="en-US" sz="1200" b="1" dirty="0" err="1">
                  <a:solidFill>
                    <a:srgbClr val="000000"/>
                  </a:solidFill>
                  <a:latin typeface="Consolas" panose="020B0609020204030204" pitchFamily="49" charset="0"/>
                </a:rPr>
                <a:t>sched</a:t>
              </a:r>
              <a:r>
                <a:rPr lang="en-US" sz="1200" b="1"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intena</a:t>
              </a:r>
              <a:r>
                <a:rPr lang="en-US" sz="1200" b="1"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(!holding(&amp;</a:t>
              </a:r>
              <a:r>
                <a:rPr lang="en-US" sz="1200" b="1" dirty="0" err="1">
                  <a:solidFill>
                    <a:srgbClr val="000000"/>
                  </a:solidFill>
                  <a:latin typeface="Consolas" panose="020B0609020204030204" pitchFamily="49" charset="0"/>
                </a:rPr>
                <a:t>ptable.lock</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panic(</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sched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ptable.lock</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a:t>
              </a:r>
              <a:r>
                <a:rPr lang="en-US" sz="1200" b="1" dirty="0" err="1">
                  <a:solidFill>
                    <a:srgbClr val="000000"/>
                  </a:solidFill>
                  <a:latin typeface="Consolas" panose="020B0609020204030204" pitchFamily="49" charset="0"/>
                </a:rPr>
                <a:t>cpu</a:t>
              </a:r>
              <a:r>
                <a:rPr lang="en-US" sz="1200" b="1" dirty="0">
                  <a:solidFill>
                    <a:srgbClr val="000000"/>
                  </a:solidFill>
                  <a:latin typeface="Consolas" panose="020B0609020204030204" pitchFamily="49" charset="0"/>
                </a:rPr>
                <a:t>-&gt;</a:t>
              </a:r>
              <a:r>
                <a:rPr lang="en-US" sz="1200" b="1" dirty="0" err="1">
                  <a:solidFill>
                    <a:srgbClr val="000000"/>
                  </a:solidFill>
                  <a:latin typeface="Consolas" panose="020B0609020204030204" pitchFamily="49" charset="0"/>
                </a:rPr>
                <a:t>ncli</a:t>
              </a:r>
              <a:r>
                <a:rPr lang="en-US" sz="1200" b="1" dirty="0">
                  <a:solidFill>
                    <a:srgbClr val="000000"/>
                  </a:solidFill>
                  <a:latin typeface="Consolas" panose="020B0609020204030204" pitchFamily="49" charset="0"/>
                </a:rPr>
                <a:t> != 1)</a:t>
              </a:r>
            </a:p>
            <a:p>
              <a:r>
                <a:rPr lang="en-US" sz="1200" dirty="0">
                  <a:solidFill>
                    <a:srgbClr val="000000"/>
                  </a:solidFill>
                  <a:latin typeface="Consolas" panose="020B0609020204030204" pitchFamily="49" charset="0"/>
                </a:rPr>
                <a:t>    panic(</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sched</a:t>
              </a:r>
              <a:r>
                <a:rPr lang="en-US" sz="1200" dirty="0">
                  <a:solidFill>
                    <a:srgbClr val="2A00FF"/>
                  </a:solidFill>
                  <a:latin typeface="Consolas" panose="020B0609020204030204" pitchFamily="49" charset="0"/>
                </a:rPr>
                <a:t> locks"</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a:t>
              </a:r>
              <a:r>
                <a:rPr lang="en-US" sz="1200" b="1" dirty="0" err="1">
                  <a:solidFill>
                    <a:srgbClr val="000000"/>
                  </a:solidFill>
                  <a:latin typeface="Consolas" panose="020B0609020204030204" pitchFamily="49" charset="0"/>
                </a:rPr>
                <a:t>proc</a:t>
              </a:r>
              <a:r>
                <a:rPr lang="en-US" sz="1200" b="1" dirty="0">
                  <a:solidFill>
                    <a:srgbClr val="000000"/>
                  </a:solidFill>
                  <a:latin typeface="Consolas" panose="020B0609020204030204" pitchFamily="49" charset="0"/>
                </a:rPr>
                <a:t>-&gt;state == RUNNING)</a:t>
              </a:r>
            </a:p>
            <a:p>
              <a:r>
                <a:rPr lang="en-US" sz="1200" dirty="0">
                  <a:solidFill>
                    <a:srgbClr val="000000"/>
                  </a:solidFill>
                  <a:latin typeface="Consolas" panose="020B0609020204030204" pitchFamily="49" charset="0"/>
                </a:rPr>
                <a:t>    panic(</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sched</a:t>
              </a:r>
              <a:r>
                <a:rPr lang="en-US" sz="1200" dirty="0">
                  <a:solidFill>
                    <a:srgbClr val="2A00FF"/>
                  </a:solidFill>
                  <a:latin typeface="Consolas" panose="020B0609020204030204" pitchFamily="49" charset="0"/>
                </a:rPr>
                <a:t> running"</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a:t>
              </a:r>
              <a:r>
                <a:rPr lang="en-US" sz="1200" b="1" dirty="0" err="1">
                  <a:solidFill>
                    <a:srgbClr val="000000"/>
                  </a:solidFill>
                  <a:latin typeface="Consolas" panose="020B0609020204030204" pitchFamily="49" charset="0"/>
                </a:rPr>
                <a:t>readeflags</a:t>
              </a:r>
              <a:r>
                <a:rPr lang="en-US" sz="1200" b="1" dirty="0">
                  <a:solidFill>
                    <a:srgbClr val="000000"/>
                  </a:solidFill>
                  <a:latin typeface="Consolas" panose="020B0609020204030204" pitchFamily="49" charset="0"/>
                </a:rPr>
                <a:t>()&amp;FL_IF)</a:t>
              </a:r>
            </a:p>
            <a:p>
              <a:r>
                <a:rPr lang="en-US" sz="1200" dirty="0">
                  <a:solidFill>
                    <a:srgbClr val="000000"/>
                  </a:solidFill>
                  <a:latin typeface="Consolas" panose="020B0609020204030204" pitchFamily="49" charset="0"/>
                </a:rPr>
                <a:t>    panic(</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sched</a:t>
              </a:r>
              <a:r>
                <a:rPr lang="en-US" sz="1200" dirty="0">
                  <a:solidFill>
                    <a:srgbClr val="2A00FF"/>
                  </a:solidFill>
                  <a:latin typeface="Consolas" panose="020B0609020204030204" pitchFamily="49" charset="0"/>
                </a:rPr>
                <a:t> interruptible"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intena</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cpu</a:t>
              </a:r>
              <a:r>
                <a:rPr lang="en-US" sz="1200" dirty="0">
                  <a:solidFill>
                    <a:srgbClr val="000000"/>
                  </a:solidFill>
                  <a:latin typeface="Consolas" panose="020B0609020204030204" pitchFamily="49" charset="0"/>
                </a:rPr>
                <a:t>-&gt;</a:t>
              </a:r>
              <a:r>
                <a:rPr lang="en-US" sz="1200" dirty="0" err="1">
                  <a:solidFill>
                    <a:srgbClr val="000000"/>
                  </a:solidFill>
                  <a:latin typeface="Consolas" panose="020B0609020204030204" pitchFamily="49" charset="0"/>
                </a:rPr>
                <a:t>intena</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swtch</a:t>
              </a:r>
              <a:r>
                <a:rPr lang="en-US" sz="1200" dirty="0">
                  <a:solidFill>
                    <a:srgbClr val="000000"/>
                  </a:solidFill>
                  <a:latin typeface="Consolas" panose="020B0609020204030204" pitchFamily="49" charset="0"/>
                </a:rPr>
                <a:t>(&amp;</a:t>
              </a:r>
              <a:r>
                <a:rPr lang="en-US" sz="1200" dirty="0" err="1">
                  <a:solidFill>
                    <a:srgbClr val="000000"/>
                  </a:solidFill>
                  <a:latin typeface="Consolas" panose="020B0609020204030204" pitchFamily="49" charset="0"/>
                </a:rPr>
                <a:t>proc</a:t>
              </a:r>
              <a:r>
                <a:rPr lang="en-US" sz="1200" dirty="0">
                  <a:solidFill>
                    <a:srgbClr val="000000"/>
                  </a:solidFill>
                  <a:latin typeface="Consolas" panose="020B0609020204030204" pitchFamily="49" charset="0"/>
                </a:rPr>
                <a:t>-&gt;context, </a:t>
              </a:r>
              <a:r>
                <a:rPr lang="en-US" sz="1200" dirty="0" err="1">
                  <a:solidFill>
                    <a:srgbClr val="000000"/>
                  </a:solidFill>
                  <a:latin typeface="Consolas" panose="020B0609020204030204" pitchFamily="49" charset="0"/>
                </a:rPr>
                <a:t>cpu</a:t>
              </a:r>
              <a:r>
                <a:rPr lang="en-US" sz="1200" dirty="0">
                  <a:solidFill>
                    <a:srgbClr val="000000"/>
                  </a:solidFill>
                  <a:latin typeface="Consolas" panose="020B0609020204030204" pitchFamily="49" charset="0"/>
                </a:rPr>
                <a:t>-&gt;scheduler);</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cpu</a:t>
              </a:r>
              <a:r>
                <a:rPr lang="en-US" sz="1200" dirty="0">
                  <a:solidFill>
                    <a:srgbClr val="000000"/>
                  </a:solidFill>
                  <a:latin typeface="Consolas" panose="020B0609020204030204" pitchFamily="49" charset="0"/>
                </a:rPr>
                <a:t>-&gt;</a:t>
              </a:r>
              <a:r>
                <a:rPr lang="en-US" sz="1200" dirty="0" err="1">
                  <a:solidFill>
                    <a:srgbClr val="000000"/>
                  </a:solidFill>
                  <a:latin typeface="Consolas" panose="020B0609020204030204" pitchFamily="49" charset="0"/>
                </a:rPr>
                <a:t>intena</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intena</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sz="1200" dirty="0"/>
            </a:p>
          </p:txBody>
        </p:sp>
        <p:sp>
          <p:nvSpPr>
            <p:cNvPr id="28" name="TextBox 27"/>
            <p:cNvSpPr txBox="1"/>
            <p:nvPr/>
          </p:nvSpPr>
          <p:spPr>
            <a:xfrm>
              <a:off x="467544" y="3784972"/>
              <a:ext cx="4170437" cy="2308324"/>
            </a:xfrm>
            <a:prstGeom prst="rect">
              <a:avLst/>
            </a:prstGeom>
            <a:noFill/>
          </p:spPr>
          <p:txBody>
            <a:bodyPr wrap="square" rtlCol="0">
              <a:spAutoFit/>
            </a:bodyPr>
            <a:lstStyle/>
            <a:p>
              <a:r>
                <a:rPr lang="en-US" sz="1200" b="1" dirty="0" err="1">
                  <a:solidFill>
                    <a:srgbClr val="FF0000"/>
                  </a:solidFill>
                </a:rPr>
                <a:t>proc.c</a:t>
              </a:r>
              <a:endParaRPr lang="en-US" sz="1200" b="1" dirty="0">
                <a:solidFill>
                  <a:srgbClr val="FF0000"/>
                </a:solidFill>
              </a:endParaRPr>
            </a:p>
            <a:p>
              <a:endParaRPr lang="en-US" sz="1200" dirty="0" smtClean="0"/>
            </a:p>
            <a:p>
              <a:r>
                <a:rPr lang="en-US" sz="1200" b="1" dirty="0">
                  <a:solidFill>
                    <a:srgbClr val="7F0055"/>
                  </a:solidFill>
                  <a:latin typeface="Consolas" panose="020B0609020204030204" pitchFamily="49" charset="0"/>
                </a:rPr>
                <a:t>void</a:t>
              </a:r>
            </a:p>
            <a:p>
              <a:r>
                <a:rPr lang="en-US" sz="1200" b="1" dirty="0">
                  <a:solidFill>
                    <a:srgbClr val="000000"/>
                  </a:solidFill>
                  <a:latin typeface="Consolas" panose="020B0609020204030204" pitchFamily="49" charset="0"/>
                </a:rPr>
                <a:t>yield(</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acquire(&amp;</a:t>
              </a:r>
              <a:r>
                <a:rPr lang="en-US" sz="1200" dirty="0" err="1">
                  <a:solidFill>
                    <a:srgbClr val="000000"/>
                  </a:solidFill>
                  <a:latin typeface="Consolas" panose="020B0609020204030204" pitchFamily="49" charset="0"/>
                </a:rPr>
                <a:t>ptable.lock</a:t>
              </a:r>
              <a:r>
                <a:rPr lang="en-US" sz="1200" dirty="0">
                  <a:solidFill>
                    <a:srgbClr val="000000"/>
                  </a:solidFill>
                  <a:latin typeface="Consolas" panose="020B0609020204030204" pitchFamily="49" charset="0"/>
                </a:rPr>
                <a:t>);  </a:t>
              </a:r>
              <a:r>
                <a:rPr lang="en-US" sz="1200" dirty="0">
                  <a:solidFill>
                    <a:srgbClr val="3F7F5F"/>
                  </a:solidFill>
                  <a:latin typeface="Consolas" panose="020B0609020204030204" pitchFamily="49" charset="0"/>
                </a:rPr>
                <a:t>//DOC: </a:t>
              </a:r>
              <a:r>
                <a:rPr lang="en-US" sz="1200" dirty="0" err="1">
                  <a:solidFill>
                    <a:srgbClr val="3F7F5F"/>
                  </a:solidFill>
                  <a:latin typeface="Consolas" panose="020B0609020204030204" pitchFamily="49" charset="0"/>
                </a:rPr>
                <a:t>yieldlock</a:t>
              </a:r>
              <a:endParaRPr lang="en-US" sz="1200" dirty="0">
                <a:solidFill>
                  <a:srgbClr val="3F7F5F"/>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proc</a:t>
              </a:r>
              <a:r>
                <a:rPr lang="en-US" sz="1200" dirty="0">
                  <a:solidFill>
                    <a:srgbClr val="000000"/>
                  </a:solidFill>
                  <a:latin typeface="Consolas" panose="020B0609020204030204" pitchFamily="49" charset="0"/>
                </a:rPr>
                <a:t>-&gt;state = RUNNABLE;</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sched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release(&amp;</a:t>
              </a:r>
              <a:r>
                <a:rPr lang="en-US" sz="1200" dirty="0" err="1">
                  <a:solidFill>
                    <a:srgbClr val="000000"/>
                  </a:solidFill>
                  <a:latin typeface="Consolas" panose="020B0609020204030204" pitchFamily="49" charset="0"/>
                </a:rPr>
                <a:t>ptable.lock</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endParaRPr lang="en-US" sz="1200" dirty="0" smtClean="0"/>
            </a:p>
            <a:p>
              <a:r>
                <a:rPr lang="en-US" sz="1200" dirty="0" smtClean="0"/>
                <a:t>      </a:t>
              </a:r>
              <a:endParaRPr lang="en-US" sz="1200" dirty="0"/>
            </a:p>
          </p:txBody>
        </p:sp>
      </p:grpSp>
    </p:spTree>
    <p:extLst>
      <p:ext uri="{BB962C8B-B14F-4D97-AF65-F5344CB8AC3E}">
        <p14:creationId xmlns:p14="http://schemas.microsoft.com/office/powerpoint/2010/main" val="264666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eaLnBrk="1" hangingPunct="1"/>
            <a:r>
              <a:rPr lang="en-US" dirty="0" smtClean="0"/>
              <a:t>Transition to a Blocked state</a:t>
            </a:r>
          </a:p>
        </p:txBody>
      </p:sp>
      <p:sp>
        <p:nvSpPr>
          <p:cNvPr id="4" name="Slide Number Placeholder 3"/>
          <p:cNvSpPr>
            <a:spLocks noGrp="1"/>
          </p:cNvSpPr>
          <p:nvPr>
            <p:ph type="sldNum" sz="quarter" idx="12"/>
          </p:nvPr>
        </p:nvSpPr>
        <p:spPr/>
        <p:txBody>
          <a:bodyPr/>
          <a:lstStyle/>
          <a:p>
            <a:pPr>
              <a:defRPr/>
            </a:pPr>
            <a:fld id="{6ADB7AD2-4E83-4436-A84A-E0BB6EB7607B}" type="slidenum">
              <a:rPr lang="he-IL" smtClean="0"/>
              <a:pPr>
                <a:defRPr/>
              </a:pPr>
              <a:t>21</a:t>
            </a:fld>
            <a:endParaRPr lang="en-US"/>
          </a:p>
        </p:txBody>
      </p:sp>
      <p:grpSp>
        <p:nvGrpSpPr>
          <p:cNvPr id="5" name="Group 4"/>
          <p:cNvGrpSpPr/>
          <p:nvPr/>
        </p:nvGrpSpPr>
        <p:grpSpPr>
          <a:xfrm>
            <a:off x="234950" y="1730375"/>
            <a:ext cx="8597900" cy="3978275"/>
            <a:chOff x="234950" y="1730375"/>
            <a:chExt cx="8597900" cy="3978275"/>
          </a:xfrm>
        </p:grpSpPr>
        <p:sp>
          <p:nvSpPr>
            <p:cNvPr id="6" name="Oval 3"/>
            <p:cNvSpPr>
              <a:spLocks noChangeArrowheads="1"/>
            </p:cNvSpPr>
            <p:nvPr/>
          </p:nvSpPr>
          <p:spPr bwMode="auto">
            <a:xfrm>
              <a:off x="234950" y="20637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7" name="Oval 4"/>
            <p:cNvSpPr>
              <a:spLocks noChangeArrowheads="1"/>
            </p:cNvSpPr>
            <p:nvPr/>
          </p:nvSpPr>
          <p:spPr bwMode="auto">
            <a:xfrm>
              <a:off x="5035550" y="2063750"/>
              <a:ext cx="1435100" cy="673100"/>
            </a:xfrm>
            <a:prstGeom prst="ellipse">
              <a:avLst/>
            </a:prstGeom>
            <a:gradFill rotWithShape="0">
              <a:gsLst>
                <a:gs pos="0">
                  <a:srgbClr val="FFF200"/>
                </a:gs>
                <a:gs pos="45000">
                  <a:srgbClr val="FF7A00"/>
                </a:gs>
                <a:gs pos="70000">
                  <a:srgbClr val="FF0300"/>
                </a:gs>
                <a:gs pos="100000">
                  <a:srgbClr val="4D0808"/>
                </a:gs>
              </a:gsLst>
              <a:lin ang="5400000" scaled="0"/>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8" name="Oval 5"/>
            <p:cNvSpPr>
              <a:spLocks noChangeArrowheads="1"/>
            </p:cNvSpPr>
            <p:nvPr/>
          </p:nvSpPr>
          <p:spPr bwMode="auto">
            <a:xfrm>
              <a:off x="7397750" y="20637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9" name="Oval 6"/>
            <p:cNvSpPr>
              <a:spLocks noChangeArrowheads="1"/>
            </p:cNvSpPr>
            <p:nvPr/>
          </p:nvSpPr>
          <p:spPr bwMode="auto">
            <a:xfrm>
              <a:off x="2673350" y="20637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10" name="Oval 7"/>
            <p:cNvSpPr>
              <a:spLocks noChangeArrowheads="1"/>
            </p:cNvSpPr>
            <p:nvPr/>
          </p:nvSpPr>
          <p:spPr bwMode="auto">
            <a:xfrm>
              <a:off x="2673350" y="5035550"/>
              <a:ext cx="1435100" cy="673100"/>
            </a:xfrm>
            <a:prstGeom prst="ellipse">
              <a:avLst/>
            </a:prstGeom>
            <a:gradFill rotWithShape="0">
              <a:gsLst>
                <a:gs pos="0">
                  <a:srgbClr val="DDEBCF"/>
                </a:gs>
                <a:gs pos="50000">
                  <a:srgbClr val="9CB86E"/>
                </a:gs>
                <a:gs pos="100000">
                  <a:srgbClr val="156B13"/>
                </a:gs>
              </a:gsLst>
              <a:lin ang="5400000" scaled="0"/>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11" name="Rectangle 8"/>
            <p:cNvSpPr>
              <a:spLocks noChangeArrowheads="1"/>
            </p:cNvSpPr>
            <p:nvPr/>
          </p:nvSpPr>
          <p:spPr bwMode="auto">
            <a:xfrm>
              <a:off x="595313" y="2187575"/>
              <a:ext cx="612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New</a:t>
              </a:r>
            </a:p>
          </p:txBody>
        </p:sp>
        <p:sp>
          <p:nvSpPr>
            <p:cNvPr id="12" name="Rectangle 9"/>
            <p:cNvSpPr>
              <a:spLocks noChangeArrowheads="1"/>
            </p:cNvSpPr>
            <p:nvPr/>
          </p:nvSpPr>
          <p:spPr bwMode="auto">
            <a:xfrm>
              <a:off x="3033713" y="2187575"/>
              <a:ext cx="765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Ready</a:t>
              </a:r>
            </a:p>
          </p:txBody>
        </p:sp>
        <p:sp>
          <p:nvSpPr>
            <p:cNvPr id="13" name="Rectangle 10"/>
            <p:cNvSpPr>
              <a:spLocks noChangeArrowheads="1"/>
            </p:cNvSpPr>
            <p:nvPr/>
          </p:nvSpPr>
          <p:spPr bwMode="auto">
            <a:xfrm>
              <a:off x="5243513" y="2187575"/>
              <a:ext cx="968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Running</a:t>
              </a:r>
            </a:p>
          </p:txBody>
        </p:sp>
        <p:sp>
          <p:nvSpPr>
            <p:cNvPr id="14" name="Rectangle 11"/>
            <p:cNvSpPr>
              <a:spLocks noChangeArrowheads="1"/>
            </p:cNvSpPr>
            <p:nvPr/>
          </p:nvSpPr>
          <p:spPr bwMode="auto">
            <a:xfrm>
              <a:off x="7834313" y="2187575"/>
              <a:ext cx="561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Exit</a:t>
              </a:r>
            </a:p>
          </p:txBody>
        </p:sp>
        <p:sp>
          <p:nvSpPr>
            <p:cNvPr id="15" name="Rectangle 12"/>
            <p:cNvSpPr>
              <a:spLocks noChangeArrowheads="1"/>
            </p:cNvSpPr>
            <p:nvPr/>
          </p:nvSpPr>
          <p:spPr bwMode="auto">
            <a:xfrm>
              <a:off x="2881313" y="5159375"/>
              <a:ext cx="942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Blocked</a:t>
              </a:r>
            </a:p>
          </p:txBody>
        </p:sp>
        <p:sp>
          <p:nvSpPr>
            <p:cNvPr id="16" name="Line 13"/>
            <p:cNvSpPr>
              <a:spLocks noChangeShapeType="1"/>
            </p:cNvSpPr>
            <p:nvPr/>
          </p:nvSpPr>
          <p:spPr bwMode="auto">
            <a:xfrm>
              <a:off x="1684338" y="2362200"/>
              <a:ext cx="9763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4"/>
            <p:cNvSpPr>
              <a:spLocks noChangeShapeType="1"/>
            </p:cNvSpPr>
            <p:nvPr/>
          </p:nvSpPr>
          <p:spPr bwMode="auto">
            <a:xfrm flipV="1">
              <a:off x="3429000" y="2738438"/>
              <a:ext cx="0" cy="229711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5"/>
            <p:cNvSpPr>
              <a:spLocks noChangeShapeType="1"/>
            </p:cNvSpPr>
            <p:nvPr/>
          </p:nvSpPr>
          <p:spPr bwMode="auto">
            <a:xfrm>
              <a:off x="6484938" y="2362200"/>
              <a:ext cx="9001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6"/>
            <p:cNvSpPr>
              <a:spLocks noChangeShapeType="1"/>
            </p:cNvSpPr>
            <p:nvPr/>
          </p:nvSpPr>
          <p:spPr bwMode="auto">
            <a:xfrm>
              <a:off x="4046538" y="2209800"/>
              <a:ext cx="10525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7"/>
            <p:cNvSpPr>
              <a:spLocks noChangeShapeType="1"/>
            </p:cNvSpPr>
            <p:nvPr/>
          </p:nvSpPr>
          <p:spPr bwMode="auto">
            <a:xfrm flipH="1">
              <a:off x="4033838" y="2590800"/>
              <a:ext cx="10779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Rectangle 18"/>
            <p:cNvSpPr>
              <a:spLocks noChangeArrowheads="1"/>
            </p:cNvSpPr>
            <p:nvPr/>
          </p:nvSpPr>
          <p:spPr bwMode="auto">
            <a:xfrm>
              <a:off x="1662113" y="2035175"/>
              <a:ext cx="765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Admit</a:t>
              </a:r>
            </a:p>
          </p:txBody>
        </p:sp>
        <p:sp>
          <p:nvSpPr>
            <p:cNvPr id="22" name="Rectangle 19"/>
            <p:cNvSpPr>
              <a:spLocks noChangeArrowheads="1"/>
            </p:cNvSpPr>
            <p:nvPr/>
          </p:nvSpPr>
          <p:spPr bwMode="auto">
            <a:xfrm>
              <a:off x="3414713" y="3559175"/>
              <a:ext cx="8286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Event</a:t>
              </a:r>
            </a:p>
            <a:p>
              <a:pPr>
                <a:spcBef>
                  <a:spcPct val="0"/>
                </a:spcBef>
                <a:buClrTx/>
                <a:buSzTx/>
                <a:buFontTx/>
                <a:buNone/>
              </a:pPr>
              <a:r>
                <a:rPr kumimoji="0" lang="en-US" altLang="he-IL" sz="1800">
                  <a:solidFill>
                    <a:schemeClr val="tx1"/>
                  </a:solidFill>
                  <a:latin typeface="Times New Roman" pitchFamily="18" charset="0"/>
                </a:rPr>
                <a:t>Occurs</a:t>
              </a:r>
            </a:p>
          </p:txBody>
        </p:sp>
        <p:sp>
          <p:nvSpPr>
            <p:cNvPr id="23" name="Rectangle 20"/>
            <p:cNvSpPr>
              <a:spLocks noChangeArrowheads="1"/>
            </p:cNvSpPr>
            <p:nvPr/>
          </p:nvSpPr>
          <p:spPr bwMode="auto">
            <a:xfrm>
              <a:off x="4024313" y="1730375"/>
              <a:ext cx="993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Dispatch</a:t>
              </a:r>
            </a:p>
          </p:txBody>
        </p:sp>
        <p:sp>
          <p:nvSpPr>
            <p:cNvPr id="24" name="Rectangle 21"/>
            <p:cNvSpPr>
              <a:spLocks noChangeArrowheads="1"/>
            </p:cNvSpPr>
            <p:nvPr/>
          </p:nvSpPr>
          <p:spPr bwMode="auto">
            <a:xfrm>
              <a:off x="6386513" y="1806575"/>
              <a:ext cx="892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Release</a:t>
              </a:r>
            </a:p>
          </p:txBody>
        </p:sp>
        <p:sp>
          <p:nvSpPr>
            <p:cNvPr id="25" name="Rectangle 22"/>
            <p:cNvSpPr>
              <a:spLocks noChangeArrowheads="1"/>
            </p:cNvSpPr>
            <p:nvPr/>
          </p:nvSpPr>
          <p:spPr bwMode="auto">
            <a:xfrm>
              <a:off x="4024313" y="2644775"/>
              <a:ext cx="1031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Time-out</a:t>
              </a:r>
            </a:p>
          </p:txBody>
        </p:sp>
        <p:sp>
          <p:nvSpPr>
            <p:cNvPr id="26" name="Line 23"/>
            <p:cNvSpPr>
              <a:spLocks noChangeShapeType="1"/>
            </p:cNvSpPr>
            <p:nvPr/>
          </p:nvSpPr>
          <p:spPr bwMode="auto">
            <a:xfrm flipH="1">
              <a:off x="3963988" y="2751138"/>
              <a:ext cx="1452562" cy="235426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Rectangle 24"/>
            <p:cNvSpPr>
              <a:spLocks noChangeArrowheads="1"/>
            </p:cNvSpPr>
            <p:nvPr/>
          </p:nvSpPr>
          <p:spPr bwMode="auto">
            <a:xfrm>
              <a:off x="4926013" y="3482975"/>
              <a:ext cx="714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Event</a:t>
              </a:r>
            </a:p>
            <a:p>
              <a:pPr>
                <a:spcBef>
                  <a:spcPct val="0"/>
                </a:spcBef>
                <a:buClrTx/>
                <a:buSzTx/>
                <a:buFontTx/>
                <a:buNone/>
              </a:pPr>
              <a:r>
                <a:rPr kumimoji="0" lang="en-US" altLang="he-IL" sz="1800">
                  <a:solidFill>
                    <a:schemeClr val="tx1"/>
                  </a:solidFill>
                  <a:latin typeface="Times New Roman" pitchFamily="18" charset="0"/>
                </a:rPr>
                <a:t>Wait</a:t>
              </a:r>
            </a:p>
          </p:txBody>
        </p:sp>
      </p:grpSp>
      <p:grpSp>
        <p:nvGrpSpPr>
          <p:cNvPr id="29" name="Group 28"/>
          <p:cNvGrpSpPr/>
          <p:nvPr/>
        </p:nvGrpSpPr>
        <p:grpSpPr>
          <a:xfrm>
            <a:off x="237919" y="1277466"/>
            <a:ext cx="9662673" cy="3416320"/>
            <a:chOff x="237919" y="1277466"/>
            <a:chExt cx="9662673" cy="3416320"/>
          </a:xfrm>
        </p:grpSpPr>
        <p:sp>
          <p:nvSpPr>
            <p:cNvPr id="2" name="Rounded Rectangular Callout 1"/>
            <p:cNvSpPr/>
            <p:nvPr/>
          </p:nvSpPr>
          <p:spPr>
            <a:xfrm>
              <a:off x="237919" y="1277466"/>
              <a:ext cx="8729538" cy="3231654"/>
            </a:xfrm>
            <a:prstGeom prst="wedgeRoundRectCallout">
              <a:avLst>
                <a:gd name="adj1" fmla="val -4876"/>
                <a:gd name="adj2" fmla="val 58154"/>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sp>
          <p:nvSpPr>
            <p:cNvPr id="28" name="TextBox 27"/>
            <p:cNvSpPr txBox="1"/>
            <p:nvPr/>
          </p:nvSpPr>
          <p:spPr>
            <a:xfrm>
              <a:off x="833611" y="1277466"/>
              <a:ext cx="4170437" cy="3416320"/>
            </a:xfrm>
            <a:prstGeom prst="rect">
              <a:avLst/>
            </a:prstGeom>
            <a:noFill/>
          </p:spPr>
          <p:txBody>
            <a:bodyPr wrap="square" rtlCol="0">
              <a:spAutoFit/>
            </a:bodyPr>
            <a:lstStyle/>
            <a:p>
              <a:r>
                <a:rPr lang="en-US" sz="1200" b="1" dirty="0" err="1" smtClean="0">
                  <a:solidFill>
                    <a:srgbClr val="FF0000"/>
                  </a:solidFill>
                </a:rPr>
                <a:t>proc.c</a:t>
              </a:r>
              <a:endParaRPr lang="en-US" sz="1200" b="1" dirty="0" smtClean="0">
                <a:solidFill>
                  <a:srgbClr val="FF0000"/>
                </a:solidFill>
              </a:endParaRPr>
            </a:p>
            <a:p>
              <a:endParaRPr lang="en-US" sz="1200" b="1" dirty="0">
                <a:solidFill>
                  <a:srgbClr val="FF0000"/>
                </a:solidFill>
              </a:endParaRPr>
            </a:p>
            <a:p>
              <a:r>
                <a:rPr lang="en-US" sz="1200" b="1" dirty="0">
                  <a:solidFill>
                    <a:srgbClr val="7F0055"/>
                  </a:solidFill>
                  <a:latin typeface="Consolas" panose="020B0609020204030204" pitchFamily="49" charset="0"/>
                </a:rPr>
                <a:t>void</a:t>
              </a:r>
            </a:p>
            <a:p>
              <a:r>
                <a:rPr lang="en-US" sz="1200" b="1" dirty="0">
                  <a:solidFill>
                    <a:srgbClr val="000000"/>
                  </a:solidFill>
                  <a:latin typeface="Consolas" panose="020B0609020204030204" pitchFamily="49" charset="0"/>
                </a:rPr>
                <a:t>sleep(</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chan</a:t>
              </a:r>
              <a:r>
                <a:rPr lang="en-US" sz="1200" b="1"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struct</a:t>
              </a:r>
              <a:r>
                <a:rPr lang="en-US" sz="1200" b="1" dirty="0">
                  <a:solidFill>
                    <a:srgbClr val="000000"/>
                  </a:solidFill>
                  <a:latin typeface="Consolas" panose="020B0609020204030204" pitchFamily="49" charset="0"/>
                </a:rPr>
                <a:t> spinlock *</a:t>
              </a:r>
              <a:r>
                <a:rPr lang="en-US" sz="1200" b="1" dirty="0" err="1">
                  <a:solidFill>
                    <a:srgbClr val="000000"/>
                  </a:solidFill>
                  <a:latin typeface="Consolas" panose="020B0609020204030204" pitchFamily="49" charset="0"/>
                </a:rPr>
                <a:t>lk</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a:t>
              </a:r>
              <a:r>
                <a:rPr lang="en-US" sz="1200" b="1" dirty="0" err="1">
                  <a:solidFill>
                    <a:srgbClr val="000000"/>
                  </a:solidFill>
                  <a:latin typeface="Consolas" panose="020B0609020204030204" pitchFamily="49" charset="0"/>
                </a:rPr>
                <a:t>proc</a:t>
              </a:r>
              <a:r>
                <a:rPr lang="en-US" sz="1200" b="1" dirty="0">
                  <a:solidFill>
                    <a:srgbClr val="000000"/>
                  </a:solidFill>
                  <a:latin typeface="Consolas" panose="020B0609020204030204" pitchFamily="49" charset="0"/>
                </a:rPr>
                <a:t> == 0)</a:t>
              </a:r>
            </a:p>
            <a:p>
              <a:r>
                <a:rPr lang="en-US" sz="1200" dirty="0">
                  <a:solidFill>
                    <a:srgbClr val="000000"/>
                  </a:solidFill>
                  <a:latin typeface="Consolas" panose="020B0609020204030204" pitchFamily="49" charset="0"/>
                </a:rPr>
                <a:t>    panic(</a:t>
              </a:r>
              <a:r>
                <a:rPr lang="en-US" sz="1200" dirty="0">
                  <a:solidFill>
                    <a:srgbClr val="2A00FF"/>
                  </a:solidFill>
                  <a:latin typeface="Consolas" panose="020B0609020204030204" pitchFamily="49" charset="0"/>
                </a:rPr>
                <a:t>"sleep"</a:t>
              </a:r>
              <a:r>
                <a:rPr lang="en-US" sz="1200"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a:t>
              </a:r>
              <a:r>
                <a:rPr lang="en-US" sz="1200" b="1" dirty="0" err="1">
                  <a:solidFill>
                    <a:srgbClr val="000000"/>
                  </a:solidFill>
                  <a:latin typeface="Consolas" panose="020B0609020204030204" pitchFamily="49" charset="0"/>
                </a:rPr>
                <a:t>lk</a:t>
              </a:r>
              <a:r>
                <a:rPr lang="en-US" sz="1200" b="1" dirty="0">
                  <a:solidFill>
                    <a:srgbClr val="000000"/>
                  </a:solidFill>
                  <a:latin typeface="Consolas" panose="020B0609020204030204" pitchFamily="49" charset="0"/>
                </a:rPr>
                <a:t> == 0)</a:t>
              </a:r>
            </a:p>
            <a:p>
              <a:r>
                <a:rPr lang="en-US" sz="1200" dirty="0">
                  <a:solidFill>
                    <a:srgbClr val="000000"/>
                  </a:solidFill>
                  <a:latin typeface="Consolas" panose="020B0609020204030204" pitchFamily="49" charset="0"/>
                </a:rPr>
                <a:t>    panic(</a:t>
              </a:r>
              <a:r>
                <a:rPr lang="en-US" sz="1200" dirty="0">
                  <a:solidFill>
                    <a:srgbClr val="2A00FF"/>
                  </a:solidFill>
                  <a:latin typeface="Consolas" panose="020B0609020204030204" pitchFamily="49" charset="0"/>
                </a:rPr>
                <a:t>"sleep without </a:t>
              </a:r>
              <a:r>
                <a:rPr lang="en-US" sz="1200" dirty="0" err="1">
                  <a:solidFill>
                    <a:srgbClr val="2A00FF"/>
                  </a:solidFill>
                  <a:latin typeface="Consolas" panose="020B0609020204030204" pitchFamily="49" charset="0"/>
                </a:rPr>
                <a:t>lk</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endParaRPr lang="en-US" sz="1200" dirty="0">
                <a:latin typeface="Consolas" panose="020B0609020204030204" pitchFamily="49" charset="0"/>
              </a:endParaRPr>
            </a:p>
            <a:p>
              <a:endParaRPr lang="en-US" sz="1200" dirty="0" smtClean="0">
                <a:solidFill>
                  <a:srgbClr val="000000"/>
                </a:solidFill>
                <a:latin typeface="Consolas" panose="020B0609020204030204" pitchFamily="49" charset="0"/>
              </a:endParaRPr>
            </a:p>
            <a:p>
              <a:r>
                <a:rPr lang="en-US" sz="1200" dirty="0" smtClean="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a:t>
              </a:r>
              <a:r>
                <a:rPr lang="en-US" sz="1200" b="1" dirty="0" err="1">
                  <a:solidFill>
                    <a:srgbClr val="000000"/>
                  </a:solidFill>
                  <a:latin typeface="Consolas" panose="020B0609020204030204" pitchFamily="49" charset="0"/>
                </a:rPr>
                <a:t>lk</a:t>
              </a:r>
              <a:r>
                <a:rPr lang="en-US" sz="1200" b="1" dirty="0">
                  <a:solidFill>
                    <a:srgbClr val="000000"/>
                  </a:solidFill>
                  <a:latin typeface="Consolas" panose="020B0609020204030204" pitchFamily="49" charset="0"/>
                </a:rPr>
                <a:t> != &amp;</a:t>
              </a:r>
              <a:r>
                <a:rPr lang="en-US" sz="1200" b="1" dirty="0" err="1">
                  <a:solidFill>
                    <a:srgbClr val="000000"/>
                  </a:solidFill>
                  <a:latin typeface="Consolas" panose="020B0609020204030204" pitchFamily="49" charset="0"/>
                </a:rPr>
                <a:t>ptable.lock</a:t>
              </a:r>
              <a:r>
                <a:rPr lang="en-US" sz="1200" b="1" dirty="0">
                  <a:solidFill>
                    <a:srgbClr val="000000"/>
                  </a:solidFill>
                  <a:latin typeface="Consolas" panose="020B0609020204030204" pitchFamily="49" charset="0"/>
                </a:rPr>
                <a:t>){  </a:t>
              </a:r>
              <a:r>
                <a:rPr lang="en-US" sz="1200" b="1" dirty="0">
                  <a:solidFill>
                    <a:srgbClr val="3F7F5F"/>
                  </a:solidFill>
                  <a:latin typeface="Consolas" panose="020B0609020204030204" pitchFamily="49" charset="0"/>
                </a:rPr>
                <a:t>//DOC: sleeplock0</a:t>
              </a:r>
            </a:p>
            <a:p>
              <a:r>
                <a:rPr lang="en-US" sz="1200" dirty="0">
                  <a:solidFill>
                    <a:srgbClr val="000000"/>
                  </a:solidFill>
                  <a:latin typeface="Consolas" panose="020B0609020204030204" pitchFamily="49" charset="0"/>
                </a:rPr>
                <a:t>    acquire(&amp;</a:t>
              </a:r>
              <a:r>
                <a:rPr lang="en-US" sz="1200" dirty="0" err="1">
                  <a:solidFill>
                    <a:srgbClr val="000000"/>
                  </a:solidFill>
                  <a:latin typeface="Consolas" panose="020B0609020204030204" pitchFamily="49" charset="0"/>
                </a:rPr>
                <a:t>ptable.lock</a:t>
              </a:r>
              <a:r>
                <a:rPr lang="en-US" sz="1200" dirty="0">
                  <a:solidFill>
                    <a:srgbClr val="000000"/>
                  </a:solidFill>
                  <a:latin typeface="Consolas" panose="020B0609020204030204" pitchFamily="49" charset="0"/>
                </a:rPr>
                <a:t>);  </a:t>
              </a:r>
              <a:r>
                <a:rPr lang="en-US" sz="1200" dirty="0">
                  <a:solidFill>
                    <a:srgbClr val="3F7F5F"/>
                  </a:solidFill>
                  <a:latin typeface="Consolas" panose="020B0609020204030204" pitchFamily="49" charset="0"/>
                </a:rPr>
                <a:t>//DOC: sleeplock1</a:t>
              </a:r>
            </a:p>
            <a:p>
              <a:r>
                <a:rPr lang="en-US" sz="1200" dirty="0">
                  <a:solidFill>
                    <a:srgbClr val="000000"/>
                  </a:solidFill>
                  <a:latin typeface="Consolas" panose="020B0609020204030204" pitchFamily="49" charset="0"/>
                </a:rPr>
                <a:t>    release(</a:t>
              </a:r>
              <a:r>
                <a:rPr lang="en-US" sz="1200" dirty="0" err="1">
                  <a:solidFill>
                    <a:srgbClr val="000000"/>
                  </a:solidFill>
                  <a:latin typeface="Consolas" panose="020B0609020204030204" pitchFamily="49" charset="0"/>
                </a:rPr>
                <a:t>lk</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endParaRPr lang="en-US" sz="1200" dirty="0">
                <a:latin typeface="Consolas" panose="020B0609020204030204" pitchFamily="49" charset="0"/>
              </a:endParaRPr>
            </a:p>
            <a:p>
              <a:r>
                <a:rPr lang="en-US" sz="1200" dirty="0">
                  <a:solidFill>
                    <a:srgbClr val="000000"/>
                  </a:solidFill>
                  <a:latin typeface="Consolas" panose="020B0609020204030204" pitchFamily="49" charset="0"/>
                </a:rPr>
                <a:t> </a:t>
              </a:r>
              <a:endParaRPr lang="en-US" sz="1200" dirty="0"/>
            </a:p>
          </p:txBody>
        </p:sp>
        <p:sp>
          <p:nvSpPr>
            <p:cNvPr id="3" name="TextBox 2"/>
            <p:cNvSpPr txBox="1"/>
            <p:nvPr/>
          </p:nvSpPr>
          <p:spPr>
            <a:xfrm>
              <a:off x="4788024" y="1615440"/>
              <a:ext cx="5112568" cy="2677656"/>
            </a:xfrm>
            <a:prstGeom prst="rect">
              <a:avLst/>
            </a:prstGeom>
            <a:noFill/>
          </p:spPr>
          <p:txBody>
            <a:bodyPr wrap="square" rtlCol="0">
              <a:spAutoFit/>
            </a:bodyPr>
            <a:lstStyle/>
            <a:p>
              <a:r>
                <a:rPr lang="en-US" sz="1200" dirty="0">
                  <a:solidFill>
                    <a:srgbClr val="000000"/>
                  </a:solidFill>
                  <a:latin typeface="Consolas" panose="020B0609020204030204" pitchFamily="49" charset="0"/>
                </a:rPr>
                <a:t> </a:t>
              </a:r>
              <a:r>
                <a:rPr lang="en-US" sz="1200" dirty="0">
                  <a:solidFill>
                    <a:srgbClr val="3F7F5F"/>
                  </a:solidFill>
                  <a:latin typeface="Consolas" panose="020B0609020204030204" pitchFamily="49" charset="0"/>
                </a:rPr>
                <a:t>// Go to sleep.</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proc</a:t>
              </a:r>
              <a:r>
                <a:rPr lang="en-US" sz="1200" dirty="0">
                  <a:solidFill>
                    <a:srgbClr val="000000"/>
                  </a:solidFill>
                  <a:latin typeface="Consolas" panose="020B0609020204030204" pitchFamily="49" charset="0"/>
                </a:rPr>
                <a:t>-&gt;</a:t>
              </a:r>
              <a:r>
                <a:rPr lang="en-US" sz="1200" dirty="0" err="1">
                  <a:solidFill>
                    <a:srgbClr val="000000"/>
                  </a:solidFill>
                  <a:latin typeface="Consolas" panose="020B0609020204030204" pitchFamily="49" charset="0"/>
                </a:rPr>
                <a:t>chan</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chan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proc</a:t>
              </a:r>
              <a:r>
                <a:rPr lang="en-US" sz="1200" dirty="0">
                  <a:solidFill>
                    <a:srgbClr val="000000"/>
                  </a:solidFill>
                  <a:latin typeface="Consolas" panose="020B0609020204030204" pitchFamily="49" charset="0"/>
                </a:rPr>
                <a:t>-&gt;state = SLEEPING;</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sched</a:t>
              </a:r>
              <a:r>
                <a:rPr lang="en-US" sz="1200"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3F7F5F"/>
                  </a:solidFill>
                  <a:latin typeface="Consolas" panose="020B0609020204030204" pitchFamily="49" charset="0"/>
                </a:rPr>
                <a:t>// Tidy up.</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proc</a:t>
              </a:r>
              <a:r>
                <a:rPr lang="en-US" sz="1200" dirty="0">
                  <a:solidFill>
                    <a:srgbClr val="000000"/>
                  </a:solidFill>
                  <a:latin typeface="Consolas" panose="020B0609020204030204" pitchFamily="49" charset="0"/>
                </a:rPr>
                <a:t>-&gt;</a:t>
              </a:r>
              <a:r>
                <a:rPr lang="en-US" sz="1200" dirty="0" err="1">
                  <a:solidFill>
                    <a:srgbClr val="000000"/>
                  </a:solidFill>
                  <a:latin typeface="Consolas" panose="020B0609020204030204" pitchFamily="49" charset="0"/>
                </a:rPr>
                <a:t>chan</a:t>
              </a:r>
              <a:r>
                <a:rPr lang="en-US" sz="1200" dirty="0">
                  <a:solidFill>
                    <a:srgbClr val="000000"/>
                  </a:solidFill>
                  <a:latin typeface="Consolas" panose="020B0609020204030204" pitchFamily="49" charset="0"/>
                </a:rPr>
                <a:t> = 0;</a:t>
              </a:r>
            </a:p>
            <a:p>
              <a:endParaRPr lang="en-US" sz="1200" dirty="0">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3F7F5F"/>
                  </a:solidFill>
                  <a:latin typeface="Consolas" panose="020B0609020204030204" pitchFamily="49" charset="0"/>
                </a:rPr>
                <a:t>// Reacquire original lock.</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a:t>
              </a:r>
              <a:r>
                <a:rPr lang="en-US" sz="1200" b="1" dirty="0" err="1">
                  <a:solidFill>
                    <a:srgbClr val="000000"/>
                  </a:solidFill>
                  <a:latin typeface="Consolas" panose="020B0609020204030204" pitchFamily="49" charset="0"/>
                </a:rPr>
                <a:t>lk</a:t>
              </a:r>
              <a:r>
                <a:rPr lang="en-US" sz="1200" b="1" dirty="0">
                  <a:solidFill>
                    <a:srgbClr val="000000"/>
                  </a:solidFill>
                  <a:latin typeface="Consolas" panose="020B0609020204030204" pitchFamily="49" charset="0"/>
                </a:rPr>
                <a:t> != &amp;</a:t>
              </a:r>
              <a:r>
                <a:rPr lang="en-US" sz="1200" b="1" dirty="0" err="1">
                  <a:solidFill>
                    <a:srgbClr val="000000"/>
                  </a:solidFill>
                  <a:latin typeface="Consolas" panose="020B0609020204030204" pitchFamily="49" charset="0"/>
                </a:rPr>
                <a:t>ptable.lock</a:t>
              </a:r>
              <a:r>
                <a:rPr lang="en-US" sz="1200" b="1" dirty="0">
                  <a:solidFill>
                    <a:srgbClr val="000000"/>
                  </a:solidFill>
                  <a:latin typeface="Consolas" panose="020B0609020204030204" pitchFamily="49" charset="0"/>
                </a:rPr>
                <a:t>){  </a:t>
              </a:r>
              <a:r>
                <a:rPr lang="en-US" sz="1200" b="1" dirty="0">
                  <a:solidFill>
                    <a:srgbClr val="3F7F5F"/>
                  </a:solidFill>
                  <a:latin typeface="Consolas" panose="020B0609020204030204" pitchFamily="49" charset="0"/>
                </a:rPr>
                <a:t>//DOC: sleeplock2</a:t>
              </a:r>
            </a:p>
            <a:p>
              <a:r>
                <a:rPr lang="en-US" sz="1200" dirty="0">
                  <a:solidFill>
                    <a:srgbClr val="000000"/>
                  </a:solidFill>
                  <a:latin typeface="Consolas" panose="020B0609020204030204" pitchFamily="49" charset="0"/>
                </a:rPr>
                <a:t>    release(&amp;</a:t>
              </a:r>
              <a:r>
                <a:rPr lang="en-US" sz="1200" dirty="0" err="1">
                  <a:solidFill>
                    <a:srgbClr val="000000"/>
                  </a:solidFill>
                  <a:latin typeface="Consolas" panose="020B0609020204030204" pitchFamily="49" charset="0"/>
                </a:rPr>
                <a:t>ptable.lock</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acquire(</a:t>
              </a:r>
              <a:r>
                <a:rPr lang="en-US" sz="1200" dirty="0" err="1">
                  <a:solidFill>
                    <a:srgbClr val="000000"/>
                  </a:solidFill>
                  <a:latin typeface="Consolas" panose="020B0609020204030204" pitchFamily="49" charset="0"/>
                </a:rPr>
                <a:t>lk</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endParaRPr lang="en-US" sz="1200" dirty="0"/>
            </a:p>
          </p:txBody>
        </p:sp>
      </p:grpSp>
    </p:spTree>
    <p:extLst>
      <p:ext uri="{BB962C8B-B14F-4D97-AF65-F5344CB8AC3E}">
        <p14:creationId xmlns:p14="http://schemas.microsoft.com/office/powerpoint/2010/main" val="134545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eaLnBrk="1" hangingPunct="1"/>
            <a:r>
              <a:rPr lang="en-US" dirty="0" smtClean="0"/>
              <a:t>Transition to a Ready state</a:t>
            </a:r>
          </a:p>
        </p:txBody>
      </p:sp>
      <p:sp>
        <p:nvSpPr>
          <p:cNvPr id="4" name="Slide Number Placeholder 3"/>
          <p:cNvSpPr>
            <a:spLocks noGrp="1"/>
          </p:cNvSpPr>
          <p:nvPr>
            <p:ph type="sldNum" sz="quarter" idx="12"/>
          </p:nvPr>
        </p:nvSpPr>
        <p:spPr/>
        <p:txBody>
          <a:bodyPr/>
          <a:lstStyle/>
          <a:p>
            <a:pPr>
              <a:defRPr/>
            </a:pPr>
            <a:fld id="{6ADB7AD2-4E83-4436-A84A-E0BB6EB7607B}" type="slidenum">
              <a:rPr lang="he-IL" smtClean="0"/>
              <a:pPr>
                <a:defRPr/>
              </a:pPr>
              <a:t>22</a:t>
            </a:fld>
            <a:endParaRPr lang="en-US"/>
          </a:p>
        </p:txBody>
      </p:sp>
      <p:grpSp>
        <p:nvGrpSpPr>
          <p:cNvPr id="5" name="Group 4"/>
          <p:cNvGrpSpPr/>
          <p:nvPr/>
        </p:nvGrpSpPr>
        <p:grpSpPr>
          <a:xfrm>
            <a:off x="234950" y="1730375"/>
            <a:ext cx="8597900" cy="3978275"/>
            <a:chOff x="234950" y="1730375"/>
            <a:chExt cx="8597900" cy="3978275"/>
          </a:xfrm>
        </p:grpSpPr>
        <p:sp>
          <p:nvSpPr>
            <p:cNvPr id="6" name="Oval 3"/>
            <p:cNvSpPr>
              <a:spLocks noChangeArrowheads="1"/>
            </p:cNvSpPr>
            <p:nvPr/>
          </p:nvSpPr>
          <p:spPr bwMode="auto">
            <a:xfrm>
              <a:off x="234950" y="20637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7" name="Oval 4"/>
            <p:cNvSpPr>
              <a:spLocks noChangeArrowheads="1"/>
            </p:cNvSpPr>
            <p:nvPr/>
          </p:nvSpPr>
          <p:spPr bwMode="auto">
            <a:xfrm>
              <a:off x="5035550" y="20637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8" name="Oval 5"/>
            <p:cNvSpPr>
              <a:spLocks noChangeArrowheads="1"/>
            </p:cNvSpPr>
            <p:nvPr/>
          </p:nvSpPr>
          <p:spPr bwMode="auto">
            <a:xfrm>
              <a:off x="7397750" y="2063750"/>
              <a:ext cx="1435100" cy="673100"/>
            </a:xfrm>
            <a:prstGeom prst="ellipse">
              <a:avLst/>
            </a:prstGeom>
            <a:gradFill rotWithShape="0">
              <a:gsLst>
                <a:gs pos="0">
                  <a:srgbClr val="DDDDDD"/>
                </a:gs>
                <a:gs pos="100000">
                  <a:srgbClr val="6E6E6E"/>
                </a:gs>
              </a:gsLst>
              <a:path path="shape">
                <a:fillToRect l="50000" t="50000" r="50000" b="50000"/>
              </a:path>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9" name="Oval 6"/>
            <p:cNvSpPr>
              <a:spLocks noChangeArrowheads="1"/>
            </p:cNvSpPr>
            <p:nvPr/>
          </p:nvSpPr>
          <p:spPr bwMode="auto">
            <a:xfrm>
              <a:off x="2673350" y="2063750"/>
              <a:ext cx="1435100" cy="673100"/>
            </a:xfrm>
            <a:prstGeom prst="ellipse">
              <a:avLst/>
            </a:prstGeom>
            <a:gradFill rotWithShape="0">
              <a:gsLst>
                <a:gs pos="0">
                  <a:srgbClr val="DDEBCF"/>
                </a:gs>
                <a:gs pos="50000">
                  <a:srgbClr val="9CB86E"/>
                </a:gs>
                <a:gs pos="100000">
                  <a:srgbClr val="156B13"/>
                </a:gs>
              </a:gsLst>
              <a:lin ang="5400000" scaled="0"/>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10" name="Oval 7"/>
            <p:cNvSpPr>
              <a:spLocks noChangeArrowheads="1"/>
            </p:cNvSpPr>
            <p:nvPr/>
          </p:nvSpPr>
          <p:spPr bwMode="auto">
            <a:xfrm>
              <a:off x="2673350" y="5035550"/>
              <a:ext cx="1435100" cy="673100"/>
            </a:xfrm>
            <a:prstGeom prst="ellipse">
              <a:avLst/>
            </a:prstGeom>
            <a:gradFill rotWithShape="0">
              <a:gsLst>
                <a:gs pos="0">
                  <a:srgbClr val="FFF200"/>
                </a:gs>
                <a:gs pos="45000">
                  <a:srgbClr val="FF7A00"/>
                </a:gs>
                <a:gs pos="70000">
                  <a:srgbClr val="FF0300"/>
                </a:gs>
                <a:gs pos="100000">
                  <a:srgbClr val="4D0808"/>
                </a:gs>
              </a:gsLst>
              <a:lin ang="5400000" scaled="0"/>
            </a:gradFill>
            <a:ln w="12700">
              <a:solidFill>
                <a:schemeClr val="tx1"/>
              </a:solidFill>
              <a:round/>
              <a:headEnd/>
              <a:tailEnd/>
            </a:ln>
          </p:spPr>
          <p:txBody>
            <a:bodyPr wrap="none" anchor="ct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lgn="ctr" rtl="1">
                <a:spcBef>
                  <a:spcPct val="0"/>
                </a:spcBef>
                <a:buClrTx/>
                <a:buSzTx/>
                <a:buFontTx/>
                <a:buNone/>
              </a:pPr>
              <a:endParaRPr kumimoji="0" lang="he-IL" altLang="he-IL" sz="2400">
                <a:solidFill>
                  <a:schemeClr val="tx1"/>
                </a:solidFill>
                <a:latin typeface="Times New Roman" pitchFamily="18" charset="0"/>
              </a:endParaRPr>
            </a:p>
          </p:txBody>
        </p:sp>
        <p:sp>
          <p:nvSpPr>
            <p:cNvPr id="11" name="Rectangle 8"/>
            <p:cNvSpPr>
              <a:spLocks noChangeArrowheads="1"/>
            </p:cNvSpPr>
            <p:nvPr/>
          </p:nvSpPr>
          <p:spPr bwMode="auto">
            <a:xfrm>
              <a:off x="595313" y="2187575"/>
              <a:ext cx="612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New</a:t>
              </a:r>
            </a:p>
          </p:txBody>
        </p:sp>
        <p:sp>
          <p:nvSpPr>
            <p:cNvPr id="12" name="Rectangle 9"/>
            <p:cNvSpPr>
              <a:spLocks noChangeArrowheads="1"/>
            </p:cNvSpPr>
            <p:nvPr/>
          </p:nvSpPr>
          <p:spPr bwMode="auto">
            <a:xfrm>
              <a:off x="3033713" y="2187575"/>
              <a:ext cx="765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Ready</a:t>
              </a:r>
            </a:p>
          </p:txBody>
        </p:sp>
        <p:sp>
          <p:nvSpPr>
            <p:cNvPr id="13" name="Rectangle 10"/>
            <p:cNvSpPr>
              <a:spLocks noChangeArrowheads="1"/>
            </p:cNvSpPr>
            <p:nvPr/>
          </p:nvSpPr>
          <p:spPr bwMode="auto">
            <a:xfrm>
              <a:off x="5243513" y="2187575"/>
              <a:ext cx="968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Running</a:t>
              </a:r>
            </a:p>
          </p:txBody>
        </p:sp>
        <p:sp>
          <p:nvSpPr>
            <p:cNvPr id="14" name="Rectangle 11"/>
            <p:cNvSpPr>
              <a:spLocks noChangeArrowheads="1"/>
            </p:cNvSpPr>
            <p:nvPr/>
          </p:nvSpPr>
          <p:spPr bwMode="auto">
            <a:xfrm>
              <a:off x="7834313" y="2187575"/>
              <a:ext cx="561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Exit</a:t>
              </a:r>
            </a:p>
          </p:txBody>
        </p:sp>
        <p:sp>
          <p:nvSpPr>
            <p:cNvPr id="15" name="Rectangle 12"/>
            <p:cNvSpPr>
              <a:spLocks noChangeArrowheads="1"/>
            </p:cNvSpPr>
            <p:nvPr/>
          </p:nvSpPr>
          <p:spPr bwMode="auto">
            <a:xfrm>
              <a:off x="2881313" y="5159375"/>
              <a:ext cx="942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Blocked</a:t>
              </a:r>
            </a:p>
          </p:txBody>
        </p:sp>
        <p:sp>
          <p:nvSpPr>
            <p:cNvPr id="16" name="Line 13"/>
            <p:cNvSpPr>
              <a:spLocks noChangeShapeType="1"/>
            </p:cNvSpPr>
            <p:nvPr/>
          </p:nvSpPr>
          <p:spPr bwMode="auto">
            <a:xfrm>
              <a:off x="1684338" y="2362200"/>
              <a:ext cx="9763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4"/>
            <p:cNvSpPr>
              <a:spLocks noChangeShapeType="1"/>
            </p:cNvSpPr>
            <p:nvPr/>
          </p:nvSpPr>
          <p:spPr bwMode="auto">
            <a:xfrm flipV="1">
              <a:off x="3429000" y="2738438"/>
              <a:ext cx="0" cy="229711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5"/>
            <p:cNvSpPr>
              <a:spLocks noChangeShapeType="1"/>
            </p:cNvSpPr>
            <p:nvPr/>
          </p:nvSpPr>
          <p:spPr bwMode="auto">
            <a:xfrm>
              <a:off x="6484938" y="2362200"/>
              <a:ext cx="9001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6"/>
            <p:cNvSpPr>
              <a:spLocks noChangeShapeType="1"/>
            </p:cNvSpPr>
            <p:nvPr/>
          </p:nvSpPr>
          <p:spPr bwMode="auto">
            <a:xfrm>
              <a:off x="4046538" y="2209800"/>
              <a:ext cx="10525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7"/>
            <p:cNvSpPr>
              <a:spLocks noChangeShapeType="1"/>
            </p:cNvSpPr>
            <p:nvPr/>
          </p:nvSpPr>
          <p:spPr bwMode="auto">
            <a:xfrm flipH="1">
              <a:off x="4033838" y="2590800"/>
              <a:ext cx="10779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Rectangle 18"/>
            <p:cNvSpPr>
              <a:spLocks noChangeArrowheads="1"/>
            </p:cNvSpPr>
            <p:nvPr/>
          </p:nvSpPr>
          <p:spPr bwMode="auto">
            <a:xfrm>
              <a:off x="1662113" y="2035175"/>
              <a:ext cx="765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Admit</a:t>
              </a:r>
            </a:p>
          </p:txBody>
        </p:sp>
        <p:sp>
          <p:nvSpPr>
            <p:cNvPr id="22" name="Rectangle 19"/>
            <p:cNvSpPr>
              <a:spLocks noChangeArrowheads="1"/>
            </p:cNvSpPr>
            <p:nvPr/>
          </p:nvSpPr>
          <p:spPr bwMode="auto">
            <a:xfrm>
              <a:off x="3414713" y="3559175"/>
              <a:ext cx="8286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Event</a:t>
              </a:r>
            </a:p>
            <a:p>
              <a:pPr>
                <a:spcBef>
                  <a:spcPct val="0"/>
                </a:spcBef>
                <a:buClrTx/>
                <a:buSzTx/>
                <a:buFontTx/>
                <a:buNone/>
              </a:pPr>
              <a:r>
                <a:rPr kumimoji="0" lang="en-US" altLang="he-IL" sz="1800">
                  <a:solidFill>
                    <a:schemeClr val="tx1"/>
                  </a:solidFill>
                  <a:latin typeface="Times New Roman" pitchFamily="18" charset="0"/>
                </a:rPr>
                <a:t>Occurs</a:t>
              </a:r>
            </a:p>
          </p:txBody>
        </p:sp>
        <p:sp>
          <p:nvSpPr>
            <p:cNvPr id="23" name="Rectangle 20"/>
            <p:cNvSpPr>
              <a:spLocks noChangeArrowheads="1"/>
            </p:cNvSpPr>
            <p:nvPr/>
          </p:nvSpPr>
          <p:spPr bwMode="auto">
            <a:xfrm>
              <a:off x="4024313" y="1730375"/>
              <a:ext cx="993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Dispatch</a:t>
              </a:r>
            </a:p>
          </p:txBody>
        </p:sp>
        <p:sp>
          <p:nvSpPr>
            <p:cNvPr id="24" name="Rectangle 21"/>
            <p:cNvSpPr>
              <a:spLocks noChangeArrowheads="1"/>
            </p:cNvSpPr>
            <p:nvPr/>
          </p:nvSpPr>
          <p:spPr bwMode="auto">
            <a:xfrm>
              <a:off x="6386513" y="1806575"/>
              <a:ext cx="892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Release</a:t>
              </a:r>
            </a:p>
          </p:txBody>
        </p:sp>
        <p:sp>
          <p:nvSpPr>
            <p:cNvPr id="25" name="Rectangle 22"/>
            <p:cNvSpPr>
              <a:spLocks noChangeArrowheads="1"/>
            </p:cNvSpPr>
            <p:nvPr/>
          </p:nvSpPr>
          <p:spPr bwMode="auto">
            <a:xfrm>
              <a:off x="4024313" y="2644775"/>
              <a:ext cx="1031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Time-out</a:t>
              </a:r>
            </a:p>
          </p:txBody>
        </p:sp>
        <p:sp>
          <p:nvSpPr>
            <p:cNvPr id="26" name="Line 23"/>
            <p:cNvSpPr>
              <a:spLocks noChangeShapeType="1"/>
            </p:cNvSpPr>
            <p:nvPr/>
          </p:nvSpPr>
          <p:spPr bwMode="auto">
            <a:xfrm flipH="1">
              <a:off x="3963988" y="2751138"/>
              <a:ext cx="1452562" cy="235426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Rectangle 24"/>
            <p:cNvSpPr>
              <a:spLocks noChangeArrowheads="1"/>
            </p:cNvSpPr>
            <p:nvPr/>
          </p:nvSpPr>
          <p:spPr bwMode="auto">
            <a:xfrm>
              <a:off x="4926013" y="3482975"/>
              <a:ext cx="714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accent2"/>
                </a:buClr>
                <a:buSzPct val="130000"/>
                <a:buFont typeface="Symbol" pitchFamily="18" charset="2"/>
                <a:buChar char="§"/>
                <a:defRPr kumimoji="1" sz="3200">
                  <a:solidFill>
                    <a:srgbClr val="800000"/>
                  </a:solidFill>
                  <a:latin typeface="Tahoma" pitchFamily="34" charset="0"/>
                </a:defRPr>
              </a:lvl1pPr>
              <a:lvl2pPr marL="742950" indent="-285750" eaLnBrk="0" hangingPunct="0">
                <a:spcBef>
                  <a:spcPct val="20000"/>
                </a:spcBef>
                <a:buClr>
                  <a:schemeClr val="accent2"/>
                </a:buClr>
                <a:buSzPct val="130000"/>
                <a:buFont typeface="Symbol" pitchFamily="18" charset="2"/>
                <a:buChar char="©"/>
                <a:defRPr kumimoji="1" sz="2800">
                  <a:solidFill>
                    <a:srgbClr val="800000"/>
                  </a:solidFill>
                  <a:latin typeface="Tahoma" pitchFamily="34" charset="0"/>
                </a:defRPr>
              </a:lvl2pPr>
              <a:lvl3pPr marL="1143000" indent="-228600" eaLnBrk="0" hangingPunct="0">
                <a:spcBef>
                  <a:spcPct val="20000"/>
                </a:spcBef>
                <a:buClr>
                  <a:schemeClr val="accent2"/>
                </a:buClr>
                <a:buFont typeface="Symbol" pitchFamily="18" charset="2"/>
                <a:buChar char="¨"/>
                <a:defRPr kumimoji="1" sz="2400">
                  <a:solidFill>
                    <a:srgbClr val="800000"/>
                  </a:solidFill>
                  <a:latin typeface="Tahoma" pitchFamily="34" charset="0"/>
                </a:defRPr>
              </a:lvl3pPr>
              <a:lvl4pPr marL="1600200" indent="-228600" eaLnBrk="0" hangingPunct="0">
                <a:spcBef>
                  <a:spcPct val="20000"/>
                </a:spcBef>
                <a:buClr>
                  <a:schemeClr val="accent2"/>
                </a:buClr>
                <a:buChar char="•"/>
                <a:defRPr kumimoji="1" sz="2000">
                  <a:solidFill>
                    <a:srgbClr val="800000"/>
                  </a:solidFill>
                  <a:latin typeface="Tahoma" pitchFamily="34" charset="0"/>
                </a:defRPr>
              </a:lvl4pPr>
              <a:lvl5pPr marL="2057400" indent="-228600" eaLnBrk="0" hangingPunct="0">
                <a:spcBef>
                  <a:spcPct val="20000"/>
                </a:spcBef>
                <a:buClr>
                  <a:schemeClr val="accent2"/>
                </a:buClr>
                <a:buChar char="–"/>
                <a:defRPr kumimoji="1" sz="2000">
                  <a:solidFill>
                    <a:srgbClr val="800000"/>
                  </a:solidFill>
                  <a:latin typeface="Tahoma"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itchFamily="34" charset="0"/>
                </a:defRPr>
              </a:lvl9pPr>
            </a:lstStyle>
            <a:p>
              <a:pPr>
                <a:spcBef>
                  <a:spcPct val="0"/>
                </a:spcBef>
                <a:buClrTx/>
                <a:buSzTx/>
                <a:buFontTx/>
                <a:buNone/>
              </a:pPr>
              <a:r>
                <a:rPr kumimoji="0" lang="en-US" altLang="he-IL" sz="1800">
                  <a:solidFill>
                    <a:schemeClr val="tx1"/>
                  </a:solidFill>
                  <a:latin typeface="Times New Roman" pitchFamily="18" charset="0"/>
                </a:rPr>
                <a:t>Event</a:t>
              </a:r>
            </a:p>
            <a:p>
              <a:pPr>
                <a:spcBef>
                  <a:spcPct val="0"/>
                </a:spcBef>
                <a:buClrTx/>
                <a:buSzTx/>
                <a:buFontTx/>
                <a:buNone/>
              </a:pPr>
              <a:r>
                <a:rPr kumimoji="0" lang="en-US" altLang="he-IL" sz="1800">
                  <a:solidFill>
                    <a:schemeClr val="tx1"/>
                  </a:solidFill>
                  <a:latin typeface="Times New Roman" pitchFamily="18" charset="0"/>
                </a:rPr>
                <a:t>Wait</a:t>
              </a:r>
            </a:p>
          </p:txBody>
        </p:sp>
      </p:grpSp>
      <p:grpSp>
        <p:nvGrpSpPr>
          <p:cNvPr id="29" name="Group 28"/>
          <p:cNvGrpSpPr/>
          <p:nvPr/>
        </p:nvGrpSpPr>
        <p:grpSpPr>
          <a:xfrm>
            <a:off x="325500" y="1340768"/>
            <a:ext cx="8999028" cy="2367558"/>
            <a:chOff x="325500" y="1340768"/>
            <a:chExt cx="8999028" cy="2367558"/>
          </a:xfrm>
        </p:grpSpPr>
        <p:sp>
          <p:nvSpPr>
            <p:cNvPr id="2" name="Rounded Rectangular Callout 1"/>
            <p:cNvSpPr/>
            <p:nvPr/>
          </p:nvSpPr>
          <p:spPr>
            <a:xfrm>
              <a:off x="325500" y="1340768"/>
              <a:ext cx="8729538" cy="2367558"/>
            </a:xfrm>
            <a:prstGeom prst="wedgeRoundRectCallout">
              <a:avLst>
                <a:gd name="adj1" fmla="val -14466"/>
                <a:gd name="adj2" fmla="val 72464"/>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sp>
          <p:nvSpPr>
            <p:cNvPr id="3" name="TextBox 2"/>
            <p:cNvSpPr txBox="1"/>
            <p:nvPr/>
          </p:nvSpPr>
          <p:spPr>
            <a:xfrm>
              <a:off x="4211960" y="1530658"/>
              <a:ext cx="5112568" cy="1754326"/>
            </a:xfrm>
            <a:prstGeom prst="rect">
              <a:avLst/>
            </a:prstGeom>
            <a:noFill/>
          </p:spPr>
          <p:txBody>
            <a:bodyPr wrap="square" rtlCol="0">
              <a:spAutoFit/>
            </a:bodyPr>
            <a:lstStyle/>
            <a:p>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p>
            <a:p>
              <a:r>
                <a:rPr lang="en-US" sz="1200" b="1" dirty="0">
                  <a:solidFill>
                    <a:srgbClr val="000000"/>
                  </a:solidFill>
                  <a:latin typeface="Consolas" panose="020B0609020204030204" pitchFamily="49" charset="0"/>
                </a:rPr>
                <a:t>wakeup1(</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chan</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struct</a:t>
              </a:r>
              <a:r>
                <a:rPr lang="en-US" sz="1200" b="1" dirty="0">
                  <a:solidFill>
                    <a:srgbClr val="000000"/>
                  </a:solidFill>
                  <a:latin typeface="Consolas" panose="020B0609020204030204" pitchFamily="49" charset="0"/>
                </a:rPr>
                <a:t> </a:t>
              </a:r>
              <a:r>
                <a:rPr lang="en-US" sz="1200" b="1" dirty="0" err="1">
                  <a:solidFill>
                    <a:srgbClr val="005032"/>
                  </a:solidFill>
                  <a:latin typeface="Consolas" panose="020B0609020204030204" pitchFamily="49" charset="0"/>
                </a:rPr>
                <a:t>proc</a:t>
              </a:r>
              <a:r>
                <a:rPr lang="en-US" sz="1200" b="1" dirty="0">
                  <a:solidFill>
                    <a:srgbClr val="000000"/>
                  </a:solidFill>
                  <a:latin typeface="Consolas" panose="020B0609020204030204" pitchFamily="49" charset="0"/>
                </a:rPr>
                <a:t> *p;</a:t>
              </a:r>
            </a:p>
            <a:p>
              <a:endParaRPr lang="en-US" sz="1200" dirty="0">
                <a:latin typeface="Consolas" panose="020B0609020204030204" pitchFamily="49" charset="0"/>
              </a:endParaRP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for</a:t>
              </a:r>
              <a:r>
                <a:rPr lang="en-US" sz="1200" b="1" dirty="0">
                  <a:solidFill>
                    <a:srgbClr val="000000"/>
                  </a:solidFill>
                  <a:latin typeface="Consolas" panose="020B0609020204030204" pitchFamily="49" charset="0"/>
                </a:rPr>
                <a:t>(p = </a:t>
              </a:r>
              <a:r>
                <a:rPr lang="en-US" sz="1200" b="1" dirty="0" err="1">
                  <a:solidFill>
                    <a:srgbClr val="000000"/>
                  </a:solidFill>
                  <a:latin typeface="Consolas" panose="020B0609020204030204" pitchFamily="49" charset="0"/>
                </a:rPr>
                <a:t>ptable.proc</a:t>
              </a:r>
              <a:r>
                <a:rPr lang="en-US" sz="1200" b="1" dirty="0">
                  <a:solidFill>
                    <a:srgbClr val="000000"/>
                  </a:solidFill>
                  <a:latin typeface="Consolas" panose="020B0609020204030204" pitchFamily="49" charset="0"/>
                </a:rPr>
                <a:t>; p &lt; &amp;</a:t>
              </a:r>
              <a:r>
                <a:rPr lang="en-US" sz="1200" b="1" dirty="0" err="1">
                  <a:solidFill>
                    <a:srgbClr val="000000"/>
                  </a:solidFill>
                  <a:latin typeface="Consolas" panose="020B0609020204030204" pitchFamily="49" charset="0"/>
                </a:rPr>
                <a:t>ptable.proc</a:t>
              </a:r>
              <a:r>
                <a:rPr lang="en-US" sz="1200" b="1" dirty="0">
                  <a:solidFill>
                    <a:srgbClr val="000000"/>
                  </a:solidFill>
                  <a:latin typeface="Consolas" panose="020B0609020204030204" pitchFamily="49" charset="0"/>
                </a:rPr>
                <a:t>[NPROC]; p++)</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(p-&gt;</a:t>
              </a:r>
              <a:r>
                <a:rPr lang="en-US" sz="1200" b="1" dirty="0">
                  <a:solidFill>
                    <a:srgbClr val="0000C0"/>
                  </a:solidFill>
                  <a:latin typeface="Consolas" panose="020B0609020204030204" pitchFamily="49" charset="0"/>
                </a:rPr>
                <a:t>state</a:t>
              </a:r>
              <a:r>
                <a:rPr lang="en-US" sz="1200" b="1" dirty="0">
                  <a:solidFill>
                    <a:srgbClr val="000000"/>
                  </a:solidFill>
                  <a:latin typeface="Consolas" panose="020B0609020204030204" pitchFamily="49" charset="0"/>
                </a:rPr>
                <a:t> == SLEEPING &amp;&amp; p-&gt;</a:t>
              </a:r>
              <a:r>
                <a:rPr lang="en-US" sz="1200" b="1" dirty="0" err="1">
                  <a:solidFill>
                    <a:srgbClr val="0000C0"/>
                  </a:solidFill>
                  <a:latin typeface="Consolas" panose="020B0609020204030204" pitchFamily="49" charset="0"/>
                </a:rPr>
                <a:t>chan</a:t>
              </a:r>
              <a:r>
                <a:rPr lang="en-US" sz="1200" b="1" dirty="0">
                  <a:solidFill>
                    <a:srgbClr val="000000"/>
                  </a:solidFill>
                  <a:latin typeface="Consolas" panose="020B0609020204030204" pitchFamily="49" charset="0"/>
                </a:rPr>
                <a:t> == </a:t>
              </a:r>
              <a:r>
                <a:rPr lang="en-US" sz="1200" b="1" dirty="0" err="1">
                  <a:solidFill>
                    <a:srgbClr val="000000"/>
                  </a:solidFill>
                  <a:latin typeface="Consolas" panose="020B0609020204030204" pitchFamily="49" charset="0"/>
                </a:rPr>
                <a:t>chan</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p-&gt;</a:t>
              </a:r>
              <a:r>
                <a:rPr lang="en-US" sz="1200" dirty="0">
                  <a:solidFill>
                    <a:srgbClr val="0000C0"/>
                  </a:solidFill>
                  <a:latin typeface="Consolas" panose="020B0609020204030204" pitchFamily="49" charset="0"/>
                </a:rPr>
                <a:t>state</a:t>
              </a:r>
              <a:r>
                <a:rPr lang="en-US" sz="1200" dirty="0">
                  <a:solidFill>
                    <a:srgbClr val="000000"/>
                  </a:solidFill>
                  <a:latin typeface="Consolas" panose="020B0609020204030204" pitchFamily="49" charset="0"/>
                </a:rPr>
                <a:t> = RUNNABLE;</a:t>
              </a:r>
            </a:p>
            <a:p>
              <a:r>
                <a:rPr lang="en-US" sz="1200" dirty="0">
                  <a:solidFill>
                    <a:srgbClr val="000000"/>
                  </a:solidFill>
                  <a:latin typeface="Consolas" panose="020B0609020204030204" pitchFamily="49" charset="0"/>
                </a:rPr>
                <a:t>}</a:t>
              </a:r>
              <a:endParaRPr lang="en-US" sz="1200" dirty="0"/>
            </a:p>
          </p:txBody>
        </p:sp>
        <p:sp>
          <p:nvSpPr>
            <p:cNvPr id="28" name="TextBox 27"/>
            <p:cNvSpPr txBox="1"/>
            <p:nvPr/>
          </p:nvSpPr>
          <p:spPr>
            <a:xfrm>
              <a:off x="617587" y="1556792"/>
              <a:ext cx="4170437" cy="1938992"/>
            </a:xfrm>
            <a:prstGeom prst="rect">
              <a:avLst/>
            </a:prstGeom>
            <a:noFill/>
          </p:spPr>
          <p:txBody>
            <a:bodyPr wrap="square" rtlCol="0">
              <a:spAutoFit/>
            </a:bodyPr>
            <a:lstStyle/>
            <a:p>
              <a:r>
                <a:rPr lang="en-US" sz="1200" b="1" dirty="0" err="1" smtClean="0">
                  <a:solidFill>
                    <a:srgbClr val="FF0000"/>
                  </a:solidFill>
                </a:rPr>
                <a:t>proc.c</a:t>
              </a:r>
              <a:endParaRPr lang="en-US" sz="1200" b="1" dirty="0" smtClean="0">
                <a:solidFill>
                  <a:srgbClr val="FF0000"/>
                </a:solidFill>
              </a:endParaRPr>
            </a:p>
            <a:p>
              <a:endParaRPr lang="en-US" sz="1200" b="1" dirty="0">
                <a:solidFill>
                  <a:srgbClr val="FF0000"/>
                </a:solidFill>
              </a:endParaRPr>
            </a:p>
            <a:p>
              <a:r>
                <a:rPr lang="en-US" sz="1200" b="1" dirty="0">
                  <a:solidFill>
                    <a:srgbClr val="7F0055"/>
                  </a:solidFill>
                  <a:latin typeface="Consolas" panose="020B0609020204030204" pitchFamily="49" charset="0"/>
                </a:rPr>
                <a:t>void</a:t>
              </a:r>
            </a:p>
            <a:p>
              <a:r>
                <a:rPr lang="en-US" sz="1200" b="1" dirty="0">
                  <a:solidFill>
                    <a:srgbClr val="000000"/>
                  </a:solidFill>
                  <a:latin typeface="Consolas" panose="020B0609020204030204" pitchFamily="49" charset="0"/>
                </a:rPr>
                <a:t>wakeup(</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chan</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acquire(&amp;</a:t>
              </a:r>
              <a:r>
                <a:rPr lang="en-US" sz="1200" dirty="0" err="1">
                  <a:solidFill>
                    <a:srgbClr val="000000"/>
                  </a:solidFill>
                  <a:latin typeface="Consolas" panose="020B0609020204030204" pitchFamily="49" charset="0"/>
                </a:rPr>
                <a:t>ptable.lock</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wakeup1(</a:t>
              </a:r>
              <a:r>
                <a:rPr lang="en-US" sz="1200" dirty="0" err="1">
                  <a:solidFill>
                    <a:srgbClr val="000000"/>
                  </a:solidFill>
                  <a:latin typeface="Consolas" panose="020B0609020204030204" pitchFamily="49" charset="0"/>
                </a:rPr>
                <a:t>chan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release(&amp;</a:t>
              </a:r>
              <a:r>
                <a:rPr lang="en-US" sz="1200" dirty="0" err="1">
                  <a:solidFill>
                    <a:srgbClr val="000000"/>
                  </a:solidFill>
                  <a:latin typeface="Consolas" panose="020B0609020204030204" pitchFamily="49" charset="0"/>
                </a:rPr>
                <a:t>ptable.lock</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endParaRPr lang="en-US" sz="1200" dirty="0">
                <a:latin typeface="Consolas" panose="020B0609020204030204" pitchFamily="49" charset="0"/>
              </a:endParaRPr>
            </a:p>
          </p:txBody>
        </p:sp>
      </p:grpSp>
    </p:spTree>
    <p:extLst>
      <p:ext uri="{BB962C8B-B14F-4D97-AF65-F5344CB8AC3E}">
        <p14:creationId xmlns:p14="http://schemas.microsoft.com/office/powerpoint/2010/main" val="364691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lgn="l" eaLnBrk="1" hangingPunct="1"/>
            <a:r>
              <a:rPr lang="en-US" dirty="0" smtClean="0"/>
              <a:t>Warm up</a:t>
            </a:r>
          </a:p>
        </p:txBody>
      </p:sp>
      <p:sp>
        <p:nvSpPr>
          <p:cNvPr id="9219" name="Content Placeholder 2"/>
          <p:cNvSpPr>
            <a:spLocks noGrp="1"/>
          </p:cNvSpPr>
          <p:nvPr>
            <p:ph idx="1"/>
          </p:nvPr>
        </p:nvSpPr>
        <p:spPr/>
        <p:txBody>
          <a:bodyPr/>
          <a:lstStyle/>
          <a:p>
            <a:pPr eaLnBrk="1" hangingPunct="1"/>
            <a:r>
              <a:rPr lang="en-US" smtClean="0"/>
              <a:t>Why bother with multiprogramming?</a:t>
            </a:r>
          </a:p>
          <a:p>
            <a:pPr eaLnBrk="1" hangingPunct="1"/>
            <a:r>
              <a:rPr lang="en-US" smtClean="0"/>
              <a:t>Assume processes in a given system wait for I/O 60% of the time.</a:t>
            </a:r>
          </a:p>
          <a:p>
            <a:pPr marL="971550" lvl="1" indent="-514350" eaLnBrk="1" hangingPunct="1">
              <a:buFont typeface="Calibri" pitchFamily="34" charset="0"/>
              <a:buAutoNum type="arabicPeriod"/>
            </a:pPr>
            <a:r>
              <a:rPr lang="en-US" smtClean="0"/>
              <a:t>What is the approximate CPU utilization with one process running?</a:t>
            </a:r>
          </a:p>
          <a:p>
            <a:pPr marL="971550" lvl="1" indent="-514350" eaLnBrk="1" hangingPunct="1">
              <a:buFont typeface="Calibri" pitchFamily="34" charset="0"/>
              <a:buAutoNum type="arabicPeriod"/>
            </a:pPr>
            <a:r>
              <a:rPr lang="en-US" smtClean="0"/>
              <a:t>What is the approximate CPU utilization with three processes running?</a:t>
            </a:r>
          </a:p>
        </p:txBody>
      </p:sp>
      <p:sp>
        <p:nvSpPr>
          <p:cNvPr id="4" name="Slide Number Placeholder 3"/>
          <p:cNvSpPr>
            <a:spLocks noGrp="1"/>
          </p:cNvSpPr>
          <p:nvPr>
            <p:ph type="sldNum" sz="quarter" idx="12"/>
          </p:nvPr>
        </p:nvSpPr>
        <p:spPr/>
        <p:txBody>
          <a:bodyPr/>
          <a:lstStyle/>
          <a:p>
            <a:pPr>
              <a:defRPr/>
            </a:pPr>
            <a:fld id="{6ADB7AD2-4E83-4436-A84A-E0BB6EB7607B}" type="slidenum">
              <a:rPr lang="he-IL"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l" eaLnBrk="1" hangingPunct="1"/>
            <a:r>
              <a:rPr lang="en-US" dirty="0" smtClean="0"/>
              <a:t>Warm up</a:t>
            </a:r>
          </a:p>
        </p:txBody>
      </p:sp>
      <p:sp>
        <p:nvSpPr>
          <p:cNvPr id="10243" name="Content Placeholder 2"/>
          <p:cNvSpPr>
            <a:spLocks noGrp="1"/>
          </p:cNvSpPr>
          <p:nvPr>
            <p:ph idx="1"/>
          </p:nvPr>
        </p:nvSpPr>
        <p:spPr/>
        <p:txBody>
          <a:bodyPr/>
          <a:lstStyle/>
          <a:p>
            <a:pPr marL="514350" indent="-514350" eaLnBrk="1" hangingPunct="1">
              <a:buFont typeface="Calibri" pitchFamily="34" charset="0"/>
              <a:buAutoNum type="arabicPeriod"/>
            </a:pPr>
            <a:r>
              <a:rPr lang="en-US" dirty="0" smtClean="0"/>
              <a:t>If a process is blocking on I/O 60% of the time, than there is only 40% of CPU utilization.</a:t>
            </a:r>
          </a:p>
          <a:p>
            <a:pPr marL="514350" indent="-514350" eaLnBrk="1" hangingPunct="1">
              <a:buFont typeface="Calibri" pitchFamily="34" charset="0"/>
              <a:buAutoNum type="arabicPeriod"/>
            </a:pPr>
            <a:r>
              <a:rPr lang="en-US" dirty="0" smtClean="0"/>
              <a:t>At a given moment, the probability that all three processes are blocking on I/O is (0.6)</a:t>
            </a:r>
            <a:r>
              <a:rPr lang="en-US" baseline="30000" dirty="0" smtClean="0"/>
              <a:t>3</a:t>
            </a:r>
            <a:r>
              <a:rPr lang="en-US" dirty="0" smtClean="0"/>
              <a:t>. That means that the CPU utilization is </a:t>
            </a:r>
            <a:br>
              <a:rPr lang="en-US" dirty="0" smtClean="0"/>
            </a:br>
            <a:r>
              <a:rPr lang="en-US" dirty="0" smtClean="0"/>
              <a:t>(1-(0.6)</a:t>
            </a:r>
            <a:r>
              <a:rPr lang="en-US" baseline="30000" dirty="0" smtClean="0"/>
              <a:t>3</a:t>
            </a:r>
            <a:r>
              <a:rPr lang="en-US" dirty="0" smtClean="0"/>
              <a:t>)=0.784, or roughly 78%.</a:t>
            </a:r>
          </a:p>
        </p:txBody>
      </p:sp>
      <p:sp>
        <p:nvSpPr>
          <p:cNvPr id="4" name="Slide Number Placeholder 3"/>
          <p:cNvSpPr>
            <a:spLocks noGrp="1"/>
          </p:cNvSpPr>
          <p:nvPr>
            <p:ph type="sldNum" sz="quarter" idx="12"/>
          </p:nvPr>
        </p:nvSpPr>
        <p:spPr/>
        <p:txBody>
          <a:bodyPr/>
          <a:lstStyle/>
          <a:p>
            <a:pPr>
              <a:defRPr/>
            </a:pPr>
            <a:fld id="{6ADB7AD2-4E83-4436-A84A-E0BB6EB7607B}" type="slidenum">
              <a:rPr lang="he-IL"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gn="l" eaLnBrk="1" fontAlgn="auto" hangingPunct="1">
              <a:spcAft>
                <a:spcPts val="0"/>
              </a:spcAft>
              <a:defRPr/>
            </a:pPr>
            <a:r>
              <a:rPr lang="en-US" dirty="0" smtClean="0"/>
              <a:t>Preemptive dynamic priorities scheduling</a:t>
            </a:r>
            <a:endParaRPr lang="en-US" dirty="0"/>
          </a:p>
        </p:txBody>
      </p:sp>
      <p:sp>
        <p:nvSpPr>
          <p:cNvPr id="3" name="Content Placeholder 2"/>
          <p:cNvSpPr>
            <a:spLocks noGrp="1"/>
          </p:cNvSpPr>
          <p:nvPr>
            <p:ph idx="1"/>
          </p:nvPr>
        </p:nvSpPr>
        <p:spPr/>
        <p:txBody>
          <a:bodyPr rtlCol="0">
            <a:normAutofit fontScale="85000" lnSpcReduction="20000"/>
          </a:bodyPr>
          <a:lstStyle/>
          <a:p>
            <a:pPr marL="0" eaLnBrk="1" fontAlgn="auto" hangingPunct="1">
              <a:spcAft>
                <a:spcPts val="0"/>
              </a:spcAft>
              <a:buFont typeface="Arial" pitchFamily="34" charset="0"/>
              <a:buNone/>
              <a:defRPr/>
            </a:pPr>
            <a:r>
              <a:rPr lang="en-US" dirty="0" smtClean="0"/>
              <a:t>(Taken from </a:t>
            </a:r>
            <a:r>
              <a:rPr lang="en-US" i="1" dirty="0" err="1" smtClean="0"/>
              <a:t>Silberschatz</a:t>
            </a:r>
            <a:r>
              <a:rPr lang="en-US" dirty="0" smtClean="0"/>
              <a:t>, 5-9)</a:t>
            </a:r>
          </a:p>
          <a:p>
            <a:pPr marL="0" eaLnBrk="1" fontAlgn="auto" hangingPunct="1">
              <a:spcAft>
                <a:spcPts val="0"/>
              </a:spcAft>
              <a:buFont typeface="Arial" pitchFamily="34" charset="0"/>
              <a:buNone/>
              <a:defRPr/>
            </a:pPr>
            <a:r>
              <a:rPr lang="en-US" dirty="0" smtClean="0"/>
              <a:t>Consider the following preemptive priority scheduling algorithm with </a:t>
            </a:r>
            <a:r>
              <a:rPr lang="en-US" i="1" dirty="0" smtClean="0"/>
              <a:t>dynamically changing priorities</a:t>
            </a:r>
            <a:r>
              <a:rPr lang="en-US" dirty="0" smtClean="0"/>
              <a:t>: When a process is waiting for the CPU (in the ready queue, but not running), its priority changes at rate </a:t>
            </a:r>
            <a:r>
              <a:rPr lang="el-GR" dirty="0" smtClean="0">
                <a:solidFill>
                  <a:schemeClr val="accent2">
                    <a:lumMod val="75000"/>
                  </a:schemeClr>
                </a:solidFill>
              </a:rPr>
              <a:t>α</a:t>
            </a:r>
            <a:r>
              <a:rPr lang="en-US" dirty="0" smtClean="0"/>
              <a:t>; when it is running, its priority changes at rate </a:t>
            </a:r>
            <a:r>
              <a:rPr lang="el-GR" dirty="0">
                <a:solidFill>
                  <a:schemeClr val="accent2">
                    <a:lumMod val="75000"/>
                  </a:schemeClr>
                </a:solidFill>
              </a:rPr>
              <a:t>β</a:t>
            </a:r>
            <a:r>
              <a:rPr lang="en-US" dirty="0" smtClean="0"/>
              <a:t>. All processes are given a priority of 0 when they enter the ready queue. The parameters alpha and beta can be set.</a:t>
            </a:r>
            <a:br>
              <a:rPr lang="en-US" dirty="0" smtClean="0"/>
            </a:br>
            <a:r>
              <a:rPr lang="en-US" i="1" dirty="0" smtClean="0">
                <a:solidFill>
                  <a:schemeClr val="accent1">
                    <a:lumMod val="75000"/>
                  </a:schemeClr>
                </a:solidFill>
              </a:rPr>
              <a:t>Higher priority processes take higher values</a:t>
            </a:r>
            <a:r>
              <a:rPr lang="en-US" i="1" dirty="0" smtClean="0"/>
              <a:t>.</a:t>
            </a:r>
          </a:p>
          <a:p>
            <a:pPr marL="514350" indent="-514350" eaLnBrk="1" fontAlgn="auto" hangingPunct="1">
              <a:spcAft>
                <a:spcPts val="0"/>
              </a:spcAft>
              <a:buFont typeface="+mj-lt"/>
              <a:buAutoNum type="arabicPeriod"/>
              <a:defRPr/>
            </a:pPr>
            <a:r>
              <a:rPr lang="en-US" dirty="0" smtClean="0"/>
              <a:t>What is the algorithm that results from </a:t>
            </a:r>
            <a:r>
              <a:rPr lang="el-GR" dirty="0"/>
              <a:t>β</a:t>
            </a:r>
            <a:r>
              <a:rPr lang="en-US" dirty="0" smtClean="0"/>
              <a:t>&gt; </a:t>
            </a:r>
            <a:r>
              <a:rPr lang="el-GR" dirty="0"/>
              <a:t>α </a:t>
            </a:r>
            <a:r>
              <a:rPr lang="en-US" dirty="0" smtClean="0"/>
              <a:t>&gt; 0? </a:t>
            </a:r>
          </a:p>
          <a:p>
            <a:pPr marL="514350" indent="-514350" eaLnBrk="1" fontAlgn="auto" hangingPunct="1">
              <a:spcAft>
                <a:spcPts val="0"/>
              </a:spcAft>
              <a:buFont typeface="+mj-lt"/>
              <a:buAutoNum type="arabicPeriod"/>
              <a:defRPr/>
            </a:pPr>
            <a:r>
              <a:rPr lang="en-US" dirty="0" smtClean="0"/>
              <a:t>What is the algorithm that results from </a:t>
            </a:r>
            <a:r>
              <a:rPr lang="el-GR" dirty="0"/>
              <a:t>α </a:t>
            </a:r>
            <a:r>
              <a:rPr lang="en-US" dirty="0" smtClean="0"/>
              <a:t>&lt; </a:t>
            </a:r>
            <a:r>
              <a:rPr lang="el-GR" dirty="0"/>
              <a:t>β</a:t>
            </a:r>
            <a:r>
              <a:rPr lang="en-US" dirty="0" smtClean="0"/>
              <a:t>&lt; 0? </a:t>
            </a:r>
          </a:p>
          <a:p>
            <a:pPr marL="514350" indent="-514350" eaLnBrk="1" fontAlgn="auto" hangingPunct="1">
              <a:spcAft>
                <a:spcPts val="0"/>
              </a:spcAft>
              <a:buFont typeface="+mj-lt"/>
              <a:buAutoNum type="arabicPeriod"/>
              <a:defRPr/>
            </a:pPr>
            <a:r>
              <a:rPr lang="en-US" dirty="0" smtClean="0"/>
              <a:t>Is there a starvation problem in 1? in 2? explain. </a:t>
            </a:r>
          </a:p>
          <a:p>
            <a:pPr eaLnBrk="1" fontAlgn="auto" hangingPunct="1">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6ADB7AD2-4E83-4436-A84A-E0BB6EB7607B}" type="slidenum">
              <a:rPr lang="he-IL"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gn="l" eaLnBrk="1" fontAlgn="auto" hangingPunct="1">
              <a:spcAft>
                <a:spcPts val="0"/>
              </a:spcAft>
              <a:defRPr/>
            </a:pPr>
            <a:r>
              <a:rPr lang="en-US" dirty="0" smtClean="0"/>
              <a:t>Preemptive dynamic priorities scheduling</a:t>
            </a:r>
            <a:endParaRPr lang="en-US" dirty="0"/>
          </a:p>
        </p:txBody>
      </p:sp>
      <p:sp>
        <p:nvSpPr>
          <p:cNvPr id="3" name="Content Placeholder 2"/>
          <p:cNvSpPr>
            <a:spLocks noGrp="1"/>
          </p:cNvSpPr>
          <p:nvPr>
            <p:ph idx="1"/>
          </p:nvPr>
        </p:nvSpPr>
        <p:spPr/>
        <p:txBody>
          <a:bodyPr rtlCol="0">
            <a:normAutofit fontScale="62500" lnSpcReduction="20000"/>
          </a:bodyPr>
          <a:lstStyle/>
          <a:p>
            <a:pPr marL="514350" indent="-514350" eaLnBrk="1" fontAlgn="auto" hangingPunct="1">
              <a:spcAft>
                <a:spcPts val="0"/>
              </a:spcAft>
              <a:buFont typeface="+mj-lt"/>
              <a:buAutoNum type="arabicPeriod"/>
              <a:defRPr/>
            </a:pPr>
            <a:r>
              <a:rPr lang="en-US" dirty="0" smtClean="0">
                <a:sym typeface="Symbol"/>
              </a:rPr>
              <a:t>&gt;&gt;0.</a:t>
            </a:r>
          </a:p>
          <a:p>
            <a:pPr marL="0" indent="-514350" eaLnBrk="1" fontAlgn="auto" hangingPunct="1">
              <a:spcAft>
                <a:spcPts val="0"/>
              </a:spcAft>
              <a:buFont typeface="Arial" pitchFamily="34" charset="0"/>
              <a:buNone/>
              <a:defRPr/>
            </a:pPr>
            <a:r>
              <a:rPr lang="en-US" dirty="0" smtClean="0">
                <a:sym typeface="Symbol"/>
              </a:rPr>
              <a:t>To get a better feeling of the problem, we will create an example:</a:t>
            </a:r>
            <a:br>
              <a:rPr lang="en-US" dirty="0" smtClean="0">
                <a:sym typeface="Symbol"/>
              </a:rPr>
            </a:br>
            <a:r>
              <a:rPr lang="en-US" dirty="0" smtClean="0">
                <a:sym typeface="Symbol"/>
              </a:rPr>
              <a:t>C, P</a:t>
            </a:r>
            <a:r>
              <a:rPr lang="en-US" baseline="-25000" dirty="0" smtClean="0">
                <a:sym typeface="Symbol"/>
              </a:rPr>
              <a:t>1</a:t>
            </a:r>
            <a:r>
              <a:rPr lang="en-US" dirty="0" smtClean="0">
                <a:sym typeface="Symbol"/>
              </a:rPr>
              <a:t>, P</a:t>
            </a:r>
            <a:r>
              <a:rPr lang="en-US" baseline="-25000" dirty="0" smtClean="0">
                <a:sym typeface="Symbol"/>
              </a:rPr>
              <a:t>2</a:t>
            </a:r>
            <a:r>
              <a:rPr lang="en-US" dirty="0" smtClean="0">
                <a:sym typeface="Symbol"/>
              </a:rPr>
              <a:t>, P</a:t>
            </a:r>
            <a:r>
              <a:rPr lang="en-US" baseline="-25000" dirty="0" smtClean="0">
                <a:sym typeface="Symbol"/>
              </a:rPr>
              <a:t>3</a:t>
            </a:r>
            <a:r>
              <a:rPr lang="en-US" dirty="0" smtClean="0">
                <a:sym typeface="Symbol"/>
              </a:rPr>
              <a:t> arrive one after the other and last for 3 TU, =1 and =2(</a:t>
            </a:r>
            <a:r>
              <a:rPr lang="en-US" b="1" dirty="0" smtClean="0">
                <a:solidFill>
                  <a:schemeClr val="accent2">
                    <a:lumMod val="75000"/>
                  </a:schemeClr>
                </a:solidFill>
                <a:sym typeface="Symbol"/>
              </a:rPr>
              <a:t>bold </a:t>
            </a:r>
            <a:r>
              <a:rPr lang="en-US" dirty="0" smtClean="0">
                <a:sym typeface="Symbol"/>
              </a:rPr>
              <a:t>marks the running process):</a:t>
            </a:r>
            <a:endParaRPr lang="en-US" baseline="-25000" dirty="0" smtClean="0">
              <a:sym typeface="Symbol"/>
            </a:endParaRPr>
          </a:p>
          <a:p>
            <a:pPr marL="0" indent="-514350" eaLnBrk="1" fontAlgn="auto" hangingPunct="1">
              <a:spcAft>
                <a:spcPts val="0"/>
              </a:spcAft>
              <a:buFont typeface="Arial" pitchFamily="34" charset="0"/>
              <a:buNone/>
              <a:defRPr/>
            </a:pPr>
            <a:r>
              <a:rPr lang="en-US" baseline="-25000" dirty="0" smtClean="0">
                <a:sym typeface="Symbol"/>
              </a:rPr>
              <a:t/>
            </a:r>
            <a:br>
              <a:rPr lang="en-US" baseline="-25000" dirty="0" smtClean="0">
                <a:sym typeface="Symbol"/>
              </a:rPr>
            </a:br>
            <a:r>
              <a:rPr lang="en-US" baseline="-25000" dirty="0" smtClean="0">
                <a:sym typeface="Symbol"/>
              </a:rPr>
              <a:t/>
            </a:r>
            <a:br>
              <a:rPr lang="en-US" baseline="-25000" dirty="0" smtClean="0">
                <a:sym typeface="Symbol"/>
              </a:rPr>
            </a:br>
            <a:r>
              <a:rPr lang="en-US" baseline="-25000" dirty="0" smtClean="0">
                <a:sym typeface="Symbol"/>
              </a:rPr>
              <a:t/>
            </a:r>
            <a:br>
              <a:rPr lang="en-US" baseline="-25000" dirty="0" smtClean="0">
                <a:sym typeface="Symbol"/>
              </a:rPr>
            </a:br>
            <a:r>
              <a:rPr lang="en-US" baseline="-25000" dirty="0" smtClean="0">
                <a:sym typeface="Symbol"/>
              </a:rPr>
              <a:t/>
            </a:r>
            <a:br>
              <a:rPr lang="en-US" baseline="-25000" dirty="0" smtClean="0">
                <a:sym typeface="Symbol"/>
              </a:rPr>
            </a:br>
            <a:r>
              <a:rPr lang="en-US" baseline="-25000" dirty="0" smtClean="0">
                <a:sym typeface="Symbol"/>
              </a:rPr>
              <a:t/>
            </a:r>
            <a:br>
              <a:rPr lang="en-US" baseline="-25000" dirty="0" smtClean="0">
                <a:sym typeface="Symbol"/>
              </a:rPr>
            </a:br>
            <a:r>
              <a:rPr lang="en-US" baseline="-25000" dirty="0" smtClean="0">
                <a:sym typeface="Symbol"/>
              </a:rPr>
              <a:t/>
            </a:r>
            <a:br>
              <a:rPr lang="en-US" baseline="-25000" dirty="0" smtClean="0">
                <a:sym typeface="Symbol"/>
              </a:rPr>
            </a:br>
            <a:r>
              <a:rPr lang="en-US" baseline="-25000" dirty="0" smtClean="0">
                <a:sym typeface="Symbol"/>
              </a:rPr>
              <a:t/>
            </a:r>
            <a:br>
              <a:rPr lang="en-US" baseline="-25000" dirty="0" smtClean="0">
                <a:sym typeface="Symbol"/>
              </a:rPr>
            </a:br>
            <a:r>
              <a:rPr lang="en-US" baseline="-25000" dirty="0" smtClean="0">
                <a:sym typeface="Symbol"/>
              </a:rPr>
              <a:t/>
            </a:r>
            <a:br>
              <a:rPr lang="en-US" baseline="-25000" dirty="0" smtClean="0">
                <a:sym typeface="Symbol"/>
              </a:rPr>
            </a:br>
            <a:endParaRPr lang="en-US" baseline="-25000" dirty="0" smtClean="0">
              <a:sym typeface="Symbol"/>
            </a:endParaRPr>
          </a:p>
          <a:p>
            <a:pPr marL="0" indent="-514350" eaLnBrk="1" fontAlgn="auto" hangingPunct="1">
              <a:spcAft>
                <a:spcPts val="0"/>
              </a:spcAft>
              <a:buFont typeface="Arial" pitchFamily="34" charset="0"/>
              <a:buNone/>
              <a:defRPr/>
            </a:pPr>
            <a:r>
              <a:rPr lang="en-US" dirty="0" smtClean="0">
                <a:sym typeface="Symbol"/>
              </a:rPr>
              <a:t>The resulting schedule is </a:t>
            </a:r>
            <a:r>
              <a:rPr lang="en-US" b="1" i="1" dirty="0" smtClean="0">
                <a:sym typeface="Symbol"/>
              </a:rPr>
              <a:t>FCFS</a:t>
            </a:r>
            <a:r>
              <a:rPr lang="en-US" dirty="0" smtClean="0">
                <a:sym typeface="Symbol"/>
              </a:rPr>
              <a:t>.</a:t>
            </a:r>
          </a:p>
          <a:p>
            <a:pPr marL="0" indent="-514350" eaLnBrk="1" fontAlgn="auto" hangingPunct="1">
              <a:spcAft>
                <a:spcPts val="0"/>
              </a:spcAft>
              <a:buFont typeface="Arial" pitchFamily="34" charset="0"/>
              <a:buNone/>
              <a:defRPr/>
            </a:pPr>
            <a:r>
              <a:rPr lang="en-US" dirty="0" smtClean="0">
                <a:sym typeface="Symbol"/>
              </a:rPr>
              <a:t>Slightly more formal: If a process is running it must have the highest priority value. While it is running, it’s priority value increases at a rate greater than any other waiting process. As a result, it will continue it’s run until it completes (or waits on I/O, for example). All processes in the waiting queue, increase their priority at the same rate, hence the one which arrived earliest will have the highest priority once the CPU is available.</a:t>
            </a:r>
          </a:p>
        </p:txBody>
      </p:sp>
      <p:graphicFrame>
        <p:nvGraphicFramePr>
          <p:cNvPr id="4" name="Table 3"/>
          <p:cNvGraphicFramePr>
            <a:graphicFrameLocks noGrp="1"/>
          </p:cNvGraphicFramePr>
          <p:nvPr>
            <p:extLst>
              <p:ext uri="{D42A27DB-BD31-4B8C-83A1-F6EECF244321}">
                <p14:modId xmlns:p14="http://schemas.microsoft.com/office/powerpoint/2010/main" val="2670663154"/>
              </p:ext>
            </p:extLst>
          </p:nvPr>
        </p:nvGraphicFramePr>
        <p:xfrm>
          <a:off x="1981200" y="2819400"/>
          <a:ext cx="5334000" cy="1219200"/>
        </p:xfrm>
        <a:graphic>
          <a:graphicData uri="http://schemas.openxmlformats.org/drawingml/2006/table">
            <a:tbl>
              <a:tblPr firstRow="1" bandRow="1">
                <a:tableStyleId>{F2DE63D5-997A-4646-A377-4702673A728D}</a:tableStyleId>
              </a:tblPr>
              <a:tblGrid>
                <a:gridCol w="533400"/>
                <a:gridCol w="533400"/>
                <a:gridCol w="533400"/>
                <a:gridCol w="533400"/>
                <a:gridCol w="533400"/>
                <a:gridCol w="533400"/>
                <a:gridCol w="533400"/>
                <a:gridCol w="533400"/>
                <a:gridCol w="533400"/>
                <a:gridCol w="533400"/>
              </a:tblGrid>
              <a:tr h="285750">
                <a:tc>
                  <a:txBody>
                    <a:bodyPr/>
                    <a:lstStyle/>
                    <a:p>
                      <a:pPr algn="ctr"/>
                      <a:r>
                        <a:rPr lang="en-US" sz="1200" dirty="0" smtClean="0"/>
                        <a:t>Time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8</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a:r>
                        <a:rPr lang="en-US" sz="1400" dirty="0" smtClean="0"/>
                        <a:t>P</a:t>
                      </a:r>
                      <a:r>
                        <a:rPr lang="en-US" sz="1400" baseline="-25000" dirty="0" smtClean="0"/>
                        <a:t>1</a:t>
                      </a:r>
                      <a:endParaRPr lang="en-US" sz="1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smtClean="0">
                          <a:solidFill>
                            <a:schemeClr val="accent2">
                              <a:lumMod val="75000"/>
                            </a:schemeClr>
                          </a:solidFill>
                          <a:effectLst>
                            <a:outerShdw blurRad="38100" dist="38100" dir="2700000" algn="tl">
                              <a:srgbClr val="000000">
                                <a:alpha val="43137"/>
                              </a:srgbClr>
                            </a:outerShdw>
                          </a:effectLst>
                        </a:rPr>
                        <a:t>0</a:t>
                      </a:r>
                      <a:endParaRPr lang="en-US" sz="1400" b="1" dirty="0">
                        <a:solidFill>
                          <a:schemeClr val="accent2">
                            <a:lumMod val="75000"/>
                          </a:schemeClr>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400" b="1" dirty="0" smtClean="0">
                          <a:solidFill>
                            <a:schemeClr val="accent2">
                              <a:lumMod val="75000"/>
                            </a:schemeClr>
                          </a:solidFill>
                          <a:effectLst>
                            <a:outerShdw blurRad="38100" dist="38100" dir="2700000" algn="tl">
                              <a:srgbClr val="000000">
                                <a:alpha val="43137"/>
                              </a:srgbClr>
                            </a:outerShdw>
                          </a:effectLst>
                        </a:rPr>
                        <a:t>2</a:t>
                      </a:r>
                      <a:endParaRPr lang="en-US" sz="1400" b="1" dirty="0">
                        <a:solidFill>
                          <a:schemeClr val="accent2">
                            <a:lumMod val="75000"/>
                          </a:schemeClr>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400" b="1" dirty="0" smtClean="0">
                          <a:solidFill>
                            <a:schemeClr val="accent2">
                              <a:lumMod val="75000"/>
                            </a:schemeClr>
                          </a:solidFill>
                          <a:effectLst>
                            <a:outerShdw blurRad="38100" dist="38100" dir="2700000" algn="tl">
                              <a:srgbClr val="000000">
                                <a:alpha val="43137"/>
                              </a:srgbClr>
                            </a:outerShdw>
                          </a:effectLst>
                        </a:rPr>
                        <a:t>4</a:t>
                      </a:r>
                      <a:endParaRPr lang="en-US" sz="1400" b="1" dirty="0">
                        <a:solidFill>
                          <a:schemeClr val="accent2">
                            <a:lumMod val="75000"/>
                          </a:schemeClr>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P</a:t>
                      </a:r>
                      <a:r>
                        <a:rPr lang="en-US" sz="1400" baseline="-25000" dirty="0" smtClean="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b="1" kern="1200" dirty="0" smtClean="0">
                          <a:solidFill>
                            <a:schemeClr val="accent2">
                              <a:lumMod val="75000"/>
                            </a:schemeClr>
                          </a:solidFill>
                          <a:effectLst>
                            <a:outerShdw blurRad="38100" dist="38100" dir="2700000" algn="tl">
                              <a:srgbClr val="000000">
                                <a:alpha val="43137"/>
                              </a:srgbClr>
                            </a:outerShdw>
                          </a:effectLst>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latinLnBrk="0" hangingPunct="1"/>
                      <a:r>
                        <a:rPr lang="en-US" sz="1400" b="1" kern="1200" dirty="0" smtClean="0">
                          <a:solidFill>
                            <a:schemeClr val="accent2">
                              <a:lumMod val="75000"/>
                            </a:schemeClr>
                          </a:solidFill>
                          <a:effectLst>
                            <a:outerShdw blurRad="38100" dist="38100" dir="2700000" algn="tl">
                              <a:srgbClr val="000000">
                                <a:alpha val="43137"/>
                              </a:srgbClr>
                            </a:outerShdw>
                          </a:effectLst>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latinLnBrk="0" hangingPunct="1"/>
                      <a:r>
                        <a:rPr lang="en-US" sz="1400" b="1" kern="1200" dirty="0" smtClean="0">
                          <a:solidFill>
                            <a:schemeClr val="accent2">
                              <a:lumMod val="75000"/>
                            </a:schemeClr>
                          </a:solidFill>
                          <a:effectLst>
                            <a:outerShdw blurRad="38100" dist="38100" dir="2700000" algn="tl">
                              <a:srgbClr val="000000">
                                <a:alpha val="43137"/>
                              </a:srgbClr>
                            </a:outerShdw>
                          </a:effectLst>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P</a:t>
                      </a:r>
                      <a:r>
                        <a:rPr lang="en-US" sz="1400" baseline="-250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b="1" kern="1200" dirty="0" smtClean="0">
                          <a:solidFill>
                            <a:schemeClr val="accent2">
                              <a:lumMod val="75000"/>
                            </a:schemeClr>
                          </a:solidFill>
                          <a:effectLst>
                            <a:outerShdw blurRad="38100" dist="38100" dir="2700000" algn="tl">
                              <a:srgbClr val="000000">
                                <a:alpha val="43137"/>
                              </a:srgbClr>
                            </a:outerShdw>
                          </a:effectLst>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latinLnBrk="0" hangingPunct="1"/>
                      <a:r>
                        <a:rPr lang="en-US" sz="1400" b="1" kern="1200" dirty="0" smtClean="0">
                          <a:solidFill>
                            <a:schemeClr val="accent2">
                              <a:lumMod val="75000"/>
                            </a:schemeClr>
                          </a:solidFill>
                          <a:effectLst>
                            <a:outerShdw blurRad="38100" dist="38100" dir="2700000" algn="tl">
                              <a:srgbClr val="000000">
                                <a:alpha val="43137"/>
                              </a:srgbClr>
                            </a:outerShdw>
                          </a:effectLst>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latinLnBrk="0" hangingPunct="1"/>
                      <a:r>
                        <a:rPr lang="en-US" sz="1400" b="1" kern="1200" dirty="0" smtClean="0">
                          <a:solidFill>
                            <a:schemeClr val="accent2">
                              <a:lumMod val="75000"/>
                            </a:schemeClr>
                          </a:solidFill>
                          <a:effectLst>
                            <a:outerShdw blurRad="38100" dist="38100" dir="2700000" algn="tl">
                              <a:srgbClr val="000000">
                                <a:alpha val="43137"/>
                              </a:srgbClr>
                            </a:outerShdw>
                          </a:effectLst>
                          <a:latin typeface="+mn-lt"/>
                          <a:ea typeface="+mn-ea"/>
                          <a:cs typeface="+mn-cs"/>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bl>
          </a:graphicData>
        </a:graphic>
      </p:graphicFrame>
      <p:sp>
        <p:nvSpPr>
          <p:cNvPr id="5" name="Slide Number Placeholder 4"/>
          <p:cNvSpPr>
            <a:spLocks noGrp="1"/>
          </p:cNvSpPr>
          <p:nvPr>
            <p:ph type="sldNum" sz="quarter" idx="12"/>
          </p:nvPr>
        </p:nvSpPr>
        <p:spPr/>
        <p:txBody>
          <a:bodyPr/>
          <a:lstStyle/>
          <a:p>
            <a:pPr>
              <a:defRPr/>
            </a:pPr>
            <a:fld id="{6ADB7AD2-4E83-4436-A84A-E0BB6EB7607B}" type="slidenum">
              <a:rPr lang="he-IL"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gn="l" eaLnBrk="1" fontAlgn="auto" hangingPunct="1">
              <a:spcAft>
                <a:spcPts val="0"/>
              </a:spcAft>
              <a:defRPr/>
            </a:pPr>
            <a:r>
              <a:rPr lang="en-US" dirty="0" smtClean="0"/>
              <a:t>Preemptive dynamic priorities scheduling</a:t>
            </a:r>
            <a:endParaRPr lang="en-US" dirty="0"/>
          </a:p>
        </p:txBody>
      </p:sp>
      <p:sp>
        <p:nvSpPr>
          <p:cNvPr id="3" name="Content Placeholder 2"/>
          <p:cNvSpPr>
            <a:spLocks noGrp="1"/>
          </p:cNvSpPr>
          <p:nvPr>
            <p:ph idx="1"/>
          </p:nvPr>
        </p:nvSpPr>
        <p:spPr/>
        <p:txBody>
          <a:bodyPr rtlCol="0">
            <a:normAutofit fontScale="62500" lnSpcReduction="20000"/>
          </a:bodyPr>
          <a:lstStyle/>
          <a:p>
            <a:pPr marL="514350" indent="-514350" eaLnBrk="1" fontAlgn="auto" hangingPunct="1">
              <a:spcAft>
                <a:spcPts val="0"/>
              </a:spcAft>
              <a:buFont typeface="+mj-lt"/>
              <a:buAutoNum type="arabicPeriod" startAt="2"/>
              <a:defRPr/>
            </a:pPr>
            <a:r>
              <a:rPr lang="en-US" dirty="0" smtClean="0">
                <a:sym typeface="Symbol"/>
              </a:rPr>
              <a:t> &lt;&lt;0.</a:t>
            </a:r>
          </a:p>
          <a:p>
            <a:pPr marL="0" indent="-514350" eaLnBrk="1" fontAlgn="auto" hangingPunct="1">
              <a:spcAft>
                <a:spcPts val="0"/>
              </a:spcAft>
              <a:buFont typeface="Arial" pitchFamily="34" charset="0"/>
              <a:buNone/>
              <a:defRPr/>
            </a:pPr>
            <a:r>
              <a:rPr lang="en-US" dirty="0" smtClean="0">
                <a:sym typeface="Symbol"/>
              </a:rPr>
              <a:t>We will use (almost) the same example problem as before, but this time =-2, =-1:</a:t>
            </a:r>
            <a:endParaRPr lang="en-US" baseline="-25000" dirty="0" smtClean="0">
              <a:sym typeface="Symbol"/>
            </a:endParaRPr>
          </a:p>
          <a:p>
            <a:pPr marL="0" indent="-514350" eaLnBrk="1" fontAlgn="auto" hangingPunct="1">
              <a:spcAft>
                <a:spcPts val="0"/>
              </a:spcAft>
              <a:buFont typeface="Arial" pitchFamily="34" charset="0"/>
              <a:buNone/>
              <a:defRPr/>
            </a:pPr>
            <a:r>
              <a:rPr lang="en-US" baseline="-25000" dirty="0" smtClean="0">
                <a:sym typeface="Symbol"/>
              </a:rPr>
              <a:t/>
            </a:r>
            <a:br>
              <a:rPr lang="en-US" baseline="-25000" dirty="0" smtClean="0">
                <a:sym typeface="Symbol"/>
              </a:rPr>
            </a:br>
            <a:r>
              <a:rPr lang="en-US" baseline="-25000" dirty="0" smtClean="0">
                <a:sym typeface="Symbol"/>
              </a:rPr>
              <a:t/>
            </a:r>
            <a:br>
              <a:rPr lang="en-US" baseline="-25000" dirty="0" smtClean="0">
                <a:sym typeface="Symbol"/>
              </a:rPr>
            </a:br>
            <a:r>
              <a:rPr lang="en-US" baseline="-25000" dirty="0" smtClean="0">
                <a:sym typeface="Symbol"/>
              </a:rPr>
              <a:t/>
            </a:r>
            <a:br>
              <a:rPr lang="en-US" baseline="-25000" dirty="0" smtClean="0">
                <a:sym typeface="Symbol"/>
              </a:rPr>
            </a:br>
            <a:r>
              <a:rPr lang="en-US" baseline="-25000" dirty="0" smtClean="0">
                <a:sym typeface="Symbol"/>
              </a:rPr>
              <a:t/>
            </a:r>
            <a:br>
              <a:rPr lang="en-US" baseline="-25000" dirty="0" smtClean="0">
                <a:sym typeface="Symbol"/>
              </a:rPr>
            </a:br>
            <a:r>
              <a:rPr lang="en-US" baseline="-25000" dirty="0" smtClean="0">
                <a:sym typeface="Symbol"/>
              </a:rPr>
              <a:t/>
            </a:r>
            <a:br>
              <a:rPr lang="en-US" baseline="-25000" dirty="0" smtClean="0">
                <a:sym typeface="Symbol"/>
              </a:rPr>
            </a:br>
            <a:r>
              <a:rPr lang="en-US" baseline="-25000" dirty="0" smtClean="0">
                <a:sym typeface="Symbol"/>
              </a:rPr>
              <a:t/>
            </a:r>
            <a:br>
              <a:rPr lang="en-US" baseline="-25000" dirty="0" smtClean="0">
                <a:sym typeface="Symbol"/>
              </a:rPr>
            </a:br>
            <a:r>
              <a:rPr lang="en-US" baseline="-25000" dirty="0" smtClean="0">
                <a:sym typeface="Symbol"/>
              </a:rPr>
              <a:t/>
            </a:r>
            <a:br>
              <a:rPr lang="en-US" baseline="-25000" dirty="0" smtClean="0">
                <a:sym typeface="Symbol"/>
              </a:rPr>
            </a:br>
            <a:r>
              <a:rPr lang="en-US" baseline="-25000" dirty="0" smtClean="0">
                <a:sym typeface="Symbol"/>
              </a:rPr>
              <a:t/>
            </a:r>
            <a:br>
              <a:rPr lang="en-US" baseline="-25000" dirty="0" smtClean="0">
                <a:sym typeface="Symbol"/>
              </a:rPr>
            </a:br>
            <a:endParaRPr lang="en-US" baseline="-25000" dirty="0" smtClean="0">
              <a:sym typeface="Symbol"/>
            </a:endParaRPr>
          </a:p>
          <a:p>
            <a:pPr marL="0" indent="-514350" eaLnBrk="1" fontAlgn="auto" hangingPunct="1">
              <a:spcAft>
                <a:spcPts val="0"/>
              </a:spcAft>
              <a:buFont typeface="Arial" pitchFamily="34" charset="0"/>
              <a:buNone/>
              <a:defRPr/>
            </a:pPr>
            <a:r>
              <a:rPr lang="en-US" dirty="0" smtClean="0">
                <a:sym typeface="Symbol"/>
              </a:rPr>
              <a:t>The resulting schedule is </a:t>
            </a:r>
            <a:r>
              <a:rPr lang="en-US" b="1" i="1" dirty="0" smtClean="0">
                <a:sym typeface="Symbol"/>
              </a:rPr>
              <a:t>LIFO</a:t>
            </a:r>
            <a:r>
              <a:rPr lang="en-US" dirty="0" smtClean="0">
                <a:sym typeface="Symbol"/>
              </a:rPr>
              <a:t>.</a:t>
            </a:r>
          </a:p>
          <a:p>
            <a:pPr marL="0" indent="-514350" eaLnBrk="1" fontAlgn="auto" hangingPunct="1">
              <a:spcAft>
                <a:spcPts val="0"/>
              </a:spcAft>
              <a:buFont typeface="Arial" pitchFamily="34" charset="0"/>
              <a:buNone/>
              <a:defRPr/>
            </a:pPr>
            <a:r>
              <a:rPr lang="en-US" dirty="0" smtClean="0">
                <a:sym typeface="Symbol"/>
              </a:rPr>
              <a:t>More formally: If a process is running it must have the highest priority value. While it is running, it’s priority value decreases at a much lower rate than any other waiting process. As a result, it will continue it’s run until it completes (or waits on I/O, for example), or a new process with priority 0 is introduced. As before, all processes in the waiting queue, decrease their priority at the same rate, hence the one which arrived later will have the highest priority once the CPU is available.</a:t>
            </a:r>
          </a:p>
        </p:txBody>
      </p:sp>
      <p:graphicFrame>
        <p:nvGraphicFramePr>
          <p:cNvPr id="4" name="Table 3"/>
          <p:cNvGraphicFramePr>
            <a:graphicFrameLocks noGrp="1"/>
          </p:cNvGraphicFramePr>
          <p:nvPr>
            <p:extLst>
              <p:ext uri="{D42A27DB-BD31-4B8C-83A1-F6EECF244321}">
                <p14:modId xmlns:p14="http://schemas.microsoft.com/office/powerpoint/2010/main" val="1620266265"/>
              </p:ext>
            </p:extLst>
          </p:nvPr>
        </p:nvGraphicFramePr>
        <p:xfrm>
          <a:off x="1600200" y="2514600"/>
          <a:ext cx="5334000" cy="1219200"/>
        </p:xfrm>
        <a:graphic>
          <a:graphicData uri="http://schemas.openxmlformats.org/drawingml/2006/table">
            <a:tbl>
              <a:tblPr firstRow="1" bandRow="1">
                <a:tableStyleId>{F2DE63D5-997A-4646-A377-4702673A728D}</a:tableStyleId>
              </a:tblPr>
              <a:tblGrid>
                <a:gridCol w="533400"/>
                <a:gridCol w="533400"/>
                <a:gridCol w="533400"/>
                <a:gridCol w="533400"/>
                <a:gridCol w="533400"/>
                <a:gridCol w="533400"/>
                <a:gridCol w="533400"/>
                <a:gridCol w="533400"/>
                <a:gridCol w="533400"/>
                <a:gridCol w="533400"/>
              </a:tblGrid>
              <a:tr h="285750">
                <a:tc>
                  <a:txBody>
                    <a:bodyPr/>
                    <a:lstStyle/>
                    <a:p>
                      <a:pPr algn="ctr"/>
                      <a:r>
                        <a:rPr lang="en-US" sz="1200" dirty="0" smtClean="0"/>
                        <a:t>Time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8</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a:r>
                        <a:rPr lang="en-US" sz="1400" dirty="0" smtClean="0"/>
                        <a:t>P</a:t>
                      </a:r>
                      <a:r>
                        <a:rPr lang="en-US" sz="1400" baseline="-25000" dirty="0" smtClean="0"/>
                        <a:t>1</a:t>
                      </a:r>
                      <a:endParaRPr lang="en-US" sz="1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kern="1200" dirty="0" smtClean="0">
                          <a:solidFill>
                            <a:schemeClr val="accent2">
                              <a:lumMod val="75000"/>
                            </a:schemeClr>
                          </a:solidFill>
                          <a:effectLst>
                            <a:outerShdw blurRad="38100" dist="38100" dir="2700000" algn="tl">
                              <a:srgbClr val="000000">
                                <a:alpha val="43137"/>
                              </a:srgbClr>
                            </a:outerShdw>
                          </a:effectLst>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400" b="0" dirty="0" smtClean="0">
                          <a:solidFill>
                            <a:schemeClr val="tx1"/>
                          </a:solidFill>
                        </a:rPr>
                        <a:t>-1</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smtClean="0">
                          <a:solidFill>
                            <a:schemeClr val="tx1"/>
                          </a:solidFill>
                        </a:rPr>
                        <a:t>-3</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smtClean="0">
                          <a:solidFill>
                            <a:schemeClr val="tx1"/>
                          </a:solidFill>
                        </a:rPr>
                        <a:t>-5</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smtClean="0">
                          <a:solidFill>
                            <a:schemeClr val="tx1"/>
                          </a:solidFill>
                        </a:rPr>
                        <a:t>-7</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smtClean="0">
                          <a:solidFill>
                            <a:schemeClr val="tx1"/>
                          </a:solidFill>
                        </a:rPr>
                        <a:t>-9</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smtClean="0">
                          <a:solidFill>
                            <a:schemeClr val="tx1"/>
                          </a:solidFill>
                        </a:rPr>
                        <a:t>-11</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b="1" kern="1200" dirty="0" smtClean="0">
                          <a:solidFill>
                            <a:schemeClr val="accent2">
                              <a:lumMod val="75000"/>
                            </a:schemeClr>
                          </a:solidFill>
                          <a:effectLst>
                            <a:outerShdw blurRad="38100" dist="38100" dir="2700000" algn="tl">
                              <a:srgbClr val="000000">
                                <a:alpha val="43137"/>
                              </a:srgbClr>
                            </a:outerShdw>
                          </a:effectLst>
                          <a:latin typeface="+mn-lt"/>
                          <a:ea typeface="+mn-ea"/>
                          <a:cs typeface="+mn-cs"/>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latinLnBrk="0" hangingPunct="1"/>
                      <a:r>
                        <a:rPr lang="en-US" sz="1400" b="1" kern="1200" dirty="0" smtClean="0">
                          <a:solidFill>
                            <a:schemeClr val="accent2">
                              <a:lumMod val="75000"/>
                            </a:schemeClr>
                          </a:solidFill>
                          <a:effectLst>
                            <a:outerShdw blurRad="38100" dist="38100" dir="2700000" algn="tl">
                              <a:srgbClr val="000000">
                                <a:alpha val="43137"/>
                              </a:srgbClr>
                            </a:outerShdw>
                          </a:effectLst>
                          <a:latin typeface="+mn-lt"/>
                          <a:ea typeface="+mn-ea"/>
                          <a:cs typeface="+mn-cs"/>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2857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P</a:t>
                      </a:r>
                      <a:r>
                        <a:rPr lang="en-US" sz="1400" baseline="-25000" dirty="0" smtClean="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b="1" kern="1200" dirty="0" smtClean="0">
                          <a:solidFill>
                            <a:schemeClr val="accent2">
                              <a:lumMod val="75000"/>
                            </a:schemeClr>
                          </a:solidFill>
                          <a:effectLst>
                            <a:outerShdw blurRad="38100" dist="38100" dir="2700000" algn="tl">
                              <a:srgbClr val="000000">
                                <a:alpha val="43137"/>
                              </a:srgbClr>
                            </a:outerShdw>
                          </a:effectLst>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400" b="0" dirty="0" smtClean="0">
                          <a:solidFill>
                            <a:schemeClr val="tx1"/>
                          </a:solidFill>
                        </a:rPr>
                        <a:t>-1</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b="0" kern="1200" dirty="0" smtClean="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1400" b="0" kern="1200" dirty="0" smtClean="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1400" b="1" kern="1200" dirty="0" smtClean="0">
                          <a:solidFill>
                            <a:schemeClr val="accent2">
                              <a:lumMod val="75000"/>
                            </a:schemeClr>
                          </a:solidFill>
                          <a:effectLst>
                            <a:outerShdw blurRad="38100" dist="38100" dir="2700000" algn="tl">
                              <a:srgbClr val="000000">
                                <a:alpha val="43137"/>
                              </a:srgbClr>
                            </a:outerShdw>
                          </a:effectLst>
                          <a:latin typeface="+mn-lt"/>
                          <a:ea typeface="+mn-ea"/>
                          <a:cs typeface="+mn-cs"/>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latinLnBrk="0" hangingPunct="1"/>
                      <a:r>
                        <a:rPr lang="en-US" sz="1400" b="1" kern="1200" dirty="0" smtClean="0">
                          <a:solidFill>
                            <a:schemeClr val="accent2">
                              <a:lumMod val="75000"/>
                            </a:schemeClr>
                          </a:solidFill>
                          <a:effectLst>
                            <a:outerShdw blurRad="38100" dist="38100" dir="2700000" algn="tl">
                              <a:srgbClr val="000000">
                                <a:alpha val="43137"/>
                              </a:srgbClr>
                            </a:outerShdw>
                          </a:effectLst>
                          <a:latin typeface="+mn-lt"/>
                          <a:ea typeface="+mn-ea"/>
                          <a:cs typeface="+mn-cs"/>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P</a:t>
                      </a:r>
                      <a:r>
                        <a:rPr lang="en-US" sz="1400" baseline="-250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b="1" kern="1200" dirty="0" smtClean="0">
                          <a:solidFill>
                            <a:schemeClr val="accent2">
                              <a:lumMod val="75000"/>
                            </a:schemeClr>
                          </a:solidFill>
                          <a:effectLst>
                            <a:outerShdw blurRad="38100" dist="38100" dir="2700000" algn="tl">
                              <a:srgbClr val="000000">
                                <a:alpha val="43137"/>
                              </a:srgbClr>
                            </a:outerShdw>
                          </a:effectLst>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latinLnBrk="0" hangingPunct="1"/>
                      <a:r>
                        <a:rPr lang="en-US" sz="1400" b="1" kern="1200" dirty="0" smtClean="0">
                          <a:solidFill>
                            <a:schemeClr val="accent2">
                              <a:lumMod val="75000"/>
                            </a:schemeClr>
                          </a:solidFill>
                          <a:effectLst>
                            <a:outerShdw blurRad="38100" dist="38100" dir="2700000" algn="tl">
                              <a:srgbClr val="000000">
                                <a:alpha val="43137"/>
                              </a:srgbClr>
                            </a:outerShdw>
                          </a:effectLst>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latinLnBrk="0" hangingPunct="1"/>
                      <a:r>
                        <a:rPr lang="en-US" sz="1400" b="1" kern="1200" dirty="0" smtClean="0">
                          <a:solidFill>
                            <a:schemeClr val="accent2">
                              <a:lumMod val="75000"/>
                            </a:schemeClr>
                          </a:solidFill>
                          <a:effectLst>
                            <a:outerShdw blurRad="38100" dist="38100" dir="2700000" algn="tl">
                              <a:srgbClr val="000000">
                                <a:alpha val="43137"/>
                              </a:srgbClr>
                            </a:outerShdw>
                          </a:effectLst>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en-US" sz="1400" b="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b="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b="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Slide Number Placeholder 4"/>
          <p:cNvSpPr>
            <a:spLocks noGrp="1"/>
          </p:cNvSpPr>
          <p:nvPr>
            <p:ph type="sldNum" sz="quarter" idx="12"/>
          </p:nvPr>
        </p:nvSpPr>
        <p:spPr/>
        <p:txBody>
          <a:bodyPr/>
          <a:lstStyle/>
          <a:p>
            <a:pPr>
              <a:defRPr/>
            </a:pPr>
            <a:fld id="{6ADB7AD2-4E83-4436-A84A-E0BB6EB7607B}" type="slidenum">
              <a:rPr lang="he-IL"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gn="l" eaLnBrk="1" fontAlgn="auto" hangingPunct="1">
              <a:spcAft>
                <a:spcPts val="0"/>
              </a:spcAft>
              <a:defRPr/>
            </a:pPr>
            <a:r>
              <a:rPr lang="en-US" dirty="0" smtClean="0"/>
              <a:t>Preemptive dynamic priorities scheduling</a:t>
            </a:r>
            <a:endParaRPr lang="en-US" dirty="0"/>
          </a:p>
        </p:txBody>
      </p:sp>
      <p:sp>
        <p:nvSpPr>
          <p:cNvPr id="3" name="Content Placeholder 2"/>
          <p:cNvSpPr>
            <a:spLocks noGrp="1"/>
          </p:cNvSpPr>
          <p:nvPr>
            <p:ph idx="1"/>
          </p:nvPr>
        </p:nvSpPr>
        <p:spPr>
          <a:xfrm>
            <a:off x="457200" y="1600200"/>
            <a:ext cx="8229600" cy="5069160"/>
          </a:xfrm>
        </p:spPr>
        <p:txBody>
          <a:bodyPr rtlCol="0">
            <a:normAutofit fontScale="85000" lnSpcReduction="10000"/>
          </a:bodyPr>
          <a:lstStyle/>
          <a:p>
            <a:pPr marL="0" indent="-514350" eaLnBrk="1" fontAlgn="auto" hangingPunct="1">
              <a:spcAft>
                <a:spcPts val="0"/>
              </a:spcAft>
              <a:buFont typeface="+mj-lt"/>
              <a:buAutoNum type="arabicPeriod" startAt="3"/>
              <a:defRPr/>
            </a:pPr>
            <a:r>
              <a:rPr lang="en-US" dirty="0" smtClean="0"/>
              <a:t>In the first case it is easy to see that there is no starvation problem. When the </a:t>
            </a:r>
            <a:r>
              <a:rPr lang="en-US" dirty="0" err="1" smtClean="0"/>
              <a:t>k</a:t>
            </a:r>
            <a:r>
              <a:rPr lang="en-US" i="1" baseline="30000" dirty="0" err="1" smtClean="0"/>
              <a:t>th</a:t>
            </a:r>
            <a:r>
              <a:rPr lang="en-US" dirty="0" smtClean="0"/>
              <a:t> process is introduced it will wait for at most (k-1)</a:t>
            </a:r>
            <a:r>
              <a:rPr lang="en-US" dirty="0" smtClean="0">
                <a:sym typeface="Symbol"/>
              </a:rPr>
              <a:t>max{</a:t>
            </a:r>
            <a:r>
              <a:rPr lang="en-US" dirty="0" err="1" smtClean="0">
                <a:sym typeface="Symbol"/>
              </a:rPr>
              <a:t>time</a:t>
            </a:r>
            <a:r>
              <a:rPr lang="en-US" baseline="-25000" dirty="0" err="1" smtClean="0">
                <a:sym typeface="Symbol"/>
              </a:rPr>
              <a:t>i</a:t>
            </a:r>
            <a:r>
              <a:rPr lang="en-US" dirty="0" smtClean="0">
                <a:sym typeface="Symbol"/>
              </a:rPr>
              <a:t>} </a:t>
            </a:r>
            <a:r>
              <a:rPr lang="en-US" b="1" dirty="0" smtClean="0">
                <a:sym typeface="Symbol"/>
              </a:rPr>
              <a:t>Time Units</a:t>
            </a:r>
            <a:r>
              <a:rPr lang="en-US" dirty="0" smtClean="0">
                <a:sym typeface="Symbol"/>
              </a:rPr>
              <a:t>. This number might be large but it is still finite.</a:t>
            </a:r>
          </a:p>
          <a:p>
            <a:pPr marL="0" indent="-514350" eaLnBrk="1" fontAlgn="auto" hangingPunct="1">
              <a:spcAft>
                <a:spcPts val="0"/>
              </a:spcAft>
              <a:buNone/>
              <a:defRPr/>
            </a:pPr>
            <a:r>
              <a:rPr lang="en-US" dirty="0" smtClean="0">
                <a:sym typeface="Symbol"/>
              </a:rPr>
              <a:t/>
            </a:r>
            <a:br>
              <a:rPr lang="en-US" dirty="0" smtClean="0">
                <a:sym typeface="Symbol"/>
              </a:rPr>
            </a:br>
            <a:r>
              <a:rPr lang="en-US" dirty="0" smtClean="0">
                <a:sym typeface="Symbol"/>
              </a:rPr>
              <a:t>This is not true for the second case - consider the following scenario: P</a:t>
            </a:r>
            <a:r>
              <a:rPr lang="en-US" baseline="-25000" dirty="0" smtClean="0">
                <a:sym typeface="Symbol"/>
              </a:rPr>
              <a:t>1</a:t>
            </a:r>
            <a:r>
              <a:rPr lang="en-US" dirty="0" smtClean="0">
                <a:sym typeface="Symbol"/>
              </a:rPr>
              <a:t> is introduced and receives CPU time. While still working a 2</a:t>
            </a:r>
            <a:r>
              <a:rPr lang="en-US" i="1" baseline="30000" dirty="0" smtClean="0">
                <a:sym typeface="Symbol"/>
              </a:rPr>
              <a:t>nd</a:t>
            </a:r>
            <a:r>
              <a:rPr lang="en-US" dirty="0" smtClean="0">
                <a:sym typeface="Symbol"/>
              </a:rPr>
              <a:t> process, P</a:t>
            </a:r>
            <a:r>
              <a:rPr lang="en-US" baseline="-25000" dirty="0" smtClean="0">
                <a:sym typeface="Symbol"/>
              </a:rPr>
              <a:t>2</a:t>
            </a:r>
            <a:r>
              <a:rPr lang="en-US" dirty="0" smtClean="0">
                <a:sym typeface="Symbol"/>
              </a:rPr>
              <a:t>, is initiated. According to the scheduling algorithm in the second case, P</a:t>
            </a:r>
            <a:r>
              <a:rPr lang="en-US" baseline="-25000" dirty="0" smtClean="0">
                <a:sym typeface="Symbol"/>
              </a:rPr>
              <a:t>2</a:t>
            </a:r>
            <a:r>
              <a:rPr lang="en-US" dirty="0" smtClean="0">
                <a:sym typeface="Symbol"/>
              </a:rPr>
              <a:t> will receive the CPU time and P</a:t>
            </a:r>
            <a:r>
              <a:rPr lang="en-US" baseline="-25000" dirty="0" smtClean="0">
                <a:sym typeface="Symbol"/>
              </a:rPr>
              <a:t>1</a:t>
            </a:r>
            <a:r>
              <a:rPr lang="en-US" dirty="0" smtClean="0">
                <a:sym typeface="Symbol"/>
              </a:rPr>
              <a:t> will have to wait. As long as new processes will keep coming before P1 gets a chance to complete its run, P</a:t>
            </a:r>
            <a:r>
              <a:rPr lang="en-US" baseline="-25000" dirty="0" smtClean="0">
                <a:sym typeface="Symbol"/>
              </a:rPr>
              <a:t>1</a:t>
            </a:r>
            <a:r>
              <a:rPr lang="en-US" dirty="0" smtClean="0">
                <a:sym typeface="Symbol"/>
              </a:rPr>
              <a:t> will never complete its task.</a:t>
            </a:r>
            <a:endParaRPr lang="en-US" baseline="30000" dirty="0"/>
          </a:p>
        </p:txBody>
      </p:sp>
      <p:sp>
        <p:nvSpPr>
          <p:cNvPr id="4" name="Slide Number Placeholder 3"/>
          <p:cNvSpPr>
            <a:spLocks noGrp="1"/>
          </p:cNvSpPr>
          <p:nvPr>
            <p:ph type="sldNum" sz="quarter" idx="12"/>
          </p:nvPr>
        </p:nvSpPr>
        <p:spPr/>
        <p:txBody>
          <a:bodyPr/>
          <a:lstStyle/>
          <a:p>
            <a:pPr>
              <a:defRPr/>
            </a:pPr>
            <a:fld id="{6ADB7AD2-4E83-4436-A84A-E0BB6EB7607B}" type="slidenum">
              <a:rPr lang="he-IL"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lgn="l" eaLnBrk="1" hangingPunct="1"/>
            <a:r>
              <a:rPr lang="en-US" smtClean="0"/>
              <a:t>Round Robin</a:t>
            </a:r>
          </a:p>
        </p:txBody>
      </p:sp>
      <p:sp>
        <p:nvSpPr>
          <p:cNvPr id="3" name="Content Placeholder 2"/>
          <p:cNvSpPr>
            <a:spLocks noGrp="1"/>
          </p:cNvSpPr>
          <p:nvPr>
            <p:ph idx="1"/>
          </p:nvPr>
        </p:nvSpPr>
        <p:spPr/>
        <p:txBody>
          <a:bodyPr rtlCol="0">
            <a:normAutofit/>
          </a:bodyPr>
          <a:lstStyle/>
          <a:p>
            <a:pPr marL="0" eaLnBrk="1" fontAlgn="auto" hangingPunct="1">
              <a:spcAft>
                <a:spcPts val="0"/>
              </a:spcAft>
              <a:buFont typeface="Arial" pitchFamily="34" charset="0"/>
              <a:buNone/>
              <a:defRPr/>
            </a:pPr>
            <a:r>
              <a:rPr lang="en-US" dirty="0" smtClean="0"/>
              <a:t>The following list of processes require scheduling (each requires x Time Units, or TUs):</a:t>
            </a:r>
          </a:p>
          <a:p>
            <a:pPr marL="800100" lvl="2" eaLnBrk="1" fontAlgn="auto" hangingPunct="1">
              <a:spcAft>
                <a:spcPts val="0"/>
              </a:spcAft>
              <a:buFont typeface="Arial" pitchFamily="34" charset="0"/>
              <a:buChar char="•"/>
              <a:defRPr/>
            </a:pPr>
            <a:r>
              <a:rPr lang="en-US" dirty="0" smtClean="0"/>
              <a:t>P</a:t>
            </a:r>
            <a:r>
              <a:rPr lang="en-US" baseline="-25000" dirty="0" smtClean="0"/>
              <a:t>A</a:t>
            </a:r>
            <a:r>
              <a:rPr lang="en-US" dirty="0" smtClean="0"/>
              <a:t> – 6 </a:t>
            </a:r>
            <a:r>
              <a:rPr lang="en-US" i="1" dirty="0" smtClean="0"/>
              <a:t>TU</a:t>
            </a:r>
            <a:endParaRPr lang="en-US" dirty="0" smtClean="0"/>
          </a:p>
          <a:p>
            <a:pPr marL="800100" lvl="2" eaLnBrk="1" fontAlgn="auto" hangingPunct="1">
              <a:spcAft>
                <a:spcPts val="0"/>
              </a:spcAft>
              <a:buFont typeface="Arial" pitchFamily="34" charset="0"/>
              <a:buChar char="•"/>
              <a:defRPr/>
            </a:pPr>
            <a:r>
              <a:rPr lang="en-US" dirty="0" smtClean="0"/>
              <a:t>P</a:t>
            </a:r>
            <a:r>
              <a:rPr lang="en-US" baseline="-25000" dirty="0" smtClean="0"/>
              <a:t>B</a:t>
            </a:r>
            <a:r>
              <a:rPr lang="en-US" dirty="0" smtClean="0"/>
              <a:t> – 3 </a:t>
            </a:r>
            <a:r>
              <a:rPr lang="en-US" i="1" dirty="0" smtClean="0"/>
              <a:t>TU</a:t>
            </a:r>
          </a:p>
          <a:p>
            <a:pPr marL="800100" lvl="2" eaLnBrk="1" fontAlgn="auto" hangingPunct="1">
              <a:spcAft>
                <a:spcPts val="0"/>
              </a:spcAft>
              <a:buFont typeface="Arial" pitchFamily="34" charset="0"/>
              <a:buChar char="•"/>
              <a:defRPr/>
            </a:pPr>
            <a:r>
              <a:rPr lang="en-US" dirty="0" smtClean="0"/>
              <a:t>P</a:t>
            </a:r>
            <a:r>
              <a:rPr lang="en-US" baseline="-25000" dirty="0" smtClean="0"/>
              <a:t>C</a:t>
            </a:r>
            <a:r>
              <a:rPr lang="en-US" dirty="0" smtClean="0"/>
              <a:t> – 1 </a:t>
            </a:r>
            <a:r>
              <a:rPr lang="en-US" i="1" dirty="0" smtClean="0"/>
              <a:t>TU</a:t>
            </a:r>
          </a:p>
          <a:p>
            <a:pPr marL="800100" lvl="2" eaLnBrk="1" fontAlgn="auto" hangingPunct="1">
              <a:spcAft>
                <a:spcPts val="0"/>
              </a:spcAft>
              <a:buFont typeface="Arial" pitchFamily="34" charset="0"/>
              <a:buChar char="•"/>
              <a:defRPr/>
            </a:pPr>
            <a:r>
              <a:rPr lang="en-US" dirty="0" smtClean="0"/>
              <a:t>P</a:t>
            </a:r>
            <a:r>
              <a:rPr lang="en-US" baseline="-25000" dirty="0" smtClean="0"/>
              <a:t>D</a:t>
            </a:r>
            <a:r>
              <a:rPr lang="en-US" dirty="0" smtClean="0"/>
              <a:t> – 7 </a:t>
            </a:r>
            <a:r>
              <a:rPr lang="en-US" i="1" dirty="0" smtClean="0"/>
              <a:t>TU</a:t>
            </a:r>
          </a:p>
          <a:p>
            <a:pPr marL="0" eaLnBrk="1" fontAlgn="auto" hangingPunct="1">
              <a:spcAft>
                <a:spcPts val="0"/>
              </a:spcAft>
              <a:buFont typeface="Arial" pitchFamily="34" charset="0"/>
              <a:buNone/>
              <a:defRPr/>
            </a:pPr>
            <a:r>
              <a:rPr lang="en-US" dirty="0" smtClean="0"/>
              <a:t>If RR scheduling is used, what quanta size should be used to achieve minimal average turnaround time? (assume 0 cost for context switches)</a:t>
            </a:r>
          </a:p>
          <a:p>
            <a:pPr eaLnBrk="1" fontAlgn="auto" hangingPunct="1">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6ADB7AD2-4E83-4436-A84A-E0BB6EB7607B}" type="slidenum">
              <a:rPr lang="he-IL" smtClean="0"/>
              <a:pPr>
                <a:defRPr/>
              </a:pPr>
              <a:t>29</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fontAlgn="auto" hangingPunct="1">
              <a:spcAft>
                <a:spcPts val="0"/>
              </a:spcAft>
              <a:buFont typeface="Arial" pitchFamily="34" charset="0"/>
              <a:buNone/>
              <a:defRPr/>
            </a:pPr>
            <a:r>
              <a:rPr lang="en-US" dirty="0"/>
              <a:t>Two types of </a:t>
            </a:r>
            <a:r>
              <a:rPr lang="en-US" dirty="0" smtClean="0"/>
              <a:t>scheduling</a:t>
            </a:r>
            <a:endParaRPr lang="en-US" dirty="0"/>
          </a:p>
        </p:txBody>
      </p:sp>
      <p:sp>
        <p:nvSpPr>
          <p:cNvPr id="3" name="Content Placeholder 2"/>
          <p:cNvSpPr>
            <a:spLocks noGrp="1"/>
          </p:cNvSpPr>
          <p:nvPr>
            <p:ph idx="1"/>
          </p:nvPr>
        </p:nvSpPr>
        <p:spPr/>
        <p:txBody>
          <a:bodyPr rtlCol="0">
            <a:normAutofit lnSpcReduction="10000"/>
          </a:bodyPr>
          <a:lstStyle/>
          <a:p>
            <a:pPr lvl="1" eaLnBrk="1" fontAlgn="auto" hangingPunct="1">
              <a:spcAft>
                <a:spcPts val="0"/>
              </a:spcAft>
              <a:buFont typeface="Wingdings" pitchFamily="2" charset="2"/>
              <a:buChar char="q"/>
              <a:defRPr/>
            </a:pPr>
            <a:r>
              <a:rPr lang="en-US" i="1" dirty="0" smtClean="0">
                <a:effectLst>
                  <a:outerShdw blurRad="38100" dist="38100" dir="2700000" algn="tl">
                    <a:srgbClr val="000000">
                      <a:alpha val="43137"/>
                    </a:srgbClr>
                  </a:outerShdw>
                </a:effectLst>
              </a:rPr>
              <a:t>Preemptive </a:t>
            </a:r>
            <a:r>
              <a:rPr lang="en-US" i="1" dirty="0" smtClean="0">
                <a:effectLst>
                  <a:outerShdw blurRad="38100" dist="38100" dir="2700000" algn="tl">
                    <a:srgbClr val="000000">
                      <a:alpha val="43137"/>
                    </a:srgbClr>
                  </a:outerShdw>
                </a:effectLst>
              </a:rPr>
              <a:t>scheduling</a:t>
            </a:r>
            <a:r>
              <a:rPr lang="en-US" dirty="0" smtClean="0"/>
              <a:t/>
            </a:r>
            <a:br>
              <a:rPr lang="en-US" dirty="0" smtClean="0"/>
            </a:br>
            <a:r>
              <a:rPr lang="en-US" dirty="0" smtClean="0"/>
              <a:t>A task may be rescheduled to operate at a later time (for example, it may be rescheduled by the scheduler upon the arrival of a “more important” task).</a:t>
            </a:r>
          </a:p>
          <a:p>
            <a:pPr lvl="1" eaLnBrk="1" fontAlgn="auto" hangingPunct="1">
              <a:spcAft>
                <a:spcPts val="0"/>
              </a:spcAft>
              <a:buFont typeface="Wingdings" pitchFamily="2" charset="2"/>
              <a:buChar char="q"/>
              <a:defRPr/>
            </a:pPr>
            <a:r>
              <a:rPr lang="en-US" i="1" dirty="0" smtClean="0">
                <a:effectLst>
                  <a:outerShdw blurRad="38100" dist="38100" dir="2700000" algn="tl">
                    <a:srgbClr val="000000">
                      <a:alpha val="43137"/>
                    </a:srgbClr>
                  </a:outerShdw>
                </a:effectLst>
              </a:rPr>
              <a:t>Non Preemptive scheduling (cooperative)</a:t>
            </a:r>
            <a:r>
              <a:rPr lang="en-US" dirty="0" smtClean="0"/>
              <a:t/>
            </a:r>
            <a:br>
              <a:rPr lang="en-US" dirty="0" smtClean="0"/>
            </a:br>
            <a:r>
              <a:rPr lang="en-US" dirty="0" smtClean="0"/>
              <a:t>Task switching can only be performed with explicitly defined system services (for example: the termination task, explicit call to yield() , I/O operation which changes the process state to </a:t>
            </a:r>
            <a:r>
              <a:rPr lang="en-US" i="1" dirty="0" smtClean="0">
                <a:effectLst>
                  <a:outerShdw blurRad="38100" dist="38100" dir="2700000" algn="tl">
                    <a:srgbClr val="000000">
                      <a:alpha val="43137"/>
                    </a:srgbClr>
                  </a:outerShdw>
                </a:effectLst>
              </a:rPr>
              <a:t>blocking</a:t>
            </a:r>
            <a:r>
              <a:rPr lang="en-US" dirty="0" smtClean="0"/>
              <a:t>, etc’…).</a:t>
            </a:r>
            <a:endParaRPr lang="en-US" dirty="0"/>
          </a:p>
        </p:txBody>
      </p:sp>
      <p:sp>
        <p:nvSpPr>
          <p:cNvPr id="4" name="Slide Number Placeholder 3"/>
          <p:cNvSpPr>
            <a:spLocks noGrp="1"/>
          </p:cNvSpPr>
          <p:nvPr>
            <p:ph type="sldNum" sz="quarter" idx="12"/>
          </p:nvPr>
        </p:nvSpPr>
        <p:spPr/>
        <p:txBody>
          <a:bodyPr/>
          <a:lstStyle/>
          <a:p>
            <a:pPr>
              <a:defRPr/>
            </a:pPr>
            <a:fld id="{6ADB7AD2-4E83-4436-A84A-E0BB6EB7607B}" type="slidenum">
              <a:rPr lang="he-IL"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l" eaLnBrk="1" hangingPunct="1"/>
            <a:r>
              <a:rPr lang="en-US" smtClean="0"/>
              <a:t>Round Robin</a:t>
            </a:r>
          </a:p>
        </p:txBody>
      </p:sp>
      <p:sp>
        <p:nvSpPr>
          <p:cNvPr id="3" name="Content Placeholder 2"/>
          <p:cNvSpPr>
            <a:spLocks noGrp="1"/>
          </p:cNvSpPr>
          <p:nvPr>
            <p:ph idx="1"/>
          </p:nvPr>
        </p:nvSpPr>
        <p:spPr/>
        <p:txBody>
          <a:bodyPr rtlCol="0">
            <a:normAutofit fontScale="77500" lnSpcReduction="20000"/>
          </a:bodyPr>
          <a:lstStyle/>
          <a:p>
            <a:pPr marL="514350" indent="-514350" eaLnBrk="1" fontAlgn="auto" hangingPunct="1">
              <a:spcAft>
                <a:spcPts val="0"/>
              </a:spcAft>
              <a:buFont typeface="+mj-lt"/>
              <a:buAutoNum type="arabicPeriod"/>
              <a:defRPr/>
            </a:pPr>
            <a:r>
              <a:rPr lang="en-US" dirty="0" smtClean="0"/>
              <a:t>Quanta = 1:</a:t>
            </a:r>
            <a:br>
              <a:rPr lang="en-US" dirty="0" smtClean="0"/>
            </a:br>
            <a:endParaRPr lang="en-US" dirty="0" smtClean="0"/>
          </a:p>
          <a:p>
            <a:pPr marL="1314450" lvl="2" indent="-514350" eaLnBrk="1" fontAlgn="auto" hangingPunct="1">
              <a:spcAft>
                <a:spcPts val="0"/>
              </a:spcAft>
              <a:buFont typeface="Arial" pitchFamily="34" charset="0"/>
              <a:buNone/>
              <a:defRPr/>
            </a:pPr>
            <a:r>
              <a:rPr lang="en-US" dirty="0" smtClean="0"/>
              <a:t/>
            </a:r>
            <a:br>
              <a:rPr lang="en-US" dirty="0" smtClean="0"/>
            </a:br>
            <a:endParaRPr lang="en-US" dirty="0" smtClean="0"/>
          </a:p>
          <a:p>
            <a:pPr marL="514350" indent="-514350" eaLnBrk="1" fontAlgn="auto" hangingPunct="1">
              <a:spcAft>
                <a:spcPts val="0"/>
              </a:spcAft>
              <a:buFont typeface="+mj-lt"/>
              <a:buAutoNum type="arabicPeriod"/>
              <a:defRPr/>
            </a:pPr>
            <a:r>
              <a:rPr lang="en-US" dirty="0" smtClean="0"/>
              <a:t>Quanta = 2: </a:t>
            </a:r>
            <a:br>
              <a:rPr lang="en-US" dirty="0" smtClean="0"/>
            </a:br>
            <a:r>
              <a:rPr lang="en-US" dirty="0" smtClean="0"/>
              <a:t/>
            </a:r>
            <a:br>
              <a:rPr lang="en-US" dirty="0" smtClean="0"/>
            </a:br>
            <a:r>
              <a:rPr lang="en-US" dirty="0" smtClean="0"/>
              <a:t>	</a:t>
            </a:r>
            <a:r>
              <a:rPr lang="en-US" sz="2400" dirty="0" smtClean="0"/>
              <a:t/>
            </a:r>
            <a:br>
              <a:rPr lang="en-US" sz="2400" dirty="0" smtClean="0"/>
            </a:br>
            <a:endParaRPr lang="en-US" sz="2500" dirty="0" smtClean="0"/>
          </a:p>
          <a:p>
            <a:pPr marL="514350" indent="-514350" eaLnBrk="1" fontAlgn="auto" hangingPunct="1">
              <a:spcAft>
                <a:spcPts val="0"/>
              </a:spcAft>
              <a:buFont typeface="+mj-lt"/>
              <a:buAutoNum type="arabicPeriod"/>
              <a:defRPr/>
            </a:pPr>
            <a:r>
              <a:rPr lang="en-US" dirty="0" smtClean="0"/>
              <a:t>Quanta = 3: 10.75 </a:t>
            </a:r>
            <a:r>
              <a:rPr lang="en-US" i="1" dirty="0" smtClean="0"/>
              <a:t>TU</a:t>
            </a:r>
            <a:endParaRPr lang="en-US" dirty="0" smtClean="0"/>
          </a:p>
          <a:p>
            <a:pPr marL="514350" indent="-514350" eaLnBrk="1" fontAlgn="auto" hangingPunct="1">
              <a:spcAft>
                <a:spcPts val="0"/>
              </a:spcAft>
              <a:buFont typeface="+mj-lt"/>
              <a:buAutoNum type="arabicPeriod"/>
              <a:defRPr/>
            </a:pPr>
            <a:r>
              <a:rPr lang="en-US" dirty="0" smtClean="0"/>
              <a:t>Quanta = 4: 11.5 </a:t>
            </a:r>
            <a:r>
              <a:rPr lang="en-US" i="1" dirty="0" smtClean="0"/>
              <a:t>TU</a:t>
            </a:r>
            <a:endParaRPr lang="en-US" dirty="0" smtClean="0"/>
          </a:p>
          <a:p>
            <a:pPr marL="514350" indent="-514350" eaLnBrk="1" fontAlgn="auto" hangingPunct="1">
              <a:spcAft>
                <a:spcPts val="0"/>
              </a:spcAft>
              <a:buFont typeface="+mj-lt"/>
              <a:buAutoNum type="arabicPeriod"/>
              <a:defRPr/>
            </a:pPr>
            <a:r>
              <a:rPr lang="en-US" dirty="0" smtClean="0"/>
              <a:t>Quanta = 5: 12.25 </a:t>
            </a:r>
            <a:r>
              <a:rPr lang="en-US" i="1" dirty="0" smtClean="0"/>
              <a:t>TU</a:t>
            </a:r>
            <a:endParaRPr lang="en-US" dirty="0" smtClean="0"/>
          </a:p>
          <a:p>
            <a:pPr marL="514350" indent="-514350" eaLnBrk="1" fontAlgn="auto" hangingPunct="1">
              <a:spcAft>
                <a:spcPts val="0"/>
              </a:spcAft>
              <a:buFont typeface="+mj-lt"/>
              <a:buAutoNum type="arabicPeriod"/>
              <a:defRPr/>
            </a:pPr>
            <a:r>
              <a:rPr lang="en-US" dirty="0" smtClean="0"/>
              <a:t>Quanta = 6: 10.5 </a:t>
            </a:r>
            <a:r>
              <a:rPr lang="en-US" i="1" dirty="0" smtClean="0"/>
              <a:t>TU</a:t>
            </a:r>
            <a:endParaRPr lang="en-US" dirty="0" smtClean="0"/>
          </a:p>
          <a:p>
            <a:pPr marL="514350" indent="-514350" eaLnBrk="1" fontAlgn="auto" hangingPunct="1">
              <a:spcAft>
                <a:spcPts val="0"/>
              </a:spcAft>
              <a:buFont typeface="+mj-lt"/>
              <a:buAutoNum type="arabicPeriod"/>
              <a:defRPr/>
            </a:pPr>
            <a:r>
              <a:rPr lang="en-US" dirty="0" smtClean="0"/>
              <a:t>Quanta = 7: 10.5 </a:t>
            </a:r>
            <a:r>
              <a:rPr lang="en-US" i="1" dirty="0" smtClean="0"/>
              <a:t>TU</a:t>
            </a:r>
            <a:endParaRPr lang="en-US" dirty="0" smtClean="0"/>
          </a:p>
          <a:p>
            <a:pPr marL="514350" indent="-514350" eaLnBrk="1" fontAlgn="auto" hangingPunct="1">
              <a:spcAft>
                <a:spcPts val="0"/>
              </a:spcAft>
              <a:buFont typeface="+mj-lt"/>
              <a:buAutoNum type="arabicPeriod"/>
              <a:defRPr/>
            </a:pPr>
            <a:endParaRPr lang="en-US" dirty="0" smtClean="0"/>
          </a:p>
          <a:p>
            <a:pPr marL="514350" indent="-514350" eaLnBrk="1" fontAlgn="auto" hangingPunct="1">
              <a:spcAft>
                <a:spcPts val="0"/>
              </a:spcAft>
              <a:buFont typeface="+mj-lt"/>
              <a:buAutoNum type="arabicPeriod"/>
              <a:defRPr/>
            </a:pPr>
            <a:endParaRPr lang="en-US" dirty="0" smtClean="0"/>
          </a:p>
          <a:p>
            <a:pPr marL="514350" indent="-514350" eaLnBrk="1" fontAlgn="auto" hangingPunct="1">
              <a:spcAft>
                <a:spcPts val="0"/>
              </a:spcAft>
              <a:buFont typeface="+mj-lt"/>
              <a:buAutoNum type="arabicPeriod"/>
              <a:defRPr/>
            </a:pPr>
            <a:endParaRPr lang="en-US" dirty="0"/>
          </a:p>
        </p:txBody>
      </p:sp>
      <p:graphicFrame>
        <p:nvGraphicFramePr>
          <p:cNvPr id="4" name="Table 3"/>
          <p:cNvGraphicFramePr>
            <a:graphicFrameLocks noGrp="1"/>
          </p:cNvGraphicFramePr>
          <p:nvPr/>
        </p:nvGraphicFramePr>
        <p:xfrm>
          <a:off x="2743200" y="1684338"/>
          <a:ext cx="5562598" cy="677862"/>
        </p:xfrm>
        <a:graphic>
          <a:graphicData uri="http://schemas.openxmlformats.org/drawingml/2006/table">
            <a:tbl>
              <a:tblPr firstRow="1" bandRow="1">
                <a:tableStyleId>{C083E6E3-FA7D-4D7B-A595-EF9225AFEA82}</a:tableStyleId>
              </a:tblPr>
              <a:tblGrid>
                <a:gridCol w="327355"/>
                <a:gridCol w="327355"/>
                <a:gridCol w="324918"/>
                <a:gridCol w="327355"/>
                <a:gridCol w="327355"/>
                <a:gridCol w="327355"/>
                <a:gridCol w="327355"/>
                <a:gridCol w="327355"/>
                <a:gridCol w="327355"/>
                <a:gridCol w="327355"/>
                <a:gridCol w="327355"/>
                <a:gridCol w="327355"/>
                <a:gridCol w="327355"/>
                <a:gridCol w="327355"/>
                <a:gridCol w="327355"/>
                <a:gridCol w="327355"/>
                <a:gridCol w="327355"/>
              </a:tblGrid>
              <a:tr h="338931">
                <a:tc>
                  <a:txBody>
                    <a:bodyPr/>
                    <a:lstStyle/>
                    <a:p>
                      <a:pPr algn="ctr"/>
                      <a:r>
                        <a:rPr lang="en-US" sz="1600" dirty="0" smtClean="0"/>
                        <a:t>A</a:t>
                      </a:r>
                      <a:endParaRPr lang="en-US" sz="1600" dirty="0"/>
                    </a:p>
                  </a:txBody>
                  <a:tcPr marL="83476" marR="83476" marT="41786" marB="41786"/>
                </a:tc>
                <a:tc>
                  <a:txBody>
                    <a:bodyPr/>
                    <a:lstStyle/>
                    <a:p>
                      <a:pPr algn="ctr"/>
                      <a:r>
                        <a:rPr lang="en-US" sz="1600" dirty="0" smtClean="0"/>
                        <a:t>B</a:t>
                      </a:r>
                      <a:endParaRPr lang="en-US" sz="1600" dirty="0"/>
                    </a:p>
                  </a:txBody>
                  <a:tcPr marL="83476" marR="83476" marT="41786" marB="41786"/>
                </a:tc>
                <a:tc>
                  <a:txBody>
                    <a:bodyPr/>
                    <a:lstStyle/>
                    <a:p>
                      <a:pPr algn="ctr"/>
                      <a:r>
                        <a:rPr lang="en-US" sz="1600" dirty="0" smtClean="0"/>
                        <a:t>C</a:t>
                      </a:r>
                      <a:endParaRPr lang="en-US" sz="1600" dirty="0"/>
                    </a:p>
                  </a:txBody>
                  <a:tcPr marL="83476" marR="83476" marT="41786" marB="41786">
                    <a:lnR w="12700" cap="flat" cmpd="sng" algn="ctr">
                      <a:solidFill>
                        <a:schemeClr val="tx1"/>
                      </a:solidFill>
                      <a:prstDash val="solid"/>
                      <a:round/>
                      <a:headEnd type="none" w="med" len="med"/>
                      <a:tailEnd type="none" w="med" len="med"/>
                    </a:lnR>
                  </a:tcPr>
                </a:tc>
                <a:tc>
                  <a:txBody>
                    <a:bodyPr/>
                    <a:lstStyle/>
                    <a:p>
                      <a:pPr algn="ctr"/>
                      <a:r>
                        <a:rPr lang="en-US" sz="1600" dirty="0" smtClean="0"/>
                        <a:t>D</a:t>
                      </a:r>
                      <a:endParaRPr lang="en-US" sz="1600" dirty="0"/>
                    </a:p>
                  </a:txBody>
                  <a:tcPr marL="83476" marR="83476" marT="41786" marB="41786">
                    <a:lnL w="12700" cap="flat" cmpd="sng" algn="ctr">
                      <a:solidFill>
                        <a:schemeClr val="tx1"/>
                      </a:solidFill>
                      <a:prstDash val="solid"/>
                      <a:round/>
                      <a:headEnd type="none" w="med" len="med"/>
                      <a:tailEnd type="none" w="med" len="med"/>
                    </a:lnL>
                  </a:tcPr>
                </a:tc>
                <a:tc>
                  <a:txBody>
                    <a:bodyPr/>
                    <a:lstStyle/>
                    <a:p>
                      <a:pPr algn="ctr"/>
                      <a:r>
                        <a:rPr lang="en-US" sz="1600" dirty="0" smtClean="0"/>
                        <a:t>A</a:t>
                      </a:r>
                      <a:endParaRPr lang="en-US" sz="1600" dirty="0"/>
                    </a:p>
                  </a:txBody>
                  <a:tcPr marL="83476" marR="83476" marT="41786" marB="41786"/>
                </a:tc>
                <a:tc>
                  <a:txBody>
                    <a:bodyPr/>
                    <a:lstStyle/>
                    <a:p>
                      <a:pPr algn="ctr"/>
                      <a:r>
                        <a:rPr lang="en-US" sz="1600" dirty="0" smtClean="0"/>
                        <a:t>B</a:t>
                      </a:r>
                      <a:endParaRPr lang="en-US" sz="1600" dirty="0"/>
                    </a:p>
                  </a:txBody>
                  <a:tcPr marL="83476" marR="83476" marT="41786" marB="41786"/>
                </a:tc>
                <a:tc>
                  <a:txBody>
                    <a:bodyPr/>
                    <a:lstStyle/>
                    <a:p>
                      <a:pPr algn="ctr"/>
                      <a:r>
                        <a:rPr lang="en-US" sz="1600" dirty="0" smtClean="0"/>
                        <a:t>D</a:t>
                      </a:r>
                      <a:endParaRPr lang="en-US" sz="1600" dirty="0"/>
                    </a:p>
                  </a:txBody>
                  <a:tcPr marL="83476" marR="83476" marT="41786" marB="41786"/>
                </a:tc>
                <a:tc>
                  <a:txBody>
                    <a:bodyPr/>
                    <a:lstStyle/>
                    <a:p>
                      <a:pPr algn="ctr"/>
                      <a:r>
                        <a:rPr lang="en-US" sz="1600" dirty="0" smtClean="0"/>
                        <a:t>A</a:t>
                      </a:r>
                      <a:endParaRPr lang="en-US" sz="1600" dirty="0"/>
                    </a:p>
                  </a:txBody>
                  <a:tcPr marL="83476" marR="83476" marT="41786" marB="41786"/>
                </a:tc>
                <a:tc>
                  <a:txBody>
                    <a:bodyPr/>
                    <a:lstStyle/>
                    <a:p>
                      <a:pPr algn="ctr"/>
                      <a:r>
                        <a:rPr lang="en-US" sz="1600" dirty="0" smtClean="0"/>
                        <a:t>B</a:t>
                      </a:r>
                      <a:endParaRPr lang="en-US" sz="1600" dirty="0"/>
                    </a:p>
                  </a:txBody>
                  <a:tcPr marL="83476" marR="83476" marT="41786" marB="41786">
                    <a:lnR w="12700" cap="flat" cmpd="sng" algn="ctr">
                      <a:solidFill>
                        <a:schemeClr val="tx1"/>
                      </a:solidFill>
                      <a:prstDash val="solid"/>
                      <a:round/>
                      <a:headEnd type="none" w="med" len="med"/>
                      <a:tailEnd type="none" w="med" len="med"/>
                    </a:lnR>
                  </a:tcPr>
                </a:tc>
                <a:tc>
                  <a:txBody>
                    <a:bodyPr/>
                    <a:lstStyle/>
                    <a:p>
                      <a:pPr algn="ctr"/>
                      <a:r>
                        <a:rPr lang="en-US" sz="1600" dirty="0" smtClean="0"/>
                        <a:t>D</a:t>
                      </a:r>
                      <a:endParaRPr lang="en-US" sz="1600" dirty="0"/>
                    </a:p>
                  </a:txBody>
                  <a:tcPr marL="83476" marR="83476" marT="41786" marB="41786">
                    <a:lnL w="12700" cap="flat" cmpd="sng" algn="ctr">
                      <a:solidFill>
                        <a:schemeClr val="tx1"/>
                      </a:solidFill>
                      <a:prstDash val="solid"/>
                      <a:round/>
                      <a:headEnd type="none" w="med" len="med"/>
                      <a:tailEnd type="none" w="med" len="med"/>
                    </a:lnL>
                  </a:tcPr>
                </a:tc>
                <a:tc>
                  <a:txBody>
                    <a:bodyPr/>
                    <a:lstStyle/>
                    <a:p>
                      <a:pPr algn="ctr"/>
                      <a:r>
                        <a:rPr lang="en-US" sz="1600" dirty="0" smtClean="0"/>
                        <a:t>A</a:t>
                      </a:r>
                      <a:endParaRPr lang="en-US" sz="1600" dirty="0"/>
                    </a:p>
                  </a:txBody>
                  <a:tcPr marL="83476" marR="83476" marT="41786" marB="41786"/>
                </a:tc>
                <a:tc>
                  <a:txBody>
                    <a:bodyPr/>
                    <a:lstStyle/>
                    <a:p>
                      <a:pPr algn="ctr"/>
                      <a:r>
                        <a:rPr lang="en-US" sz="1600" dirty="0" smtClean="0"/>
                        <a:t>D</a:t>
                      </a:r>
                      <a:endParaRPr lang="en-US" sz="1600" dirty="0"/>
                    </a:p>
                  </a:txBody>
                  <a:tcPr marL="83476" marR="83476" marT="41786" marB="41786"/>
                </a:tc>
                <a:tc>
                  <a:txBody>
                    <a:bodyPr/>
                    <a:lstStyle/>
                    <a:p>
                      <a:pPr algn="ctr"/>
                      <a:r>
                        <a:rPr lang="en-US" sz="1600" dirty="0" smtClean="0"/>
                        <a:t>A</a:t>
                      </a:r>
                      <a:endParaRPr lang="en-US" sz="1600" dirty="0"/>
                    </a:p>
                  </a:txBody>
                  <a:tcPr marL="83476" marR="83476" marT="41786" marB="41786"/>
                </a:tc>
                <a:tc>
                  <a:txBody>
                    <a:bodyPr/>
                    <a:lstStyle/>
                    <a:p>
                      <a:pPr algn="ctr"/>
                      <a:r>
                        <a:rPr lang="en-US" sz="1600" dirty="0" smtClean="0"/>
                        <a:t>D</a:t>
                      </a:r>
                      <a:endParaRPr lang="en-US" sz="1600" dirty="0"/>
                    </a:p>
                  </a:txBody>
                  <a:tcPr marL="83476" marR="83476" marT="41786" marB="41786"/>
                </a:tc>
                <a:tc>
                  <a:txBody>
                    <a:bodyPr/>
                    <a:lstStyle/>
                    <a:p>
                      <a:pPr algn="ctr"/>
                      <a:r>
                        <a:rPr lang="en-US" sz="1600" dirty="0" smtClean="0"/>
                        <a:t>A</a:t>
                      </a:r>
                      <a:endParaRPr lang="en-US" sz="1600" dirty="0"/>
                    </a:p>
                  </a:txBody>
                  <a:tcPr marL="83476" marR="83476" marT="41786" marB="41786">
                    <a:lnR w="12700" cap="flat" cmpd="sng" algn="ctr">
                      <a:solidFill>
                        <a:schemeClr val="tx1"/>
                      </a:solidFill>
                      <a:prstDash val="solid"/>
                      <a:round/>
                      <a:headEnd type="none" w="med" len="med"/>
                      <a:tailEnd type="none" w="med" len="med"/>
                    </a:lnR>
                  </a:tcPr>
                </a:tc>
                <a:tc>
                  <a:txBody>
                    <a:bodyPr/>
                    <a:lstStyle/>
                    <a:p>
                      <a:pPr algn="ctr"/>
                      <a:r>
                        <a:rPr lang="en-US" sz="1600" dirty="0" smtClean="0"/>
                        <a:t>D</a:t>
                      </a:r>
                      <a:endParaRPr lang="en-US" sz="1600" dirty="0"/>
                    </a:p>
                  </a:txBody>
                  <a:tcPr marL="83476" marR="83476" marT="41786" marB="41786">
                    <a:lnL w="12700" cap="flat" cmpd="sng" algn="ctr">
                      <a:solidFill>
                        <a:schemeClr val="tx1"/>
                      </a:solidFill>
                      <a:prstDash val="solid"/>
                      <a:round/>
                      <a:headEnd type="none" w="med" len="med"/>
                      <a:tailEnd type="none" w="med" len="med"/>
                    </a:lnL>
                  </a:tcPr>
                </a:tc>
                <a:tc>
                  <a:txBody>
                    <a:bodyPr/>
                    <a:lstStyle/>
                    <a:p>
                      <a:pPr algn="ctr"/>
                      <a:r>
                        <a:rPr lang="en-US" sz="1600" dirty="0" smtClean="0"/>
                        <a:t>D</a:t>
                      </a:r>
                      <a:endParaRPr lang="en-US" sz="1600" dirty="0"/>
                    </a:p>
                  </a:txBody>
                  <a:tcPr marL="83476" marR="83476" marT="41786" marB="41786">
                    <a:lnR w="12700" cap="flat" cmpd="sng" algn="ctr">
                      <a:solidFill>
                        <a:schemeClr val="tx1"/>
                      </a:solidFill>
                      <a:prstDash val="solid"/>
                      <a:round/>
                      <a:headEnd type="none" w="med" len="med"/>
                      <a:tailEnd type="none" w="med" len="med"/>
                    </a:lnR>
                  </a:tcPr>
                </a:tc>
              </a:tr>
              <a:tr h="338931">
                <a:tc>
                  <a:txBody>
                    <a:bodyPr/>
                    <a:lstStyle/>
                    <a:p>
                      <a:pPr algn="ctr"/>
                      <a:r>
                        <a:rPr lang="en-US" sz="1100" dirty="0" smtClean="0"/>
                        <a:t>1</a:t>
                      </a:r>
                      <a:endParaRPr lang="en-US" sz="1100" dirty="0"/>
                    </a:p>
                  </a:txBody>
                  <a:tcPr marL="83476" marR="83476" marT="41786" marB="41786"/>
                </a:tc>
                <a:tc>
                  <a:txBody>
                    <a:bodyPr/>
                    <a:lstStyle/>
                    <a:p>
                      <a:pPr algn="ctr"/>
                      <a:r>
                        <a:rPr lang="en-US" sz="1100" dirty="0" smtClean="0"/>
                        <a:t>2</a:t>
                      </a:r>
                      <a:endParaRPr lang="en-US" sz="1100" dirty="0"/>
                    </a:p>
                  </a:txBody>
                  <a:tcPr marL="83476" marR="83476" marT="41786" marB="41786"/>
                </a:tc>
                <a:tc>
                  <a:txBody>
                    <a:bodyPr/>
                    <a:lstStyle/>
                    <a:p>
                      <a:pPr algn="ctr"/>
                      <a:r>
                        <a:rPr lang="en-US" sz="1100" dirty="0" smtClean="0"/>
                        <a:t>3</a:t>
                      </a:r>
                      <a:endParaRPr lang="en-US" sz="1100" dirty="0"/>
                    </a:p>
                  </a:txBody>
                  <a:tcPr marL="83476" marR="83476" marT="41786" marB="41786">
                    <a:lnR w="12700" cap="flat" cmpd="sng" algn="ctr">
                      <a:solidFill>
                        <a:schemeClr val="tx1"/>
                      </a:solidFill>
                      <a:prstDash val="solid"/>
                      <a:round/>
                      <a:headEnd type="none" w="med" len="med"/>
                      <a:tailEnd type="none" w="med" len="med"/>
                    </a:lnR>
                  </a:tcPr>
                </a:tc>
                <a:tc>
                  <a:txBody>
                    <a:bodyPr/>
                    <a:lstStyle/>
                    <a:p>
                      <a:pPr algn="ctr"/>
                      <a:r>
                        <a:rPr lang="en-US" sz="1100" dirty="0" smtClean="0"/>
                        <a:t>4</a:t>
                      </a:r>
                      <a:endParaRPr lang="en-US" sz="1100" dirty="0"/>
                    </a:p>
                  </a:txBody>
                  <a:tcPr marL="83476" marR="83476" marT="41786" marB="41786">
                    <a:lnL w="12700" cap="flat" cmpd="sng" algn="ctr">
                      <a:solidFill>
                        <a:schemeClr val="tx1"/>
                      </a:solidFill>
                      <a:prstDash val="solid"/>
                      <a:round/>
                      <a:headEnd type="none" w="med" len="med"/>
                      <a:tailEnd type="none" w="med" len="med"/>
                    </a:lnL>
                  </a:tcPr>
                </a:tc>
                <a:tc>
                  <a:txBody>
                    <a:bodyPr/>
                    <a:lstStyle/>
                    <a:p>
                      <a:pPr algn="ctr"/>
                      <a:r>
                        <a:rPr lang="en-US" sz="1100" dirty="0" smtClean="0"/>
                        <a:t>5</a:t>
                      </a:r>
                      <a:endParaRPr lang="en-US" sz="1100" dirty="0"/>
                    </a:p>
                  </a:txBody>
                  <a:tcPr marL="83476" marR="83476" marT="41786" marB="41786"/>
                </a:tc>
                <a:tc>
                  <a:txBody>
                    <a:bodyPr/>
                    <a:lstStyle/>
                    <a:p>
                      <a:pPr algn="ctr"/>
                      <a:r>
                        <a:rPr lang="en-US" sz="1100" dirty="0" smtClean="0"/>
                        <a:t>6</a:t>
                      </a:r>
                      <a:endParaRPr lang="en-US" sz="1100" dirty="0"/>
                    </a:p>
                  </a:txBody>
                  <a:tcPr marL="83476" marR="83476" marT="41786" marB="41786"/>
                </a:tc>
                <a:tc>
                  <a:txBody>
                    <a:bodyPr/>
                    <a:lstStyle/>
                    <a:p>
                      <a:pPr algn="ctr"/>
                      <a:r>
                        <a:rPr lang="en-US" sz="1100" dirty="0" smtClean="0"/>
                        <a:t>7</a:t>
                      </a:r>
                      <a:endParaRPr lang="en-US" sz="1100" dirty="0"/>
                    </a:p>
                  </a:txBody>
                  <a:tcPr marL="83476" marR="83476" marT="41786" marB="41786"/>
                </a:tc>
                <a:tc>
                  <a:txBody>
                    <a:bodyPr/>
                    <a:lstStyle/>
                    <a:p>
                      <a:pPr algn="ctr"/>
                      <a:r>
                        <a:rPr lang="en-US" sz="1100" dirty="0" smtClean="0"/>
                        <a:t>8</a:t>
                      </a:r>
                      <a:endParaRPr lang="en-US" sz="1100" dirty="0"/>
                    </a:p>
                  </a:txBody>
                  <a:tcPr marL="83476" marR="83476" marT="41786" marB="41786"/>
                </a:tc>
                <a:tc>
                  <a:txBody>
                    <a:bodyPr/>
                    <a:lstStyle/>
                    <a:p>
                      <a:pPr algn="ctr"/>
                      <a:r>
                        <a:rPr lang="en-US" sz="1100" dirty="0" smtClean="0"/>
                        <a:t>9</a:t>
                      </a:r>
                      <a:endParaRPr lang="en-US" sz="1100" dirty="0"/>
                    </a:p>
                  </a:txBody>
                  <a:tcPr marL="83476" marR="83476" marT="41786" marB="41786">
                    <a:lnR w="12700" cap="flat" cmpd="sng" algn="ctr">
                      <a:solidFill>
                        <a:schemeClr val="tx1"/>
                      </a:solidFill>
                      <a:prstDash val="solid"/>
                      <a:round/>
                      <a:headEnd type="none" w="med" len="med"/>
                      <a:tailEnd type="none" w="med" len="med"/>
                    </a:lnR>
                  </a:tcPr>
                </a:tc>
                <a:tc>
                  <a:txBody>
                    <a:bodyPr/>
                    <a:lstStyle/>
                    <a:p>
                      <a:pPr algn="ctr"/>
                      <a:r>
                        <a:rPr lang="en-US" sz="1100" dirty="0" smtClean="0"/>
                        <a:t>10</a:t>
                      </a:r>
                      <a:endParaRPr lang="en-US" sz="1100" dirty="0"/>
                    </a:p>
                  </a:txBody>
                  <a:tcPr marL="83476" marR="83476" marT="41786" marB="41786">
                    <a:lnL w="12700" cap="flat" cmpd="sng" algn="ctr">
                      <a:solidFill>
                        <a:schemeClr val="tx1"/>
                      </a:solidFill>
                      <a:prstDash val="solid"/>
                      <a:round/>
                      <a:headEnd type="none" w="med" len="med"/>
                      <a:tailEnd type="none" w="med" len="med"/>
                    </a:lnL>
                  </a:tcPr>
                </a:tc>
                <a:tc>
                  <a:txBody>
                    <a:bodyPr/>
                    <a:lstStyle/>
                    <a:p>
                      <a:pPr algn="ctr"/>
                      <a:r>
                        <a:rPr lang="en-US" sz="1100" dirty="0" smtClean="0"/>
                        <a:t>11</a:t>
                      </a:r>
                      <a:endParaRPr lang="en-US" sz="1100" dirty="0"/>
                    </a:p>
                  </a:txBody>
                  <a:tcPr marL="83476" marR="83476" marT="41786" marB="41786"/>
                </a:tc>
                <a:tc>
                  <a:txBody>
                    <a:bodyPr/>
                    <a:lstStyle/>
                    <a:p>
                      <a:pPr algn="ctr"/>
                      <a:r>
                        <a:rPr lang="en-US" sz="1100" dirty="0" smtClean="0"/>
                        <a:t>12</a:t>
                      </a:r>
                      <a:endParaRPr lang="en-US" sz="1100" dirty="0"/>
                    </a:p>
                  </a:txBody>
                  <a:tcPr marL="83476" marR="83476" marT="41786" marB="41786"/>
                </a:tc>
                <a:tc>
                  <a:txBody>
                    <a:bodyPr/>
                    <a:lstStyle/>
                    <a:p>
                      <a:pPr algn="ctr"/>
                      <a:r>
                        <a:rPr lang="en-US" sz="1100" dirty="0" smtClean="0"/>
                        <a:t>13</a:t>
                      </a:r>
                      <a:endParaRPr lang="en-US" sz="1100" dirty="0"/>
                    </a:p>
                  </a:txBody>
                  <a:tcPr marL="83476" marR="83476" marT="41786" marB="41786"/>
                </a:tc>
                <a:tc>
                  <a:txBody>
                    <a:bodyPr/>
                    <a:lstStyle/>
                    <a:p>
                      <a:pPr algn="ctr"/>
                      <a:r>
                        <a:rPr lang="en-US" sz="1100" dirty="0" smtClean="0"/>
                        <a:t>14</a:t>
                      </a:r>
                      <a:endParaRPr lang="en-US" sz="1100" dirty="0"/>
                    </a:p>
                  </a:txBody>
                  <a:tcPr marL="83476" marR="83476" marT="41786" marB="41786"/>
                </a:tc>
                <a:tc>
                  <a:txBody>
                    <a:bodyPr/>
                    <a:lstStyle/>
                    <a:p>
                      <a:pPr algn="ctr"/>
                      <a:r>
                        <a:rPr lang="en-US" sz="1100" dirty="0" smtClean="0"/>
                        <a:t>15</a:t>
                      </a:r>
                      <a:endParaRPr lang="en-US" sz="1100" dirty="0"/>
                    </a:p>
                  </a:txBody>
                  <a:tcPr marL="83476" marR="83476" marT="41786" marB="41786">
                    <a:lnR w="12700" cap="flat" cmpd="sng" algn="ctr">
                      <a:solidFill>
                        <a:schemeClr val="tx1"/>
                      </a:solidFill>
                      <a:prstDash val="solid"/>
                      <a:round/>
                      <a:headEnd type="none" w="med" len="med"/>
                      <a:tailEnd type="none" w="med" len="med"/>
                    </a:lnR>
                  </a:tcPr>
                </a:tc>
                <a:tc>
                  <a:txBody>
                    <a:bodyPr/>
                    <a:lstStyle/>
                    <a:p>
                      <a:pPr algn="ctr"/>
                      <a:r>
                        <a:rPr lang="en-US" sz="1100" dirty="0" smtClean="0"/>
                        <a:t>16</a:t>
                      </a:r>
                      <a:endParaRPr lang="en-US" sz="1100" dirty="0"/>
                    </a:p>
                  </a:txBody>
                  <a:tcPr marL="83476" marR="83476" marT="41786" marB="41786">
                    <a:lnL w="12700" cap="flat" cmpd="sng" algn="ctr">
                      <a:solidFill>
                        <a:schemeClr val="tx1"/>
                      </a:solidFill>
                      <a:prstDash val="solid"/>
                      <a:round/>
                      <a:headEnd type="none" w="med" len="med"/>
                      <a:tailEnd type="none" w="med" len="med"/>
                    </a:lnL>
                  </a:tcPr>
                </a:tc>
                <a:tc>
                  <a:txBody>
                    <a:bodyPr/>
                    <a:lstStyle/>
                    <a:p>
                      <a:pPr algn="ctr"/>
                      <a:r>
                        <a:rPr lang="en-US" sz="1100" dirty="0" smtClean="0"/>
                        <a:t>17</a:t>
                      </a:r>
                      <a:endParaRPr lang="en-US" sz="1100" dirty="0"/>
                    </a:p>
                  </a:txBody>
                  <a:tcPr marL="83476" marR="83476" marT="41786" marB="41786">
                    <a:lnR w="12700" cap="flat" cmpd="sng" algn="ctr">
                      <a:solidFill>
                        <a:schemeClr val="tx1"/>
                      </a:solidFill>
                      <a:prstDash val="solid"/>
                      <a:round/>
                      <a:headEnd type="none" w="med" len="med"/>
                      <a:tailEnd type="none" w="med" len="med"/>
                    </a:lnR>
                  </a:tcPr>
                </a:tc>
              </a:tr>
            </a:tbl>
          </a:graphicData>
        </a:graphic>
      </p:graphicFrame>
      <p:graphicFrame>
        <p:nvGraphicFramePr>
          <p:cNvPr id="5" name="Table 4"/>
          <p:cNvGraphicFramePr>
            <a:graphicFrameLocks noGrp="1"/>
          </p:cNvGraphicFramePr>
          <p:nvPr/>
        </p:nvGraphicFramePr>
        <p:xfrm>
          <a:off x="2743200" y="2916238"/>
          <a:ext cx="5562598" cy="665195"/>
        </p:xfrm>
        <a:graphic>
          <a:graphicData uri="http://schemas.openxmlformats.org/drawingml/2006/table">
            <a:tbl>
              <a:tblPr firstRow="1" bandRow="1">
                <a:tableStyleId>{C083E6E3-FA7D-4D7B-A595-EF9225AFEA82}</a:tableStyleId>
              </a:tblPr>
              <a:tblGrid>
                <a:gridCol w="327355"/>
                <a:gridCol w="327355"/>
                <a:gridCol w="324918"/>
                <a:gridCol w="327355"/>
                <a:gridCol w="327355"/>
                <a:gridCol w="327355"/>
                <a:gridCol w="327355"/>
                <a:gridCol w="327355"/>
                <a:gridCol w="327355"/>
                <a:gridCol w="327355"/>
                <a:gridCol w="327355"/>
                <a:gridCol w="327355"/>
                <a:gridCol w="327355"/>
                <a:gridCol w="327355"/>
                <a:gridCol w="327355"/>
                <a:gridCol w="327355"/>
                <a:gridCol w="327355"/>
              </a:tblGrid>
              <a:tr h="327151">
                <a:tc>
                  <a:txBody>
                    <a:bodyPr/>
                    <a:lstStyle/>
                    <a:p>
                      <a:pPr algn="ctr"/>
                      <a:r>
                        <a:rPr lang="en-US" sz="1600" dirty="0" smtClean="0"/>
                        <a:t>A</a:t>
                      </a:r>
                      <a:endParaRPr lang="en-US" sz="1600" dirty="0"/>
                    </a:p>
                  </a:txBody>
                  <a:tcPr marL="83476" marR="83476" marT="41672" marB="41672"/>
                </a:tc>
                <a:tc>
                  <a:txBody>
                    <a:bodyPr/>
                    <a:lstStyle/>
                    <a:p>
                      <a:pPr algn="ctr"/>
                      <a:r>
                        <a:rPr lang="en-US" sz="1600" dirty="0" smtClean="0"/>
                        <a:t>A</a:t>
                      </a:r>
                      <a:endParaRPr lang="en-US" sz="1600" dirty="0"/>
                    </a:p>
                  </a:txBody>
                  <a:tcPr marL="83476" marR="83476" marT="41672" marB="41672"/>
                </a:tc>
                <a:tc>
                  <a:txBody>
                    <a:bodyPr/>
                    <a:lstStyle/>
                    <a:p>
                      <a:pPr algn="ctr"/>
                      <a:r>
                        <a:rPr lang="en-US" sz="1600" dirty="0" smtClean="0"/>
                        <a:t>B</a:t>
                      </a:r>
                      <a:endParaRPr lang="en-US" sz="1600" dirty="0"/>
                    </a:p>
                  </a:txBody>
                  <a:tcPr marL="83476" marR="83476" marT="41672" marB="41672"/>
                </a:tc>
                <a:tc>
                  <a:txBody>
                    <a:bodyPr/>
                    <a:lstStyle/>
                    <a:p>
                      <a:pPr algn="ctr"/>
                      <a:r>
                        <a:rPr lang="en-US" sz="1600" dirty="0" smtClean="0"/>
                        <a:t>B</a:t>
                      </a:r>
                      <a:endParaRPr lang="en-US" sz="1600" dirty="0"/>
                    </a:p>
                  </a:txBody>
                  <a:tcPr marL="83476" marR="83476" marT="41672" marB="41672"/>
                </a:tc>
                <a:tc>
                  <a:txBody>
                    <a:bodyPr/>
                    <a:lstStyle/>
                    <a:p>
                      <a:pPr algn="ctr"/>
                      <a:r>
                        <a:rPr lang="en-US" sz="1600" dirty="0" smtClean="0"/>
                        <a:t>C</a:t>
                      </a:r>
                      <a:endParaRPr lang="en-US" sz="1600" dirty="0"/>
                    </a:p>
                  </a:txBody>
                  <a:tcPr marL="83476" marR="83476" marT="41672" marB="41672">
                    <a:lnR w="12700" cap="flat" cmpd="sng" algn="ctr">
                      <a:solidFill>
                        <a:schemeClr val="tx1"/>
                      </a:solidFill>
                      <a:prstDash val="solid"/>
                      <a:round/>
                      <a:headEnd type="none" w="med" len="med"/>
                      <a:tailEnd type="none" w="med" len="med"/>
                    </a:lnR>
                  </a:tcPr>
                </a:tc>
                <a:tc>
                  <a:txBody>
                    <a:bodyPr/>
                    <a:lstStyle/>
                    <a:p>
                      <a:pPr algn="ctr"/>
                      <a:r>
                        <a:rPr lang="en-US" sz="1600" dirty="0" smtClean="0"/>
                        <a:t>D</a:t>
                      </a:r>
                      <a:endParaRPr lang="en-US" sz="1600" dirty="0"/>
                    </a:p>
                  </a:txBody>
                  <a:tcPr marL="83476" marR="83476" marT="41672" marB="41672">
                    <a:lnL w="12700" cap="flat" cmpd="sng" algn="ctr">
                      <a:solidFill>
                        <a:schemeClr val="tx1"/>
                      </a:solidFill>
                      <a:prstDash val="solid"/>
                      <a:round/>
                      <a:headEnd type="none" w="med" len="med"/>
                      <a:tailEnd type="none" w="med" len="med"/>
                    </a:lnL>
                  </a:tcPr>
                </a:tc>
                <a:tc>
                  <a:txBody>
                    <a:bodyPr/>
                    <a:lstStyle/>
                    <a:p>
                      <a:pPr algn="ctr"/>
                      <a:r>
                        <a:rPr lang="en-US" sz="1600" dirty="0" smtClean="0"/>
                        <a:t>D</a:t>
                      </a:r>
                      <a:endParaRPr lang="en-US" sz="1600" dirty="0"/>
                    </a:p>
                  </a:txBody>
                  <a:tcPr marL="83476" marR="83476" marT="41672" marB="41672"/>
                </a:tc>
                <a:tc>
                  <a:txBody>
                    <a:bodyPr/>
                    <a:lstStyle/>
                    <a:p>
                      <a:pPr algn="ctr"/>
                      <a:r>
                        <a:rPr lang="en-US" sz="1600" dirty="0" smtClean="0"/>
                        <a:t>A</a:t>
                      </a:r>
                      <a:endParaRPr lang="en-US" sz="1600" dirty="0"/>
                    </a:p>
                  </a:txBody>
                  <a:tcPr marL="83476" marR="83476" marT="41672" marB="41672"/>
                </a:tc>
                <a:tc>
                  <a:txBody>
                    <a:bodyPr/>
                    <a:lstStyle/>
                    <a:p>
                      <a:pPr algn="ctr"/>
                      <a:r>
                        <a:rPr lang="en-US" sz="1600" dirty="0" smtClean="0"/>
                        <a:t>A</a:t>
                      </a:r>
                      <a:endParaRPr lang="en-US" sz="1600" dirty="0"/>
                    </a:p>
                  </a:txBody>
                  <a:tcPr marL="83476" marR="83476" marT="41672" marB="41672"/>
                </a:tc>
                <a:tc>
                  <a:txBody>
                    <a:bodyPr/>
                    <a:lstStyle/>
                    <a:p>
                      <a:pPr algn="ctr"/>
                      <a:r>
                        <a:rPr lang="en-US" sz="1600" dirty="0" smtClean="0"/>
                        <a:t>B</a:t>
                      </a:r>
                      <a:endParaRPr lang="en-US" sz="1600" dirty="0"/>
                    </a:p>
                  </a:txBody>
                  <a:tcPr marL="83476" marR="83476" marT="41672" marB="41672">
                    <a:lnR w="12700" cap="flat" cmpd="sng" algn="ctr">
                      <a:solidFill>
                        <a:schemeClr val="tx1"/>
                      </a:solidFill>
                      <a:prstDash val="solid"/>
                      <a:round/>
                      <a:headEnd type="none" w="med" len="med"/>
                      <a:tailEnd type="none" w="med" len="med"/>
                    </a:lnR>
                  </a:tcPr>
                </a:tc>
                <a:tc>
                  <a:txBody>
                    <a:bodyPr/>
                    <a:lstStyle/>
                    <a:p>
                      <a:pPr algn="ctr"/>
                      <a:r>
                        <a:rPr lang="en-US" sz="1600" dirty="0" smtClean="0"/>
                        <a:t>D</a:t>
                      </a:r>
                      <a:endParaRPr lang="en-US" sz="1600" dirty="0"/>
                    </a:p>
                  </a:txBody>
                  <a:tcPr marL="83476" marR="83476" marT="41672" marB="41672">
                    <a:lnL w="12700" cap="flat" cmpd="sng" algn="ctr">
                      <a:solidFill>
                        <a:schemeClr val="tx1"/>
                      </a:solidFill>
                      <a:prstDash val="solid"/>
                      <a:round/>
                      <a:headEnd type="none" w="med" len="med"/>
                      <a:tailEnd type="none" w="med" len="med"/>
                    </a:lnL>
                  </a:tcPr>
                </a:tc>
                <a:tc>
                  <a:txBody>
                    <a:bodyPr/>
                    <a:lstStyle/>
                    <a:p>
                      <a:pPr algn="ctr"/>
                      <a:r>
                        <a:rPr lang="en-US" sz="1600" dirty="0" smtClean="0"/>
                        <a:t>D</a:t>
                      </a:r>
                      <a:endParaRPr lang="en-US" sz="1600" dirty="0"/>
                    </a:p>
                  </a:txBody>
                  <a:tcPr marL="83476" marR="83476" marT="41672" marB="41672"/>
                </a:tc>
                <a:tc>
                  <a:txBody>
                    <a:bodyPr/>
                    <a:lstStyle/>
                    <a:p>
                      <a:pPr algn="ctr"/>
                      <a:r>
                        <a:rPr lang="en-US" sz="1600" dirty="0" smtClean="0"/>
                        <a:t>A</a:t>
                      </a:r>
                      <a:endParaRPr lang="en-US" sz="1600" dirty="0"/>
                    </a:p>
                  </a:txBody>
                  <a:tcPr marL="83476" marR="83476" marT="41672" marB="41672"/>
                </a:tc>
                <a:tc>
                  <a:txBody>
                    <a:bodyPr/>
                    <a:lstStyle/>
                    <a:p>
                      <a:pPr algn="ctr"/>
                      <a:r>
                        <a:rPr lang="en-US" sz="1600" dirty="0" smtClean="0"/>
                        <a:t>A</a:t>
                      </a:r>
                      <a:endParaRPr lang="en-US" sz="1600" dirty="0"/>
                    </a:p>
                  </a:txBody>
                  <a:tcPr marL="83476" marR="83476" marT="41672" marB="41672">
                    <a:lnR w="12700" cap="flat" cmpd="sng" algn="ctr">
                      <a:solidFill>
                        <a:schemeClr val="tx1"/>
                      </a:solidFill>
                      <a:prstDash val="solid"/>
                      <a:round/>
                      <a:headEnd type="none" w="med" len="med"/>
                      <a:tailEnd type="none" w="med" len="med"/>
                    </a:lnR>
                  </a:tcPr>
                </a:tc>
                <a:tc>
                  <a:txBody>
                    <a:bodyPr/>
                    <a:lstStyle/>
                    <a:p>
                      <a:pPr algn="ctr"/>
                      <a:r>
                        <a:rPr lang="en-US" sz="1600" dirty="0" smtClean="0"/>
                        <a:t>D</a:t>
                      </a:r>
                      <a:endParaRPr lang="en-US" sz="1600" dirty="0"/>
                    </a:p>
                  </a:txBody>
                  <a:tcPr marL="83476" marR="83476" marT="41672" marB="41672">
                    <a:lnL w="12700" cap="flat" cmpd="sng" algn="ctr">
                      <a:solidFill>
                        <a:schemeClr val="tx1"/>
                      </a:solidFill>
                      <a:prstDash val="solid"/>
                      <a:round/>
                      <a:headEnd type="none" w="med" len="med"/>
                      <a:tailEnd type="none" w="med" len="med"/>
                    </a:lnL>
                  </a:tcPr>
                </a:tc>
                <a:tc>
                  <a:txBody>
                    <a:bodyPr/>
                    <a:lstStyle/>
                    <a:p>
                      <a:pPr algn="ctr"/>
                      <a:r>
                        <a:rPr lang="en-US" sz="1600" dirty="0" smtClean="0"/>
                        <a:t>D</a:t>
                      </a:r>
                      <a:endParaRPr lang="en-US" sz="1600" dirty="0"/>
                    </a:p>
                  </a:txBody>
                  <a:tcPr marL="83476" marR="83476" marT="41672" marB="41672"/>
                </a:tc>
                <a:tc>
                  <a:txBody>
                    <a:bodyPr/>
                    <a:lstStyle/>
                    <a:p>
                      <a:pPr algn="ctr"/>
                      <a:r>
                        <a:rPr lang="en-US" sz="1600" dirty="0" smtClean="0"/>
                        <a:t>D</a:t>
                      </a:r>
                      <a:endParaRPr lang="en-US" sz="1600" dirty="0"/>
                    </a:p>
                  </a:txBody>
                  <a:tcPr marL="83476" marR="83476" marT="41672" marB="41672">
                    <a:lnR w="12700" cap="flat" cmpd="sng" algn="ctr">
                      <a:solidFill>
                        <a:schemeClr val="tx1"/>
                      </a:solidFill>
                      <a:prstDash val="solid"/>
                      <a:round/>
                      <a:headEnd type="none" w="med" len="med"/>
                      <a:tailEnd type="none" w="med" len="med"/>
                    </a:lnR>
                  </a:tcPr>
                </a:tc>
              </a:tr>
              <a:tr h="338011">
                <a:tc>
                  <a:txBody>
                    <a:bodyPr/>
                    <a:lstStyle/>
                    <a:p>
                      <a:pPr algn="ctr"/>
                      <a:r>
                        <a:rPr lang="en-US" sz="1100" dirty="0" smtClean="0"/>
                        <a:t>1</a:t>
                      </a:r>
                      <a:endParaRPr lang="en-US" sz="1100" dirty="0"/>
                    </a:p>
                  </a:txBody>
                  <a:tcPr marL="83476" marR="83476" marT="41672" marB="41672"/>
                </a:tc>
                <a:tc>
                  <a:txBody>
                    <a:bodyPr/>
                    <a:lstStyle/>
                    <a:p>
                      <a:pPr algn="ctr"/>
                      <a:r>
                        <a:rPr lang="en-US" sz="1100" dirty="0" smtClean="0"/>
                        <a:t>2</a:t>
                      </a:r>
                      <a:endParaRPr lang="en-US" sz="1100" dirty="0"/>
                    </a:p>
                  </a:txBody>
                  <a:tcPr marL="83476" marR="83476" marT="41672" marB="41672"/>
                </a:tc>
                <a:tc>
                  <a:txBody>
                    <a:bodyPr/>
                    <a:lstStyle/>
                    <a:p>
                      <a:pPr algn="ctr"/>
                      <a:r>
                        <a:rPr lang="en-US" sz="1100" dirty="0" smtClean="0"/>
                        <a:t>3</a:t>
                      </a:r>
                      <a:endParaRPr lang="en-US" sz="1100" dirty="0"/>
                    </a:p>
                  </a:txBody>
                  <a:tcPr marL="83476" marR="83476" marT="41672" marB="41672"/>
                </a:tc>
                <a:tc>
                  <a:txBody>
                    <a:bodyPr/>
                    <a:lstStyle/>
                    <a:p>
                      <a:pPr algn="ctr"/>
                      <a:r>
                        <a:rPr lang="en-US" sz="1100" dirty="0" smtClean="0"/>
                        <a:t>4</a:t>
                      </a:r>
                      <a:endParaRPr lang="en-US" sz="1100" dirty="0"/>
                    </a:p>
                  </a:txBody>
                  <a:tcPr marL="83476" marR="83476" marT="41672" marB="41672"/>
                </a:tc>
                <a:tc>
                  <a:txBody>
                    <a:bodyPr/>
                    <a:lstStyle/>
                    <a:p>
                      <a:pPr algn="ctr"/>
                      <a:r>
                        <a:rPr lang="en-US" sz="1100" dirty="0" smtClean="0"/>
                        <a:t>5</a:t>
                      </a:r>
                      <a:endParaRPr lang="en-US" sz="1100" dirty="0"/>
                    </a:p>
                  </a:txBody>
                  <a:tcPr marL="83476" marR="83476" marT="41672" marB="41672">
                    <a:lnR w="12700" cap="flat" cmpd="sng" algn="ctr">
                      <a:solidFill>
                        <a:schemeClr val="tx1"/>
                      </a:solidFill>
                      <a:prstDash val="solid"/>
                      <a:round/>
                      <a:headEnd type="none" w="med" len="med"/>
                      <a:tailEnd type="none" w="med" len="med"/>
                    </a:lnR>
                  </a:tcPr>
                </a:tc>
                <a:tc>
                  <a:txBody>
                    <a:bodyPr/>
                    <a:lstStyle/>
                    <a:p>
                      <a:pPr algn="ctr"/>
                      <a:r>
                        <a:rPr lang="en-US" sz="1100" dirty="0" smtClean="0"/>
                        <a:t>6</a:t>
                      </a:r>
                      <a:endParaRPr lang="en-US" sz="1100" dirty="0"/>
                    </a:p>
                  </a:txBody>
                  <a:tcPr marL="83476" marR="83476" marT="41672" marB="41672">
                    <a:lnL w="12700" cap="flat" cmpd="sng" algn="ctr">
                      <a:solidFill>
                        <a:schemeClr val="tx1"/>
                      </a:solidFill>
                      <a:prstDash val="solid"/>
                      <a:round/>
                      <a:headEnd type="none" w="med" len="med"/>
                      <a:tailEnd type="none" w="med" len="med"/>
                    </a:lnL>
                  </a:tcPr>
                </a:tc>
                <a:tc>
                  <a:txBody>
                    <a:bodyPr/>
                    <a:lstStyle/>
                    <a:p>
                      <a:pPr algn="ctr"/>
                      <a:r>
                        <a:rPr lang="en-US" sz="1100" dirty="0" smtClean="0"/>
                        <a:t>7</a:t>
                      </a:r>
                      <a:endParaRPr lang="en-US" sz="1100" dirty="0"/>
                    </a:p>
                  </a:txBody>
                  <a:tcPr marL="83476" marR="83476" marT="41672" marB="41672"/>
                </a:tc>
                <a:tc>
                  <a:txBody>
                    <a:bodyPr/>
                    <a:lstStyle/>
                    <a:p>
                      <a:pPr algn="ctr"/>
                      <a:r>
                        <a:rPr lang="en-US" sz="1100" dirty="0" smtClean="0"/>
                        <a:t>8</a:t>
                      </a:r>
                      <a:endParaRPr lang="en-US" sz="1100" dirty="0"/>
                    </a:p>
                  </a:txBody>
                  <a:tcPr marL="83476" marR="83476" marT="41672" marB="41672"/>
                </a:tc>
                <a:tc>
                  <a:txBody>
                    <a:bodyPr/>
                    <a:lstStyle/>
                    <a:p>
                      <a:pPr algn="ctr"/>
                      <a:r>
                        <a:rPr lang="en-US" sz="1100" dirty="0" smtClean="0"/>
                        <a:t>9</a:t>
                      </a:r>
                      <a:endParaRPr lang="en-US" sz="1100" dirty="0"/>
                    </a:p>
                  </a:txBody>
                  <a:tcPr marL="83476" marR="83476" marT="41672" marB="41672"/>
                </a:tc>
                <a:tc>
                  <a:txBody>
                    <a:bodyPr/>
                    <a:lstStyle/>
                    <a:p>
                      <a:pPr algn="ctr"/>
                      <a:r>
                        <a:rPr lang="en-US" sz="1100" dirty="0" smtClean="0"/>
                        <a:t>10</a:t>
                      </a:r>
                      <a:endParaRPr lang="en-US" sz="1100" dirty="0"/>
                    </a:p>
                  </a:txBody>
                  <a:tcPr marL="83476" marR="83476" marT="41672" marB="41672">
                    <a:lnR w="12700" cap="flat" cmpd="sng" algn="ctr">
                      <a:solidFill>
                        <a:schemeClr val="tx1"/>
                      </a:solidFill>
                      <a:prstDash val="solid"/>
                      <a:round/>
                      <a:headEnd type="none" w="med" len="med"/>
                      <a:tailEnd type="none" w="med" len="med"/>
                    </a:lnR>
                  </a:tcPr>
                </a:tc>
                <a:tc>
                  <a:txBody>
                    <a:bodyPr/>
                    <a:lstStyle/>
                    <a:p>
                      <a:pPr algn="ctr"/>
                      <a:r>
                        <a:rPr lang="en-US" sz="1100" dirty="0" smtClean="0"/>
                        <a:t>11</a:t>
                      </a:r>
                      <a:endParaRPr lang="en-US" sz="1100" dirty="0"/>
                    </a:p>
                  </a:txBody>
                  <a:tcPr marL="83476" marR="83476" marT="41672" marB="41672">
                    <a:lnL w="12700" cap="flat" cmpd="sng" algn="ctr">
                      <a:solidFill>
                        <a:schemeClr val="tx1"/>
                      </a:solidFill>
                      <a:prstDash val="solid"/>
                      <a:round/>
                      <a:headEnd type="none" w="med" len="med"/>
                      <a:tailEnd type="none" w="med" len="med"/>
                    </a:lnL>
                  </a:tcPr>
                </a:tc>
                <a:tc>
                  <a:txBody>
                    <a:bodyPr/>
                    <a:lstStyle/>
                    <a:p>
                      <a:pPr algn="ctr"/>
                      <a:r>
                        <a:rPr lang="en-US" sz="1100" dirty="0" smtClean="0"/>
                        <a:t>12</a:t>
                      </a:r>
                      <a:endParaRPr lang="en-US" sz="1100" dirty="0"/>
                    </a:p>
                  </a:txBody>
                  <a:tcPr marL="83476" marR="83476" marT="41672" marB="41672"/>
                </a:tc>
                <a:tc>
                  <a:txBody>
                    <a:bodyPr/>
                    <a:lstStyle/>
                    <a:p>
                      <a:pPr algn="ctr"/>
                      <a:r>
                        <a:rPr lang="en-US" sz="1100" dirty="0" smtClean="0"/>
                        <a:t>13</a:t>
                      </a:r>
                      <a:endParaRPr lang="en-US" sz="1100" dirty="0"/>
                    </a:p>
                  </a:txBody>
                  <a:tcPr marL="83476" marR="83476" marT="41672" marB="41672"/>
                </a:tc>
                <a:tc>
                  <a:txBody>
                    <a:bodyPr/>
                    <a:lstStyle/>
                    <a:p>
                      <a:pPr algn="ctr"/>
                      <a:r>
                        <a:rPr lang="en-US" sz="1100" dirty="0" smtClean="0"/>
                        <a:t>14</a:t>
                      </a:r>
                      <a:endParaRPr lang="en-US" sz="1100" dirty="0"/>
                    </a:p>
                  </a:txBody>
                  <a:tcPr marL="83476" marR="83476" marT="41672" marB="41672">
                    <a:lnR w="12700" cap="flat" cmpd="sng" algn="ctr">
                      <a:solidFill>
                        <a:schemeClr val="tx1"/>
                      </a:solidFill>
                      <a:prstDash val="solid"/>
                      <a:round/>
                      <a:headEnd type="none" w="med" len="med"/>
                      <a:tailEnd type="none" w="med" len="med"/>
                    </a:lnR>
                  </a:tcPr>
                </a:tc>
                <a:tc>
                  <a:txBody>
                    <a:bodyPr/>
                    <a:lstStyle/>
                    <a:p>
                      <a:pPr algn="ctr"/>
                      <a:r>
                        <a:rPr lang="en-US" sz="1100" dirty="0" smtClean="0"/>
                        <a:t>15</a:t>
                      </a:r>
                      <a:endParaRPr lang="en-US" sz="1100" dirty="0"/>
                    </a:p>
                  </a:txBody>
                  <a:tcPr marL="83476" marR="83476" marT="41672" marB="41672">
                    <a:lnL w="12700" cap="flat" cmpd="sng" algn="ctr">
                      <a:solidFill>
                        <a:schemeClr val="tx1"/>
                      </a:solidFill>
                      <a:prstDash val="solid"/>
                      <a:round/>
                      <a:headEnd type="none" w="med" len="med"/>
                      <a:tailEnd type="none" w="med" len="med"/>
                    </a:lnL>
                  </a:tcPr>
                </a:tc>
                <a:tc>
                  <a:txBody>
                    <a:bodyPr/>
                    <a:lstStyle/>
                    <a:p>
                      <a:pPr algn="ctr"/>
                      <a:r>
                        <a:rPr lang="en-US" sz="1100" dirty="0" smtClean="0"/>
                        <a:t>16</a:t>
                      </a:r>
                      <a:endParaRPr lang="en-US" sz="1100" dirty="0"/>
                    </a:p>
                  </a:txBody>
                  <a:tcPr marL="83476" marR="83476" marT="41672" marB="41672"/>
                </a:tc>
                <a:tc>
                  <a:txBody>
                    <a:bodyPr/>
                    <a:lstStyle/>
                    <a:p>
                      <a:pPr algn="ctr"/>
                      <a:r>
                        <a:rPr lang="en-US" sz="1100" dirty="0" smtClean="0"/>
                        <a:t>17</a:t>
                      </a:r>
                      <a:endParaRPr lang="en-US" sz="1100" dirty="0"/>
                    </a:p>
                  </a:txBody>
                  <a:tcPr marL="83476" marR="83476" marT="41672" marB="41672">
                    <a:lnR w="12700" cap="flat" cmpd="sng" algn="ctr">
                      <a:solidFill>
                        <a:schemeClr val="tx1"/>
                      </a:solidFill>
                      <a:prstDash val="solid"/>
                      <a:round/>
                      <a:headEnd type="none" w="med" len="med"/>
                      <a:tailEnd type="none" w="med" len="med"/>
                    </a:lnR>
                  </a:tcPr>
                </a:tc>
              </a:tr>
            </a:tbl>
          </a:graphicData>
        </a:graphic>
      </p:graphicFrame>
      <p:sp>
        <p:nvSpPr>
          <p:cNvPr id="6" name="TextBox 5"/>
          <p:cNvSpPr txBox="1">
            <a:spLocks noChangeArrowheads="1"/>
          </p:cNvSpPr>
          <p:nvPr/>
        </p:nvSpPr>
        <p:spPr bwMode="auto">
          <a:xfrm>
            <a:off x="3581400" y="2362200"/>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smtClean="0">
                <a:latin typeface="Calibri" pitchFamily="34" charset="0"/>
              </a:rPr>
              <a:t>(15+9+3+17</a:t>
            </a:r>
            <a:r>
              <a:rPr lang="en-US" dirty="0">
                <a:latin typeface="Calibri" pitchFamily="34" charset="0"/>
              </a:rPr>
              <a:t>)/4=11 </a:t>
            </a:r>
            <a:r>
              <a:rPr lang="en-US" i="1" dirty="0">
                <a:latin typeface="Calibri" pitchFamily="34" charset="0"/>
              </a:rPr>
              <a:t>TU</a:t>
            </a:r>
            <a:endParaRPr lang="en-US" dirty="0">
              <a:latin typeface="Calibri" pitchFamily="34" charset="0"/>
            </a:endParaRPr>
          </a:p>
        </p:txBody>
      </p:sp>
      <p:sp>
        <p:nvSpPr>
          <p:cNvPr id="7" name="TextBox 6"/>
          <p:cNvSpPr txBox="1">
            <a:spLocks noChangeArrowheads="1"/>
          </p:cNvSpPr>
          <p:nvPr/>
        </p:nvSpPr>
        <p:spPr bwMode="auto">
          <a:xfrm>
            <a:off x="3581400" y="3592513"/>
            <a:ext cx="2667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smtClean="0">
                <a:latin typeface="Calibri" pitchFamily="34" charset="0"/>
              </a:rPr>
              <a:t>(14+10+5+17</a:t>
            </a:r>
            <a:r>
              <a:rPr lang="en-US" dirty="0">
                <a:latin typeface="Calibri" pitchFamily="34" charset="0"/>
              </a:rPr>
              <a:t>)/4=11.5 </a:t>
            </a:r>
            <a:r>
              <a:rPr lang="en-US" sz="1600" i="1" dirty="0">
                <a:latin typeface="Calibri" pitchFamily="34" charset="0"/>
              </a:rPr>
              <a:t>TU</a:t>
            </a:r>
            <a:endParaRPr lang="en-US" dirty="0">
              <a:latin typeface="Calibri" pitchFamily="34" charset="0"/>
            </a:endParaRPr>
          </a:p>
        </p:txBody>
      </p:sp>
      <p:sp>
        <p:nvSpPr>
          <p:cNvPr id="8" name="Slide Number Placeholder 7"/>
          <p:cNvSpPr>
            <a:spLocks noGrp="1"/>
          </p:cNvSpPr>
          <p:nvPr>
            <p:ph type="sldNum" sz="quarter" idx="12"/>
          </p:nvPr>
        </p:nvSpPr>
        <p:spPr/>
        <p:txBody>
          <a:bodyPr/>
          <a:lstStyle/>
          <a:p>
            <a:pPr>
              <a:defRPr/>
            </a:pPr>
            <a:fld id="{6ADB7AD2-4E83-4436-A84A-E0BB6EB7607B}" type="slidenum">
              <a:rPr lang="he-IL" smtClean="0"/>
              <a:pPr>
                <a:defRPr/>
              </a:pPr>
              <a:t>30</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algn="l" eaLnBrk="1" hangingPunct="1"/>
            <a:r>
              <a:rPr lang="en-US" smtClean="0"/>
              <a:t>Round Robin</a:t>
            </a:r>
          </a:p>
        </p:txBody>
      </p:sp>
      <p:sp>
        <p:nvSpPr>
          <p:cNvPr id="1028" name="Content Placeholder 2"/>
          <p:cNvSpPr>
            <a:spLocks noGrp="1"/>
          </p:cNvSpPr>
          <p:nvPr>
            <p:ph sz="half" idx="1"/>
          </p:nvPr>
        </p:nvSpPr>
        <p:spPr/>
        <p:txBody>
          <a:bodyPr/>
          <a:lstStyle/>
          <a:p>
            <a:pPr marL="0" eaLnBrk="1" hangingPunct="1">
              <a:buFont typeface="Arial" charset="0"/>
              <a:buNone/>
            </a:pPr>
            <a:r>
              <a:rPr lang="en-US" smtClean="0"/>
              <a:t>Turnaround  time depends on the size of the time quantum used. Note that it does not necessarily improve as time quantum size increases!</a:t>
            </a:r>
          </a:p>
        </p:txBody>
      </p:sp>
      <p:graphicFrame>
        <p:nvGraphicFramePr>
          <p:cNvPr id="1026" name="Content Placeholder 4"/>
          <p:cNvGraphicFramePr>
            <a:graphicFrameLocks noGrp="1"/>
          </p:cNvGraphicFramePr>
          <p:nvPr>
            <p:ph sz="half" idx="2"/>
          </p:nvPr>
        </p:nvGraphicFramePr>
        <p:xfrm>
          <a:off x="4648200" y="1600200"/>
          <a:ext cx="4038600" cy="4525963"/>
        </p:xfrm>
        <a:graphic>
          <a:graphicData uri="http://schemas.openxmlformats.org/presentationml/2006/ole">
            <mc:AlternateContent xmlns:mc="http://schemas.openxmlformats.org/markup-compatibility/2006">
              <mc:Choice xmlns:v="urn:schemas-microsoft-com:vml" Requires="v">
                <p:oleObj spid="_x0000_s1071" r:id="rId3" imgW="4035902" imgH="4523624" progId="Excel.Sheet.8">
                  <p:embed/>
                </p:oleObj>
              </mc:Choice>
              <mc:Fallback>
                <p:oleObj r:id="rId3" imgW="4035902" imgH="4523624" progId="Excel.Sheet.8">
                  <p:embed/>
                  <p:pic>
                    <p:nvPicPr>
                      <p:cNvPr id="0" name="Picture 10"/>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600200"/>
                        <a:ext cx="4038600" cy="452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pPr>
              <a:defRPr/>
            </a:pPr>
            <a:fld id="{5286EEB8-E2C0-40C5-9385-D9ADAB03CB67}" type="slidenum">
              <a:rPr lang="he-IL" smtClean="0"/>
              <a:pPr>
                <a:defRPr/>
              </a:pPr>
              <a:t>31</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eaLnBrk="1" hangingPunct="1"/>
            <a:r>
              <a:rPr lang="en-US" smtClean="0"/>
              <a:t>Non preemptive scheduling</a:t>
            </a:r>
          </a:p>
        </p:txBody>
      </p:sp>
      <p:sp>
        <p:nvSpPr>
          <p:cNvPr id="3" name="Content Placeholder 2"/>
          <p:cNvSpPr>
            <a:spLocks noGrp="1"/>
          </p:cNvSpPr>
          <p:nvPr>
            <p:ph sz="half" idx="1"/>
          </p:nvPr>
        </p:nvSpPr>
        <p:spPr>
          <a:xfrm>
            <a:off x="457200" y="1600200"/>
            <a:ext cx="4258816" cy="4525963"/>
          </a:xfrm>
        </p:spPr>
        <p:txBody>
          <a:bodyPr rtlCol="0">
            <a:normAutofit fontScale="62500" lnSpcReduction="20000"/>
          </a:bodyPr>
          <a:lstStyle/>
          <a:p>
            <a:pPr eaLnBrk="1" fontAlgn="auto" hangingPunct="1">
              <a:spcAft>
                <a:spcPts val="0"/>
              </a:spcAft>
              <a:buFont typeface="Arial" pitchFamily="34" charset="0"/>
              <a:buNone/>
              <a:defRPr/>
            </a:pPr>
            <a:r>
              <a:rPr lang="en-US" dirty="0" smtClean="0"/>
              <a:t>(Taken from </a:t>
            </a:r>
            <a:r>
              <a:rPr lang="en-US" i="1" dirty="0" err="1" smtClean="0"/>
              <a:t>Tanenbaum</a:t>
            </a:r>
            <a:r>
              <a:rPr lang="en-US" dirty="0" smtClean="0"/>
              <a:t>)</a:t>
            </a:r>
          </a:p>
          <a:p>
            <a:pPr marL="0" eaLnBrk="1" fontAlgn="auto" hangingPunct="1">
              <a:spcAft>
                <a:spcPts val="0"/>
              </a:spcAft>
              <a:buFont typeface="Arial" pitchFamily="34" charset="0"/>
              <a:buNone/>
              <a:defRPr/>
            </a:pPr>
            <a:r>
              <a:rPr lang="en-US" dirty="0" smtClean="0"/>
              <a:t>Assume 5 different jobs arrive at a computer center, roughly at the same time (same clock tick). Their expected run times are 10, 6, 2, 4 and 8 TU. Their (externally determined) priorities are 3, 5, 2, 1 and 4 respectively. For each of the following scheduling algorithm, determine the mean process turnaround time. Ignore process switching overhead. All jobs are completely CPU bound.</a:t>
            </a:r>
          </a:p>
          <a:p>
            <a:pPr marL="171450" indent="-514350" eaLnBrk="1" fontAlgn="auto" hangingPunct="1">
              <a:spcAft>
                <a:spcPts val="0"/>
              </a:spcAft>
              <a:buFont typeface="+mj-lt"/>
              <a:buAutoNum type="arabicPeriod"/>
              <a:defRPr/>
            </a:pPr>
            <a:r>
              <a:rPr lang="en-US" dirty="0" smtClean="0"/>
              <a:t>Priority Scheduling (non-preemptive). [</a:t>
            </a:r>
            <a:r>
              <a:rPr lang="en-US" i="1" dirty="0" smtClean="0"/>
              <a:t>Higher number means higher priority</a:t>
            </a:r>
            <a:r>
              <a:rPr lang="en-US" dirty="0" smtClean="0"/>
              <a:t>]</a:t>
            </a:r>
          </a:p>
          <a:p>
            <a:pPr marL="171450" indent="-514350" eaLnBrk="1" fontAlgn="auto" hangingPunct="1">
              <a:spcAft>
                <a:spcPts val="0"/>
              </a:spcAft>
              <a:buFont typeface="+mj-lt"/>
              <a:buAutoNum type="arabicPeriod"/>
              <a:defRPr/>
            </a:pPr>
            <a:r>
              <a:rPr lang="en-US" dirty="0" smtClean="0"/>
              <a:t>First come first served (in order 10, 6, 2, 4, 8)  (non-preemptive)</a:t>
            </a:r>
          </a:p>
          <a:p>
            <a:pPr marL="171450" indent="-514350" eaLnBrk="1" fontAlgn="auto" hangingPunct="1">
              <a:spcAft>
                <a:spcPts val="0"/>
              </a:spcAft>
              <a:buFont typeface="+mj-lt"/>
              <a:buAutoNum type="arabicPeriod"/>
              <a:defRPr/>
            </a:pPr>
            <a:r>
              <a:rPr lang="en-US" dirty="0" smtClean="0"/>
              <a:t>Shortest job first (non-preemptive)</a:t>
            </a:r>
            <a:endParaRPr lang="en-US" dirty="0"/>
          </a:p>
        </p:txBody>
      </p:sp>
      <p:sp>
        <p:nvSpPr>
          <p:cNvPr id="4" name="Content Placeholder 3"/>
          <p:cNvSpPr>
            <a:spLocks noGrp="1"/>
          </p:cNvSpPr>
          <p:nvPr>
            <p:ph sz="half" idx="2"/>
          </p:nvPr>
        </p:nvSpPr>
        <p:spPr/>
        <p:txBody>
          <a:bodyPr rtlCol="0">
            <a:normAutofit fontScale="62500" lnSpcReduction="20000"/>
          </a:bodyPr>
          <a:lstStyle/>
          <a:p>
            <a:pPr marL="514350" indent="-514350" eaLnBrk="1" fontAlgn="auto" hangingPunct="1">
              <a:spcAft>
                <a:spcPts val="0"/>
              </a:spcAft>
              <a:buFont typeface="+mj-lt"/>
              <a:buAutoNum type="arabicPeriod"/>
              <a:defRPr/>
            </a:pPr>
            <a:endParaRPr lang="en-US" dirty="0" smtClean="0"/>
          </a:p>
          <a:p>
            <a:pPr marL="514350" indent="-514350" eaLnBrk="1" fontAlgn="auto" hangingPunct="1">
              <a:spcAft>
                <a:spcPts val="0"/>
              </a:spcAft>
              <a:buFont typeface="+mj-lt"/>
              <a:buAutoNum type="arabicPeriod"/>
              <a:defRPr/>
            </a:pPr>
            <a:endParaRPr lang="en-US" dirty="0" smtClean="0"/>
          </a:p>
          <a:p>
            <a:pPr marL="514350" indent="-514350" eaLnBrk="1" fontAlgn="auto" hangingPunct="1">
              <a:spcAft>
                <a:spcPts val="0"/>
              </a:spcAft>
              <a:buFont typeface="+mj-lt"/>
              <a:buAutoNum type="arabicPeriod"/>
              <a:defRPr/>
            </a:pPr>
            <a:endParaRPr lang="en-US" dirty="0" smtClean="0"/>
          </a:p>
          <a:p>
            <a:pPr marL="514350" indent="-514350" eaLnBrk="1" fontAlgn="auto" hangingPunct="1">
              <a:spcAft>
                <a:spcPts val="0"/>
              </a:spcAft>
              <a:buFont typeface="+mj-lt"/>
              <a:buAutoNum type="arabicPeriod"/>
              <a:defRPr/>
            </a:pPr>
            <a:endParaRPr lang="en-US" dirty="0" smtClean="0"/>
          </a:p>
          <a:p>
            <a:pPr marL="514350" indent="-514350" eaLnBrk="1" fontAlgn="auto" hangingPunct="1">
              <a:spcAft>
                <a:spcPts val="0"/>
              </a:spcAft>
              <a:buFont typeface="+mj-lt"/>
              <a:buAutoNum type="arabicPeriod"/>
              <a:defRPr/>
            </a:pPr>
            <a:endParaRPr lang="en-US" dirty="0" smtClean="0"/>
          </a:p>
          <a:p>
            <a:pPr marL="514350" indent="-514350" eaLnBrk="1" fontAlgn="auto" hangingPunct="1">
              <a:spcAft>
                <a:spcPts val="0"/>
              </a:spcAft>
              <a:buFont typeface="+mj-lt"/>
              <a:buAutoNum type="arabicPeriod"/>
              <a:defRPr/>
            </a:pPr>
            <a:endParaRPr lang="en-US" dirty="0" smtClean="0"/>
          </a:p>
          <a:p>
            <a:pPr marL="514350" indent="-514350" eaLnBrk="1" fontAlgn="auto" hangingPunct="1">
              <a:spcAft>
                <a:spcPts val="0"/>
              </a:spcAft>
              <a:buFont typeface="+mj-lt"/>
              <a:buAutoNum type="arabicPeriod"/>
              <a:defRPr/>
            </a:pPr>
            <a:endParaRPr lang="en-US" dirty="0" smtClean="0"/>
          </a:p>
          <a:p>
            <a:pPr marL="514350" indent="-514350" eaLnBrk="1" fontAlgn="auto" hangingPunct="1">
              <a:spcAft>
                <a:spcPts val="0"/>
              </a:spcAft>
              <a:buFont typeface="+mj-lt"/>
              <a:buAutoNum type="arabicPeriod"/>
              <a:defRPr/>
            </a:pPr>
            <a:endParaRPr lang="en-US" dirty="0" smtClean="0"/>
          </a:p>
          <a:p>
            <a:pPr marL="514350" indent="-514350" eaLnBrk="1" fontAlgn="auto" hangingPunct="1">
              <a:spcAft>
                <a:spcPts val="0"/>
              </a:spcAft>
              <a:buFont typeface="+mj-lt"/>
              <a:buAutoNum type="arabicPeriod"/>
              <a:defRPr/>
            </a:pPr>
            <a:endParaRPr lang="en-US" dirty="0" smtClean="0"/>
          </a:p>
          <a:p>
            <a:pPr marL="514350" indent="-514350" eaLnBrk="1" fontAlgn="auto" hangingPunct="1">
              <a:spcAft>
                <a:spcPts val="0"/>
              </a:spcAft>
              <a:buFont typeface="+mj-lt"/>
              <a:buAutoNum type="arabicPeriod"/>
              <a:defRPr/>
            </a:pPr>
            <a:r>
              <a:rPr lang="en-US" dirty="0" smtClean="0"/>
              <a:t>Priority Scheduling: (6+14+24+26+30)/5=20</a:t>
            </a:r>
          </a:p>
          <a:p>
            <a:pPr marL="514350" indent="-514350" eaLnBrk="1" fontAlgn="auto" hangingPunct="1">
              <a:spcAft>
                <a:spcPts val="0"/>
              </a:spcAft>
              <a:buFont typeface="+mj-lt"/>
              <a:buAutoNum type="arabicPeriod"/>
              <a:defRPr/>
            </a:pPr>
            <a:r>
              <a:rPr lang="en-US" dirty="0" smtClean="0"/>
              <a:t>FCFS:</a:t>
            </a:r>
            <a:br>
              <a:rPr lang="en-US" dirty="0" smtClean="0"/>
            </a:br>
            <a:r>
              <a:rPr lang="en-US" dirty="0" smtClean="0"/>
              <a:t>(10+16+18+22+30)/5=19.2</a:t>
            </a:r>
          </a:p>
          <a:p>
            <a:pPr marL="514350" indent="-514350" eaLnBrk="1" fontAlgn="auto" hangingPunct="1">
              <a:spcAft>
                <a:spcPts val="0"/>
              </a:spcAft>
              <a:buFont typeface="+mj-lt"/>
              <a:buAutoNum type="arabicPeriod"/>
              <a:defRPr/>
            </a:pPr>
            <a:r>
              <a:rPr lang="en-US" dirty="0" smtClean="0"/>
              <a:t>SJF:</a:t>
            </a:r>
            <a:br>
              <a:rPr lang="en-US" dirty="0" smtClean="0"/>
            </a:br>
            <a:r>
              <a:rPr lang="en-US" dirty="0" smtClean="0"/>
              <a:t>(2+6+12+20+30)/5=14</a:t>
            </a:r>
          </a:p>
          <a:p>
            <a:pPr marL="514350" indent="-514350" eaLnBrk="1" fontAlgn="auto" hangingPunct="1">
              <a:spcAft>
                <a:spcPts val="0"/>
              </a:spcAft>
              <a:buFont typeface="+mj-lt"/>
              <a:buAutoNum type="arabicPeriod"/>
              <a:defRPr/>
            </a:pPr>
            <a:endParaRPr lang="en-US" dirty="0"/>
          </a:p>
        </p:txBody>
      </p:sp>
      <p:graphicFrame>
        <p:nvGraphicFramePr>
          <p:cNvPr id="6" name="Table 5"/>
          <p:cNvGraphicFramePr>
            <a:graphicFrameLocks noGrp="1"/>
          </p:cNvGraphicFramePr>
          <p:nvPr/>
        </p:nvGraphicFramePr>
        <p:xfrm>
          <a:off x="4953000" y="1828800"/>
          <a:ext cx="2667000" cy="2057400"/>
        </p:xfrm>
        <a:graphic>
          <a:graphicData uri="http://schemas.openxmlformats.org/drawingml/2006/table">
            <a:tbl>
              <a:tblPr firstRow="1" bandRow="1">
                <a:tableStyleId>{1FECB4D8-DB02-4DC6-A0A2-4F2EBAE1DC90}</a:tableStyleId>
              </a:tblPr>
              <a:tblGrid>
                <a:gridCol w="889000"/>
                <a:gridCol w="889000"/>
                <a:gridCol w="889000"/>
              </a:tblGrid>
              <a:tr h="342900">
                <a:tc>
                  <a:txBody>
                    <a:bodyPr/>
                    <a:lstStyle/>
                    <a:p>
                      <a:pPr algn="ctr"/>
                      <a:r>
                        <a:rPr lang="en-US" sz="1600" dirty="0" smtClean="0"/>
                        <a:t>PID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Priority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Time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00">
                <a:tc>
                  <a:txBody>
                    <a:bodyPr/>
                    <a:lstStyle/>
                    <a:p>
                      <a:pPr algn="ctr"/>
                      <a:r>
                        <a:rPr lang="en-US" sz="1600" dirty="0" smtClean="0"/>
                        <a:t>P</a:t>
                      </a:r>
                      <a:r>
                        <a:rPr lang="en-US" sz="1600" baseline="-25000" dirty="0" smtClean="0"/>
                        <a:t>1</a:t>
                      </a:r>
                      <a:endParaRPr lang="en-US" sz="16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3</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10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00">
                <a:tc>
                  <a:txBody>
                    <a:bodyPr/>
                    <a:lstStyle/>
                    <a:p>
                      <a:pPr algn="ctr"/>
                      <a:r>
                        <a:rPr lang="en-US" sz="1600" dirty="0" smtClean="0"/>
                        <a:t>P</a:t>
                      </a:r>
                      <a:r>
                        <a:rPr lang="en-US" sz="1600" baseline="-25000" dirty="0" smtClean="0"/>
                        <a:t>2</a:t>
                      </a:r>
                      <a:endParaRPr lang="en-US" sz="16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5</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6</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00">
                <a:tc>
                  <a:txBody>
                    <a:bodyPr/>
                    <a:lstStyle/>
                    <a:p>
                      <a:pPr algn="ctr"/>
                      <a:r>
                        <a:rPr lang="en-US" sz="1600" dirty="0" smtClean="0"/>
                        <a:t>P</a:t>
                      </a:r>
                      <a:r>
                        <a:rPr lang="en-US" sz="1600" baseline="-25000" dirty="0" smtClean="0"/>
                        <a:t>3</a:t>
                      </a:r>
                      <a:endParaRPr lang="en-US" sz="16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00">
                <a:tc>
                  <a:txBody>
                    <a:bodyPr/>
                    <a:lstStyle/>
                    <a:p>
                      <a:pPr algn="ctr"/>
                      <a:r>
                        <a:rPr lang="en-US" sz="1600" dirty="0" smtClean="0"/>
                        <a:t>P</a:t>
                      </a:r>
                      <a:r>
                        <a:rPr lang="en-US" sz="1600" baseline="-25000" dirty="0" smtClean="0"/>
                        <a:t>4</a:t>
                      </a:r>
                      <a:endParaRPr lang="en-US" sz="16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4</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00">
                <a:tc>
                  <a:txBody>
                    <a:bodyPr/>
                    <a:lstStyle/>
                    <a:p>
                      <a:pPr algn="ctr"/>
                      <a:r>
                        <a:rPr lang="en-US" sz="1600" dirty="0" smtClean="0"/>
                        <a:t>P</a:t>
                      </a:r>
                      <a:r>
                        <a:rPr lang="en-US" sz="1600" baseline="-25000" dirty="0" smtClean="0"/>
                        <a:t>5</a:t>
                      </a:r>
                      <a:endParaRPr lang="en-US" sz="16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4</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8</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Slide Number Placeholder 6"/>
          <p:cNvSpPr>
            <a:spLocks noGrp="1"/>
          </p:cNvSpPr>
          <p:nvPr>
            <p:ph type="sldNum" sz="quarter" idx="12"/>
          </p:nvPr>
        </p:nvSpPr>
        <p:spPr/>
        <p:txBody>
          <a:bodyPr/>
          <a:lstStyle/>
          <a:p>
            <a:pPr>
              <a:defRPr/>
            </a:pPr>
            <a:fld id="{5286EEB8-E2C0-40C5-9385-D9ADAB03CB67}" type="slidenum">
              <a:rPr lang="he-IL" smtClean="0"/>
              <a:pPr>
                <a:defRPr/>
              </a:pPr>
              <a:t>32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dissolve">
                                      <p:cBhvr>
                                        <p:cTn id="7" dur="500"/>
                                        <p:tgtEl>
                                          <p:spTgt spid="4">
                                            <p:txEl>
                                              <p:pRg st="9" end="9"/>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dissolve">
                                      <p:cBhvr>
                                        <p:cTn id="12" dur="500"/>
                                        <p:tgtEl>
                                          <p:spTgt spid="4">
                                            <p:txEl>
                                              <p:pRg st="10" end="1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dissolve">
                                      <p:cBhvr>
                                        <p:cTn id="1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l" eaLnBrk="1" hangingPunct="1"/>
            <a:r>
              <a:rPr lang="en-US" smtClean="0"/>
              <a:t>Dynamic Multi Level scheduling</a:t>
            </a:r>
          </a:p>
        </p:txBody>
      </p:sp>
      <p:sp>
        <p:nvSpPr>
          <p:cNvPr id="3" name="Content Placeholder 2"/>
          <p:cNvSpPr>
            <a:spLocks noGrp="1"/>
          </p:cNvSpPr>
          <p:nvPr>
            <p:ph idx="1"/>
          </p:nvPr>
        </p:nvSpPr>
        <p:spPr/>
        <p:txBody>
          <a:bodyPr rtlCol="0">
            <a:normAutofit fontScale="55000" lnSpcReduction="20000"/>
          </a:bodyPr>
          <a:lstStyle/>
          <a:p>
            <a:pPr marL="0" eaLnBrk="1" fontAlgn="auto" hangingPunct="1">
              <a:spcAft>
                <a:spcPts val="0"/>
              </a:spcAft>
              <a:buFont typeface="Arial" pitchFamily="34" charset="0"/>
              <a:buNone/>
              <a:defRPr/>
            </a:pPr>
            <a:r>
              <a:rPr lang="en-US" dirty="0" smtClean="0"/>
              <a:t>An OS keeps two queues, Q</a:t>
            </a:r>
            <a:r>
              <a:rPr lang="en-US" baseline="-25000" dirty="0" smtClean="0"/>
              <a:t>1</a:t>
            </a:r>
            <a:r>
              <a:rPr lang="en-US" dirty="0" smtClean="0"/>
              <a:t> and Q</a:t>
            </a:r>
            <a:r>
              <a:rPr lang="en-US" baseline="-25000" dirty="0" smtClean="0"/>
              <a:t>2</a:t>
            </a:r>
            <a:r>
              <a:rPr lang="en-US" dirty="0" smtClean="0"/>
              <a:t>. Each queue implements the round robin (RR) algorithm for all processes it holds. The OS prioritize processes in Q</a:t>
            </a:r>
            <a:r>
              <a:rPr lang="en-US" baseline="-25000" dirty="0" smtClean="0"/>
              <a:t>1</a:t>
            </a:r>
            <a:r>
              <a:rPr lang="en-US" dirty="0" smtClean="0"/>
              <a:t>, over those in Q</a:t>
            </a:r>
            <a:r>
              <a:rPr lang="en-US" baseline="-25000" dirty="0" smtClean="0"/>
              <a:t>2</a:t>
            </a:r>
            <a:r>
              <a:rPr lang="en-US" dirty="0" smtClean="0"/>
              <a:t>.  </a:t>
            </a:r>
            <a:br>
              <a:rPr lang="en-US" dirty="0" smtClean="0"/>
            </a:br>
            <a:r>
              <a:rPr lang="en-US" dirty="0" smtClean="0"/>
              <a:t>When a process is created or returned from an I/O operation, it enters Q</a:t>
            </a:r>
            <a:r>
              <a:rPr lang="en-US" baseline="-25000" dirty="0" smtClean="0"/>
              <a:t>1</a:t>
            </a:r>
            <a:r>
              <a:rPr lang="en-US" dirty="0" smtClean="0"/>
              <a:t>. A process enters Q</a:t>
            </a:r>
            <a:r>
              <a:rPr lang="en-US" baseline="-25000" dirty="0" smtClean="0"/>
              <a:t>2</a:t>
            </a:r>
            <a:r>
              <a:rPr lang="en-US" dirty="0" smtClean="0"/>
              <a:t> if it just finished running and it used up its whole time quantum. A process returning from I/O enters Q</a:t>
            </a:r>
            <a:r>
              <a:rPr lang="en-US" baseline="-25000" dirty="0" smtClean="0"/>
              <a:t>1</a:t>
            </a:r>
            <a:r>
              <a:rPr lang="en-US" dirty="0" smtClean="0"/>
              <a:t> and has precedence over a process which did not start running. </a:t>
            </a:r>
            <a:br>
              <a:rPr lang="en-US" dirty="0" smtClean="0"/>
            </a:br>
            <a:r>
              <a:rPr lang="en-US" dirty="0" smtClean="0"/>
              <a:t>In our problem, we have the following processes:</a:t>
            </a:r>
          </a:p>
          <a:p>
            <a:pPr marL="0" eaLnBrk="1" fontAlgn="auto" hangingPunct="1">
              <a:spcAft>
                <a:spcPts val="0"/>
              </a:spcAft>
              <a:buFont typeface="Arial" pitchFamily="34" charset="0"/>
              <a:buNone/>
              <a:defRPr/>
            </a:pPr>
            <a:r>
              <a:rPr lang="en-US" dirty="0" smtClean="0"/>
              <a:t>Process P</a:t>
            </a:r>
            <a:r>
              <a:rPr lang="en-US" baseline="-25000" dirty="0" smtClean="0"/>
              <a:t>1</a:t>
            </a:r>
            <a:r>
              <a:rPr lang="en-US" dirty="0" smtClean="0"/>
              <a:t> – arrival time = 0, req.: 1 </a:t>
            </a:r>
            <a:r>
              <a:rPr lang="en-US" i="1" dirty="0" smtClean="0"/>
              <a:t>TU</a:t>
            </a:r>
            <a:r>
              <a:rPr lang="en-US" dirty="0" smtClean="0"/>
              <a:t> CPU, 1 </a:t>
            </a:r>
            <a:r>
              <a:rPr lang="en-US" i="1" dirty="0" smtClean="0"/>
              <a:t>TU</a:t>
            </a:r>
            <a:r>
              <a:rPr lang="en-US" dirty="0" smtClean="0"/>
              <a:t> IO, 3 </a:t>
            </a:r>
            <a:r>
              <a:rPr lang="en-US" i="1" dirty="0" smtClean="0"/>
              <a:t>TU</a:t>
            </a:r>
            <a:r>
              <a:rPr lang="en-US" dirty="0" smtClean="0"/>
              <a:t> CPU.</a:t>
            </a:r>
          </a:p>
          <a:p>
            <a:pPr marL="0" eaLnBrk="1" fontAlgn="auto" hangingPunct="1">
              <a:spcAft>
                <a:spcPts val="0"/>
              </a:spcAft>
              <a:buFont typeface="Arial" pitchFamily="34" charset="0"/>
              <a:buNone/>
              <a:defRPr/>
            </a:pPr>
            <a:r>
              <a:rPr lang="en-US" dirty="0" smtClean="0"/>
              <a:t>Process P</a:t>
            </a:r>
            <a:r>
              <a:rPr lang="en-US" baseline="-25000" dirty="0" smtClean="0"/>
              <a:t>2</a:t>
            </a:r>
            <a:r>
              <a:rPr lang="en-US" dirty="0" smtClean="0"/>
              <a:t> – arrival time = 2, req.: 2 CPU, 2 IO, 2 CPU.</a:t>
            </a:r>
          </a:p>
          <a:p>
            <a:pPr marL="0" eaLnBrk="1" fontAlgn="auto" hangingPunct="1">
              <a:spcAft>
                <a:spcPts val="0"/>
              </a:spcAft>
              <a:buFont typeface="Arial" pitchFamily="34" charset="0"/>
              <a:buNone/>
              <a:defRPr/>
            </a:pPr>
            <a:r>
              <a:rPr lang="en-US" dirty="0" smtClean="0"/>
              <a:t>Process P</a:t>
            </a:r>
            <a:r>
              <a:rPr lang="en-US" baseline="-25000" dirty="0" smtClean="0"/>
              <a:t>3</a:t>
            </a:r>
            <a:r>
              <a:rPr lang="en-US" dirty="0" smtClean="0"/>
              <a:t> – arrival time = 3, req.: 1 CPU, 3 IO, 3 CPU.</a:t>
            </a:r>
          </a:p>
          <a:p>
            <a:pPr marL="0" eaLnBrk="1" fontAlgn="auto" hangingPunct="1">
              <a:spcAft>
                <a:spcPts val="0"/>
              </a:spcAft>
              <a:buFont typeface="Arial" pitchFamily="34" charset="0"/>
              <a:buNone/>
              <a:defRPr/>
            </a:pPr>
            <a:r>
              <a:rPr lang="en-US" dirty="0" smtClean="0"/>
              <a:t>Draw the Gantt table and compute the average TA and RT (turnaround and response time).</a:t>
            </a:r>
          </a:p>
          <a:p>
            <a:pPr marL="0" eaLnBrk="1" fontAlgn="auto" hangingPunct="1">
              <a:spcAft>
                <a:spcPts val="0"/>
              </a:spcAft>
              <a:buFont typeface="Arial" pitchFamily="34" charset="0"/>
              <a:buNone/>
              <a:defRPr/>
            </a:pPr>
            <a:r>
              <a:rPr lang="en-US" dirty="0" smtClean="0"/>
              <a:t>Assume that the time quantum in Q</a:t>
            </a:r>
            <a:r>
              <a:rPr lang="en-US" baseline="-25000" dirty="0" smtClean="0"/>
              <a:t>1</a:t>
            </a:r>
            <a:r>
              <a:rPr lang="en-US" dirty="0" smtClean="0"/>
              <a:t>=1 TU, and the time quantum in Q</a:t>
            </a:r>
            <a:r>
              <a:rPr lang="en-US" baseline="-25000" dirty="0" smtClean="0"/>
              <a:t>2</a:t>
            </a:r>
            <a:r>
              <a:rPr lang="en-US" dirty="0" smtClean="0"/>
              <a:t>=2 TU. </a:t>
            </a:r>
            <a:br>
              <a:rPr lang="en-US" dirty="0" smtClean="0"/>
            </a:br>
            <a:r>
              <a:rPr lang="en-US" dirty="0" smtClean="0"/>
              <a:t>Further assume that the system has preemption. </a:t>
            </a:r>
            <a:br>
              <a:rPr lang="en-US" dirty="0" smtClean="0"/>
            </a:br>
            <a:r>
              <a:rPr lang="en-US" dirty="0" smtClean="0"/>
              <a:t/>
            </a:r>
            <a:br>
              <a:rPr lang="en-US" dirty="0" smtClean="0"/>
            </a:br>
            <a:r>
              <a:rPr lang="en-US" dirty="0" smtClean="0"/>
              <a:t>Computing the RT is based on the start of each I/O operation (you may think of the I/O as printing to </a:t>
            </a:r>
            <a:r>
              <a:rPr lang="en-US" dirty="0" err="1" smtClean="0"/>
              <a:t>stdout</a:t>
            </a:r>
            <a:r>
              <a:rPr lang="en-US" dirty="0" smtClean="0"/>
              <a:t> and that the user is waiting for this printout).</a:t>
            </a:r>
          </a:p>
        </p:txBody>
      </p:sp>
      <p:sp>
        <p:nvSpPr>
          <p:cNvPr id="4" name="Slide Number Placeholder 3"/>
          <p:cNvSpPr>
            <a:spLocks noGrp="1"/>
          </p:cNvSpPr>
          <p:nvPr>
            <p:ph type="sldNum" sz="quarter" idx="12"/>
          </p:nvPr>
        </p:nvSpPr>
        <p:spPr/>
        <p:txBody>
          <a:bodyPr/>
          <a:lstStyle/>
          <a:p>
            <a:pPr>
              <a:defRPr/>
            </a:pPr>
            <a:fld id="{6ADB7AD2-4E83-4436-A84A-E0BB6EB7607B}" type="slidenum">
              <a:rPr lang="he-IL" smtClean="0"/>
              <a:pPr>
                <a:defRPr/>
              </a:pPr>
              <a:t>33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l" eaLnBrk="1" hangingPunct="1"/>
            <a:r>
              <a:rPr lang="en-US" smtClean="0"/>
              <a:t>Dynamic Multi Level scheduling</a:t>
            </a:r>
          </a:p>
        </p:txBody>
      </p:sp>
      <p:sp>
        <p:nvSpPr>
          <p:cNvPr id="3" name="Content Placeholder 2"/>
          <p:cNvSpPr>
            <a:spLocks noGrp="1"/>
          </p:cNvSpPr>
          <p:nvPr>
            <p:ph idx="1"/>
          </p:nvPr>
        </p:nvSpPr>
        <p:spPr/>
        <p:txBody>
          <a:bodyPr rtlCol="0">
            <a:normAutofit fontScale="92500" lnSpcReduction="10000"/>
          </a:bodyPr>
          <a:lstStyle/>
          <a:p>
            <a:pPr marL="0" eaLnBrk="1" fontAlgn="auto" hangingPunct="1">
              <a:spcAft>
                <a:spcPts val="0"/>
              </a:spcAft>
              <a:buFont typeface="Arial" pitchFamily="34" charset="0"/>
              <a:buNone/>
              <a:defRPr/>
            </a:pPr>
            <a:r>
              <a:rPr lang="en-US" dirty="0" smtClean="0"/>
              <a:t>The Gantt table:</a:t>
            </a:r>
            <a:br>
              <a:rPr lang="en-US" dirty="0" smtClean="0"/>
            </a:br>
            <a:endParaRPr lang="en-US" dirty="0" smtClean="0"/>
          </a:p>
          <a:p>
            <a:pPr marL="0" eaLnBrk="1" fontAlgn="auto" hangingPunct="1">
              <a:spcAft>
                <a:spcPts val="0"/>
              </a:spcAft>
              <a:buFont typeface="Arial" pitchFamily="34" charset="0"/>
              <a:buNone/>
              <a:defRPr/>
            </a:pPr>
            <a:endParaRPr lang="en-US" dirty="0" smtClean="0"/>
          </a:p>
          <a:p>
            <a:pPr marL="0" eaLnBrk="1" fontAlgn="auto" hangingPunct="1">
              <a:spcAft>
                <a:spcPts val="0"/>
              </a:spcAft>
              <a:buFont typeface="Arial" pitchFamily="34" charset="0"/>
              <a:buNone/>
              <a:defRPr/>
            </a:pPr>
            <a:endParaRPr lang="en-US" dirty="0" smtClean="0"/>
          </a:p>
          <a:p>
            <a:pPr marL="0" eaLnBrk="1" fontAlgn="auto" hangingPunct="1">
              <a:spcAft>
                <a:spcPts val="0"/>
              </a:spcAft>
              <a:buFont typeface="Arial" pitchFamily="34" charset="0"/>
              <a:buNone/>
              <a:defRPr/>
            </a:pPr>
            <a:r>
              <a:rPr lang="en-US" dirty="0" smtClean="0"/>
              <a:t/>
            </a:r>
            <a:br>
              <a:rPr lang="en-US" dirty="0" smtClean="0"/>
            </a:br>
            <a:r>
              <a:rPr lang="en-US" dirty="0" smtClean="0"/>
              <a:t/>
            </a:r>
            <a:br>
              <a:rPr lang="en-US" dirty="0" smtClean="0"/>
            </a:br>
            <a:endParaRPr lang="en-US" dirty="0" smtClean="0"/>
          </a:p>
          <a:p>
            <a:pPr marL="0" eaLnBrk="1" fontAlgn="auto" hangingPunct="1">
              <a:spcAft>
                <a:spcPts val="0"/>
              </a:spcAft>
              <a:buFont typeface="Arial" pitchFamily="34" charset="0"/>
              <a:buNone/>
              <a:defRPr/>
            </a:pPr>
            <a:r>
              <a:rPr lang="en-US" dirty="0" smtClean="0"/>
              <a:t>Avg. TA: (7+11+9)/3=9</a:t>
            </a:r>
          </a:p>
          <a:p>
            <a:pPr marL="0" eaLnBrk="1" fontAlgn="auto" hangingPunct="1">
              <a:spcAft>
                <a:spcPts val="0"/>
              </a:spcAft>
              <a:buFont typeface="Arial" pitchFamily="34" charset="0"/>
              <a:buNone/>
              <a:defRPr/>
            </a:pPr>
            <a:r>
              <a:rPr lang="en-US" dirty="0" smtClean="0"/>
              <a:t>Avg. RT: (1+6+2)/3=3</a:t>
            </a:r>
          </a:p>
          <a:p>
            <a:pPr marL="0" eaLnBrk="1" fontAlgn="auto" hangingPunct="1">
              <a:spcAft>
                <a:spcPts val="0"/>
              </a:spcAft>
              <a:buFont typeface="Arial" pitchFamily="34" charset="0"/>
              <a:buNone/>
              <a:defRPr/>
            </a:pPr>
            <a:endParaRPr lang="en-US" dirty="0" smtClean="0"/>
          </a:p>
          <a:p>
            <a:pPr marL="0" eaLnBrk="1" fontAlgn="auto" hangingPunct="1">
              <a:spcAft>
                <a:spcPts val="0"/>
              </a:spcAft>
              <a:buFont typeface="Arial" pitchFamily="34" charset="0"/>
              <a:buNone/>
              <a:defRPr/>
            </a:pPr>
            <a:endParaRPr lang="en-US" dirty="0"/>
          </a:p>
        </p:txBody>
      </p:sp>
      <p:graphicFrame>
        <p:nvGraphicFramePr>
          <p:cNvPr id="4" name="Table 3"/>
          <p:cNvGraphicFramePr>
            <a:graphicFrameLocks noGrp="1"/>
          </p:cNvGraphicFramePr>
          <p:nvPr/>
        </p:nvGraphicFramePr>
        <p:xfrm>
          <a:off x="1142996" y="2590800"/>
          <a:ext cx="7010402" cy="1483360"/>
        </p:xfrm>
        <a:graphic>
          <a:graphicData uri="http://schemas.openxmlformats.org/drawingml/2006/table">
            <a:tbl>
              <a:tblPr firstRow="1" bandRow="1">
                <a:tableStyleId>{F2DE63D5-997A-4646-A377-4702673A728D}</a:tableStyleId>
              </a:tblPr>
              <a:tblGrid>
                <a:gridCol w="500743"/>
                <a:gridCol w="500743"/>
                <a:gridCol w="500743"/>
                <a:gridCol w="500743"/>
                <a:gridCol w="500743"/>
                <a:gridCol w="500743"/>
                <a:gridCol w="500743"/>
                <a:gridCol w="500743"/>
                <a:gridCol w="500743"/>
                <a:gridCol w="500743"/>
                <a:gridCol w="500743"/>
                <a:gridCol w="500743"/>
                <a:gridCol w="500743"/>
                <a:gridCol w="500743"/>
              </a:tblGrid>
              <a:tr h="370840">
                <a:tc>
                  <a:txBody>
                    <a:bodyPr/>
                    <a:lstStyle/>
                    <a:p>
                      <a:pPr algn="ctr"/>
                      <a:r>
                        <a:rPr lang="en-US" sz="1200" dirty="0" smtClean="0"/>
                        <a:t>Time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P</a:t>
                      </a:r>
                      <a:r>
                        <a:rPr lang="en-US" baseline="-25000" dirty="0" smtClean="0"/>
                        <a:t>1</a:t>
                      </a:r>
                      <a:endParaRPr lang="en-US"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CPU</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2">
                        <a:lumMod val="20000"/>
                        <a:lumOff val="80000"/>
                      </a:schemeClr>
                    </a:solidFill>
                  </a:tcPr>
                </a:tc>
                <a:tc>
                  <a:txBody>
                    <a:bodyPr/>
                    <a:lstStyle/>
                    <a:p>
                      <a:pPr algn="ctr"/>
                      <a:r>
                        <a:rPr lang="en-US" sz="1400" dirty="0" smtClean="0"/>
                        <a:t>I/O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CPU</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400" dirty="0" smtClean="0"/>
                        <a:t>CPU</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400" dirty="0" smtClean="0"/>
                        <a:t>CPU</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P</a:t>
                      </a:r>
                      <a:r>
                        <a:rPr lang="en-US" baseline="-25000" dirty="0" smtClean="0"/>
                        <a:t>2</a:t>
                      </a:r>
                      <a:endParaRPr lang="en-US"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2">
                        <a:lumMod val="20000"/>
                        <a:lumOff val="80000"/>
                      </a:schemeClr>
                    </a:solidFill>
                  </a:tcPr>
                </a:tc>
                <a:tc>
                  <a:txBody>
                    <a:bodyPr/>
                    <a:lstStyle/>
                    <a:p>
                      <a:pPr algn="ctr"/>
                      <a:r>
                        <a:rPr lang="en-US" sz="1400" dirty="0" smtClean="0"/>
                        <a:t>CPU</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CPU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400" dirty="0" smtClean="0"/>
                        <a:t>I/O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I/O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CPU</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400" dirty="0" smtClean="0"/>
                        <a:t>CPU</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370840">
                <a:tc>
                  <a:txBody>
                    <a:bodyPr/>
                    <a:lstStyle/>
                    <a:p>
                      <a:pPr algn="ctr"/>
                      <a:r>
                        <a:rPr lang="en-US" dirty="0" smtClean="0"/>
                        <a:t>P</a:t>
                      </a:r>
                      <a:r>
                        <a:rPr lang="en-US" baseline="-25000" dirty="0" smtClean="0"/>
                        <a:t>3</a:t>
                      </a:r>
                      <a:endParaRPr lang="en-US"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2">
                        <a:lumMod val="20000"/>
                        <a:lumOff val="80000"/>
                      </a:schemeClr>
                    </a:solidFill>
                  </a:tcPr>
                </a:tc>
                <a:tc>
                  <a:txBody>
                    <a:bodyPr/>
                    <a:lstStyle/>
                    <a:p>
                      <a:pPr algn="ctr"/>
                      <a:r>
                        <a:rPr lang="en-US" sz="1400" dirty="0" smtClean="0"/>
                        <a:t>CPU</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400" dirty="0" smtClean="0"/>
                        <a:t>I/O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I/O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I/O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CPU</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400" dirty="0" smtClean="0"/>
                        <a:t>CPU</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400" dirty="0" smtClean="0"/>
                        <a:t>CPU</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2"/>
          </p:nvPr>
        </p:nvSpPr>
        <p:spPr/>
        <p:txBody>
          <a:bodyPr/>
          <a:lstStyle/>
          <a:p>
            <a:pPr>
              <a:defRPr/>
            </a:pPr>
            <a:fld id="{6ADB7AD2-4E83-4436-A84A-E0BB6EB7607B}" type="slidenum">
              <a:rPr lang="he-IL" smtClean="0"/>
              <a:pPr>
                <a:defRPr/>
              </a:pPr>
              <a:t>34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l" eaLnBrk="1" hangingPunct="1">
              <a:defRPr/>
            </a:pPr>
            <a:r>
              <a:rPr lang="en-US" dirty="0" smtClean="0"/>
              <a:t>Guaranteed scheduling </a:t>
            </a:r>
            <a:r>
              <a:rPr lang="en-US" sz="2800" i="1" dirty="0" smtClean="0">
                <a:effectLst>
                  <a:outerShdw blurRad="38100" dist="38100" dir="2700000" algn="tl">
                    <a:srgbClr val="000000">
                      <a:alpha val="43137"/>
                    </a:srgbClr>
                  </a:outerShdw>
                </a:effectLst>
              </a:rPr>
              <a:t>(Quiz ‘05)</a:t>
            </a:r>
          </a:p>
        </p:txBody>
      </p:sp>
      <p:sp>
        <p:nvSpPr>
          <p:cNvPr id="3" name="Content Placeholder 2"/>
          <p:cNvSpPr>
            <a:spLocks noGrp="1"/>
          </p:cNvSpPr>
          <p:nvPr>
            <p:ph idx="1"/>
          </p:nvPr>
        </p:nvSpPr>
        <p:spPr/>
        <p:txBody>
          <a:bodyPr rtlCol="0">
            <a:normAutofit fontScale="70000" lnSpcReduction="20000"/>
          </a:bodyPr>
          <a:lstStyle/>
          <a:p>
            <a:pPr marL="0" eaLnBrk="1" fontAlgn="auto" hangingPunct="1">
              <a:spcAft>
                <a:spcPts val="0"/>
              </a:spcAft>
              <a:buFont typeface="Arial" pitchFamily="34" charset="0"/>
              <a:buNone/>
              <a:defRPr/>
            </a:pPr>
            <a:r>
              <a:rPr lang="en-US" dirty="0" smtClean="0"/>
              <a:t>Three processes run on a </a:t>
            </a:r>
            <a:r>
              <a:rPr lang="en-US" i="1" u="sng" dirty="0" smtClean="0"/>
              <a:t>preemptive</a:t>
            </a:r>
            <a:r>
              <a:rPr lang="en-US" dirty="0" smtClean="0"/>
              <a:t> (switching is done on every round), </a:t>
            </a:r>
            <a:r>
              <a:rPr lang="en-US" i="1" u="sng" dirty="0" smtClean="0"/>
              <a:t>guaranteed scheduling</a:t>
            </a:r>
            <a:r>
              <a:rPr lang="en-US" dirty="0" smtClean="0"/>
              <a:t> (ties are broken with preference to the lower ID process) OS. They require the use of both the CPU and I/O:</a:t>
            </a:r>
          </a:p>
          <a:p>
            <a:pPr marL="0" eaLnBrk="1" fontAlgn="auto" hangingPunct="1">
              <a:spcAft>
                <a:spcPts val="0"/>
              </a:spcAft>
              <a:buFont typeface="Arial" pitchFamily="34" charset="0"/>
              <a:buNone/>
              <a:defRPr/>
            </a:pPr>
            <a:r>
              <a:rPr lang="en-US" dirty="0" smtClean="0"/>
              <a:t>P</a:t>
            </a:r>
            <a:r>
              <a:rPr lang="en-US" baseline="-25000" dirty="0" smtClean="0"/>
              <a:t>1</a:t>
            </a:r>
            <a:r>
              <a:rPr lang="en-US" dirty="0" smtClean="0"/>
              <a:t> – 1 </a:t>
            </a:r>
            <a:r>
              <a:rPr lang="en-US" i="1" dirty="0" smtClean="0"/>
              <a:t>TU</a:t>
            </a:r>
            <a:r>
              <a:rPr lang="en-US" dirty="0" smtClean="0"/>
              <a:t> CPU, 4 </a:t>
            </a:r>
            <a:r>
              <a:rPr lang="en-US" i="1" dirty="0" smtClean="0"/>
              <a:t>TU</a:t>
            </a:r>
            <a:r>
              <a:rPr lang="en-US" dirty="0" smtClean="0"/>
              <a:t> I/O, 2 </a:t>
            </a:r>
            <a:r>
              <a:rPr lang="en-US" i="1" dirty="0" smtClean="0"/>
              <a:t>TU</a:t>
            </a:r>
            <a:r>
              <a:rPr lang="en-US" dirty="0" smtClean="0"/>
              <a:t> CPU</a:t>
            </a:r>
          </a:p>
          <a:p>
            <a:pPr marL="0" eaLnBrk="1" fontAlgn="auto" hangingPunct="1">
              <a:spcAft>
                <a:spcPts val="0"/>
              </a:spcAft>
              <a:buFont typeface="Arial" pitchFamily="34" charset="0"/>
              <a:buNone/>
              <a:defRPr/>
            </a:pPr>
            <a:r>
              <a:rPr lang="en-US" dirty="0" smtClean="0"/>
              <a:t>P</a:t>
            </a:r>
            <a:r>
              <a:rPr lang="en-US" baseline="-25000" dirty="0" smtClean="0"/>
              <a:t>2</a:t>
            </a:r>
            <a:r>
              <a:rPr lang="en-US" dirty="0" smtClean="0"/>
              <a:t> – 1 CPU, 2 I/O, 2 CPU</a:t>
            </a:r>
          </a:p>
          <a:p>
            <a:pPr marL="0" eaLnBrk="1" fontAlgn="auto" hangingPunct="1">
              <a:spcAft>
                <a:spcPts val="0"/>
              </a:spcAft>
              <a:buFont typeface="Arial" pitchFamily="34" charset="0"/>
              <a:buNone/>
              <a:defRPr/>
            </a:pPr>
            <a:r>
              <a:rPr lang="en-US" dirty="0" smtClean="0"/>
              <a:t>P</a:t>
            </a:r>
            <a:r>
              <a:rPr lang="en-US" baseline="-25000" dirty="0" smtClean="0"/>
              <a:t>3</a:t>
            </a:r>
            <a:r>
              <a:rPr lang="en-US" dirty="0" smtClean="0"/>
              <a:t> – 2 CPU, 1 I/O, 2 CPU</a:t>
            </a:r>
          </a:p>
          <a:p>
            <a:pPr marL="0" eaLnBrk="1" fontAlgn="auto" hangingPunct="1">
              <a:spcAft>
                <a:spcPts val="0"/>
              </a:spcAft>
              <a:buFont typeface="Arial" pitchFamily="34" charset="0"/>
              <a:buNone/>
              <a:defRPr/>
            </a:pPr>
            <a:endParaRPr lang="en-US" dirty="0" smtClean="0"/>
          </a:p>
          <a:p>
            <a:pPr marL="0" eaLnBrk="1" fontAlgn="auto" hangingPunct="1">
              <a:spcAft>
                <a:spcPts val="0"/>
              </a:spcAft>
              <a:buFont typeface="Arial" pitchFamily="34" charset="0"/>
              <a:buNone/>
              <a:defRPr/>
            </a:pPr>
            <a:r>
              <a:rPr lang="en-US" dirty="0" smtClean="0"/>
              <a:t>For questions 1-3 draw a Gantt chart and compute the avg. TA time:</a:t>
            </a:r>
          </a:p>
          <a:p>
            <a:pPr marL="971550" lvl="2" indent="-514350" eaLnBrk="1" fontAlgn="auto" hangingPunct="1">
              <a:spcAft>
                <a:spcPts val="0"/>
              </a:spcAft>
              <a:buFont typeface="+mj-lt"/>
              <a:buAutoNum type="arabicPeriod"/>
              <a:defRPr/>
            </a:pPr>
            <a:r>
              <a:rPr lang="en-US" dirty="0" smtClean="0"/>
              <a:t>Identical arrival time, I/O is done on separate devices.</a:t>
            </a:r>
          </a:p>
          <a:p>
            <a:pPr marL="971550" lvl="2" indent="-514350" eaLnBrk="1" fontAlgn="auto" hangingPunct="1">
              <a:spcAft>
                <a:spcPts val="0"/>
              </a:spcAft>
              <a:buFont typeface="+mj-lt"/>
              <a:buAutoNum type="arabicPeriod"/>
              <a:defRPr/>
            </a:pPr>
            <a:r>
              <a:rPr lang="en-US" dirty="0" smtClean="0"/>
              <a:t>Identical arrival time, I/O is done on the same device with FCFS scheduling.</a:t>
            </a:r>
          </a:p>
          <a:p>
            <a:pPr marL="971550" lvl="2" indent="-514350" eaLnBrk="1" fontAlgn="auto" hangingPunct="1">
              <a:spcAft>
                <a:spcPts val="0"/>
              </a:spcAft>
              <a:buFont typeface="+mj-lt"/>
              <a:buAutoNum type="arabicPeriod"/>
              <a:defRPr/>
            </a:pPr>
            <a:r>
              <a:rPr lang="en-US" dirty="0" smtClean="0"/>
              <a:t>Process arrival time is: P</a:t>
            </a:r>
            <a:r>
              <a:rPr lang="en-US" baseline="-25000" dirty="0" smtClean="0"/>
              <a:t>1</a:t>
            </a:r>
            <a:r>
              <a:rPr lang="en-US" dirty="0" smtClean="0"/>
              <a:t> at 0, P</a:t>
            </a:r>
            <a:r>
              <a:rPr lang="en-US" baseline="-25000" dirty="0" smtClean="0"/>
              <a:t>2</a:t>
            </a:r>
            <a:r>
              <a:rPr lang="en-US" dirty="0" smtClean="0"/>
              <a:t> at 1 and P</a:t>
            </a:r>
            <a:r>
              <a:rPr lang="en-US" baseline="-25000" dirty="0" smtClean="0"/>
              <a:t>3</a:t>
            </a:r>
            <a:r>
              <a:rPr lang="en-US" dirty="0" smtClean="0"/>
              <a:t> at 2. I/O is done on separate devices.</a:t>
            </a:r>
          </a:p>
          <a:p>
            <a:pPr marL="971550" lvl="2" indent="-514350" eaLnBrk="1" fontAlgn="auto" hangingPunct="1">
              <a:spcAft>
                <a:spcPts val="0"/>
              </a:spcAft>
              <a:buFont typeface="+mj-lt"/>
              <a:buAutoNum type="arabicPeriod"/>
              <a:defRPr/>
            </a:pPr>
            <a:r>
              <a:rPr lang="en-US" dirty="0" smtClean="0"/>
              <a:t>Would Round Robin produce the same results? Explain your answer.</a:t>
            </a:r>
          </a:p>
          <a:p>
            <a:pPr marL="971550" lvl="2" indent="-514350" eaLnBrk="1" fontAlgn="auto" hangingPunct="1">
              <a:spcAft>
                <a:spcPts val="0"/>
              </a:spcAft>
              <a:buFont typeface="+mj-lt"/>
              <a:buAutoNum type="arabicPeriod"/>
              <a:defRPr/>
            </a:pPr>
            <a:endParaRPr lang="en-US" dirty="0" smtClean="0"/>
          </a:p>
          <a:p>
            <a:pPr marL="0" eaLnBrk="1" fontAlgn="auto" hangingPunct="1">
              <a:spcAft>
                <a:spcPts val="0"/>
              </a:spcAft>
              <a:buFont typeface="Arial"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6ADB7AD2-4E83-4436-A84A-E0BB6EB7607B}" type="slidenum">
              <a:rPr lang="he-IL" smtClean="0"/>
              <a:pPr>
                <a:defRPr/>
              </a:pPr>
              <a:t>35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lgn="l" eaLnBrk="1" hangingPunct="1"/>
            <a:r>
              <a:rPr lang="en-US" smtClean="0"/>
              <a:t>Guaranteed scheduling</a:t>
            </a:r>
          </a:p>
        </p:txBody>
      </p:sp>
      <p:sp>
        <p:nvSpPr>
          <p:cNvPr id="22531" name="Content Placeholder 2"/>
          <p:cNvSpPr>
            <a:spLocks noGrp="1"/>
          </p:cNvSpPr>
          <p:nvPr>
            <p:ph idx="1"/>
          </p:nvPr>
        </p:nvSpPr>
        <p:spPr/>
        <p:txBody>
          <a:bodyPr/>
          <a:lstStyle/>
          <a:p>
            <a:pPr eaLnBrk="1" hangingPunct="1">
              <a:buFont typeface="Arial" charset="0"/>
              <a:buNone/>
            </a:pPr>
            <a:r>
              <a:rPr lang="en-US" smtClean="0"/>
              <a:t>1. The Gantt table:</a:t>
            </a:r>
          </a:p>
          <a:p>
            <a:pPr eaLnBrk="1" hangingPunct="1">
              <a:buFont typeface="Arial" charset="0"/>
              <a:buNone/>
            </a:pPr>
            <a:endParaRPr lang="en-US" smtClean="0"/>
          </a:p>
          <a:p>
            <a:pPr eaLnBrk="1" hangingPunct="1">
              <a:buFont typeface="Arial" charset="0"/>
              <a:buNone/>
            </a:pPr>
            <a:endParaRPr lang="en-US" smtClean="0"/>
          </a:p>
          <a:p>
            <a:pPr eaLnBrk="1" hangingPunct="1">
              <a:buFont typeface="Arial" charset="0"/>
              <a:buNone/>
            </a:pPr>
            <a:endParaRPr lang="en-US" smtClean="0"/>
          </a:p>
          <a:p>
            <a:pPr eaLnBrk="1" hangingPunct="1">
              <a:buFont typeface="Arial" charset="0"/>
              <a:buNone/>
            </a:pPr>
            <a:endParaRPr lang="en-US" smtClean="0"/>
          </a:p>
          <a:p>
            <a:pPr eaLnBrk="1" hangingPunct="1">
              <a:buFont typeface="Arial" charset="0"/>
              <a:buNone/>
            </a:pPr>
            <a:r>
              <a:rPr lang="en-US" smtClean="0"/>
              <a:t>Avg. TA: (7+8+10)/3=8.33</a:t>
            </a:r>
          </a:p>
        </p:txBody>
      </p:sp>
      <p:graphicFrame>
        <p:nvGraphicFramePr>
          <p:cNvPr id="4" name="Table 3"/>
          <p:cNvGraphicFramePr>
            <a:graphicFrameLocks noGrp="1"/>
          </p:cNvGraphicFramePr>
          <p:nvPr/>
        </p:nvGraphicFramePr>
        <p:xfrm>
          <a:off x="1382713" y="2590800"/>
          <a:ext cx="6008688" cy="1482724"/>
        </p:xfrm>
        <a:graphic>
          <a:graphicData uri="http://schemas.openxmlformats.org/drawingml/2006/table">
            <a:tbl>
              <a:tblPr firstRow="1" bandRow="1">
                <a:tableStyleId>{F2DE63D5-997A-4646-A377-4702673A728D}</a:tableStyleId>
              </a:tblPr>
              <a:tblGrid>
                <a:gridCol w="500724"/>
                <a:gridCol w="500724"/>
                <a:gridCol w="500724"/>
                <a:gridCol w="500724"/>
                <a:gridCol w="500724"/>
                <a:gridCol w="500724"/>
                <a:gridCol w="500724"/>
                <a:gridCol w="500724"/>
                <a:gridCol w="500724"/>
                <a:gridCol w="500724"/>
                <a:gridCol w="500724"/>
                <a:gridCol w="500724"/>
              </a:tblGrid>
              <a:tr h="370681">
                <a:tc>
                  <a:txBody>
                    <a:bodyPr/>
                    <a:lstStyle/>
                    <a:p>
                      <a:pPr algn="ctr"/>
                      <a:r>
                        <a:rPr lang="en-US" sz="1200" dirty="0" smtClean="0"/>
                        <a:t>Time</a:t>
                      </a:r>
                      <a:endParaRPr lang="en-US" sz="12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0</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1</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2</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3</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4</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5</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6</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7</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8</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9</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10</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1">
                <a:tc>
                  <a:txBody>
                    <a:bodyPr/>
                    <a:lstStyle/>
                    <a:p>
                      <a:pPr algn="ctr"/>
                      <a:r>
                        <a:rPr lang="en-US" sz="1800" dirty="0" smtClean="0"/>
                        <a:t>P</a:t>
                      </a:r>
                      <a:r>
                        <a:rPr lang="en-US" sz="1800" baseline="-25000" dirty="0" smtClean="0"/>
                        <a:t>1</a:t>
                      </a:r>
                      <a:endParaRPr lang="en-US" sz="1800" baseline="-250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I/O</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I/O</a:t>
                      </a:r>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I/O</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I/O</a:t>
                      </a:r>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1">
                <a:tc>
                  <a:txBody>
                    <a:bodyPr/>
                    <a:lstStyle/>
                    <a:p>
                      <a:pPr algn="ctr"/>
                      <a:r>
                        <a:rPr lang="en-US" sz="1800" dirty="0" smtClean="0"/>
                        <a:t>P</a:t>
                      </a:r>
                      <a:r>
                        <a:rPr lang="en-US" sz="1800" baseline="-25000" dirty="0" smtClean="0"/>
                        <a:t>2</a:t>
                      </a:r>
                      <a:endParaRPr lang="en-US" sz="1800" baseline="-250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I/O</a:t>
                      </a:r>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I/O</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CPU</a:t>
                      </a:r>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681">
                <a:tc>
                  <a:txBody>
                    <a:bodyPr/>
                    <a:lstStyle/>
                    <a:p>
                      <a:pPr algn="ctr"/>
                      <a:r>
                        <a:rPr lang="en-US" sz="1800" dirty="0" smtClean="0"/>
                        <a:t>P</a:t>
                      </a:r>
                      <a:r>
                        <a:rPr lang="en-US" sz="1800" baseline="-25000" dirty="0" smtClean="0"/>
                        <a:t>3</a:t>
                      </a:r>
                      <a:endParaRPr lang="en-US" sz="1800" baseline="-250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I/O</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Slide Number Placeholder 4"/>
          <p:cNvSpPr>
            <a:spLocks noGrp="1"/>
          </p:cNvSpPr>
          <p:nvPr>
            <p:ph type="sldNum" sz="quarter" idx="12"/>
          </p:nvPr>
        </p:nvSpPr>
        <p:spPr/>
        <p:txBody>
          <a:bodyPr/>
          <a:lstStyle/>
          <a:p>
            <a:pPr>
              <a:defRPr/>
            </a:pPr>
            <a:fld id="{6ADB7AD2-4E83-4436-A84A-E0BB6EB7607B}" type="slidenum">
              <a:rPr lang="he-IL" smtClean="0"/>
              <a:pPr>
                <a:defRPr/>
              </a:pPr>
              <a:t>36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lgn="l" eaLnBrk="1" hangingPunct="1"/>
            <a:r>
              <a:rPr lang="en-US" smtClean="0"/>
              <a:t>Guaranteed scheduling</a:t>
            </a:r>
          </a:p>
        </p:txBody>
      </p:sp>
      <p:sp>
        <p:nvSpPr>
          <p:cNvPr id="23555" name="Content Placeholder 2"/>
          <p:cNvSpPr>
            <a:spLocks noGrp="1"/>
          </p:cNvSpPr>
          <p:nvPr>
            <p:ph idx="1"/>
          </p:nvPr>
        </p:nvSpPr>
        <p:spPr/>
        <p:txBody>
          <a:bodyPr/>
          <a:lstStyle/>
          <a:p>
            <a:pPr eaLnBrk="1" hangingPunct="1">
              <a:buFont typeface="Arial" charset="0"/>
              <a:buNone/>
            </a:pPr>
            <a:r>
              <a:rPr lang="en-US" smtClean="0"/>
              <a:t>2. The Gantt table:</a:t>
            </a:r>
          </a:p>
          <a:p>
            <a:pPr eaLnBrk="1" hangingPunct="1">
              <a:buFont typeface="Arial" charset="0"/>
              <a:buNone/>
            </a:pPr>
            <a:endParaRPr lang="en-US" smtClean="0"/>
          </a:p>
          <a:p>
            <a:pPr eaLnBrk="1" hangingPunct="1">
              <a:buFont typeface="Arial" charset="0"/>
              <a:buNone/>
            </a:pPr>
            <a:endParaRPr lang="en-US" smtClean="0"/>
          </a:p>
          <a:p>
            <a:pPr eaLnBrk="1" hangingPunct="1">
              <a:buFont typeface="Arial" charset="0"/>
              <a:buNone/>
            </a:pPr>
            <a:endParaRPr lang="en-US" smtClean="0"/>
          </a:p>
          <a:p>
            <a:pPr eaLnBrk="1" hangingPunct="1">
              <a:buFont typeface="Arial" charset="0"/>
              <a:buNone/>
            </a:pPr>
            <a:endParaRPr lang="en-US" smtClean="0"/>
          </a:p>
          <a:p>
            <a:pPr eaLnBrk="1" hangingPunct="1">
              <a:buFont typeface="Arial" charset="0"/>
              <a:buNone/>
            </a:pPr>
            <a:r>
              <a:rPr lang="en-US" smtClean="0"/>
              <a:t>Avg. TA: (7+9+11)/3=9</a:t>
            </a:r>
          </a:p>
        </p:txBody>
      </p:sp>
      <p:graphicFrame>
        <p:nvGraphicFramePr>
          <p:cNvPr id="4" name="Table 3"/>
          <p:cNvGraphicFramePr>
            <a:graphicFrameLocks noGrp="1"/>
          </p:cNvGraphicFramePr>
          <p:nvPr/>
        </p:nvGraphicFramePr>
        <p:xfrm>
          <a:off x="1219200" y="2590800"/>
          <a:ext cx="6465888" cy="1482724"/>
        </p:xfrm>
        <a:graphic>
          <a:graphicData uri="http://schemas.openxmlformats.org/drawingml/2006/table">
            <a:tbl>
              <a:tblPr firstRow="1" bandRow="1">
                <a:tableStyleId>{F2DE63D5-997A-4646-A377-4702673A728D}</a:tableStyleId>
              </a:tblPr>
              <a:tblGrid>
                <a:gridCol w="497376"/>
                <a:gridCol w="497376"/>
                <a:gridCol w="497376"/>
                <a:gridCol w="497376"/>
                <a:gridCol w="497376"/>
                <a:gridCol w="497376"/>
                <a:gridCol w="497376"/>
                <a:gridCol w="497376"/>
                <a:gridCol w="497376"/>
                <a:gridCol w="497376"/>
                <a:gridCol w="497376"/>
                <a:gridCol w="497376"/>
                <a:gridCol w="497376"/>
              </a:tblGrid>
              <a:tr h="370681">
                <a:tc>
                  <a:txBody>
                    <a:bodyPr/>
                    <a:lstStyle/>
                    <a:p>
                      <a:pPr algn="ctr"/>
                      <a:r>
                        <a:rPr lang="en-US" sz="1200" dirty="0" smtClean="0"/>
                        <a:t>Time</a:t>
                      </a:r>
                      <a:endParaRPr lang="en-US" sz="12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0</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1</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2</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3</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4</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5</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6</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7</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8</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9</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10</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11</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1">
                <a:tc>
                  <a:txBody>
                    <a:bodyPr/>
                    <a:lstStyle/>
                    <a:p>
                      <a:pPr algn="ctr"/>
                      <a:r>
                        <a:rPr lang="en-US" sz="1800" dirty="0" smtClean="0"/>
                        <a:t>P</a:t>
                      </a:r>
                      <a:r>
                        <a:rPr lang="en-US" sz="1800" baseline="-25000" dirty="0" smtClean="0"/>
                        <a:t>1</a:t>
                      </a:r>
                      <a:endParaRPr lang="en-US" sz="1800" baseline="-250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I/O</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I/O</a:t>
                      </a:r>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I/O</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I/O</a:t>
                      </a:r>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1">
                <a:tc>
                  <a:txBody>
                    <a:bodyPr/>
                    <a:lstStyle/>
                    <a:p>
                      <a:pPr algn="ctr"/>
                      <a:r>
                        <a:rPr lang="en-US" sz="1800" dirty="0" smtClean="0"/>
                        <a:t>P</a:t>
                      </a:r>
                      <a:r>
                        <a:rPr lang="en-US" sz="1800" baseline="-25000" dirty="0" smtClean="0"/>
                        <a:t>2</a:t>
                      </a:r>
                      <a:endParaRPr lang="en-US" sz="1800" baseline="-250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I/O</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I/O</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CPU</a:t>
                      </a:r>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681">
                <a:tc>
                  <a:txBody>
                    <a:bodyPr/>
                    <a:lstStyle/>
                    <a:p>
                      <a:pPr algn="ctr"/>
                      <a:r>
                        <a:rPr lang="en-US" sz="1800" dirty="0" smtClean="0"/>
                        <a:t>P</a:t>
                      </a:r>
                      <a:r>
                        <a:rPr lang="en-US" sz="1800" baseline="-25000" dirty="0" smtClean="0"/>
                        <a:t>3</a:t>
                      </a:r>
                      <a:endParaRPr lang="en-US" sz="1800" baseline="-250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I/O</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Slide Number Placeholder 4"/>
          <p:cNvSpPr>
            <a:spLocks noGrp="1"/>
          </p:cNvSpPr>
          <p:nvPr>
            <p:ph type="sldNum" sz="quarter" idx="12"/>
          </p:nvPr>
        </p:nvSpPr>
        <p:spPr/>
        <p:txBody>
          <a:bodyPr/>
          <a:lstStyle/>
          <a:p>
            <a:pPr>
              <a:defRPr/>
            </a:pPr>
            <a:fld id="{6ADB7AD2-4E83-4436-A84A-E0BB6EB7607B}" type="slidenum">
              <a:rPr lang="he-IL" smtClean="0"/>
              <a:pPr>
                <a:defRPr/>
              </a:pPr>
              <a:t>37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gn="l" eaLnBrk="1" hangingPunct="1"/>
            <a:r>
              <a:rPr lang="en-US" smtClean="0"/>
              <a:t>Guaranteed scheduling</a:t>
            </a:r>
          </a:p>
        </p:txBody>
      </p:sp>
      <p:sp>
        <p:nvSpPr>
          <p:cNvPr id="24579" name="Content Placeholder 2"/>
          <p:cNvSpPr>
            <a:spLocks noGrp="1"/>
          </p:cNvSpPr>
          <p:nvPr>
            <p:ph idx="1"/>
          </p:nvPr>
        </p:nvSpPr>
        <p:spPr/>
        <p:txBody>
          <a:bodyPr/>
          <a:lstStyle/>
          <a:p>
            <a:pPr eaLnBrk="1" hangingPunct="1">
              <a:buFont typeface="Arial" charset="0"/>
              <a:buNone/>
            </a:pPr>
            <a:r>
              <a:rPr lang="en-US" smtClean="0"/>
              <a:t>3. The Gantt table:</a:t>
            </a:r>
          </a:p>
          <a:p>
            <a:pPr eaLnBrk="1" hangingPunct="1">
              <a:buFont typeface="Arial" charset="0"/>
              <a:buNone/>
            </a:pPr>
            <a:endParaRPr lang="en-US" smtClean="0"/>
          </a:p>
          <a:p>
            <a:pPr eaLnBrk="1" hangingPunct="1">
              <a:buFont typeface="Arial" charset="0"/>
              <a:buNone/>
            </a:pPr>
            <a:endParaRPr lang="en-US" smtClean="0"/>
          </a:p>
          <a:p>
            <a:pPr eaLnBrk="1" hangingPunct="1">
              <a:buFont typeface="Arial" charset="0"/>
              <a:buNone/>
            </a:pPr>
            <a:endParaRPr lang="en-US" smtClean="0"/>
          </a:p>
          <a:p>
            <a:pPr eaLnBrk="1" hangingPunct="1">
              <a:buFont typeface="Arial" charset="0"/>
              <a:buNone/>
            </a:pPr>
            <a:endParaRPr lang="en-US" smtClean="0"/>
          </a:p>
          <a:p>
            <a:pPr eaLnBrk="1" hangingPunct="1">
              <a:buFont typeface="Arial" charset="0"/>
              <a:buNone/>
            </a:pPr>
            <a:r>
              <a:rPr lang="en-US" smtClean="0"/>
              <a:t>Avg. TA: (7+7+8)/3=7.33</a:t>
            </a:r>
          </a:p>
        </p:txBody>
      </p:sp>
      <p:graphicFrame>
        <p:nvGraphicFramePr>
          <p:cNvPr id="4" name="Table 3"/>
          <p:cNvGraphicFramePr>
            <a:graphicFrameLocks noGrp="1"/>
          </p:cNvGraphicFramePr>
          <p:nvPr/>
        </p:nvGraphicFramePr>
        <p:xfrm>
          <a:off x="1382713" y="2590800"/>
          <a:ext cx="6008688" cy="1482724"/>
        </p:xfrm>
        <a:graphic>
          <a:graphicData uri="http://schemas.openxmlformats.org/drawingml/2006/table">
            <a:tbl>
              <a:tblPr firstRow="1" bandRow="1">
                <a:tableStyleId>{F2DE63D5-997A-4646-A377-4702673A728D}</a:tableStyleId>
              </a:tblPr>
              <a:tblGrid>
                <a:gridCol w="500724"/>
                <a:gridCol w="500724"/>
                <a:gridCol w="500724"/>
                <a:gridCol w="500724"/>
                <a:gridCol w="500724"/>
                <a:gridCol w="500724"/>
                <a:gridCol w="500724"/>
                <a:gridCol w="500724"/>
                <a:gridCol w="500724"/>
                <a:gridCol w="500724"/>
                <a:gridCol w="500724"/>
                <a:gridCol w="500724"/>
              </a:tblGrid>
              <a:tr h="370681">
                <a:tc>
                  <a:txBody>
                    <a:bodyPr/>
                    <a:lstStyle/>
                    <a:p>
                      <a:pPr algn="ctr"/>
                      <a:r>
                        <a:rPr lang="en-US" sz="1200" dirty="0" smtClean="0"/>
                        <a:t>Time</a:t>
                      </a:r>
                      <a:endParaRPr lang="en-US" sz="12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0</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1</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2</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3</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4</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5</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6</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7</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8</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9</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10</a:t>
                      </a:r>
                      <a:endParaRPr lang="en-US" sz="18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1">
                <a:tc>
                  <a:txBody>
                    <a:bodyPr/>
                    <a:lstStyle/>
                    <a:p>
                      <a:pPr algn="ctr"/>
                      <a:r>
                        <a:rPr lang="en-US" sz="1800" dirty="0" smtClean="0"/>
                        <a:t>P</a:t>
                      </a:r>
                      <a:r>
                        <a:rPr lang="en-US" sz="1800" baseline="-25000" dirty="0" smtClean="0"/>
                        <a:t>1</a:t>
                      </a:r>
                      <a:endParaRPr lang="en-US" sz="1800" baseline="-250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400" dirty="0" smtClean="0"/>
                        <a:t>I/O</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I/O</a:t>
                      </a:r>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I/O</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I/O</a:t>
                      </a:r>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1">
                <a:tc>
                  <a:txBody>
                    <a:bodyPr/>
                    <a:lstStyle/>
                    <a:p>
                      <a:pPr algn="ctr"/>
                      <a:r>
                        <a:rPr lang="en-US" sz="1800" dirty="0" smtClean="0"/>
                        <a:t>P</a:t>
                      </a:r>
                      <a:r>
                        <a:rPr lang="en-US" sz="1800" baseline="-25000" dirty="0" smtClean="0"/>
                        <a:t>2</a:t>
                      </a:r>
                      <a:endParaRPr lang="en-US" sz="1800" baseline="-250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I/O</a:t>
                      </a:r>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I/O</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CPU</a:t>
                      </a:r>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681">
                <a:tc>
                  <a:txBody>
                    <a:bodyPr/>
                    <a:lstStyle/>
                    <a:p>
                      <a:pPr algn="ctr"/>
                      <a:r>
                        <a:rPr lang="en-US" sz="1800" dirty="0" smtClean="0"/>
                        <a:t>P</a:t>
                      </a:r>
                      <a:r>
                        <a:rPr lang="en-US" sz="1800" baseline="-25000" dirty="0" smtClean="0"/>
                        <a:t>3</a:t>
                      </a:r>
                      <a:endParaRPr lang="en-US" sz="1800" baseline="-250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I/O</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t>CPU</a:t>
                      </a: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marL="91437" marR="9143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Slide Number Placeholder 4"/>
          <p:cNvSpPr>
            <a:spLocks noGrp="1"/>
          </p:cNvSpPr>
          <p:nvPr>
            <p:ph type="sldNum" sz="quarter" idx="12"/>
          </p:nvPr>
        </p:nvSpPr>
        <p:spPr/>
        <p:txBody>
          <a:bodyPr/>
          <a:lstStyle/>
          <a:p>
            <a:pPr>
              <a:defRPr/>
            </a:pPr>
            <a:fld id="{6ADB7AD2-4E83-4436-A84A-E0BB6EB7607B}" type="slidenum">
              <a:rPr lang="he-IL" smtClean="0"/>
              <a:pPr>
                <a:defRPr/>
              </a:pPr>
              <a:t>38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l" eaLnBrk="1" hangingPunct="1"/>
            <a:r>
              <a:rPr lang="en-US" smtClean="0"/>
              <a:t>Guaranteed scheduling</a:t>
            </a:r>
          </a:p>
        </p:txBody>
      </p:sp>
      <p:sp>
        <p:nvSpPr>
          <p:cNvPr id="25603" name="Content Placeholder 2"/>
          <p:cNvSpPr>
            <a:spLocks noGrp="1"/>
          </p:cNvSpPr>
          <p:nvPr>
            <p:ph idx="1"/>
          </p:nvPr>
        </p:nvSpPr>
        <p:spPr/>
        <p:txBody>
          <a:bodyPr/>
          <a:lstStyle/>
          <a:p>
            <a:pPr eaLnBrk="1" hangingPunct="1">
              <a:buFont typeface="Arial" charset="0"/>
              <a:buNone/>
            </a:pPr>
            <a:r>
              <a:rPr lang="en-US" dirty="0" smtClean="0"/>
              <a:t>4. No, RR implements fairness only between processes waiting in </a:t>
            </a:r>
            <a:r>
              <a:rPr lang="en-US" i="1" dirty="0" smtClean="0"/>
              <a:t>ready</a:t>
            </a:r>
            <a:r>
              <a:rPr lang="en-US" dirty="0" smtClean="0"/>
              <a:t> state, and hence no process will receive two consecutive time slices while another process is waiting. This is in contrast to </a:t>
            </a:r>
            <a:r>
              <a:rPr lang="en-US" b="1" dirty="0" smtClean="0"/>
              <a:t>Guaranteed Scheduling</a:t>
            </a:r>
            <a:r>
              <a:rPr lang="en-US" dirty="0" smtClean="0"/>
              <a:t>,  which takes into account all the time the process spent in the system.</a:t>
            </a:r>
          </a:p>
        </p:txBody>
      </p:sp>
      <p:sp>
        <p:nvSpPr>
          <p:cNvPr id="4" name="Slide Number Placeholder 3"/>
          <p:cNvSpPr>
            <a:spLocks noGrp="1"/>
          </p:cNvSpPr>
          <p:nvPr>
            <p:ph type="sldNum" sz="quarter" idx="12"/>
          </p:nvPr>
        </p:nvSpPr>
        <p:spPr/>
        <p:txBody>
          <a:bodyPr/>
          <a:lstStyle/>
          <a:p>
            <a:pPr>
              <a:defRPr/>
            </a:pPr>
            <a:fld id="{6ADB7AD2-4E83-4436-A84A-E0BB6EB7607B}" type="slidenum">
              <a:rPr lang="he-IL" smtClean="0"/>
              <a:pPr>
                <a:defRPr/>
              </a:pPr>
              <a:t>39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lnSpc>
                <a:spcPct val="90000"/>
              </a:lnSpc>
              <a:buFont typeface="Arial" charset="0"/>
              <a:buNone/>
            </a:pPr>
            <a:r>
              <a:rPr lang="en-US" dirty="0"/>
              <a:t>Scheduling </a:t>
            </a:r>
            <a:r>
              <a:rPr lang="en-US" dirty="0" smtClean="0"/>
              <a:t>algorithms</a:t>
            </a:r>
            <a:endParaRPr lang="en-US" dirty="0"/>
          </a:p>
        </p:txBody>
      </p:sp>
      <p:sp>
        <p:nvSpPr>
          <p:cNvPr id="6147" name="Content Placeholder 2"/>
          <p:cNvSpPr>
            <a:spLocks noGrp="1"/>
          </p:cNvSpPr>
          <p:nvPr>
            <p:ph idx="1"/>
          </p:nvPr>
        </p:nvSpPr>
        <p:spPr/>
        <p:txBody>
          <a:bodyPr/>
          <a:lstStyle/>
          <a:p>
            <a:pPr marL="914400" lvl="1" indent="-514350" eaLnBrk="1" hangingPunct="1">
              <a:lnSpc>
                <a:spcPct val="90000"/>
              </a:lnSpc>
              <a:buFont typeface="Calibri" pitchFamily="34" charset="0"/>
              <a:buAutoNum type="arabicPeriod"/>
            </a:pPr>
            <a:r>
              <a:rPr lang="en-US" sz="2000" dirty="0" smtClean="0"/>
              <a:t>FCFS </a:t>
            </a:r>
            <a:r>
              <a:rPr lang="en-US" sz="2000" dirty="0" smtClean="0"/>
              <a:t>(First – Come, First – Served</a:t>
            </a:r>
            <a:r>
              <a:rPr lang="en-US" sz="2000" dirty="0" smtClean="0"/>
              <a:t>)</a:t>
            </a:r>
            <a:endParaRPr lang="en-US" sz="2000" dirty="0" smtClean="0"/>
          </a:p>
          <a:p>
            <a:pPr marL="1771650" lvl="3" indent="-514350" eaLnBrk="1" hangingPunct="1">
              <a:lnSpc>
                <a:spcPct val="90000"/>
              </a:lnSpc>
              <a:buFont typeface="Arial" charset="0"/>
              <a:buChar char="•"/>
            </a:pPr>
            <a:r>
              <a:rPr lang="en-US" sz="1600" dirty="0" smtClean="0"/>
              <a:t>Non </a:t>
            </a:r>
            <a:r>
              <a:rPr lang="en-US" sz="1600" dirty="0" smtClean="0"/>
              <a:t>preemptive</a:t>
            </a:r>
            <a:endParaRPr lang="en-US" sz="1600" dirty="0" smtClean="0"/>
          </a:p>
          <a:p>
            <a:pPr marL="1771650" lvl="3" indent="-514350" eaLnBrk="1" hangingPunct="1">
              <a:lnSpc>
                <a:spcPct val="90000"/>
              </a:lnSpc>
              <a:buFont typeface="Arial" charset="0"/>
              <a:buChar char="•"/>
            </a:pPr>
            <a:r>
              <a:rPr lang="en-US" sz="1600" dirty="0" smtClean="0"/>
              <a:t>Convoy </a:t>
            </a:r>
            <a:r>
              <a:rPr lang="en-US" sz="1600" dirty="0" smtClean="0"/>
              <a:t>effect</a:t>
            </a:r>
            <a:endParaRPr lang="en-US" sz="1600" dirty="0" smtClean="0"/>
          </a:p>
          <a:p>
            <a:pPr marL="914400" lvl="1" indent="-514350" eaLnBrk="1" hangingPunct="1">
              <a:lnSpc>
                <a:spcPct val="90000"/>
              </a:lnSpc>
              <a:buFont typeface="Calibri" pitchFamily="34" charset="0"/>
              <a:buAutoNum type="arabicPeriod"/>
            </a:pPr>
            <a:r>
              <a:rPr lang="en-US" sz="2000" dirty="0" smtClean="0"/>
              <a:t>SJF (Shortest Job First</a:t>
            </a:r>
            <a:r>
              <a:rPr lang="en-US" sz="2000" dirty="0" smtClean="0"/>
              <a:t>)</a:t>
            </a:r>
            <a:endParaRPr lang="en-US" sz="2000" dirty="0" smtClean="0"/>
          </a:p>
          <a:p>
            <a:pPr marL="1771650" lvl="3" indent="-514350" eaLnBrk="1" hangingPunct="1">
              <a:lnSpc>
                <a:spcPct val="90000"/>
              </a:lnSpc>
              <a:buFont typeface="Arial" charset="0"/>
              <a:buChar char="•"/>
            </a:pPr>
            <a:r>
              <a:rPr lang="en-US" sz="1600" dirty="0" smtClean="0"/>
              <a:t>Provably minimal with respect to the minimal average turn around </a:t>
            </a:r>
            <a:r>
              <a:rPr lang="en-US" sz="1600" dirty="0" smtClean="0"/>
              <a:t>time</a:t>
            </a:r>
            <a:endParaRPr lang="en-US" sz="1600" dirty="0" smtClean="0"/>
          </a:p>
          <a:p>
            <a:pPr marL="1771650" lvl="3" indent="-514350" eaLnBrk="1" hangingPunct="1">
              <a:lnSpc>
                <a:spcPct val="90000"/>
              </a:lnSpc>
              <a:buFont typeface="Arial" charset="0"/>
              <a:buChar char="•"/>
            </a:pPr>
            <a:r>
              <a:rPr lang="en-US" sz="1600" dirty="0" smtClean="0"/>
              <a:t>No way of knowing the length of the next CPU </a:t>
            </a:r>
            <a:r>
              <a:rPr lang="en-US" sz="1600" dirty="0" smtClean="0"/>
              <a:t>burst</a:t>
            </a:r>
            <a:endParaRPr lang="en-US" sz="1600" dirty="0" smtClean="0"/>
          </a:p>
          <a:p>
            <a:pPr marL="1771650" lvl="3" indent="-514350" eaLnBrk="1" hangingPunct="1">
              <a:lnSpc>
                <a:spcPct val="90000"/>
              </a:lnSpc>
              <a:buFont typeface="Arial" charset="0"/>
              <a:buChar char="•"/>
            </a:pPr>
            <a:r>
              <a:rPr lang="en-US" sz="1600" dirty="0" smtClean="0"/>
              <a:t>Can approximate according to</a:t>
            </a:r>
            <a:r>
              <a:rPr lang="en-US" sz="1600" dirty="0" smtClean="0"/>
              <a:t>: </a:t>
            </a:r>
            <a:r>
              <a:rPr lang="en-US" sz="1600" i="1" dirty="0" smtClean="0"/>
              <a:t>T</a:t>
            </a:r>
            <a:r>
              <a:rPr lang="en-US" sz="1600" baseline="-25000" dirty="0" smtClean="0"/>
              <a:t>n+1</a:t>
            </a:r>
            <a:r>
              <a:rPr lang="en-US" sz="1600" dirty="0" smtClean="0"/>
              <a:t>=</a:t>
            </a:r>
            <a:r>
              <a:rPr lang="en-US" sz="1600" dirty="0" smtClean="0">
                <a:sym typeface="Symbol" pitchFamily="18" charset="2"/>
              </a:rPr>
              <a:t></a:t>
            </a:r>
            <a:r>
              <a:rPr lang="en-US" sz="1600" i="1" dirty="0" err="1" smtClean="0">
                <a:sym typeface="Symbol" pitchFamily="18" charset="2"/>
              </a:rPr>
              <a:t>t</a:t>
            </a:r>
            <a:r>
              <a:rPr lang="en-US" sz="1600" baseline="-25000" dirty="0" err="1" smtClean="0">
                <a:sym typeface="Symbol" pitchFamily="18" charset="2"/>
              </a:rPr>
              <a:t>n</a:t>
            </a:r>
            <a:r>
              <a:rPr lang="en-US" sz="1600" dirty="0" smtClean="0">
                <a:sym typeface="Symbol" pitchFamily="18" charset="2"/>
              </a:rPr>
              <a:t>+(1- )</a:t>
            </a:r>
            <a:r>
              <a:rPr lang="en-US" sz="1600" i="1" dirty="0" err="1" smtClean="0"/>
              <a:t>T</a:t>
            </a:r>
            <a:r>
              <a:rPr lang="en-US" sz="1600" baseline="-25000" dirty="0" err="1" smtClean="0"/>
              <a:t>n</a:t>
            </a:r>
            <a:endParaRPr lang="en-US" sz="1600" baseline="-25000" dirty="0" smtClean="0"/>
          </a:p>
          <a:p>
            <a:pPr marL="1771650" lvl="3" indent="-514350" eaLnBrk="1" hangingPunct="1">
              <a:lnSpc>
                <a:spcPct val="90000"/>
              </a:lnSpc>
              <a:buFont typeface="Arial" charset="0"/>
              <a:buChar char="•"/>
            </a:pPr>
            <a:r>
              <a:rPr lang="en-US" sz="1600" dirty="0" smtClean="0"/>
              <a:t>Preemptive (Shortest Remaining Time </a:t>
            </a:r>
            <a:r>
              <a:rPr lang="en-US" sz="1600" dirty="0" smtClean="0"/>
              <a:t>- SRT) </a:t>
            </a:r>
            <a:r>
              <a:rPr lang="en-US" sz="1600" dirty="0" smtClean="0"/>
              <a:t>or non </a:t>
            </a:r>
            <a:r>
              <a:rPr lang="en-US" sz="1600" dirty="0" smtClean="0"/>
              <a:t>preemptive</a:t>
            </a:r>
            <a:endParaRPr lang="en-US" sz="1600" dirty="0" smtClean="0"/>
          </a:p>
          <a:p>
            <a:pPr marL="914400" lvl="1" indent="-514350" eaLnBrk="1" hangingPunct="1">
              <a:lnSpc>
                <a:spcPct val="90000"/>
              </a:lnSpc>
              <a:buFont typeface="Calibri" pitchFamily="34" charset="0"/>
              <a:buAutoNum type="arabicPeriod"/>
            </a:pPr>
            <a:r>
              <a:rPr lang="en-US" sz="2000" dirty="0" smtClean="0"/>
              <a:t>Round </a:t>
            </a:r>
            <a:r>
              <a:rPr lang="en-US" sz="2000" dirty="0" smtClean="0"/>
              <a:t>Robin</a:t>
            </a:r>
            <a:endParaRPr lang="en-US" sz="2000" dirty="0" smtClean="0"/>
          </a:p>
          <a:p>
            <a:pPr marL="1771650" lvl="3" indent="-514350" eaLnBrk="1" hangingPunct="1">
              <a:lnSpc>
                <a:spcPct val="90000"/>
              </a:lnSpc>
              <a:buFont typeface="Arial" charset="0"/>
              <a:buChar char="•"/>
            </a:pPr>
            <a:r>
              <a:rPr lang="en-US" sz="1600" dirty="0" smtClean="0"/>
              <a:t>When using large time slices it imitates </a:t>
            </a:r>
            <a:r>
              <a:rPr lang="en-US" sz="1600" dirty="0" smtClean="0"/>
              <a:t>FCFS</a:t>
            </a:r>
            <a:endParaRPr lang="en-US" sz="1600" dirty="0"/>
          </a:p>
          <a:p>
            <a:pPr marL="1771650" lvl="3" indent="-514350" eaLnBrk="1" hangingPunct="1">
              <a:lnSpc>
                <a:spcPct val="90000"/>
              </a:lnSpc>
              <a:buFont typeface="Arial" charset="0"/>
              <a:buChar char="•"/>
            </a:pPr>
            <a:r>
              <a:rPr lang="en-US" sz="1600" dirty="0" smtClean="0"/>
              <a:t>When </a:t>
            </a:r>
            <a:r>
              <a:rPr lang="en-US" sz="1600" dirty="0" smtClean="0"/>
              <a:t>using time slices which are closer to context switch time, more CPU time is wasted on </a:t>
            </a:r>
            <a:r>
              <a:rPr lang="en-US" sz="1600" dirty="0" smtClean="0"/>
              <a:t>switches</a:t>
            </a:r>
            <a:endParaRPr lang="en-US" sz="1600" dirty="0"/>
          </a:p>
          <a:p>
            <a:pPr marL="914400" lvl="1" indent="-514350" eaLnBrk="1" hangingPunct="1">
              <a:lnSpc>
                <a:spcPct val="90000"/>
              </a:lnSpc>
              <a:buFont typeface="+mj-lt"/>
              <a:buAutoNum type="arabicPeriod"/>
            </a:pPr>
            <a:r>
              <a:rPr lang="en-US" sz="2000" dirty="0" smtClean="0"/>
              <a:t>Guaranteed scheduling</a:t>
            </a:r>
            <a:endParaRPr lang="en-US" sz="2000" dirty="0"/>
          </a:p>
          <a:p>
            <a:pPr marL="1771650" lvl="3" indent="-514350" eaLnBrk="1" fontAlgn="auto" hangingPunct="1">
              <a:spcAft>
                <a:spcPts val="0"/>
              </a:spcAft>
              <a:buFont typeface="Arial" pitchFamily="34" charset="0"/>
              <a:buChar char="•"/>
              <a:defRPr/>
            </a:pPr>
            <a:r>
              <a:rPr lang="en-US" sz="1600" dirty="0"/>
              <a:t>Constantly calculates the </a:t>
            </a:r>
            <a:r>
              <a:rPr lang="en-US" sz="1600" b="1" dirty="0"/>
              <a:t>ratio between</a:t>
            </a:r>
            <a:r>
              <a:rPr lang="en-US" sz="1600" dirty="0"/>
              <a:t> how much </a:t>
            </a:r>
            <a:r>
              <a:rPr lang="en-US" sz="1600" b="1" dirty="0"/>
              <a:t>time the process has had </a:t>
            </a:r>
            <a:r>
              <a:rPr lang="en-US" sz="1600" dirty="0"/>
              <a:t>since its creation and </a:t>
            </a:r>
            <a:r>
              <a:rPr lang="en-US" sz="1600" b="1" dirty="0"/>
              <a:t>how much CPU time it is entitled to</a:t>
            </a:r>
            <a:endParaRPr lang="en-US" sz="1600" dirty="0"/>
          </a:p>
          <a:p>
            <a:pPr marL="1771650" lvl="3" indent="-514350" eaLnBrk="1" fontAlgn="auto" hangingPunct="1">
              <a:spcAft>
                <a:spcPts val="0"/>
              </a:spcAft>
              <a:buFont typeface="Arial" pitchFamily="34" charset="0"/>
              <a:buChar char="•"/>
              <a:defRPr/>
            </a:pPr>
            <a:r>
              <a:rPr lang="en-US" sz="1600" dirty="0"/>
              <a:t>Guarantees 1/n of CPU time per process / </a:t>
            </a:r>
            <a:r>
              <a:rPr lang="en-US" sz="1600" dirty="0" smtClean="0"/>
              <a:t>user</a:t>
            </a:r>
          </a:p>
          <a:p>
            <a:pPr marL="1257300" lvl="3" indent="0" eaLnBrk="1" hangingPunct="1">
              <a:lnSpc>
                <a:spcPct val="90000"/>
              </a:lnSpc>
              <a:buNone/>
            </a:pPr>
            <a:endParaRPr lang="en-US" sz="1600" dirty="0" smtClean="0"/>
          </a:p>
        </p:txBody>
      </p:sp>
      <p:sp>
        <p:nvSpPr>
          <p:cNvPr id="4" name="Slide Number Placeholder 3"/>
          <p:cNvSpPr>
            <a:spLocks noGrp="1"/>
          </p:cNvSpPr>
          <p:nvPr>
            <p:ph type="sldNum" sz="quarter" idx="12"/>
          </p:nvPr>
        </p:nvSpPr>
        <p:spPr/>
        <p:txBody>
          <a:bodyPr/>
          <a:lstStyle/>
          <a:p>
            <a:pPr>
              <a:defRPr/>
            </a:pPr>
            <a:fld id="{6ADB7AD2-4E83-4436-A84A-E0BB6EB7607B}" type="slidenum">
              <a:rPr lang="he-IL"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a:lstStyle/>
          <a:p>
            <a:r>
              <a:rPr lang="en-US" smtClean="0"/>
              <a:t>Multi-core Scheduling</a:t>
            </a:r>
          </a:p>
        </p:txBody>
      </p:sp>
      <p:sp>
        <p:nvSpPr>
          <p:cNvPr id="53251" name="Rectangle 3"/>
          <p:cNvSpPr>
            <a:spLocks noGrp="1"/>
          </p:cNvSpPr>
          <p:nvPr>
            <p:ph idx="1"/>
          </p:nvPr>
        </p:nvSpPr>
        <p:spPr/>
        <p:txBody>
          <a:bodyPr>
            <a:normAutofit fontScale="92500" lnSpcReduction="10000"/>
          </a:bodyPr>
          <a:lstStyle/>
          <a:p>
            <a:pPr marL="660400" indent="-660400" algn="r" rtl="1">
              <a:lnSpc>
                <a:spcPct val="80000"/>
              </a:lnSpc>
              <a:buFont typeface="Arial" charset="0"/>
              <a:buNone/>
              <a:defRPr/>
            </a:pPr>
            <a:r>
              <a:rPr lang="he-IL" sz="2400" dirty="0" smtClean="0"/>
              <a:t>	נניח כי עומד לרשותנו מחשב בעל שני מעבדים (</a:t>
            </a:r>
            <a:r>
              <a:rPr lang="en-US" sz="2400" dirty="0" smtClean="0">
                <a:cs typeface="Arial" charset="0"/>
              </a:rPr>
              <a:t>C1</a:t>
            </a:r>
            <a:r>
              <a:rPr lang="he-IL" sz="2400" dirty="0" smtClean="0"/>
              <a:t>, </a:t>
            </a:r>
            <a:r>
              <a:rPr lang="en-US" sz="2400" dirty="0" smtClean="0">
                <a:cs typeface="Arial" charset="0"/>
              </a:rPr>
              <a:t>C2</a:t>
            </a:r>
            <a:r>
              <a:rPr lang="he-IL" sz="2400" dirty="0" smtClean="0"/>
              <a:t>). בכל רגע נתון עובדים שני המעבדים אלא אם כן אין יותר עבודות ממתינות.</a:t>
            </a:r>
            <a:br>
              <a:rPr lang="he-IL" sz="2400" dirty="0" smtClean="0"/>
            </a:br>
            <a:r>
              <a:rPr lang="he-IL" sz="2400" dirty="0" smtClean="0"/>
              <a:t>למערכת מגיעים בו זמנית אוסף של 13 תהליכים משלושה טיפוסים כמפורט להלן:</a:t>
            </a:r>
          </a:p>
          <a:p>
            <a:pPr marL="1409700" lvl="2" indent="-495300" algn="r" rtl="1">
              <a:lnSpc>
                <a:spcPct val="80000"/>
              </a:lnSpc>
              <a:buFont typeface="Arial" pitchFamily="34" charset="0"/>
              <a:buChar char="•"/>
              <a:defRPr/>
            </a:pPr>
            <a:r>
              <a:rPr lang="he-IL" sz="1800" dirty="0" smtClean="0"/>
              <a:t>תהליכי </a:t>
            </a:r>
            <a:r>
              <a:rPr lang="en-US" sz="1800" dirty="0" smtClean="0">
                <a:cs typeface="Arial" charset="0"/>
              </a:rPr>
              <a:t>A</a:t>
            </a:r>
            <a:r>
              <a:rPr lang="he-IL" sz="1800" dirty="0" smtClean="0"/>
              <a:t> – תהליכים קצרים שמסתיימים לאחר יחידת זמן אחת (תהליך יחיד)</a:t>
            </a:r>
          </a:p>
          <a:p>
            <a:pPr marL="1409700" lvl="2" indent="-495300" algn="r" rtl="1">
              <a:lnSpc>
                <a:spcPct val="80000"/>
              </a:lnSpc>
              <a:buFont typeface="Arial" pitchFamily="34" charset="0"/>
              <a:buChar char="•"/>
              <a:defRPr/>
            </a:pPr>
            <a:r>
              <a:rPr lang="he-IL" sz="1800" dirty="0" smtClean="0"/>
              <a:t>תהליכי </a:t>
            </a:r>
            <a:r>
              <a:rPr lang="en-US" sz="1800" dirty="0" smtClean="0">
                <a:cs typeface="Arial" charset="0"/>
              </a:rPr>
              <a:t>B</a:t>
            </a:r>
            <a:r>
              <a:rPr lang="he-IL" sz="1800" dirty="0" smtClean="0"/>
              <a:t> –</a:t>
            </a:r>
            <a:r>
              <a:rPr lang="he-IL" sz="1800" dirty="0" err="1" smtClean="0"/>
              <a:t> תהליכים</a:t>
            </a:r>
            <a:r>
              <a:rPr lang="he-IL" sz="1800" dirty="0" smtClean="0"/>
              <a:t> ארוכים מעט יותר שמסתיימים לאחר שתי יחידות זמן (7 תהליכים)</a:t>
            </a:r>
          </a:p>
          <a:p>
            <a:pPr marL="1409700" lvl="2" indent="-495300" algn="r" rtl="1">
              <a:lnSpc>
                <a:spcPct val="80000"/>
              </a:lnSpc>
              <a:buFont typeface="Arial" pitchFamily="34" charset="0"/>
              <a:buChar char="•"/>
              <a:defRPr/>
            </a:pPr>
            <a:r>
              <a:rPr lang="he-IL" sz="1800" dirty="0" smtClean="0"/>
              <a:t>תהליכי </a:t>
            </a:r>
            <a:r>
              <a:rPr lang="en-US" sz="1800" dirty="0" smtClean="0">
                <a:cs typeface="Arial" charset="0"/>
              </a:rPr>
              <a:t>C</a:t>
            </a:r>
            <a:r>
              <a:rPr lang="he-IL" sz="1800" dirty="0" smtClean="0"/>
              <a:t> –</a:t>
            </a:r>
            <a:r>
              <a:rPr lang="he-IL" sz="1800" dirty="0" err="1" smtClean="0"/>
              <a:t> תהליכים</a:t>
            </a:r>
            <a:r>
              <a:rPr lang="he-IL" sz="1800" dirty="0" smtClean="0"/>
              <a:t> שמסתיימים לאחר שלוש יחידות זמן (5 תהליכים).</a:t>
            </a:r>
          </a:p>
          <a:p>
            <a:pPr marL="660400" indent="-660400" algn="r" rtl="1">
              <a:lnSpc>
                <a:spcPct val="80000"/>
              </a:lnSpc>
              <a:buFont typeface="Arial" charset="0"/>
              <a:buNone/>
              <a:defRPr/>
            </a:pPr>
            <a:r>
              <a:rPr lang="he-IL" sz="2400" dirty="0" smtClean="0"/>
              <a:t>	</a:t>
            </a:r>
          </a:p>
          <a:p>
            <a:pPr marL="660400" indent="-660400" algn="r" rtl="1">
              <a:lnSpc>
                <a:spcPct val="80000"/>
              </a:lnSpc>
              <a:buFont typeface="Arial" charset="0"/>
              <a:buNone/>
              <a:defRPr/>
            </a:pPr>
            <a:r>
              <a:rPr lang="he-IL" sz="2400" dirty="0" smtClean="0"/>
              <a:t>	עבור שני האלגוריתמים הבאים חשבו:</a:t>
            </a:r>
          </a:p>
          <a:p>
            <a:pPr marL="1035050" lvl="1" indent="-577850" algn="r" rtl="1">
              <a:lnSpc>
                <a:spcPct val="80000"/>
              </a:lnSpc>
              <a:buFont typeface="Arial" pitchFamily="34" charset="0"/>
              <a:buChar char="–"/>
              <a:defRPr/>
            </a:pPr>
            <a:r>
              <a:rPr lang="he-IL" sz="2000" dirty="0" smtClean="0"/>
              <a:t>מה יהיה ה-</a:t>
            </a:r>
            <a:r>
              <a:rPr lang="en-US" sz="2000" dirty="0" smtClean="0">
                <a:cs typeface="Arial" charset="0"/>
              </a:rPr>
              <a:t>turnaround time</a:t>
            </a:r>
            <a:r>
              <a:rPr lang="he-IL" sz="2000" dirty="0" smtClean="0"/>
              <a:t> הממוצע ואיזה אלגוריתם מוצלח יותר עפ"י מדד זה?</a:t>
            </a:r>
          </a:p>
          <a:p>
            <a:pPr marL="1035050" lvl="1" indent="-577850" algn="r" rtl="1">
              <a:lnSpc>
                <a:spcPct val="80000"/>
              </a:lnSpc>
              <a:buFont typeface="Arial" pitchFamily="34" charset="0"/>
              <a:buChar char="–"/>
              <a:defRPr/>
            </a:pPr>
            <a:r>
              <a:rPr lang="he-IL" sz="2000" dirty="0" smtClean="0"/>
              <a:t>בכמה זמן </a:t>
            </a:r>
            <a:r>
              <a:rPr lang="en-US" sz="2000" dirty="0" smtClean="0">
                <a:cs typeface="Arial" charset="0"/>
              </a:rPr>
              <a:t>CPU</a:t>
            </a:r>
            <a:r>
              <a:rPr lang="he-IL" sz="2000" dirty="0" smtClean="0"/>
              <a:t> נעשה שימוש ואיזה אלגוריתם מוצלח יותר עפ"י מדד זה?</a:t>
            </a:r>
          </a:p>
          <a:p>
            <a:pPr marL="1035050" lvl="1" indent="-577850" algn="r" rtl="1">
              <a:lnSpc>
                <a:spcPct val="80000"/>
              </a:lnSpc>
              <a:buFont typeface="Arial" pitchFamily="34" charset="0"/>
              <a:buChar char="–"/>
              <a:defRPr/>
            </a:pPr>
            <a:r>
              <a:rPr lang="he-IL" sz="2000" dirty="0" smtClean="0"/>
              <a:t>מהו משך הזמן הנדרש לסיום החישוב ואיזה אלגוריתם מוצלח יותר עפ"י מדד זה?</a:t>
            </a:r>
          </a:p>
          <a:p>
            <a:pPr marL="1784350" lvl="3" indent="-412750" algn="r" rtl="1">
              <a:lnSpc>
                <a:spcPct val="80000"/>
              </a:lnSpc>
              <a:buFont typeface="Arial" pitchFamily="34" charset="0"/>
              <a:buChar char="–"/>
              <a:defRPr/>
            </a:pPr>
            <a:r>
              <a:rPr lang="he-IL" sz="1600" dirty="0" smtClean="0"/>
              <a:t>תהליכים מטיפוס </a:t>
            </a:r>
            <a:r>
              <a:rPr lang="en-US" sz="1600" dirty="0" smtClean="0">
                <a:cs typeface="Arial" charset="0"/>
              </a:rPr>
              <a:t>A</a:t>
            </a:r>
            <a:r>
              <a:rPr lang="he-IL" sz="1600" dirty="0" smtClean="0"/>
              <a:t> ו-</a:t>
            </a:r>
            <a:r>
              <a:rPr lang="en-US" sz="1600" dirty="0" smtClean="0">
                <a:cs typeface="Arial" charset="0"/>
              </a:rPr>
              <a:t>B</a:t>
            </a:r>
            <a:r>
              <a:rPr lang="he-IL" sz="1600" dirty="0" smtClean="0"/>
              <a:t> מופנים למעבד </a:t>
            </a:r>
            <a:r>
              <a:rPr lang="en-US" sz="1600" dirty="0" smtClean="0">
                <a:cs typeface="Arial" charset="0"/>
              </a:rPr>
              <a:t>C1</a:t>
            </a:r>
            <a:r>
              <a:rPr lang="he-IL" sz="1600" dirty="0" smtClean="0"/>
              <a:t> שמפעיל </a:t>
            </a:r>
            <a:r>
              <a:rPr lang="en-US" sz="1600" dirty="0" smtClean="0">
                <a:cs typeface="Arial" charset="0"/>
              </a:rPr>
              <a:t>SJF</a:t>
            </a:r>
            <a:r>
              <a:rPr lang="he-IL" sz="1600" dirty="0" smtClean="0"/>
              <a:t> על תהליכים אלו. כל תהליכי </a:t>
            </a:r>
            <a:r>
              <a:rPr lang="en-US" sz="1600" dirty="0" smtClean="0">
                <a:cs typeface="Arial" charset="0"/>
              </a:rPr>
              <a:t>C</a:t>
            </a:r>
            <a:r>
              <a:rPr lang="he-IL" sz="1600" dirty="0" smtClean="0"/>
              <a:t> מופנים למעבד </a:t>
            </a:r>
            <a:r>
              <a:rPr lang="en-US" sz="1600" dirty="0" smtClean="0">
                <a:cs typeface="Arial" charset="0"/>
              </a:rPr>
              <a:t>C2</a:t>
            </a:r>
            <a:r>
              <a:rPr lang="he-IL" sz="1600" dirty="0" smtClean="0"/>
              <a:t>. במידה ומעבד מסוים סיים את עבודתו לפני השני הוא מטפל בתהליכים הנותרים עפ"י עיקרון </a:t>
            </a:r>
            <a:r>
              <a:rPr lang="en-US" sz="1600" dirty="0" smtClean="0">
                <a:cs typeface="Arial" charset="0"/>
              </a:rPr>
              <a:t>SJF</a:t>
            </a:r>
            <a:r>
              <a:rPr lang="he-IL" sz="1600" dirty="0" smtClean="0"/>
              <a:t>.</a:t>
            </a:r>
          </a:p>
          <a:p>
            <a:pPr marL="1784350" lvl="3" indent="-412750" algn="r" rtl="1">
              <a:lnSpc>
                <a:spcPct val="80000"/>
              </a:lnSpc>
              <a:buFont typeface="Arial" pitchFamily="34" charset="0"/>
              <a:buChar char="–"/>
              <a:defRPr/>
            </a:pPr>
            <a:r>
              <a:rPr lang="he-IL" sz="1600" dirty="0" smtClean="0"/>
              <a:t>התהליכים מופנים למעבדים השונים עפ"י </a:t>
            </a:r>
            <a:r>
              <a:rPr lang="en-US" sz="1600" dirty="0" smtClean="0">
                <a:cs typeface="Arial" charset="0"/>
              </a:rPr>
              <a:t>SJF</a:t>
            </a:r>
            <a:r>
              <a:rPr lang="he-IL" sz="1600" dirty="0" smtClean="0"/>
              <a:t>.</a:t>
            </a:r>
            <a:endParaRPr lang="en-US" sz="1600" dirty="0" smtClean="0">
              <a:cs typeface="Arial" charset="0"/>
            </a:endParaRPr>
          </a:p>
        </p:txBody>
      </p:sp>
      <p:sp>
        <p:nvSpPr>
          <p:cNvPr id="4" name="Slide Number Placeholder 3"/>
          <p:cNvSpPr>
            <a:spLocks noGrp="1"/>
          </p:cNvSpPr>
          <p:nvPr>
            <p:ph type="sldNum" sz="quarter" idx="12"/>
          </p:nvPr>
        </p:nvSpPr>
        <p:spPr/>
        <p:txBody>
          <a:bodyPr/>
          <a:lstStyle/>
          <a:p>
            <a:pPr>
              <a:defRPr/>
            </a:pPr>
            <a:fld id="{6ADB7AD2-4E83-4436-A84A-E0BB6EB7607B}" type="slidenum">
              <a:rPr lang="he-IL" smtClean="0"/>
              <a:pPr>
                <a:defRPr/>
              </a:pPr>
              <a:t>40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a:lstStyle/>
          <a:p>
            <a:r>
              <a:rPr lang="en-US" smtClean="0"/>
              <a:t>Multi-core Scheduling</a:t>
            </a:r>
          </a:p>
        </p:txBody>
      </p:sp>
      <p:sp>
        <p:nvSpPr>
          <p:cNvPr id="27651" name="Rectangle 3"/>
          <p:cNvSpPr>
            <a:spLocks noGrp="1"/>
          </p:cNvSpPr>
          <p:nvPr>
            <p:ph type="body" idx="1"/>
          </p:nvPr>
        </p:nvSpPr>
        <p:spPr>
          <a:xfrm>
            <a:off x="0" y="1600200"/>
            <a:ext cx="9067800" cy="5257800"/>
          </a:xfrm>
        </p:spPr>
        <p:txBody>
          <a:bodyPr/>
          <a:lstStyle/>
          <a:p>
            <a:pPr marL="660400" indent="-660400" algn="r" rtl="1">
              <a:lnSpc>
                <a:spcPct val="80000"/>
              </a:lnSpc>
              <a:buFont typeface="Arial" charset="0"/>
              <a:buNone/>
            </a:pPr>
            <a:r>
              <a:rPr lang="he-IL" sz="2000" dirty="0" smtClean="0"/>
              <a:t>	נצייר טבלת </a:t>
            </a:r>
            <a:r>
              <a:rPr lang="en-US" sz="2000" dirty="0" smtClean="0">
                <a:cs typeface="Arial" charset="0"/>
              </a:rPr>
              <a:t>Gantt</a:t>
            </a:r>
            <a:r>
              <a:rPr lang="he-IL" sz="2000" dirty="0" smtClean="0"/>
              <a:t> לשני ה</a:t>
            </a:r>
            <a:r>
              <a:rPr lang="he-IL" sz="2000" u="sng" dirty="0" smtClean="0"/>
              <a:t>מעבדים</a:t>
            </a:r>
            <a:r>
              <a:rPr lang="he-IL" sz="2000" dirty="0" smtClean="0"/>
              <a:t>:</a:t>
            </a:r>
          </a:p>
          <a:p>
            <a:pPr marL="660400" indent="-660400" algn="r" rtl="1">
              <a:lnSpc>
                <a:spcPct val="80000"/>
              </a:lnSpc>
              <a:buFont typeface="Arial" charset="0"/>
              <a:buNone/>
            </a:pPr>
            <a:r>
              <a:rPr lang="he-IL" sz="2000" dirty="0" smtClean="0"/>
              <a:t>	עבור האלגוריתם הראשון:</a:t>
            </a:r>
            <a:endParaRPr lang="en-US" sz="2000" dirty="0" smtClean="0">
              <a:cs typeface="Arial" charset="0"/>
            </a:endParaRPr>
          </a:p>
          <a:p>
            <a:pPr marL="660400" indent="-660400" algn="r" rtl="1">
              <a:lnSpc>
                <a:spcPct val="80000"/>
              </a:lnSpc>
              <a:buFont typeface="Arial" charset="0"/>
              <a:buNone/>
            </a:pPr>
            <a:endParaRPr lang="he-IL" sz="2000" dirty="0" smtClean="0"/>
          </a:p>
          <a:p>
            <a:pPr marL="660400" indent="-660400" algn="r" rtl="1">
              <a:lnSpc>
                <a:spcPct val="80000"/>
              </a:lnSpc>
              <a:buFont typeface="Arial" charset="0"/>
              <a:buNone/>
            </a:pPr>
            <a:endParaRPr lang="he-IL" sz="2000" dirty="0" smtClean="0"/>
          </a:p>
          <a:p>
            <a:pPr marL="660400" indent="-660400" algn="r" rtl="1">
              <a:lnSpc>
                <a:spcPct val="80000"/>
              </a:lnSpc>
              <a:buFont typeface="Arial" charset="0"/>
              <a:buNone/>
            </a:pPr>
            <a:r>
              <a:rPr lang="he-IL" sz="2000" dirty="0" smtClean="0"/>
              <a:t>	</a:t>
            </a:r>
          </a:p>
          <a:p>
            <a:pPr marL="660400" indent="-660400" algn="r" rtl="1">
              <a:lnSpc>
                <a:spcPct val="80000"/>
              </a:lnSpc>
              <a:buFont typeface="Arial" charset="0"/>
              <a:buNone/>
            </a:pPr>
            <a:r>
              <a:rPr lang="he-IL" sz="2000" dirty="0" smtClean="0"/>
              <a:t>	ועבור האלגוריתם השני:</a:t>
            </a:r>
            <a:endParaRPr lang="en-US" sz="2000" dirty="0" smtClean="0">
              <a:cs typeface="Arial" charset="0"/>
            </a:endParaRPr>
          </a:p>
          <a:p>
            <a:pPr marL="660400" indent="-660400" algn="r" rtl="1">
              <a:lnSpc>
                <a:spcPct val="80000"/>
              </a:lnSpc>
              <a:buFont typeface="Arial" charset="0"/>
              <a:buNone/>
            </a:pPr>
            <a:endParaRPr lang="he-IL" sz="2000" dirty="0" smtClean="0"/>
          </a:p>
          <a:p>
            <a:pPr marL="660400" indent="-660400" algn="r" rtl="1">
              <a:lnSpc>
                <a:spcPct val="80000"/>
              </a:lnSpc>
              <a:buFont typeface="Arial" charset="0"/>
              <a:buNone/>
            </a:pPr>
            <a:endParaRPr lang="he-IL" sz="2000" dirty="0" smtClean="0"/>
          </a:p>
          <a:p>
            <a:pPr marL="660400" indent="-660400" algn="r" rtl="1">
              <a:lnSpc>
                <a:spcPct val="80000"/>
              </a:lnSpc>
              <a:buFont typeface="Arial" charset="0"/>
              <a:buNone/>
            </a:pPr>
            <a:endParaRPr lang="he-IL" sz="2000" dirty="0" smtClean="0"/>
          </a:p>
          <a:p>
            <a:pPr marL="660400" indent="-660400" algn="r" rtl="1">
              <a:lnSpc>
                <a:spcPct val="80000"/>
              </a:lnSpc>
              <a:buFont typeface="Arial" charset="0"/>
              <a:buNone/>
            </a:pPr>
            <a:r>
              <a:rPr lang="he-IL" sz="2000" dirty="0" smtClean="0"/>
              <a:t>	כעת ניתן לענות על השאלות בקלות:</a:t>
            </a:r>
          </a:p>
          <a:p>
            <a:pPr marL="1035050" lvl="1" indent="-577850" algn="r" rtl="1">
              <a:lnSpc>
                <a:spcPct val="80000"/>
              </a:lnSpc>
            </a:pPr>
            <a:r>
              <a:rPr lang="he-IL" sz="1800" dirty="0" smtClean="0"/>
              <a:t>לראשון – </a:t>
            </a:r>
            <a:r>
              <a:rPr lang="en-US" sz="1800" dirty="0" smtClean="0">
                <a:cs typeface="Arial" charset="0"/>
              </a:rPr>
              <a:t>  avg. TA=(64+45)/13=109/13=8.38</a:t>
            </a:r>
            <a:br>
              <a:rPr lang="en-US" sz="1800" dirty="0" smtClean="0">
                <a:cs typeface="Arial" charset="0"/>
              </a:rPr>
            </a:br>
            <a:r>
              <a:rPr lang="he-IL" sz="1800" dirty="0" smtClean="0"/>
              <a:t>לשני – </a:t>
            </a:r>
            <a:r>
              <a:rPr lang="en-US" sz="1800" dirty="0" smtClean="0">
                <a:cs typeface="Arial" charset="0"/>
              </a:rPr>
              <a:t>avg. TA=(55+45)/13=100/13=7.69</a:t>
            </a:r>
            <a:br>
              <a:rPr lang="en-US" sz="1800" dirty="0" smtClean="0">
                <a:cs typeface="Arial" charset="0"/>
              </a:rPr>
            </a:br>
            <a:r>
              <a:rPr lang="he-IL" sz="1800" dirty="0" smtClean="0"/>
              <a:t>ולכן ברור כי </a:t>
            </a:r>
            <a:r>
              <a:rPr lang="en-US" sz="1800" dirty="0" smtClean="0">
                <a:cs typeface="Arial" charset="0"/>
              </a:rPr>
              <a:t>SJF</a:t>
            </a:r>
            <a:r>
              <a:rPr lang="he-IL" sz="1800" dirty="0" smtClean="0"/>
              <a:t> יהיה מוצלח יותר כאשר נשתמש באלגוריתם השני. (עדיף על פני </a:t>
            </a:r>
            <a:r>
              <a:rPr lang="en-US" sz="1800" dirty="0" smtClean="0">
                <a:cs typeface="Arial" charset="0"/>
              </a:rPr>
              <a:t>Affinity</a:t>
            </a:r>
            <a:r>
              <a:rPr lang="he-IL" sz="1800" dirty="0" smtClean="0"/>
              <a:t>).</a:t>
            </a:r>
          </a:p>
          <a:p>
            <a:pPr marL="1035050" lvl="1" indent="-577850" algn="r" rtl="1">
              <a:lnSpc>
                <a:spcPct val="80000"/>
              </a:lnSpc>
            </a:pPr>
            <a:r>
              <a:rPr lang="he-IL" sz="1800" dirty="0" smtClean="0"/>
              <a:t>ברור שבשתי השיטות משך החישוב הנדרש יהיה זהה: 30. בשיטה אחת 15+15 ואילו בשיטה </a:t>
            </a:r>
            <a:r>
              <a:rPr lang="he-IL" sz="1800" dirty="0" err="1" smtClean="0"/>
              <a:t>השניה</a:t>
            </a:r>
            <a:r>
              <a:rPr lang="he-IL" sz="1800" dirty="0" smtClean="0"/>
              <a:t> 16+14.</a:t>
            </a:r>
          </a:p>
          <a:p>
            <a:pPr marL="1035050" lvl="1" indent="-577850" algn="r" rtl="1">
              <a:lnSpc>
                <a:spcPct val="80000"/>
              </a:lnSpc>
            </a:pPr>
            <a:r>
              <a:rPr lang="he-IL" sz="1800" dirty="0" smtClean="0"/>
              <a:t>במפתיע, למרות שהאלגוריתם השני מוצלח יותר מבחינת</a:t>
            </a:r>
            <a:r>
              <a:rPr lang="en-US" sz="1800" dirty="0" smtClean="0"/>
              <a:t>time </a:t>
            </a:r>
            <a:r>
              <a:rPr lang="he-IL" sz="1800" dirty="0" smtClean="0"/>
              <a:t> </a:t>
            </a:r>
            <a:r>
              <a:rPr lang="en-US" sz="1800" dirty="0" smtClean="0">
                <a:cs typeface="Arial" charset="0"/>
              </a:rPr>
              <a:t>turnaround</a:t>
            </a:r>
            <a:r>
              <a:rPr lang="he-IL" sz="1800" dirty="0" smtClean="0">
                <a:cs typeface="Arial" charset="0"/>
              </a:rPr>
              <a:t>,</a:t>
            </a:r>
            <a:r>
              <a:rPr lang="he-IL" sz="1800" dirty="0" smtClean="0"/>
              <a:t> הוא מסיים מאוחר יותר,  כעבור 16 יחידות זמן, בעוד שהאלגוריתם הראשון מסיים לאחר 15 יחידות זמן.</a:t>
            </a:r>
            <a:endParaRPr lang="en-US" sz="1800" dirty="0" smtClean="0">
              <a:cs typeface="Arial" charset="0"/>
            </a:endParaRPr>
          </a:p>
        </p:txBody>
      </p:sp>
      <p:pic>
        <p:nvPicPr>
          <p:cNvPr id="276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362200"/>
            <a:ext cx="681196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3505200"/>
            <a:ext cx="68310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pPr>
              <a:defRPr/>
            </a:pPr>
            <a:fld id="{6ADB7AD2-4E83-4436-A84A-E0BB6EB7607B}" type="slidenum">
              <a:rPr lang="he-IL" smtClean="0"/>
              <a:pPr>
                <a:defRPr/>
              </a:pPr>
              <a:t>41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lnSpc>
                <a:spcPct val="90000"/>
              </a:lnSpc>
              <a:buFont typeface="Arial" charset="0"/>
              <a:buNone/>
            </a:pPr>
            <a:r>
              <a:rPr lang="en-US" dirty="0" smtClean="0"/>
              <a:t>Priority Scheduling algorithms</a:t>
            </a:r>
            <a:endParaRPr lang="en-US" dirty="0"/>
          </a:p>
        </p:txBody>
      </p:sp>
      <p:sp>
        <p:nvSpPr>
          <p:cNvPr id="3" name="Content Placeholder 2"/>
          <p:cNvSpPr>
            <a:spLocks noGrp="1"/>
          </p:cNvSpPr>
          <p:nvPr>
            <p:ph idx="1"/>
          </p:nvPr>
        </p:nvSpPr>
        <p:spPr/>
        <p:txBody>
          <a:bodyPr rtlCol="0">
            <a:normAutofit/>
          </a:bodyPr>
          <a:lstStyle/>
          <a:p>
            <a:pPr marL="914400" lvl="1" indent="-514350" eaLnBrk="1" fontAlgn="auto" hangingPunct="1">
              <a:spcAft>
                <a:spcPts val="0"/>
              </a:spcAft>
              <a:buFont typeface="+mj-lt"/>
              <a:buAutoNum type="arabicPeriod" startAt="4"/>
              <a:defRPr/>
            </a:pPr>
            <a:r>
              <a:rPr lang="en-US" sz="3200" dirty="0" smtClean="0"/>
              <a:t>Priority scheduling (naïve)</a:t>
            </a:r>
            <a:endParaRPr lang="en-US" sz="3200" dirty="0" smtClean="0"/>
          </a:p>
          <a:p>
            <a:pPr marL="1771650" lvl="3" indent="-514350" eaLnBrk="1" fontAlgn="auto" hangingPunct="1">
              <a:spcAft>
                <a:spcPts val="0"/>
              </a:spcAft>
              <a:buFont typeface="Arial" pitchFamily="34" charset="0"/>
              <a:buChar char="•"/>
              <a:defRPr/>
            </a:pPr>
            <a:r>
              <a:rPr lang="en-US" sz="2400" dirty="0" smtClean="0"/>
              <a:t>A generalization of </a:t>
            </a:r>
            <a:r>
              <a:rPr lang="en-US" sz="2400" dirty="0" smtClean="0"/>
              <a:t>SJF</a:t>
            </a:r>
          </a:p>
          <a:p>
            <a:pPr marL="1257300" lvl="3" indent="0" eaLnBrk="1" fontAlgn="auto" hangingPunct="1">
              <a:spcAft>
                <a:spcPts val="0"/>
              </a:spcAft>
              <a:buNone/>
              <a:defRPr/>
            </a:pPr>
            <a:endParaRPr lang="en-US" sz="2400" dirty="0" smtClean="0"/>
          </a:p>
          <a:p>
            <a:pPr marL="914400" lvl="1" indent="-514350" eaLnBrk="1" fontAlgn="auto" hangingPunct="1">
              <a:spcAft>
                <a:spcPts val="0"/>
              </a:spcAft>
              <a:buFont typeface="+mj-lt"/>
              <a:buAutoNum type="arabicPeriod" startAt="4"/>
              <a:defRPr/>
            </a:pPr>
            <a:r>
              <a:rPr lang="en-US" sz="3200" dirty="0" smtClean="0"/>
              <a:t>Multi Level Queue </a:t>
            </a:r>
            <a:r>
              <a:rPr lang="en-US" sz="3200" dirty="0" smtClean="0"/>
              <a:t>scheduling</a:t>
            </a:r>
            <a:endParaRPr lang="en-US" sz="3200" dirty="0" smtClean="0"/>
          </a:p>
          <a:p>
            <a:pPr marL="1771650" lvl="3" indent="-514350" eaLnBrk="1" fontAlgn="auto" hangingPunct="1">
              <a:spcAft>
                <a:spcPts val="0"/>
              </a:spcAft>
              <a:buFont typeface="Arial" pitchFamily="34" charset="0"/>
              <a:buChar char="•"/>
              <a:defRPr/>
            </a:pPr>
            <a:r>
              <a:rPr lang="en-US" sz="2400" dirty="0" smtClean="0"/>
              <a:t>Partition the ready </a:t>
            </a:r>
            <a:r>
              <a:rPr lang="en-US" sz="2400" dirty="0" smtClean="0"/>
              <a:t>queue</a:t>
            </a:r>
            <a:endParaRPr lang="en-US" sz="2400" dirty="0" smtClean="0"/>
          </a:p>
          <a:p>
            <a:pPr marL="1771650" lvl="3" indent="-514350" eaLnBrk="1" fontAlgn="auto" hangingPunct="1">
              <a:spcAft>
                <a:spcPts val="0"/>
              </a:spcAft>
              <a:buFont typeface="Arial" pitchFamily="34" charset="0"/>
              <a:buChar char="•"/>
              <a:defRPr/>
            </a:pPr>
            <a:r>
              <a:rPr lang="en-US" sz="2400" dirty="0" smtClean="0"/>
              <a:t>Each partition employs its own </a:t>
            </a:r>
            <a:br>
              <a:rPr lang="en-US" sz="2400" dirty="0" smtClean="0"/>
            </a:br>
            <a:r>
              <a:rPr lang="en-US" sz="2400" dirty="0" smtClean="0"/>
              <a:t>scheduling </a:t>
            </a:r>
            <a:r>
              <a:rPr lang="en-US" sz="2400" dirty="0" smtClean="0"/>
              <a:t>scheme</a:t>
            </a:r>
            <a:endParaRPr lang="en-US" sz="2400" dirty="0" smtClean="0"/>
          </a:p>
          <a:p>
            <a:pPr marL="1771650" lvl="3" indent="-514350" eaLnBrk="1" fontAlgn="auto" hangingPunct="1">
              <a:spcAft>
                <a:spcPts val="0"/>
              </a:spcAft>
              <a:buFont typeface="Arial" pitchFamily="34" charset="0"/>
              <a:buChar char="•"/>
              <a:defRPr/>
            </a:pPr>
            <a:r>
              <a:rPr lang="en-US" sz="2400" dirty="0" smtClean="0"/>
              <a:t>A process from a lower priority group may run </a:t>
            </a:r>
            <a:br>
              <a:rPr lang="en-US" sz="2400" dirty="0" smtClean="0"/>
            </a:br>
            <a:r>
              <a:rPr lang="en-US" sz="2400" dirty="0" smtClean="0"/>
              <a:t>only if there is no higher priority </a:t>
            </a:r>
            <a:r>
              <a:rPr lang="en-US" sz="2400" dirty="0" smtClean="0"/>
              <a:t>process</a:t>
            </a:r>
          </a:p>
          <a:p>
            <a:pPr marL="1257300" lvl="3" indent="0" eaLnBrk="1" fontAlgn="auto" hangingPunct="1">
              <a:spcAft>
                <a:spcPts val="0"/>
              </a:spcAft>
              <a:buNone/>
              <a:defRPr/>
            </a:pPr>
            <a:endParaRPr lang="en-US" sz="2400" dirty="0" smtClean="0"/>
          </a:p>
        </p:txBody>
      </p:sp>
      <p:sp>
        <p:nvSpPr>
          <p:cNvPr id="4" name="Right Brace 3"/>
          <p:cNvSpPr/>
          <p:nvPr/>
        </p:nvSpPr>
        <p:spPr>
          <a:xfrm>
            <a:off x="7312586" y="1973501"/>
            <a:ext cx="228600" cy="2667000"/>
          </a:xfrm>
          <a:prstGeom prst="rightBrace">
            <a:avLst>
              <a:gd name="adj1" fmla="val 8333"/>
              <a:gd name="adj2" fmla="val 50000"/>
            </a:avLst>
          </a:prstGeom>
        </p:spPr>
        <p:style>
          <a:lnRef idx="2">
            <a:schemeClr val="accent2"/>
          </a:lnRef>
          <a:fillRef idx="0">
            <a:schemeClr val="accent2"/>
          </a:fillRef>
          <a:effectRef idx="1">
            <a:schemeClr val="accent2"/>
          </a:effectRef>
          <a:fontRef idx="minor">
            <a:schemeClr val="tx1"/>
          </a:fontRef>
        </p:style>
        <p:txBody>
          <a:bodyPr anchor="ctr"/>
          <a:lstStyle/>
          <a:p>
            <a:pPr algn="ctr" fontAlgn="auto">
              <a:spcBef>
                <a:spcPts val="0"/>
              </a:spcBef>
              <a:spcAft>
                <a:spcPts val="0"/>
              </a:spcAft>
              <a:defRPr/>
            </a:pPr>
            <a:endParaRPr lang="en-US"/>
          </a:p>
        </p:txBody>
      </p:sp>
      <p:sp>
        <p:nvSpPr>
          <p:cNvPr id="5" name="TextBox 4"/>
          <p:cNvSpPr txBox="1"/>
          <p:nvPr/>
        </p:nvSpPr>
        <p:spPr>
          <a:xfrm rot="4615618">
            <a:off x="6670443" y="3090307"/>
            <a:ext cx="2743200" cy="369887"/>
          </a:xfrm>
          <a:prstGeom prst="rect">
            <a:avLst/>
          </a:prstGeom>
        </p:spPr>
        <p:style>
          <a:lnRef idx="2">
            <a:schemeClr val="accent2"/>
          </a:lnRef>
          <a:fillRef idx="0">
            <a:schemeClr val="accent2"/>
          </a:fillRef>
          <a:effectRef idx="1">
            <a:schemeClr val="accent2"/>
          </a:effectRef>
          <a:fontRef idx="minor">
            <a:schemeClr val="tx1"/>
          </a:fontRef>
        </p:style>
        <p:txBody>
          <a:bodyPr anchor="ctr"/>
          <a:lstStyle/>
          <a:p>
            <a:pPr algn="ctr" fontAlgn="auto">
              <a:spcBef>
                <a:spcPts val="0"/>
              </a:spcBef>
              <a:spcAft>
                <a:spcPts val="0"/>
              </a:spcAft>
              <a:defRPr/>
            </a:pPr>
            <a:r>
              <a:rPr lang="en-US" dirty="0"/>
              <a:t>May cause starvation!</a:t>
            </a:r>
          </a:p>
        </p:txBody>
      </p:sp>
      <p:sp>
        <p:nvSpPr>
          <p:cNvPr id="6" name="Slide Number Placeholder 5"/>
          <p:cNvSpPr>
            <a:spLocks noGrp="1"/>
          </p:cNvSpPr>
          <p:nvPr>
            <p:ph type="sldNum" sz="quarter" idx="12"/>
          </p:nvPr>
        </p:nvSpPr>
        <p:spPr/>
        <p:txBody>
          <a:bodyPr/>
          <a:lstStyle/>
          <a:p>
            <a:pPr>
              <a:defRPr/>
            </a:pPr>
            <a:fld id="{6ADB7AD2-4E83-4436-A84A-E0BB6EB7607B}" type="slidenum">
              <a:rPr lang="he-IL"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lnSpc>
                <a:spcPct val="90000"/>
              </a:lnSpc>
              <a:buFont typeface="Arial" charset="0"/>
              <a:buNone/>
            </a:pPr>
            <a:r>
              <a:rPr lang="en-US" dirty="0"/>
              <a:t>Priority </a:t>
            </a:r>
            <a:r>
              <a:rPr lang="en-US" dirty="0" smtClean="0"/>
              <a:t>Scheduling </a:t>
            </a:r>
            <a:r>
              <a:rPr lang="en-US" dirty="0"/>
              <a:t>algorithms </a:t>
            </a:r>
            <a:r>
              <a:rPr lang="en-US" sz="2400" dirty="0"/>
              <a:t>(cont.)</a:t>
            </a:r>
            <a:endParaRPr lang="en-US" dirty="0"/>
          </a:p>
        </p:txBody>
      </p:sp>
      <p:sp>
        <p:nvSpPr>
          <p:cNvPr id="3" name="Content Placeholder 2"/>
          <p:cNvSpPr>
            <a:spLocks noGrp="1"/>
          </p:cNvSpPr>
          <p:nvPr>
            <p:ph idx="1"/>
          </p:nvPr>
        </p:nvSpPr>
        <p:spPr/>
        <p:txBody>
          <a:bodyPr rtlCol="0">
            <a:normAutofit/>
          </a:bodyPr>
          <a:lstStyle/>
          <a:p>
            <a:pPr marL="914400" lvl="1" indent="-514350" eaLnBrk="1" fontAlgn="auto" hangingPunct="1">
              <a:spcAft>
                <a:spcPts val="0"/>
              </a:spcAft>
              <a:buFont typeface="+mj-lt"/>
              <a:buAutoNum type="arabicPeriod" startAt="7"/>
              <a:defRPr/>
            </a:pPr>
            <a:r>
              <a:rPr lang="en-US" dirty="0" smtClean="0"/>
              <a:t>Dynamic Multi Level </a:t>
            </a:r>
            <a:r>
              <a:rPr lang="en-US" dirty="0" smtClean="0"/>
              <a:t>scheduling</a:t>
            </a:r>
          </a:p>
          <a:p>
            <a:pPr marL="400050" lvl="1" indent="0" eaLnBrk="1" fontAlgn="auto" hangingPunct="1">
              <a:spcAft>
                <a:spcPts val="0"/>
              </a:spcAft>
              <a:buNone/>
              <a:defRPr/>
            </a:pPr>
            <a:endParaRPr lang="en-US" dirty="0" smtClean="0"/>
          </a:p>
          <a:p>
            <a:pPr marL="1314450" lvl="2" indent="-514350" eaLnBrk="1" fontAlgn="auto" hangingPunct="1">
              <a:spcAft>
                <a:spcPts val="0"/>
              </a:spcAft>
              <a:buFont typeface="+mj-lt"/>
              <a:buAutoNum type="romanLcPeriod"/>
              <a:defRPr/>
            </a:pPr>
            <a:r>
              <a:rPr lang="en-US" dirty="0" smtClean="0"/>
              <a:t>Promote (starving) low priority processes</a:t>
            </a:r>
          </a:p>
          <a:p>
            <a:pPr marL="1771650" lvl="3" indent="-514350" eaLnBrk="1" fontAlgn="auto" hangingPunct="1">
              <a:spcAft>
                <a:spcPts val="0"/>
              </a:spcAft>
              <a:buFont typeface="Courier New" panose="02070309020205020404" pitchFamily="49" charset="0"/>
              <a:buChar char="o"/>
              <a:defRPr/>
            </a:pPr>
            <a:r>
              <a:rPr lang="en-US" dirty="0" smtClean="0"/>
              <a:t>Can be implemented by counting the time from last execution of the process</a:t>
            </a:r>
          </a:p>
          <a:p>
            <a:pPr marL="1771650" lvl="3" indent="-514350" eaLnBrk="1" fontAlgn="auto" hangingPunct="1">
              <a:spcAft>
                <a:spcPts val="0"/>
              </a:spcAft>
              <a:buFont typeface="Courier New" panose="02070309020205020404" pitchFamily="49" charset="0"/>
              <a:buChar char="o"/>
              <a:defRPr/>
            </a:pPr>
            <a:endParaRPr lang="en-US" dirty="0" smtClean="0"/>
          </a:p>
          <a:p>
            <a:pPr marL="1314450" lvl="2" indent="-514350" eaLnBrk="1" fontAlgn="auto" hangingPunct="1">
              <a:spcAft>
                <a:spcPts val="0"/>
              </a:spcAft>
              <a:buFont typeface="+mj-lt"/>
              <a:buAutoNum type="romanLcPeriod"/>
              <a:defRPr/>
            </a:pPr>
            <a:r>
              <a:rPr lang="en-US" dirty="0"/>
              <a:t>Demote processes running </a:t>
            </a:r>
            <a:r>
              <a:rPr lang="en-US" dirty="0" smtClean="0"/>
              <a:t>longer</a:t>
            </a:r>
          </a:p>
          <a:p>
            <a:pPr lvl="3" indent="-342900" eaLnBrk="1" fontAlgn="auto" hangingPunct="1">
              <a:spcAft>
                <a:spcPts val="0"/>
              </a:spcAft>
              <a:buFont typeface="Courier New" panose="02070309020205020404" pitchFamily="49" charset="0"/>
              <a:buChar char="o"/>
              <a:defRPr/>
            </a:pPr>
            <a:r>
              <a:rPr lang="en-US" dirty="0" smtClean="0"/>
              <a:t>Priority may become balanced eventually</a:t>
            </a:r>
            <a:endParaRPr lang="en-US" dirty="0"/>
          </a:p>
          <a:p>
            <a:pPr marL="914400" lvl="1" indent="-514350" eaLnBrk="1" fontAlgn="auto" hangingPunct="1">
              <a:spcAft>
                <a:spcPts val="0"/>
              </a:spcAft>
              <a:buFont typeface="+mj-lt"/>
              <a:buAutoNum type="arabicPeriod" startAt="7"/>
              <a:defRPr/>
            </a:pPr>
            <a:endParaRPr lang="en-US" dirty="0" smtClean="0"/>
          </a:p>
          <a:p>
            <a:pPr marL="400050" lvl="1" indent="0" eaLnBrk="1" fontAlgn="auto" hangingPunct="1">
              <a:spcAft>
                <a:spcPts val="0"/>
              </a:spcAft>
              <a:buNone/>
              <a:defRPr/>
            </a:pPr>
            <a:endParaRPr lang="en-US" dirty="0"/>
          </a:p>
        </p:txBody>
      </p:sp>
      <p:sp>
        <p:nvSpPr>
          <p:cNvPr id="819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he-IL">
              <a:latin typeface="Calibri" pitchFamily="34" charset="0"/>
            </a:endParaRPr>
          </a:p>
        </p:txBody>
      </p:sp>
      <p:sp>
        <p:nvSpPr>
          <p:cNvPr id="819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he-IL">
              <a:latin typeface="Calibri" pitchFamily="34" charset="0"/>
            </a:endParaRPr>
          </a:p>
        </p:txBody>
      </p:sp>
      <p:sp>
        <p:nvSpPr>
          <p:cNvPr id="7" name="Slide Number Placeholder 6"/>
          <p:cNvSpPr>
            <a:spLocks noGrp="1"/>
          </p:cNvSpPr>
          <p:nvPr>
            <p:ph type="sldNum" sz="quarter" idx="12"/>
          </p:nvPr>
        </p:nvSpPr>
        <p:spPr/>
        <p:txBody>
          <a:bodyPr/>
          <a:lstStyle/>
          <a:p>
            <a:pPr>
              <a:defRPr/>
            </a:pPr>
            <a:fld id="{6ADB7AD2-4E83-4436-A84A-E0BB6EB7607B}" type="slidenum">
              <a:rPr lang="he-IL"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Level scheduling</a:t>
            </a:r>
          </a:p>
        </p:txBody>
      </p:sp>
      <p:sp>
        <p:nvSpPr>
          <p:cNvPr id="3" name="Content Placeholder 2"/>
          <p:cNvSpPr>
            <a:spLocks noGrp="1"/>
          </p:cNvSpPr>
          <p:nvPr>
            <p:ph idx="1"/>
          </p:nvPr>
        </p:nvSpPr>
        <p:spPr>
          <a:xfrm>
            <a:off x="457200" y="1600201"/>
            <a:ext cx="8229600" cy="1252736"/>
          </a:xfrm>
        </p:spPr>
        <p:txBody>
          <a:bodyPr/>
          <a:lstStyle/>
          <a:p>
            <a:pPr marL="0" lvl="3" indent="0">
              <a:buNone/>
            </a:pPr>
            <a:r>
              <a:rPr lang="en-US" sz="2800" dirty="0" smtClean="0"/>
              <a:t>First level: Choose process to run</a:t>
            </a:r>
          </a:p>
          <a:p>
            <a:pPr marL="0" lvl="3" indent="0">
              <a:buNone/>
            </a:pPr>
            <a:r>
              <a:rPr lang="en-US" sz="2800" dirty="0" smtClean="0"/>
              <a:t>Second level: Choose the process to swap out</a:t>
            </a:r>
            <a:endParaRPr lang="en-US" sz="2800" dirty="0"/>
          </a:p>
        </p:txBody>
      </p:sp>
      <p:sp>
        <p:nvSpPr>
          <p:cNvPr id="4" name="Slide Number Placeholder 3"/>
          <p:cNvSpPr>
            <a:spLocks noGrp="1"/>
          </p:cNvSpPr>
          <p:nvPr>
            <p:ph type="sldNum" sz="quarter" idx="12"/>
          </p:nvPr>
        </p:nvSpPr>
        <p:spPr/>
        <p:txBody>
          <a:bodyPr/>
          <a:lstStyle/>
          <a:p>
            <a:pPr>
              <a:defRPr/>
            </a:pPr>
            <a:fld id="{6ADB7AD2-4E83-4436-A84A-E0BB6EB7607B}" type="slidenum">
              <a:rPr lang="he-IL" smtClean="0"/>
              <a:pPr>
                <a:defRPr/>
              </a:pPr>
              <a:t>7</a:t>
            </a:fld>
            <a:endParaRPr lang="en-US"/>
          </a:p>
        </p:txBody>
      </p:sp>
      <p:grpSp>
        <p:nvGrpSpPr>
          <p:cNvPr id="45" name="Group 44"/>
          <p:cNvGrpSpPr/>
          <p:nvPr/>
        </p:nvGrpSpPr>
        <p:grpSpPr>
          <a:xfrm>
            <a:off x="899592" y="3035500"/>
            <a:ext cx="7128792" cy="3777876"/>
            <a:chOff x="1196975" y="1349375"/>
            <a:chExt cx="7035800" cy="4486275"/>
          </a:xfrm>
        </p:grpSpPr>
        <p:sp>
          <p:nvSpPr>
            <p:cNvPr id="25" name="Oval 3"/>
            <p:cNvSpPr>
              <a:spLocks noChangeArrowheads="1"/>
            </p:cNvSpPr>
            <p:nvPr/>
          </p:nvSpPr>
          <p:spPr bwMode="auto">
            <a:xfrm>
              <a:off x="1449388" y="1349375"/>
              <a:ext cx="2655887" cy="1204913"/>
            </a:xfrm>
            <a:prstGeom prst="ellipse">
              <a:avLst/>
            </a:prstGeom>
            <a:solidFill>
              <a:srgbClr val="64A8F2"/>
            </a:solidFill>
            <a:ln w="12700">
              <a:solidFill>
                <a:srgbClr val="000000"/>
              </a:solidFill>
              <a:round/>
              <a:headEnd type="none" w="sm" len="sm"/>
              <a:tailEnd type="none" w="sm" len="sm"/>
            </a:ln>
          </p:spPr>
          <p:txBody>
            <a:bodyPr wrap="none" anchor="ctr"/>
            <a:lstStyle>
              <a:lvl1pPr>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spcBef>
                  <a:spcPct val="20000"/>
                </a:spcBef>
                <a:buClr>
                  <a:schemeClr val="accent2"/>
                </a:buClr>
                <a:buChar char="•"/>
                <a:defRPr kumimoji="1" sz="2000">
                  <a:solidFill>
                    <a:srgbClr val="800000"/>
                  </a:solidFill>
                  <a:latin typeface="Tahoma" panose="020B0604030504040204" pitchFamily="34" charset="0"/>
                </a:defRPr>
              </a:lvl4pPr>
              <a:lvl5pPr marL="2057400" indent="-22860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marL="0" marR="0" lvl="0" indent="0" algn="ctr" defTabSz="914400" rtl="1" eaLnBrk="0" fontAlgn="auto" latinLnBrk="0" hangingPunct="0">
                <a:lnSpc>
                  <a:spcPct val="100000"/>
                </a:lnSpc>
                <a:spcBef>
                  <a:spcPct val="0"/>
                </a:spcBef>
                <a:spcAft>
                  <a:spcPts val="0"/>
                </a:spcAft>
                <a:buClrTx/>
                <a:buSzTx/>
                <a:buFontTx/>
                <a:buNone/>
                <a:tabLst/>
                <a:defRPr/>
              </a:pPr>
              <a:r>
                <a:rPr kumimoji="0" lang="en-US" altLang="he-IL" sz="2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CPU</a:t>
              </a:r>
            </a:p>
          </p:txBody>
        </p:sp>
        <p:sp>
          <p:nvSpPr>
            <p:cNvPr id="26" name="Rectangle 4"/>
            <p:cNvSpPr>
              <a:spLocks noChangeArrowheads="1"/>
            </p:cNvSpPr>
            <p:nvPr/>
          </p:nvSpPr>
          <p:spPr bwMode="auto">
            <a:xfrm>
              <a:off x="1263650" y="3676650"/>
              <a:ext cx="3017838" cy="1887538"/>
            </a:xfrm>
            <a:prstGeom prst="rect">
              <a:avLst/>
            </a:prstGeom>
            <a:solidFill>
              <a:srgbClr val="FF6600"/>
            </a:solidFill>
            <a:ln w="12700">
              <a:solidFill>
                <a:srgbClr val="000000"/>
              </a:solidFill>
              <a:miter lim="800000"/>
              <a:headEnd type="none" w="sm" len="sm"/>
              <a:tailEnd type="none" w="sm" len="sm"/>
            </a:ln>
          </p:spPr>
          <p:txBody>
            <a:bodyPr wrap="none" anchor="ctr"/>
            <a:lstStyle>
              <a:lvl1pPr>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spcBef>
                  <a:spcPct val="20000"/>
                </a:spcBef>
                <a:buClr>
                  <a:schemeClr val="accent2"/>
                </a:buClr>
                <a:buChar char="•"/>
                <a:defRPr kumimoji="1" sz="2000">
                  <a:solidFill>
                    <a:srgbClr val="800000"/>
                  </a:solidFill>
                  <a:latin typeface="Tahoma" panose="020B0604030504040204" pitchFamily="34" charset="0"/>
                </a:defRPr>
              </a:lvl4pPr>
              <a:lvl5pPr marL="2057400" indent="-22860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marL="0" marR="0" lvl="0" indent="0" algn="ctr" defTabSz="914400" rtl="1" eaLnBrk="0" fontAlgn="auto" latinLnBrk="0" hangingPunct="0">
                <a:lnSpc>
                  <a:spcPct val="100000"/>
                </a:lnSpc>
                <a:spcBef>
                  <a:spcPct val="0"/>
                </a:spcBef>
                <a:spcAft>
                  <a:spcPts val="0"/>
                </a:spcAft>
                <a:buClrTx/>
                <a:buSzTx/>
                <a:buFontTx/>
                <a:buNone/>
                <a:tabLst/>
                <a:defRPr/>
              </a:pPr>
              <a:r>
                <a:rPr kumimoji="0" lang="en-US" altLang="he-IL" sz="2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Memory</a:t>
              </a:r>
            </a:p>
          </p:txBody>
        </p:sp>
        <p:sp>
          <p:nvSpPr>
            <p:cNvPr id="27" name="Line 5"/>
            <p:cNvSpPr>
              <a:spLocks noChangeShapeType="1"/>
            </p:cNvSpPr>
            <p:nvPr/>
          </p:nvSpPr>
          <p:spPr bwMode="auto">
            <a:xfrm>
              <a:off x="5989638" y="3054350"/>
              <a:ext cx="0" cy="23955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28" name="Line 6"/>
            <p:cNvSpPr>
              <a:spLocks noChangeShapeType="1"/>
            </p:cNvSpPr>
            <p:nvPr/>
          </p:nvSpPr>
          <p:spPr bwMode="auto">
            <a:xfrm>
              <a:off x="8216900" y="3098800"/>
              <a:ext cx="0" cy="23955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29" name="Rectangle 7"/>
            <p:cNvSpPr>
              <a:spLocks noChangeArrowheads="1"/>
            </p:cNvSpPr>
            <p:nvPr/>
          </p:nvSpPr>
          <p:spPr bwMode="auto">
            <a:xfrm>
              <a:off x="5989638" y="3098800"/>
              <a:ext cx="2220912" cy="2395538"/>
            </a:xfrm>
            <a:prstGeom prst="rect">
              <a:avLst/>
            </a:prstGeom>
            <a:solidFill>
              <a:srgbClr val="808000"/>
            </a:solidFill>
            <a:ln w="12700">
              <a:solidFill>
                <a:srgbClr val="000000"/>
              </a:solidFill>
              <a:miter lim="800000"/>
              <a:headEnd type="none" w="sm" len="sm"/>
              <a:tailEnd type="none" w="sm" len="sm"/>
            </a:ln>
          </p:spPr>
          <p:txBody>
            <a:bodyPr wrap="none" anchor="ctr"/>
            <a:lstStyle>
              <a:lvl1pPr>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spcBef>
                  <a:spcPct val="20000"/>
                </a:spcBef>
                <a:buClr>
                  <a:schemeClr val="accent2"/>
                </a:buClr>
                <a:buChar char="•"/>
                <a:defRPr kumimoji="1" sz="2000">
                  <a:solidFill>
                    <a:srgbClr val="800000"/>
                  </a:solidFill>
                  <a:latin typeface="Tahoma" panose="020B0604030504040204" pitchFamily="34" charset="0"/>
                </a:defRPr>
              </a:lvl4pPr>
              <a:lvl5pPr marL="2057400" indent="-22860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marL="0" marR="0" lvl="0" indent="0" algn="ctr" defTabSz="914400" rtl="1" eaLnBrk="0" fontAlgn="auto" latinLnBrk="0" hangingPunct="0">
                <a:lnSpc>
                  <a:spcPct val="100000"/>
                </a:lnSpc>
                <a:spcBef>
                  <a:spcPct val="0"/>
                </a:spcBef>
                <a:spcAft>
                  <a:spcPts val="0"/>
                </a:spcAft>
                <a:buClrTx/>
                <a:buSzTx/>
                <a:buFontTx/>
                <a:buNone/>
                <a:tabLst/>
                <a:defRPr/>
              </a:pPr>
              <a:r>
                <a:rPr kumimoji="0" lang="en-US" altLang="he-IL" sz="2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disk</a:t>
              </a:r>
            </a:p>
          </p:txBody>
        </p:sp>
        <p:sp>
          <p:nvSpPr>
            <p:cNvPr id="30" name="Oval 8"/>
            <p:cNvSpPr>
              <a:spLocks noChangeArrowheads="1"/>
            </p:cNvSpPr>
            <p:nvPr/>
          </p:nvSpPr>
          <p:spPr bwMode="auto">
            <a:xfrm>
              <a:off x="5989638" y="2749550"/>
              <a:ext cx="2220912" cy="682625"/>
            </a:xfrm>
            <a:prstGeom prst="ellipse">
              <a:avLst/>
            </a:prstGeom>
            <a:solidFill>
              <a:srgbClr val="808000"/>
            </a:solidFill>
            <a:ln w="12700">
              <a:solidFill>
                <a:srgbClr val="000000"/>
              </a:solidFill>
              <a:round/>
              <a:headEnd type="none" w="sm" len="sm"/>
              <a:tailEnd type="none" w="sm" len="sm"/>
            </a:ln>
          </p:spPr>
          <p:txBody>
            <a:bodyPr wrap="none" anchor="ctr"/>
            <a:lstStyle>
              <a:lvl1pPr>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spcBef>
                  <a:spcPct val="20000"/>
                </a:spcBef>
                <a:buClr>
                  <a:schemeClr val="accent2"/>
                </a:buClr>
                <a:buChar char="•"/>
                <a:defRPr kumimoji="1" sz="2000">
                  <a:solidFill>
                    <a:srgbClr val="800000"/>
                  </a:solidFill>
                  <a:latin typeface="Tahoma" panose="020B0604030504040204" pitchFamily="34" charset="0"/>
                </a:defRPr>
              </a:lvl4pPr>
              <a:lvl5pPr marL="2057400" indent="-22860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marL="0" marR="0" lvl="0" indent="0" algn="ctr" defTabSz="914400" rtl="1" eaLnBrk="0" fontAlgn="auto" latinLnBrk="0" hangingPunct="0">
                <a:lnSpc>
                  <a:spcPct val="100000"/>
                </a:lnSpc>
                <a:spcBef>
                  <a:spcPct val="0"/>
                </a:spcBef>
                <a:spcAft>
                  <a:spcPts val="0"/>
                </a:spcAft>
                <a:buClrTx/>
                <a:buSzTx/>
                <a:buFontTx/>
                <a:buNone/>
                <a:tabLst/>
                <a:defRPr/>
              </a:pPr>
              <a:endParaRPr kumimoji="0" lang="he-IL" altLang="he-IL" sz="2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1" name="Oval 9"/>
            <p:cNvSpPr>
              <a:spLocks noChangeArrowheads="1"/>
            </p:cNvSpPr>
            <p:nvPr/>
          </p:nvSpPr>
          <p:spPr bwMode="auto">
            <a:xfrm>
              <a:off x="5989638" y="5494338"/>
              <a:ext cx="88900" cy="88900"/>
            </a:xfrm>
            <a:prstGeom prst="ellipse">
              <a:avLst/>
            </a:prstGeom>
            <a:solidFill>
              <a:srgbClr val="FF6600"/>
            </a:solidFill>
            <a:ln w="12700">
              <a:solidFill>
                <a:srgbClr val="000000"/>
              </a:solidFill>
              <a:round/>
              <a:headEnd type="none" w="sm" len="sm"/>
              <a:tailEnd type="none" w="sm" len="sm"/>
            </a:ln>
          </p:spPr>
          <p:txBody>
            <a:bodyPr wrap="none" anchor="ctr"/>
            <a:lstStyle>
              <a:lvl1pPr>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spcBef>
                  <a:spcPct val="20000"/>
                </a:spcBef>
                <a:buClr>
                  <a:schemeClr val="accent2"/>
                </a:buClr>
                <a:buChar char="•"/>
                <a:defRPr kumimoji="1" sz="2000">
                  <a:solidFill>
                    <a:srgbClr val="800000"/>
                  </a:solidFill>
                  <a:latin typeface="Tahoma" panose="020B0604030504040204" pitchFamily="34" charset="0"/>
                </a:defRPr>
              </a:lvl4pPr>
              <a:lvl5pPr marL="2057400" indent="-22860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marL="0" marR="0" lvl="0" indent="0" algn="ctr" defTabSz="914400" rtl="1" eaLnBrk="0" fontAlgn="auto" latinLnBrk="0" hangingPunct="0">
                <a:lnSpc>
                  <a:spcPct val="100000"/>
                </a:lnSpc>
                <a:spcBef>
                  <a:spcPct val="0"/>
                </a:spcBef>
                <a:spcAft>
                  <a:spcPts val="0"/>
                </a:spcAft>
                <a:buClrTx/>
                <a:buSzTx/>
                <a:buFontTx/>
                <a:buNone/>
                <a:tabLst/>
                <a:defRPr/>
              </a:pPr>
              <a:endParaRPr kumimoji="0" lang="he-IL" altLang="he-IL" sz="2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2" name="Oval 10"/>
            <p:cNvSpPr>
              <a:spLocks noChangeArrowheads="1"/>
            </p:cNvSpPr>
            <p:nvPr/>
          </p:nvSpPr>
          <p:spPr bwMode="auto">
            <a:xfrm>
              <a:off x="5989638" y="5153025"/>
              <a:ext cx="2220912" cy="682625"/>
            </a:xfrm>
            <a:prstGeom prst="ellipse">
              <a:avLst/>
            </a:prstGeom>
            <a:noFill/>
            <a:ln w="12700">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spcBef>
                  <a:spcPct val="20000"/>
                </a:spcBef>
                <a:buClr>
                  <a:schemeClr val="accent2"/>
                </a:buClr>
                <a:buChar char="•"/>
                <a:defRPr kumimoji="1" sz="2000">
                  <a:solidFill>
                    <a:srgbClr val="800000"/>
                  </a:solidFill>
                  <a:latin typeface="Tahoma" panose="020B0604030504040204" pitchFamily="34" charset="0"/>
                </a:defRPr>
              </a:lvl4pPr>
              <a:lvl5pPr marL="2057400" indent="-22860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marL="0" marR="0" lvl="0" indent="0" algn="ctr" defTabSz="914400" rtl="1" eaLnBrk="0" fontAlgn="auto" latinLnBrk="0" hangingPunct="0">
                <a:lnSpc>
                  <a:spcPct val="100000"/>
                </a:lnSpc>
                <a:spcBef>
                  <a:spcPct val="0"/>
                </a:spcBef>
                <a:spcAft>
                  <a:spcPts val="0"/>
                </a:spcAft>
                <a:buClrTx/>
                <a:buSzTx/>
                <a:buFontTx/>
                <a:buNone/>
                <a:tabLst/>
                <a:defRPr/>
              </a:pPr>
              <a:endParaRPr kumimoji="0" lang="he-IL" altLang="he-IL" sz="2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3" name="Oval 11"/>
            <p:cNvSpPr>
              <a:spLocks noChangeArrowheads="1"/>
            </p:cNvSpPr>
            <p:nvPr/>
          </p:nvSpPr>
          <p:spPr bwMode="auto">
            <a:xfrm>
              <a:off x="6011863" y="5138738"/>
              <a:ext cx="2220912" cy="682625"/>
            </a:xfrm>
            <a:prstGeom prst="ellipse">
              <a:avLst/>
            </a:prstGeom>
            <a:solidFill>
              <a:srgbClr val="808000"/>
            </a:solidFill>
            <a:ln w="12700">
              <a:solidFill>
                <a:srgbClr val="000000"/>
              </a:solidFill>
              <a:round/>
              <a:headEnd type="none" w="sm" len="sm"/>
              <a:tailEnd type="none" w="sm" len="sm"/>
            </a:ln>
          </p:spPr>
          <p:txBody>
            <a:bodyPr wrap="none" anchor="ctr"/>
            <a:lstStyle>
              <a:lvl1pPr>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spcBef>
                  <a:spcPct val="20000"/>
                </a:spcBef>
                <a:buClr>
                  <a:schemeClr val="accent2"/>
                </a:buClr>
                <a:buChar char="•"/>
                <a:defRPr kumimoji="1" sz="2000">
                  <a:solidFill>
                    <a:srgbClr val="800000"/>
                  </a:solidFill>
                  <a:latin typeface="Tahoma" panose="020B0604030504040204" pitchFamily="34" charset="0"/>
                </a:defRPr>
              </a:lvl4pPr>
              <a:lvl5pPr marL="2057400" indent="-22860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marL="0" marR="0" lvl="0" indent="0" algn="ctr" defTabSz="914400" rtl="1" eaLnBrk="0" fontAlgn="auto" latinLnBrk="0" hangingPunct="0">
                <a:lnSpc>
                  <a:spcPct val="100000"/>
                </a:lnSpc>
                <a:spcBef>
                  <a:spcPct val="0"/>
                </a:spcBef>
                <a:spcAft>
                  <a:spcPts val="0"/>
                </a:spcAft>
                <a:buClrTx/>
                <a:buSzTx/>
                <a:buFontTx/>
                <a:buNone/>
                <a:tabLst/>
                <a:defRPr/>
              </a:pPr>
              <a:endParaRPr kumimoji="0" lang="he-IL" altLang="he-IL" sz="2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4" name="AutoShape 12"/>
            <p:cNvSpPr>
              <a:spLocks noChangeArrowheads="1"/>
            </p:cNvSpPr>
            <p:nvPr/>
          </p:nvSpPr>
          <p:spPr bwMode="auto">
            <a:xfrm>
              <a:off x="4600575" y="4044950"/>
              <a:ext cx="1074738" cy="850900"/>
            </a:xfrm>
            <a:prstGeom prst="leftRightArrow">
              <a:avLst>
                <a:gd name="adj1" fmla="val 50000"/>
                <a:gd name="adj2" fmla="val 25261"/>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spcBef>
                  <a:spcPct val="20000"/>
                </a:spcBef>
                <a:buClr>
                  <a:schemeClr val="accent2"/>
                </a:buClr>
                <a:buChar char="•"/>
                <a:defRPr kumimoji="1" sz="2000">
                  <a:solidFill>
                    <a:srgbClr val="800000"/>
                  </a:solidFill>
                  <a:latin typeface="Tahoma" panose="020B0604030504040204" pitchFamily="34" charset="0"/>
                </a:defRPr>
              </a:lvl4pPr>
              <a:lvl5pPr marL="2057400" indent="-22860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marL="0" marR="0" lvl="0" indent="0" algn="ctr" defTabSz="914400" rtl="1" eaLnBrk="0" fontAlgn="auto" latinLnBrk="0" hangingPunct="0">
                <a:lnSpc>
                  <a:spcPct val="100000"/>
                </a:lnSpc>
                <a:spcBef>
                  <a:spcPct val="0"/>
                </a:spcBef>
                <a:spcAft>
                  <a:spcPts val="0"/>
                </a:spcAft>
                <a:buClrTx/>
                <a:buSzTx/>
                <a:buFontTx/>
                <a:buNone/>
                <a:tabLst/>
                <a:defRPr/>
              </a:pPr>
              <a:endParaRPr kumimoji="0" lang="he-IL" altLang="he-IL" sz="2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5" name="Text Box 13"/>
            <p:cNvSpPr txBox="1">
              <a:spLocks noChangeArrowheads="1"/>
            </p:cNvSpPr>
            <p:nvPr/>
          </p:nvSpPr>
          <p:spPr bwMode="auto">
            <a:xfrm>
              <a:off x="4600575" y="3335278"/>
              <a:ext cx="10747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spcBef>
                  <a:spcPct val="20000"/>
                </a:spcBef>
                <a:buClr>
                  <a:schemeClr val="accent2"/>
                </a:buClr>
                <a:buChar char="•"/>
                <a:defRPr kumimoji="1" sz="2000">
                  <a:solidFill>
                    <a:srgbClr val="800000"/>
                  </a:solidFill>
                  <a:latin typeface="Tahoma" panose="020B0604030504040204" pitchFamily="34" charset="0"/>
                </a:defRPr>
              </a:lvl4pPr>
              <a:lvl5pPr marL="2057400" indent="-22860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algn="ctr" rtl="1" eaLnBrk="0" hangingPunct="0">
                <a:spcBef>
                  <a:spcPct val="50000"/>
                </a:spcBef>
                <a:buClrTx/>
                <a:buSzTx/>
                <a:buFontTx/>
                <a:buNone/>
              </a:pPr>
              <a:r>
                <a:rPr kumimoji="0" lang="en-US" altLang="he-IL" sz="1600" dirty="0" smtClean="0">
                  <a:solidFill>
                    <a:srgbClr val="000000"/>
                  </a:solidFill>
                  <a:latin typeface="Times New Roman" panose="02020603050405020304" pitchFamily="18" charset="0"/>
                  <a:cs typeface="Arial" panose="020B0604020202020204" pitchFamily="34" charset="0"/>
                </a:rPr>
                <a:t>Memory scheduler</a:t>
              </a:r>
            </a:p>
          </p:txBody>
        </p:sp>
        <p:sp>
          <p:nvSpPr>
            <p:cNvPr id="36" name="AutoShape 14"/>
            <p:cNvSpPr>
              <a:spLocks noChangeArrowheads="1"/>
            </p:cNvSpPr>
            <p:nvPr/>
          </p:nvSpPr>
          <p:spPr bwMode="auto">
            <a:xfrm>
              <a:off x="2271713" y="2711450"/>
              <a:ext cx="1046162" cy="877888"/>
            </a:xfrm>
            <a:prstGeom prst="upDownArrow">
              <a:avLst>
                <a:gd name="adj1" fmla="val 50000"/>
                <a:gd name="adj2" fmla="val 20000"/>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spcBef>
                  <a:spcPct val="20000"/>
                </a:spcBef>
                <a:buClr>
                  <a:schemeClr val="accent2"/>
                </a:buClr>
                <a:buChar char="•"/>
                <a:defRPr kumimoji="1" sz="2000">
                  <a:solidFill>
                    <a:srgbClr val="800000"/>
                  </a:solidFill>
                  <a:latin typeface="Tahoma" panose="020B0604030504040204" pitchFamily="34" charset="0"/>
                </a:defRPr>
              </a:lvl4pPr>
              <a:lvl5pPr marL="2057400" indent="-22860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marL="0" marR="0" lvl="0" indent="0" algn="ctr" defTabSz="914400" rtl="1" eaLnBrk="0" fontAlgn="auto" latinLnBrk="0" hangingPunct="0">
                <a:lnSpc>
                  <a:spcPct val="100000"/>
                </a:lnSpc>
                <a:spcBef>
                  <a:spcPct val="0"/>
                </a:spcBef>
                <a:spcAft>
                  <a:spcPts val="0"/>
                </a:spcAft>
                <a:buClrTx/>
                <a:buSzTx/>
                <a:buFontTx/>
                <a:buNone/>
                <a:tabLst/>
                <a:defRPr/>
              </a:pPr>
              <a:endParaRPr kumimoji="0" lang="he-IL" altLang="he-IL" sz="2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7" name="Text Box 15"/>
            <p:cNvSpPr txBox="1">
              <a:spLocks noChangeArrowheads="1"/>
            </p:cNvSpPr>
            <p:nvPr/>
          </p:nvSpPr>
          <p:spPr bwMode="auto">
            <a:xfrm>
              <a:off x="1196975" y="2808288"/>
              <a:ext cx="10747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spcBef>
                  <a:spcPct val="20000"/>
                </a:spcBef>
                <a:buClr>
                  <a:schemeClr val="accent2"/>
                </a:buClr>
                <a:buChar char="•"/>
                <a:defRPr kumimoji="1" sz="2000">
                  <a:solidFill>
                    <a:srgbClr val="800000"/>
                  </a:solidFill>
                  <a:latin typeface="Tahoma" panose="020B0604030504040204" pitchFamily="34" charset="0"/>
                </a:defRPr>
              </a:lvl4pPr>
              <a:lvl5pPr marL="2057400" indent="-22860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algn="ctr" rtl="1" eaLnBrk="0" hangingPunct="0">
                <a:spcBef>
                  <a:spcPct val="50000"/>
                </a:spcBef>
                <a:buClrTx/>
                <a:buSzTx/>
                <a:buFontTx/>
                <a:buNone/>
              </a:pPr>
              <a:r>
                <a:rPr kumimoji="0" lang="en-US" altLang="he-IL" sz="1600" smtClean="0">
                  <a:solidFill>
                    <a:srgbClr val="000000"/>
                  </a:solidFill>
                  <a:latin typeface="Times New Roman" panose="02020603050405020304" pitchFamily="18" charset="0"/>
                  <a:cs typeface="Arial" panose="020B0604020202020204" pitchFamily="34" charset="0"/>
                </a:rPr>
                <a:t>CPU scheduler</a:t>
              </a:r>
            </a:p>
          </p:txBody>
        </p:sp>
        <p:sp>
          <p:nvSpPr>
            <p:cNvPr id="38" name="Oval 16"/>
            <p:cNvSpPr>
              <a:spLocks noChangeArrowheads="1"/>
            </p:cNvSpPr>
            <p:nvPr/>
          </p:nvSpPr>
          <p:spPr bwMode="auto">
            <a:xfrm>
              <a:off x="1725613" y="3844925"/>
              <a:ext cx="246062" cy="246063"/>
            </a:xfrm>
            <a:prstGeom prst="ellipse">
              <a:avLst/>
            </a:prstGeom>
            <a:solidFill>
              <a:srgbClr val="0000FF"/>
            </a:solidFill>
            <a:ln w="12700">
              <a:solidFill>
                <a:srgbClr val="000000"/>
              </a:solidFill>
              <a:round/>
              <a:headEnd type="none" w="sm" len="sm"/>
              <a:tailEnd type="none" w="sm" len="sm"/>
            </a:ln>
          </p:spPr>
          <p:txBody>
            <a:bodyPr wrap="none" anchor="ctr"/>
            <a:lstStyle>
              <a:lvl1pPr>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spcBef>
                  <a:spcPct val="20000"/>
                </a:spcBef>
                <a:buClr>
                  <a:schemeClr val="accent2"/>
                </a:buClr>
                <a:buChar char="•"/>
                <a:defRPr kumimoji="1" sz="2000">
                  <a:solidFill>
                    <a:srgbClr val="800000"/>
                  </a:solidFill>
                  <a:latin typeface="Tahoma" panose="020B0604030504040204" pitchFamily="34" charset="0"/>
                </a:defRPr>
              </a:lvl4pPr>
              <a:lvl5pPr marL="2057400" indent="-22860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marL="0" marR="0" lvl="0" indent="0" algn="ctr" defTabSz="914400" rtl="1" eaLnBrk="0" fontAlgn="auto" latinLnBrk="0" hangingPunct="0">
                <a:lnSpc>
                  <a:spcPct val="100000"/>
                </a:lnSpc>
                <a:spcBef>
                  <a:spcPct val="0"/>
                </a:spcBef>
                <a:spcAft>
                  <a:spcPts val="0"/>
                </a:spcAft>
                <a:buClrTx/>
                <a:buSzTx/>
                <a:buFontTx/>
                <a:buNone/>
                <a:tabLst/>
                <a:defRPr/>
              </a:pPr>
              <a:endParaRPr kumimoji="0" lang="he-IL" altLang="he-IL" sz="2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9" name="Oval 17"/>
            <p:cNvSpPr>
              <a:spLocks noChangeArrowheads="1"/>
            </p:cNvSpPr>
            <p:nvPr/>
          </p:nvSpPr>
          <p:spPr bwMode="auto">
            <a:xfrm>
              <a:off x="2271713" y="3844925"/>
              <a:ext cx="246062" cy="246063"/>
            </a:xfrm>
            <a:prstGeom prst="ellipse">
              <a:avLst/>
            </a:prstGeom>
            <a:solidFill>
              <a:srgbClr val="0000FF"/>
            </a:solidFill>
            <a:ln w="12700">
              <a:solidFill>
                <a:srgbClr val="000000"/>
              </a:solidFill>
              <a:round/>
              <a:headEnd type="none" w="sm" len="sm"/>
              <a:tailEnd type="none" w="sm" len="sm"/>
            </a:ln>
          </p:spPr>
          <p:txBody>
            <a:bodyPr wrap="none" anchor="ctr"/>
            <a:lstStyle>
              <a:lvl1pPr>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spcBef>
                  <a:spcPct val="20000"/>
                </a:spcBef>
                <a:buClr>
                  <a:schemeClr val="accent2"/>
                </a:buClr>
                <a:buChar char="•"/>
                <a:defRPr kumimoji="1" sz="2000">
                  <a:solidFill>
                    <a:srgbClr val="800000"/>
                  </a:solidFill>
                  <a:latin typeface="Tahoma" panose="020B0604030504040204" pitchFamily="34" charset="0"/>
                </a:defRPr>
              </a:lvl4pPr>
              <a:lvl5pPr marL="2057400" indent="-22860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marL="0" marR="0" lvl="0" indent="0" algn="ctr" defTabSz="914400" rtl="1" eaLnBrk="0" fontAlgn="auto" latinLnBrk="0" hangingPunct="0">
                <a:lnSpc>
                  <a:spcPct val="100000"/>
                </a:lnSpc>
                <a:spcBef>
                  <a:spcPct val="0"/>
                </a:spcBef>
                <a:spcAft>
                  <a:spcPts val="0"/>
                </a:spcAft>
                <a:buClrTx/>
                <a:buSzTx/>
                <a:buFontTx/>
                <a:buNone/>
                <a:tabLst/>
                <a:defRPr/>
              </a:pPr>
              <a:endParaRPr kumimoji="0" lang="he-IL" altLang="he-IL" sz="2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40" name="Oval 18"/>
            <p:cNvSpPr>
              <a:spLocks noChangeArrowheads="1"/>
            </p:cNvSpPr>
            <p:nvPr/>
          </p:nvSpPr>
          <p:spPr bwMode="auto">
            <a:xfrm>
              <a:off x="2776538" y="3843338"/>
              <a:ext cx="246062" cy="246062"/>
            </a:xfrm>
            <a:prstGeom prst="ellipse">
              <a:avLst/>
            </a:prstGeom>
            <a:solidFill>
              <a:srgbClr val="0000FF"/>
            </a:solidFill>
            <a:ln w="12700">
              <a:solidFill>
                <a:srgbClr val="000000"/>
              </a:solidFill>
              <a:round/>
              <a:headEnd type="none" w="sm" len="sm"/>
              <a:tailEnd type="none" w="sm" len="sm"/>
            </a:ln>
          </p:spPr>
          <p:txBody>
            <a:bodyPr wrap="none" anchor="ctr"/>
            <a:lstStyle>
              <a:lvl1pPr>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spcBef>
                  <a:spcPct val="20000"/>
                </a:spcBef>
                <a:buClr>
                  <a:schemeClr val="accent2"/>
                </a:buClr>
                <a:buChar char="•"/>
                <a:defRPr kumimoji="1" sz="2000">
                  <a:solidFill>
                    <a:srgbClr val="800000"/>
                  </a:solidFill>
                  <a:latin typeface="Tahoma" panose="020B0604030504040204" pitchFamily="34" charset="0"/>
                </a:defRPr>
              </a:lvl4pPr>
              <a:lvl5pPr marL="2057400" indent="-22860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marL="0" marR="0" lvl="0" indent="0" algn="ctr" defTabSz="914400" rtl="1" eaLnBrk="0" fontAlgn="auto" latinLnBrk="0" hangingPunct="0">
                <a:lnSpc>
                  <a:spcPct val="100000"/>
                </a:lnSpc>
                <a:spcBef>
                  <a:spcPct val="0"/>
                </a:spcBef>
                <a:spcAft>
                  <a:spcPts val="0"/>
                </a:spcAft>
                <a:buClrTx/>
                <a:buSzTx/>
                <a:buFontTx/>
                <a:buNone/>
                <a:tabLst/>
                <a:defRPr/>
              </a:pPr>
              <a:endParaRPr kumimoji="0" lang="he-IL" altLang="he-IL" sz="2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41" name="Oval 19"/>
            <p:cNvSpPr>
              <a:spLocks noChangeArrowheads="1"/>
            </p:cNvSpPr>
            <p:nvPr/>
          </p:nvSpPr>
          <p:spPr bwMode="auto">
            <a:xfrm>
              <a:off x="3335338" y="3859213"/>
              <a:ext cx="246062" cy="246062"/>
            </a:xfrm>
            <a:prstGeom prst="ellipse">
              <a:avLst/>
            </a:prstGeom>
            <a:solidFill>
              <a:srgbClr val="0000FF"/>
            </a:solidFill>
            <a:ln w="12700">
              <a:solidFill>
                <a:srgbClr val="000000"/>
              </a:solidFill>
              <a:round/>
              <a:headEnd type="none" w="sm" len="sm"/>
              <a:tailEnd type="none" w="sm" len="sm"/>
            </a:ln>
          </p:spPr>
          <p:txBody>
            <a:bodyPr wrap="none" anchor="ctr"/>
            <a:lstStyle>
              <a:lvl1pPr>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spcBef>
                  <a:spcPct val="20000"/>
                </a:spcBef>
                <a:buClr>
                  <a:schemeClr val="accent2"/>
                </a:buClr>
                <a:buChar char="•"/>
                <a:defRPr kumimoji="1" sz="2000">
                  <a:solidFill>
                    <a:srgbClr val="800000"/>
                  </a:solidFill>
                  <a:latin typeface="Tahoma" panose="020B0604030504040204" pitchFamily="34" charset="0"/>
                </a:defRPr>
              </a:lvl4pPr>
              <a:lvl5pPr marL="2057400" indent="-22860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marL="0" marR="0" lvl="0" indent="0" algn="ctr" defTabSz="914400" rtl="1" eaLnBrk="0" fontAlgn="auto" latinLnBrk="0" hangingPunct="0">
                <a:lnSpc>
                  <a:spcPct val="100000"/>
                </a:lnSpc>
                <a:spcBef>
                  <a:spcPct val="0"/>
                </a:spcBef>
                <a:spcAft>
                  <a:spcPts val="0"/>
                </a:spcAft>
                <a:buClrTx/>
                <a:buSzTx/>
                <a:buFontTx/>
                <a:buNone/>
                <a:tabLst/>
                <a:defRPr/>
              </a:pPr>
              <a:endParaRPr kumimoji="0" lang="he-IL" altLang="he-IL" sz="2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42" name="Oval 20"/>
            <p:cNvSpPr>
              <a:spLocks noChangeArrowheads="1"/>
            </p:cNvSpPr>
            <p:nvPr/>
          </p:nvSpPr>
          <p:spPr bwMode="auto">
            <a:xfrm>
              <a:off x="6078538" y="3721100"/>
              <a:ext cx="246062" cy="246063"/>
            </a:xfrm>
            <a:prstGeom prst="ellipse">
              <a:avLst/>
            </a:prstGeom>
            <a:solidFill>
              <a:srgbClr val="0000FF"/>
            </a:solidFill>
            <a:ln w="12700">
              <a:solidFill>
                <a:srgbClr val="000000"/>
              </a:solidFill>
              <a:round/>
              <a:headEnd type="none" w="sm" len="sm"/>
              <a:tailEnd type="none" w="sm" len="sm"/>
            </a:ln>
          </p:spPr>
          <p:txBody>
            <a:bodyPr wrap="none" anchor="ctr"/>
            <a:lstStyle>
              <a:lvl1pPr>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spcBef>
                  <a:spcPct val="20000"/>
                </a:spcBef>
                <a:buClr>
                  <a:schemeClr val="accent2"/>
                </a:buClr>
                <a:buChar char="•"/>
                <a:defRPr kumimoji="1" sz="2000">
                  <a:solidFill>
                    <a:srgbClr val="800000"/>
                  </a:solidFill>
                  <a:latin typeface="Tahoma" panose="020B0604030504040204" pitchFamily="34" charset="0"/>
                </a:defRPr>
              </a:lvl4pPr>
              <a:lvl5pPr marL="2057400" indent="-22860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marL="0" marR="0" lvl="0" indent="0" algn="ctr" defTabSz="914400" rtl="1" eaLnBrk="0" fontAlgn="auto" latinLnBrk="0" hangingPunct="0">
                <a:lnSpc>
                  <a:spcPct val="100000"/>
                </a:lnSpc>
                <a:spcBef>
                  <a:spcPct val="0"/>
                </a:spcBef>
                <a:spcAft>
                  <a:spcPts val="0"/>
                </a:spcAft>
                <a:buClrTx/>
                <a:buSzTx/>
                <a:buFontTx/>
                <a:buNone/>
                <a:tabLst/>
                <a:defRPr/>
              </a:pPr>
              <a:endParaRPr kumimoji="0" lang="he-IL" altLang="he-IL" sz="2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43" name="Oval 21"/>
            <p:cNvSpPr>
              <a:spLocks noChangeArrowheads="1"/>
            </p:cNvSpPr>
            <p:nvPr/>
          </p:nvSpPr>
          <p:spPr bwMode="auto">
            <a:xfrm>
              <a:off x="6078538" y="4183063"/>
              <a:ext cx="246062" cy="246062"/>
            </a:xfrm>
            <a:prstGeom prst="ellipse">
              <a:avLst/>
            </a:prstGeom>
            <a:solidFill>
              <a:srgbClr val="0000FF"/>
            </a:solidFill>
            <a:ln w="12700">
              <a:solidFill>
                <a:srgbClr val="000000"/>
              </a:solidFill>
              <a:round/>
              <a:headEnd type="none" w="sm" len="sm"/>
              <a:tailEnd type="none" w="sm" len="sm"/>
            </a:ln>
          </p:spPr>
          <p:txBody>
            <a:bodyPr wrap="none" anchor="ctr"/>
            <a:lstStyle>
              <a:lvl1pPr>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spcBef>
                  <a:spcPct val="20000"/>
                </a:spcBef>
                <a:buClr>
                  <a:schemeClr val="accent2"/>
                </a:buClr>
                <a:buChar char="•"/>
                <a:defRPr kumimoji="1" sz="2000">
                  <a:solidFill>
                    <a:srgbClr val="800000"/>
                  </a:solidFill>
                  <a:latin typeface="Tahoma" panose="020B0604030504040204" pitchFamily="34" charset="0"/>
                </a:defRPr>
              </a:lvl4pPr>
              <a:lvl5pPr marL="2057400" indent="-22860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marL="0" marR="0" lvl="0" indent="0" algn="ctr" defTabSz="914400" rtl="1" eaLnBrk="0" fontAlgn="auto" latinLnBrk="0" hangingPunct="0">
                <a:lnSpc>
                  <a:spcPct val="100000"/>
                </a:lnSpc>
                <a:spcBef>
                  <a:spcPct val="0"/>
                </a:spcBef>
                <a:spcAft>
                  <a:spcPts val="0"/>
                </a:spcAft>
                <a:buClrTx/>
                <a:buSzTx/>
                <a:buFontTx/>
                <a:buNone/>
                <a:tabLst/>
                <a:defRPr/>
              </a:pPr>
              <a:endParaRPr kumimoji="0" lang="he-IL" altLang="he-IL" sz="2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44" name="Oval 22"/>
            <p:cNvSpPr>
              <a:spLocks noChangeArrowheads="1"/>
            </p:cNvSpPr>
            <p:nvPr/>
          </p:nvSpPr>
          <p:spPr bwMode="auto">
            <a:xfrm>
              <a:off x="3211513" y="2049463"/>
              <a:ext cx="246062" cy="246062"/>
            </a:xfrm>
            <a:prstGeom prst="ellipse">
              <a:avLst/>
            </a:prstGeom>
            <a:solidFill>
              <a:srgbClr val="0000FF"/>
            </a:solidFill>
            <a:ln w="12700">
              <a:solidFill>
                <a:srgbClr val="000000"/>
              </a:solidFill>
              <a:round/>
              <a:headEnd type="none" w="sm" len="sm"/>
              <a:tailEnd type="none" w="sm" len="sm"/>
            </a:ln>
          </p:spPr>
          <p:txBody>
            <a:bodyPr wrap="none" anchor="ctr"/>
            <a:lstStyle>
              <a:lvl1pPr>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spcBef>
                  <a:spcPct val="20000"/>
                </a:spcBef>
                <a:buClr>
                  <a:schemeClr val="accent2"/>
                </a:buClr>
                <a:buChar char="•"/>
                <a:defRPr kumimoji="1" sz="2000">
                  <a:solidFill>
                    <a:srgbClr val="800000"/>
                  </a:solidFill>
                  <a:latin typeface="Tahoma" panose="020B0604030504040204" pitchFamily="34" charset="0"/>
                </a:defRPr>
              </a:lvl4pPr>
              <a:lvl5pPr marL="2057400" indent="-22860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marL="0" marR="0" lvl="0" indent="0" algn="ctr" defTabSz="914400" rtl="1" eaLnBrk="0" fontAlgn="auto" latinLnBrk="0" hangingPunct="0">
                <a:lnSpc>
                  <a:spcPct val="100000"/>
                </a:lnSpc>
                <a:spcBef>
                  <a:spcPct val="0"/>
                </a:spcBef>
                <a:spcAft>
                  <a:spcPts val="0"/>
                </a:spcAft>
                <a:buClrTx/>
                <a:buSzTx/>
                <a:buFontTx/>
                <a:buNone/>
                <a:tabLst/>
                <a:defRPr/>
              </a:pPr>
              <a:endParaRPr kumimoji="0" lang="he-IL" altLang="he-IL" sz="2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endParaRPr>
            </a:p>
          </p:txBody>
        </p:sp>
      </p:grpSp>
    </p:spTree>
    <p:extLst>
      <p:ext uri="{BB962C8B-B14F-4D97-AF65-F5344CB8AC3E}">
        <p14:creationId xmlns:p14="http://schemas.microsoft.com/office/powerpoint/2010/main" val="99220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653761" y="531416"/>
            <a:ext cx="7837920" cy="846809"/>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dirty="0"/>
              <a:t>The Completely Fair </a:t>
            </a:r>
            <a:r>
              <a:rPr lang="en-US" dirty="0" smtClean="0"/>
              <a:t>Scheduler</a:t>
            </a:r>
            <a:endParaRPr lang="en-US" sz="4000" dirty="0"/>
          </a:p>
        </p:txBody>
      </p:sp>
      <p:sp>
        <p:nvSpPr>
          <p:cNvPr id="25602" name="Rectangle 2"/>
          <p:cNvSpPr>
            <a:spLocks noGrp="1" noChangeArrowheads="1"/>
          </p:cNvSpPr>
          <p:nvPr>
            <p:ph type="body" idx="1"/>
          </p:nvPr>
        </p:nvSpPr>
        <p:spPr>
          <a:xfrm>
            <a:off x="653760" y="1795869"/>
            <a:ext cx="7673760" cy="4369435"/>
          </a:xfrm>
          <a:ln/>
        </p:spPr>
        <p:txBody>
          <a:bodyPr tIns="22401"/>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500" dirty="0" smtClean="0"/>
              <a:t>CFS </a:t>
            </a:r>
            <a:r>
              <a:rPr lang="en-US" sz="2500" dirty="0" smtClean="0"/>
              <a:t>models </a:t>
            </a:r>
            <a:r>
              <a:rPr lang="en-US" sz="2500" dirty="0"/>
              <a:t>an “ideal, precise multitasking CPU” </a:t>
            </a:r>
            <a:endParaRPr lang="en-US" sz="2500" dirty="0"/>
          </a:p>
          <a:p>
            <a:pPr marL="791736" lvl="1"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smtClean="0"/>
              <a:t>Can be thought of as a combination of guaranteed scheduling and dynamic priority scheduling</a:t>
            </a:r>
            <a:endParaRPr lang="en-US" sz="25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500" dirty="0" smtClean="0"/>
              <a:t>It measure </a:t>
            </a:r>
            <a:r>
              <a:rPr lang="en-US" sz="2500" dirty="0" smtClean="0"/>
              <a:t>how much runtime each task has had and try and ensure that everyone gets their fair share of </a:t>
            </a:r>
            <a:r>
              <a:rPr lang="en-US" sz="2500" dirty="0" smtClean="0"/>
              <a:t>time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500" dirty="0" smtClean="0"/>
              <a:t>The process’s runtime </a:t>
            </a:r>
            <a:r>
              <a:rPr lang="en-US" sz="2500" dirty="0"/>
              <a:t>held in </a:t>
            </a:r>
            <a:r>
              <a:rPr lang="en-US" sz="2500" dirty="0" smtClean="0"/>
              <a:t>a </a:t>
            </a:r>
            <a:r>
              <a:rPr lang="en-US" sz="2500" dirty="0" err="1" smtClean="0"/>
              <a:t>vruntime</a:t>
            </a:r>
            <a:r>
              <a:rPr lang="en-US" sz="2500" dirty="0" smtClean="0"/>
              <a:t> variable</a:t>
            </a:r>
            <a:endParaRPr lang="en-US" sz="25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500" dirty="0"/>
              <a:t>A lower </a:t>
            </a:r>
            <a:r>
              <a:rPr lang="en-US" sz="2500" dirty="0" err="1"/>
              <a:t>vruntime</a:t>
            </a:r>
            <a:r>
              <a:rPr lang="en-US" sz="2500" dirty="0"/>
              <a:t> indicates that the </a:t>
            </a:r>
            <a:r>
              <a:rPr lang="en-US" sz="2500" dirty="0" smtClean="0"/>
              <a:t>process </a:t>
            </a:r>
            <a:r>
              <a:rPr lang="en-US" sz="2500" dirty="0"/>
              <a:t>has had less time to compute, and therefore has more need of the processor</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sz="2500" dirty="0" smtClean="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sz="25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653761" y="531416"/>
            <a:ext cx="7837920" cy="846809"/>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dirty="0"/>
              <a:t>RB Trees</a:t>
            </a:r>
          </a:p>
        </p:txBody>
      </p:sp>
      <p:sp>
        <p:nvSpPr>
          <p:cNvPr id="27650" name="Rectangle 2"/>
          <p:cNvSpPr>
            <a:spLocks noGrp="1" noChangeArrowheads="1"/>
          </p:cNvSpPr>
          <p:nvPr>
            <p:ph type="body" idx="1"/>
          </p:nvPr>
        </p:nvSpPr>
        <p:spPr>
          <a:xfrm>
            <a:off x="653760" y="1795869"/>
            <a:ext cx="7673760" cy="4267168"/>
          </a:xfrm>
          <a:ln/>
        </p:spPr>
        <p:txBody>
          <a:bodyPr tIns="22401"/>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500" dirty="0"/>
              <a:t>A red-black tree is a binary search </a:t>
            </a:r>
            <a:r>
              <a:rPr lang="en-US" sz="2500" dirty="0" smtClean="0"/>
              <a:t>tree</a:t>
            </a:r>
            <a:endParaRPr lang="en-US" sz="25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500" dirty="0"/>
              <a:t>A red-black tree has further restrictions which guarantee that the longest root-leaf path is at most twice as long as the shortest root-leaf path. This bound on the height makes RB Trees more efficient than normal </a:t>
            </a:r>
            <a:r>
              <a:rPr lang="en-US" sz="2500" dirty="0" smtClean="0"/>
              <a:t>BSTs ( [log n] levels )</a:t>
            </a:r>
            <a:endParaRPr lang="en-US" sz="25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500" dirty="0" smtClean="0"/>
              <a:t>Insert, Delete and Search take O(log </a:t>
            </a:r>
            <a:r>
              <a:rPr lang="en-US" sz="2500" dirty="0"/>
              <a:t>n) time.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2600</TotalTime>
  <Words>3023</Words>
  <Application>Microsoft Office PowerPoint</Application>
  <PresentationFormat>On-screen Show (4:3)</PresentationFormat>
  <Paragraphs>871</Paragraphs>
  <Slides>41</Slides>
  <Notes>11</Notes>
  <HiddenSlides>17</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0" baseType="lpstr">
      <vt:lpstr>Arial</vt:lpstr>
      <vt:lpstr>Calibri</vt:lpstr>
      <vt:lpstr>Consolas</vt:lpstr>
      <vt:lpstr>Courier New</vt:lpstr>
      <vt:lpstr>Symbol</vt:lpstr>
      <vt:lpstr>Times New Roman</vt:lpstr>
      <vt:lpstr>Wingdings</vt:lpstr>
      <vt:lpstr>Office Theme</vt:lpstr>
      <vt:lpstr>Microsoft Excel 97-2003 Worksheet</vt:lpstr>
      <vt:lpstr>Operating Systems</vt:lpstr>
      <vt:lpstr>Five-state Process Model</vt:lpstr>
      <vt:lpstr>Two types of scheduling</vt:lpstr>
      <vt:lpstr>Scheduling algorithms</vt:lpstr>
      <vt:lpstr>Priority Scheduling algorithms</vt:lpstr>
      <vt:lpstr>Priority Scheduling algorithms (cont.)</vt:lpstr>
      <vt:lpstr>Two Level scheduling</vt:lpstr>
      <vt:lpstr>The Completely Fair Scheduler</vt:lpstr>
      <vt:lpstr>RB Trees</vt:lpstr>
      <vt:lpstr>The CFS Tree &amp; Scheduling Algo.</vt:lpstr>
      <vt:lpstr>CFS Data Structures</vt:lpstr>
      <vt:lpstr>CFS Priorities</vt:lpstr>
      <vt:lpstr>CFS Group Scheduling</vt:lpstr>
      <vt:lpstr>Quality criteria measures</vt:lpstr>
      <vt:lpstr>XV6</vt:lpstr>
      <vt:lpstr>Five-state Process Model</vt:lpstr>
      <vt:lpstr>Creation of a Process (fork)</vt:lpstr>
      <vt:lpstr>Transition to a Running state</vt:lpstr>
      <vt:lpstr>Transition to a Running state</vt:lpstr>
      <vt:lpstr>Transition to a Ready state</vt:lpstr>
      <vt:lpstr>Transition to a Blocked state</vt:lpstr>
      <vt:lpstr>Transition to a Ready state</vt:lpstr>
      <vt:lpstr>Warm up</vt:lpstr>
      <vt:lpstr>Warm up</vt:lpstr>
      <vt:lpstr>Preemptive dynamic priorities scheduling</vt:lpstr>
      <vt:lpstr>Preemptive dynamic priorities scheduling</vt:lpstr>
      <vt:lpstr>Preemptive dynamic priorities scheduling</vt:lpstr>
      <vt:lpstr>Preemptive dynamic priorities scheduling</vt:lpstr>
      <vt:lpstr>Round Robin</vt:lpstr>
      <vt:lpstr>Round Robin</vt:lpstr>
      <vt:lpstr>Round Robin</vt:lpstr>
      <vt:lpstr>Non preemptive scheduling</vt:lpstr>
      <vt:lpstr>Dynamic Multi Level scheduling</vt:lpstr>
      <vt:lpstr>Dynamic Multi Level scheduling</vt:lpstr>
      <vt:lpstr>Guaranteed scheduling (Quiz ‘05)</vt:lpstr>
      <vt:lpstr>Guaranteed scheduling</vt:lpstr>
      <vt:lpstr>Guaranteed scheduling</vt:lpstr>
      <vt:lpstr>Guaranteed scheduling</vt:lpstr>
      <vt:lpstr>Guaranteed scheduling</vt:lpstr>
      <vt:lpstr>Multi-core Scheduling</vt:lpstr>
      <vt:lpstr>Multi-core Scheduling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082</dc:title>
  <dc:creator>Alon</dc:creator>
  <cp:lastModifiedBy>Vadim Levit</cp:lastModifiedBy>
  <cp:revision>183</cp:revision>
  <dcterms:created xsi:type="dcterms:W3CDTF">2008-05-21T06:40:30Z</dcterms:created>
  <dcterms:modified xsi:type="dcterms:W3CDTF">2017-03-26T08:29:05Z</dcterms:modified>
</cp:coreProperties>
</file>