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60" r:id="rId4"/>
    <p:sldId id="340" r:id="rId5"/>
    <p:sldId id="261" r:id="rId6"/>
    <p:sldId id="290" r:id="rId7"/>
    <p:sldId id="350" r:id="rId8"/>
    <p:sldId id="351" r:id="rId9"/>
    <p:sldId id="276" r:id="rId10"/>
    <p:sldId id="341" r:id="rId11"/>
    <p:sldId id="265" r:id="rId12"/>
    <p:sldId id="342" r:id="rId13"/>
    <p:sldId id="258" r:id="rId14"/>
    <p:sldId id="295" r:id="rId15"/>
    <p:sldId id="259" r:id="rId16"/>
    <p:sldId id="343" r:id="rId17"/>
    <p:sldId id="344" r:id="rId18"/>
    <p:sldId id="346" r:id="rId19"/>
    <p:sldId id="347" r:id="rId20"/>
    <p:sldId id="329" r:id="rId21"/>
    <p:sldId id="345" r:id="rId22"/>
    <p:sldId id="348" r:id="rId23"/>
    <p:sldId id="349" r:id="rId24"/>
    <p:sldId id="328" r:id="rId25"/>
    <p:sldId id="354" r:id="rId26"/>
    <p:sldId id="352" r:id="rId27"/>
    <p:sldId id="296" r:id="rId28"/>
    <p:sldId id="327" r:id="rId29"/>
    <p:sldId id="298" r:id="rId30"/>
    <p:sldId id="302" r:id="rId31"/>
    <p:sldId id="330" r:id="rId32"/>
    <p:sldId id="353" r:id="rId33"/>
    <p:sldId id="278" r:id="rId34"/>
    <p:sldId id="280" r:id="rId35"/>
    <p:sldId id="293" r:id="rId36"/>
    <p:sldId id="318" r:id="rId37"/>
    <p:sldId id="310" r:id="rId38"/>
    <p:sldId id="311" r:id="rId39"/>
    <p:sldId id="312" r:id="rId40"/>
    <p:sldId id="313" r:id="rId41"/>
    <p:sldId id="314" r:id="rId42"/>
    <p:sldId id="315" r:id="rId43"/>
    <p:sldId id="332" r:id="rId44"/>
    <p:sldId id="331" r:id="rId45"/>
    <p:sldId id="334" r:id="rId46"/>
    <p:sldId id="316" r:id="rId47"/>
    <p:sldId id="317" r:id="rId48"/>
    <p:sldId id="304" r:id="rId49"/>
    <p:sldId id="324" r:id="rId50"/>
    <p:sldId id="325" r:id="rId51"/>
  </p:sldIdLst>
  <p:sldSz cx="9144000" cy="6858000" type="screen4x3"/>
  <p:notesSz cx="6858000" cy="9144000"/>
  <p:defaultTex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85D45AFC-D536-45D2-9F2B-44940DFBBF64}">
          <p14:sldIdLst>
            <p14:sldId id="256"/>
            <p14:sldId id="257"/>
            <p14:sldId id="260"/>
            <p14:sldId id="340"/>
            <p14:sldId id="261"/>
            <p14:sldId id="290"/>
            <p14:sldId id="350"/>
            <p14:sldId id="351"/>
            <p14:sldId id="276"/>
            <p14:sldId id="341"/>
            <p14:sldId id="265"/>
            <p14:sldId id="342"/>
            <p14:sldId id="258"/>
            <p14:sldId id="295"/>
            <p14:sldId id="259"/>
            <p14:sldId id="343"/>
            <p14:sldId id="344"/>
            <p14:sldId id="346"/>
            <p14:sldId id="347"/>
            <p14:sldId id="329"/>
            <p14:sldId id="345"/>
            <p14:sldId id="348"/>
            <p14:sldId id="349"/>
            <p14:sldId id="328"/>
            <p14:sldId id="354"/>
            <p14:sldId id="352"/>
            <p14:sldId id="296"/>
            <p14:sldId id="327"/>
            <p14:sldId id="298"/>
            <p14:sldId id="302"/>
            <p14:sldId id="330"/>
            <p14:sldId id="353"/>
            <p14:sldId id="278"/>
            <p14:sldId id="280"/>
            <p14:sldId id="293"/>
            <p14:sldId id="318"/>
            <p14:sldId id="310"/>
            <p14:sldId id="311"/>
            <p14:sldId id="312"/>
            <p14:sldId id="313"/>
            <p14:sldId id="314"/>
            <p14:sldId id="315"/>
            <p14:sldId id="332"/>
            <p14:sldId id="331"/>
            <p14:sldId id="334"/>
            <p14:sldId id="316"/>
            <p14:sldId id="317"/>
            <p14:sldId id="304"/>
            <p14:sldId id="324"/>
            <p14:sldId id="3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lya"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53" autoAdjust="0"/>
  </p:normalViewPr>
  <p:slideViewPr>
    <p:cSldViewPr>
      <p:cViewPr>
        <p:scale>
          <a:sx n="90" d="100"/>
          <a:sy n="90" d="100"/>
        </p:scale>
        <p:origin x="525" y="-6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rtl="0">
              <a:defRPr sz="1200">
                <a:latin typeface="Arial" pitchFamily="34" charset="0"/>
                <a:cs typeface="Arial" pitchFamily="34" charset="0"/>
              </a:defRPr>
            </a:lvl1pPr>
          </a:lstStyle>
          <a:p>
            <a:pPr>
              <a:defRPr/>
            </a:pPr>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rtl="0">
              <a:defRPr sz="1200">
                <a:latin typeface="Arial" pitchFamily="34" charset="0"/>
                <a:cs typeface="Arial" pitchFamily="34" charset="0"/>
              </a:defRPr>
            </a:lvl1pPr>
          </a:lstStyle>
          <a:p>
            <a:pPr>
              <a:defRPr/>
            </a:pPr>
            <a:fld id="{1FBABDCE-7B0D-42A2-A7C9-F64E93A8AD38}" type="datetimeFigureOut">
              <a:rPr lang="he-IL"/>
              <a:pPr>
                <a:defRPr/>
              </a:pPr>
              <a:t>ו'/ניסן/תשע"ז</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he-IL"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rtl="0">
              <a:defRPr sz="1200">
                <a:latin typeface="Arial" pitchFamily="34" charset="0"/>
                <a:cs typeface="Arial" pitchFamily="34" charset="0"/>
              </a:defRPr>
            </a:lvl1pPr>
          </a:lstStyle>
          <a:p>
            <a:pPr>
              <a:defRPr/>
            </a:pPr>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rtl="0">
              <a:defRPr sz="1200">
                <a:latin typeface="Arial" pitchFamily="34" charset="0"/>
                <a:cs typeface="Arial" pitchFamily="34" charset="0"/>
              </a:defRPr>
            </a:lvl1pPr>
          </a:lstStyle>
          <a:p>
            <a:pPr>
              <a:defRPr/>
            </a:pPr>
            <a:fld id="{933259A2-EE04-45EA-AAD4-E1A9ED72F9C5}" type="slidenum">
              <a:rPr lang="he-IL"/>
              <a:pPr>
                <a:defRPr/>
              </a:pPr>
              <a:t>‹#›</a:t>
            </a:fld>
            <a:endParaRPr lang="he-IL"/>
          </a:p>
        </p:txBody>
      </p:sp>
    </p:spTree>
    <p:extLst>
      <p:ext uri="{BB962C8B-B14F-4D97-AF65-F5344CB8AC3E}">
        <p14:creationId xmlns:p14="http://schemas.microsoft.com/office/powerpoint/2010/main" val="1730821341"/>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dirty="0"/>
              <a:t>A mechanism for inter-process communication.</a:t>
            </a:r>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2</a:t>
            </a:fld>
            <a:endParaRPr lang="he-IL"/>
          </a:p>
        </p:txBody>
      </p:sp>
    </p:spTree>
    <p:extLst>
      <p:ext uri="{BB962C8B-B14F-4D97-AF65-F5344CB8AC3E}">
        <p14:creationId xmlns:p14="http://schemas.microsoft.com/office/powerpoint/2010/main" val="3478359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27</a:t>
            </a:fld>
            <a:endParaRPr lang="he-IL"/>
          </a:p>
        </p:txBody>
      </p:sp>
    </p:spTree>
    <p:extLst>
      <p:ext uri="{BB962C8B-B14F-4D97-AF65-F5344CB8AC3E}">
        <p14:creationId xmlns:p14="http://schemas.microsoft.com/office/powerpoint/2010/main" val="3925742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28</a:t>
            </a:fld>
            <a:endParaRPr lang="he-IL"/>
          </a:p>
        </p:txBody>
      </p:sp>
    </p:spTree>
    <p:extLst>
      <p:ext uri="{BB962C8B-B14F-4D97-AF65-F5344CB8AC3E}">
        <p14:creationId xmlns:p14="http://schemas.microsoft.com/office/powerpoint/2010/main" val="1922513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http://pubs.opengroup.org/onlinepubs/7908799/xsh/sigaction.html</a:t>
            </a:r>
          </a:p>
          <a:p>
            <a:pPr algn="l" rtl="0"/>
            <a:endParaRPr lang="en-US" dirty="0"/>
          </a:p>
          <a:p>
            <a:pPr algn="l" rtl="0"/>
            <a:r>
              <a:rPr lang="en-US" dirty="0"/>
              <a:t>If the argument </a:t>
            </a:r>
            <a:r>
              <a:rPr lang="en-US" i="1" dirty="0"/>
              <a:t>act</a:t>
            </a:r>
            <a:r>
              <a:rPr lang="en-US" dirty="0"/>
              <a:t> is not a null pointer, it points to a structure specifying the action to be associated with the specified signal. If the argument </a:t>
            </a:r>
            <a:r>
              <a:rPr lang="en-US" i="1" dirty="0" err="1"/>
              <a:t>oact</a:t>
            </a:r>
            <a:r>
              <a:rPr lang="en-US" dirty="0"/>
              <a:t> is not a null pointer, the action previously associated with the signal is stored in the location pointed to by the argument </a:t>
            </a:r>
            <a:r>
              <a:rPr lang="en-US" i="1" dirty="0" err="1"/>
              <a:t>oact</a:t>
            </a:r>
            <a:r>
              <a:rPr lang="en-US" dirty="0"/>
              <a:t>. If the argument </a:t>
            </a:r>
            <a:r>
              <a:rPr lang="en-US" i="1" dirty="0"/>
              <a:t>act</a:t>
            </a:r>
            <a:r>
              <a:rPr lang="en-US" dirty="0"/>
              <a:t> is a null pointer, signal handling is unchanged; thus, the call can be used to enquire about the current handling of a given signal. The </a:t>
            </a:r>
            <a:r>
              <a:rPr lang="en-US" i="1" dirty="0" err="1"/>
              <a:t>sa_handler</a:t>
            </a:r>
            <a:r>
              <a:rPr lang="en-US" dirty="0"/>
              <a:t> field of the </a:t>
            </a:r>
            <a:r>
              <a:rPr lang="en-US" b="1" dirty="0" err="1"/>
              <a:t>sigaction</a:t>
            </a:r>
            <a:r>
              <a:rPr lang="en-US" dirty="0"/>
              <a:t> structure identifies the action to be associated with the specified signal. If the </a:t>
            </a:r>
            <a:r>
              <a:rPr lang="en-US" i="1" dirty="0" err="1"/>
              <a:t>sa_handler</a:t>
            </a:r>
            <a:r>
              <a:rPr lang="en-US" dirty="0"/>
              <a:t> field specifies a signal-catching function, the </a:t>
            </a:r>
            <a:r>
              <a:rPr lang="en-US" i="1" dirty="0" err="1"/>
              <a:t>sa_mask</a:t>
            </a:r>
            <a:r>
              <a:rPr lang="en-US" dirty="0"/>
              <a:t> field identifies a set of signals that will be added to the process' signal mask before the signal-catching function is invoked. The SIGKILL and SIGSTOP signals will not be added to the signal mask using this mechanism; this restriction will be enforced by the system without causing an error to be indicated. </a:t>
            </a:r>
          </a:p>
          <a:p>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30</a:t>
            </a:fld>
            <a:endParaRPr lang="he-IL"/>
          </a:p>
        </p:txBody>
      </p:sp>
    </p:spTree>
    <p:extLst>
      <p:ext uri="{BB962C8B-B14F-4D97-AF65-F5344CB8AC3E}">
        <p14:creationId xmlns:p14="http://schemas.microsoft.com/office/powerpoint/2010/main" val="648491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35</a:t>
            </a:fld>
            <a:endParaRPr lang="he-IL"/>
          </a:p>
        </p:txBody>
      </p:sp>
    </p:spTree>
    <p:extLst>
      <p:ext uri="{BB962C8B-B14F-4D97-AF65-F5344CB8AC3E}">
        <p14:creationId xmlns:p14="http://schemas.microsoft.com/office/powerpoint/2010/main" val="108402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SIGFPE – erroneous arithmetic operation such</a:t>
            </a:r>
            <a:r>
              <a:rPr lang="en-US" baseline="0" dirty="0"/>
              <a:t> as </a:t>
            </a:r>
            <a:r>
              <a:rPr lang="en-US" dirty="0"/>
              <a:t>division by zero</a:t>
            </a:r>
          </a:p>
          <a:p>
            <a:pPr algn="l" rtl="0"/>
            <a:endParaRPr lang="en-US" dirty="0"/>
          </a:p>
          <a:p>
            <a:pPr algn="l" rtl="0"/>
            <a:r>
              <a:rPr lang="en-US" dirty="0"/>
              <a:t>http://www.cs.utah.edu/dept/old/texinfo/glibc-manual-0.02/library_21.html</a:t>
            </a:r>
          </a:p>
          <a:p>
            <a:pPr algn="l" rtl="0"/>
            <a:endParaRPr lang="en-US" dirty="0"/>
          </a:p>
          <a:p>
            <a:pPr algn="l" rtl="0"/>
            <a:r>
              <a:rPr lang="en-US" sz="1200" b="0" i="0" kern="1200" dirty="0">
                <a:solidFill>
                  <a:schemeClr val="tx1"/>
                </a:solidFill>
                <a:effectLst/>
                <a:latin typeface="+mn-lt"/>
                <a:ea typeface="+mn-ea"/>
                <a:cs typeface="+mn-cs"/>
              </a:rPr>
              <a:t>Signals may be generated </a:t>
            </a:r>
            <a:r>
              <a:rPr lang="en-US" sz="1200" b="0" i="1" kern="1200" dirty="0">
                <a:solidFill>
                  <a:schemeClr val="tx1"/>
                </a:solidFill>
                <a:effectLst/>
                <a:latin typeface="+mn-lt"/>
                <a:ea typeface="+mn-ea"/>
                <a:cs typeface="+mn-cs"/>
              </a:rPr>
              <a:t>synchronously</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asynchronously</a:t>
            </a:r>
            <a:r>
              <a:rPr lang="en-US" sz="1200" b="0" i="0" kern="1200" dirty="0">
                <a:solidFill>
                  <a:schemeClr val="tx1"/>
                </a:solidFill>
                <a:effectLst/>
                <a:latin typeface="+mn-lt"/>
                <a:ea typeface="+mn-ea"/>
                <a:cs typeface="+mn-cs"/>
              </a:rPr>
              <a:t>. A synchronous signal pertains to a specific action in the program, and is delivered (unless blocked) during that action. Errors generate signals synchronously, and so do explicit requests by a process to generate a signal for that same process.</a:t>
            </a:r>
          </a:p>
          <a:p>
            <a:pPr algn="l" rtl="0"/>
            <a:r>
              <a:rPr lang="en-US" sz="1200" b="0" i="0" kern="1200" dirty="0">
                <a:solidFill>
                  <a:schemeClr val="tx1"/>
                </a:solidFill>
                <a:effectLst/>
                <a:latin typeface="+mn-lt"/>
                <a:ea typeface="+mn-ea"/>
                <a:cs typeface="+mn-cs"/>
              </a:rPr>
              <a:t>Asynchronous signals are generated by events outside the control of the process that receives them. These signals arrive at unpredictable times during execution. External events generate signals asynchronously, and so do explicit requests that apply to some other process.</a:t>
            </a:r>
          </a:p>
          <a:p>
            <a:pPr algn="l" rtl="0"/>
            <a:r>
              <a:rPr lang="en-US" sz="1200" b="0" i="0" kern="1200" dirty="0">
                <a:solidFill>
                  <a:schemeClr val="tx1"/>
                </a:solidFill>
                <a:effectLst/>
                <a:latin typeface="+mn-lt"/>
                <a:ea typeface="+mn-ea"/>
                <a:cs typeface="+mn-cs"/>
              </a:rPr>
              <a:t>A given type of signal is either typically </a:t>
            </a:r>
            <a:r>
              <a:rPr lang="en-US" sz="1200" b="0" i="0" kern="1200" dirty="0" err="1">
                <a:solidFill>
                  <a:schemeClr val="tx1"/>
                </a:solidFill>
                <a:effectLst/>
                <a:latin typeface="+mn-lt"/>
                <a:ea typeface="+mn-ea"/>
                <a:cs typeface="+mn-cs"/>
              </a:rPr>
              <a:t>synchrous</a:t>
            </a:r>
            <a:r>
              <a:rPr lang="en-US" sz="1200" b="0" i="0" kern="1200" dirty="0">
                <a:solidFill>
                  <a:schemeClr val="tx1"/>
                </a:solidFill>
                <a:effectLst/>
                <a:latin typeface="+mn-lt"/>
                <a:ea typeface="+mn-ea"/>
                <a:cs typeface="+mn-cs"/>
              </a:rPr>
              <a:t> or typically asynchronous. For example, signals for errors are typically synchronous because errors generate signals synchronously. But any type of signal can be generated synchronously or asynchronously with an explicit request.</a:t>
            </a:r>
          </a:p>
          <a:p>
            <a:pPr algn="l" rtl="0"/>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3</a:t>
            </a:fld>
            <a:endParaRPr lang="he-IL"/>
          </a:p>
        </p:txBody>
      </p:sp>
    </p:spTree>
    <p:extLst>
      <p:ext uri="{BB962C8B-B14F-4D97-AF65-F5344CB8AC3E}">
        <p14:creationId xmlns:p14="http://schemas.microsoft.com/office/powerpoint/2010/main" val="3501369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raise(</a:t>
            </a:r>
            <a:r>
              <a:rPr lang="en-US" dirty="0" err="1"/>
              <a:t>int</a:t>
            </a:r>
            <a:r>
              <a:rPr lang="en-US" dirty="0"/>
              <a:t> sig) is equivalent to kill(</a:t>
            </a:r>
            <a:r>
              <a:rPr lang="en-US" dirty="0" err="1"/>
              <a:t>getpid</a:t>
            </a:r>
            <a:r>
              <a:rPr lang="en-US" dirty="0"/>
              <a:t>(), </a:t>
            </a:r>
            <a:r>
              <a:rPr lang="en-US"/>
              <a:t>sig)</a:t>
            </a:r>
          </a:p>
          <a:p>
            <a:pPr algn="l" rtl="0"/>
            <a:endParaRPr lang="en-US" dirty="0"/>
          </a:p>
          <a:p>
            <a:pPr algn="l" rtl="0" fontAlgn="base"/>
            <a:r>
              <a:rPr lang="en-US" sz="1200" b="0" i="0" kern="1200" dirty="0">
                <a:solidFill>
                  <a:schemeClr val="tx1"/>
                </a:solidFill>
                <a:effectLst/>
                <a:latin typeface="+mn-lt"/>
                <a:ea typeface="+mn-ea"/>
                <a:cs typeface="+mn-cs"/>
              </a:rPr>
              <a:t>Checking the status of signals:</a:t>
            </a:r>
          </a:p>
          <a:p>
            <a:pPr algn="l" rtl="0" fontAlgn="base"/>
            <a:r>
              <a:rPr lang="en-US" sz="1200" b="0" i="0" kern="1200" dirty="0">
                <a:solidFill>
                  <a:schemeClr val="tx1"/>
                </a:solidFill>
                <a:effectLst/>
                <a:latin typeface="+mn-lt"/>
                <a:ea typeface="+mn-ea"/>
                <a:cs typeface="+mn-cs"/>
              </a:rPr>
              <a:t>cat /</a:t>
            </a:r>
            <a:r>
              <a:rPr lang="en-US" sz="1200" b="0" i="0" kern="1200" dirty="0" err="1">
                <a:solidFill>
                  <a:schemeClr val="tx1"/>
                </a:solidFill>
                <a:effectLst/>
                <a:latin typeface="+mn-lt"/>
                <a:ea typeface="+mn-ea"/>
                <a:cs typeface="+mn-cs"/>
              </a:rPr>
              <a:t>proc</a:t>
            </a:r>
            <a:r>
              <a:rPr lang="en-US" sz="1200" b="0" i="0" kern="1200" dirty="0">
                <a:solidFill>
                  <a:schemeClr val="tx1"/>
                </a:solidFill>
                <a:effectLst/>
                <a:latin typeface="+mn-lt"/>
                <a:ea typeface="+mn-ea"/>
                <a:cs typeface="+mn-cs"/>
              </a:rPr>
              <a:t>/&lt;</a:t>
            </a:r>
            <a:r>
              <a:rPr lang="en-US" sz="1200" b="0" i="0" kern="1200" dirty="0" err="1">
                <a:solidFill>
                  <a:schemeClr val="tx1"/>
                </a:solidFill>
                <a:effectLst/>
                <a:latin typeface="+mn-lt"/>
                <a:ea typeface="+mn-ea"/>
                <a:cs typeface="+mn-cs"/>
              </a:rPr>
              <a:t>pid</a:t>
            </a:r>
            <a:r>
              <a:rPr lang="en-US" sz="1200" b="0" i="0" kern="1200" dirty="0">
                <a:solidFill>
                  <a:schemeClr val="tx1"/>
                </a:solidFill>
                <a:effectLst/>
                <a:latin typeface="+mn-lt"/>
                <a:ea typeface="+mn-ea"/>
                <a:cs typeface="+mn-cs"/>
              </a:rPr>
              <a:t>&gt;/status</a:t>
            </a:r>
          </a:p>
          <a:p>
            <a:pPr algn="l" rtl="0" fontAlgn="base"/>
            <a:r>
              <a:rPr lang="en-US" sz="1200" b="0" i="0" kern="1200" dirty="0">
                <a:solidFill>
                  <a:schemeClr val="tx1"/>
                </a:solidFill>
                <a:effectLst/>
                <a:latin typeface="+mn-lt"/>
                <a:ea typeface="+mn-ea"/>
                <a:cs typeface="+mn-cs"/>
              </a:rPr>
              <a:t>If I want to see caught or blocked signals:</a:t>
            </a:r>
          </a:p>
          <a:p>
            <a:pPr algn="l" rtl="0" fontAlgn="base"/>
            <a:r>
              <a:rPr lang="en-US" sz="1200" b="0" i="0" kern="1200" dirty="0">
                <a:solidFill>
                  <a:schemeClr val="tx1"/>
                </a:solidFill>
                <a:effectLst/>
                <a:latin typeface="+mn-lt"/>
                <a:ea typeface="+mn-ea"/>
                <a:cs typeface="+mn-cs"/>
              </a:rPr>
              <a:t>cat /</a:t>
            </a:r>
            <a:r>
              <a:rPr lang="en-US" sz="1200" b="0" i="0" kern="1200" dirty="0" err="1">
                <a:solidFill>
                  <a:schemeClr val="tx1"/>
                </a:solidFill>
                <a:effectLst/>
                <a:latin typeface="+mn-lt"/>
                <a:ea typeface="+mn-ea"/>
                <a:cs typeface="+mn-cs"/>
              </a:rPr>
              <a:t>proc</a:t>
            </a:r>
            <a:r>
              <a:rPr lang="en-US" sz="1200" b="0" i="0" kern="1200" dirty="0">
                <a:solidFill>
                  <a:schemeClr val="tx1"/>
                </a:solidFill>
                <a:effectLst/>
                <a:latin typeface="+mn-lt"/>
                <a:ea typeface="+mn-ea"/>
                <a:cs typeface="+mn-cs"/>
              </a:rPr>
              <a:t>/&lt;</a:t>
            </a:r>
            <a:r>
              <a:rPr lang="en-US" sz="1200" b="0" i="0" kern="1200" dirty="0" err="1">
                <a:solidFill>
                  <a:schemeClr val="tx1"/>
                </a:solidFill>
                <a:effectLst/>
                <a:latin typeface="+mn-lt"/>
                <a:ea typeface="+mn-ea"/>
                <a:cs typeface="+mn-cs"/>
              </a:rPr>
              <a:t>pid</a:t>
            </a:r>
            <a:r>
              <a:rPr lang="en-US" sz="1200" b="0" i="0" kern="1200" dirty="0">
                <a:solidFill>
                  <a:schemeClr val="tx1"/>
                </a:solidFill>
                <a:effectLst/>
                <a:latin typeface="+mn-lt"/>
                <a:ea typeface="+mn-ea"/>
                <a:cs typeface="+mn-cs"/>
              </a:rPr>
              <a:t>&gt;/status | </a:t>
            </a:r>
            <a:r>
              <a:rPr lang="en-US" sz="1200" b="0" i="0" kern="1200" dirty="0" err="1">
                <a:solidFill>
                  <a:schemeClr val="tx1"/>
                </a:solidFill>
                <a:effectLst/>
                <a:latin typeface="+mn-lt"/>
                <a:ea typeface="+mn-ea"/>
                <a:cs typeface="+mn-cs"/>
              </a:rPr>
              <a:t>grep</a:t>
            </a:r>
            <a:r>
              <a:rPr lang="en-US" sz="1200" b="0" i="0" kern="1200" dirty="0">
                <a:solidFill>
                  <a:schemeClr val="tx1"/>
                </a:solidFill>
                <a:effectLst/>
                <a:latin typeface="+mn-lt"/>
                <a:ea typeface="+mn-ea"/>
                <a:cs typeface="+mn-cs"/>
              </a:rPr>
              <a:t> -E "Sig(</a:t>
            </a:r>
            <a:r>
              <a:rPr lang="en-US" sz="1200" b="0" i="0" kern="1200" dirty="0" err="1">
                <a:solidFill>
                  <a:schemeClr val="tx1"/>
                </a:solidFill>
                <a:effectLst/>
                <a:latin typeface="+mn-lt"/>
                <a:ea typeface="+mn-ea"/>
                <a:cs typeface="+mn-cs"/>
              </a:rPr>
              <a:t>Cgt|Blk</a:t>
            </a:r>
            <a:r>
              <a:rPr lang="en-US" sz="1200" b="0" i="0" kern="1200" dirty="0">
                <a:solidFill>
                  <a:schemeClr val="tx1"/>
                </a:solidFill>
                <a:effectLst/>
                <a:latin typeface="+mn-lt"/>
                <a:ea typeface="+mn-ea"/>
                <a:cs typeface="+mn-cs"/>
              </a:rPr>
              <a:t>)"</a:t>
            </a:r>
          </a:p>
          <a:p>
            <a:pPr algn="l" rtl="0"/>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6</a:t>
            </a:fld>
            <a:endParaRPr lang="he-IL"/>
          </a:p>
        </p:txBody>
      </p:sp>
    </p:spTree>
    <p:extLst>
      <p:ext uri="{BB962C8B-B14F-4D97-AF65-F5344CB8AC3E}">
        <p14:creationId xmlns:p14="http://schemas.microsoft.com/office/powerpoint/2010/main" val="4008069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The signal handlers are set to default because the whole process image is replaced.</a:t>
            </a:r>
          </a:p>
          <a:p>
            <a:pPr algn="l" rtl="0"/>
            <a:r>
              <a:rPr lang="en-US" dirty="0"/>
              <a:t>The ignore bit is preserved to allow control of the child process, i.e.</a:t>
            </a:r>
            <a:r>
              <a:rPr lang="en-US" baseline="0" dirty="0"/>
              <a:t> </a:t>
            </a:r>
            <a:r>
              <a:rPr lang="en-US" i="1" baseline="0" dirty="0" err="1"/>
              <a:t>nohup</a:t>
            </a:r>
            <a:r>
              <a:rPr lang="en-US" baseline="0" dirty="0"/>
              <a:t> command which allows to continue execution of a process even if the </a:t>
            </a:r>
            <a:r>
              <a:rPr lang="en-US" baseline="0" dirty="0" err="1"/>
              <a:t>ssh</a:t>
            </a:r>
            <a:r>
              <a:rPr lang="en-US" baseline="0" dirty="0"/>
              <a:t> session is terminated.</a:t>
            </a:r>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8</a:t>
            </a:fld>
            <a:endParaRPr lang="he-IL"/>
          </a:p>
        </p:txBody>
      </p:sp>
    </p:spTree>
    <p:extLst>
      <p:ext uri="{BB962C8B-B14F-4D97-AF65-F5344CB8AC3E}">
        <p14:creationId xmlns:p14="http://schemas.microsoft.com/office/powerpoint/2010/main" val="2937383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Non reentrant functions which manipulate static data, such as </a:t>
            </a:r>
            <a:r>
              <a:rPr lang="en-US" i="1" dirty="0" err="1"/>
              <a:t>malloc</a:t>
            </a:r>
            <a:r>
              <a:rPr lang="en-US" i="1" dirty="0"/>
              <a:t>, </a:t>
            </a:r>
            <a:r>
              <a:rPr lang="en-US" i="1" dirty="0" err="1"/>
              <a:t>printf</a:t>
            </a:r>
            <a:r>
              <a:rPr lang="en-US" i="1" dirty="0"/>
              <a:t>.</a:t>
            </a:r>
          </a:p>
          <a:p>
            <a:pPr algn="l" rtl="0"/>
            <a:r>
              <a:rPr lang="en-US" i="0" dirty="0"/>
              <a:t>For example,</a:t>
            </a:r>
            <a:r>
              <a:rPr lang="en-US" i="0" baseline="0" dirty="0"/>
              <a:t> </a:t>
            </a:r>
            <a:r>
              <a:rPr lang="en-US" i="1" dirty="0" err="1"/>
              <a:t>malloc</a:t>
            </a:r>
            <a:r>
              <a:rPr lang="en-US" dirty="0"/>
              <a:t>  manipulates a linked list of free blocks, and list may be in an intermediate state if interrupted.</a:t>
            </a:r>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9</a:t>
            </a:fld>
            <a:endParaRPr lang="he-IL"/>
          </a:p>
        </p:txBody>
      </p:sp>
    </p:spTree>
    <p:extLst>
      <p:ext uri="{BB962C8B-B14F-4D97-AF65-F5344CB8AC3E}">
        <p14:creationId xmlns:p14="http://schemas.microsoft.com/office/powerpoint/2010/main" val="3311346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Signals</a:t>
            </a:r>
            <a:r>
              <a:rPr lang="en-US" baseline="0" dirty="0"/>
              <a:t> are checked and processed before a process returns to user mode.</a:t>
            </a:r>
          </a:p>
          <a:p>
            <a:pPr algn="l" rtl="0"/>
            <a:r>
              <a:rPr lang="en-US" baseline="0" dirty="0"/>
              <a:t>This could be after a </a:t>
            </a:r>
            <a:r>
              <a:rPr lang="en-US" b="1" baseline="0" dirty="0"/>
              <a:t>system call</a:t>
            </a:r>
            <a:r>
              <a:rPr lang="en-US" baseline="0" dirty="0"/>
              <a:t>, after it </a:t>
            </a:r>
            <a:r>
              <a:rPr lang="en-US" b="1" baseline="0" dirty="0"/>
              <a:t>is continued by the scheduler</a:t>
            </a:r>
            <a:r>
              <a:rPr lang="en-US" baseline="0" dirty="0"/>
              <a:t>, or by an instruction which caused an </a:t>
            </a:r>
            <a:r>
              <a:rPr lang="en-US" b="1" baseline="0" dirty="0"/>
              <a:t>interrupt</a:t>
            </a:r>
            <a:r>
              <a:rPr lang="en-US" baseline="0" dirty="0"/>
              <a:t> (i.e. division by zero).</a:t>
            </a:r>
          </a:p>
          <a:p>
            <a:pPr algn="l" rtl="0"/>
            <a:endParaRPr lang="en-US" baseline="0" dirty="0"/>
          </a:p>
          <a:p>
            <a:pPr algn="l" rtl="0"/>
            <a:r>
              <a:rPr lang="en-US" b="1" baseline="0" dirty="0" err="1"/>
              <a:t>Do_signal</a:t>
            </a:r>
            <a:r>
              <a:rPr lang="en-US" b="1" baseline="0" dirty="0"/>
              <a:t> </a:t>
            </a:r>
            <a:r>
              <a:rPr lang="en-US" b="0" baseline="0" dirty="0"/>
              <a:t>loops until there are no pending signals left.</a:t>
            </a:r>
          </a:p>
          <a:p>
            <a:pPr algn="l" rtl="0"/>
            <a:r>
              <a:rPr lang="en-US" b="1" baseline="0" dirty="0" err="1"/>
              <a:t>Handle_signal</a:t>
            </a:r>
            <a:r>
              <a:rPr lang="en-US" baseline="0" dirty="0"/>
              <a:t> then calls </a:t>
            </a:r>
            <a:r>
              <a:rPr lang="en-US" b="1" baseline="0" dirty="0" err="1"/>
              <a:t>setup_frame</a:t>
            </a:r>
            <a:r>
              <a:rPr lang="en-US" baseline="0" dirty="0"/>
              <a:t>, which modifies the process stack in user mode in order to save the process context (</a:t>
            </a:r>
            <a:r>
              <a:rPr lang="en-US" b="1" baseline="0" dirty="0" err="1"/>
              <a:t>sigcontext</a:t>
            </a:r>
            <a:r>
              <a:rPr lang="en-US" baseline="0" dirty="0"/>
              <a:t>).</a:t>
            </a:r>
          </a:p>
          <a:p>
            <a:pPr algn="l" rtl="0"/>
            <a:r>
              <a:rPr lang="en-US" baseline="0" dirty="0"/>
              <a:t>After the context is stacked, the function stacks a system call (</a:t>
            </a:r>
            <a:r>
              <a:rPr lang="en-US" b="1" baseline="0" dirty="0" err="1"/>
              <a:t>sigreturn</a:t>
            </a:r>
            <a:r>
              <a:rPr lang="en-US" baseline="0" dirty="0"/>
              <a:t>) which will be executed after the signal handler in order to recover the stack data and to reinstate the saved signal mask and the original user stack, if stack changes occurs during the processing of the signal. Finally, the function modifies the instruction register in user mode so that it can execute the diversion function.</a:t>
            </a:r>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14</a:t>
            </a:fld>
            <a:endParaRPr lang="he-IL"/>
          </a:p>
        </p:txBody>
      </p:sp>
    </p:spTree>
    <p:extLst>
      <p:ext uri="{BB962C8B-B14F-4D97-AF65-F5344CB8AC3E}">
        <p14:creationId xmlns:p14="http://schemas.microsoft.com/office/powerpoint/2010/main" val="3761172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15</a:t>
            </a:fld>
            <a:endParaRPr lang="he-IL"/>
          </a:p>
        </p:txBody>
      </p:sp>
    </p:spTree>
    <p:extLst>
      <p:ext uri="{BB962C8B-B14F-4D97-AF65-F5344CB8AC3E}">
        <p14:creationId xmlns:p14="http://schemas.microsoft.com/office/powerpoint/2010/main" val="3795886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dirty="0"/>
              <a:t>Answer: if the system does not block all other signals during signal handling,</a:t>
            </a:r>
            <a:r>
              <a:rPr lang="en-US" baseline="0" dirty="0"/>
              <a:t> a new signal may come in before we re-assign the signal handler.</a:t>
            </a:r>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23</a:t>
            </a:fld>
            <a:endParaRPr lang="he-IL"/>
          </a:p>
        </p:txBody>
      </p:sp>
    </p:spTree>
    <p:extLst>
      <p:ext uri="{BB962C8B-B14F-4D97-AF65-F5344CB8AC3E}">
        <p14:creationId xmlns:p14="http://schemas.microsoft.com/office/powerpoint/2010/main" val="2340889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25</a:t>
            </a:fld>
            <a:endParaRPr lang="he-IL"/>
          </a:p>
        </p:txBody>
      </p:sp>
    </p:spTree>
    <p:extLst>
      <p:ext uri="{BB962C8B-B14F-4D97-AF65-F5344CB8AC3E}">
        <p14:creationId xmlns:p14="http://schemas.microsoft.com/office/powerpoint/2010/main" val="2057877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a:p>
        </p:txBody>
      </p:sp>
      <p:sp>
        <p:nvSpPr>
          <p:cNvPr id="4" name="Date Placeholder 3"/>
          <p:cNvSpPr>
            <a:spLocks noGrp="1"/>
          </p:cNvSpPr>
          <p:nvPr>
            <p:ph type="dt" sz="half" idx="10"/>
          </p:nvPr>
        </p:nvSpPr>
        <p:spPr/>
        <p:txBody>
          <a:bodyPr/>
          <a:lstStyle>
            <a:lvl1pPr>
              <a:defRPr/>
            </a:lvl1pPr>
          </a:lstStyle>
          <a:p>
            <a:pPr>
              <a:defRPr/>
            </a:pPr>
            <a:fld id="{3D8D9621-0703-4034-86BC-D42955CBDDB2}" type="datetime8">
              <a:rPr lang="he-IL"/>
              <a:pPr>
                <a:defRPr/>
              </a:pPr>
              <a:t>02 אפריל 17</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5893F895-C6CA-455F-B56D-D6651FC7A8A8}" type="slidenum">
              <a:rPr lang="he-IL"/>
              <a:pPr>
                <a:defRPr/>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lvl1pPr>
              <a:defRPr/>
            </a:lvl1pPr>
          </a:lstStyle>
          <a:p>
            <a:pPr>
              <a:defRPr/>
            </a:pPr>
            <a:fld id="{4022FF83-D5AB-486E-873F-81A154E51F51}" type="datetime8">
              <a:rPr lang="he-IL"/>
              <a:pPr>
                <a:defRPr/>
              </a:pPr>
              <a:t>02 אפריל 17</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A4749C57-CEDF-465A-8B54-D2A9AFD6BD6B}" type="slidenum">
              <a:rPr lang="he-IL"/>
              <a:pPr>
                <a:defRPr/>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lvl1pPr>
              <a:defRPr/>
            </a:lvl1pPr>
          </a:lstStyle>
          <a:p>
            <a:pPr>
              <a:defRPr/>
            </a:pPr>
            <a:fld id="{2940662E-0E4C-46C5-89C2-D2E658BEC731}" type="datetime8">
              <a:rPr lang="he-IL"/>
              <a:pPr>
                <a:defRPr/>
              </a:pPr>
              <a:t>02 אפריל 17</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739C653B-AB53-4FD7-939A-B77D63B4AF57}" type="slidenum">
              <a:rPr lang="he-IL"/>
              <a:pPr>
                <a:defRPr/>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lvl1pPr>
              <a:defRPr/>
            </a:lvl1pPr>
          </a:lstStyle>
          <a:p>
            <a:pPr>
              <a:defRPr/>
            </a:pPr>
            <a:fld id="{F9C11C98-C65E-413D-ABBE-1404111254EE}" type="datetime8">
              <a:rPr lang="he-IL"/>
              <a:pPr>
                <a:defRPr/>
              </a:pPr>
              <a:t>02 אפריל 17</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6706EBB0-00BF-4796-8B83-68C6C6187F87}" type="slidenum">
              <a:rPr lang="he-IL"/>
              <a:pPr>
                <a:defRPr/>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814B0FF-176D-4CAF-A3A1-D774C0A6E5F0}" type="datetime8">
              <a:rPr lang="he-IL"/>
              <a:pPr>
                <a:defRPr/>
              </a:pPr>
              <a:t>02 אפריל 17</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926B4540-FFE1-4A7B-BC23-AAB66E9BDDC6}" type="slidenum">
              <a:rPr lang="he-IL"/>
              <a:pPr>
                <a:defRPr/>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3"/>
          <p:cNvSpPr>
            <a:spLocks noGrp="1"/>
          </p:cNvSpPr>
          <p:nvPr>
            <p:ph type="dt" sz="half" idx="10"/>
          </p:nvPr>
        </p:nvSpPr>
        <p:spPr/>
        <p:txBody>
          <a:bodyPr/>
          <a:lstStyle>
            <a:lvl1pPr>
              <a:defRPr/>
            </a:lvl1pPr>
          </a:lstStyle>
          <a:p>
            <a:pPr>
              <a:defRPr/>
            </a:pPr>
            <a:fld id="{04BB8072-ED2E-4384-8DC0-D83F0FE64FBC}" type="datetime8">
              <a:rPr lang="he-IL"/>
              <a:pPr>
                <a:defRPr/>
              </a:pPr>
              <a:t>02 אפריל 17</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pPr>
              <a:defRPr/>
            </a:pPr>
            <a:fld id="{898C7B54-4237-4E81-99FC-998E98AAB50E}" type="slidenum">
              <a:rPr lang="he-IL"/>
              <a:pPr>
                <a:defRPr/>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3"/>
          <p:cNvSpPr>
            <a:spLocks noGrp="1"/>
          </p:cNvSpPr>
          <p:nvPr>
            <p:ph type="dt" sz="half" idx="10"/>
          </p:nvPr>
        </p:nvSpPr>
        <p:spPr/>
        <p:txBody>
          <a:bodyPr/>
          <a:lstStyle>
            <a:lvl1pPr>
              <a:defRPr/>
            </a:lvl1pPr>
          </a:lstStyle>
          <a:p>
            <a:pPr>
              <a:defRPr/>
            </a:pPr>
            <a:fld id="{1F9A24E7-B09D-42A0-A7B0-17C6191B6741}" type="datetime8">
              <a:rPr lang="he-IL"/>
              <a:pPr>
                <a:defRPr/>
              </a:pPr>
              <a:t>02 אפריל 17</a:t>
            </a:fld>
            <a:endParaRPr lang="he-IL"/>
          </a:p>
        </p:txBody>
      </p:sp>
      <p:sp>
        <p:nvSpPr>
          <p:cNvPr id="8" name="Footer Placeholder 4"/>
          <p:cNvSpPr>
            <a:spLocks noGrp="1"/>
          </p:cNvSpPr>
          <p:nvPr>
            <p:ph type="ftr" sz="quarter" idx="11"/>
          </p:nvPr>
        </p:nvSpPr>
        <p:spPr/>
        <p:txBody>
          <a:bodyPr/>
          <a:lstStyle>
            <a:lvl1pPr>
              <a:defRPr/>
            </a:lvl1pPr>
          </a:lstStyle>
          <a:p>
            <a:pPr>
              <a:defRPr/>
            </a:pPr>
            <a:endParaRPr lang="he-IL"/>
          </a:p>
        </p:txBody>
      </p:sp>
      <p:sp>
        <p:nvSpPr>
          <p:cNvPr id="9" name="Slide Number Placeholder 5"/>
          <p:cNvSpPr>
            <a:spLocks noGrp="1"/>
          </p:cNvSpPr>
          <p:nvPr>
            <p:ph type="sldNum" sz="quarter" idx="12"/>
          </p:nvPr>
        </p:nvSpPr>
        <p:spPr/>
        <p:txBody>
          <a:bodyPr/>
          <a:lstStyle>
            <a:lvl1pPr>
              <a:defRPr/>
            </a:lvl1pPr>
          </a:lstStyle>
          <a:p>
            <a:pPr>
              <a:defRPr/>
            </a:pPr>
            <a:fld id="{3E9D40B7-C920-40E6-A27F-EC1872169C4E}" type="slidenum">
              <a:rPr lang="he-IL"/>
              <a:pPr>
                <a:defRPr/>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3"/>
          <p:cNvSpPr>
            <a:spLocks noGrp="1"/>
          </p:cNvSpPr>
          <p:nvPr>
            <p:ph type="dt" sz="half" idx="10"/>
          </p:nvPr>
        </p:nvSpPr>
        <p:spPr/>
        <p:txBody>
          <a:bodyPr/>
          <a:lstStyle>
            <a:lvl1pPr>
              <a:defRPr/>
            </a:lvl1pPr>
          </a:lstStyle>
          <a:p>
            <a:pPr>
              <a:defRPr/>
            </a:pPr>
            <a:fld id="{1C3B6462-15A1-451A-AE74-C57D07EA0BF6}" type="datetime8">
              <a:rPr lang="he-IL"/>
              <a:pPr>
                <a:defRPr/>
              </a:pPr>
              <a:t>02 אפריל 17</a:t>
            </a:fld>
            <a:endParaRPr lang="he-IL"/>
          </a:p>
        </p:txBody>
      </p:sp>
      <p:sp>
        <p:nvSpPr>
          <p:cNvPr id="4" name="Footer Placeholder 4"/>
          <p:cNvSpPr>
            <a:spLocks noGrp="1"/>
          </p:cNvSpPr>
          <p:nvPr>
            <p:ph type="ftr" sz="quarter" idx="11"/>
          </p:nvPr>
        </p:nvSpPr>
        <p:spPr/>
        <p:txBody>
          <a:bodyPr/>
          <a:lstStyle>
            <a:lvl1pPr>
              <a:defRPr/>
            </a:lvl1pPr>
          </a:lstStyle>
          <a:p>
            <a:pPr>
              <a:defRPr/>
            </a:pPr>
            <a:endParaRPr lang="he-IL"/>
          </a:p>
        </p:txBody>
      </p:sp>
      <p:sp>
        <p:nvSpPr>
          <p:cNvPr id="5" name="Slide Number Placeholder 5"/>
          <p:cNvSpPr>
            <a:spLocks noGrp="1"/>
          </p:cNvSpPr>
          <p:nvPr>
            <p:ph type="sldNum" sz="quarter" idx="12"/>
          </p:nvPr>
        </p:nvSpPr>
        <p:spPr/>
        <p:txBody>
          <a:bodyPr/>
          <a:lstStyle>
            <a:lvl1pPr>
              <a:defRPr/>
            </a:lvl1pPr>
          </a:lstStyle>
          <a:p>
            <a:pPr>
              <a:defRPr/>
            </a:pPr>
            <a:fld id="{C82BF9EB-6C99-4D69-9659-FF49B97BCE4B}" type="slidenum">
              <a:rPr lang="he-IL"/>
              <a:pPr>
                <a:defRPr/>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62513E0-58ED-43E8-8C3D-3A891386CD88}" type="datetime8">
              <a:rPr lang="he-IL"/>
              <a:pPr>
                <a:defRPr/>
              </a:pPr>
              <a:t>02 אפריל 17</a:t>
            </a:fld>
            <a:endParaRPr lang="he-IL"/>
          </a:p>
        </p:txBody>
      </p:sp>
      <p:sp>
        <p:nvSpPr>
          <p:cNvPr id="3" name="Footer Placeholder 4"/>
          <p:cNvSpPr>
            <a:spLocks noGrp="1"/>
          </p:cNvSpPr>
          <p:nvPr>
            <p:ph type="ftr" sz="quarter" idx="11"/>
          </p:nvPr>
        </p:nvSpPr>
        <p:spPr/>
        <p:txBody>
          <a:bodyPr/>
          <a:lstStyle>
            <a:lvl1pPr>
              <a:defRPr/>
            </a:lvl1pPr>
          </a:lstStyle>
          <a:p>
            <a:pPr>
              <a:defRPr/>
            </a:pPr>
            <a:endParaRPr lang="he-IL"/>
          </a:p>
        </p:txBody>
      </p:sp>
      <p:sp>
        <p:nvSpPr>
          <p:cNvPr id="4" name="Slide Number Placeholder 5"/>
          <p:cNvSpPr>
            <a:spLocks noGrp="1"/>
          </p:cNvSpPr>
          <p:nvPr>
            <p:ph type="sldNum" sz="quarter" idx="12"/>
          </p:nvPr>
        </p:nvSpPr>
        <p:spPr/>
        <p:txBody>
          <a:bodyPr/>
          <a:lstStyle>
            <a:lvl1pPr>
              <a:defRPr/>
            </a:lvl1pPr>
          </a:lstStyle>
          <a:p>
            <a:pPr>
              <a:defRPr/>
            </a:pPr>
            <a:fld id="{1F5648F6-35BD-4EBC-A9E4-CDABAA59856B}" type="slidenum">
              <a:rPr lang="he-IL"/>
              <a:pPr>
                <a:defRPr/>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8539200-2742-4974-884C-E9C203ED961A}" type="datetime8">
              <a:rPr lang="he-IL"/>
              <a:pPr>
                <a:defRPr/>
              </a:pPr>
              <a:t>02 אפריל 17</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pPr>
              <a:defRPr/>
            </a:pPr>
            <a:fld id="{6A51B2F8-163A-4C25-A126-8B7F9F94F18A}" type="slidenum">
              <a:rPr lang="he-IL"/>
              <a:pPr>
                <a:defRPr/>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A7A0333-94F2-47D9-86C5-6D852EA8A853}" type="datetime8">
              <a:rPr lang="he-IL"/>
              <a:pPr>
                <a:defRPr/>
              </a:pPr>
              <a:t>02 אפריל 17</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pPr>
              <a:defRPr/>
            </a:pPr>
            <a:fld id="{39836F80-A5CC-437B-A9E1-BA3C327669FF}" type="slidenum">
              <a:rPr lang="he-IL"/>
              <a:pPr>
                <a:defRPr/>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rtl="1" fontAlgn="auto">
              <a:spcBef>
                <a:spcPts val="0"/>
              </a:spcBef>
              <a:spcAft>
                <a:spcPts val="0"/>
              </a:spcAft>
              <a:defRPr sz="1200">
                <a:solidFill>
                  <a:schemeClr val="tx1">
                    <a:tint val="75000"/>
                  </a:schemeClr>
                </a:solidFill>
                <a:latin typeface="+mn-lt"/>
                <a:cs typeface="+mn-cs"/>
              </a:defRPr>
            </a:lvl1pPr>
          </a:lstStyle>
          <a:p>
            <a:pPr>
              <a:defRPr/>
            </a:pPr>
            <a:fld id="{828F361A-31D9-456B-8CCD-AA2B87FAE782}" type="datetime8">
              <a:rPr lang="he-IL"/>
              <a:pPr>
                <a:defRPr/>
              </a:pPr>
              <a:t>02 אפריל 17</a:t>
            </a:fld>
            <a:endParaRPr lang="he-I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rtl="1" fontAlgn="auto">
              <a:spcBef>
                <a:spcPts val="0"/>
              </a:spcBef>
              <a:spcAft>
                <a:spcPts val="0"/>
              </a:spcAft>
              <a:defRPr sz="1200">
                <a:solidFill>
                  <a:schemeClr val="tx1">
                    <a:tint val="75000"/>
                  </a:schemeClr>
                </a:solidFill>
                <a:latin typeface="+mn-lt"/>
                <a:cs typeface="+mn-cs"/>
              </a:defRPr>
            </a:lvl1pPr>
          </a:lstStyle>
          <a:p>
            <a:pPr>
              <a:defRPr/>
            </a:pPr>
            <a:endParaRPr lang="he-IL"/>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rtl="1" fontAlgn="auto">
              <a:spcBef>
                <a:spcPts val="0"/>
              </a:spcBef>
              <a:spcAft>
                <a:spcPts val="0"/>
              </a:spcAft>
              <a:defRPr sz="1200">
                <a:solidFill>
                  <a:schemeClr val="tx1">
                    <a:tint val="75000"/>
                  </a:schemeClr>
                </a:solidFill>
                <a:latin typeface="+mn-lt"/>
                <a:cs typeface="+mn-cs"/>
              </a:defRPr>
            </a:lvl1pPr>
          </a:lstStyle>
          <a:p>
            <a:pPr>
              <a:defRPr/>
            </a:pPr>
            <a:fld id="{D0D3671E-05D5-49C5-BCD6-85DC246D9818}"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1" eaLnBrk="0" fontAlgn="base" hangingPunct="0">
        <a:spcBef>
          <a:spcPct val="0"/>
        </a:spcBef>
        <a:spcAft>
          <a:spcPct val="0"/>
        </a:spcAft>
        <a:defRPr sz="4400">
          <a:solidFill>
            <a:schemeClr val="tx1"/>
          </a:solidFill>
          <a:latin typeface="Calibri" pitchFamily="34" charset="0"/>
          <a:cs typeface="Times New Roman" pitchFamily="18" charset="0"/>
        </a:defRPr>
      </a:lvl2pPr>
      <a:lvl3pPr algn="ctr" rtl="1" eaLnBrk="0" fontAlgn="base" hangingPunct="0">
        <a:spcBef>
          <a:spcPct val="0"/>
        </a:spcBef>
        <a:spcAft>
          <a:spcPct val="0"/>
        </a:spcAft>
        <a:defRPr sz="4400">
          <a:solidFill>
            <a:schemeClr val="tx1"/>
          </a:solidFill>
          <a:latin typeface="Calibri" pitchFamily="34" charset="0"/>
          <a:cs typeface="Times New Roman" pitchFamily="18" charset="0"/>
        </a:defRPr>
      </a:lvl3pPr>
      <a:lvl4pPr algn="ctr" rtl="1" eaLnBrk="0" fontAlgn="base" hangingPunct="0">
        <a:spcBef>
          <a:spcPct val="0"/>
        </a:spcBef>
        <a:spcAft>
          <a:spcPct val="0"/>
        </a:spcAft>
        <a:defRPr sz="4400">
          <a:solidFill>
            <a:schemeClr val="tx1"/>
          </a:solidFill>
          <a:latin typeface="Calibri" pitchFamily="34" charset="0"/>
          <a:cs typeface="Times New Roman" pitchFamily="18" charset="0"/>
        </a:defRPr>
      </a:lvl4pPr>
      <a:lvl5pPr algn="ctr" rtl="1" eaLnBrk="0" fontAlgn="base" hangingPunct="0">
        <a:spcBef>
          <a:spcPct val="0"/>
        </a:spcBef>
        <a:spcAft>
          <a:spcPct val="0"/>
        </a:spcAft>
        <a:defRPr sz="4400">
          <a:solidFill>
            <a:schemeClr val="tx1"/>
          </a:solidFill>
          <a:latin typeface="Calibri" pitchFamily="34" charset="0"/>
          <a:cs typeface="Times New Roman" pitchFamily="18" charset="0"/>
        </a:defRPr>
      </a:lvl5pPr>
      <a:lvl6pPr marL="457200" algn="ctr" rtl="1" fontAlgn="base">
        <a:spcBef>
          <a:spcPct val="0"/>
        </a:spcBef>
        <a:spcAft>
          <a:spcPct val="0"/>
        </a:spcAft>
        <a:defRPr sz="4400">
          <a:solidFill>
            <a:schemeClr val="tx1"/>
          </a:solidFill>
          <a:latin typeface="Calibri" pitchFamily="34" charset="0"/>
          <a:cs typeface="Times New Roman" pitchFamily="18" charset="0"/>
        </a:defRPr>
      </a:lvl6pPr>
      <a:lvl7pPr marL="914400" algn="ctr" rtl="1" fontAlgn="base">
        <a:spcBef>
          <a:spcPct val="0"/>
        </a:spcBef>
        <a:spcAft>
          <a:spcPct val="0"/>
        </a:spcAft>
        <a:defRPr sz="4400">
          <a:solidFill>
            <a:schemeClr val="tx1"/>
          </a:solidFill>
          <a:latin typeface="Calibri" pitchFamily="34" charset="0"/>
          <a:cs typeface="Times New Roman" pitchFamily="18" charset="0"/>
        </a:defRPr>
      </a:lvl7pPr>
      <a:lvl8pPr marL="1371600" algn="ctr" rtl="1" fontAlgn="base">
        <a:spcBef>
          <a:spcPct val="0"/>
        </a:spcBef>
        <a:spcAft>
          <a:spcPct val="0"/>
        </a:spcAft>
        <a:defRPr sz="4400">
          <a:solidFill>
            <a:schemeClr val="tx1"/>
          </a:solidFill>
          <a:latin typeface="Calibri" pitchFamily="34" charset="0"/>
          <a:cs typeface="Times New Roman" pitchFamily="18" charset="0"/>
        </a:defRPr>
      </a:lvl8pPr>
      <a:lvl9pPr marL="1828800" algn="ct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opengroup.org/onlinepubs/009695399/functions/sigaction.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ucs.cam.ac.uk/docs/course-notes/unix-courses/Building/files/signals.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linuxprogrammingblog.com/code-examples/blocking-signals-with-sigprocmas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linux-security.cn/ebooks/ulk3-html/0596005652/understandlk-CHP-11.html" TargetMode="External"/><Relationship Id="rId7" Type="http://schemas.openxmlformats.org/officeDocument/2006/relationships/hyperlink" Target="http://www.informit.com/articles/article.aspx?p=366888&amp;seqNum=8" TargetMode="External"/><Relationship Id="rId2" Type="http://schemas.openxmlformats.org/officeDocument/2006/relationships/hyperlink" Target="http://www.linuxjournal.com/article/3985" TargetMode="External"/><Relationship Id="rId1" Type="http://schemas.openxmlformats.org/officeDocument/2006/relationships/slideLayout" Target="../slideLayouts/slideLayout2.xml"/><Relationship Id="rId6" Type="http://schemas.openxmlformats.org/officeDocument/2006/relationships/hyperlink" Target="http://www.win.tue.nl/~aeb/linux/lk/lk-10.html" TargetMode="External"/><Relationship Id="rId5" Type="http://schemas.openxmlformats.org/officeDocument/2006/relationships/hyperlink" Target="http://books.google.com/books?id=9yIEji1UheIC&amp;pg=PA156&amp;lpg=PA156&amp;dq=linux+ret_from_intr()&amp;source=bl&amp;ots=JCjEvqiVM-&amp;sig=z8CtaNgkFpa1MPQaCWjJuU5tq4g&amp;hl=en&amp;ei=zf3zSZsvjJOwBs-UxYkB&amp;sa=X&amp;oi=book_result&amp;ct=result&amp;resnum=22" TargetMode="External"/><Relationship Id="rId4" Type="http://schemas.openxmlformats.org/officeDocument/2006/relationships/hyperlink" Target="http://cs-pub.bu.edu/fac/richwest/cs591_w1/notes/wk3_pt2.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ibm.com/developerworks/linux/library/l-reent/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rtl="0" eaLnBrk="1" hangingPunct="1"/>
            <a:r>
              <a:rPr lang="en-US" dirty="0">
                <a:cs typeface="Times New Roman" pitchFamily="18" charset="0"/>
              </a:rPr>
              <a:t>Operating Systems</a:t>
            </a:r>
            <a:endParaRPr lang="he-IL" dirty="0"/>
          </a:p>
        </p:txBody>
      </p:sp>
      <p:sp>
        <p:nvSpPr>
          <p:cNvPr id="3" name="Subtitle 2"/>
          <p:cNvSpPr>
            <a:spLocks noGrp="1"/>
          </p:cNvSpPr>
          <p:nvPr>
            <p:ph type="subTitle" idx="1"/>
          </p:nvPr>
        </p:nvSpPr>
        <p:spPr/>
        <p:txBody>
          <a:bodyPr rtlCol="1">
            <a:normAutofit/>
          </a:bodyPr>
          <a:lstStyle/>
          <a:p>
            <a:pPr eaLnBrk="1" fontAlgn="auto" hangingPunct="1">
              <a:spcAft>
                <a:spcPts val="0"/>
              </a:spcAft>
              <a:buFont typeface="Arial" pitchFamily="34" charset="0"/>
              <a:buNone/>
              <a:defRPr/>
            </a:pPr>
            <a:r>
              <a:rPr lang="en-US" dirty="0">
                <a:cs typeface="Times New Roman" pitchFamily="18" charset="0"/>
              </a:rPr>
              <a:t>Practical Session 3, </a:t>
            </a:r>
          </a:p>
          <a:p>
            <a:pPr eaLnBrk="1" fontAlgn="auto" hangingPunct="1">
              <a:spcAft>
                <a:spcPts val="0"/>
              </a:spcAft>
              <a:buFont typeface="Arial" pitchFamily="34" charset="0"/>
              <a:buNone/>
              <a:defRPr/>
            </a:pPr>
            <a:r>
              <a:rPr lang="en-US" dirty="0"/>
              <a:t>Signals</a:t>
            </a:r>
            <a:endParaRPr lang="he-IL" dirty="0"/>
          </a:p>
        </p:txBody>
      </p:sp>
      <p:sp>
        <p:nvSpPr>
          <p:cNvPr id="4" name="Slide Number Placeholder 3"/>
          <p:cNvSpPr>
            <a:spLocks noGrp="1"/>
          </p:cNvSpPr>
          <p:nvPr>
            <p:ph type="sldNum" sz="quarter" idx="12"/>
          </p:nvPr>
        </p:nvSpPr>
        <p:spPr/>
        <p:txBody>
          <a:bodyPr/>
          <a:lstStyle/>
          <a:p>
            <a:pPr>
              <a:defRPr/>
            </a:pPr>
            <a:fld id="{7B782733-DE44-4750-ACD7-B4B807AB987D}" type="slidenum">
              <a:rPr lang="he-IL" smtClean="0"/>
              <a:pPr>
                <a:defRPr/>
              </a:pPr>
              <a:t>1</a:t>
            </a:fld>
            <a:endParaRPr lang="he-IL"/>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lstStyle/>
          <a:p>
            <a:pPr algn="l" rtl="0" eaLnBrk="1" hangingPunct="1"/>
            <a:r>
              <a:rPr lang="en-US" dirty="0">
                <a:cs typeface="Times New Roman" pitchFamily="18" charset="0"/>
              </a:rPr>
              <a:t>Pending Signals </a:t>
            </a:r>
          </a:p>
        </p:txBody>
      </p:sp>
      <p:sp>
        <p:nvSpPr>
          <p:cNvPr id="18435" name="Rectangle 3"/>
          <p:cNvSpPr>
            <a:spLocks noGrp="1"/>
          </p:cNvSpPr>
          <p:nvPr>
            <p:ph type="body" idx="1"/>
          </p:nvPr>
        </p:nvSpPr>
        <p:spPr>
          <a:xfrm>
            <a:off x="457200" y="1600201"/>
            <a:ext cx="8229600" cy="3701008"/>
          </a:xfrm>
        </p:spPr>
        <p:txBody>
          <a:bodyPr>
            <a:normAutofit/>
          </a:bodyPr>
          <a:lstStyle/>
          <a:p>
            <a:pPr algn="l" rtl="0" eaLnBrk="1" hangingPunct="1">
              <a:buFont typeface="Arial" pitchFamily="34" charset="0"/>
              <a:buChar char="•"/>
              <a:defRPr/>
            </a:pPr>
            <a:r>
              <a:rPr lang="en-US" dirty="0">
                <a:cs typeface="Arial" pitchFamily="34" charset="0"/>
              </a:rPr>
              <a:t>Each process has a pending signals </a:t>
            </a:r>
            <a:r>
              <a:rPr lang="en-US" i="1" dirty="0">
                <a:solidFill>
                  <a:schemeClr val="accent2">
                    <a:lumMod val="75000"/>
                  </a:schemeClr>
                </a:solidFill>
                <a:cs typeface="Arial" pitchFamily="34" charset="0"/>
              </a:rPr>
              <a:t>bit array</a:t>
            </a:r>
          </a:p>
          <a:p>
            <a:pPr algn="l" rtl="0" eaLnBrk="1" hangingPunct="1">
              <a:buFont typeface="Arial" pitchFamily="34" charset="0"/>
              <a:buChar char="•"/>
              <a:defRPr/>
            </a:pPr>
            <a:r>
              <a:rPr lang="en-US" dirty="0">
                <a:cs typeface="Arial" pitchFamily="34" charset="0"/>
              </a:rPr>
              <a:t>Each bit represents one signal </a:t>
            </a:r>
          </a:p>
          <a:p>
            <a:pPr algn="l" rtl="0" eaLnBrk="1" hangingPunct="1">
              <a:buFont typeface="Arial" pitchFamily="34" charset="0"/>
              <a:buChar char="•"/>
              <a:defRPr/>
            </a:pPr>
            <a:r>
              <a:rPr lang="en-US" dirty="0">
                <a:cs typeface="Arial" pitchFamily="34" charset="0"/>
              </a:rPr>
              <a:t>When a signal is received the kernel will set the corresponding bit</a:t>
            </a:r>
          </a:p>
          <a:p>
            <a:pPr algn="l" rtl="0" eaLnBrk="1" hangingPunct="1">
              <a:buFont typeface="Arial" pitchFamily="34" charset="0"/>
              <a:buChar char="•"/>
              <a:defRPr/>
            </a:pPr>
            <a:r>
              <a:rPr lang="en-US" dirty="0">
                <a:cs typeface="Arial" pitchFamily="34" charset="0"/>
              </a:rPr>
              <a:t>After signal handled, the kernel will clear the bit</a:t>
            </a:r>
          </a:p>
        </p:txBody>
      </p:sp>
      <p:sp>
        <p:nvSpPr>
          <p:cNvPr id="4" name="Slide Number Placeholder 3"/>
          <p:cNvSpPr>
            <a:spLocks noGrp="1"/>
          </p:cNvSpPr>
          <p:nvPr>
            <p:ph type="sldNum" sz="quarter" idx="12"/>
          </p:nvPr>
        </p:nvSpPr>
        <p:spPr/>
        <p:txBody>
          <a:bodyPr/>
          <a:lstStyle/>
          <a:p>
            <a:pPr>
              <a:defRPr/>
            </a:pPr>
            <a:fld id="{B78BF648-F935-4DC2-8CF9-2335B557F997}" type="slidenum">
              <a:rPr lang="he-IL" smtClean="0"/>
              <a:pPr>
                <a:defRPr/>
              </a:pPr>
              <a:t>10</a:t>
            </a:fld>
            <a:endParaRPr lang="he-IL"/>
          </a:p>
        </p:txBody>
      </p:sp>
      <p:graphicFrame>
        <p:nvGraphicFramePr>
          <p:cNvPr id="5" name="Table 4"/>
          <p:cNvGraphicFramePr>
            <a:graphicFrameLocks noGrp="1"/>
          </p:cNvGraphicFramePr>
          <p:nvPr>
            <p:extLst>
              <p:ext uri="{D42A27DB-BD31-4B8C-83A1-F6EECF244321}">
                <p14:modId xmlns:p14="http://schemas.microsoft.com/office/powerpoint/2010/main" val="3027394371"/>
              </p:ext>
            </p:extLst>
          </p:nvPr>
        </p:nvGraphicFramePr>
        <p:xfrm>
          <a:off x="1571625" y="5286375"/>
          <a:ext cx="6096000" cy="741680"/>
        </p:xfrm>
        <a:graphic>
          <a:graphicData uri="http://schemas.openxmlformats.org/drawingml/2006/table">
            <a:tbl>
              <a:tblPr rtl="1" firstRow="1" bandRow="1">
                <a:tableStyleId>{616DA210-FB5B-4158-B5E0-FEB733F419BA}</a:tableStyleId>
              </a:tblPr>
              <a:tblGrid>
                <a:gridCol w="4019853">
                  <a:extLst>
                    <a:ext uri="{9D8B030D-6E8A-4147-A177-3AD203B41FA5}">
                      <a16:colId xmlns:a16="http://schemas.microsoft.com/office/drawing/2014/main" val="20000"/>
                    </a:ext>
                  </a:extLst>
                </a:gridCol>
                <a:gridCol w="987288">
                  <a:extLst>
                    <a:ext uri="{9D8B030D-6E8A-4147-A177-3AD203B41FA5}">
                      <a16:colId xmlns:a16="http://schemas.microsoft.com/office/drawing/2014/main" val="20001"/>
                    </a:ext>
                  </a:extLst>
                </a:gridCol>
                <a:gridCol w="1088859">
                  <a:extLst>
                    <a:ext uri="{9D8B030D-6E8A-4147-A177-3AD203B41FA5}">
                      <a16:colId xmlns:a16="http://schemas.microsoft.com/office/drawing/2014/main" val="20002"/>
                    </a:ext>
                  </a:extLst>
                </a:gridCol>
              </a:tblGrid>
              <a:tr h="370840">
                <a:tc>
                  <a:txBody>
                    <a:bodyPr/>
                    <a:lstStyle/>
                    <a:p>
                      <a:pPr algn="l" rtl="0"/>
                      <a:r>
                        <a:rPr lang="en-US" dirty="0"/>
                        <a:t>…</a:t>
                      </a:r>
                      <a:endParaRPr lang="he-IL" dirty="0"/>
                    </a:p>
                  </a:txBody>
                  <a:tcPr/>
                </a:tc>
                <a:tc>
                  <a:txBody>
                    <a:bodyPr/>
                    <a:lstStyle/>
                    <a:p>
                      <a:pPr algn="l" rtl="0"/>
                      <a:r>
                        <a:rPr lang="en-US" dirty="0"/>
                        <a:t>SIGINT</a:t>
                      </a:r>
                      <a:endParaRPr lang="he-IL" dirty="0"/>
                    </a:p>
                  </a:txBody>
                  <a:tcPr/>
                </a:tc>
                <a:tc>
                  <a:txBody>
                    <a:bodyPr/>
                    <a:lstStyle/>
                    <a:p>
                      <a:pPr algn="l" rtl="0"/>
                      <a:r>
                        <a:rPr lang="en-US" dirty="0"/>
                        <a:t>SIGHUP</a:t>
                      </a:r>
                      <a:endParaRPr lang="he-IL" dirty="0"/>
                    </a:p>
                  </a:txBody>
                  <a:tcPr/>
                </a:tc>
                <a:extLst>
                  <a:ext uri="{0D108BD9-81ED-4DB2-BD59-A6C34878D82A}">
                    <a16:rowId xmlns:a16="http://schemas.microsoft.com/office/drawing/2014/main" val="10000"/>
                  </a:ext>
                </a:extLst>
              </a:tr>
              <a:tr h="370840">
                <a:tc>
                  <a:txBody>
                    <a:bodyPr/>
                    <a:lstStyle/>
                    <a:p>
                      <a:pPr algn="l" rtl="0"/>
                      <a:endParaRPr lang="he-IL" dirty="0"/>
                    </a:p>
                  </a:txBody>
                  <a:tcPr/>
                </a:tc>
                <a:tc>
                  <a:txBody>
                    <a:bodyPr/>
                    <a:lstStyle/>
                    <a:p>
                      <a:pPr algn="l" rtl="0"/>
                      <a:r>
                        <a:rPr lang="en-US" dirty="0"/>
                        <a:t>1</a:t>
                      </a:r>
                      <a:endParaRPr lang="he-IL" dirty="0"/>
                    </a:p>
                  </a:txBody>
                  <a:tcPr/>
                </a:tc>
                <a:tc>
                  <a:txBody>
                    <a:bodyPr/>
                    <a:lstStyle/>
                    <a:p>
                      <a:pPr algn="l" rtl="0"/>
                      <a:r>
                        <a:rPr lang="en-US" dirty="0"/>
                        <a:t>0</a:t>
                      </a:r>
                      <a:endParaRPr lang="he-IL"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48928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pPr algn="l" eaLnBrk="1" hangingPunct="1"/>
            <a:r>
              <a:rPr lang="en-US">
                <a:cs typeface="Times New Roman" pitchFamily="18" charset="0"/>
              </a:rPr>
              <a:t>Signal Priority</a:t>
            </a:r>
          </a:p>
        </p:txBody>
      </p:sp>
      <p:sp>
        <p:nvSpPr>
          <p:cNvPr id="17411" name="Rectangle 3"/>
          <p:cNvSpPr>
            <a:spLocks noGrp="1"/>
          </p:cNvSpPr>
          <p:nvPr>
            <p:ph type="body" idx="1"/>
          </p:nvPr>
        </p:nvSpPr>
        <p:spPr/>
        <p:txBody>
          <a:bodyPr>
            <a:normAutofit fontScale="77500" lnSpcReduction="20000"/>
          </a:bodyPr>
          <a:lstStyle/>
          <a:p>
            <a:pPr algn="l" rtl="0" eaLnBrk="1" hangingPunct="1"/>
            <a:r>
              <a:rPr lang="en-US" dirty="0">
                <a:cs typeface="Arial" charset="0"/>
              </a:rPr>
              <a:t>Each </a:t>
            </a:r>
            <a:r>
              <a:rPr lang="en-US" i="1" dirty="0">
                <a:solidFill>
                  <a:schemeClr val="accent2"/>
                </a:solidFill>
                <a:cs typeface="Arial" charset="0"/>
              </a:rPr>
              <a:t>pending signal</a:t>
            </a:r>
            <a:r>
              <a:rPr lang="en-US" dirty="0">
                <a:cs typeface="Arial" charset="0"/>
              </a:rPr>
              <a:t> is marked by a bit in a 32 bit word.</a:t>
            </a:r>
          </a:p>
          <a:p>
            <a:pPr algn="l" rtl="0" eaLnBrk="1" hangingPunct="1"/>
            <a:r>
              <a:rPr lang="en-US" dirty="0">
                <a:cs typeface="Arial" charset="0"/>
              </a:rPr>
              <a:t>Therefore there can only be one signal pending of each type.</a:t>
            </a:r>
          </a:p>
          <a:p>
            <a:pPr algn="l" rtl="0" eaLnBrk="1" hangingPunct="1"/>
            <a:r>
              <a:rPr lang="en-US" dirty="0">
                <a:cs typeface="Arial" charset="0"/>
              </a:rPr>
              <a:t>A process can’t know which signal came first.</a:t>
            </a:r>
          </a:p>
          <a:p>
            <a:pPr algn="l" rtl="0" eaLnBrk="1" hangingPunct="1"/>
            <a:r>
              <a:rPr lang="en-US" dirty="0">
                <a:cs typeface="Arial" charset="0"/>
              </a:rPr>
              <a:t>The process executes the signals starting at the lowest numbered signal.</a:t>
            </a:r>
          </a:p>
          <a:p>
            <a:pPr algn="l" rtl="0" eaLnBrk="1" hangingPunct="1"/>
            <a:r>
              <a:rPr lang="en-US" dirty="0">
                <a:cs typeface="Arial" charset="0"/>
              </a:rPr>
              <a:t>POSIX 2001 also defines a set of Real-Time Signals which behave differently:</a:t>
            </a:r>
          </a:p>
          <a:p>
            <a:pPr lvl="1" eaLnBrk="1" hangingPunct="1"/>
            <a:r>
              <a:rPr lang="en-US" dirty="0">
                <a:cs typeface="Arial" charset="0"/>
              </a:rPr>
              <a:t>Multiple instances may be queued</a:t>
            </a:r>
          </a:p>
          <a:p>
            <a:pPr lvl="1" eaLnBrk="1" hangingPunct="1"/>
            <a:r>
              <a:rPr lang="en-US" dirty="0">
                <a:cs typeface="Arial" charset="0"/>
              </a:rPr>
              <a:t>Provide richer information (may be accompanied by an integer)</a:t>
            </a:r>
          </a:p>
          <a:p>
            <a:pPr lvl="1" eaLnBrk="1" hangingPunct="1"/>
            <a:r>
              <a:rPr lang="en-US" dirty="0">
                <a:cs typeface="Arial" charset="0"/>
              </a:rPr>
              <a:t>Delivered in guaranteed order</a:t>
            </a:r>
          </a:p>
          <a:p>
            <a:pPr lvl="1" eaLnBrk="1" hangingPunct="1"/>
            <a:r>
              <a:rPr lang="en-US" dirty="0">
                <a:cs typeface="Arial" charset="0"/>
              </a:rPr>
              <a:t>Use </a:t>
            </a:r>
            <a:r>
              <a:rPr lang="en-US" dirty="0" err="1">
                <a:cs typeface="Arial" charset="0"/>
              </a:rPr>
              <a:t>SIGRTMIN+n</a:t>
            </a:r>
            <a:r>
              <a:rPr lang="en-US" dirty="0">
                <a:cs typeface="Arial" charset="0"/>
              </a:rPr>
              <a:t> up to SIGRTMAX to refer to these signals (32 in Linux)</a:t>
            </a:r>
            <a:endParaRPr lang="he-IL" dirty="0"/>
          </a:p>
        </p:txBody>
      </p:sp>
      <p:sp>
        <p:nvSpPr>
          <p:cNvPr id="4" name="Slide Number Placeholder 3"/>
          <p:cNvSpPr>
            <a:spLocks noGrp="1"/>
          </p:cNvSpPr>
          <p:nvPr>
            <p:ph type="sldNum" sz="quarter" idx="12"/>
          </p:nvPr>
        </p:nvSpPr>
        <p:spPr/>
        <p:txBody>
          <a:bodyPr/>
          <a:lstStyle/>
          <a:p>
            <a:pPr>
              <a:defRPr/>
            </a:pPr>
            <a:fld id="{E3D6E690-6867-4086-8C86-3EFF92650E95}" type="slidenum">
              <a:rPr lang="he-IL" smtClean="0"/>
              <a:pPr>
                <a:defRPr/>
              </a:pPr>
              <a:t>11</a:t>
            </a:fld>
            <a:endParaRPr lang="he-I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04" y="2639465"/>
            <a:ext cx="8229600" cy="1143000"/>
          </a:xfrm>
        </p:spPr>
        <p:txBody>
          <a:bodyPr/>
          <a:lstStyle/>
          <a:p>
            <a:r>
              <a:rPr lang="en-US" dirty="0"/>
              <a:t>Interfacing with Signals (Linux)</a:t>
            </a:r>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12</a:t>
            </a:fld>
            <a:endParaRPr lang="he-IL"/>
          </a:p>
        </p:txBody>
      </p:sp>
    </p:spTree>
    <p:extLst>
      <p:ext uri="{BB962C8B-B14F-4D97-AF65-F5344CB8AC3E}">
        <p14:creationId xmlns:p14="http://schemas.microsoft.com/office/powerpoint/2010/main" val="2805789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rtl="0" eaLnBrk="1" hangingPunct="1"/>
            <a:r>
              <a:rPr lang="en-US" dirty="0">
                <a:cs typeface="Times New Roman" pitchFamily="18" charset="0"/>
              </a:rPr>
              <a:t>Reacting to Signals</a:t>
            </a:r>
            <a:endParaRPr lang="he-IL"/>
          </a:p>
        </p:txBody>
      </p:sp>
      <p:sp>
        <p:nvSpPr>
          <p:cNvPr id="4099" name="Content Placeholder 2"/>
          <p:cNvSpPr>
            <a:spLocks noGrp="1"/>
          </p:cNvSpPr>
          <p:nvPr>
            <p:ph idx="1"/>
          </p:nvPr>
        </p:nvSpPr>
        <p:spPr/>
        <p:txBody>
          <a:bodyPr>
            <a:normAutofit/>
          </a:bodyPr>
          <a:lstStyle/>
          <a:p>
            <a:pPr algn="just" eaLnBrk="1" hangingPunct="1"/>
            <a:r>
              <a:rPr lang="en-US" dirty="0">
                <a:cs typeface="Arial" charset="0"/>
              </a:rPr>
              <a:t>Signals are processed (by the kernel) </a:t>
            </a:r>
            <a:r>
              <a:rPr lang="en-US" b="1" dirty="0">
                <a:solidFill>
                  <a:schemeClr val="tx2">
                    <a:lumMod val="60000"/>
                    <a:lumOff val="40000"/>
                  </a:schemeClr>
                </a:solidFill>
                <a:cs typeface="Arial" charset="0"/>
              </a:rPr>
              <a:t>after</a:t>
            </a:r>
            <a:r>
              <a:rPr lang="en-US" dirty="0">
                <a:solidFill>
                  <a:schemeClr val="tx2">
                    <a:lumMod val="60000"/>
                    <a:lumOff val="40000"/>
                  </a:schemeClr>
                </a:solidFill>
                <a:cs typeface="Arial" charset="0"/>
              </a:rPr>
              <a:t> </a:t>
            </a:r>
            <a:r>
              <a:rPr lang="en-US" dirty="0">
                <a:cs typeface="Arial" charset="0"/>
              </a:rPr>
              <a:t>a process finished running in kernel mode, just before returning to user mode:</a:t>
            </a:r>
          </a:p>
          <a:p>
            <a:pPr lvl="1" algn="just" eaLnBrk="1" hangingPunct="1"/>
            <a:r>
              <a:rPr lang="en-US" dirty="0">
                <a:cs typeface="Arial" charset="0"/>
              </a:rPr>
              <a:t>Upon returning from a system call.</a:t>
            </a:r>
          </a:p>
          <a:p>
            <a:pPr lvl="1" algn="just" eaLnBrk="1" hangingPunct="1"/>
            <a:r>
              <a:rPr lang="en-US" dirty="0">
                <a:cs typeface="Arial" charset="0"/>
              </a:rPr>
              <a:t>Upon returning from a interrupt (e.g., interrupt sent by the hardware clock).</a:t>
            </a:r>
          </a:p>
        </p:txBody>
      </p:sp>
      <p:sp>
        <p:nvSpPr>
          <p:cNvPr id="4" name="Slide Number Placeholder 3"/>
          <p:cNvSpPr>
            <a:spLocks noGrp="1"/>
          </p:cNvSpPr>
          <p:nvPr>
            <p:ph type="sldNum" sz="quarter" idx="12"/>
          </p:nvPr>
        </p:nvSpPr>
        <p:spPr/>
        <p:txBody>
          <a:bodyPr/>
          <a:lstStyle/>
          <a:p>
            <a:pPr>
              <a:defRPr/>
            </a:pPr>
            <a:fld id="{0F5CC579-C56C-4992-BF49-310520798265}" type="slidenum">
              <a:rPr lang="he-IL" smtClean="0"/>
              <a:pPr>
                <a:defRPr/>
              </a:pPr>
              <a:t>13</a:t>
            </a:fld>
            <a:endParaRPr lang="he-IL"/>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l" rtl="0" eaLnBrk="1" hangingPunct="1"/>
            <a:r>
              <a:rPr lang="en-US" dirty="0">
                <a:cs typeface="Times New Roman" pitchFamily="18" charset="0"/>
              </a:rPr>
              <a:t>Scheme of signal processing</a:t>
            </a:r>
            <a:endParaRPr lang="he-IL" dirty="0"/>
          </a:p>
        </p:txBody>
      </p:sp>
      <p:sp>
        <p:nvSpPr>
          <p:cNvPr id="4" name="Slide Number Placeholder 3"/>
          <p:cNvSpPr>
            <a:spLocks noGrp="1"/>
          </p:cNvSpPr>
          <p:nvPr>
            <p:ph type="sldNum" sz="quarter" idx="12"/>
          </p:nvPr>
        </p:nvSpPr>
        <p:spPr/>
        <p:txBody>
          <a:bodyPr/>
          <a:lstStyle/>
          <a:p>
            <a:pPr>
              <a:defRPr/>
            </a:pPr>
            <a:fld id="{F12DCDCD-9266-4744-BCCA-72376D4C34E6}" type="slidenum">
              <a:rPr lang="he-IL" smtClean="0"/>
              <a:pPr>
                <a:defRPr/>
              </a:pPr>
              <a:t>14</a:t>
            </a:fld>
            <a:endParaRPr lang="he-IL"/>
          </a:p>
        </p:txBody>
      </p:sp>
      <p:sp>
        <p:nvSpPr>
          <p:cNvPr id="8" name="Rectangle 7"/>
          <p:cNvSpPr/>
          <p:nvPr/>
        </p:nvSpPr>
        <p:spPr>
          <a:xfrm>
            <a:off x="214313" y="1928813"/>
            <a:ext cx="3071812" cy="4071937"/>
          </a:xfrm>
          <a:prstGeom prst="rect">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9" name="Rectangle 8"/>
          <p:cNvSpPr/>
          <p:nvPr/>
        </p:nvSpPr>
        <p:spPr>
          <a:xfrm>
            <a:off x="4357688" y="2000250"/>
            <a:ext cx="4390776" cy="3929063"/>
          </a:xfrm>
          <a:prstGeom prst="rect">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12294" name="TextBox 9"/>
          <p:cNvSpPr txBox="1">
            <a:spLocks noChangeArrowheads="1"/>
          </p:cNvSpPr>
          <p:nvPr/>
        </p:nvSpPr>
        <p:spPr bwMode="auto">
          <a:xfrm>
            <a:off x="857250" y="1500188"/>
            <a:ext cx="2500313" cy="369887"/>
          </a:xfrm>
          <a:prstGeom prst="rect">
            <a:avLst/>
          </a:prstGeom>
          <a:noFill/>
          <a:ln w="9525">
            <a:noFill/>
            <a:miter lim="800000"/>
            <a:headEnd/>
            <a:tailEnd/>
          </a:ln>
        </p:spPr>
        <p:txBody>
          <a:bodyPr>
            <a:spAutoFit/>
          </a:bodyPr>
          <a:lstStyle/>
          <a:p>
            <a:pPr algn="l" rtl="0"/>
            <a:r>
              <a:rPr lang="en-US" dirty="0"/>
              <a:t>User Mode</a:t>
            </a:r>
            <a:endParaRPr lang="he-IL"/>
          </a:p>
        </p:txBody>
      </p:sp>
      <p:sp>
        <p:nvSpPr>
          <p:cNvPr id="12295" name="TextBox 10"/>
          <p:cNvSpPr txBox="1">
            <a:spLocks noChangeArrowheads="1"/>
          </p:cNvSpPr>
          <p:nvPr/>
        </p:nvSpPr>
        <p:spPr bwMode="auto">
          <a:xfrm>
            <a:off x="4572000" y="1571625"/>
            <a:ext cx="3643313" cy="369888"/>
          </a:xfrm>
          <a:prstGeom prst="rect">
            <a:avLst/>
          </a:prstGeom>
          <a:noFill/>
          <a:ln w="9525">
            <a:noFill/>
            <a:miter lim="800000"/>
            <a:headEnd/>
            <a:tailEnd/>
          </a:ln>
        </p:spPr>
        <p:txBody>
          <a:bodyPr>
            <a:spAutoFit/>
          </a:bodyPr>
          <a:lstStyle/>
          <a:p>
            <a:pPr algn="l" rtl="0"/>
            <a:r>
              <a:rPr lang="en-US" dirty="0"/>
              <a:t>Kernel Mode</a:t>
            </a:r>
            <a:endParaRPr lang="he-IL"/>
          </a:p>
        </p:txBody>
      </p:sp>
      <p:sp>
        <p:nvSpPr>
          <p:cNvPr id="12296" name="TextBox 11"/>
          <p:cNvSpPr txBox="1">
            <a:spLocks noChangeArrowheads="1"/>
          </p:cNvSpPr>
          <p:nvPr/>
        </p:nvSpPr>
        <p:spPr bwMode="auto">
          <a:xfrm>
            <a:off x="1000125" y="2143125"/>
            <a:ext cx="1357313" cy="923925"/>
          </a:xfrm>
          <a:prstGeom prst="rect">
            <a:avLst/>
          </a:prstGeom>
          <a:noFill/>
          <a:ln w="9525">
            <a:noFill/>
            <a:miter lim="800000"/>
            <a:headEnd/>
            <a:tailEnd/>
          </a:ln>
        </p:spPr>
        <p:txBody>
          <a:bodyPr>
            <a:spAutoFit/>
          </a:bodyPr>
          <a:lstStyle/>
          <a:p>
            <a:pPr algn="l" rtl="0"/>
            <a:r>
              <a:rPr lang="en-US" dirty="0"/>
              <a:t>Normal program flow</a:t>
            </a:r>
            <a:endParaRPr lang="he-IL" dirty="0"/>
          </a:p>
        </p:txBody>
      </p:sp>
      <p:sp>
        <p:nvSpPr>
          <p:cNvPr id="13" name="Right Arrow 12"/>
          <p:cNvSpPr/>
          <p:nvPr/>
        </p:nvSpPr>
        <p:spPr>
          <a:xfrm>
            <a:off x="2071688" y="2500313"/>
            <a:ext cx="2857500" cy="176212"/>
          </a:xfrm>
          <a:prstGeom prst="righ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14" name="TextBox 13"/>
          <p:cNvSpPr txBox="1">
            <a:spLocks noChangeArrowheads="1"/>
          </p:cNvSpPr>
          <p:nvPr/>
        </p:nvSpPr>
        <p:spPr bwMode="auto">
          <a:xfrm>
            <a:off x="4857750" y="2214563"/>
            <a:ext cx="3714750" cy="923925"/>
          </a:xfrm>
          <a:prstGeom prst="rect">
            <a:avLst/>
          </a:prstGeom>
          <a:noFill/>
          <a:ln w="9525">
            <a:noFill/>
            <a:miter lim="800000"/>
            <a:headEnd/>
            <a:tailEnd/>
          </a:ln>
        </p:spPr>
        <p:txBody>
          <a:bodyPr>
            <a:spAutoFit/>
          </a:bodyPr>
          <a:lstStyle/>
          <a:p>
            <a:pPr algn="l" rtl="0"/>
            <a:r>
              <a:rPr lang="en-US" dirty="0"/>
              <a:t>do_signal()</a:t>
            </a:r>
          </a:p>
          <a:p>
            <a:pPr algn="l" rtl="0"/>
            <a:r>
              <a:rPr lang="en-US" dirty="0"/>
              <a:t>	handle_signal()</a:t>
            </a:r>
          </a:p>
          <a:p>
            <a:pPr algn="l" rtl="0"/>
            <a:r>
              <a:rPr lang="en-US" dirty="0"/>
              <a:t>		setup_frame()</a:t>
            </a:r>
            <a:endParaRPr lang="he-IL" dirty="0"/>
          </a:p>
        </p:txBody>
      </p:sp>
      <p:sp>
        <p:nvSpPr>
          <p:cNvPr id="15" name="Right Arrow 14"/>
          <p:cNvSpPr/>
          <p:nvPr/>
        </p:nvSpPr>
        <p:spPr>
          <a:xfrm rot="9739409">
            <a:off x="2746375" y="3154363"/>
            <a:ext cx="2847975" cy="177800"/>
          </a:xfrm>
          <a:prstGeom prst="righ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16" name="TextBox 15"/>
          <p:cNvSpPr txBox="1">
            <a:spLocks noChangeArrowheads="1"/>
          </p:cNvSpPr>
          <p:nvPr/>
        </p:nvSpPr>
        <p:spPr bwMode="auto">
          <a:xfrm>
            <a:off x="2071688" y="3643313"/>
            <a:ext cx="1357312" cy="646112"/>
          </a:xfrm>
          <a:prstGeom prst="rect">
            <a:avLst/>
          </a:prstGeom>
          <a:noFill/>
          <a:ln w="9525">
            <a:noFill/>
            <a:miter lim="800000"/>
            <a:headEnd/>
            <a:tailEnd/>
          </a:ln>
        </p:spPr>
        <p:txBody>
          <a:bodyPr>
            <a:spAutoFit/>
          </a:bodyPr>
          <a:lstStyle/>
          <a:p>
            <a:pPr algn="l" rtl="0"/>
            <a:r>
              <a:rPr lang="en-US" dirty="0"/>
              <a:t>Signal handler</a:t>
            </a:r>
            <a:endParaRPr lang="he-IL"/>
          </a:p>
        </p:txBody>
      </p:sp>
      <p:sp>
        <p:nvSpPr>
          <p:cNvPr id="17" name="Down Arrow 16"/>
          <p:cNvSpPr/>
          <p:nvPr/>
        </p:nvSpPr>
        <p:spPr>
          <a:xfrm>
            <a:off x="2411760" y="4286250"/>
            <a:ext cx="159991" cy="642938"/>
          </a:xfrm>
          <a:prstGeom prst="down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18" name="TextBox 17"/>
          <p:cNvSpPr txBox="1">
            <a:spLocks noChangeArrowheads="1"/>
          </p:cNvSpPr>
          <p:nvPr/>
        </p:nvSpPr>
        <p:spPr bwMode="auto">
          <a:xfrm>
            <a:off x="2000250" y="4929188"/>
            <a:ext cx="1285875" cy="923925"/>
          </a:xfrm>
          <a:prstGeom prst="rect">
            <a:avLst/>
          </a:prstGeom>
          <a:noFill/>
          <a:ln w="9525">
            <a:noFill/>
            <a:miter lim="800000"/>
            <a:headEnd/>
            <a:tailEnd/>
          </a:ln>
        </p:spPr>
        <p:txBody>
          <a:bodyPr>
            <a:spAutoFit/>
          </a:bodyPr>
          <a:lstStyle/>
          <a:p>
            <a:pPr algn="l" rtl="0"/>
            <a:r>
              <a:rPr lang="en-US" dirty="0"/>
              <a:t>Return code on the stack</a:t>
            </a:r>
            <a:endParaRPr lang="he-IL" dirty="0"/>
          </a:p>
        </p:txBody>
      </p:sp>
      <p:sp>
        <p:nvSpPr>
          <p:cNvPr id="19" name="Right Arrow 18"/>
          <p:cNvSpPr/>
          <p:nvPr/>
        </p:nvSpPr>
        <p:spPr>
          <a:xfrm>
            <a:off x="3000375" y="5301207"/>
            <a:ext cx="2143125" cy="144017"/>
          </a:xfrm>
          <a:prstGeom prst="righ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20" name="TextBox 19"/>
          <p:cNvSpPr txBox="1">
            <a:spLocks noChangeArrowheads="1"/>
          </p:cNvSpPr>
          <p:nvPr/>
        </p:nvSpPr>
        <p:spPr bwMode="auto">
          <a:xfrm>
            <a:off x="4429125" y="4714875"/>
            <a:ext cx="4214813" cy="923925"/>
          </a:xfrm>
          <a:prstGeom prst="rect">
            <a:avLst/>
          </a:prstGeom>
          <a:noFill/>
          <a:ln w="9525">
            <a:noFill/>
            <a:miter lim="800000"/>
            <a:headEnd/>
            <a:tailEnd/>
          </a:ln>
        </p:spPr>
        <p:txBody>
          <a:bodyPr>
            <a:spAutoFit/>
          </a:bodyPr>
          <a:lstStyle/>
          <a:p>
            <a:pPr algn="l" rtl="0"/>
            <a:r>
              <a:rPr lang="en-US" dirty="0"/>
              <a:t>system_call()</a:t>
            </a:r>
          </a:p>
          <a:p>
            <a:pPr algn="l" rtl="0"/>
            <a:r>
              <a:rPr lang="en-US" dirty="0"/>
              <a:t>	sys_sigreturn()</a:t>
            </a:r>
          </a:p>
          <a:p>
            <a:pPr algn="l" rtl="0"/>
            <a:r>
              <a:rPr lang="en-US" dirty="0"/>
              <a:t>		restore_sigcontext()</a:t>
            </a:r>
          </a:p>
        </p:txBody>
      </p:sp>
      <p:grpSp>
        <p:nvGrpSpPr>
          <p:cNvPr id="2" name="Group 26"/>
          <p:cNvGrpSpPr>
            <a:grpSpLocks/>
          </p:cNvGrpSpPr>
          <p:nvPr/>
        </p:nvGrpSpPr>
        <p:grpSpPr bwMode="auto">
          <a:xfrm>
            <a:off x="467544" y="2397780"/>
            <a:ext cx="6461890" cy="4317342"/>
            <a:chOff x="681831" y="2397774"/>
            <a:chExt cx="6461938" cy="4317374"/>
          </a:xfrm>
        </p:grpSpPr>
        <p:sp>
          <p:nvSpPr>
            <p:cNvPr id="25" name="U-Turn Arrow 24"/>
            <p:cNvSpPr/>
            <p:nvPr/>
          </p:nvSpPr>
          <p:spPr>
            <a:xfrm rot="16200000">
              <a:off x="-1101553" y="4181158"/>
              <a:ext cx="4214843" cy="648075"/>
            </a:xfrm>
            <a:prstGeom prst="uturn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solidFill>
                  <a:schemeClr val="tx1"/>
                </a:solidFill>
              </a:endParaRPr>
            </a:p>
          </p:txBody>
        </p:sp>
        <p:sp>
          <p:nvSpPr>
            <p:cNvPr id="26" name="Bent Arrow 25"/>
            <p:cNvSpPr/>
            <p:nvPr/>
          </p:nvSpPr>
          <p:spPr>
            <a:xfrm rot="10800000">
              <a:off x="1142977" y="6000768"/>
              <a:ext cx="6000792" cy="714380"/>
            </a:xfrm>
            <a:prstGeom prst="bentArrow">
              <a:avLst>
                <a:gd name="adj1" fmla="val 25000"/>
                <a:gd name="adj2" fmla="val 25317"/>
                <a:gd name="adj3" fmla="val 25000"/>
                <a:gd name="adj4" fmla="val 43750"/>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solidFill>
                  <a:schemeClr val="tx1"/>
                </a:solidFill>
              </a:endParaRPr>
            </a:p>
          </p:txBody>
        </p:sp>
      </p:grpSp>
      <p:sp>
        <p:nvSpPr>
          <p:cNvPr id="3" name="TextBox 2"/>
          <p:cNvSpPr txBox="1"/>
          <p:nvPr/>
        </p:nvSpPr>
        <p:spPr>
          <a:xfrm>
            <a:off x="2175709" y="2237423"/>
            <a:ext cx="2702044" cy="307777"/>
          </a:xfrm>
          <a:prstGeom prst="rect">
            <a:avLst/>
          </a:prstGeom>
          <a:noFill/>
        </p:spPr>
        <p:txBody>
          <a:bodyPr wrap="square" rtlCol="0">
            <a:spAutoFit/>
          </a:bodyPr>
          <a:lstStyle/>
          <a:p>
            <a:pPr algn="l" rtl="0"/>
            <a:r>
              <a:rPr lang="en-US" sz="1400" dirty="0"/>
              <a:t>An event which traps to kernel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7" grpId="0" animBg="1"/>
      <p:bldP spid="18" grpId="0"/>
      <p:bldP spid="19" grpId="0" animBg="1"/>
      <p:bldP spid="20"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363272" cy="1143000"/>
          </a:xfrm>
        </p:spPr>
        <p:txBody>
          <a:bodyPr/>
          <a:lstStyle/>
          <a:p>
            <a:pPr algn="l" eaLnBrk="1" hangingPunct="1"/>
            <a:r>
              <a:rPr lang="en-US" sz="4000" dirty="0">
                <a:cs typeface="Times New Roman" pitchFamily="18" charset="0"/>
              </a:rPr>
              <a:t>Signals: Synchronous VS. Asynchronous</a:t>
            </a:r>
            <a:endParaRPr lang="he-IL" sz="4000" dirty="0"/>
          </a:p>
        </p:txBody>
      </p:sp>
      <p:sp>
        <p:nvSpPr>
          <p:cNvPr id="16386" name="Content Placeholder 2"/>
          <p:cNvSpPr>
            <a:spLocks noGrp="1"/>
          </p:cNvSpPr>
          <p:nvPr>
            <p:ph idx="1"/>
          </p:nvPr>
        </p:nvSpPr>
        <p:spPr>
          <a:xfrm>
            <a:off x="457200" y="1600200"/>
            <a:ext cx="8229600" cy="4709120"/>
          </a:xfrm>
        </p:spPr>
        <p:txBody>
          <a:bodyPr>
            <a:normAutofit fontScale="92500"/>
          </a:bodyPr>
          <a:lstStyle/>
          <a:p>
            <a:pPr algn="just" rtl="0" eaLnBrk="1" hangingPunct="1">
              <a:buFont typeface="Arial" pitchFamily="34" charset="0"/>
              <a:buChar char="•"/>
              <a:defRPr/>
            </a:pPr>
            <a:r>
              <a:rPr lang="en-US" dirty="0">
                <a:cs typeface="Arial" pitchFamily="34" charset="0"/>
              </a:rPr>
              <a:t>Programs are </a:t>
            </a:r>
            <a:r>
              <a:rPr lang="en-US" i="1" dirty="0">
                <a:solidFill>
                  <a:schemeClr val="accent2">
                    <a:lumMod val="75000"/>
                  </a:schemeClr>
                </a:solidFill>
                <a:cs typeface="Arial" pitchFamily="34" charset="0"/>
              </a:rPr>
              <a:t>synchronous</a:t>
            </a:r>
            <a:r>
              <a:rPr lang="en-US" dirty="0">
                <a:cs typeface="Arial" pitchFamily="34" charset="0"/>
              </a:rPr>
              <a:t>: executed line by line</a:t>
            </a:r>
          </a:p>
          <a:p>
            <a:pPr algn="just" rtl="0" eaLnBrk="1" hangingPunct="1">
              <a:buFont typeface="Arial" pitchFamily="34" charset="0"/>
              <a:buChar char="•"/>
              <a:defRPr/>
            </a:pPr>
            <a:r>
              <a:rPr lang="en-US" dirty="0">
                <a:cs typeface="Arial" pitchFamily="34" charset="0"/>
              </a:rPr>
              <a:t>Signals can be </a:t>
            </a:r>
            <a:r>
              <a:rPr lang="en-US" i="1" dirty="0">
                <a:solidFill>
                  <a:schemeClr val="accent2">
                    <a:lumMod val="75000"/>
                  </a:schemeClr>
                </a:solidFill>
                <a:cs typeface="Arial" pitchFamily="34" charset="0"/>
              </a:rPr>
              <a:t>synchronous</a:t>
            </a:r>
            <a:r>
              <a:rPr lang="en-US" dirty="0">
                <a:cs typeface="Arial" pitchFamily="34" charset="0"/>
              </a:rPr>
              <a:t> or </a:t>
            </a:r>
            <a:r>
              <a:rPr lang="en-US" i="1" dirty="0">
                <a:solidFill>
                  <a:schemeClr val="accent2">
                    <a:lumMod val="75000"/>
                  </a:schemeClr>
                </a:solidFill>
                <a:cs typeface="Arial" pitchFamily="34" charset="0"/>
              </a:rPr>
              <a:t>asynchronous</a:t>
            </a:r>
          </a:p>
          <a:p>
            <a:pPr lvl="1" algn="just" eaLnBrk="1" hangingPunct="1">
              <a:buFont typeface="Arial" pitchFamily="34" charset="0"/>
              <a:buChar char="–"/>
              <a:defRPr/>
            </a:pPr>
            <a:r>
              <a:rPr lang="en-US" dirty="0">
                <a:effectLst>
                  <a:outerShdw blurRad="38100" dist="38100" dir="2700000" algn="tl">
                    <a:srgbClr val="000000">
                      <a:alpha val="43137"/>
                    </a:srgbClr>
                  </a:outerShdw>
                </a:effectLst>
                <a:cs typeface="Arial" pitchFamily="34" charset="0"/>
              </a:rPr>
              <a:t>Synchronous</a:t>
            </a:r>
            <a:r>
              <a:rPr lang="en-US" dirty="0">
                <a:cs typeface="Arial" pitchFamily="34" charset="0"/>
              </a:rPr>
              <a:t>: </a:t>
            </a:r>
            <a:r>
              <a:rPr lang="en-US" dirty="0"/>
              <a:t>occur as a direct result of the executing instruction stream. Examples: d</a:t>
            </a:r>
            <a:r>
              <a:rPr lang="en-US" dirty="0">
                <a:cs typeface="Arial" pitchFamily="34" charset="0"/>
              </a:rPr>
              <a:t>ividing by zero, segmentation fault, etc.</a:t>
            </a:r>
          </a:p>
          <a:p>
            <a:pPr lvl="1" algn="just" eaLnBrk="1" hangingPunct="1">
              <a:buFont typeface="Arial" pitchFamily="34" charset="0"/>
              <a:buChar char="–"/>
              <a:defRPr/>
            </a:pPr>
            <a:r>
              <a:rPr lang="en-US" dirty="0">
                <a:effectLst>
                  <a:outerShdw blurRad="38100" dist="38100" dir="2700000" algn="tl">
                    <a:srgbClr val="000000">
                      <a:alpha val="43137"/>
                    </a:srgbClr>
                  </a:outerShdw>
                </a:effectLst>
                <a:cs typeface="Arial" pitchFamily="34" charset="0"/>
              </a:rPr>
              <a:t>Asynchronous</a:t>
            </a:r>
            <a:r>
              <a:rPr lang="en-US" dirty="0">
                <a:cs typeface="Arial" pitchFamily="34" charset="0"/>
              </a:rPr>
              <a:t>: </a:t>
            </a:r>
            <a:r>
              <a:rPr lang="en-US" dirty="0"/>
              <a:t>external (and in some cases unrelated) to the current execution context. A mechanism for an inter-process communication. Example: </a:t>
            </a:r>
            <a:r>
              <a:rPr lang="en-US" dirty="0">
                <a:cs typeface="Arial" pitchFamily="34" charset="0"/>
              </a:rPr>
              <a:t>receiving a termination signal from a different process.</a:t>
            </a:r>
          </a:p>
        </p:txBody>
      </p:sp>
      <p:sp>
        <p:nvSpPr>
          <p:cNvPr id="4" name="Slide Number Placeholder 3"/>
          <p:cNvSpPr>
            <a:spLocks noGrp="1"/>
          </p:cNvSpPr>
          <p:nvPr>
            <p:ph type="sldNum" sz="quarter" idx="12"/>
          </p:nvPr>
        </p:nvSpPr>
        <p:spPr/>
        <p:txBody>
          <a:bodyPr/>
          <a:lstStyle/>
          <a:p>
            <a:pPr>
              <a:defRPr/>
            </a:pPr>
            <a:fld id="{22F360E8-D31D-41AB-B236-243897558DB3}" type="slidenum">
              <a:rPr lang="he-IL" smtClean="0"/>
              <a:pPr>
                <a:defRPr/>
              </a:pPr>
              <a:t>15</a:t>
            </a:fld>
            <a:endParaRPr lang="he-IL"/>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pPr algn="l" rtl="0" eaLnBrk="1" hangingPunct="1"/>
            <a:r>
              <a:rPr lang="en-US" dirty="0">
                <a:cs typeface="Times New Roman" pitchFamily="18" charset="0"/>
              </a:rPr>
              <a:t>Sending Signals</a:t>
            </a:r>
          </a:p>
        </p:txBody>
      </p:sp>
      <p:sp>
        <p:nvSpPr>
          <p:cNvPr id="13315" name="Rectangle 3"/>
          <p:cNvSpPr>
            <a:spLocks noGrp="1"/>
          </p:cNvSpPr>
          <p:nvPr>
            <p:ph type="body" idx="1"/>
          </p:nvPr>
        </p:nvSpPr>
        <p:spPr/>
        <p:txBody>
          <a:bodyPr/>
          <a:lstStyle/>
          <a:p>
            <a:pPr algn="l" rtl="0" eaLnBrk="1" hangingPunct="1"/>
            <a:r>
              <a:rPr lang="en-US" dirty="0">
                <a:cs typeface="Arial" charset="0"/>
              </a:rPr>
              <a:t>Signals can be sent: </a:t>
            </a:r>
          </a:p>
          <a:p>
            <a:pPr lvl="1" eaLnBrk="1" hangingPunct="1"/>
            <a:r>
              <a:rPr lang="en-US" dirty="0">
                <a:cs typeface="Arial" charset="0"/>
              </a:rPr>
              <a:t>Using system calls</a:t>
            </a:r>
          </a:p>
          <a:p>
            <a:pPr lvl="1" algn="l" rtl="0" eaLnBrk="1" hangingPunct="1"/>
            <a:r>
              <a:rPr lang="en-US" dirty="0">
                <a:cs typeface="Arial" charset="0"/>
              </a:rPr>
              <a:t>Kernel Notifications</a:t>
            </a:r>
          </a:p>
          <a:p>
            <a:pPr algn="l" rtl="0" eaLnBrk="1" hangingPunct="1">
              <a:buFont typeface="Arial" charset="0"/>
              <a:buNone/>
            </a:pPr>
            <a:endParaRPr lang="en-US" dirty="0">
              <a:cs typeface="Arial" charset="0"/>
            </a:endParaRPr>
          </a:p>
        </p:txBody>
      </p:sp>
      <p:sp>
        <p:nvSpPr>
          <p:cNvPr id="4" name="Slide Number Placeholder 3"/>
          <p:cNvSpPr>
            <a:spLocks noGrp="1"/>
          </p:cNvSpPr>
          <p:nvPr>
            <p:ph type="sldNum" sz="quarter" idx="12"/>
          </p:nvPr>
        </p:nvSpPr>
        <p:spPr/>
        <p:txBody>
          <a:bodyPr/>
          <a:lstStyle/>
          <a:p>
            <a:pPr>
              <a:defRPr/>
            </a:pPr>
            <a:fld id="{B5B18245-8C4F-40DA-B1E9-B1BE46F981CD}" type="slidenum">
              <a:rPr lang="he-IL" smtClean="0"/>
              <a:pPr>
                <a:defRPr/>
              </a:pPr>
              <a:t>16</a:t>
            </a:fld>
            <a:endParaRPr lang="he-IL"/>
          </a:p>
        </p:txBody>
      </p:sp>
    </p:spTree>
    <p:extLst>
      <p:ext uri="{BB962C8B-B14F-4D97-AF65-F5344CB8AC3E}">
        <p14:creationId xmlns:p14="http://schemas.microsoft.com/office/powerpoint/2010/main" val="4261437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pPr algn="l" rtl="0" eaLnBrk="1" hangingPunct="1"/>
            <a:r>
              <a:rPr lang="en-US" dirty="0">
                <a:cs typeface="Times New Roman" pitchFamily="18" charset="0"/>
              </a:rPr>
              <a:t>System call Signals</a:t>
            </a:r>
          </a:p>
        </p:txBody>
      </p:sp>
      <p:sp>
        <p:nvSpPr>
          <p:cNvPr id="16387" name="Rectangle 3"/>
          <p:cNvSpPr>
            <a:spLocks noGrp="1"/>
          </p:cNvSpPr>
          <p:nvPr>
            <p:ph type="body" idx="1"/>
          </p:nvPr>
        </p:nvSpPr>
        <p:spPr/>
        <p:txBody>
          <a:bodyPr>
            <a:normAutofit lnSpcReduction="10000"/>
          </a:bodyPr>
          <a:lstStyle/>
          <a:p>
            <a:pPr algn="l" rtl="0" eaLnBrk="1" hangingPunct="1">
              <a:buFont typeface="Arial" charset="0"/>
              <a:buNone/>
            </a:pPr>
            <a:r>
              <a:rPr lang="en-US" dirty="0">
                <a:solidFill>
                  <a:schemeClr val="accent1"/>
                </a:solidFill>
                <a:cs typeface="Arial" charset="0"/>
              </a:rPr>
              <a:t>Kill(pid_t pid,int sig)</a:t>
            </a:r>
          </a:p>
          <a:p>
            <a:pPr algn="l" rtl="0" eaLnBrk="1" hangingPunct="1">
              <a:buFont typeface="Arial" charset="0"/>
              <a:buNone/>
            </a:pPr>
            <a:endParaRPr lang="en-US" sz="2000" dirty="0">
              <a:solidFill>
                <a:schemeClr val="accent1"/>
              </a:solidFill>
              <a:cs typeface="Arial" charset="0"/>
            </a:endParaRPr>
          </a:p>
          <a:p>
            <a:pPr algn="l" defTabSz="514350" rtl="0" eaLnBrk="1" hangingPunct="1">
              <a:buFont typeface="Arial" charset="0"/>
              <a:buNone/>
            </a:pPr>
            <a:r>
              <a:rPr lang="en-US" sz="2000" u="sng" dirty="0">
                <a:cs typeface="Arial" charset="0"/>
              </a:rPr>
              <a:t>Usage example: </a:t>
            </a:r>
          </a:p>
          <a:p>
            <a:pPr algn="l" defTabSz="514350" rtl="0" eaLnBrk="1" hangingPunct="1">
              <a:buFont typeface="Arial" charset="0"/>
              <a:buNone/>
            </a:pPr>
            <a:r>
              <a:rPr lang="en-US" dirty="0">
                <a:cs typeface="Arial" charset="0"/>
              </a:rPr>
              <a:t>	</a:t>
            </a:r>
            <a:r>
              <a:rPr lang="en-US" sz="2000" dirty="0">
                <a:cs typeface="Arial" charset="0"/>
              </a:rPr>
              <a:t>#include &lt;</a:t>
            </a:r>
            <a:r>
              <a:rPr lang="en-US" sz="2000" dirty="0" err="1">
                <a:cs typeface="Arial" charset="0"/>
              </a:rPr>
              <a:t>unistd.h</a:t>
            </a:r>
            <a:r>
              <a:rPr lang="en-US" sz="2000" dirty="0">
                <a:cs typeface="Arial" charset="0"/>
              </a:rPr>
              <a:t>&gt; 	     </a:t>
            </a:r>
            <a:r>
              <a:rPr lang="en-US" sz="2000" dirty="0">
                <a:solidFill>
                  <a:schemeClr val="accent2"/>
                </a:solidFill>
                <a:cs typeface="Arial" charset="0"/>
              </a:rPr>
              <a:t>/* standard </a:t>
            </a:r>
            <a:r>
              <a:rPr lang="en-US" sz="2000" dirty="0" err="1">
                <a:solidFill>
                  <a:schemeClr val="accent2"/>
                </a:solidFill>
                <a:cs typeface="Arial" charset="0"/>
              </a:rPr>
              <a:t>unix</a:t>
            </a:r>
            <a:r>
              <a:rPr lang="en-US" sz="2000" dirty="0">
                <a:solidFill>
                  <a:schemeClr val="accent2"/>
                </a:solidFill>
                <a:cs typeface="Arial" charset="0"/>
              </a:rPr>
              <a:t> functions, like </a:t>
            </a:r>
            <a:r>
              <a:rPr lang="en-US" sz="2000" dirty="0" err="1">
                <a:solidFill>
                  <a:schemeClr val="accent2"/>
                </a:solidFill>
                <a:cs typeface="Arial" charset="0"/>
              </a:rPr>
              <a:t>getpid</a:t>
            </a:r>
            <a:r>
              <a:rPr lang="en-US" sz="2000" dirty="0">
                <a:solidFill>
                  <a:schemeClr val="accent2"/>
                </a:solidFill>
                <a:cs typeface="Arial" charset="0"/>
              </a:rPr>
              <a:t>()  */</a:t>
            </a:r>
          </a:p>
          <a:p>
            <a:pPr algn="l" defTabSz="514350" rtl="0" eaLnBrk="1" hangingPunct="1">
              <a:buFont typeface="Arial" charset="0"/>
              <a:buNone/>
            </a:pPr>
            <a:r>
              <a:rPr lang="en-US" sz="2000" dirty="0">
                <a:cs typeface="Arial" charset="0"/>
              </a:rPr>
              <a:t>	#include &lt;sys/</a:t>
            </a:r>
            <a:r>
              <a:rPr lang="en-US" sz="2000" dirty="0" err="1">
                <a:cs typeface="Arial" charset="0"/>
              </a:rPr>
              <a:t>types.h</a:t>
            </a:r>
            <a:r>
              <a:rPr lang="en-US" sz="2000" dirty="0">
                <a:cs typeface="Arial" charset="0"/>
              </a:rPr>
              <a:t>&gt;   </a:t>
            </a:r>
            <a:r>
              <a:rPr lang="en-US" sz="2000" dirty="0">
                <a:solidFill>
                  <a:schemeClr val="accent2"/>
                </a:solidFill>
                <a:cs typeface="Arial" charset="0"/>
              </a:rPr>
              <a:t>/* various type definitions, like </a:t>
            </a:r>
            <a:r>
              <a:rPr lang="en-US" sz="2000" dirty="0" err="1">
                <a:solidFill>
                  <a:schemeClr val="accent2"/>
                </a:solidFill>
                <a:cs typeface="Arial" charset="0"/>
              </a:rPr>
              <a:t>pid_t</a:t>
            </a:r>
            <a:r>
              <a:rPr lang="en-US" sz="2000" dirty="0">
                <a:solidFill>
                  <a:schemeClr val="accent2"/>
                </a:solidFill>
                <a:cs typeface="Arial" charset="0"/>
              </a:rPr>
              <a:t>    */</a:t>
            </a:r>
          </a:p>
          <a:p>
            <a:pPr algn="l" defTabSz="514350" rtl="0" eaLnBrk="1" hangingPunct="1">
              <a:buFont typeface="Arial" charset="0"/>
              <a:buNone/>
            </a:pPr>
            <a:r>
              <a:rPr lang="en-US" sz="2000" dirty="0">
                <a:cs typeface="Arial" charset="0"/>
              </a:rPr>
              <a:t>	#include &lt;</a:t>
            </a:r>
            <a:r>
              <a:rPr lang="en-US" sz="2000" dirty="0" err="1">
                <a:cs typeface="Arial" charset="0"/>
              </a:rPr>
              <a:t>signal.h</a:t>
            </a:r>
            <a:r>
              <a:rPr lang="en-US" sz="2000" dirty="0">
                <a:cs typeface="Arial" charset="0"/>
              </a:rPr>
              <a:t>&gt;         </a:t>
            </a:r>
            <a:r>
              <a:rPr lang="en-US" sz="2000" dirty="0">
                <a:solidFill>
                  <a:schemeClr val="accent2"/>
                </a:solidFill>
                <a:cs typeface="Arial" charset="0"/>
              </a:rPr>
              <a:t>/* signal name macros, and the kill() prototype */</a:t>
            </a:r>
          </a:p>
          <a:p>
            <a:pPr algn="l" defTabSz="514350" rtl="0" eaLnBrk="1" hangingPunct="1">
              <a:buFont typeface="Arial" charset="0"/>
              <a:buNone/>
            </a:pPr>
            <a:r>
              <a:rPr lang="en-US" sz="2000" dirty="0">
                <a:cs typeface="Arial" charset="0"/>
              </a:rPr>
              <a:t>	</a:t>
            </a:r>
          </a:p>
          <a:p>
            <a:pPr algn="l" defTabSz="514350" rtl="0" eaLnBrk="1" hangingPunct="1">
              <a:buFont typeface="Arial" charset="0"/>
              <a:buNone/>
            </a:pPr>
            <a:r>
              <a:rPr lang="en-US" sz="2000" dirty="0">
                <a:cs typeface="Arial" charset="0"/>
              </a:rPr>
              <a:t>	</a:t>
            </a:r>
            <a:r>
              <a:rPr lang="en-US" sz="2000" dirty="0">
                <a:solidFill>
                  <a:schemeClr val="accent2"/>
                </a:solidFill>
                <a:cs typeface="Arial" charset="0"/>
              </a:rPr>
              <a:t>/* first, find my own process ID */</a:t>
            </a:r>
          </a:p>
          <a:p>
            <a:pPr algn="l" defTabSz="514350" rtl="0" eaLnBrk="1" hangingPunct="1">
              <a:buFont typeface="Arial" charset="0"/>
              <a:buNone/>
            </a:pPr>
            <a:r>
              <a:rPr lang="en-US" sz="2000" dirty="0">
                <a:cs typeface="Arial" charset="0"/>
              </a:rPr>
              <a:t>	</a:t>
            </a:r>
            <a:r>
              <a:rPr lang="en-US" sz="2000" dirty="0" err="1">
                <a:cs typeface="Arial" charset="0"/>
              </a:rPr>
              <a:t>pid_t</a:t>
            </a:r>
            <a:r>
              <a:rPr lang="en-US" sz="2000" dirty="0">
                <a:cs typeface="Arial" charset="0"/>
              </a:rPr>
              <a:t> </a:t>
            </a:r>
            <a:r>
              <a:rPr lang="en-US" sz="2000" dirty="0" err="1">
                <a:cs typeface="Arial" charset="0"/>
              </a:rPr>
              <a:t>my_pid</a:t>
            </a:r>
            <a:r>
              <a:rPr lang="en-US" sz="2000" dirty="0">
                <a:cs typeface="Arial" charset="0"/>
              </a:rPr>
              <a:t> = </a:t>
            </a:r>
            <a:r>
              <a:rPr lang="en-US" sz="2000" dirty="0" err="1">
                <a:cs typeface="Arial" charset="0"/>
              </a:rPr>
              <a:t>getpid</a:t>
            </a:r>
            <a:r>
              <a:rPr lang="en-US" sz="2000" dirty="0">
                <a:cs typeface="Arial" charset="0"/>
              </a:rPr>
              <a:t>();</a:t>
            </a:r>
          </a:p>
          <a:p>
            <a:pPr algn="l" defTabSz="514350" rtl="0" eaLnBrk="1" hangingPunct="1">
              <a:buFont typeface="Arial" charset="0"/>
              <a:buNone/>
            </a:pPr>
            <a:endParaRPr lang="en-US" sz="2000" dirty="0">
              <a:cs typeface="Arial" charset="0"/>
            </a:endParaRPr>
          </a:p>
          <a:p>
            <a:pPr algn="l" defTabSz="514350" rtl="0" eaLnBrk="1" hangingPunct="1">
              <a:buFont typeface="Arial" charset="0"/>
              <a:buNone/>
            </a:pPr>
            <a:r>
              <a:rPr lang="en-US" sz="2000" dirty="0">
                <a:cs typeface="Arial" charset="0"/>
              </a:rPr>
              <a:t>	</a:t>
            </a:r>
            <a:r>
              <a:rPr lang="en-US" sz="2000" dirty="0">
                <a:solidFill>
                  <a:schemeClr val="accent2"/>
                </a:solidFill>
                <a:cs typeface="Arial" charset="0"/>
              </a:rPr>
              <a:t>/* now that I got my PID, send myself the STOP signal. */</a:t>
            </a:r>
            <a:br>
              <a:rPr lang="en-US" sz="2000" dirty="0">
                <a:solidFill>
                  <a:schemeClr val="accent2"/>
                </a:solidFill>
                <a:cs typeface="Arial" charset="0"/>
              </a:rPr>
            </a:br>
            <a:r>
              <a:rPr lang="en-US" sz="2000" dirty="0">
                <a:cs typeface="Arial" charset="0"/>
              </a:rPr>
              <a:t>kill(</a:t>
            </a:r>
            <a:r>
              <a:rPr lang="en-US" sz="2000" dirty="0" err="1">
                <a:cs typeface="Arial" charset="0"/>
              </a:rPr>
              <a:t>my_pid</a:t>
            </a:r>
            <a:r>
              <a:rPr lang="en-US" sz="2000" dirty="0">
                <a:cs typeface="Arial" charset="0"/>
              </a:rPr>
              <a:t>, SIGSTOP);</a:t>
            </a:r>
            <a:r>
              <a:rPr lang="en-US" dirty="0">
                <a:cs typeface="Arial" charset="0"/>
              </a:rPr>
              <a:t> </a:t>
            </a:r>
          </a:p>
        </p:txBody>
      </p:sp>
      <p:sp>
        <p:nvSpPr>
          <p:cNvPr id="4" name="Slide Number Placeholder 3"/>
          <p:cNvSpPr>
            <a:spLocks noGrp="1"/>
          </p:cNvSpPr>
          <p:nvPr>
            <p:ph type="sldNum" sz="quarter" idx="12"/>
          </p:nvPr>
        </p:nvSpPr>
        <p:spPr/>
        <p:txBody>
          <a:bodyPr/>
          <a:lstStyle/>
          <a:p>
            <a:pPr>
              <a:defRPr/>
            </a:pPr>
            <a:fld id="{635BA61A-6F98-421E-BF68-BA7295575405}" type="slidenum">
              <a:rPr lang="he-IL" smtClean="0"/>
              <a:pPr>
                <a:defRPr/>
              </a:pPr>
              <a:t>17</a:t>
            </a:fld>
            <a:endParaRPr lang="he-IL"/>
          </a:p>
        </p:txBody>
      </p:sp>
    </p:spTree>
    <p:extLst>
      <p:ext uri="{BB962C8B-B14F-4D97-AF65-F5344CB8AC3E}">
        <p14:creationId xmlns:p14="http://schemas.microsoft.com/office/powerpoint/2010/main" val="2810756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pPr algn="l" eaLnBrk="1" hangingPunct="1"/>
            <a:r>
              <a:rPr lang="en-US" dirty="0">
                <a:cs typeface="Times New Roman" pitchFamily="18" charset="0"/>
              </a:rPr>
              <a:t>Keyboard Signals </a:t>
            </a:r>
            <a:r>
              <a:rPr lang="en-US" sz="2400" dirty="0">
                <a:solidFill>
                  <a:srgbClr val="FF0000"/>
                </a:solidFill>
                <a:cs typeface="Times New Roman" pitchFamily="18" charset="0"/>
              </a:rPr>
              <a:t>(sent by shell via system call)</a:t>
            </a:r>
            <a:endParaRPr lang="en-US" dirty="0">
              <a:solidFill>
                <a:srgbClr val="FF0000"/>
              </a:solidFill>
              <a:cs typeface="Times New Roman" pitchFamily="18" charset="0"/>
            </a:endParaRPr>
          </a:p>
        </p:txBody>
      </p:sp>
      <p:sp>
        <p:nvSpPr>
          <p:cNvPr id="14339" name="Rectangle 3"/>
          <p:cNvSpPr>
            <a:spLocks noGrp="1"/>
          </p:cNvSpPr>
          <p:nvPr>
            <p:ph type="body" idx="1"/>
          </p:nvPr>
        </p:nvSpPr>
        <p:spPr/>
        <p:txBody>
          <a:bodyPr>
            <a:normAutofit/>
          </a:bodyPr>
          <a:lstStyle/>
          <a:p>
            <a:pPr algn="l" rtl="0" eaLnBrk="1" hangingPunct="1"/>
            <a:r>
              <a:rPr lang="en-US" b="1" dirty="0">
                <a:cs typeface="Arial" charset="0"/>
              </a:rPr>
              <a:t>Ctrl–C</a:t>
            </a:r>
            <a:r>
              <a:rPr lang="en-US" dirty="0">
                <a:cs typeface="Arial" charset="0"/>
              </a:rPr>
              <a:t> – Sends a SIGINT signal . By default this causes the process to terminate.</a:t>
            </a:r>
          </a:p>
          <a:p>
            <a:pPr algn="l" rtl="0" eaLnBrk="1" hangingPunct="1"/>
            <a:r>
              <a:rPr lang="en-US" b="1" dirty="0">
                <a:cs typeface="Arial" charset="0"/>
              </a:rPr>
              <a:t>Ctrl-\ </a:t>
            </a:r>
            <a:r>
              <a:rPr lang="en-US" dirty="0">
                <a:cs typeface="Arial" charset="0"/>
              </a:rPr>
              <a:t>- Sends a SIGQUIT signal. Causes the process to terminate.</a:t>
            </a:r>
          </a:p>
          <a:p>
            <a:pPr algn="l" rtl="0" eaLnBrk="1" hangingPunct="1"/>
            <a:r>
              <a:rPr lang="en-US" b="1" dirty="0">
                <a:cs typeface="Arial" charset="0"/>
              </a:rPr>
              <a:t>Ctrl-Z </a:t>
            </a:r>
            <a:r>
              <a:rPr lang="en-US" dirty="0">
                <a:cs typeface="Arial" charset="0"/>
              </a:rPr>
              <a:t>– Sends a SIGTSTP signal. By default this causes the process to suspend execution.</a:t>
            </a:r>
          </a:p>
          <a:p>
            <a:pPr algn="l" rtl="0" eaLnBrk="1" hangingPunct="1"/>
            <a:endParaRPr lang="en-US" dirty="0">
              <a:cs typeface="Arial" charset="0"/>
            </a:endParaRPr>
          </a:p>
          <a:p>
            <a:pPr eaLnBrk="1" hangingPunct="1">
              <a:buFont typeface="Wingdings" pitchFamily="2" charset="2"/>
              <a:buChar char="Ø"/>
            </a:pPr>
            <a:r>
              <a:rPr lang="en-US" sz="2000" dirty="0">
                <a:cs typeface="Arial" charset="0"/>
              </a:rPr>
              <a:t>Note: not all keyboard signals are supported in all shells.</a:t>
            </a:r>
          </a:p>
        </p:txBody>
      </p:sp>
      <p:sp>
        <p:nvSpPr>
          <p:cNvPr id="4" name="Slide Number Placeholder 3"/>
          <p:cNvSpPr>
            <a:spLocks noGrp="1"/>
          </p:cNvSpPr>
          <p:nvPr>
            <p:ph type="sldNum" sz="quarter" idx="12"/>
          </p:nvPr>
        </p:nvSpPr>
        <p:spPr/>
        <p:txBody>
          <a:bodyPr/>
          <a:lstStyle/>
          <a:p>
            <a:pPr>
              <a:defRPr/>
            </a:pPr>
            <a:fld id="{1D031DBB-8C46-44B2-854B-E0222F7FCECB}" type="slidenum">
              <a:rPr lang="he-IL" smtClean="0"/>
              <a:pPr>
                <a:defRPr/>
              </a:pPr>
              <a:t>18</a:t>
            </a:fld>
            <a:endParaRPr lang="he-IL"/>
          </a:p>
        </p:txBody>
      </p:sp>
    </p:spTree>
    <p:extLst>
      <p:ext uri="{BB962C8B-B14F-4D97-AF65-F5344CB8AC3E}">
        <p14:creationId xmlns:p14="http://schemas.microsoft.com/office/powerpoint/2010/main" val="95746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pPr algn="l" eaLnBrk="1" hangingPunct="1"/>
            <a:r>
              <a:rPr lang="en-US" dirty="0">
                <a:cs typeface="Times New Roman" pitchFamily="18" charset="0"/>
              </a:rPr>
              <a:t>Command line Signals </a:t>
            </a:r>
            <a:r>
              <a:rPr lang="en-US" sz="1800" dirty="0">
                <a:solidFill>
                  <a:srgbClr val="FF0000"/>
                </a:solidFill>
                <a:cs typeface="Times New Roman" pitchFamily="18" charset="0"/>
              </a:rPr>
              <a:t>(sent by shell via system call)</a:t>
            </a:r>
            <a:endParaRPr lang="en-US" dirty="0">
              <a:cs typeface="Times New Roman" pitchFamily="18" charset="0"/>
            </a:endParaRPr>
          </a:p>
        </p:txBody>
      </p:sp>
      <p:sp>
        <p:nvSpPr>
          <p:cNvPr id="15363" name="Rectangle 3"/>
          <p:cNvSpPr>
            <a:spLocks noGrp="1"/>
          </p:cNvSpPr>
          <p:nvPr>
            <p:ph type="body" idx="1"/>
          </p:nvPr>
        </p:nvSpPr>
        <p:spPr>
          <a:xfrm>
            <a:off x="251520" y="1600200"/>
            <a:ext cx="8568952" cy="4525963"/>
          </a:xfrm>
        </p:spPr>
        <p:txBody>
          <a:bodyPr>
            <a:normAutofit fontScale="92500" lnSpcReduction="20000"/>
          </a:bodyPr>
          <a:lstStyle/>
          <a:p>
            <a:pPr algn="l" rtl="0" eaLnBrk="1" hangingPunct="1"/>
            <a:r>
              <a:rPr lang="en-US" dirty="0">
                <a:effectLst>
                  <a:outerShdw blurRad="38100" dist="38100" dir="2700000" algn="tl">
                    <a:srgbClr val="000000">
                      <a:alpha val="43137"/>
                    </a:srgbClr>
                  </a:outerShdw>
                </a:effectLst>
                <a:cs typeface="Arial" charset="0"/>
              </a:rPr>
              <a:t>kill</a:t>
            </a:r>
            <a:r>
              <a:rPr lang="en-US" dirty="0">
                <a:cs typeface="Arial" charset="0"/>
              </a:rPr>
              <a:t> &lt;signal&gt; &lt;PID&gt;  – Sends the specified </a:t>
            </a:r>
            <a:r>
              <a:rPr lang="en-US" i="1" dirty="0">
                <a:cs typeface="Arial" charset="0"/>
              </a:rPr>
              <a:t>signal</a:t>
            </a:r>
            <a:r>
              <a:rPr lang="en-US" dirty="0">
                <a:cs typeface="Arial" charset="0"/>
              </a:rPr>
              <a:t> to the specified </a:t>
            </a:r>
            <a:r>
              <a:rPr lang="en-US" i="1" dirty="0">
                <a:cs typeface="Arial" charset="0"/>
              </a:rPr>
              <a:t>PID</a:t>
            </a:r>
            <a:r>
              <a:rPr lang="en-US" dirty="0">
                <a:cs typeface="Arial" charset="0"/>
              </a:rPr>
              <a:t>. A  Negative </a:t>
            </a:r>
            <a:r>
              <a:rPr lang="en-US" i="1" dirty="0">
                <a:cs typeface="Arial" charset="0"/>
              </a:rPr>
              <a:t>PID</a:t>
            </a:r>
            <a:r>
              <a:rPr lang="en-US" dirty="0">
                <a:cs typeface="Arial" charset="0"/>
              </a:rPr>
              <a:t>  specifies a whole process group.</a:t>
            </a:r>
          </a:p>
          <a:p>
            <a:pPr lvl="1" algn="l" rtl="0" eaLnBrk="1" hangingPunct="1"/>
            <a:r>
              <a:rPr lang="en-US" i="1" dirty="0">
                <a:cs typeface="Arial" charset="0"/>
              </a:rPr>
              <a:t>Kill -9 &lt;PID&gt; </a:t>
            </a:r>
            <a:r>
              <a:rPr lang="en-US" dirty="0">
                <a:cs typeface="Arial" charset="0"/>
              </a:rPr>
              <a:t>sends a SIGKILL which terminates the process.</a:t>
            </a:r>
          </a:p>
          <a:p>
            <a:pPr eaLnBrk="1" hangingPunct="1"/>
            <a:r>
              <a:rPr lang="en-US" dirty="0" err="1">
                <a:effectLst>
                  <a:outerShdw blurRad="38100" dist="38100" dir="2700000" algn="tl">
                    <a:srgbClr val="000000">
                      <a:alpha val="43137"/>
                    </a:srgbClr>
                  </a:outerShdw>
                </a:effectLst>
                <a:cs typeface="Arial" charset="0"/>
              </a:rPr>
              <a:t>killall</a:t>
            </a:r>
            <a:r>
              <a:rPr lang="en-US" b="1" dirty="0">
                <a:effectLst>
                  <a:outerShdw blurRad="38100" dist="38100" dir="2700000" algn="tl">
                    <a:srgbClr val="000000">
                      <a:alpha val="43137"/>
                    </a:srgbClr>
                  </a:outerShdw>
                </a:effectLst>
                <a:cs typeface="Arial" charset="0"/>
              </a:rPr>
              <a:t> </a:t>
            </a:r>
            <a:r>
              <a:rPr lang="en-US" dirty="0">
                <a:cs typeface="Arial" charset="0"/>
              </a:rPr>
              <a:t>&lt;</a:t>
            </a:r>
            <a:r>
              <a:rPr lang="en-US" dirty="0" err="1">
                <a:cs typeface="Arial" charset="0"/>
              </a:rPr>
              <a:t>args</a:t>
            </a:r>
            <a:r>
              <a:rPr lang="en-US" dirty="0">
                <a:cs typeface="Arial" charset="0"/>
              </a:rPr>
              <a:t>&gt; &lt;commands&gt; – can be used to send multiple signals to all processes running specific commands. </a:t>
            </a:r>
          </a:p>
          <a:p>
            <a:pPr lvl="1" eaLnBrk="1" hangingPunct="1"/>
            <a:r>
              <a:rPr lang="en-US" dirty="0">
                <a:cs typeface="Arial" charset="0"/>
              </a:rPr>
              <a:t>Example: </a:t>
            </a:r>
            <a:r>
              <a:rPr lang="en-US" i="1" dirty="0" err="1">
                <a:cs typeface="Arial" charset="0"/>
              </a:rPr>
              <a:t>killall</a:t>
            </a:r>
            <a:r>
              <a:rPr lang="en-US" i="1" dirty="0">
                <a:cs typeface="Arial" charset="0"/>
              </a:rPr>
              <a:t> -9 java</a:t>
            </a:r>
          </a:p>
          <a:p>
            <a:pPr algn="l" rtl="0" eaLnBrk="1" hangingPunct="1"/>
            <a:r>
              <a:rPr lang="en-US" dirty="0" err="1">
                <a:effectLst>
                  <a:outerShdw blurRad="38100" dist="38100" dir="2700000" algn="tl">
                    <a:srgbClr val="000000">
                      <a:alpha val="43137"/>
                    </a:srgbClr>
                  </a:outerShdw>
                </a:effectLst>
                <a:cs typeface="Arial" charset="0"/>
              </a:rPr>
              <a:t>fg</a:t>
            </a:r>
            <a:r>
              <a:rPr lang="en-US" dirty="0">
                <a:cs typeface="Arial" charset="0"/>
              </a:rPr>
              <a:t> –</a:t>
            </a:r>
            <a:r>
              <a:rPr lang="he-IL" dirty="0"/>
              <a:t> </a:t>
            </a:r>
            <a:r>
              <a:rPr lang="en-US" dirty="0">
                <a:cs typeface="Arial" charset="0"/>
              </a:rPr>
              <a:t>Resumes the execution of a suspended process (sends a SIGCONT).</a:t>
            </a:r>
          </a:p>
        </p:txBody>
      </p:sp>
      <p:sp>
        <p:nvSpPr>
          <p:cNvPr id="4" name="Slide Number Placeholder 3"/>
          <p:cNvSpPr>
            <a:spLocks noGrp="1"/>
          </p:cNvSpPr>
          <p:nvPr>
            <p:ph type="sldNum" sz="quarter" idx="12"/>
          </p:nvPr>
        </p:nvSpPr>
        <p:spPr/>
        <p:txBody>
          <a:bodyPr/>
          <a:lstStyle/>
          <a:p>
            <a:pPr>
              <a:defRPr/>
            </a:pPr>
            <a:fld id="{D7ACCE8E-295F-4F5B-9298-F8C54B4B28D0}" type="slidenum">
              <a:rPr lang="he-IL" smtClean="0"/>
              <a:pPr>
                <a:defRPr/>
              </a:pPr>
              <a:t>19</a:t>
            </a:fld>
            <a:endParaRPr lang="he-IL"/>
          </a:p>
        </p:txBody>
      </p:sp>
    </p:spTree>
    <p:extLst>
      <p:ext uri="{BB962C8B-B14F-4D97-AF65-F5344CB8AC3E}">
        <p14:creationId xmlns:p14="http://schemas.microsoft.com/office/powerpoint/2010/main" val="238872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l" eaLnBrk="1" hangingPunct="1"/>
            <a:r>
              <a:rPr lang="en-US" dirty="0">
                <a:cs typeface="Times New Roman" pitchFamily="18" charset="0"/>
              </a:rPr>
              <a:t>Signals</a:t>
            </a:r>
            <a:endParaRPr lang="he-IL"/>
          </a:p>
        </p:txBody>
      </p:sp>
      <p:sp>
        <p:nvSpPr>
          <p:cNvPr id="14338" name="Content Placeholder 2"/>
          <p:cNvSpPr>
            <a:spLocks noGrp="1"/>
          </p:cNvSpPr>
          <p:nvPr>
            <p:ph idx="1"/>
          </p:nvPr>
        </p:nvSpPr>
        <p:spPr/>
        <p:txBody>
          <a:bodyPr>
            <a:normAutofit/>
          </a:bodyPr>
          <a:lstStyle/>
          <a:p>
            <a:pPr algn="l" rtl="0" eaLnBrk="1" hangingPunct="1">
              <a:buFont typeface="Arial" pitchFamily="34" charset="0"/>
              <a:buChar char="•"/>
              <a:defRPr/>
            </a:pPr>
            <a:r>
              <a:rPr lang="en-US" b="1" i="1" dirty="0">
                <a:cs typeface="Arial" pitchFamily="34" charset="0"/>
              </a:rPr>
              <a:t>Signals</a:t>
            </a:r>
            <a:r>
              <a:rPr lang="en-US" dirty="0">
                <a:cs typeface="Arial" pitchFamily="34" charset="0"/>
              </a:rPr>
              <a:t> are a way of sending simple messages to processes.</a:t>
            </a:r>
          </a:p>
          <a:p>
            <a:pPr algn="l" rtl="0" eaLnBrk="1" hangingPunct="1">
              <a:buFont typeface="Arial" pitchFamily="34" charset="0"/>
              <a:buChar char="•"/>
              <a:defRPr/>
            </a:pPr>
            <a:r>
              <a:rPr lang="en-US" dirty="0">
                <a:cs typeface="Arial" pitchFamily="34" charset="0"/>
              </a:rPr>
              <a:t>Used to notify a process of important events. </a:t>
            </a:r>
          </a:p>
          <a:p>
            <a:pPr algn="l" rtl="0" eaLnBrk="1" hangingPunct="1">
              <a:buFont typeface="Arial" pitchFamily="34" charset="0"/>
              <a:buChar char="•"/>
              <a:defRPr/>
            </a:pPr>
            <a:r>
              <a:rPr lang="en-US" dirty="0">
                <a:cs typeface="Arial" pitchFamily="34" charset="0"/>
              </a:rPr>
              <a:t>Signals can be sent by other </a:t>
            </a:r>
            <a:r>
              <a:rPr lang="en-US" i="1" dirty="0">
                <a:solidFill>
                  <a:schemeClr val="accent2">
                    <a:lumMod val="75000"/>
                  </a:schemeClr>
                </a:solidFill>
                <a:effectLst>
                  <a:outerShdw blurRad="38100" dist="38100" dir="2700000" algn="tl">
                    <a:srgbClr val="000000">
                      <a:alpha val="43137"/>
                    </a:srgbClr>
                  </a:outerShdw>
                </a:effectLst>
                <a:cs typeface="Arial" pitchFamily="34" charset="0"/>
              </a:rPr>
              <a:t>processes</a:t>
            </a:r>
            <a:r>
              <a:rPr lang="en-US" dirty="0">
                <a:cs typeface="Arial" pitchFamily="34" charset="0"/>
              </a:rPr>
              <a:t>, or by the </a:t>
            </a:r>
            <a:r>
              <a:rPr lang="en-US" i="1" dirty="0">
                <a:solidFill>
                  <a:schemeClr val="accent2">
                    <a:lumMod val="75000"/>
                  </a:schemeClr>
                </a:solidFill>
                <a:effectLst>
                  <a:outerShdw blurRad="38100" dist="38100" dir="2700000" algn="tl">
                    <a:srgbClr val="000000">
                      <a:alpha val="43137"/>
                    </a:srgbClr>
                  </a:outerShdw>
                </a:effectLst>
                <a:cs typeface="Arial" pitchFamily="34" charset="0"/>
              </a:rPr>
              <a:t>kernel.</a:t>
            </a:r>
            <a:endParaRPr lang="en-US" dirty="0">
              <a:effectLst>
                <a:outerShdw blurRad="38100" dist="38100" dir="2700000" algn="tl">
                  <a:srgbClr val="000000">
                    <a:alpha val="43137"/>
                  </a:srgbClr>
                </a:outerShdw>
              </a:effectLst>
              <a:cs typeface="Arial" pitchFamily="34" charset="0"/>
            </a:endParaRPr>
          </a:p>
          <a:p>
            <a:pPr eaLnBrk="1" hangingPunct="1">
              <a:buFont typeface="Arial" pitchFamily="34" charset="0"/>
              <a:buChar char="•"/>
              <a:defRPr/>
            </a:pPr>
            <a:r>
              <a:rPr lang="en-US" dirty="0">
                <a:cs typeface="Arial" pitchFamily="34" charset="0"/>
              </a:rPr>
              <a:t>Signals are defined in POSIX.</a:t>
            </a:r>
          </a:p>
          <a:p>
            <a:pPr eaLnBrk="1" hangingPunct="1">
              <a:buFont typeface="Arial" pitchFamily="34" charset="0"/>
              <a:buChar char="•"/>
              <a:defRPr/>
            </a:pPr>
            <a:r>
              <a:rPr lang="en-US" dirty="0">
                <a:cs typeface="Arial" pitchFamily="34" charset="0"/>
              </a:rPr>
              <a:t>Signals can be found in Linux but not in XV6, you can add them yourself!</a:t>
            </a:r>
          </a:p>
        </p:txBody>
      </p:sp>
      <p:sp>
        <p:nvSpPr>
          <p:cNvPr id="4" name="Slide Number Placeholder 3"/>
          <p:cNvSpPr>
            <a:spLocks noGrp="1"/>
          </p:cNvSpPr>
          <p:nvPr>
            <p:ph type="sldNum" sz="quarter" idx="12"/>
          </p:nvPr>
        </p:nvSpPr>
        <p:spPr/>
        <p:txBody>
          <a:bodyPr/>
          <a:lstStyle/>
          <a:p>
            <a:pPr>
              <a:defRPr/>
            </a:pPr>
            <a:fld id="{E162457E-24D2-4113-AB36-47BFF0225DE7}" type="slidenum">
              <a:rPr lang="he-IL" smtClean="0"/>
              <a:pPr>
                <a:defRPr/>
              </a:pPr>
              <a:t>2</a:t>
            </a:fld>
            <a:endParaRPr lang="he-IL"/>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system call </a:t>
            </a:r>
            <a:r>
              <a:rPr lang="en-US" i="1" dirty="0">
                <a:effectLst>
                  <a:outerShdw blurRad="38100" dist="38100" dir="2700000" algn="tl">
                    <a:srgbClr val="000000">
                      <a:alpha val="43137"/>
                    </a:srgbClr>
                  </a:outerShdw>
                </a:effectLst>
              </a:rPr>
              <a:t>alarm</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solidFill>
                  <a:schemeClr val="accent1"/>
                </a:solidFill>
              </a:rPr>
              <a:t>unsigned alarm(unsigned </a:t>
            </a:r>
            <a:r>
              <a:rPr lang="en-US" i="1" dirty="0">
                <a:solidFill>
                  <a:schemeClr val="accent1"/>
                </a:solidFill>
              </a:rPr>
              <a:t>seconds</a:t>
            </a:r>
            <a:r>
              <a:rPr lang="en-US" b="1" dirty="0">
                <a:solidFill>
                  <a:schemeClr val="accent1"/>
                </a:solidFill>
              </a:rPr>
              <a:t>);</a:t>
            </a:r>
          </a:p>
          <a:p>
            <a:pPr marL="0" indent="0">
              <a:buNone/>
            </a:pPr>
            <a:endParaRPr lang="en-US" dirty="0"/>
          </a:p>
          <a:p>
            <a:pPr marL="0" indent="0">
              <a:buNone/>
            </a:pPr>
            <a:r>
              <a:rPr lang="en-US" dirty="0"/>
              <a:t>Requests the system to generate a </a:t>
            </a:r>
            <a:r>
              <a:rPr lang="en-US" b="1" dirty="0"/>
              <a:t>SIGALRM</a:t>
            </a:r>
            <a:r>
              <a:rPr lang="en-US" dirty="0"/>
              <a:t> for the process after </a:t>
            </a:r>
            <a:r>
              <a:rPr lang="en-US" i="1" dirty="0"/>
              <a:t>seconds </a:t>
            </a:r>
            <a:r>
              <a:rPr lang="en-US" dirty="0"/>
              <a:t>time have elapsed. Processor scheduling delays may prevent the process from handling the signal as soon as it is generated.</a:t>
            </a:r>
          </a:p>
          <a:p>
            <a:pPr marL="0" indent="0">
              <a:buNone/>
            </a:pPr>
            <a:endParaRPr lang="en-US" dirty="0"/>
          </a:p>
          <a:p>
            <a:r>
              <a:rPr lang="en-US" dirty="0"/>
              <a:t>If </a:t>
            </a:r>
            <a:r>
              <a:rPr lang="en-US" i="1" dirty="0"/>
              <a:t>seconds</a:t>
            </a:r>
            <a:r>
              <a:rPr lang="en-US" dirty="0"/>
              <a:t> is 0, a pending alarm request, if any, is canceled.</a:t>
            </a:r>
          </a:p>
          <a:p>
            <a:r>
              <a:rPr lang="en-US" dirty="0"/>
              <a:t>Alarm requests are not stacked; only one </a:t>
            </a:r>
            <a:r>
              <a:rPr lang="en-US" b="1" dirty="0"/>
              <a:t>SIGALRM</a:t>
            </a:r>
            <a:r>
              <a:rPr lang="en-US" dirty="0"/>
              <a:t> generation can be scheduled in this manner. If the </a:t>
            </a:r>
            <a:r>
              <a:rPr lang="en-US" b="1" dirty="0"/>
              <a:t>SIGALRM</a:t>
            </a:r>
            <a:r>
              <a:rPr lang="en-US" dirty="0"/>
              <a:t> signal has not yet been generated, the call shall result in rescheduling the time at which the </a:t>
            </a:r>
            <a:r>
              <a:rPr lang="en-US" b="1" dirty="0"/>
              <a:t>SIGALRM</a:t>
            </a:r>
            <a:r>
              <a:rPr lang="en-US" dirty="0"/>
              <a:t> signal is generated.</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20</a:t>
            </a:fld>
            <a:endParaRPr lang="he-IL"/>
          </a:p>
        </p:txBody>
      </p:sp>
    </p:spTree>
    <p:extLst>
      <p:ext uri="{BB962C8B-B14F-4D97-AF65-F5344CB8AC3E}">
        <p14:creationId xmlns:p14="http://schemas.microsoft.com/office/powerpoint/2010/main" val="877762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pPr algn="l" rtl="0" eaLnBrk="1" hangingPunct="1"/>
            <a:r>
              <a:rPr lang="en-US" dirty="0">
                <a:cs typeface="Times New Roman" pitchFamily="18" charset="0"/>
              </a:rPr>
              <a:t>Kernel Notification Signals</a:t>
            </a:r>
          </a:p>
        </p:txBody>
      </p:sp>
      <p:sp>
        <p:nvSpPr>
          <p:cNvPr id="16387" name="Rectangle 3"/>
          <p:cNvSpPr>
            <a:spLocks noGrp="1"/>
          </p:cNvSpPr>
          <p:nvPr>
            <p:ph type="body" idx="1"/>
          </p:nvPr>
        </p:nvSpPr>
        <p:spPr/>
        <p:txBody>
          <a:bodyPr>
            <a:normAutofit/>
          </a:bodyPr>
          <a:lstStyle/>
          <a:p>
            <a:pPr algn="l" rtl="0" eaLnBrk="1" hangingPunct="1">
              <a:buFontTx/>
              <a:buChar char="-"/>
            </a:pPr>
            <a:r>
              <a:rPr lang="en-US" dirty="0">
                <a:solidFill>
                  <a:schemeClr val="accent1"/>
                </a:solidFill>
                <a:cs typeface="Arial" charset="0"/>
              </a:rPr>
              <a:t>Floating point exception (SIGFPE)</a:t>
            </a:r>
          </a:p>
          <a:p>
            <a:pPr lvl="1" eaLnBrk="1" hangingPunct="1">
              <a:buFontTx/>
              <a:buChar char="-"/>
            </a:pPr>
            <a:r>
              <a:rPr lang="en-US" dirty="0">
                <a:cs typeface="Arial" charset="0"/>
              </a:rPr>
              <a:t>Division by zero</a:t>
            </a:r>
          </a:p>
          <a:p>
            <a:pPr eaLnBrk="1" hangingPunct="1">
              <a:buFontTx/>
              <a:buChar char="-"/>
            </a:pPr>
            <a:r>
              <a:rPr lang="en-US" dirty="0">
                <a:solidFill>
                  <a:schemeClr val="accent1"/>
                </a:solidFill>
                <a:cs typeface="Arial" charset="0"/>
              </a:rPr>
              <a:t>Segmentation Fault (SIGSEGV)</a:t>
            </a:r>
          </a:p>
          <a:p>
            <a:pPr lvl="1" eaLnBrk="1" hangingPunct="1">
              <a:buFontTx/>
              <a:buChar char="-"/>
            </a:pPr>
            <a:endParaRPr lang="en-US" dirty="0">
              <a:cs typeface="Arial" charset="0"/>
            </a:endParaRPr>
          </a:p>
        </p:txBody>
      </p:sp>
      <p:sp>
        <p:nvSpPr>
          <p:cNvPr id="4" name="Slide Number Placeholder 3"/>
          <p:cNvSpPr>
            <a:spLocks noGrp="1"/>
          </p:cNvSpPr>
          <p:nvPr>
            <p:ph type="sldNum" sz="quarter" idx="12"/>
          </p:nvPr>
        </p:nvSpPr>
        <p:spPr/>
        <p:txBody>
          <a:bodyPr/>
          <a:lstStyle/>
          <a:p>
            <a:pPr>
              <a:defRPr/>
            </a:pPr>
            <a:fld id="{635BA61A-6F98-421E-BF68-BA7295575405}" type="slidenum">
              <a:rPr lang="he-IL" smtClean="0"/>
              <a:pPr>
                <a:defRPr/>
              </a:pPr>
              <a:t>21</a:t>
            </a:fld>
            <a:endParaRPr lang="he-IL"/>
          </a:p>
        </p:txBody>
      </p:sp>
    </p:spTree>
    <p:extLst>
      <p:ext uri="{BB962C8B-B14F-4D97-AF65-F5344CB8AC3E}">
        <p14:creationId xmlns:p14="http://schemas.microsoft.com/office/powerpoint/2010/main" val="2509557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pPr algn="l" rtl="0" eaLnBrk="1" hangingPunct="1"/>
            <a:r>
              <a:rPr lang="en-US">
                <a:cs typeface="Times New Roman" pitchFamily="18" charset="0"/>
              </a:rPr>
              <a:t>Manipulation of Signals</a:t>
            </a:r>
          </a:p>
        </p:txBody>
      </p:sp>
      <p:sp>
        <p:nvSpPr>
          <p:cNvPr id="18435" name="Rectangle 3"/>
          <p:cNvSpPr>
            <a:spLocks noGrp="1"/>
          </p:cNvSpPr>
          <p:nvPr>
            <p:ph type="body" idx="1"/>
          </p:nvPr>
        </p:nvSpPr>
        <p:spPr/>
        <p:txBody>
          <a:bodyPr>
            <a:noAutofit/>
          </a:bodyPr>
          <a:lstStyle/>
          <a:p>
            <a:pPr algn="l" rtl="0" eaLnBrk="1" hangingPunct="1">
              <a:buFont typeface="Arial" charset="0"/>
              <a:buNone/>
            </a:pPr>
            <a:r>
              <a:rPr lang="en-US" sz="2800" b="1" dirty="0" err="1">
                <a:solidFill>
                  <a:schemeClr val="accent1"/>
                </a:solidFill>
                <a:cs typeface="Arial" charset="0"/>
              </a:rPr>
              <a:t>sighandler_t</a:t>
            </a:r>
            <a:r>
              <a:rPr lang="en-US" sz="2800" b="1" dirty="0">
                <a:solidFill>
                  <a:schemeClr val="accent1"/>
                </a:solidFill>
                <a:cs typeface="Arial" charset="0"/>
              </a:rPr>
              <a:t>  signal(</a:t>
            </a:r>
            <a:r>
              <a:rPr lang="en-US" sz="2800" b="1" dirty="0" err="1">
                <a:solidFill>
                  <a:schemeClr val="accent1"/>
                </a:solidFill>
                <a:cs typeface="Arial" charset="0"/>
              </a:rPr>
              <a:t>int</a:t>
            </a:r>
            <a:r>
              <a:rPr lang="en-US" sz="2800" dirty="0">
                <a:solidFill>
                  <a:schemeClr val="accent1"/>
                </a:solidFill>
                <a:cs typeface="Arial" charset="0"/>
              </a:rPr>
              <a:t> </a:t>
            </a:r>
            <a:r>
              <a:rPr lang="en-US" sz="2800" i="1" dirty="0" err="1">
                <a:solidFill>
                  <a:schemeClr val="accent1"/>
                </a:solidFill>
                <a:cs typeface="Arial" charset="0"/>
              </a:rPr>
              <a:t>signum</a:t>
            </a:r>
            <a:r>
              <a:rPr lang="en-US" sz="2800" b="1" dirty="0">
                <a:solidFill>
                  <a:schemeClr val="accent1"/>
                </a:solidFill>
                <a:cs typeface="Arial" charset="0"/>
              </a:rPr>
              <a:t>, </a:t>
            </a:r>
            <a:r>
              <a:rPr lang="en-US" sz="2800" b="1" dirty="0" err="1">
                <a:solidFill>
                  <a:schemeClr val="accent1"/>
                </a:solidFill>
                <a:cs typeface="Arial" charset="0"/>
              </a:rPr>
              <a:t>sighandler_t</a:t>
            </a:r>
            <a:r>
              <a:rPr lang="en-US" sz="2800" dirty="0">
                <a:solidFill>
                  <a:schemeClr val="accent1"/>
                </a:solidFill>
                <a:cs typeface="Arial" charset="0"/>
              </a:rPr>
              <a:t> </a:t>
            </a:r>
            <a:r>
              <a:rPr lang="en-US" sz="2800" i="1" dirty="0">
                <a:solidFill>
                  <a:schemeClr val="accent1"/>
                </a:solidFill>
                <a:cs typeface="Arial" charset="0"/>
              </a:rPr>
              <a:t>handler</a:t>
            </a:r>
            <a:r>
              <a:rPr lang="en-US" sz="2800" b="1" dirty="0">
                <a:solidFill>
                  <a:schemeClr val="accent1"/>
                </a:solidFill>
                <a:cs typeface="Arial" charset="0"/>
              </a:rPr>
              <a:t>)</a:t>
            </a:r>
          </a:p>
          <a:p>
            <a:pPr algn="l" rtl="0" eaLnBrk="1" hangingPunct="1">
              <a:buFont typeface="Arial" charset="0"/>
              <a:buNone/>
            </a:pPr>
            <a:endParaRPr lang="en-US" sz="2800" b="1" dirty="0">
              <a:solidFill>
                <a:schemeClr val="accent1"/>
              </a:solidFill>
              <a:cs typeface="Arial" charset="0"/>
            </a:endParaRPr>
          </a:p>
          <a:p>
            <a:pPr algn="l" rtl="0" eaLnBrk="1" hangingPunct="1"/>
            <a:r>
              <a:rPr lang="en-US" sz="2400" dirty="0">
                <a:cs typeface="Arial" charset="0"/>
              </a:rPr>
              <a:t>Registers a new </a:t>
            </a:r>
            <a:r>
              <a:rPr lang="en-US" sz="2400" i="1" dirty="0">
                <a:solidFill>
                  <a:schemeClr val="accent2"/>
                </a:solidFill>
                <a:cs typeface="Arial" charset="0"/>
              </a:rPr>
              <a:t>signal handler </a:t>
            </a:r>
            <a:r>
              <a:rPr lang="en-US" sz="2400" dirty="0">
                <a:cs typeface="Arial" charset="0"/>
              </a:rPr>
              <a:t>for the signal with number </a:t>
            </a:r>
            <a:r>
              <a:rPr lang="en-US" sz="2400" i="1" dirty="0" err="1">
                <a:solidFill>
                  <a:schemeClr val="accent2"/>
                </a:solidFill>
                <a:cs typeface="Arial" charset="0"/>
              </a:rPr>
              <a:t>signum</a:t>
            </a:r>
            <a:r>
              <a:rPr lang="en-US" sz="2400" dirty="0">
                <a:cs typeface="Arial" charset="0"/>
              </a:rPr>
              <a:t>.</a:t>
            </a:r>
          </a:p>
          <a:p>
            <a:pPr algn="l" rtl="0" eaLnBrk="1" hangingPunct="1"/>
            <a:r>
              <a:rPr lang="en-US" sz="2400" dirty="0">
                <a:cs typeface="Arial" charset="0"/>
              </a:rPr>
              <a:t>The signal handler is set to </a:t>
            </a:r>
            <a:r>
              <a:rPr lang="en-US" sz="2400" i="1" dirty="0" err="1">
                <a:cs typeface="Arial" charset="0"/>
              </a:rPr>
              <a:t>sighandler</a:t>
            </a:r>
            <a:r>
              <a:rPr lang="en-US" sz="2400" dirty="0">
                <a:cs typeface="Arial" charset="0"/>
              </a:rPr>
              <a:t> which may be a user specified function, or either </a:t>
            </a:r>
            <a:r>
              <a:rPr lang="en-US" sz="2400" b="1" dirty="0">
                <a:cs typeface="Arial" charset="0"/>
              </a:rPr>
              <a:t>SIG_IGN</a:t>
            </a:r>
            <a:r>
              <a:rPr lang="en-US" sz="2400" dirty="0">
                <a:cs typeface="Arial" charset="0"/>
              </a:rPr>
              <a:t> or </a:t>
            </a:r>
            <a:r>
              <a:rPr lang="en-US" sz="2400" b="1" dirty="0">
                <a:cs typeface="Arial" charset="0"/>
              </a:rPr>
              <a:t>SIG_DFL</a:t>
            </a:r>
            <a:r>
              <a:rPr lang="en-US" sz="2400" dirty="0">
                <a:cs typeface="Arial" charset="0"/>
              </a:rPr>
              <a:t>.</a:t>
            </a:r>
          </a:p>
          <a:p>
            <a:pPr algn="just" eaLnBrk="1" hangingPunct="1"/>
            <a:r>
              <a:rPr lang="en-US" sz="2400" dirty="0">
                <a:cs typeface="Arial" charset="0"/>
              </a:rPr>
              <a:t>If the corresponding handler is set to </a:t>
            </a:r>
            <a:r>
              <a:rPr lang="en-US" sz="2400" b="1" dirty="0">
                <a:cs typeface="Arial" charset="0"/>
              </a:rPr>
              <a:t>SIG_IGN or SIG_DFL</a:t>
            </a:r>
            <a:r>
              <a:rPr lang="en-US" sz="2400" dirty="0">
                <a:cs typeface="Arial" charset="0"/>
              </a:rPr>
              <a:t>, then the signal is ignored or set do default action accordingly.</a:t>
            </a:r>
          </a:p>
          <a:p>
            <a:r>
              <a:rPr lang="en-US" sz="2400" dirty="0"/>
              <a:t>Return Value: previous value of the signal handler, or </a:t>
            </a:r>
            <a:r>
              <a:rPr lang="en-US" sz="2400" b="1" dirty="0"/>
              <a:t>SIG_ERR</a:t>
            </a:r>
            <a:r>
              <a:rPr lang="en-US" sz="2400" dirty="0"/>
              <a:t> on error.</a:t>
            </a:r>
          </a:p>
          <a:p>
            <a:r>
              <a:rPr lang="en-US" sz="2400" dirty="0">
                <a:solidFill>
                  <a:srgbClr val="FF0000"/>
                </a:solidFill>
              </a:rPr>
              <a:t>Deprecated, do not use!</a:t>
            </a:r>
          </a:p>
          <a:p>
            <a:pPr algn="just" eaLnBrk="1" hangingPunct="1"/>
            <a:endParaRPr lang="en-US" sz="2400" dirty="0">
              <a:cs typeface="Arial" charset="0"/>
            </a:endParaRPr>
          </a:p>
        </p:txBody>
      </p:sp>
      <p:sp>
        <p:nvSpPr>
          <p:cNvPr id="4" name="Slide Number Placeholder 3"/>
          <p:cNvSpPr>
            <a:spLocks noGrp="1"/>
          </p:cNvSpPr>
          <p:nvPr>
            <p:ph type="sldNum" sz="quarter" idx="12"/>
          </p:nvPr>
        </p:nvSpPr>
        <p:spPr/>
        <p:txBody>
          <a:bodyPr/>
          <a:lstStyle/>
          <a:p>
            <a:pPr>
              <a:defRPr/>
            </a:pPr>
            <a:fld id="{6654571B-37A4-48AA-BB7D-A68C1C1EEC46}" type="slidenum">
              <a:rPr lang="he-IL" smtClean="0"/>
              <a:pPr>
                <a:defRPr/>
              </a:pPr>
              <a:t>22</a:t>
            </a:fld>
            <a:endParaRPr lang="he-IL"/>
          </a:p>
        </p:txBody>
      </p:sp>
    </p:spTree>
    <p:extLst>
      <p:ext uri="{BB962C8B-B14F-4D97-AF65-F5344CB8AC3E}">
        <p14:creationId xmlns:p14="http://schemas.microsoft.com/office/powerpoint/2010/main" val="2475383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l" rtl="0" eaLnBrk="1" hangingPunct="1"/>
            <a:r>
              <a:rPr lang="en-US" dirty="0">
                <a:cs typeface="Times New Roman" pitchFamily="18" charset="0"/>
              </a:rPr>
              <a:t>Manipulation of Signals</a:t>
            </a:r>
            <a:endParaRPr lang="he-IL" dirty="0"/>
          </a:p>
        </p:txBody>
      </p:sp>
      <p:sp>
        <p:nvSpPr>
          <p:cNvPr id="19459" name="Content Placeholder 2"/>
          <p:cNvSpPr>
            <a:spLocks noGrp="1"/>
          </p:cNvSpPr>
          <p:nvPr>
            <p:ph idx="1"/>
          </p:nvPr>
        </p:nvSpPr>
        <p:spPr/>
        <p:txBody>
          <a:bodyPr>
            <a:noAutofit/>
          </a:bodyPr>
          <a:lstStyle/>
          <a:p>
            <a:pPr rtl="0" eaLnBrk="1" hangingPunct="1"/>
            <a:r>
              <a:rPr lang="en-US" sz="2000" dirty="0">
                <a:cs typeface="Arial" charset="0"/>
              </a:rPr>
              <a:t>On some systems (e.g. System V Unix), if the handler is set to a function </a:t>
            </a:r>
            <a:r>
              <a:rPr lang="en-US" sz="2000" i="1" dirty="0" err="1">
                <a:cs typeface="Arial" charset="0"/>
              </a:rPr>
              <a:t>sighandler</a:t>
            </a:r>
            <a:r>
              <a:rPr lang="en-US" sz="2000" i="1" dirty="0">
                <a:cs typeface="Arial" charset="0"/>
              </a:rPr>
              <a:t> </a:t>
            </a:r>
            <a:r>
              <a:rPr lang="en-US" sz="2000" dirty="0">
                <a:cs typeface="Arial" charset="0"/>
              </a:rPr>
              <a:t>and a signal is received, then first the handler is </a:t>
            </a:r>
            <a:r>
              <a:rPr lang="en-US" sz="2000" i="1" dirty="0">
                <a:effectLst>
                  <a:outerShdw blurRad="38100" dist="38100" dir="2700000" algn="tl">
                    <a:srgbClr val="000000">
                      <a:alpha val="43137"/>
                    </a:srgbClr>
                  </a:outerShdw>
                </a:effectLst>
                <a:cs typeface="Arial" charset="0"/>
              </a:rPr>
              <a:t>reset </a:t>
            </a:r>
            <a:r>
              <a:rPr lang="en-US" sz="2000" dirty="0">
                <a:cs typeface="Arial" charset="0"/>
              </a:rPr>
              <a:t>to SIG_DFL, and next </a:t>
            </a:r>
            <a:r>
              <a:rPr lang="en-US" sz="2000" i="1" dirty="0" err="1">
                <a:cs typeface="Arial" charset="0"/>
              </a:rPr>
              <a:t>sighandler</a:t>
            </a:r>
            <a:r>
              <a:rPr lang="en-US" sz="2000" dirty="0">
                <a:cs typeface="Arial" charset="0"/>
              </a:rPr>
              <a:t> is called.</a:t>
            </a:r>
            <a:endParaRPr lang="en-US" dirty="0">
              <a:cs typeface="Arial" charset="0"/>
            </a:endParaRPr>
          </a:p>
          <a:p>
            <a:pPr rtl="0" eaLnBrk="1" hangingPunct="1"/>
            <a:r>
              <a:rPr lang="en-US" sz="2000" dirty="0">
                <a:cs typeface="Arial" charset="0"/>
              </a:rPr>
              <a:t>This may result in portability issues, or unwanted signal handling.</a:t>
            </a:r>
            <a:endParaRPr lang="en-US" dirty="0">
              <a:cs typeface="Arial" charset="0"/>
            </a:endParaRPr>
          </a:p>
          <a:p>
            <a:pPr rtl="0" eaLnBrk="1" hangingPunct="1"/>
            <a:r>
              <a:rPr lang="en-US" sz="2000" dirty="0">
                <a:cs typeface="Arial" charset="0"/>
              </a:rPr>
              <a:t>One solution to this problem is demonstrated in the “</a:t>
            </a:r>
            <a:r>
              <a:rPr lang="en-US" sz="2000" i="1" dirty="0">
                <a:cs typeface="Arial" charset="0"/>
              </a:rPr>
              <a:t>ouch</a:t>
            </a:r>
            <a:r>
              <a:rPr lang="en-US" sz="2000" dirty="0">
                <a:cs typeface="Arial" charset="0"/>
              </a:rPr>
              <a:t>” signal handler function:</a:t>
            </a:r>
            <a:br>
              <a:rPr lang="en-US" sz="2000" dirty="0">
                <a:cs typeface="Arial" charset="0"/>
              </a:rPr>
            </a:br>
            <a:r>
              <a:rPr lang="en-US" sz="2000" dirty="0">
                <a:cs typeface="Arial" charset="0"/>
              </a:rPr>
              <a:t>	</a:t>
            </a:r>
            <a:r>
              <a:rPr lang="en-US" sz="1800" dirty="0">
                <a:solidFill>
                  <a:schemeClr val="accent1"/>
                </a:solidFill>
                <a:latin typeface="Times New Roman" pitchFamily="18" charset="0"/>
                <a:cs typeface="Times New Roman" pitchFamily="18" charset="0"/>
              </a:rPr>
              <a:t>void</a:t>
            </a:r>
            <a:r>
              <a:rPr lang="en-US" sz="1800" dirty="0">
                <a:latin typeface="Times New Roman" pitchFamily="18" charset="0"/>
                <a:cs typeface="Times New Roman" pitchFamily="18" charset="0"/>
              </a:rPr>
              <a:t> ouch(</a:t>
            </a:r>
            <a:r>
              <a:rPr lang="en-US" sz="1800" dirty="0" err="1">
                <a:solidFill>
                  <a:schemeClr val="accent1"/>
                </a:solidFill>
                <a:latin typeface="Times New Roman" pitchFamily="18" charset="0"/>
                <a:cs typeface="Times New Roman" pitchFamily="18" charset="0"/>
              </a:rPr>
              <a:t>int</a:t>
            </a:r>
            <a:r>
              <a:rPr lang="en-US" sz="1800" dirty="0">
                <a:latin typeface="Times New Roman" pitchFamily="18" charset="0"/>
                <a:cs typeface="Times New Roman" pitchFamily="18" charset="0"/>
              </a:rPr>
              <a:t> sig)</a:t>
            </a:r>
            <a:endParaRPr lang="en-US" sz="2600" dirty="0">
              <a:latin typeface="Times New Roman" pitchFamily="18" charset="0"/>
              <a:cs typeface="Times New Roman" pitchFamily="18" charset="0"/>
            </a:endParaRPr>
          </a:p>
          <a:p>
            <a:pPr lvl="1">
              <a:buNone/>
            </a:pPr>
            <a:r>
              <a:rPr lang="en-US" sz="2600" dirty="0">
                <a:latin typeface="Times New Roman" pitchFamily="18" charset="0"/>
                <a:cs typeface="Times New Roman" pitchFamily="18" charset="0"/>
              </a:rPr>
              <a:t>		</a:t>
            </a:r>
            <a:r>
              <a:rPr lang="en-US" sz="1800" dirty="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lvl="1">
              <a:buNone/>
            </a:pPr>
            <a:r>
              <a:rPr lang="en-US" sz="26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printf</a:t>
            </a:r>
            <a:r>
              <a:rPr lang="en-US" sz="1800" dirty="0">
                <a:latin typeface="Times New Roman" pitchFamily="18" charset="0"/>
                <a:cs typeface="Times New Roman" pitchFamily="18" charset="0"/>
              </a:rPr>
              <a:t>(“OUCH! - I got signal %d\n”, sig);</a:t>
            </a:r>
            <a:endParaRPr lang="en-US" sz="2600" dirty="0">
              <a:latin typeface="Times New Roman" pitchFamily="18" charset="0"/>
              <a:cs typeface="Times New Roman" pitchFamily="18" charset="0"/>
            </a:endParaRPr>
          </a:p>
          <a:p>
            <a:pPr lvl="1">
              <a:buNone/>
            </a:pPr>
            <a:r>
              <a:rPr lang="en-US" sz="2600" dirty="0">
                <a:latin typeface="Times New Roman" pitchFamily="18" charset="0"/>
                <a:cs typeface="Times New Roman" pitchFamily="18" charset="0"/>
              </a:rPr>
              <a:t>			</a:t>
            </a:r>
            <a:r>
              <a:rPr lang="en-US" sz="1800" dirty="0">
                <a:latin typeface="Times New Roman" pitchFamily="18" charset="0"/>
                <a:cs typeface="Times New Roman" pitchFamily="18" charset="0"/>
              </a:rPr>
              <a:t>signal(</a:t>
            </a:r>
            <a:r>
              <a:rPr lang="en-US" sz="1800" dirty="0">
                <a:solidFill>
                  <a:schemeClr val="accent2"/>
                </a:solidFill>
                <a:latin typeface="Times New Roman" pitchFamily="18" charset="0"/>
                <a:cs typeface="Times New Roman" pitchFamily="18" charset="0"/>
              </a:rPr>
              <a:t>SIGINT</a:t>
            </a:r>
            <a:r>
              <a:rPr lang="en-US" sz="1800" dirty="0">
                <a:latin typeface="Times New Roman" pitchFamily="18" charset="0"/>
                <a:cs typeface="Times New Roman" pitchFamily="18" charset="0"/>
              </a:rPr>
              <a:t>, </a:t>
            </a:r>
            <a:r>
              <a:rPr lang="en-US" sz="1800" dirty="0">
                <a:solidFill>
                  <a:schemeClr val="accent2"/>
                </a:solidFill>
                <a:latin typeface="Times New Roman" pitchFamily="18" charset="0"/>
                <a:cs typeface="Times New Roman" pitchFamily="18" charset="0"/>
              </a:rPr>
              <a:t>ouch</a:t>
            </a:r>
            <a:r>
              <a:rPr lang="en-US" sz="1800" dirty="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lvl="1">
              <a:buNone/>
            </a:pPr>
            <a:r>
              <a:rPr lang="en-US" sz="2600" dirty="0">
                <a:latin typeface="Times New Roman" pitchFamily="18" charset="0"/>
                <a:cs typeface="Times New Roman" pitchFamily="18" charset="0"/>
              </a:rPr>
              <a:t>		</a:t>
            </a:r>
            <a:r>
              <a:rPr lang="en-US" sz="1800" dirty="0">
                <a:latin typeface="Times New Roman" pitchFamily="18" charset="0"/>
                <a:cs typeface="Times New Roman" pitchFamily="18" charset="0"/>
              </a:rPr>
              <a:t>}</a:t>
            </a:r>
            <a:endParaRPr lang="en-US" sz="2600" dirty="0">
              <a:latin typeface="Times New Roman" pitchFamily="18" charset="0"/>
              <a:cs typeface="Times New Roman" pitchFamily="18" charset="0"/>
            </a:endParaRPr>
          </a:p>
          <a:p>
            <a:r>
              <a:rPr lang="en-US" sz="2000" dirty="0">
                <a:cs typeface="Arial" charset="0"/>
              </a:rPr>
              <a:t>What is the problem with this solution?</a:t>
            </a:r>
            <a:endParaRPr lang="he-IL" dirty="0"/>
          </a:p>
        </p:txBody>
      </p:sp>
      <p:sp>
        <p:nvSpPr>
          <p:cNvPr id="4" name="Slide Number Placeholder 3"/>
          <p:cNvSpPr>
            <a:spLocks noGrp="1"/>
          </p:cNvSpPr>
          <p:nvPr>
            <p:ph type="sldNum" sz="quarter" idx="12"/>
          </p:nvPr>
        </p:nvSpPr>
        <p:spPr/>
        <p:txBody>
          <a:bodyPr/>
          <a:lstStyle/>
          <a:p>
            <a:pPr>
              <a:defRPr/>
            </a:pPr>
            <a:fld id="{C41E496A-AE0A-488E-8D2D-194433DE76BB}" type="slidenum">
              <a:rPr lang="he-IL" smtClean="0"/>
              <a:pPr>
                <a:defRPr/>
              </a:pPr>
              <a:t>23</a:t>
            </a:fld>
            <a:endParaRPr lang="he-IL"/>
          </a:p>
        </p:txBody>
      </p:sp>
    </p:spTree>
    <p:extLst>
      <p:ext uri="{BB962C8B-B14F-4D97-AF65-F5344CB8AC3E}">
        <p14:creationId xmlns:p14="http://schemas.microsoft.com/office/powerpoint/2010/main" val="146295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59">
                                            <p:txEl>
                                              <p:pRg st="7" end="7"/>
                                            </p:txEl>
                                          </p:spTgt>
                                        </p:tgtEl>
                                        <p:attrNameLst>
                                          <p:attrName>style.visibility</p:attrName>
                                        </p:attrNameLst>
                                      </p:cBhvr>
                                      <p:to>
                                        <p:strVal val="visible"/>
                                      </p:to>
                                    </p:set>
                                    <p:animEffect transition="in" filter="wipe(left)">
                                      <p:cBhvr>
                                        <p:cTn id="7"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cs typeface="Times New Roman" pitchFamily="18" charset="0"/>
              </a:rPr>
              <a:t>Waiting for signals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400" b="1" dirty="0" err="1">
                <a:solidFill>
                  <a:schemeClr val="accent1"/>
                </a:solidFill>
              </a:rPr>
              <a:t>int</a:t>
            </a:r>
            <a:r>
              <a:rPr lang="en-US" sz="2400" b="1" dirty="0">
                <a:solidFill>
                  <a:schemeClr val="accent1"/>
                </a:solidFill>
              </a:rPr>
              <a:t> pause(void);</a:t>
            </a:r>
          </a:p>
          <a:p>
            <a:pPr marL="0" indent="0">
              <a:buNone/>
            </a:pPr>
            <a:endParaRPr lang="en-US" sz="2400" b="1" dirty="0">
              <a:solidFill>
                <a:schemeClr val="accent1"/>
              </a:solidFill>
            </a:endParaRPr>
          </a:p>
          <a:p>
            <a:pPr marL="0" indent="0">
              <a:buNone/>
            </a:pPr>
            <a:r>
              <a:rPr lang="en-US" sz="2400" dirty="0"/>
              <a:t>Causes</a:t>
            </a:r>
            <a:r>
              <a:rPr lang="en-US" sz="2400" b="1" dirty="0"/>
              <a:t> </a:t>
            </a:r>
            <a:r>
              <a:rPr lang="en-US" sz="2400" dirty="0"/>
              <a:t>the calling process (or thread) to sleep until a (</a:t>
            </a:r>
            <a:r>
              <a:rPr lang="en-US" sz="2400" dirty="0">
                <a:effectLst>
                  <a:outerShdw blurRad="38100" dist="38100" dir="2700000" algn="tl">
                    <a:srgbClr val="000000">
                      <a:alpha val="43137"/>
                    </a:srgbClr>
                  </a:outerShdw>
                </a:effectLst>
              </a:rPr>
              <a:t>any</a:t>
            </a:r>
            <a:r>
              <a:rPr lang="en-US" sz="2400" dirty="0"/>
              <a:t>) signal is delivered that either terminates the process or causes the invocation of a signal-catching function.</a:t>
            </a:r>
          </a:p>
          <a:p>
            <a:pPr marL="0" indent="0">
              <a:buNone/>
            </a:pPr>
            <a:endParaRPr lang="en-US" sz="2400" dirty="0"/>
          </a:p>
          <a:p>
            <a:pPr marL="0" indent="0">
              <a:buNone/>
            </a:pPr>
            <a:r>
              <a:rPr lang="en-US" sz="2400" b="1" dirty="0" err="1">
                <a:solidFill>
                  <a:schemeClr val="accent1"/>
                </a:solidFill>
              </a:rPr>
              <a:t>int</a:t>
            </a:r>
            <a:r>
              <a:rPr lang="en-US" sz="2400" b="1" dirty="0">
                <a:solidFill>
                  <a:schemeClr val="accent1"/>
                </a:solidFill>
              </a:rPr>
              <a:t> </a:t>
            </a:r>
            <a:r>
              <a:rPr lang="en-US" sz="2400" b="1" dirty="0" err="1">
                <a:solidFill>
                  <a:schemeClr val="accent1"/>
                </a:solidFill>
              </a:rPr>
              <a:t>sigsuspend</a:t>
            </a:r>
            <a:r>
              <a:rPr lang="en-US" sz="2400" b="1" dirty="0">
                <a:solidFill>
                  <a:schemeClr val="accent1"/>
                </a:solidFill>
              </a:rPr>
              <a:t>(</a:t>
            </a:r>
            <a:r>
              <a:rPr lang="en-US" sz="2400" b="1" dirty="0" err="1">
                <a:solidFill>
                  <a:schemeClr val="accent1"/>
                </a:solidFill>
              </a:rPr>
              <a:t>const</a:t>
            </a:r>
            <a:r>
              <a:rPr lang="en-US" sz="2400" b="1" dirty="0">
                <a:solidFill>
                  <a:schemeClr val="accent1"/>
                </a:solidFill>
              </a:rPr>
              <a:t> </a:t>
            </a:r>
            <a:r>
              <a:rPr lang="en-US" sz="2400" b="1" dirty="0" err="1">
                <a:solidFill>
                  <a:schemeClr val="accent1"/>
                </a:solidFill>
              </a:rPr>
              <a:t>sigset_t</a:t>
            </a:r>
            <a:r>
              <a:rPr lang="en-US" sz="2400" b="1" dirty="0">
                <a:solidFill>
                  <a:schemeClr val="accent1"/>
                </a:solidFill>
              </a:rPr>
              <a:t> *</a:t>
            </a:r>
            <a:r>
              <a:rPr lang="en-US" sz="2400" i="1" dirty="0">
                <a:solidFill>
                  <a:schemeClr val="accent1"/>
                </a:solidFill>
              </a:rPr>
              <a:t>mask</a:t>
            </a:r>
            <a:r>
              <a:rPr lang="en-US" sz="2400" b="1" dirty="0">
                <a:solidFill>
                  <a:schemeClr val="accent1"/>
                </a:solidFill>
              </a:rPr>
              <a:t>);</a:t>
            </a:r>
          </a:p>
          <a:p>
            <a:pPr marL="0" indent="0">
              <a:buNone/>
            </a:pPr>
            <a:endParaRPr lang="en-US" sz="2400" b="1" dirty="0">
              <a:solidFill>
                <a:schemeClr val="accent1"/>
              </a:solidFill>
            </a:endParaRPr>
          </a:p>
          <a:p>
            <a:pPr marL="0" indent="0">
              <a:buNone/>
            </a:pPr>
            <a:r>
              <a:rPr lang="en-US" sz="2400" dirty="0"/>
              <a:t>Temporarily replaces the signal mask of the process, and suspends the process until a signal not belonging to the waiting mask arrives.</a:t>
            </a:r>
          </a:p>
          <a:p>
            <a:pPr marL="0" indent="0">
              <a:buNone/>
            </a:pPr>
            <a:r>
              <a:rPr lang="en-US" sz="2400" dirty="0"/>
              <a:t>Allows waiting for a </a:t>
            </a:r>
            <a:r>
              <a:rPr lang="en-US" sz="2400" dirty="0">
                <a:effectLst>
                  <a:outerShdw blurRad="38100" dist="38100" dir="2700000" algn="tl">
                    <a:srgbClr val="000000">
                      <a:alpha val="43137"/>
                    </a:srgbClr>
                  </a:outerShdw>
                </a:effectLst>
              </a:rPr>
              <a:t>particular</a:t>
            </a:r>
            <a:r>
              <a:rPr lang="en-US" sz="2400" dirty="0"/>
              <a:t> signal.</a:t>
            </a:r>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24</a:t>
            </a:fld>
            <a:endParaRPr lang="he-IL"/>
          </a:p>
        </p:txBody>
      </p:sp>
    </p:spTree>
    <p:extLst>
      <p:ext uri="{BB962C8B-B14F-4D97-AF65-F5344CB8AC3E}">
        <p14:creationId xmlns:p14="http://schemas.microsoft.com/office/powerpoint/2010/main" val="1678525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l" eaLnBrk="1" hangingPunct="1"/>
            <a:r>
              <a:rPr lang="en-US" dirty="0"/>
              <a:t>Alternative to the signal </a:t>
            </a:r>
            <a:r>
              <a:rPr lang="en-US" dirty="0" err="1"/>
              <a:t>syscall</a:t>
            </a:r>
            <a:endParaRPr lang="he-IL"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eaLnBrk="1" hangingPunct="1">
              <a:defRPr/>
            </a:pPr>
            <a:r>
              <a:rPr lang="en-US" sz="3800" dirty="0"/>
              <a:t>A more sophisticated (and safe) way of manipulating signals is by using the </a:t>
            </a:r>
            <a:r>
              <a:rPr lang="en-US" sz="3400" dirty="0" err="1"/>
              <a:t>sigaction</a:t>
            </a:r>
            <a:r>
              <a:rPr lang="en-US" sz="3400" dirty="0"/>
              <a:t> (and related methods).</a:t>
            </a:r>
          </a:p>
          <a:p>
            <a:pPr lvl="1" eaLnBrk="1" hangingPunct="1">
              <a:defRPr/>
            </a:pPr>
            <a:r>
              <a:rPr lang="en-US" sz="3000" dirty="0"/>
              <a:t>We will not cover these on this course</a:t>
            </a:r>
          </a:p>
          <a:p>
            <a:pPr lvl="1" eaLnBrk="1" hangingPunct="1">
              <a:defRPr/>
            </a:pPr>
            <a:r>
              <a:rPr lang="en-US" sz="3000" dirty="0"/>
              <a:t> you can read more about them in the nearest MAN. </a:t>
            </a:r>
          </a:p>
        </p:txBody>
      </p:sp>
      <p:sp>
        <p:nvSpPr>
          <p:cNvPr id="4" name="Slide Number Placeholder 3"/>
          <p:cNvSpPr>
            <a:spLocks noGrp="1"/>
          </p:cNvSpPr>
          <p:nvPr>
            <p:ph type="sldNum" sz="quarter" idx="12"/>
          </p:nvPr>
        </p:nvSpPr>
        <p:spPr/>
        <p:txBody>
          <a:bodyPr/>
          <a:lstStyle/>
          <a:p>
            <a:pPr>
              <a:defRPr/>
            </a:pPr>
            <a:fld id="{5CDE3884-0117-4453-820B-EF55F75DACD1}" type="slidenum">
              <a:rPr lang="he-IL" smtClean="0"/>
              <a:pPr>
                <a:defRPr/>
              </a:pPr>
              <a:t>25</a:t>
            </a:fld>
            <a:endParaRPr lang="he-IL"/>
          </a:p>
        </p:txBody>
      </p:sp>
    </p:spTree>
    <p:extLst>
      <p:ext uri="{BB962C8B-B14F-4D97-AF65-F5344CB8AC3E}">
        <p14:creationId xmlns:p14="http://schemas.microsoft.com/office/powerpoint/2010/main" val="244052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564904"/>
            <a:ext cx="8229600" cy="1143000"/>
          </a:xfrm>
        </p:spPr>
        <p:txBody>
          <a:bodyPr/>
          <a:lstStyle/>
          <a:p>
            <a:r>
              <a:rPr lang="en-US" dirty="0"/>
              <a:t>Alternative to the signal </a:t>
            </a:r>
            <a:r>
              <a:rPr lang="en-US" dirty="0" err="1"/>
              <a:t>syscall</a:t>
            </a:r>
            <a:endParaRPr lang="en-US"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26</a:t>
            </a:fld>
            <a:endParaRPr lang="he-IL"/>
          </a:p>
        </p:txBody>
      </p:sp>
    </p:spTree>
    <p:extLst>
      <p:ext uri="{BB962C8B-B14F-4D97-AF65-F5344CB8AC3E}">
        <p14:creationId xmlns:p14="http://schemas.microsoft.com/office/powerpoint/2010/main" val="3464801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l" rtl="0" eaLnBrk="1" hangingPunct="1"/>
            <a:r>
              <a:rPr lang="en-US" dirty="0">
                <a:cs typeface="Times New Roman" pitchFamily="18" charset="0"/>
              </a:rPr>
              <a:t>Manipulation of Signals- </a:t>
            </a:r>
            <a:r>
              <a:rPr lang="en-US" i="1" dirty="0" err="1">
                <a:effectLst>
                  <a:outerShdw blurRad="38100" dist="38100" dir="2700000" algn="tl">
                    <a:srgbClr val="000000">
                      <a:alpha val="43137"/>
                    </a:srgbClr>
                  </a:outerShdw>
                </a:effectLst>
                <a:cs typeface="Times New Roman" pitchFamily="18" charset="0"/>
              </a:rPr>
              <a:t>sigaction</a:t>
            </a:r>
            <a:endParaRPr lang="he-IL"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62500" lnSpcReduction="20000"/>
          </a:bodyPr>
          <a:lstStyle/>
          <a:p>
            <a:pPr marL="0" algn="l" rtl="0" eaLnBrk="1" hangingPunct="1">
              <a:buFont typeface="Arial" pitchFamily="34" charset="0"/>
              <a:buNone/>
              <a:defRPr/>
            </a:pPr>
            <a:r>
              <a:rPr lang="en-US" sz="3800" b="1" dirty="0" err="1">
                <a:solidFill>
                  <a:schemeClr val="accent1"/>
                </a:solidFill>
              </a:rPr>
              <a:t>int</a:t>
            </a:r>
            <a:r>
              <a:rPr lang="en-US" sz="3800" b="1" dirty="0">
                <a:solidFill>
                  <a:schemeClr val="accent1"/>
                </a:solidFill>
              </a:rPr>
              <a:t> </a:t>
            </a:r>
            <a:r>
              <a:rPr lang="en-US" sz="3800" b="1" dirty="0" err="1">
                <a:solidFill>
                  <a:schemeClr val="accent1"/>
                </a:solidFill>
              </a:rPr>
              <a:t>sigaction</a:t>
            </a:r>
            <a:r>
              <a:rPr lang="en-US" sz="3800" b="1" dirty="0">
                <a:solidFill>
                  <a:schemeClr val="accent1"/>
                </a:solidFill>
              </a:rPr>
              <a:t>(</a:t>
            </a:r>
            <a:r>
              <a:rPr lang="en-US" sz="3800" b="1" dirty="0" err="1">
                <a:solidFill>
                  <a:schemeClr val="accent1"/>
                </a:solidFill>
              </a:rPr>
              <a:t>int</a:t>
            </a:r>
            <a:r>
              <a:rPr lang="en-US" sz="3800" b="1" dirty="0">
                <a:solidFill>
                  <a:schemeClr val="accent1"/>
                </a:solidFill>
              </a:rPr>
              <a:t> </a:t>
            </a:r>
            <a:r>
              <a:rPr lang="en-US" sz="3800" i="1" dirty="0" err="1">
                <a:solidFill>
                  <a:schemeClr val="accent1"/>
                </a:solidFill>
              </a:rPr>
              <a:t>signum</a:t>
            </a:r>
            <a:r>
              <a:rPr lang="en-US" sz="3800" b="1" dirty="0">
                <a:solidFill>
                  <a:schemeClr val="accent1"/>
                </a:solidFill>
              </a:rPr>
              <a:t>, const struct </a:t>
            </a:r>
            <a:r>
              <a:rPr lang="en-US" sz="3800" b="1" dirty="0" err="1">
                <a:solidFill>
                  <a:schemeClr val="accent1"/>
                </a:solidFill>
              </a:rPr>
              <a:t>sigaction</a:t>
            </a:r>
            <a:r>
              <a:rPr lang="en-US" sz="3800" b="1" dirty="0">
                <a:solidFill>
                  <a:schemeClr val="accent1"/>
                </a:solidFill>
              </a:rPr>
              <a:t> *</a:t>
            </a:r>
            <a:r>
              <a:rPr lang="en-US" sz="3800" i="1" dirty="0">
                <a:solidFill>
                  <a:schemeClr val="accent1"/>
                </a:solidFill>
              </a:rPr>
              <a:t>act</a:t>
            </a:r>
            <a:r>
              <a:rPr lang="en-US" sz="3800" b="1" dirty="0">
                <a:solidFill>
                  <a:schemeClr val="accent1"/>
                </a:solidFill>
              </a:rPr>
              <a:t>,</a:t>
            </a:r>
            <a:r>
              <a:rPr lang="en-US" sz="3800" dirty="0">
                <a:solidFill>
                  <a:schemeClr val="accent1"/>
                </a:solidFill>
              </a:rPr>
              <a:t> </a:t>
            </a:r>
          </a:p>
          <a:p>
            <a:pPr marL="0" algn="l" rtl="0" eaLnBrk="1" hangingPunct="1">
              <a:buFont typeface="Arial" pitchFamily="34" charset="0"/>
              <a:buNone/>
              <a:defRPr/>
            </a:pPr>
            <a:r>
              <a:rPr lang="en-US" sz="3800" b="1" dirty="0">
                <a:solidFill>
                  <a:schemeClr val="accent1"/>
                </a:solidFill>
              </a:rPr>
              <a:t>struct </a:t>
            </a:r>
            <a:r>
              <a:rPr lang="en-US" sz="3800" b="1" dirty="0" err="1">
                <a:solidFill>
                  <a:schemeClr val="accent1"/>
                </a:solidFill>
              </a:rPr>
              <a:t>sigaction</a:t>
            </a:r>
            <a:r>
              <a:rPr lang="en-US" sz="3800" b="1" dirty="0">
                <a:solidFill>
                  <a:schemeClr val="accent1"/>
                </a:solidFill>
              </a:rPr>
              <a:t> *</a:t>
            </a:r>
            <a:r>
              <a:rPr lang="en-US" sz="3800" i="1" dirty="0" err="1">
                <a:solidFill>
                  <a:schemeClr val="accent1"/>
                </a:solidFill>
              </a:rPr>
              <a:t>oldact</a:t>
            </a:r>
            <a:r>
              <a:rPr lang="en-US" sz="3800" b="1" dirty="0">
                <a:solidFill>
                  <a:schemeClr val="accent1"/>
                </a:solidFill>
              </a:rPr>
              <a:t>);</a:t>
            </a:r>
            <a:r>
              <a:rPr lang="en-US" sz="3800" dirty="0">
                <a:solidFill>
                  <a:schemeClr val="accent1"/>
                </a:solidFill>
              </a:rPr>
              <a:t> </a:t>
            </a:r>
          </a:p>
          <a:p>
            <a:pPr marL="0" algn="l" rtl="0" eaLnBrk="1" hangingPunct="1">
              <a:buFont typeface="Arial" pitchFamily="34" charset="0"/>
              <a:buNone/>
              <a:defRPr/>
            </a:pPr>
            <a:endParaRPr lang="en-US" dirty="0">
              <a:solidFill>
                <a:schemeClr val="accent1"/>
              </a:solidFill>
            </a:endParaRPr>
          </a:p>
          <a:p>
            <a:pPr algn="l" rtl="0" eaLnBrk="1" hangingPunct="1">
              <a:buFont typeface="Arial" pitchFamily="34" charset="0"/>
              <a:buChar char="•"/>
              <a:defRPr/>
            </a:pPr>
            <a:r>
              <a:rPr lang="en-US" sz="3800" dirty="0"/>
              <a:t>A more sophisticated (and safe) way of manipulating signals. </a:t>
            </a:r>
          </a:p>
          <a:p>
            <a:pPr algn="l" rtl="0" eaLnBrk="1" hangingPunct="1">
              <a:buFont typeface="Arial" pitchFamily="34" charset="0"/>
              <a:buChar char="•"/>
              <a:defRPr/>
            </a:pPr>
            <a:r>
              <a:rPr lang="en-US" sz="3800" dirty="0"/>
              <a:t>Doesn’t restore (by default) the signal handler to default when delivering a signal.</a:t>
            </a:r>
          </a:p>
          <a:p>
            <a:pPr algn="l" rtl="0" eaLnBrk="1" hangingPunct="1">
              <a:buFont typeface="Arial" pitchFamily="34" charset="0"/>
              <a:buChar char="•"/>
              <a:defRPr/>
            </a:pPr>
            <a:r>
              <a:rPr lang="en-US" sz="3800" i="1" dirty="0" err="1">
                <a:solidFill>
                  <a:schemeClr val="accent2"/>
                </a:solidFill>
              </a:rPr>
              <a:t>signum</a:t>
            </a:r>
            <a:r>
              <a:rPr lang="en-US" sz="3800" dirty="0"/>
              <a:t> is the number of the signal.</a:t>
            </a:r>
          </a:p>
          <a:p>
            <a:pPr algn="l" rtl="0" eaLnBrk="1" hangingPunct="1">
              <a:buFont typeface="Arial" pitchFamily="34" charset="0"/>
              <a:buChar char="•"/>
              <a:defRPr/>
            </a:pPr>
            <a:r>
              <a:rPr lang="en-US" sz="3800" i="1" dirty="0">
                <a:solidFill>
                  <a:schemeClr val="accent2"/>
                </a:solidFill>
              </a:rPr>
              <a:t>act</a:t>
            </a:r>
            <a:r>
              <a:rPr lang="en-US" sz="3800" dirty="0"/>
              <a:t> is a pointer to a struct containing much information including the new signal handler.</a:t>
            </a:r>
          </a:p>
          <a:p>
            <a:pPr algn="l" rtl="0" eaLnBrk="1" hangingPunct="1">
              <a:buFont typeface="Arial" pitchFamily="34" charset="0"/>
              <a:buChar char="•"/>
              <a:defRPr/>
            </a:pPr>
            <a:r>
              <a:rPr lang="en-US" sz="3800" i="1" dirty="0" err="1">
                <a:solidFill>
                  <a:schemeClr val="accent2"/>
                </a:solidFill>
              </a:rPr>
              <a:t>oldact</a:t>
            </a:r>
            <a:r>
              <a:rPr lang="en-US" sz="3800" dirty="0"/>
              <a:t> if not null will receive the old signal handler.</a:t>
            </a:r>
          </a:p>
          <a:p>
            <a:pPr algn="l" rtl="0" eaLnBrk="1" hangingPunct="1">
              <a:buFont typeface="Arial" pitchFamily="34" charset="0"/>
              <a:buNone/>
              <a:defRPr/>
            </a:pPr>
            <a:endParaRPr lang="en-US" sz="3800" dirty="0"/>
          </a:p>
          <a:p>
            <a:pPr algn="l" rtl="0" eaLnBrk="1" hangingPunct="1">
              <a:buFont typeface="Arial" pitchFamily="34" charset="0"/>
              <a:buNone/>
              <a:defRPr/>
            </a:pPr>
            <a:r>
              <a:rPr lang="en-US" sz="3800" dirty="0"/>
              <a:t> </a:t>
            </a:r>
            <a:r>
              <a:rPr lang="en-US" sz="2200" dirty="0"/>
              <a:t>For more details and another example see:</a:t>
            </a:r>
            <a:endParaRPr lang="en-US" sz="3800" dirty="0"/>
          </a:p>
          <a:p>
            <a:pPr algn="l" rtl="0" eaLnBrk="1" hangingPunct="1">
              <a:buFont typeface="Arial" pitchFamily="34" charset="0"/>
              <a:buNone/>
              <a:defRPr/>
            </a:pPr>
            <a:r>
              <a:rPr lang="en-US" sz="2600" dirty="0">
                <a:hlinkClick r:id="rId3"/>
              </a:rPr>
              <a:t>http://www.opengroup.org/onlinepubs/009695399/functions/sigaction.html</a:t>
            </a:r>
            <a:endParaRPr lang="en-US" sz="2600" dirty="0"/>
          </a:p>
        </p:txBody>
      </p:sp>
      <p:sp>
        <p:nvSpPr>
          <p:cNvPr id="4" name="Slide Number Placeholder 3"/>
          <p:cNvSpPr>
            <a:spLocks noGrp="1"/>
          </p:cNvSpPr>
          <p:nvPr>
            <p:ph type="sldNum" sz="quarter" idx="12"/>
          </p:nvPr>
        </p:nvSpPr>
        <p:spPr/>
        <p:txBody>
          <a:bodyPr/>
          <a:lstStyle/>
          <a:p>
            <a:pPr>
              <a:defRPr/>
            </a:pPr>
            <a:fld id="{5CDE3884-0117-4453-820B-EF55F75DACD1}" type="slidenum">
              <a:rPr lang="he-IL" smtClean="0"/>
              <a:pPr>
                <a:defRPr/>
              </a:pPr>
              <a:t>27</a:t>
            </a:fld>
            <a:endParaRPr lang="he-IL"/>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cs typeface="Times New Roman" pitchFamily="18" charset="0"/>
              </a:rPr>
              <a:t>Manipulation of Signals- </a:t>
            </a:r>
            <a:r>
              <a:rPr lang="en-US" i="1" dirty="0" err="1">
                <a:effectLst>
                  <a:outerShdw blurRad="38100" dist="38100" dir="2700000" algn="tl">
                    <a:srgbClr val="000000">
                      <a:alpha val="43137"/>
                    </a:srgbClr>
                  </a:outerShdw>
                </a:effectLst>
                <a:cs typeface="Times New Roman" pitchFamily="18" charset="0"/>
              </a:rPr>
              <a:t>sigaction</a:t>
            </a:r>
            <a:endParaRPr lang="en-US" dirty="0"/>
          </a:p>
        </p:txBody>
      </p:sp>
      <p:sp>
        <p:nvSpPr>
          <p:cNvPr id="3" name="Content Placeholder 2"/>
          <p:cNvSpPr>
            <a:spLocks noGrp="1"/>
          </p:cNvSpPr>
          <p:nvPr>
            <p:ph idx="1"/>
          </p:nvPr>
        </p:nvSpPr>
        <p:spPr>
          <a:xfrm>
            <a:off x="457200" y="1600200"/>
            <a:ext cx="8229600" cy="4781128"/>
          </a:xfrm>
        </p:spPr>
        <p:txBody>
          <a:bodyPr>
            <a:normAutofit fontScale="92500" lnSpcReduction="20000"/>
          </a:bodyPr>
          <a:lstStyle/>
          <a:p>
            <a:pPr marL="0" indent="0" defTabSz="566738">
              <a:buNone/>
            </a:pPr>
            <a:r>
              <a:rPr lang="en-US" sz="2400" dirty="0"/>
              <a:t>The </a:t>
            </a:r>
            <a:r>
              <a:rPr lang="en-US" sz="2400" i="1" dirty="0" err="1">
                <a:solidFill>
                  <a:srgbClr val="006000"/>
                </a:solidFill>
              </a:rPr>
              <a:t>sigaction</a:t>
            </a:r>
            <a:r>
              <a:rPr lang="en-US" sz="2400" dirty="0"/>
              <a:t> structure is defined as something like: </a:t>
            </a:r>
          </a:p>
          <a:p>
            <a:pPr marL="400050" lvl="1" indent="0" defTabSz="566738">
              <a:buNone/>
            </a:pPr>
            <a:r>
              <a:rPr lang="en-US" sz="2000" dirty="0"/>
              <a:t>	</a:t>
            </a:r>
            <a:r>
              <a:rPr lang="en-US" sz="2000" dirty="0" err="1"/>
              <a:t>struct</a:t>
            </a:r>
            <a:r>
              <a:rPr lang="en-US" sz="2000" dirty="0"/>
              <a:t> </a:t>
            </a:r>
            <a:r>
              <a:rPr lang="en-US" sz="2000" dirty="0" err="1"/>
              <a:t>sigaction</a:t>
            </a:r>
            <a:r>
              <a:rPr lang="en-US" sz="2000" dirty="0"/>
              <a:t> { </a:t>
            </a:r>
          </a:p>
          <a:p>
            <a:pPr marL="400050" lvl="1" indent="0" defTabSz="566738">
              <a:buNone/>
            </a:pPr>
            <a:r>
              <a:rPr lang="en-US" sz="2000" dirty="0"/>
              <a:t>		void (*</a:t>
            </a:r>
            <a:r>
              <a:rPr lang="en-US" sz="2000" dirty="0" err="1"/>
              <a:t>sa_handler</a:t>
            </a:r>
            <a:r>
              <a:rPr lang="en-US" sz="2000" dirty="0"/>
              <a:t>)(</a:t>
            </a:r>
            <a:r>
              <a:rPr lang="en-US" sz="2000" dirty="0" err="1"/>
              <a:t>int</a:t>
            </a:r>
            <a:r>
              <a:rPr lang="en-US" sz="2000" dirty="0"/>
              <a:t>); </a:t>
            </a:r>
            <a:br>
              <a:rPr lang="en-US" sz="2000" dirty="0"/>
            </a:br>
            <a:r>
              <a:rPr lang="en-US" sz="2000" dirty="0"/>
              <a:t>		</a:t>
            </a:r>
            <a:r>
              <a:rPr lang="en-US" sz="2000" dirty="0" err="1"/>
              <a:t>sigset_t</a:t>
            </a:r>
            <a:r>
              <a:rPr lang="en-US" sz="2000" dirty="0"/>
              <a:t> </a:t>
            </a:r>
            <a:r>
              <a:rPr lang="en-US" sz="2000" dirty="0" err="1"/>
              <a:t>sa_mask</a:t>
            </a:r>
            <a:r>
              <a:rPr lang="en-US" sz="2000" dirty="0"/>
              <a:t>; </a:t>
            </a:r>
          </a:p>
          <a:p>
            <a:pPr marL="400050" lvl="1" indent="0" defTabSz="566738">
              <a:buNone/>
            </a:pPr>
            <a:r>
              <a:rPr lang="en-US" sz="2000" dirty="0"/>
              <a:t>		</a:t>
            </a:r>
            <a:r>
              <a:rPr lang="en-US" sz="2000" dirty="0" err="1"/>
              <a:t>int</a:t>
            </a:r>
            <a:r>
              <a:rPr lang="en-US" sz="2000" dirty="0"/>
              <a:t> </a:t>
            </a:r>
            <a:r>
              <a:rPr lang="en-US" sz="2000" dirty="0" err="1"/>
              <a:t>sa_flags</a:t>
            </a:r>
            <a:r>
              <a:rPr lang="en-US" sz="2000" dirty="0"/>
              <a:t>; </a:t>
            </a:r>
          </a:p>
          <a:p>
            <a:pPr marL="400050" lvl="1" indent="0" defTabSz="566738">
              <a:buNone/>
            </a:pPr>
            <a:r>
              <a:rPr lang="en-US" sz="2000" dirty="0"/>
              <a:t>		void (*</a:t>
            </a:r>
            <a:r>
              <a:rPr lang="en-US" sz="2000" dirty="0" err="1"/>
              <a:t>sa_restorer</a:t>
            </a:r>
            <a:r>
              <a:rPr lang="en-US" sz="2000" dirty="0"/>
              <a:t>)(void); </a:t>
            </a:r>
          </a:p>
          <a:p>
            <a:pPr marL="400050" lvl="1" indent="0" defTabSz="566738">
              <a:buNone/>
            </a:pPr>
            <a:r>
              <a:rPr lang="en-US" sz="2000" dirty="0"/>
              <a:t>	};</a:t>
            </a:r>
          </a:p>
          <a:p>
            <a:pPr defTabSz="566738"/>
            <a:r>
              <a:rPr lang="en-US" sz="2400" i="1" dirty="0" err="1">
                <a:solidFill>
                  <a:schemeClr val="accent2"/>
                </a:solidFill>
              </a:rPr>
              <a:t>sa_handler</a:t>
            </a:r>
            <a:r>
              <a:rPr lang="en-US" sz="2400" dirty="0"/>
              <a:t> specifies the action to be associated with </a:t>
            </a:r>
            <a:r>
              <a:rPr lang="en-US" sz="2400" i="1" dirty="0" err="1"/>
              <a:t>signum</a:t>
            </a:r>
            <a:r>
              <a:rPr lang="en-US" sz="2400" dirty="0"/>
              <a:t> and may be </a:t>
            </a:r>
            <a:r>
              <a:rPr lang="en-US" sz="2400" b="1" dirty="0"/>
              <a:t>SIG_DFL</a:t>
            </a:r>
            <a:r>
              <a:rPr lang="en-US" sz="2400" dirty="0"/>
              <a:t>, </a:t>
            </a:r>
            <a:r>
              <a:rPr lang="en-US" sz="2400" b="1" dirty="0"/>
              <a:t>SIG_IGN</a:t>
            </a:r>
            <a:r>
              <a:rPr lang="en-US" sz="2400" dirty="0"/>
              <a:t>, or a pointer to a signal handling function.</a:t>
            </a:r>
          </a:p>
          <a:p>
            <a:pPr defTabSz="566738"/>
            <a:r>
              <a:rPr lang="en-US" sz="2400" i="1" dirty="0" err="1">
                <a:solidFill>
                  <a:schemeClr val="accent2"/>
                </a:solidFill>
              </a:rPr>
              <a:t>sa_mask</a:t>
            </a:r>
            <a:r>
              <a:rPr lang="en-US" sz="2600" i="1" dirty="0">
                <a:solidFill>
                  <a:schemeClr val="accent2"/>
                </a:solidFill>
              </a:rPr>
              <a:t> </a:t>
            </a:r>
            <a:r>
              <a:rPr lang="en-US" sz="2400" dirty="0"/>
              <a:t>specifies a mask of signals which should be blocked during execution of the signal handler. In addition, the signal which triggered the handler will be blocked, unless the </a:t>
            </a:r>
            <a:r>
              <a:rPr lang="en-US" sz="2400" b="1" dirty="0"/>
              <a:t>SA_NODEFER</a:t>
            </a:r>
            <a:r>
              <a:rPr lang="en-US" sz="2400" dirty="0"/>
              <a:t> flag is used.</a:t>
            </a:r>
          </a:p>
          <a:p>
            <a:pPr defTabSz="566738"/>
            <a:r>
              <a:rPr lang="en-US" sz="2400" i="1" dirty="0" err="1">
                <a:solidFill>
                  <a:schemeClr val="accent2"/>
                </a:solidFill>
              </a:rPr>
              <a:t>sa_flags</a:t>
            </a:r>
            <a:r>
              <a:rPr lang="en-US" sz="2400" dirty="0"/>
              <a:t> specifies a set of flags which modify the behavior of the signal.</a:t>
            </a:r>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28</a:t>
            </a:fld>
            <a:endParaRPr lang="he-IL"/>
          </a:p>
        </p:txBody>
      </p:sp>
    </p:spTree>
    <p:extLst>
      <p:ext uri="{BB962C8B-B14F-4D97-AF65-F5344CB8AC3E}">
        <p14:creationId xmlns:p14="http://schemas.microsoft.com/office/powerpoint/2010/main" val="939740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l" rtl="0" eaLnBrk="1" hangingPunct="1"/>
            <a:r>
              <a:rPr lang="en-US" sz="4000" dirty="0">
                <a:cs typeface="Times New Roman" pitchFamily="18" charset="0"/>
              </a:rPr>
              <a:t>Manipulation of Signals- </a:t>
            </a:r>
            <a:r>
              <a:rPr lang="en-US" sz="4000" i="1" dirty="0" err="1">
                <a:effectLst>
                  <a:outerShdw blurRad="38100" dist="38100" dir="2700000" algn="tl">
                    <a:srgbClr val="000000">
                      <a:alpha val="43137"/>
                    </a:srgbClr>
                  </a:outerShdw>
                </a:effectLst>
                <a:cs typeface="Times New Roman" pitchFamily="18" charset="0"/>
              </a:rPr>
              <a:t>sigprocmask</a:t>
            </a:r>
            <a:endParaRPr lang="he-IL" sz="4000"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20000"/>
          </a:bodyPr>
          <a:lstStyle/>
          <a:p>
            <a:pPr marL="0" algn="l" rtl="0" eaLnBrk="1" hangingPunct="1">
              <a:buFont typeface="Arial" pitchFamily="34" charset="0"/>
              <a:buNone/>
              <a:defRPr/>
            </a:pPr>
            <a:r>
              <a:rPr lang="da-DK" sz="2800" b="1" dirty="0">
                <a:solidFill>
                  <a:schemeClr val="accent1"/>
                </a:solidFill>
              </a:rPr>
              <a:t>int sigprocmask(int </a:t>
            </a:r>
            <a:r>
              <a:rPr lang="da-DK" sz="2800" i="1" dirty="0">
                <a:solidFill>
                  <a:schemeClr val="accent1"/>
                </a:solidFill>
              </a:rPr>
              <a:t>how</a:t>
            </a:r>
            <a:r>
              <a:rPr lang="da-DK" sz="2800" b="1" dirty="0">
                <a:solidFill>
                  <a:schemeClr val="accent1"/>
                </a:solidFill>
              </a:rPr>
              <a:t>, const sigset_t *</a:t>
            </a:r>
            <a:r>
              <a:rPr lang="da-DK" sz="2800" i="1" dirty="0">
                <a:solidFill>
                  <a:schemeClr val="accent1"/>
                </a:solidFill>
              </a:rPr>
              <a:t>set</a:t>
            </a:r>
            <a:r>
              <a:rPr lang="da-DK" sz="2800" b="1" dirty="0">
                <a:solidFill>
                  <a:schemeClr val="accent1"/>
                </a:solidFill>
              </a:rPr>
              <a:t>,</a:t>
            </a:r>
            <a:r>
              <a:rPr lang="da-DK" sz="2800" dirty="0">
                <a:solidFill>
                  <a:schemeClr val="accent1"/>
                </a:solidFill>
              </a:rPr>
              <a:t> </a:t>
            </a:r>
            <a:r>
              <a:rPr lang="da-DK" sz="2800" b="1" dirty="0">
                <a:solidFill>
                  <a:schemeClr val="accent1"/>
                </a:solidFill>
              </a:rPr>
              <a:t>sigset_t *</a:t>
            </a:r>
            <a:r>
              <a:rPr lang="da-DK" sz="2800" i="1" dirty="0">
                <a:solidFill>
                  <a:schemeClr val="accent1"/>
                </a:solidFill>
              </a:rPr>
              <a:t>oldset</a:t>
            </a:r>
            <a:r>
              <a:rPr lang="da-DK" sz="2800" b="1" dirty="0">
                <a:solidFill>
                  <a:schemeClr val="accent1"/>
                </a:solidFill>
              </a:rPr>
              <a:t>);</a:t>
            </a:r>
            <a:r>
              <a:rPr lang="da-DK" sz="2800" dirty="0">
                <a:solidFill>
                  <a:schemeClr val="accent1"/>
                </a:solidFill>
              </a:rPr>
              <a:t> </a:t>
            </a:r>
          </a:p>
          <a:p>
            <a:pPr marL="0" algn="l" rtl="0" eaLnBrk="1" hangingPunct="1">
              <a:buFont typeface="Arial" pitchFamily="34" charset="0"/>
              <a:buChar char="•"/>
              <a:defRPr/>
            </a:pPr>
            <a:endParaRPr lang="da-DK" dirty="0">
              <a:solidFill>
                <a:schemeClr val="accent1"/>
              </a:solidFill>
            </a:endParaRPr>
          </a:p>
          <a:p>
            <a:pPr marL="0" algn="l" rtl="0" eaLnBrk="1" hangingPunct="1">
              <a:buFont typeface="Arial" pitchFamily="34" charset="0"/>
              <a:buNone/>
              <a:defRPr/>
            </a:pPr>
            <a:r>
              <a:rPr lang="en-US" dirty="0"/>
              <a:t>The </a:t>
            </a:r>
            <a:r>
              <a:rPr lang="en-US" b="1" dirty="0" err="1"/>
              <a:t>sigprocmask</a:t>
            </a:r>
            <a:r>
              <a:rPr lang="en-US" dirty="0"/>
              <a:t> call is used to change the list of currently </a:t>
            </a:r>
            <a:r>
              <a:rPr lang="en-US" i="1" dirty="0">
                <a:solidFill>
                  <a:schemeClr val="accent2"/>
                </a:solidFill>
              </a:rPr>
              <a:t>blocked</a:t>
            </a:r>
            <a:r>
              <a:rPr lang="en-US" dirty="0"/>
              <a:t> signals. The behaviour of the call is dependent on the value of </a:t>
            </a:r>
            <a:r>
              <a:rPr lang="en-US" i="1" dirty="0">
                <a:solidFill>
                  <a:schemeClr val="accent2"/>
                </a:solidFill>
                <a:effectLst>
                  <a:outerShdw blurRad="38100" dist="38100" dir="2700000" algn="tl">
                    <a:srgbClr val="000000">
                      <a:alpha val="43137"/>
                    </a:srgbClr>
                  </a:outerShdw>
                </a:effectLst>
              </a:rPr>
              <a:t>how</a:t>
            </a:r>
            <a:r>
              <a:rPr lang="en-US" dirty="0"/>
              <a:t>, as follows:</a:t>
            </a:r>
          </a:p>
          <a:p>
            <a:pPr lvl="1" eaLnBrk="1" hangingPunct="1"/>
            <a:r>
              <a:rPr lang="en-US" b="1" dirty="0">
                <a:cs typeface="Arial" charset="0"/>
              </a:rPr>
              <a:t>SIG_BLOCK</a:t>
            </a:r>
            <a:r>
              <a:rPr lang="en-US" dirty="0">
                <a:cs typeface="Arial" charset="0"/>
              </a:rPr>
              <a:t> The set of blocked signals is the union of the current set and the </a:t>
            </a:r>
            <a:r>
              <a:rPr lang="en-US" i="1" dirty="0">
                <a:cs typeface="Arial" charset="0"/>
              </a:rPr>
              <a:t>set</a:t>
            </a:r>
            <a:r>
              <a:rPr lang="en-US" dirty="0">
                <a:cs typeface="Arial" charset="0"/>
              </a:rPr>
              <a:t> argument.</a:t>
            </a:r>
          </a:p>
          <a:p>
            <a:pPr lvl="1" eaLnBrk="1" hangingPunct="1"/>
            <a:r>
              <a:rPr lang="en-US" b="1" dirty="0">
                <a:cs typeface="Arial" charset="0"/>
              </a:rPr>
              <a:t>SIG_UNBLOCK</a:t>
            </a:r>
            <a:r>
              <a:rPr lang="en-US" dirty="0">
                <a:cs typeface="Arial" charset="0"/>
              </a:rPr>
              <a:t> The signals in </a:t>
            </a:r>
            <a:r>
              <a:rPr lang="en-US" i="1" dirty="0">
                <a:cs typeface="Arial" charset="0"/>
              </a:rPr>
              <a:t>set</a:t>
            </a:r>
            <a:r>
              <a:rPr lang="en-US" dirty="0">
                <a:cs typeface="Arial" charset="0"/>
              </a:rPr>
              <a:t> are removed from the current set of blocked signals. It is legal to attempt to unblock a signal which is not blocked.</a:t>
            </a:r>
          </a:p>
          <a:p>
            <a:pPr lvl="1" eaLnBrk="1" hangingPunct="1"/>
            <a:r>
              <a:rPr lang="en-US" b="1" dirty="0">
                <a:cs typeface="Arial" charset="0"/>
              </a:rPr>
              <a:t>SIG_SETMASK</a:t>
            </a:r>
            <a:r>
              <a:rPr lang="en-US" dirty="0">
                <a:cs typeface="Arial" charset="0"/>
              </a:rPr>
              <a:t> The set of blocked signals is set to the argument </a:t>
            </a:r>
            <a:r>
              <a:rPr lang="en-US" i="1" dirty="0">
                <a:cs typeface="Arial" charset="0"/>
              </a:rPr>
              <a:t>set</a:t>
            </a:r>
            <a:r>
              <a:rPr lang="en-US" dirty="0">
                <a:cs typeface="Arial" charset="0"/>
              </a:rPr>
              <a:t>.</a:t>
            </a:r>
            <a:endParaRPr lang="he-IL" dirty="0"/>
          </a:p>
          <a:p>
            <a:pPr marL="0" algn="l" rtl="0" eaLnBrk="1" hangingPunct="1">
              <a:buFont typeface="Arial" pitchFamily="34" charset="0"/>
              <a:buNone/>
              <a:defRPr/>
            </a:pPr>
            <a:endParaRPr lang="da-DK" dirty="0"/>
          </a:p>
          <a:p>
            <a:pPr algn="l" rtl="0" eaLnBrk="1" hangingPunct="1">
              <a:buFont typeface="Arial" pitchFamily="34" charset="0"/>
              <a:buNone/>
              <a:defRPr/>
            </a:pPr>
            <a:endParaRPr lang="he-IL" dirty="0"/>
          </a:p>
        </p:txBody>
      </p:sp>
      <p:sp>
        <p:nvSpPr>
          <p:cNvPr id="4" name="Slide Number Placeholder 3"/>
          <p:cNvSpPr>
            <a:spLocks noGrp="1"/>
          </p:cNvSpPr>
          <p:nvPr>
            <p:ph type="sldNum" sz="quarter" idx="12"/>
          </p:nvPr>
        </p:nvSpPr>
        <p:spPr/>
        <p:txBody>
          <a:bodyPr/>
          <a:lstStyle/>
          <a:p>
            <a:pPr>
              <a:defRPr/>
            </a:pPr>
            <a:fld id="{43113AEE-1E03-46E3-B8CE-CC648BBA6E5F}" type="slidenum">
              <a:rPr lang="he-IL" smtClean="0"/>
              <a:pPr>
                <a:defRPr/>
              </a:pPr>
              <a:t>29</a:t>
            </a:fld>
            <a:endParaRPr lang="he-I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just" rtl="0" eaLnBrk="1" hangingPunct="1"/>
            <a:r>
              <a:rPr lang="en-US" dirty="0">
                <a:cs typeface="Times New Roman" pitchFamily="18" charset="0"/>
              </a:rPr>
              <a:t>Signals-Examples</a:t>
            </a:r>
            <a:endParaRPr lang="he-IL"/>
          </a:p>
        </p:txBody>
      </p:sp>
      <p:sp>
        <p:nvSpPr>
          <p:cNvPr id="6147" name="Content Placeholder 2"/>
          <p:cNvSpPr>
            <a:spLocks noGrp="1"/>
          </p:cNvSpPr>
          <p:nvPr>
            <p:ph idx="1"/>
          </p:nvPr>
        </p:nvSpPr>
        <p:spPr/>
        <p:txBody>
          <a:bodyPr>
            <a:normAutofit lnSpcReduction="10000"/>
          </a:bodyPr>
          <a:lstStyle/>
          <a:p>
            <a:pPr eaLnBrk="1" hangingPunct="1"/>
            <a:r>
              <a:rPr lang="en-US" b="1" dirty="0">
                <a:cs typeface="Arial" charset="0"/>
              </a:rPr>
              <a:t>SIGSEGV</a:t>
            </a:r>
            <a:r>
              <a:rPr lang="en-US" dirty="0">
                <a:cs typeface="Arial" charset="0"/>
              </a:rPr>
              <a:t> – Segmentation Faults</a:t>
            </a:r>
          </a:p>
          <a:p>
            <a:pPr eaLnBrk="1" hangingPunct="1"/>
            <a:r>
              <a:rPr lang="en-US" b="1" dirty="0">
                <a:cs typeface="Arial" charset="0"/>
              </a:rPr>
              <a:t>SIGFPE</a:t>
            </a:r>
            <a:r>
              <a:rPr lang="en-US" dirty="0">
                <a:cs typeface="Arial" charset="0"/>
              </a:rPr>
              <a:t> – Floating Point Error</a:t>
            </a:r>
          </a:p>
          <a:p>
            <a:pPr algn="l" rtl="0" eaLnBrk="1" hangingPunct="1"/>
            <a:r>
              <a:rPr lang="en-US" b="1" dirty="0">
                <a:cs typeface="Arial" charset="0"/>
              </a:rPr>
              <a:t>SIGSTOP</a:t>
            </a:r>
            <a:r>
              <a:rPr lang="en-US" dirty="0">
                <a:cs typeface="Arial" charset="0"/>
              </a:rPr>
              <a:t> – Causes process to suspend itself</a:t>
            </a:r>
          </a:p>
          <a:p>
            <a:pPr algn="l" rtl="0" eaLnBrk="1" hangingPunct="1"/>
            <a:r>
              <a:rPr lang="en-US" b="1" dirty="0">
                <a:cs typeface="Arial" charset="0"/>
              </a:rPr>
              <a:t>SIGCONT</a:t>
            </a:r>
            <a:r>
              <a:rPr lang="en-US" dirty="0">
                <a:cs typeface="Arial" charset="0"/>
              </a:rPr>
              <a:t> – Causes a suspended process to resume execution</a:t>
            </a:r>
          </a:p>
          <a:p>
            <a:pPr algn="l" rtl="0" eaLnBrk="1" hangingPunct="1">
              <a:buFont typeface="Arial" charset="0"/>
              <a:buNone/>
            </a:pPr>
            <a:endParaRPr lang="en-US" dirty="0">
              <a:cs typeface="Arial" charset="0"/>
            </a:endParaRPr>
          </a:p>
          <a:p>
            <a:pPr algn="l" rtl="0" eaLnBrk="1" hangingPunct="1">
              <a:buFont typeface="Arial" charset="0"/>
              <a:buNone/>
            </a:pPr>
            <a:endParaRPr lang="en-US" dirty="0">
              <a:cs typeface="Arial" charset="0"/>
            </a:endParaRPr>
          </a:p>
          <a:p>
            <a:pPr eaLnBrk="1" hangingPunct="1">
              <a:buFont typeface="Wingdings" pitchFamily="2" charset="2"/>
              <a:buChar char="Ø"/>
            </a:pPr>
            <a:r>
              <a:rPr lang="en-US" sz="1900" dirty="0">
                <a:cs typeface="Arial" charset="0"/>
              </a:rPr>
              <a:t>A list of signals in Linux: </a:t>
            </a:r>
            <a:r>
              <a:rPr lang="en-US" sz="1700" dirty="0">
                <a:hlinkClick r:id="rId3"/>
              </a:rPr>
              <a:t>http://www.ucs.cam.ac.uk/docs/course-notes/unix-courses/Building/files/signals.pdf</a:t>
            </a:r>
            <a:endParaRPr lang="en-US" sz="1700" dirty="0">
              <a:cs typeface="Arial" charset="0"/>
            </a:endParaRPr>
          </a:p>
          <a:p>
            <a:pPr algn="l" rtl="0" eaLnBrk="1" hangingPunct="1">
              <a:buFont typeface="Arial" charset="0"/>
              <a:buNone/>
            </a:pPr>
            <a:endParaRPr lang="he-IL" dirty="0"/>
          </a:p>
        </p:txBody>
      </p:sp>
      <p:sp>
        <p:nvSpPr>
          <p:cNvPr id="4" name="Slide Number Placeholder 3"/>
          <p:cNvSpPr>
            <a:spLocks noGrp="1"/>
          </p:cNvSpPr>
          <p:nvPr>
            <p:ph type="sldNum" sz="quarter" idx="12"/>
          </p:nvPr>
        </p:nvSpPr>
        <p:spPr/>
        <p:txBody>
          <a:bodyPr/>
          <a:lstStyle/>
          <a:p>
            <a:pPr>
              <a:defRPr/>
            </a:pPr>
            <a:fld id="{EAAD6691-976B-4E11-A87C-B55FB1B4ED66}" type="slidenum">
              <a:rPr lang="he-IL" smtClean="0"/>
              <a:pPr>
                <a:defRPr/>
              </a:pPr>
              <a:t>3</a:t>
            </a:fld>
            <a:endParaRPr lang="he-IL"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l" rtl="0" eaLnBrk="1" hangingPunct="1"/>
            <a:r>
              <a:rPr lang="en-US" sz="4000" dirty="0">
                <a:cs typeface="Times New Roman" pitchFamily="18" charset="0"/>
              </a:rPr>
              <a:t>Manipulation of Signals- </a:t>
            </a:r>
            <a:r>
              <a:rPr lang="en-US" sz="4000" i="1" dirty="0" err="1">
                <a:effectLst>
                  <a:outerShdw blurRad="38100" dist="38100" dir="2700000" algn="tl">
                    <a:srgbClr val="000000">
                      <a:alpha val="43137"/>
                    </a:srgbClr>
                  </a:outerShdw>
                </a:effectLst>
                <a:cs typeface="Times New Roman" pitchFamily="18" charset="0"/>
              </a:rPr>
              <a:t>sigprocmask</a:t>
            </a:r>
            <a:endParaRPr lang="he-IL" sz="4000" dirty="0">
              <a:effectLst>
                <a:outerShdw blurRad="38100" dist="38100" dir="2700000" algn="tl">
                  <a:srgbClr val="000000">
                    <a:alpha val="43137"/>
                  </a:srgbClr>
                </a:outerShdw>
              </a:effectLst>
            </a:endParaRPr>
          </a:p>
        </p:txBody>
      </p:sp>
      <p:sp>
        <p:nvSpPr>
          <p:cNvPr id="24579" name="Content Placeholder 2"/>
          <p:cNvSpPr>
            <a:spLocks noGrp="1"/>
          </p:cNvSpPr>
          <p:nvPr>
            <p:ph idx="1"/>
          </p:nvPr>
        </p:nvSpPr>
        <p:spPr/>
        <p:txBody>
          <a:bodyPr/>
          <a:lstStyle/>
          <a:p>
            <a:pPr eaLnBrk="1" hangingPunct="1"/>
            <a:r>
              <a:rPr lang="en-US" i="1" dirty="0" err="1">
                <a:solidFill>
                  <a:schemeClr val="accent2"/>
                </a:solidFill>
              </a:rPr>
              <a:t>sigset_t</a:t>
            </a:r>
            <a:r>
              <a:rPr lang="en-US" dirty="0"/>
              <a:t> is a basic data structure used to represent a signal set.</a:t>
            </a:r>
            <a:endParaRPr lang="en-US" dirty="0">
              <a:cs typeface="Arial" charset="0"/>
            </a:endParaRPr>
          </a:p>
          <a:p>
            <a:pPr eaLnBrk="1" hangingPunct="1"/>
            <a:r>
              <a:rPr lang="en-US" dirty="0">
                <a:cs typeface="Arial" charset="0"/>
              </a:rPr>
              <a:t>Initialization of </a:t>
            </a:r>
            <a:r>
              <a:rPr lang="en-US" i="1" dirty="0" err="1">
                <a:solidFill>
                  <a:schemeClr val="accent2"/>
                </a:solidFill>
                <a:cs typeface="Arial" charset="0"/>
              </a:rPr>
              <a:t>sigset_t</a:t>
            </a:r>
            <a:r>
              <a:rPr lang="en-US" i="1" dirty="0">
                <a:solidFill>
                  <a:schemeClr val="accent2"/>
                </a:solidFill>
                <a:cs typeface="Arial" charset="0"/>
              </a:rPr>
              <a:t> </a:t>
            </a:r>
            <a:r>
              <a:rPr lang="en-US" dirty="0">
                <a:cs typeface="Arial" charset="0"/>
              </a:rPr>
              <a:t>should be done using: </a:t>
            </a:r>
            <a:r>
              <a:rPr lang="en-US" i="1" dirty="0" err="1">
                <a:solidFill>
                  <a:schemeClr val="accent2"/>
                </a:solidFill>
                <a:cs typeface="Arial" charset="0"/>
              </a:rPr>
              <a:t>sigemptyset</a:t>
            </a:r>
            <a:r>
              <a:rPr lang="en-US" dirty="0">
                <a:cs typeface="Arial" charset="0"/>
              </a:rPr>
              <a:t>, </a:t>
            </a:r>
            <a:r>
              <a:rPr lang="en-US" i="1" dirty="0" err="1">
                <a:solidFill>
                  <a:schemeClr val="accent2"/>
                </a:solidFill>
                <a:cs typeface="Arial" charset="0"/>
              </a:rPr>
              <a:t>sigfillset</a:t>
            </a:r>
            <a:r>
              <a:rPr lang="en-US" dirty="0"/>
              <a:t>, </a:t>
            </a:r>
            <a:r>
              <a:rPr lang="en-US" i="1" dirty="0" err="1">
                <a:solidFill>
                  <a:schemeClr val="accent2"/>
                </a:solidFill>
                <a:cs typeface="Arial" charset="0"/>
              </a:rPr>
              <a:t>sigaddset</a:t>
            </a:r>
            <a:r>
              <a:rPr lang="en-US" dirty="0">
                <a:cs typeface="Arial" charset="0"/>
              </a:rPr>
              <a:t>, …</a:t>
            </a:r>
          </a:p>
          <a:p>
            <a:pPr eaLnBrk="1" hangingPunct="1"/>
            <a:r>
              <a:rPr lang="en-US" dirty="0">
                <a:cs typeface="Arial" charset="0"/>
              </a:rPr>
              <a:t>A variable of type </a:t>
            </a:r>
            <a:r>
              <a:rPr lang="en-US" i="1" dirty="0" err="1">
                <a:solidFill>
                  <a:schemeClr val="accent2"/>
                </a:solidFill>
                <a:cs typeface="Arial" charset="0"/>
              </a:rPr>
              <a:t>sigset_t</a:t>
            </a:r>
            <a:r>
              <a:rPr lang="en-US" dirty="0">
                <a:cs typeface="Arial" charset="0"/>
              </a:rPr>
              <a:t> should not be manipulated manually (for portability)!</a:t>
            </a:r>
          </a:p>
          <a:p>
            <a:pPr algn="l" rtl="0" eaLnBrk="1" hangingPunct="1"/>
            <a:r>
              <a:rPr lang="en-US" dirty="0">
                <a:cs typeface="Arial" charset="0"/>
              </a:rPr>
              <a:t>An example of usage can be found at: </a:t>
            </a:r>
            <a:r>
              <a:rPr lang="en-US" sz="1800" dirty="0">
                <a:cs typeface="Arial" charset="0"/>
                <a:hlinkClick r:id="rId3"/>
              </a:rPr>
              <a:t>http://www.linuxprogrammingblog.com/code-examples/blocking-signals-with-sigprocmask</a:t>
            </a:r>
            <a:endParaRPr lang="en-US" sz="1800" dirty="0">
              <a:cs typeface="Arial" charset="0"/>
            </a:endParaRPr>
          </a:p>
          <a:p>
            <a:pPr algn="l" rtl="0" eaLnBrk="1" hangingPunct="1">
              <a:buFont typeface="Arial" charset="0"/>
              <a:buNone/>
            </a:pPr>
            <a:endParaRPr lang="en-US" sz="1600" dirty="0">
              <a:cs typeface="Arial" charset="0"/>
            </a:endParaRPr>
          </a:p>
        </p:txBody>
      </p:sp>
      <p:sp>
        <p:nvSpPr>
          <p:cNvPr id="4" name="Slide Number Placeholder 3"/>
          <p:cNvSpPr>
            <a:spLocks noGrp="1"/>
          </p:cNvSpPr>
          <p:nvPr>
            <p:ph type="sldNum" sz="quarter" idx="12"/>
          </p:nvPr>
        </p:nvSpPr>
        <p:spPr/>
        <p:txBody>
          <a:bodyPr/>
          <a:lstStyle/>
          <a:p>
            <a:pPr>
              <a:defRPr/>
            </a:pPr>
            <a:fld id="{B60B6C5C-A3CF-4435-B613-6143B037FFDE}" type="slidenum">
              <a:rPr lang="he-IL" smtClean="0"/>
              <a:pPr>
                <a:defRPr/>
              </a:pPr>
              <a:t>30</a:t>
            </a:fld>
            <a:endParaRPr lang="he-IL"/>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cs typeface="Times New Roman" pitchFamily="18" charset="0"/>
              </a:rPr>
              <a:t>Manipulation of Signals- </a:t>
            </a:r>
            <a:r>
              <a:rPr lang="en-US" sz="4000" i="1" dirty="0" err="1">
                <a:effectLst>
                  <a:outerShdw blurRad="38100" dist="38100" dir="2700000" algn="tl">
                    <a:srgbClr val="000000">
                      <a:alpha val="43137"/>
                    </a:srgbClr>
                  </a:outerShdw>
                </a:effectLst>
                <a:cs typeface="Times New Roman" pitchFamily="18" charset="0"/>
              </a:rPr>
              <a:t>sigpending</a:t>
            </a:r>
            <a:endParaRPr lang="en-US" sz="4000" dirty="0"/>
          </a:p>
        </p:txBody>
      </p:sp>
      <p:sp>
        <p:nvSpPr>
          <p:cNvPr id="3" name="Content Placeholder 2"/>
          <p:cNvSpPr>
            <a:spLocks noGrp="1"/>
          </p:cNvSpPr>
          <p:nvPr>
            <p:ph idx="1"/>
          </p:nvPr>
        </p:nvSpPr>
        <p:spPr/>
        <p:txBody>
          <a:bodyPr/>
          <a:lstStyle/>
          <a:p>
            <a:pPr marL="0" indent="0">
              <a:buNone/>
            </a:pPr>
            <a:r>
              <a:rPr lang="en-US" b="1" dirty="0" err="1">
                <a:solidFill>
                  <a:schemeClr val="accent1"/>
                </a:solidFill>
              </a:rPr>
              <a:t>int</a:t>
            </a:r>
            <a:r>
              <a:rPr lang="en-US" dirty="0">
                <a:solidFill>
                  <a:schemeClr val="accent1"/>
                </a:solidFill>
              </a:rPr>
              <a:t> </a:t>
            </a:r>
            <a:r>
              <a:rPr lang="en-US" b="1" dirty="0" err="1">
                <a:solidFill>
                  <a:schemeClr val="accent1"/>
                </a:solidFill>
              </a:rPr>
              <a:t>sigpending</a:t>
            </a:r>
            <a:r>
              <a:rPr lang="en-US" b="1" dirty="0">
                <a:solidFill>
                  <a:schemeClr val="accent1"/>
                </a:solidFill>
              </a:rPr>
              <a:t>(</a:t>
            </a:r>
            <a:r>
              <a:rPr lang="en-US" b="1" dirty="0" err="1">
                <a:solidFill>
                  <a:schemeClr val="accent1"/>
                </a:solidFill>
              </a:rPr>
              <a:t>sigset_t</a:t>
            </a:r>
            <a:r>
              <a:rPr lang="en-US" dirty="0">
                <a:solidFill>
                  <a:schemeClr val="accent1"/>
                </a:solidFill>
              </a:rPr>
              <a:t> </a:t>
            </a:r>
            <a:r>
              <a:rPr lang="en-US" b="1" dirty="0">
                <a:solidFill>
                  <a:schemeClr val="accent1"/>
                </a:solidFill>
              </a:rPr>
              <a:t>*</a:t>
            </a:r>
            <a:r>
              <a:rPr lang="en-US" i="1" dirty="0">
                <a:solidFill>
                  <a:schemeClr val="accent1"/>
                </a:solidFill>
              </a:rPr>
              <a:t>set</a:t>
            </a:r>
            <a:r>
              <a:rPr lang="en-US" b="1" dirty="0">
                <a:solidFill>
                  <a:schemeClr val="accent1"/>
                </a:solidFill>
              </a:rPr>
              <a:t>);</a:t>
            </a:r>
          </a:p>
          <a:p>
            <a:pPr marL="0" indent="0">
              <a:buNone/>
            </a:pPr>
            <a:endParaRPr lang="en-US" b="1" dirty="0">
              <a:solidFill>
                <a:schemeClr val="accent1"/>
              </a:solidFill>
            </a:endParaRPr>
          </a:p>
          <a:p>
            <a:pPr marL="0" indent="0">
              <a:buNone/>
            </a:pPr>
            <a:r>
              <a:rPr lang="en-US" dirty="0"/>
              <a:t>Returns the set of signals that are pending for delivery to the calling thread (i.e., the signals which have been raised while blocked). The mask of pending signals is returned in </a:t>
            </a:r>
            <a:r>
              <a:rPr lang="en-US" i="1" dirty="0"/>
              <a:t>set</a:t>
            </a:r>
            <a:r>
              <a:rPr lang="en-US" dirty="0"/>
              <a:t>.</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31</a:t>
            </a:fld>
            <a:endParaRPr lang="he-IL"/>
          </a:p>
        </p:txBody>
      </p:sp>
    </p:spTree>
    <p:extLst>
      <p:ext uri="{BB962C8B-B14F-4D97-AF65-F5344CB8AC3E}">
        <p14:creationId xmlns:p14="http://schemas.microsoft.com/office/powerpoint/2010/main" val="626648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Examples</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893F895-C6CA-455F-B56D-D6651FC7A8A8}" type="slidenum">
              <a:rPr lang="he-IL" smtClean="0"/>
              <a:pPr>
                <a:defRPr/>
              </a:pPr>
              <a:t>32</a:t>
            </a:fld>
            <a:endParaRPr lang="he-IL"/>
          </a:p>
        </p:txBody>
      </p:sp>
    </p:spTree>
    <p:extLst>
      <p:ext uri="{BB962C8B-B14F-4D97-AF65-F5344CB8AC3E}">
        <p14:creationId xmlns:p14="http://schemas.microsoft.com/office/powerpoint/2010/main" val="3026424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28625" y="214313"/>
            <a:ext cx="8229600" cy="1143000"/>
          </a:xfrm>
        </p:spPr>
        <p:txBody>
          <a:bodyPr/>
          <a:lstStyle/>
          <a:p>
            <a:pPr algn="l" rtl="0" eaLnBrk="1" hangingPunct="1"/>
            <a:r>
              <a:rPr lang="en-US">
                <a:cs typeface="Times New Roman" pitchFamily="18" charset="0"/>
              </a:rPr>
              <a:t>Example 1</a:t>
            </a:r>
            <a:endParaRPr lang="he-IL"/>
          </a:p>
        </p:txBody>
      </p:sp>
      <p:sp>
        <p:nvSpPr>
          <p:cNvPr id="25603" name="Rectangle 2"/>
          <p:cNvSpPr>
            <a:spLocks noGrp="1" noChangeArrowheads="1"/>
          </p:cNvSpPr>
          <p:nvPr>
            <p:ph idx="1"/>
          </p:nvPr>
        </p:nvSpPr>
        <p:spPr>
          <a:xfrm>
            <a:off x="428625" y="1143000"/>
            <a:ext cx="7170738" cy="5278368"/>
          </a:xfrm>
        </p:spPr>
        <p:txBody>
          <a:bodyPr bIns="0" anchor="ctr">
            <a:spAutoFit/>
          </a:bodyPr>
          <a:lstStyle/>
          <a:p>
            <a:pPr marL="0" indent="0" algn="just" rtl="0" eaLnBrk="1" hangingPunct="1">
              <a:spcBef>
                <a:spcPct val="0"/>
              </a:spcBef>
              <a:buFont typeface="Arial" charset="0"/>
              <a:buNone/>
            </a:pPr>
            <a:r>
              <a:rPr lang="en-US" sz="1700" dirty="0">
                <a:latin typeface="Times New Roman" pitchFamily="18" charset="0"/>
                <a:cs typeface="Times New Roman" pitchFamily="18" charset="0"/>
              </a:rPr>
              <a:t>#include &lt;</a:t>
            </a:r>
            <a:r>
              <a:rPr lang="en-US" sz="1700" dirty="0" err="1">
                <a:latin typeface="Times New Roman" pitchFamily="18" charset="0"/>
                <a:cs typeface="Times New Roman" pitchFamily="18" charset="0"/>
              </a:rPr>
              <a:t>stdio.h</a:t>
            </a:r>
            <a:r>
              <a:rPr lang="en-US" sz="1700" dirty="0">
                <a:latin typeface="Times New Roman" pitchFamily="18" charset="0"/>
                <a:cs typeface="Times New Roman" pitchFamily="18" charset="0"/>
              </a:rPr>
              <a:t>&gt;     </a:t>
            </a:r>
            <a:r>
              <a:rPr lang="en-US" sz="1700" dirty="0">
                <a:solidFill>
                  <a:srgbClr val="A52A2A"/>
                </a:solidFill>
                <a:latin typeface="Times New Roman" pitchFamily="18" charset="0"/>
                <a:cs typeface="Times New Roman" pitchFamily="18" charset="0"/>
              </a:rPr>
              <a:t>   /* standard I/O functions  */</a:t>
            </a:r>
          </a:p>
          <a:p>
            <a:pPr marL="0" indent="0" algn="just" rtl="0" eaLnBrk="1" hangingPunct="1">
              <a:spcBef>
                <a:spcPct val="0"/>
              </a:spcBef>
              <a:buFont typeface="Arial" charset="0"/>
              <a:buNone/>
            </a:pPr>
            <a:r>
              <a:rPr lang="en-US" sz="1700" dirty="0">
                <a:latin typeface="Times New Roman" pitchFamily="18" charset="0"/>
                <a:cs typeface="Times New Roman" pitchFamily="18" charset="0"/>
              </a:rPr>
              <a:t>#include &lt;</a:t>
            </a:r>
            <a:r>
              <a:rPr lang="en-US" sz="1700" dirty="0" err="1">
                <a:latin typeface="Times New Roman" pitchFamily="18" charset="0"/>
                <a:cs typeface="Times New Roman" pitchFamily="18" charset="0"/>
              </a:rPr>
              <a:t>unistd.h</a:t>
            </a:r>
            <a:r>
              <a:rPr lang="en-US" sz="1700" dirty="0">
                <a:latin typeface="Times New Roman" pitchFamily="18" charset="0"/>
                <a:cs typeface="Times New Roman" pitchFamily="18" charset="0"/>
              </a:rPr>
              <a:t>&gt;    </a:t>
            </a:r>
            <a:r>
              <a:rPr lang="en-US" sz="1700" dirty="0">
                <a:solidFill>
                  <a:srgbClr val="A52A2A"/>
                </a:solidFill>
                <a:latin typeface="Times New Roman" pitchFamily="18" charset="0"/>
                <a:cs typeface="Times New Roman" pitchFamily="18" charset="0"/>
              </a:rPr>
              <a:t>  /* standard </a:t>
            </a:r>
            <a:r>
              <a:rPr lang="en-US" sz="1700" dirty="0" err="1">
                <a:solidFill>
                  <a:srgbClr val="A52A2A"/>
                </a:solidFill>
                <a:latin typeface="Times New Roman" pitchFamily="18" charset="0"/>
                <a:cs typeface="Times New Roman" pitchFamily="18" charset="0"/>
              </a:rPr>
              <a:t>unix</a:t>
            </a:r>
            <a:r>
              <a:rPr lang="en-US" sz="1700" dirty="0">
                <a:solidFill>
                  <a:srgbClr val="A52A2A"/>
                </a:solidFill>
                <a:latin typeface="Times New Roman" pitchFamily="18" charset="0"/>
                <a:cs typeface="Times New Roman" pitchFamily="18" charset="0"/>
              </a:rPr>
              <a:t> functions, like </a:t>
            </a:r>
            <a:r>
              <a:rPr lang="en-US" sz="1700" dirty="0" err="1">
                <a:solidFill>
                  <a:srgbClr val="A52A2A"/>
                </a:solidFill>
                <a:latin typeface="Times New Roman" pitchFamily="18" charset="0"/>
                <a:cs typeface="Times New Roman" pitchFamily="18" charset="0"/>
              </a:rPr>
              <a:t>getpid</a:t>
            </a:r>
            <a:r>
              <a:rPr lang="en-US" sz="1700" dirty="0">
                <a:solidFill>
                  <a:srgbClr val="A52A2A"/>
                </a:solidFill>
                <a:latin typeface="Times New Roman" pitchFamily="18" charset="0"/>
                <a:cs typeface="Times New Roman" pitchFamily="18" charset="0"/>
              </a:rPr>
              <a:t>() */</a:t>
            </a:r>
          </a:p>
          <a:p>
            <a:pPr marL="0" indent="0" algn="just" rtl="0" eaLnBrk="1" hangingPunct="1">
              <a:spcBef>
                <a:spcPct val="0"/>
              </a:spcBef>
              <a:buFont typeface="Arial" charset="0"/>
              <a:buNone/>
            </a:pPr>
            <a:r>
              <a:rPr lang="en-US" sz="1700" dirty="0">
                <a:latin typeface="Times New Roman" pitchFamily="18" charset="0"/>
                <a:cs typeface="Times New Roman" pitchFamily="18" charset="0"/>
              </a:rPr>
              <a:t>#include &lt;sys/</a:t>
            </a:r>
            <a:r>
              <a:rPr lang="en-US" sz="1700" dirty="0" err="1">
                <a:latin typeface="Times New Roman" pitchFamily="18" charset="0"/>
                <a:cs typeface="Times New Roman" pitchFamily="18" charset="0"/>
              </a:rPr>
              <a:t>types.h</a:t>
            </a:r>
            <a:r>
              <a:rPr lang="en-US" sz="1700" dirty="0">
                <a:latin typeface="Times New Roman" pitchFamily="18" charset="0"/>
                <a:cs typeface="Times New Roman" pitchFamily="18" charset="0"/>
              </a:rPr>
              <a:t>&gt; </a:t>
            </a:r>
            <a:r>
              <a:rPr lang="en-US" sz="1700" dirty="0">
                <a:solidFill>
                  <a:srgbClr val="A52A2A"/>
                </a:solidFill>
                <a:latin typeface="Times New Roman" pitchFamily="18" charset="0"/>
                <a:cs typeface="Times New Roman" pitchFamily="18" charset="0"/>
              </a:rPr>
              <a:t>/* various type definitions, like </a:t>
            </a:r>
            <a:r>
              <a:rPr lang="en-US" sz="1700" dirty="0" err="1">
                <a:solidFill>
                  <a:srgbClr val="A52A2A"/>
                </a:solidFill>
                <a:latin typeface="Times New Roman" pitchFamily="18" charset="0"/>
                <a:cs typeface="Times New Roman" pitchFamily="18" charset="0"/>
              </a:rPr>
              <a:t>pid_t</a:t>
            </a:r>
            <a:r>
              <a:rPr lang="en-US" sz="1700" dirty="0">
                <a:solidFill>
                  <a:srgbClr val="A52A2A"/>
                </a:solidFill>
                <a:latin typeface="Times New Roman" pitchFamily="18" charset="0"/>
                <a:cs typeface="Times New Roman" pitchFamily="18" charset="0"/>
              </a:rPr>
              <a:t>*/</a:t>
            </a:r>
          </a:p>
          <a:p>
            <a:pPr marL="0" indent="0" algn="just" rtl="0" eaLnBrk="1" hangingPunct="1">
              <a:spcBef>
                <a:spcPct val="0"/>
              </a:spcBef>
              <a:buFont typeface="Arial" charset="0"/>
              <a:buNone/>
            </a:pPr>
            <a:r>
              <a:rPr lang="en-US" sz="1700" dirty="0">
                <a:latin typeface="Times New Roman" pitchFamily="18" charset="0"/>
                <a:cs typeface="Times New Roman" pitchFamily="18" charset="0"/>
              </a:rPr>
              <a:t>#include &lt;</a:t>
            </a:r>
            <a:r>
              <a:rPr lang="en-US" sz="1700" dirty="0" err="1">
                <a:latin typeface="Times New Roman" pitchFamily="18" charset="0"/>
                <a:cs typeface="Times New Roman" pitchFamily="18" charset="0"/>
              </a:rPr>
              <a:t>signal.h</a:t>
            </a:r>
            <a:r>
              <a:rPr lang="en-US" sz="1700" dirty="0">
                <a:latin typeface="Times New Roman" pitchFamily="18" charset="0"/>
                <a:cs typeface="Times New Roman" pitchFamily="18" charset="0"/>
              </a:rPr>
              <a:t>&gt;    </a:t>
            </a:r>
            <a:r>
              <a:rPr lang="en-US" sz="1700" dirty="0">
                <a:solidFill>
                  <a:srgbClr val="A52A2A"/>
                </a:solidFill>
                <a:latin typeface="Times New Roman" pitchFamily="18" charset="0"/>
                <a:cs typeface="Times New Roman" pitchFamily="18" charset="0"/>
              </a:rPr>
              <a:t>  /* signal name macros, and the signal() prototype */</a:t>
            </a:r>
          </a:p>
          <a:p>
            <a:pPr marL="0" indent="0" algn="just" rtl="0" eaLnBrk="1" hangingPunct="1">
              <a:spcBef>
                <a:spcPct val="0"/>
              </a:spcBef>
              <a:buFont typeface="Arial" charset="0"/>
              <a:buNone/>
            </a:pPr>
            <a:endParaRPr lang="en-US" sz="1700" dirty="0">
              <a:solidFill>
                <a:srgbClr val="A52A2A"/>
              </a:solidFill>
              <a:latin typeface="Times New Roman" pitchFamily="18" charset="0"/>
              <a:cs typeface="Times New Roman" pitchFamily="18" charset="0"/>
            </a:endParaRPr>
          </a:p>
          <a:p>
            <a:pPr marL="0" indent="0" algn="just" rtl="0" eaLnBrk="1" hangingPunct="1">
              <a:spcBef>
                <a:spcPct val="0"/>
              </a:spcBef>
              <a:buFont typeface="Arial" charset="0"/>
              <a:buNone/>
            </a:pPr>
            <a:r>
              <a:rPr lang="en-US" sz="1700" dirty="0">
                <a:solidFill>
                  <a:srgbClr val="A52A2A"/>
                </a:solidFill>
                <a:latin typeface="Times New Roman" pitchFamily="18" charset="0"/>
                <a:cs typeface="Times New Roman" pitchFamily="18" charset="0"/>
              </a:rPr>
              <a:t>/* first, here is the signal handler */</a:t>
            </a:r>
          </a:p>
          <a:p>
            <a:pPr marL="0" indent="0" algn="just" rtl="0" eaLnBrk="1" hangingPunct="1">
              <a:spcBef>
                <a:spcPct val="0"/>
              </a:spcBef>
              <a:buFont typeface="Arial" charset="0"/>
              <a:buNone/>
            </a:pPr>
            <a:r>
              <a:rPr lang="en-US" sz="1700" dirty="0">
                <a:solidFill>
                  <a:srgbClr val="00B050"/>
                </a:solidFill>
                <a:latin typeface="Times New Roman" pitchFamily="18" charset="0"/>
                <a:cs typeface="Times New Roman" pitchFamily="18" charset="0"/>
              </a:rPr>
              <a:t>void</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catch_int</a:t>
            </a:r>
            <a:r>
              <a:rPr lang="en-US" sz="1700" dirty="0">
                <a:latin typeface="Times New Roman" pitchFamily="18" charset="0"/>
                <a:cs typeface="Times New Roman" pitchFamily="18" charset="0"/>
              </a:rPr>
              <a:t>(</a:t>
            </a:r>
            <a:r>
              <a:rPr lang="en-US" sz="1700" dirty="0" err="1">
                <a:solidFill>
                  <a:srgbClr val="00B050"/>
                </a:solidFill>
                <a:latin typeface="Times New Roman" pitchFamily="18" charset="0"/>
                <a:cs typeface="Times New Roman" pitchFamily="18" charset="0"/>
              </a:rPr>
              <a:t>int</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sig_num</a:t>
            </a:r>
            <a:r>
              <a:rPr lang="en-US" sz="1700" dirty="0">
                <a:latin typeface="Times New Roman" pitchFamily="18" charset="0"/>
                <a:cs typeface="Times New Roman" pitchFamily="18" charset="0"/>
              </a:rPr>
              <a:t>){ </a:t>
            </a:r>
          </a:p>
          <a:p>
            <a:pPr marL="0" indent="0" algn="just" rtl="0" eaLnBrk="1" hangingPunct="1">
              <a:spcBef>
                <a:spcPct val="0"/>
              </a:spcBef>
              <a:buFont typeface="Arial" charset="0"/>
              <a:buNone/>
            </a:pPr>
            <a:r>
              <a:rPr lang="en-US" sz="1700" dirty="0">
                <a:latin typeface="Times New Roman" pitchFamily="18" charset="0"/>
                <a:cs typeface="Times New Roman" pitchFamily="18" charset="0"/>
              </a:rPr>
              <a:t>   </a:t>
            </a:r>
            <a:r>
              <a:rPr lang="en-US" sz="1700" dirty="0">
                <a:solidFill>
                  <a:srgbClr val="A52A2A"/>
                </a:solidFill>
                <a:latin typeface="Times New Roman" pitchFamily="18" charset="0"/>
                <a:cs typeface="Times New Roman" pitchFamily="18" charset="0"/>
              </a:rPr>
              <a:t>/* reassign the signal handler again to </a:t>
            </a:r>
            <a:r>
              <a:rPr lang="en-US" sz="1700" dirty="0" err="1">
                <a:solidFill>
                  <a:srgbClr val="A52A2A"/>
                </a:solidFill>
                <a:latin typeface="Times New Roman" pitchFamily="18" charset="0"/>
                <a:cs typeface="Times New Roman" pitchFamily="18" charset="0"/>
              </a:rPr>
              <a:t>catch_int</a:t>
            </a:r>
            <a:r>
              <a:rPr lang="en-US" sz="1700" dirty="0">
                <a:solidFill>
                  <a:srgbClr val="A52A2A"/>
                </a:solidFill>
                <a:latin typeface="Times New Roman" pitchFamily="18" charset="0"/>
                <a:cs typeface="Times New Roman" pitchFamily="18" charset="0"/>
              </a:rPr>
              <a:t>, for next time */</a:t>
            </a:r>
          </a:p>
          <a:p>
            <a:pPr marL="0" indent="0" algn="just" rtl="0" eaLnBrk="1" hangingPunct="1">
              <a:spcBef>
                <a:spcPct val="0"/>
              </a:spcBef>
              <a:buFont typeface="Arial" charset="0"/>
              <a:buNone/>
            </a:pPr>
            <a:r>
              <a:rPr lang="en-US" sz="1700" dirty="0">
                <a:latin typeface="Times New Roman" pitchFamily="18" charset="0"/>
                <a:cs typeface="Times New Roman" pitchFamily="18" charset="0"/>
              </a:rPr>
              <a:t>    signal(SIGINT, </a:t>
            </a:r>
            <a:r>
              <a:rPr lang="en-US" sz="1700" dirty="0" err="1">
                <a:latin typeface="Times New Roman" pitchFamily="18" charset="0"/>
                <a:cs typeface="Times New Roman" pitchFamily="18" charset="0"/>
              </a:rPr>
              <a:t>catch_int</a:t>
            </a:r>
            <a:r>
              <a:rPr lang="en-US" sz="1700" dirty="0">
                <a:latin typeface="Times New Roman" pitchFamily="18" charset="0"/>
                <a:cs typeface="Times New Roman" pitchFamily="18" charset="0"/>
              </a:rPr>
              <a:t>);</a:t>
            </a:r>
          </a:p>
          <a:p>
            <a:pPr marL="0" indent="0" algn="just" rtl="0" eaLnBrk="1" hangingPunct="1">
              <a:spcBef>
                <a:spcPct val="0"/>
              </a:spcBef>
              <a:buFont typeface="Arial" charset="0"/>
              <a:buNone/>
            </a:pPr>
            <a:r>
              <a:rPr lang="en-US" sz="1700" dirty="0">
                <a:latin typeface="Times New Roman" pitchFamily="18" charset="0"/>
                <a:cs typeface="Times New Roman" pitchFamily="18" charset="0"/>
              </a:rPr>
              <a:t>    </a:t>
            </a:r>
            <a:r>
              <a:rPr lang="en-US" sz="1700" dirty="0">
                <a:solidFill>
                  <a:srgbClr val="A52A2A"/>
                </a:solidFill>
                <a:latin typeface="Times New Roman" pitchFamily="18" charset="0"/>
                <a:cs typeface="Times New Roman" pitchFamily="18" charset="0"/>
              </a:rPr>
              <a:t>/* and print the message */</a:t>
            </a:r>
          </a:p>
          <a:p>
            <a:pPr marL="0" indent="0" algn="just" rtl="0" eaLnBrk="1" hangingPunct="1">
              <a:spcBef>
                <a:spcPct val="0"/>
              </a:spcBef>
              <a:buFont typeface="Arial" charset="0"/>
              <a:buNone/>
            </a:pP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printf</a:t>
            </a:r>
            <a:r>
              <a:rPr lang="en-US" sz="1700" dirty="0">
                <a:latin typeface="Times New Roman" pitchFamily="18" charset="0"/>
                <a:cs typeface="Times New Roman" pitchFamily="18" charset="0"/>
              </a:rPr>
              <a:t>("Don't do that\n");</a:t>
            </a:r>
          </a:p>
          <a:p>
            <a:pPr marL="0" indent="0" algn="just" rtl="0" eaLnBrk="1" hangingPunct="1">
              <a:spcBef>
                <a:spcPct val="0"/>
              </a:spcBef>
              <a:buFont typeface="Arial" charset="0"/>
              <a:buNone/>
            </a:pPr>
            <a:r>
              <a:rPr lang="en-US" sz="1700" dirty="0">
                <a:latin typeface="Times New Roman" pitchFamily="18" charset="0"/>
                <a:cs typeface="Times New Roman" pitchFamily="18" charset="0"/>
              </a:rPr>
              <a:t>}</a:t>
            </a:r>
          </a:p>
          <a:p>
            <a:pPr marL="0" indent="0" algn="just" rtl="0" eaLnBrk="1" hangingPunct="1">
              <a:spcBef>
                <a:spcPct val="0"/>
              </a:spcBef>
              <a:buFont typeface="Arial" charset="0"/>
              <a:buNone/>
            </a:pPr>
            <a:r>
              <a:rPr lang="en-US" sz="1700" dirty="0" err="1">
                <a:solidFill>
                  <a:srgbClr val="00B050"/>
                </a:solidFill>
                <a:cs typeface="Arial" charset="0"/>
              </a:rPr>
              <a:t>int</a:t>
            </a:r>
            <a:r>
              <a:rPr lang="en-US" sz="1700" dirty="0">
                <a:cs typeface="Arial" charset="0"/>
              </a:rPr>
              <a:t> main(){</a:t>
            </a:r>
            <a:endParaRPr lang="en-US" sz="1700" dirty="0">
              <a:latin typeface="Times New Roman" pitchFamily="18" charset="0"/>
              <a:cs typeface="Times New Roman" pitchFamily="18" charset="0"/>
            </a:endParaRPr>
          </a:p>
          <a:p>
            <a:pPr marL="0" indent="0" algn="just" rtl="0" eaLnBrk="1" hangingPunct="1">
              <a:spcBef>
                <a:spcPct val="0"/>
              </a:spcBef>
              <a:buFont typeface="Arial" charset="0"/>
              <a:buNone/>
            </a:pPr>
            <a:r>
              <a:rPr lang="en-US" sz="1700" dirty="0">
                <a:solidFill>
                  <a:srgbClr val="A52A2A"/>
                </a:solidFill>
                <a:latin typeface="Times New Roman" pitchFamily="18" charset="0"/>
                <a:cs typeface="Times New Roman" pitchFamily="18" charset="0"/>
              </a:rPr>
              <a:t>    /* set the INT (Ctrl-C) signal handler to '</a:t>
            </a:r>
            <a:r>
              <a:rPr lang="en-US" sz="1700" dirty="0" err="1">
                <a:solidFill>
                  <a:srgbClr val="A52A2A"/>
                </a:solidFill>
                <a:latin typeface="Times New Roman" pitchFamily="18" charset="0"/>
                <a:cs typeface="Times New Roman" pitchFamily="18" charset="0"/>
              </a:rPr>
              <a:t>catch_int</a:t>
            </a:r>
            <a:r>
              <a:rPr lang="en-US" sz="1700" dirty="0">
                <a:solidFill>
                  <a:srgbClr val="A52A2A"/>
                </a:solidFill>
                <a:latin typeface="Times New Roman" pitchFamily="18" charset="0"/>
                <a:cs typeface="Times New Roman" pitchFamily="18" charset="0"/>
              </a:rPr>
              <a:t>' */</a:t>
            </a:r>
          </a:p>
          <a:p>
            <a:pPr marL="0" indent="0" algn="just" rtl="0" eaLnBrk="1" hangingPunct="1">
              <a:spcBef>
                <a:spcPct val="0"/>
              </a:spcBef>
              <a:buFont typeface="Arial" charset="0"/>
              <a:buNone/>
            </a:pPr>
            <a:r>
              <a:rPr lang="en-US" sz="1700" dirty="0">
                <a:latin typeface="Times New Roman" pitchFamily="18" charset="0"/>
                <a:cs typeface="Times New Roman" pitchFamily="18" charset="0"/>
              </a:rPr>
              <a:t>    signal(SIGINT, </a:t>
            </a:r>
            <a:r>
              <a:rPr lang="en-US" sz="1700" dirty="0" err="1">
                <a:latin typeface="Times New Roman" pitchFamily="18" charset="0"/>
                <a:cs typeface="Times New Roman" pitchFamily="18" charset="0"/>
              </a:rPr>
              <a:t>catch_int</a:t>
            </a:r>
            <a:r>
              <a:rPr lang="en-US" sz="1700" dirty="0">
                <a:latin typeface="Times New Roman" pitchFamily="18" charset="0"/>
                <a:cs typeface="Times New Roman" pitchFamily="18" charset="0"/>
              </a:rPr>
              <a:t>);</a:t>
            </a:r>
          </a:p>
          <a:p>
            <a:pPr marL="0" indent="0" algn="just" rtl="0" eaLnBrk="1" hangingPunct="1">
              <a:spcBef>
                <a:spcPct val="0"/>
              </a:spcBef>
              <a:buFont typeface="Arial" charset="0"/>
              <a:buNone/>
            </a:pPr>
            <a:r>
              <a:rPr lang="en-US" sz="1700" dirty="0">
                <a:solidFill>
                  <a:srgbClr val="A52A2A"/>
                </a:solidFill>
                <a:latin typeface="Times New Roman" pitchFamily="18" charset="0"/>
                <a:cs typeface="Times New Roman" pitchFamily="18" charset="0"/>
              </a:rPr>
              <a:t>    /* now, lets get into an infinite loop of doing nothing */</a:t>
            </a:r>
          </a:p>
          <a:p>
            <a:pPr marL="0" indent="0" algn="just" rtl="0" eaLnBrk="1" hangingPunct="1">
              <a:spcBef>
                <a:spcPct val="0"/>
              </a:spcBef>
              <a:buFont typeface="Arial" charset="0"/>
              <a:buNone/>
            </a:pPr>
            <a:r>
              <a:rPr lang="en-US" sz="1700" dirty="0">
                <a:solidFill>
                  <a:schemeClr val="accent1"/>
                </a:solidFill>
                <a:latin typeface="Times New Roman" pitchFamily="18" charset="0"/>
                <a:cs typeface="Times New Roman" pitchFamily="18" charset="0"/>
              </a:rPr>
              <a:t>    while</a:t>
            </a:r>
            <a:r>
              <a:rPr lang="en-US" sz="1700" dirty="0">
                <a:latin typeface="Times New Roman" pitchFamily="18" charset="0"/>
                <a:cs typeface="Times New Roman" pitchFamily="18" charset="0"/>
              </a:rPr>
              <a:t> (true) { </a:t>
            </a:r>
          </a:p>
          <a:p>
            <a:pPr marL="0" indent="0" algn="just" rtl="0" eaLnBrk="1" hangingPunct="1">
              <a:spcBef>
                <a:spcPct val="0"/>
              </a:spcBef>
              <a:buFont typeface="Arial" charset="0"/>
              <a:buNone/>
            </a:pPr>
            <a:r>
              <a:rPr lang="en-US" sz="1700" dirty="0">
                <a:latin typeface="Times New Roman" pitchFamily="18" charset="0"/>
                <a:cs typeface="Times New Roman" pitchFamily="18" charset="0"/>
              </a:rPr>
              <a:t>         pause();</a:t>
            </a:r>
          </a:p>
          <a:p>
            <a:pPr marL="0" indent="0" rtl="0" eaLnBrk="1" hangingPunct="1">
              <a:spcBef>
                <a:spcPct val="0"/>
              </a:spcBef>
              <a:buFont typeface="Arial" charset="0"/>
              <a:buNone/>
            </a:pPr>
            <a:r>
              <a:rPr lang="en-US" sz="1700" dirty="0">
                <a:latin typeface="Times New Roman" pitchFamily="18" charset="0"/>
                <a:cs typeface="Times New Roman" pitchFamily="18" charset="0"/>
              </a:rPr>
              <a:t>    }</a:t>
            </a:r>
            <a:r>
              <a:rPr lang="en-US" sz="1700" dirty="0">
                <a:latin typeface="Arial" charset="0"/>
                <a:cs typeface="Arial" charset="0"/>
              </a:rPr>
              <a:t> </a:t>
            </a:r>
            <a:br>
              <a:rPr lang="en-US" sz="1700" dirty="0">
                <a:latin typeface="Arial" charset="0"/>
                <a:cs typeface="Arial" charset="0"/>
              </a:rPr>
            </a:br>
            <a:r>
              <a:rPr lang="en-US" sz="1700" dirty="0">
                <a:latin typeface="Arial" charset="0"/>
                <a:cs typeface="Arial" charset="0"/>
              </a:rPr>
              <a:t>}</a:t>
            </a:r>
          </a:p>
        </p:txBody>
      </p:sp>
      <p:grpSp>
        <p:nvGrpSpPr>
          <p:cNvPr id="25604" name="Group 9"/>
          <p:cNvGrpSpPr>
            <a:grpSpLocks/>
          </p:cNvGrpSpPr>
          <p:nvPr/>
        </p:nvGrpSpPr>
        <p:grpSpPr bwMode="auto">
          <a:xfrm>
            <a:off x="5857884" y="5000636"/>
            <a:ext cx="3071813" cy="1214438"/>
            <a:chOff x="5857884" y="5143512"/>
            <a:chExt cx="3071834" cy="1214446"/>
          </a:xfrm>
        </p:grpSpPr>
        <p:sp>
          <p:nvSpPr>
            <p:cNvPr id="6" name="Line Callout 1 2"/>
            <p:cNvSpPr/>
            <p:nvPr/>
          </p:nvSpPr>
          <p:spPr>
            <a:xfrm>
              <a:off x="5857884" y="5143512"/>
              <a:ext cx="3071834" cy="1214446"/>
            </a:xfrm>
            <a:prstGeom prst="borderCallout1">
              <a:avLst>
                <a:gd name="adj1" fmla="val 86962"/>
                <a:gd name="adj2" fmla="val -116"/>
                <a:gd name="adj3" fmla="val 65727"/>
                <a:gd name="adj4" fmla="val -133661"/>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rtl="0">
                <a:defRPr/>
              </a:pPr>
              <a:endParaRPr lang="he-IL"/>
            </a:p>
          </p:txBody>
        </p:sp>
        <p:sp>
          <p:nvSpPr>
            <p:cNvPr id="7" name="TextBox 3"/>
            <p:cNvSpPr txBox="1"/>
            <p:nvPr/>
          </p:nvSpPr>
          <p:spPr>
            <a:xfrm>
              <a:off x="5929322" y="5286388"/>
              <a:ext cx="2928957" cy="923931"/>
            </a:xfrm>
            <a:prstGeom prst="rect">
              <a:avLst/>
            </a:prstGeom>
            <a:noFill/>
            <a:ln>
              <a:solidFill>
                <a:schemeClr val="accent4">
                  <a:lumMod val="75000"/>
                </a:schemeClr>
              </a:solidFill>
            </a:ln>
          </p:spPr>
          <p:txBody>
            <a:bodyPr rtlCol="1">
              <a:spAutoFit/>
            </a:bodyPr>
            <a:lstStyle/>
            <a:p>
              <a:pPr algn="l" rtl="0">
                <a:defRPr/>
              </a:pPr>
              <a:r>
                <a:rPr lang="en-US" dirty="0">
                  <a:latin typeface="Arial" pitchFamily="34" charset="0"/>
                  <a:cs typeface="Arial" pitchFamily="34" charset="0"/>
                </a:rPr>
                <a:t>Causes the process to halt execution until it receives any signal.</a:t>
              </a:r>
              <a:endParaRPr lang="he-IL" dirty="0">
                <a:latin typeface="Arial" pitchFamily="34" charset="0"/>
                <a:cs typeface="Arial" pitchFamily="34" charset="0"/>
              </a:endParaRPr>
            </a:p>
          </p:txBody>
        </p:sp>
      </p:grpSp>
      <p:sp>
        <p:nvSpPr>
          <p:cNvPr id="9" name="Slide Number Placeholder 8"/>
          <p:cNvSpPr>
            <a:spLocks noGrp="1"/>
          </p:cNvSpPr>
          <p:nvPr>
            <p:ph type="sldNum" sz="quarter" idx="12"/>
          </p:nvPr>
        </p:nvSpPr>
        <p:spPr/>
        <p:txBody>
          <a:bodyPr/>
          <a:lstStyle/>
          <a:p>
            <a:pPr>
              <a:defRPr/>
            </a:pPr>
            <a:fld id="{D01E5316-DF24-42B2-97D1-2D9344C3BA5B}" type="slidenum">
              <a:rPr lang="he-IL" smtClean="0"/>
              <a:pPr>
                <a:defRPr/>
              </a:pPr>
              <a:t>33</a:t>
            </a:fld>
            <a:endParaRPr lang="he-IL"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lgn="just" rtl="0" eaLnBrk="1" hangingPunct="1"/>
            <a:r>
              <a:rPr lang="en-US">
                <a:cs typeface="Times New Roman" pitchFamily="18" charset="0"/>
              </a:rPr>
              <a:t>Example 2</a:t>
            </a:r>
            <a:endParaRPr lang="he-IL"/>
          </a:p>
        </p:txBody>
      </p:sp>
      <p:sp>
        <p:nvSpPr>
          <p:cNvPr id="4" name="Slide Number Placeholder 3"/>
          <p:cNvSpPr>
            <a:spLocks noGrp="1"/>
          </p:cNvSpPr>
          <p:nvPr>
            <p:ph type="sldNum" sz="quarter" idx="12"/>
          </p:nvPr>
        </p:nvSpPr>
        <p:spPr/>
        <p:txBody>
          <a:bodyPr/>
          <a:lstStyle/>
          <a:p>
            <a:pPr>
              <a:defRPr/>
            </a:pPr>
            <a:fld id="{2D8C62A6-1FC6-49CC-BC81-7447DB48C877}" type="slidenum">
              <a:rPr lang="he-IL" smtClean="0"/>
              <a:pPr>
                <a:defRPr/>
              </a:pPr>
              <a:t>34</a:t>
            </a:fld>
            <a:endParaRPr lang="he-IL"/>
          </a:p>
        </p:txBody>
      </p:sp>
      <p:sp>
        <p:nvSpPr>
          <p:cNvPr id="8" name="Rectangle 7"/>
          <p:cNvSpPr/>
          <p:nvPr/>
        </p:nvSpPr>
        <p:spPr>
          <a:xfrm>
            <a:off x="179512" y="2636912"/>
            <a:ext cx="4572000" cy="3046988"/>
          </a:xfrm>
          <a:prstGeom prst="rect">
            <a:avLst/>
          </a:prstGeom>
        </p:spPr>
        <p:txBody>
          <a:bodyPr>
            <a:spAutoFit/>
          </a:bodyPr>
          <a:lstStyle/>
          <a:p>
            <a:pPr algn="l" rtl="0"/>
            <a:r>
              <a:rPr lang="en-US" sz="1200" b="1" dirty="0">
                <a:solidFill>
                  <a:srgbClr val="7F0055"/>
                </a:solidFill>
                <a:latin typeface="Consolas" panose="020B0609020204030204" pitchFamily="49" charset="0"/>
              </a:rPr>
              <a:t>#include</a:t>
            </a:r>
            <a:r>
              <a:rPr lang="en-US" sz="1200" b="1" dirty="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&lt;</a:t>
            </a:r>
            <a:r>
              <a:rPr lang="en-US" sz="1200" b="1" dirty="0" err="1">
                <a:solidFill>
                  <a:srgbClr val="2A00FF"/>
                </a:solidFill>
                <a:latin typeface="Consolas" panose="020B0609020204030204" pitchFamily="49" charset="0"/>
              </a:rPr>
              <a:t>stdio.h</a:t>
            </a:r>
            <a:r>
              <a:rPr lang="en-US" sz="1200" b="1" dirty="0">
                <a:solidFill>
                  <a:srgbClr val="2A00FF"/>
                </a:solidFill>
                <a:latin typeface="Consolas" panose="020B0609020204030204" pitchFamily="49" charset="0"/>
              </a:rPr>
              <a:t>&gt;</a:t>
            </a:r>
          </a:p>
          <a:p>
            <a:pPr algn="l" rtl="0"/>
            <a:r>
              <a:rPr lang="en-US" sz="1200" b="1" dirty="0">
                <a:solidFill>
                  <a:srgbClr val="7F0055"/>
                </a:solidFill>
                <a:latin typeface="Consolas" panose="020B0609020204030204" pitchFamily="49" charset="0"/>
              </a:rPr>
              <a:t>#include</a:t>
            </a:r>
            <a:r>
              <a:rPr lang="en-US" sz="1200" b="1" dirty="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&lt;</a:t>
            </a:r>
            <a:r>
              <a:rPr lang="en-US" sz="1200" b="1" dirty="0" err="1">
                <a:solidFill>
                  <a:srgbClr val="2A00FF"/>
                </a:solidFill>
                <a:latin typeface="Consolas" panose="020B0609020204030204" pitchFamily="49" charset="0"/>
              </a:rPr>
              <a:t>signal.h</a:t>
            </a:r>
            <a:r>
              <a:rPr lang="en-US" sz="1200" b="1" dirty="0">
                <a:solidFill>
                  <a:srgbClr val="2A00FF"/>
                </a:solidFill>
                <a:latin typeface="Consolas" panose="020B0609020204030204" pitchFamily="49" charset="0"/>
              </a:rPr>
              <a:t>&gt;</a:t>
            </a:r>
          </a:p>
          <a:p>
            <a:pPr algn="l" rtl="0"/>
            <a:endParaRPr lang="en-US" sz="1200" b="1" dirty="0">
              <a:latin typeface="Consolas" panose="020B0609020204030204" pitchFamily="49" charset="0"/>
            </a:endParaRPr>
          </a:p>
          <a:p>
            <a:pPr algn="l" rtl="0"/>
            <a:r>
              <a:rPr lang="en-US" sz="1200" b="1" dirty="0" err="1">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cpid</a:t>
            </a:r>
            <a:r>
              <a:rPr lang="en-US" sz="1200" b="1" dirty="0">
                <a:solidFill>
                  <a:srgbClr val="000000"/>
                </a:solidFill>
                <a:latin typeface="Consolas" panose="020B0609020204030204" pitchFamily="49" charset="0"/>
              </a:rPr>
              <a:t>[5];</a:t>
            </a:r>
            <a:r>
              <a:rPr lang="en-US" sz="1200" b="1" dirty="0">
                <a:solidFill>
                  <a:srgbClr val="3F7F5F"/>
                </a:solidFill>
                <a:latin typeface="Consolas" panose="020B0609020204030204" pitchFamily="49" charset="0"/>
              </a:rPr>
              <a:t>// holds the </a:t>
            </a:r>
            <a:r>
              <a:rPr lang="en-US" sz="1200" b="1" dirty="0" err="1">
                <a:solidFill>
                  <a:srgbClr val="3F7F5F"/>
                </a:solidFill>
                <a:latin typeface="Consolas" panose="020B0609020204030204" pitchFamily="49" charset="0"/>
              </a:rPr>
              <a:t>pids</a:t>
            </a:r>
            <a:r>
              <a:rPr lang="en-US" sz="1200" b="1" dirty="0">
                <a:solidFill>
                  <a:srgbClr val="3F7F5F"/>
                </a:solidFill>
                <a:latin typeface="Consolas" panose="020B0609020204030204" pitchFamily="49" charset="0"/>
              </a:rPr>
              <a:t> of the children</a:t>
            </a:r>
          </a:p>
          <a:p>
            <a:pPr algn="l" rtl="0"/>
            <a:r>
              <a:rPr lang="en-US" sz="1200" b="1" dirty="0" err="1">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j;</a:t>
            </a:r>
            <a:r>
              <a:rPr lang="en-US" sz="1200" b="1" dirty="0">
                <a:solidFill>
                  <a:srgbClr val="3F7F5F"/>
                </a:solidFill>
                <a:latin typeface="Consolas" panose="020B0609020204030204" pitchFamily="49" charset="0"/>
              </a:rPr>
              <a:t>// index to </a:t>
            </a:r>
            <a:r>
              <a:rPr lang="en-US" sz="1200" b="1" dirty="0" err="1">
                <a:solidFill>
                  <a:srgbClr val="3F7F5F"/>
                </a:solidFill>
                <a:latin typeface="Consolas" panose="020B0609020204030204" pitchFamily="49" charset="0"/>
              </a:rPr>
              <a:t>cpid</a:t>
            </a:r>
            <a:r>
              <a:rPr lang="en-US" sz="1200" b="1" dirty="0">
                <a:solidFill>
                  <a:srgbClr val="3F7F5F"/>
                </a:solidFill>
                <a:latin typeface="Consolas" panose="020B0609020204030204" pitchFamily="49" charset="0"/>
              </a:rPr>
              <a:t> </a:t>
            </a:r>
          </a:p>
          <a:p>
            <a:pPr algn="l" rtl="0"/>
            <a:endParaRPr lang="en-US" sz="1200" b="1" dirty="0">
              <a:latin typeface="Consolas" panose="020B0609020204030204" pitchFamily="49" charset="0"/>
            </a:endParaRPr>
          </a:p>
          <a:p>
            <a:pPr algn="l" rtl="0"/>
            <a:r>
              <a:rPr lang="en-US" sz="1200" b="1" dirty="0">
                <a:solidFill>
                  <a:srgbClr val="3F7F5F"/>
                </a:solidFill>
                <a:latin typeface="Consolas" panose="020B0609020204030204" pitchFamily="49" charset="0"/>
              </a:rPr>
              <a:t>// function to activate when a signal is caught</a:t>
            </a:r>
          </a:p>
          <a:p>
            <a:pPr algn="l" rtl="0"/>
            <a:r>
              <a:rPr lang="en-US" sz="1200" b="1" dirty="0" err="1">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sigCatcher</a:t>
            </a:r>
            <a:r>
              <a:rPr lang="en-US" sz="1200" b="1" dirty="0">
                <a:solidFill>
                  <a:srgbClr val="000000"/>
                </a:solidFill>
                <a:latin typeface="Consolas" panose="020B0609020204030204" pitchFamily="49" charset="0"/>
              </a:rPr>
              <a:t>() {</a:t>
            </a:r>
          </a:p>
          <a:p>
            <a:pPr algn="l" rtl="0"/>
            <a:r>
              <a:rPr lang="en-US" sz="1200" b="1" dirty="0">
                <a:solidFill>
                  <a:srgbClr val="3F7F5F"/>
                </a:solidFill>
                <a:latin typeface="Consolas" panose="020B0609020204030204" pitchFamily="49" charset="0"/>
              </a:rPr>
              <a:t>  // re-assign the signal catcher</a:t>
            </a:r>
            <a:endParaRPr lang="en-US" sz="1200" b="1" dirty="0">
              <a:solidFill>
                <a:srgbClr val="000000"/>
              </a:solidFill>
              <a:latin typeface="Consolas" panose="020B0609020204030204" pitchFamily="49" charset="0"/>
            </a:endParaRPr>
          </a:p>
          <a:p>
            <a:pPr algn="l" rtl="0"/>
            <a:r>
              <a:rPr lang="en-US" sz="1200" b="1" dirty="0">
                <a:solidFill>
                  <a:srgbClr val="000000"/>
                </a:solidFill>
                <a:latin typeface="Consolas" panose="020B0609020204030204" pitchFamily="49" charset="0"/>
              </a:rPr>
              <a:t>  signal(SIGINT, </a:t>
            </a:r>
            <a:r>
              <a:rPr lang="en-US" sz="1200" b="1" dirty="0" err="1">
                <a:solidFill>
                  <a:srgbClr val="000000"/>
                </a:solidFill>
                <a:latin typeface="Consolas" panose="020B0609020204030204" pitchFamily="49" charset="0"/>
              </a:rPr>
              <a:t>sigCatcher</a:t>
            </a:r>
            <a:r>
              <a:rPr lang="en-US" sz="1200" b="1" dirty="0">
                <a:solidFill>
                  <a:srgbClr val="000000"/>
                </a:solidFill>
                <a:latin typeface="Consolas" panose="020B0609020204030204" pitchFamily="49" charset="0"/>
              </a:rPr>
              <a:t>);</a:t>
            </a:r>
            <a:endParaRPr lang="en-US" sz="1200" b="1" dirty="0">
              <a:solidFill>
                <a:srgbClr val="3F7F5F"/>
              </a:solidFill>
              <a:latin typeface="Consolas" panose="020B0609020204030204" pitchFamily="49" charset="0"/>
            </a:endParaRPr>
          </a:p>
          <a:p>
            <a:pPr algn="l" rtl="0"/>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printf</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"PID %d caught one\n"</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getpid</a:t>
            </a:r>
            <a:r>
              <a:rPr lang="en-US" sz="1200" b="1" dirty="0">
                <a:solidFill>
                  <a:srgbClr val="000000"/>
                </a:solidFill>
                <a:latin typeface="Consolas" panose="020B0609020204030204" pitchFamily="49" charset="0"/>
              </a:rPr>
              <a:t>());</a:t>
            </a:r>
          </a:p>
          <a:p>
            <a:pPr algn="l" rtl="0"/>
            <a:r>
              <a:rPr lang="en-US" sz="1200" b="1" dirty="0">
                <a:solidFill>
                  <a:srgbClr val="7F0055"/>
                </a:solidFill>
                <a:latin typeface="Consolas" panose="020B0609020204030204" pitchFamily="49" charset="0"/>
              </a:rPr>
              <a:t>  if</a:t>
            </a:r>
            <a:r>
              <a:rPr lang="en-US" sz="1200" b="1" dirty="0">
                <a:solidFill>
                  <a:srgbClr val="000000"/>
                </a:solidFill>
                <a:latin typeface="Consolas" panose="020B0609020204030204" pitchFamily="49" charset="0"/>
              </a:rPr>
              <a:t> (j &gt; -1)</a:t>
            </a:r>
          </a:p>
          <a:p>
            <a:pPr algn="l" rtl="0"/>
            <a:r>
              <a:rPr lang="en-US" sz="1200" b="1" dirty="0">
                <a:solidFill>
                  <a:srgbClr val="3F7F5F"/>
                </a:solidFill>
                <a:latin typeface="Consolas" panose="020B0609020204030204" pitchFamily="49" charset="0"/>
              </a:rPr>
              <a:t>    // send signal to next child in </a:t>
            </a:r>
            <a:r>
              <a:rPr lang="en-US" sz="1200" b="1" dirty="0" err="1">
                <a:solidFill>
                  <a:srgbClr val="3F7F5F"/>
                </a:solidFill>
                <a:latin typeface="Consolas" panose="020B0609020204030204" pitchFamily="49" charset="0"/>
              </a:rPr>
              <a:t>cpid</a:t>
            </a:r>
            <a:endParaRPr lang="en-US" sz="1200" b="1" dirty="0">
              <a:solidFill>
                <a:srgbClr val="000000"/>
              </a:solidFill>
              <a:latin typeface="Consolas" panose="020B0609020204030204" pitchFamily="49" charset="0"/>
            </a:endParaRPr>
          </a:p>
          <a:p>
            <a:pPr algn="l" rtl="0"/>
            <a:r>
              <a:rPr lang="en-US" sz="1200" b="1" dirty="0">
                <a:solidFill>
                  <a:srgbClr val="000000"/>
                </a:solidFill>
                <a:latin typeface="Consolas" panose="020B0609020204030204" pitchFamily="49" charset="0"/>
              </a:rPr>
              <a:t>    kill(</a:t>
            </a:r>
            <a:r>
              <a:rPr lang="en-US" sz="1200" b="1" dirty="0" err="1">
                <a:solidFill>
                  <a:srgbClr val="000000"/>
                </a:solidFill>
                <a:latin typeface="Consolas" panose="020B0609020204030204" pitchFamily="49" charset="0"/>
              </a:rPr>
              <a:t>cpid</a:t>
            </a:r>
            <a:r>
              <a:rPr lang="en-US" sz="1200" b="1" dirty="0">
                <a:solidFill>
                  <a:srgbClr val="000000"/>
                </a:solidFill>
                <a:latin typeface="Consolas" panose="020B0609020204030204" pitchFamily="49" charset="0"/>
              </a:rPr>
              <a:t>[j], SIGINT);</a:t>
            </a:r>
            <a:endParaRPr lang="en-US" sz="1200" b="1" dirty="0">
              <a:solidFill>
                <a:srgbClr val="3F7F5F"/>
              </a:solidFill>
              <a:latin typeface="Consolas" panose="020B0609020204030204" pitchFamily="49" charset="0"/>
            </a:endParaRPr>
          </a:p>
          <a:p>
            <a:pPr algn="l" rtl="0"/>
            <a:r>
              <a:rPr lang="en-US" sz="1200" b="1" dirty="0">
                <a:solidFill>
                  <a:srgbClr val="000000"/>
                </a:solidFill>
                <a:latin typeface="Consolas" panose="020B0609020204030204" pitchFamily="49" charset="0"/>
              </a:rPr>
              <a:t>}</a:t>
            </a:r>
          </a:p>
          <a:p>
            <a:pPr algn="l" rtl="0"/>
            <a:endParaRPr lang="en-US" sz="1200" b="1" dirty="0">
              <a:latin typeface="Consolas" panose="020B0609020204030204" pitchFamily="49" charset="0"/>
            </a:endParaRPr>
          </a:p>
        </p:txBody>
      </p:sp>
      <p:sp>
        <p:nvSpPr>
          <p:cNvPr id="9" name="Rectangle 8"/>
          <p:cNvSpPr/>
          <p:nvPr/>
        </p:nvSpPr>
        <p:spPr>
          <a:xfrm>
            <a:off x="4283968" y="1631697"/>
            <a:ext cx="4572000" cy="4893647"/>
          </a:xfrm>
          <a:prstGeom prst="rect">
            <a:avLst/>
          </a:prstGeom>
        </p:spPr>
        <p:txBody>
          <a:bodyPr>
            <a:spAutoFit/>
          </a:bodyPr>
          <a:lstStyle/>
          <a:p>
            <a:pPr algn="l" rtl="0"/>
            <a:r>
              <a:rPr lang="en-US" sz="1200" b="1" dirty="0" err="1">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main() {</a:t>
            </a:r>
          </a:p>
          <a:p>
            <a:pPr algn="l" rtl="0"/>
            <a:r>
              <a:rPr lang="en-US" sz="1200" b="1" dirty="0">
                <a:solidFill>
                  <a:srgbClr val="7F0055"/>
                </a:solidFill>
                <a:latin typeface="Consolas" panose="020B0609020204030204" pitchFamily="49" charset="0"/>
              </a:rPr>
              <a:t>  </a:t>
            </a:r>
            <a:r>
              <a:rPr lang="en-US" sz="1200" b="1" dirty="0" err="1">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a:t>
            </a:r>
            <a:r>
              <a:rPr lang="en-US" sz="1200" b="1" dirty="0">
                <a:solidFill>
                  <a:srgbClr val="000000"/>
                </a:solidFill>
                <a:latin typeface="Consolas" panose="020B0609020204030204" pitchFamily="49" charset="0"/>
              </a:rPr>
              <a:t>, zombie, status, </a:t>
            </a:r>
            <a:r>
              <a:rPr lang="en-US" sz="1200" b="1" dirty="0" err="1">
                <a:solidFill>
                  <a:srgbClr val="000000"/>
                </a:solidFill>
                <a:latin typeface="Consolas" panose="020B0609020204030204" pitchFamily="49" charset="0"/>
              </a:rPr>
              <a:t>pid</a:t>
            </a:r>
            <a:r>
              <a:rPr lang="en-US" sz="1200" b="1" dirty="0">
                <a:solidFill>
                  <a:srgbClr val="000000"/>
                </a:solidFill>
                <a:latin typeface="Consolas" panose="020B0609020204030204" pitchFamily="49" charset="0"/>
              </a:rPr>
              <a:t>;</a:t>
            </a:r>
          </a:p>
          <a:p>
            <a:pPr algn="l" rtl="0"/>
            <a:endParaRPr lang="en-US" sz="1200" b="1" dirty="0">
              <a:latin typeface="Consolas" panose="020B0609020204030204" pitchFamily="49" charset="0"/>
            </a:endParaRPr>
          </a:p>
          <a:p>
            <a:pPr algn="l" rtl="0"/>
            <a:r>
              <a:rPr lang="en-US" sz="1200" b="1" dirty="0">
                <a:solidFill>
                  <a:srgbClr val="3F7F5F"/>
                </a:solidFill>
                <a:latin typeface="Consolas" panose="020B0609020204030204" pitchFamily="49" charset="0"/>
              </a:rPr>
              <a:t>  // sets a handler for INT signal</a:t>
            </a:r>
            <a:endParaRPr lang="en-US" sz="1200" b="1" dirty="0">
              <a:latin typeface="Consolas" panose="020B0609020204030204" pitchFamily="49" charset="0"/>
            </a:endParaRPr>
          </a:p>
          <a:p>
            <a:pPr algn="l" rtl="0"/>
            <a:r>
              <a:rPr lang="en-US" sz="1200" b="1" dirty="0">
                <a:solidFill>
                  <a:srgbClr val="000000"/>
                </a:solidFill>
                <a:latin typeface="Consolas" panose="020B0609020204030204" pitchFamily="49" charset="0"/>
              </a:rPr>
              <a:t>  signal(SIGINT, </a:t>
            </a:r>
            <a:r>
              <a:rPr lang="en-US" sz="1200" b="1" dirty="0" err="1">
                <a:solidFill>
                  <a:srgbClr val="000000"/>
                </a:solidFill>
                <a:latin typeface="Consolas" panose="020B0609020204030204" pitchFamily="49" charset="0"/>
              </a:rPr>
              <a:t>sigCatcher</a:t>
            </a:r>
            <a:r>
              <a:rPr lang="en-US" sz="1200" b="1" dirty="0">
                <a:solidFill>
                  <a:srgbClr val="000000"/>
                </a:solidFill>
                <a:latin typeface="Consolas" panose="020B0609020204030204" pitchFamily="49" charset="0"/>
              </a:rPr>
              <a:t>);</a:t>
            </a:r>
            <a:endParaRPr lang="en-US" sz="1200" b="1" dirty="0">
              <a:solidFill>
                <a:srgbClr val="3F7F5F"/>
              </a:solidFill>
              <a:latin typeface="Consolas" panose="020B0609020204030204" pitchFamily="49" charset="0"/>
            </a:endParaRPr>
          </a:p>
          <a:p>
            <a:pPr algn="l" rtl="0"/>
            <a:endParaRPr lang="en-US" sz="1200" b="1" dirty="0">
              <a:latin typeface="Consolas" panose="020B0609020204030204" pitchFamily="49" charset="0"/>
            </a:endParaRPr>
          </a:p>
          <a:p>
            <a:pPr algn="l" rtl="0"/>
            <a:r>
              <a:rPr lang="nn-NO" sz="1200" b="1" dirty="0">
                <a:solidFill>
                  <a:srgbClr val="7F0055"/>
                </a:solidFill>
                <a:latin typeface="Consolas" panose="020B0609020204030204" pitchFamily="49" charset="0"/>
              </a:rPr>
              <a:t>  for</a:t>
            </a:r>
            <a:r>
              <a:rPr lang="nn-NO" sz="1200" b="1" dirty="0">
                <a:solidFill>
                  <a:srgbClr val="000000"/>
                </a:solidFill>
                <a:latin typeface="Consolas" panose="020B0609020204030204" pitchFamily="49" charset="0"/>
              </a:rPr>
              <a:t> (i = 0; i &lt; 5; i++) {</a:t>
            </a:r>
          </a:p>
          <a:p>
            <a:pPr algn="l" rtl="0"/>
            <a:r>
              <a:rPr lang="en-US" sz="1200" b="1" dirty="0">
                <a:solidFill>
                  <a:srgbClr val="7F0055"/>
                </a:solidFill>
                <a:latin typeface="Consolas" panose="020B0609020204030204" pitchFamily="49" charset="0"/>
              </a:rPr>
              <a:t>    if</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pid</a:t>
            </a:r>
            <a:r>
              <a:rPr lang="en-US" sz="1200" b="1" dirty="0">
                <a:solidFill>
                  <a:srgbClr val="000000"/>
                </a:solidFill>
                <a:latin typeface="Consolas" panose="020B0609020204030204" pitchFamily="49" charset="0"/>
              </a:rPr>
              <a:t> = fork()) == 0) { </a:t>
            </a:r>
            <a:r>
              <a:rPr lang="en-US" sz="1200" b="1" dirty="0">
                <a:solidFill>
                  <a:srgbClr val="3F7F5F"/>
                </a:solidFill>
                <a:latin typeface="Consolas" panose="020B0609020204030204" pitchFamily="49" charset="0"/>
              </a:rPr>
              <a:t>// create new child</a:t>
            </a:r>
          </a:p>
          <a:p>
            <a:pPr algn="l" rtl="0"/>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printf</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"PID %d ready\n"</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getpid</a:t>
            </a:r>
            <a:r>
              <a:rPr lang="en-US" sz="1200" b="1" dirty="0">
                <a:solidFill>
                  <a:srgbClr val="000000"/>
                </a:solidFill>
                <a:latin typeface="Consolas" panose="020B0609020204030204" pitchFamily="49" charset="0"/>
              </a:rPr>
              <a:t>());</a:t>
            </a:r>
          </a:p>
          <a:p>
            <a:pPr algn="l" rtl="0"/>
            <a:r>
              <a:rPr lang="en-US" sz="1200" b="1" dirty="0">
                <a:solidFill>
                  <a:srgbClr val="000000"/>
                </a:solidFill>
                <a:latin typeface="Consolas" panose="020B0609020204030204" pitchFamily="49" charset="0"/>
              </a:rPr>
              <a:t>      j = </a:t>
            </a:r>
            <a:r>
              <a:rPr lang="en-US" sz="1200" b="1" dirty="0" err="1">
                <a:solidFill>
                  <a:srgbClr val="000000"/>
                </a:solidFill>
                <a:latin typeface="Consolas" panose="020B0609020204030204" pitchFamily="49" charset="0"/>
              </a:rPr>
              <a:t>i</a:t>
            </a:r>
            <a:r>
              <a:rPr lang="en-US" sz="1200" b="1" dirty="0">
                <a:solidFill>
                  <a:srgbClr val="000000"/>
                </a:solidFill>
                <a:latin typeface="Consolas" panose="020B0609020204030204" pitchFamily="49" charset="0"/>
              </a:rPr>
              <a:t> - 1;</a:t>
            </a:r>
          </a:p>
          <a:p>
            <a:pPr algn="l" rtl="0"/>
            <a:r>
              <a:rPr lang="en-US" sz="1200" b="1" dirty="0">
                <a:solidFill>
                  <a:srgbClr val="000000"/>
                </a:solidFill>
                <a:latin typeface="Consolas" panose="020B0609020204030204" pitchFamily="49" charset="0"/>
              </a:rPr>
              <a:t>      pause();  </a:t>
            </a:r>
            <a:r>
              <a:rPr lang="en-US" sz="1200" b="1" dirty="0">
                <a:solidFill>
                  <a:srgbClr val="3F7F5F"/>
                </a:solidFill>
                <a:latin typeface="Consolas" panose="020B0609020204030204" pitchFamily="49" charset="0"/>
              </a:rPr>
              <a:t>// wait for signal</a:t>
            </a:r>
          </a:p>
          <a:p>
            <a:pPr algn="l" rtl="0"/>
            <a:r>
              <a:rPr lang="en-US" sz="1200" b="1" dirty="0">
                <a:solidFill>
                  <a:srgbClr val="000000"/>
                </a:solidFill>
                <a:latin typeface="Consolas" panose="020B0609020204030204" pitchFamily="49" charset="0"/>
              </a:rPr>
              <a:t>      exit(0);  </a:t>
            </a:r>
            <a:r>
              <a:rPr lang="en-US" sz="1200" b="1" dirty="0">
                <a:solidFill>
                  <a:srgbClr val="3F7F5F"/>
                </a:solidFill>
                <a:latin typeface="Consolas" panose="020B0609020204030204" pitchFamily="49" charset="0"/>
              </a:rPr>
              <a:t>// end process (become a zombie)</a:t>
            </a:r>
          </a:p>
          <a:p>
            <a:pPr algn="l" rtl="0"/>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else</a:t>
            </a:r>
          </a:p>
          <a:p>
            <a:pPr algn="l" rtl="0"/>
            <a:r>
              <a:rPr lang="en-US" sz="1200" b="1" dirty="0">
                <a:solidFill>
                  <a:srgbClr val="3F7F5F"/>
                </a:solidFill>
                <a:latin typeface="Consolas" panose="020B0609020204030204" pitchFamily="49" charset="0"/>
              </a:rPr>
              <a:t>      // Only father updates the </a:t>
            </a:r>
            <a:r>
              <a:rPr lang="en-US" sz="1200" b="1" dirty="0" err="1">
                <a:solidFill>
                  <a:srgbClr val="3F7F5F"/>
                </a:solidFill>
                <a:latin typeface="Consolas" panose="020B0609020204030204" pitchFamily="49" charset="0"/>
              </a:rPr>
              <a:t>cpid</a:t>
            </a:r>
            <a:r>
              <a:rPr lang="en-US" sz="1200" b="1" dirty="0">
                <a:solidFill>
                  <a:srgbClr val="3F7F5F"/>
                </a:solidFill>
                <a:latin typeface="Consolas" panose="020B0609020204030204" pitchFamily="49" charset="0"/>
              </a:rPr>
              <a:t> array.</a:t>
            </a:r>
            <a:endParaRPr lang="en-US" sz="1200" b="1" dirty="0">
              <a:solidFill>
                <a:srgbClr val="7F0055"/>
              </a:solidFill>
              <a:latin typeface="Consolas" panose="020B0609020204030204" pitchFamily="49" charset="0"/>
            </a:endParaRPr>
          </a:p>
          <a:p>
            <a:pPr algn="l" rtl="0"/>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cpid</a:t>
            </a:r>
            <a:r>
              <a:rPr lang="en-US" sz="1200" b="1" dirty="0">
                <a:solidFill>
                  <a:srgbClr val="000000"/>
                </a:solidFill>
                <a:latin typeface="Consolas" panose="020B0609020204030204" pitchFamily="49" charset="0"/>
              </a:rPr>
              <a:t>[</a:t>
            </a:r>
            <a:r>
              <a:rPr lang="en-US" sz="1200" b="1" dirty="0" err="1">
                <a:solidFill>
                  <a:srgbClr val="000000"/>
                </a:solidFill>
                <a:latin typeface="Consolas" panose="020B0609020204030204" pitchFamily="49" charset="0"/>
              </a:rPr>
              <a:t>i</a:t>
            </a:r>
            <a:r>
              <a:rPr lang="en-US" sz="1200" b="1" dirty="0">
                <a:solidFill>
                  <a:srgbClr val="000000"/>
                </a:solidFill>
                <a:latin typeface="Consolas" panose="020B0609020204030204" pitchFamily="49" charset="0"/>
              </a:rPr>
              <a:t>] = </a:t>
            </a:r>
            <a:r>
              <a:rPr lang="en-US" sz="1200" b="1" dirty="0" err="1">
                <a:solidFill>
                  <a:srgbClr val="000000"/>
                </a:solidFill>
                <a:latin typeface="Consolas" panose="020B0609020204030204" pitchFamily="49" charset="0"/>
              </a:rPr>
              <a:t>pid</a:t>
            </a:r>
            <a:r>
              <a:rPr lang="en-US" sz="1200" b="1" dirty="0">
                <a:solidFill>
                  <a:srgbClr val="000000"/>
                </a:solidFill>
                <a:latin typeface="Consolas" panose="020B0609020204030204" pitchFamily="49" charset="0"/>
              </a:rPr>
              <a:t>;</a:t>
            </a:r>
            <a:endParaRPr lang="en-US" sz="1200" b="1" dirty="0">
              <a:solidFill>
                <a:srgbClr val="3F7F5F"/>
              </a:solidFill>
              <a:latin typeface="Consolas" panose="020B0609020204030204" pitchFamily="49" charset="0"/>
            </a:endParaRPr>
          </a:p>
          <a:p>
            <a:pPr algn="l" rtl="0"/>
            <a:r>
              <a:rPr lang="en-US" sz="1200" b="1" dirty="0">
                <a:solidFill>
                  <a:srgbClr val="000000"/>
                </a:solidFill>
                <a:latin typeface="Consolas" panose="020B0609020204030204" pitchFamily="49" charset="0"/>
              </a:rPr>
              <a:t>  }</a:t>
            </a:r>
          </a:p>
          <a:p>
            <a:pPr algn="l" rtl="0"/>
            <a:r>
              <a:rPr lang="en-US" sz="1200" b="1" dirty="0">
                <a:solidFill>
                  <a:srgbClr val="3F7F5F"/>
                </a:solidFill>
                <a:latin typeface="Consolas" panose="020B0609020204030204" pitchFamily="49" charset="0"/>
              </a:rPr>
              <a:t>  // allow children time to enter pause</a:t>
            </a:r>
            <a:endParaRPr lang="en-US" sz="1200" b="1" dirty="0">
              <a:solidFill>
                <a:srgbClr val="000000"/>
              </a:solidFill>
              <a:latin typeface="Consolas" panose="020B0609020204030204" pitchFamily="49" charset="0"/>
            </a:endParaRPr>
          </a:p>
          <a:p>
            <a:pPr algn="l" rtl="0"/>
            <a:r>
              <a:rPr lang="en-US" sz="1200" b="1" dirty="0">
                <a:solidFill>
                  <a:srgbClr val="000000"/>
                </a:solidFill>
                <a:latin typeface="Consolas" panose="020B0609020204030204" pitchFamily="49" charset="0"/>
              </a:rPr>
              <a:t>  sleep(2);</a:t>
            </a:r>
            <a:endParaRPr lang="en-US" sz="1200" b="1" dirty="0">
              <a:solidFill>
                <a:srgbClr val="3F7F5F"/>
              </a:solidFill>
              <a:latin typeface="Consolas" panose="020B0609020204030204" pitchFamily="49" charset="0"/>
            </a:endParaRPr>
          </a:p>
          <a:p>
            <a:pPr algn="l" rtl="0"/>
            <a:r>
              <a:rPr lang="en-US" sz="1200" b="1" dirty="0">
                <a:solidFill>
                  <a:srgbClr val="3F7F5F"/>
                </a:solidFill>
                <a:latin typeface="Consolas" panose="020B0609020204030204" pitchFamily="49" charset="0"/>
              </a:rPr>
              <a:t>  // send signal to first child</a:t>
            </a:r>
          </a:p>
          <a:p>
            <a:pPr algn="l" rtl="0"/>
            <a:r>
              <a:rPr lang="en-US" sz="1200" b="1" dirty="0">
                <a:solidFill>
                  <a:srgbClr val="000000"/>
                </a:solidFill>
                <a:latin typeface="Consolas" panose="020B0609020204030204" pitchFamily="49" charset="0"/>
              </a:rPr>
              <a:t>  kill(</a:t>
            </a:r>
            <a:r>
              <a:rPr lang="en-US" sz="1200" b="1" dirty="0" err="1">
                <a:solidFill>
                  <a:srgbClr val="000000"/>
                </a:solidFill>
                <a:latin typeface="Consolas" panose="020B0609020204030204" pitchFamily="49" charset="0"/>
              </a:rPr>
              <a:t>cpid</a:t>
            </a:r>
            <a:r>
              <a:rPr lang="en-US" sz="1200" b="1" dirty="0">
                <a:solidFill>
                  <a:srgbClr val="000000"/>
                </a:solidFill>
                <a:latin typeface="Consolas" panose="020B0609020204030204" pitchFamily="49" charset="0"/>
              </a:rPr>
              <a:t>[4], SIGINT);</a:t>
            </a:r>
            <a:endParaRPr lang="en-US" sz="1200" b="1" dirty="0">
              <a:solidFill>
                <a:srgbClr val="3F7F5F"/>
              </a:solidFill>
              <a:latin typeface="Consolas" panose="020B0609020204030204" pitchFamily="49" charset="0"/>
            </a:endParaRPr>
          </a:p>
          <a:p>
            <a:pPr algn="l" rtl="0"/>
            <a:r>
              <a:rPr lang="nn-NO" sz="1200" b="1" dirty="0">
                <a:solidFill>
                  <a:srgbClr val="7F0055"/>
                </a:solidFill>
                <a:latin typeface="Consolas" panose="020B0609020204030204" pitchFamily="49" charset="0"/>
              </a:rPr>
              <a:t>  for</a:t>
            </a:r>
            <a:r>
              <a:rPr lang="nn-NO" sz="1200" b="1" dirty="0">
                <a:solidFill>
                  <a:srgbClr val="000000"/>
                </a:solidFill>
                <a:latin typeface="Consolas" panose="020B0609020204030204" pitchFamily="49" charset="0"/>
              </a:rPr>
              <a:t> (i = 0; i &lt; 5; i++) {</a:t>
            </a:r>
          </a:p>
          <a:p>
            <a:pPr algn="l" rtl="0"/>
            <a:r>
              <a:rPr lang="en-US" sz="1200" b="1" dirty="0">
                <a:solidFill>
                  <a:srgbClr val="000000"/>
                </a:solidFill>
                <a:latin typeface="Consolas" panose="020B0609020204030204" pitchFamily="49" charset="0"/>
              </a:rPr>
              <a:t>    zombie = wait(&amp;status);</a:t>
            </a:r>
            <a:r>
              <a:rPr lang="en-US" sz="1200" b="1" dirty="0">
                <a:solidFill>
                  <a:srgbClr val="3F7F5F"/>
                </a:solidFill>
                <a:latin typeface="Consolas" panose="020B0609020204030204" pitchFamily="49" charset="0"/>
              </a:rPr>
              <a:t>// collect zombies</a:t>
            </a:r>
          </a:p>
          <a:p>
            <a:pPr algn="l" rtl="0"/>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printf</a:t>
            </a:r>
            <a:r>
              <a:rPr lang="en-US" sz="1200" b="1" dirty="0">
                <a:solidFill>
                  <a:srgbClr val="000000"/>
                </a:solidFill>
                <a:latin typeface="Consolas" panose="020B0609020204030204" pitchFamily="49" charset="0"/>
              </a:rPr>
              <a:t>(</a:t>
            </a:r>
            <a:r>
              <a:rPr lang="en-US" sz="1200" b="1" dirty="0">
                <a:solidFill>
                  <a:srgbClr val="2A00FF"/>
                </a:solidFill>
                <a:latin typeface="Consolas" panose="020B0609020204030204" pitchFamily="49" charset="0"/>
              </a:rPr>
              <a:t>"%d is dead\n"</a:t>
            </a:r>
            <a:r>
              <a:rPr lang="en-US" sz="1200" b="1" dirty="0">
                <a:solidFill>
                  <a:srgbClr val="000000"/>
                </a:solidFill>
                <a:latin typeface="Consolas" panose="020B0609020204030204" pitchFamily="49" charset="0"/>
              </a:rPr>
              <a:t>, zombie);</a:t>
            </a:r>
          </a:p>
          <a:p>
            <a:pPr algn="l" rtl="0"/>
            <a:r>
              <a:rPr lang="en-US" sz="1200" b="1" dirty="0">
                <a:solidFill>
                  <a:srgbClr val="000000"/>
                </a:solidFill>
                <a:latin typeface="Consolas" panose="020B0609020204030204" pitchFamily="49" charset="0"/>
              </a:rPr>
              <a:t>  }</a:t>
            </a:r>
          </a:p>
          <a:p>
            <a:pPr algn="l" rtl="0"/>
            <a:r>
              <a:rPr lang="en-US" sz="1200" b="1" dirty="0">
                <a:solidFill>
                  <a:srgbClr val="000000"/>
                </a:solidFill>
                <a:latin typeface="Consolas" panose="020B0609020204030204" pitchFamily="49" charset="0"/>
              </a:rPr>
              <a:t>  exit(0);</a:t>
            </a:r>
          </a:p>
          <a:p>
            <a:pPr algn="l" rtl="0"/>
            <a:r>
              <a:rPr lang="en-US" sz="1200" b="1" dirty="0">
                <a:solidFill>
                  <a:srgbClr val="000000"/>
                </a:solidFill>
                <a:latin typeface="Consolas" panose="020B0609020204030204" pitchFamily="49"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l" rtl="0" eaLnBrk="1" hangingPunct="1"/>
            <a:r>
              <a:rPr lang="en-US">
                <a:cs typeface="Times New Roman" pitchFamily="18" charset="0"/>
              </a:rPr>
              <a:t>Output</a:t>
            </a:r>
            <a:endParaRPr lang="he-IL"/>
          </a:p>
        </p:txBody>
      </p:sp>
      <p:sp>
        <p:nvSpPr>
          <p:cNvPr id="30723" name="Content Placeholder 2"/>
          <p:cNvSpPr>
            <a:spLocks noGrp="1"/>
          </p:cNvSpPr>
          <p:nvPr>
            <p:ph idx="1"/>
          </p:nvPr>
        </p:nvSpPr>
        <p:spPr/>
        <p:txBody>
          <a:bodyPr/>
          <a:lstStyle/>
          <a:p>
            <a:pPr algn="l" rtl="0" eaLnBrk="1" hangingPunct="1">
              <a:buFont typeface="Arial" charset="0"/>
              <a:buNone/>
            </a:pPr>
            <a:r>
              <a:rPr lang="en-US" sz="1600">
                <a:cs typeface="Arial" charset="0"/>
              </a:rPr>
              <a:t>PID 22899 ready  </a:t>
            </a:r>
          </a:p>
          <a:p>
            <a:pPr algn="l" rtl="0" eaLnBrk="1" hangingPunct="1">
              <a:buFont typeface="Arial" charset="0"/>
              <a:buNone/>
            </a:pPr>
            <a:r>
              <a:rPr lang="en-US" sz="1600">
                <a:cs typeface="Arial" charset="0"/>
              </a:rPr>
              <a:t>PID 22900 ready  </a:t>
            </a:r>
          </a:p>
          <a:p>
            <a:pPr algn="l" rtl="0" eaLnBrk="1" hangingPunct="1">
              <a:buFont typeface="Arial" charset="0"/>
              <a:buNone/>
            </a:pPr>
            <a:r>
              <a:rPr lang="en-US" sz="1600">
                <a:cs typeface="Arial" charset="0"/>
              </a:rPr>
              <a:t>PID 22901 ready  </a:t>
            </a:r>
          </a:p>
          <a:p>
            <a:pPr algn="l" rtl="0" eaLnBrk="1" hangingPunct="1">
              <a:buFont typeface="Arial" charset="0"/>
              <a:buNone/>
            </a:pPr>
            <a:r>
              <a:rPr lang="en-US" sz="1600">
                <a:cs typeface="Arial" charset="0"/>
              </a:rPr>
              <a:t>PID 22902 ready  </a:t>
            </a:r>
          </a:p>
          <a:p>
            <a:pPr algn="l" rtl="0" eaLnBrk="1" hangingPunct="1">
              <a:buFont typeface="Arial" charset="0"/>
              <a:buNone/>
            </a:pPr>
            <a:r>
              <a:rPr lang="en-US" sz="1600">
                <a:cs typeface="Arial" charset="0"/>
              </a:rPr>
              <a:t>PID 22903 ready  </a:t>
            </a:r>
          </a:p>
          <a:p>
            <a:pPr algn="l" rtl="0" eaLnBrk="1" hangingPunct="1">
              <a:buFont typeface="Arial" charset="0"/>
              <a:buNone/>
            </a:pPr>
            <a:r>
              <a:rPr lang="en-US" sz="1600">
                <a:cs typeface="Arial" charset="0"/>
              </a:rPr>
              <a:t>PID 22903 caught one  </a:t>
            </a:r>
          </a:p>
          <a:p>
            <a:pPr algn="l" rtl="0" eaLnBrk="1" hangingPunct="1">
              <a:buFont typeface="Arial" charset="0"/>
              <a:buNone/>
            </a:pPr>
            <a:r>
              <a:rPr lang="en-US" sz="1600">
                <a:cs typeface="Arial" charset="0"/>
              </a:rPr>
              <a:t>PID 22902 caught one  </a:t>
            </a:r>
          </a:p>
          <a:p>
            <a:pPr algn="l" rtl="0" eaLnBrk="1" hangingPunct="1">
              <a:buFont typeface="Arial" charset="0"/>
              <a:buNone/>
            </a:pPr>
            <a:r>
              <a:rPr lang="en-US" sz="1600">
                <a:cs typeface="Arial" charset="0"/>
              </a:rPr>
              <a:t>PID 22901 caught one  </a:t>
            </a:r>
          </a:p>
          <a:p>
            <a:pPr algn="l" rtl="0" eaLnBrk="1" hangingPunct="1">
              <a:buFont typeface="Arial" charset="0"/>
              <a:buNone/>
            </a:pPr>
            <a:r>
              <a:rPr lang="en-US" sz="1600">
                <a:cs typeface="Arial" charset="0"/>
              </a:rPr>
              <a:t>PID 22900 caught one  </a:t>
            </a:r>
          </a:p>
          <a:p>
            <a:pPr algn="l" rtl="0" eaLnBrk="1" hangingPunct="1">
              <a:buFont typeface="Arial" charset="0"/>
              <a:buNone/>
            </a:pPr>
            <a:r>
              <a:rPr lang="en-US" sz="1600">
                <a:cs typeface="Arial" charset="0"/>
              </a:rPr>
              <a:t>PID 22899 caught one  </a:t>
            </a:r>
          </a:p>
          <a:p>
            <a:pPr algn="l" rtl="0" eaLnBrk="1" hangingPunct="1">
              <a:buFont typeface="Arial" charset="0"/>
              <a:buNone/>
            </a:pPr>
            <a:r>
              <a:rPr lang="en-US" sz="1600">
                <a:cs typeface="Arial" charset="0"/>
              </a:rPr>
              <a:t>22903 is dead  </a:t>
            </a:r>
          </a:p>
          <a:p>
            <a:pPr algn="l" rtl="0" eaLnBrk="1" hangingPunct="1">
              <a:buFont typeface="Arial" charset="0"/>
              <a:buNone/>
            </a:pPr>
            <a:r>
              <a:rPr lang="en-US" sz="1600">
                <a:cs typeface="Arial" charset="0"/>
              </a:rPr>
              <a:t>22901 is dead  </a:t>
            </a:r>
          </a:p>
          <a:p>
            <a:pPr algn="l" rtl="0" eaLnBrk="1" hangingPunct="1">
              <a:buFont typeface="Arial" charset="0"/>
              <a:buNone/>
            </a:pPr>
            <a:r>
              <a:rPr lang="en-US" sz="1600">
                <a:cs typeface="Arial" charset="0"/>
              </a:rPr>
              <a:t>22902 is dead  </a:t>
            </a:r>
          </a:p>
          <a:p>
            <a:pPr algn="l" rtl="0" eaLnBrk="1" hangingPunct="1">
              <a:buFont typeface="Arial" charset="0"/>
              <a:buNone/>
            </a:pPr>
            <a:r>
              <a:rPr lang="en-US" sz="1600">
                <a:cs typeface="Arial" charset="0"/>
              </a:rPr>
              <a:t>22899 is dead  </a:t>
            </a:r>
          </a:p>
          <a:p>
            <a:pPr algn="l" rtl="0" eaLnBrk="1" hangingPunct="1">
              <a:buFont typeface="Arial" charset="0"/>
              <a:buNone/>
            </a:pPr>
            <a:r>
              <a:rPr lang="en-US" sz="1600">
                <a:cs typeface="Arial" charset="0"/>
              </a:rPr>
              <a:t>22900 is dead</a:t>
            </a:r>
            <a:endParaRPr lang="he-IL" sz="1600"/>
          </a:p>
        </p:txBody>
      </p:sp>
      <p:sp>
        <p:nvSpPr>
          <p:cNvPr id="4" name="Slide Number Placeholder 3"/>
          <p:cNvSpPr>
            <a:spLocks noGrp="1"/>
          </p:cNvSpPr>
          <p:nvPr>
            <p:ph type="sldNum" sz="quarter" idx="12"/>
          </p:nvPr>
        </p:nvSpPr>
        <p:spPr/>
        <p:txBody>
          <a:bodyPr/>
          <a:lstStyle/>
          <a:p>
            <a:pPr>
              <a:defRPr/>
            </a:pPr>
            <a:fld id="{B7BE42C4-7AA3-40D4-953A-AA4B3D2E85D5}" type="slidenum">
              <a:rPr lang="he-IL" smtClean="0"/>
              <a:pPr>
                <a:defRPr/>
              </a:pPr>
              <a:t>35</a:t>
            </a:fld>
            <a:endParaRPr lang="he-IL"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36912"/>
            <a:ext cx="7772400" cy="1362075"/>
          </a:xfrm>
        </p:spPr>
        <p:txBody>
          <a:bodyPr/>
          <a:lstStyle/>
          <a:p>
            <a:pPr algn="ctr"/>
            <a:r>
              <a:rPr lang="en-US" dirty="0">
                <a:cs typeface="Times New Roman" pitchFamily="18" charset="0"/>
              </a:rPr>
              <a:t>Homework</a:t>
            </a:r>
            <a:endParaRPr lang="he-IL" dirty="0"/>
          </a:p>
        </p:txBody>
      </p:sp>
      <p:sp>
        <p:nvSpPr>
          <p:cNvPr id="4" name="Slide Number Placeholder 3"/>
          <p:cNvSpPr>
            <a:spLocks noGrp="1"/>
          </p:cNvSpPr>
          <p:nvPr>
            <p:ph type="sldNum" sz="quarter" idx="12"/>
          </p:nvPr>
        </p:nvSpPr>
        <p:spPr/>
        <p:txBody>
          <a:bodyPr/>
          <a:lstStyle/>
          <a:p>
            <a:pPr>
              <a:defRPr/>
            </a:pPr>
            <a:fld id="{926B4540-FFE1-4A7B-BC23-AAB66E9BDDC6}" type="slidenum">
              <a:rPr lang="he-IL" smtClean="0"/>
              <a:pPr>
                <a:defRPr/>
              </a:pPr>
              <a:t>36</a:t>
            </a:fld>
            <a:endParaRPr lang="he-IL"/>
          </a:p>
        </p:txBody>
      </p:sp>
    </p:spTree>
    <p:extLst>
      <p:ext uri="{BB962C8B-B14F-4D97-AF65-F5344CB8AC3E}">
        <p14:creationId xmlns:p14="http://schemas.microsoft.com/office/powerpoint/2010/main" val="966211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lgn="l" rtl="0" eaLnBrk="1" hangingPunct="1"/>
            <a:r>
              <a:rPr lang="en-US" dirty="0">
                <a:cs typeface="Times New Roman" pitchFamily="18" charset="0"/>
              </a:rPr>
              <a:t>Question from midterm 2004</a:t>
            </a:r>
            <a:endParaRPr lang="he-IL" dirty="0"/>
          </a:p>
        </p:txBody>
      </p:sp>
      <p:sp>
        <p:nvSpPr>
          <p:cNvPr id="3" name="Content Placeholder 2"/>
          <p:cNvSpPr>
            <a:spLocks noGrp="1"/>
          </p:cNvSpPr>
          <p:nvPr>
            <p:ph idx="1"/>
          </p:nvPr>
        </p:nvSpPr>
        <p:spPr>
          <a:xfrm>
            <a:off x="457200" y="1600200"/>
            <a:ext cx="8229600" cy="4781128"/>
          </a:xfrm>
        </p:spPr>
        <p:txBody>
          <a:bodyPr>
            <a:noAutofit/>
          </a:bodyPr>
          <a:lstStyle/>
          <a:p>
            <a:pPr marL="0" algn="just" rtl="1" eaLnBrk="1" hangingPunct="1">
              <a:buFont typeface="Arial" pitchFamily="34" charset="0"/>
              <a:buNone/>
              <a:defRPr/>
            </a:pPr>
            <a:r>
              <a:rPr lang="he-IL" sz="2400" dirty="0"/>
              <a:t>תלמיד קיבל משימה לכתוב תכנית שמטרתה להריץ תכנית נתונה</a:t>
            </a:r>
            <a:r>
              <a:rPr lang="en-US" sz="2400" dirty="0"/>
              <a:t> </a:t>
            </a:r>
            <a:r>
              <a:rPr lang="he-IL" sz="2400" dirty="0"/>
              <a:t> (ברשותו רק הקובץ הבינארי) </a:t>
            </a:r>
            <a:r>
              <a:rPr lang="en-US" sz="2400" i="1" dirty="0"/>
              <a:t>prompt</a:t>
            </a:r>
            <a:r>
              <a:rPr lang="he-IL" sz="2400" dirty="0"/>
              <a:t> ע"י שימוש ב-</a:t>
            </a:r>
            <a:r>
              <a:rPr lang="en-US" sz="2400" dirty="0"/>
              <a:t>fork </a:t>
            </a:r>
            <a:r>
              <a:rPr lang="he-IL" sz="2400" dirty="0"/>
              <a:t> ו-</a:t>
            </a:r>
            <a:r>
              <a:rPr lang="en-US" sz="2400" dirty="0" err="1"/>
              <a:t>execvp</a:t>
            </a:r>
            <a:r>
              <a:rPr lang="he-IL" sz="2400" dirty="0"/>
              <a:t>. בנוסף נדרש התלמיד למנוע מן המשתמש "להרוג" את התכנית ע"י הקשת </a:t>
            </a:r>
            <a:r>
              <a:rPr lang="en-US" sz="2400" dirty="0"/>
              <a:t>ctrl-c</a:t>
            </a:r>
            <a:r>
              <a:rPr lang="he-IL" sz="2400" dirty="0"/>
              <a:t> </a:t>
            </a:r>
            <a:r>
              <a:rPr lang="en-US" sz="2400" dirty="0"/>
              <a:t>(</a:t>
            </a:r>
            <a:r>
              <a:rPr lang="en-US" sz="2400" b="1" dirty="0"/>
              <a:t>SIGINT</a:t>
            </a:r>
            <a:r>
              <a:rPr lang="en-US" sz="2400" dirty="0"/>
              <a:t>)</a:t>
            </a:r>
            <a:r>
              <a:rPr lang="he-IL" sz="2400" dirty="0"/>
              <a:t> (שים לב כי התכנית </a:t>
            </a:r>
            <a:r>
              <a:rPr lang="en-US" sz="2400" i="1" dirty="0"/>
              <a:t>prompt</a:t>
            </a:r>
            <a:r>
              <a:rPr lang="he-IL" sz="2400" dirty="0"/>
              <a:t> אינה מסתיימת לעולם). מצורף פתרון שהוצע ע"י התלמיד </a:t>
            </a:r>
            <a:r>
              <a:rPr lang="en-US" sz="2400" dirty="0"/>
              <a:t>(</a:t>
            </a:r>
            <a:r>
              <a:rPr lang="en-US" sz="2400" dirty="0" err="1"/>
              <a:t>my_prog.c</a:t>
            </a:r>
            <a:r>
              <a:rPr lang="en-US" sz="2400" dirty="0"/>
              <a:t>)</a:t>
            </a:r>
            <a:r>
              <a:rPr lang="he-IL" sz="2400" dirty="0"/>
              <a:t> וכן התכנית </a:t>
            </a:r>
            <a:r>
              <a:rPr lang="en-US" sz="2400" dirty="0"/>
              <a:t> </a:t>
            </a:r>
            <a:r>
              <a:rPr lang="en-US" sz="2400" i="1" dirty="0"/>
              <a:t>prompt</a:t>
            </a:r>
            <a:r>
              <a:rPr lang="he-IL" sz="2400" dirty="0"/>
              <a:t>.</a:t>
            </a:r>
            <a:endParaRPr lang="he-IL" dirty="0"/>
          </a:p>
          <a:p>
            <a:pPr marL="514350" indent="-514350" algn="just" rtl="1" eaLnBrk="1" hangingPunct="1">
              <a:buFont typeface="+mj-cs"/>
              <a:buAutoNum type="hebrew2Minus"/>
              <a:defRPr/>
            </a:pPr>
            <a:r>
              <a:rPr lang="he-IL" sz="2400" dirty="0"/>
              <a:t>תאר במדויק את פלט התכנית כאשר הקלט הנו:</a:t>
            </a:r>
            <a:endParaRPr lang="he-IL" dirty="0"/>
          </a:p>
          <a:p>
            <a:pPr marL="514350" indent="-514350" algn="just" rtl="1" eaLnBrk="1" hangingPunct="1">
              <a:buFont typeface="Arial" pitchFamily="34" charset="0"/>
              <a:buNone/>
              <a:defRPr/>
            </a:pPr>
            <a:r>
              <a:rPr lang="en-US" sz="2400" dirty="0"/>
              <a:t>Good luck      in the ^c midterm exam.       </a:t>
            </a:r>
            <a:endParaRPr lang="he-IL" dirty="0"/>
          </a:p>
          <a:p>
            <a:pPr marL="514350" indent="-514350" algn="just" rtl="1" eaLnBrk="1" hangingPunct="1">
              <a:buFont typeface="+mj-cs"/>
              <a:buAutoNum type="hebrew2Minus" startAt="2"/>
              <a:defRPr/>
            </a:pPr>
            <a:r>
              <a:rPr lang="he-IL" sz="2400" dirty="0"/>
              <a:t>האם הפתרון המוצע עונה על הגדרת התרגיל?</a:t>
            </a:r>
            <a:endParaRPr lang="he-IL" dirty="0"/>
          </a:p>
          <a:p>
            <a:pPr marL="514350" indent="-514350" algn="just" rtl="1" eaLnBrk="1" hangingPunct="1">
              <a:buFont typeface="+mj-cs"/>
              <a:buAutoNum type="hebrew2Minus" startAt="2"/>
              <a:defRPr/>
            </a:pPr>
            <a:r>
              <a:rPr lang="he-IL" sz="2400" dirty="0"/>
              <a:t>אם תשובתך ל-ב' היא לא, כיצד היית משנה את התכנית </a:t>
            </a:r>
            <a:r>
              <a:rPr lang="en-US" sz="2400" dirty="0" err="1"/>
              <a:t>my_prog.c</a:t>
            </a:r>
            <a:r>
              <a:rPr lang="he-IL" sz="2400" dirty="0"/>
              <a:t> (ניתן להוסיף/ לשנות שורה או שתיים בקוד לכל היותר)?</a:t>
            </a:r>
            <a:endParaRPr lang="he-IL" dirty="0"/>
          </a:p>
        </p:txBody>
      </p:sp>
      <p:sp>
        <p:nvSpPr>
          <p:cNvPr id="4" name="Slide Number Placeholder 3"/>
          <p:cNvSpPr>
            <a:spLocks noGrp="1"/>
          </p:cNvSpPr>
          <p:nvPr>
            <p:ph type="sldNum" sz="quarter" idx="12"/>
          </p:nvPr>
        </p:nvSpPr>
        <p:spPr/>
        <p:txBody>
          <a:bodyPr/>
          <a:lstStyle/>
          <a:p>
            <a:pPr>
              <a:defRPr/>
            </a:pPr>
            <a:fld id="{8F3CBF9B-DDAD-4B5B-84AF-E0FC3BE14C7B}" type="slidenum">
              <a:rPr lang="he-IL" smtClean="0"/>
              <a:pPr>
                <a:defRPr/>
              </a:pPr>
              <a:t>37</a:t>
            </a:fld>
            <a:endParaRPr lang="he-IL"/>
          </a:p>
        </p:txBody>
      </p:sp>
      <p:grpSp>
        <p:nvGrpSpPr>
          <p:cNvPr id="35845" name="Group 14"/>
          <p:cNvGrpSpPr>
            <a:grpSpLocks/>
          </p:cNvGrpSpPr>
          <p:nvPr/>
        </p:nvGrpSpPr>
        <p:grpSpPr bwMode="auto">
          <a:xfrm>
            <a:off x="4788024" y="4724574"/>
            <a:ext cx="214313" cy="71437"/>
            <a:chOff x="4714876" y="4144175"/>
            <a:chExt cx="215108" cy="72232"/>
          </a:xfrm>
        </p:grpSpPr>
        <p:cxnSp>
          <p:nvCxnSpPr>
            <p:cNvPr id="12" name="Straight Arrow Connector 10"/>
            <p:cNvCxnSpPr/>
            <p:nvPr/>
          </p:nvCxnSpPr>
          <p:spPr>
            <a:xfrm rot="10800000">
              <a:off x="4714876" y="4214801"/>
              <a:ext cx="215108" cy="16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2"/>
            <p:cNvCxnSpPr/>
            <p:nvPr/>
          </p:nvCxnSpPr>
          <p:spPr>
            <a:xfrm rot="5400000" flipH="1" flipV="1">
              <a:off x="4893071" y="4179494"/>
              <a:ext cx="72232" cy="15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0900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lgn="l" rtl="0" eaLnBrk="1" hangingPunct="1"/>
            <a:r>
              <a:rPr lang="en-US">
                <a:cs typeface="Times New Roman" pitchFamily="18" charset="0"/>
              </a:rPr>
              <a:t>Question from midterm 2004</a:t>
            </a:r>
            <a:endParaRPr lang="he-IL"/>
          </a:p>
        </p:txBody>
      </p:sp>
      <p:sp>
        <p:nvSpPr>
          <p:cNvPr id="36867" name="Content Placeholder 2"/>
          <p:cNvSpPr>
            <a:spLocks noGrp="1"/>
          </p:cNvSpPr>
          <p:nvPr>
            <p:ph idx="1"/>
          </p:nvPr>
        </p:nvSpPr>
        <p:spPr>
          <a:xfrm>
            <a:off x="428625" y="1500188"/>
            <a:ext cx="8229600" cy="5000625"/>
          </a:xfrm>
        </p:spPr>
        <p:txBody>
          <a:bodyPr>
            <a:normAutofit lnSpcReduction="10000"/>
          </a:bodyPr>
          <a:lstStyle/>
          <a:p>
            <a:pPr algn="l" rtl="0" eaLnBrk="1" hangingPunct="1">
              <a:buFont typeface="Arial" charset="0"/>
              <a:buNone/>
            </a:pPr>
            <a:r>
              <a:rPr lang="en-US" sz="1600" dirty="0">
                <a:cs typeface="Arial" charset="0"/>
              </a:rPr>
              <a:t>#include…</a:t>
            </a:r>
          </a:p>
          <a:p>
            <a:pPr algn="l" rtl="0" eaLnBrk="1" hangingPunct="1">
              <a:buFont typeface="Arial" charset="0"/>
              <a:buNone/>
            </a:pPr>
            <a:r>
              <a:rPr lang="en-US" sz="1600" dirty="0">
                <a:solidFill>
                  <a:srgbClr val="00B050"/>
                </a:solidFill>
                <a:cs typeface="Arial" charset="0"/>
              </a:rPr>
              <a:t>void</a:t>
            </a:r>
            <a:r>
              <a:rPr lang="en-US" sz="1600" dirty="0">
                <a:cs typeface="Arial" charset="0"/>
              </a:rPr>
              <a:t> </a:t>
            </a:r>
            <a:r>
              <a:rPr lang="en-US" sz="1600" dirty="0" err="1">
                <a:cs typeface="Arial" charset="0"/>
              </a:rPr>
              <a:t>cntl_c_handler</a:t>
            </a:r>
            <a:r>
              <a:rPr lang="en-US" sz="1600" dirty="0">
                <a:cs typeface="Arial" charset="0"/>
              </a:rPr>
              <a:t>(</a:t>
            </a:r>
            <a:r>
              <a:rPr lang="en-US" sz="1600" dirty="0" err="1">
                <a:solidFill>
                  <a:srgbClr val="00B050"/>
                </a:solidFill>
                <a:cs typeface="Arial" charset="0"/>
              </a:rPr>
              <a:t>int</a:t>
            </a:r>
            <a:r>
              <a:rPr lang="en-US" sz="1600" dirty="0">
                <a:cs typeface="Arial" charset="0"/>
              </a:rPr>
              <a:t> dummy){</a:t>
            </a:r>
          </a:p>
          <a:p>
            <a:pPr algn="l" rtl="0" eaLnBrk="1" hangingPunct="1">
              <a:buFont typeface="Arial" charset="0"/>
              <a:buNone/>
            </a:pPr>
            <a:r>
              <a:rPr lang="en-US" sz="1600" dirty="0">
                <a:cs typeface="Arial" charset="0"/>
              </a:rPr>
              <a:t>	signal(SIGINT, </a:t>
            </a:r>
            <a:r>
              <a:rPr lang="en-US" sz="1600" dirty="0" err="1">
                <a:cs typeface="Arial" charset="0"/>
              </a:rPr>
              <a:t>cntl_c_handler</a:t>
            </a:r>
            <a:r>
              <a:rPr lang="en-US" sz="1600" dirty="0">
                <a:cs typeface="Arial" charset="0"/>
              </a:rPr>
              <a:t>);</a:t>
            </a:r>
          </a:p>
          <a:p>
            <a:pPr algn="l" rtl="0" eaLnBrk="1" hangingPunct="1">
              <a:buFont typeface="Arial" charset="0"/>
              <a:buNone/>
            </a:pPr>
            <a:r>
              <a:rPr lang="en-US" sz="1600" dirty="0">
                <a:cs typeface="Arial" charset="0"/>
              </a:rPr>
              <a:t>}</a:t>
            </a:r>
          </a:p>
          <a:p>
            <a:pPr algn="l" rtl="0" eaLnBrk="1" hangingPunct="1">
              <a:buFont typeface="Arial" charset="0"/>
              <a:buNone/>
            </a:pPr>
            <a:endParaRPr lang="en-US" sz="1600" dirty="0">
              <a:cs typeface="Arial" charset="0"/>
            </a:endParaRPr>
          </a:p>
          <a:p>
            <a:pPr algn="l" rtl="0" eaLnBrk="1" hangingPunct="1">
              <a:buFont typeface="Arial" charset="0"/>
              <a:buNone/>
            </a:pPr>
            <a:r>
              <a:rPr lang="en-US" sz="1600" dirty="0">
                <a:cs typeface="Arial" charset="0"/>
              </a:rPr>
              <a:t>main (</a:t>
            </a:r>
            <a:r>
              <a:rPr lang="en-US" sz="1600" dirty="0" err="1">
                <a:solidFill>
                  <a:srgbClr val="00B050"/>
                </a:solidFill>
                <a:cs typeface="Arial" charset="0"/>
              </a:rPr>
              <a:t>int</a:t>
            </a:r>
            <a:r>
              <a:rPr lang="en-US" sz="1600" dirty="0">
                <a:cs typeface="Arial" charset="0"/>
              </a:rPr>
              <a:t> </a:t>
            </a:r>
            <a:r>
              <a:rPr lang="en-US" sz="1600" dirty="0" err="1">
                <a:cs typeface="Arial" charset="0"/>
              </a:rPr>
              <a:t>argc</a:t>
            </a:r>
            <a:r>
              <a:rPr lang="en-US" sz="1600" dirty="0">
                <a:cs typeface="Arial" charset="0"/>
              </a:rPr>
              <a:t>,</a:t>
            </a:r>
            <a:r>
              <a:rPr lang="he-IL" sz="1600" dirty="0">
                <a:cs typeface="Arial" charset="0"/>
              </a:rPr>
              <a:t> </a:t>
            </a:r>
            <a:r>
              <a:rPr lang="en-US" sz="1600" dirty="0">
                <a:solidFill>
                  <a:srgbClr val="00B050"/>
                </a:solidFill>
                <a:cs typeface="Arial" charset="0"/>
              </a:rPr>
              <a:t>char</a:t>
            </a:r>
            <a:r>
              <a:rPr lang="en-US" sz="1600" dirty="0">
                <a:cs typeface="Arial" charset="0"/>
              </a:rPr>
              <a:t> **</a:t>
            </a:r>
            <a:r>
              <a:rPr lang="en-US" sz="1600" dirty="0" err="1">
                <a:cs typeface="Arial" charset="0"/>
              </a:rPr>
              <a:t>argv</a:t>
            </a:r>
            <a:r>
              <a:rPr lang="en-US" sz="1600" dirty="0">
                <a:cs typeface="Arial" charset="0"/>
              </a:rPr>
              <a:t>){</a:t>
            </a:r>
          </a:p>
          <a:p>
            <a:pPr algn="l" rtl="0" eaLnBrk="1" hangingPunct="1">
              <a:buFont typeface="Arial" charset="0"/>
              <a:buNone/>
            </a:pPr>
            <a:r>
              <a:rPr lang="en-US" sz="1600" dirty="0">
                <a:cs typeface="Arial" charset="0"/>
              </a:rPr>
              <a:t>	</a:t>
            </a:r>
            <a:r>
              <a:rPr lang="en-US" sz="1600" dirty="0" err="1">
                <a:solidFill>
                  <a:srgbClr val="00B050"/>
                </a:solidFill>
                <a:cs typeface="Arial" charset="0"/>
              </a:rPr>
              <a:t>int</a:t>
            </a:r>
            <a:r>
              <a:rPr lang="en-US" sz="1600" dirty="0">
                <a:cs typeface="Arial" charset="0"/>
              </a:rPr>
              <a:t> waited;</a:t>
            </a:r>
          </a:p>
          <a:p>
            <a:pPr algn="l" rtl="0" eaLnBrk="1" hangingPunct="1">
              <a:buFont typeface="Arial" charset="0"/>
              <a:buNone/>
            </a:pPr>
            <a:r>
              <a:rPr lang="en-US" sz="1600" dirty="0">
                <a:cs typeface="Arial" charset="0"/>
              </a:rPr>
              <a:t>	</a:t>
            </a:r>
            <a:r>
              <a:rPr lang="en-US" sz="1600" dirty="0" err="1">
                <a:solidFill>
                  <a:srgbClr val="00B050"/>
                </a:solidFill>
                <a:cs typeface="Arial" charset="0"/>
              </a:rPr>
              <a:t>int</a:t>
            </a:r>
            <a:r>
              <a:rPr lang="en-US" sz="1600" dirty="0">
                <a:cs typeface="Arial" charset="0"/>
              </a:rPr>
              <a:t> stat;</a:t>
            </a:r>
          </a:p>
          <a:p>
            <a:pPr algn="l" rtl="0" eaLnBrk="1" hangingPunct="1">
              <a:buFont typeface="Arial" charset="0"/>
              <a:buNone/>
            </a:pPr>
            <a:r>
              <a:rPr lang="en-US" sz="1600" dirty="0">
                <a:cs typeface="Arial" charset="0"/>
              </a:rPr>
              <a:t>	</a:t>
            </a:r>
            <a:r>
              <a:rPr lang="en-US" sz="1600" dirty="0" err="1">
                <a:cs typeface="Arial" charset="0"/>
              </a:rPr>
              <a:t>argv</a:t>
            </a:r>
            <a:r>
              <a:rPr lang="en-US" sz="1600" dirty="0">
                <a:cs typeface="Arial" charset="0"/>
              </a:rPr>
              <a:t>[</a:t>
            </a:r>
            <a:r>
              <a:rPr lang="en-US" sz="1600" dirty="0">
                <a:solidFill>
                  <a:srgbClr val="FF0000"/>
                </a:solidFill>
                <a:cs typeface="Arial" charset="0"/>
              </a:rPr>
              <a:t>0</a:t>
            </a:r>
            <a:r>
              <a:rPr lang="en-US" sz="1600" dirty="0">
                <a:cs typeface="Arial" charset="0"/>
              </a:rPr>
              <a:t>] = “prompt”;</a:t>
            </a:r>
          </a:p>
          <a:p>
            <a:pPr algn="l" rtl="0" eaLnBrk="1" hangingPunct="1">
              <a:buFont typeface="Arial" charset="0"/>
              <a:buNone/>
            </a:pPr>
            <a:r>
              <a:rPr lang="en-US" sz="1600" dirty="0">
                <a:cs typeface="Arial" charset="0"/>
              </a:rPr>
              <a:t>	signal (SIGINT, </a:t>
            </a:r>
            <a:r>
              <a:rPr lang="en-US" sz="1600" dirty="0" err="1">
                <a:cs typeface="Arial" charset="0"/>
              </a:rPr>
              <a:t>cntl_c_handler</a:t>
            </a:r>
            <a:r>
              <a:rPr lang="en-US" sz="1600" dirty="0">
                <a:cs typeface="Arial" charset="0"/>
              </a:rPr>
              <a:t>);</a:t>
            </a:r>
          </a:p>
          <a:p>
            <a:pPr algn="l" rtl="0" eaLnBrk="1" hangingPunct="1">
              <a:buFont typeface="Arial" charset="0"/>
              <a:buNone/>
            </a:pPr>
            <a:r>
              <a:rPr lang="en-US" sz="1600" dirty="0">
                <a:cs typeface="Arial" charset="0"/>
              </a:rPr>
              <a:t>	</a:t>
            </a:r>
            <a:r>
              <a:rPr lang="en-US" sz="1600" dirty="0">
                <a:solidFill>
                  <a:schemeClr val="accent1"/>
                </a:solidFill>
                <a:cs typeface="Arial" charset="0"/>
              </a:rPr>
              <a:t>if</a:t>
            </a:r>
            <a:r>
              <a:rPr lang="en-US" sz="1600" dirty="0">
                <a:cs typeface="Arial" charset="0"/>
              </a:rPr>
              <a:t> (fork() == </a:t>
            </a:r>
            <a:r>
              <a:rPr lang="en-US" sz="1600" dirty="0">
                <a:solidFill>
                  <a:srgbClr val="FF0000"/>
                </a:solidFill>
                <a:cs typeface="Arial" charset="0"/>
              </a:rPr>
              <a:t>0</a:t>
            </a:r>
            <a:r>
              <a:rPr lang="en-US" sz="1600" dirty="0">
                <a:cs typeface="Arial" charset="0"/>
              </a:rPr>
              <a:t>) { </a:t>
            </a:r>
            <a:r>
              <a:rPr lang="en-US" sz="1600" dirty="0">
                <a:solidFill>
                  <a:schemeClr val="accent2"/>
                </a:solidFill>
                <a:cs typeface="Arial" charset="0"/>
              </a:rPr>
              <a:t>// son</a:t>
            </a:r>
          </a:p>
          <a:p>
            <a:pPr algn="l" rtl="0" eaLnBrk="1" hangingPunct="1">
              <a:buFont typeface="Arial" charset="0"/>
              <a:buNone/>
            </a:pPr>
            <a:r>
              <a:rPr lang="en-US" sz="1600" dirty="0">
                <a:cs typeface="Arial" charset="0"/>
              </a:rPr>
              <a:t>		</a:t>
            </a:r>
            <a:r>
              <a:rPr lang="en-US" sz="1600" dirty="0" err="1">
                <a:cs typeface="Arial" charset="0"/>
              </a:rPr>
              <a:t>execvp</a:t>
            </a:r>
            <a:r>
              <a:rPr lang="en-US" sz="1600" dirty="0">
                <a:cs typeface="Arial" charset="0"/>
              </a:rPr>
              <a:t>(“</a:t>
            </a:r>
            <a:r>
              <a:rPr lang="en-US" sz="1600" dirty="0" err="1">
                <a:cs typeface="Arial" charset="0"/>
              </a:rPr>
              <a:t>prompt”,argv</a:t>
            </a:r>
            <a:r>
              <a:rPr lang="en-US" sz="1600" dirty="0">
                <a:cs typeface="Arial" charset="0"/>
              </a:rPr>
              <a:t>[</a:t>
            </a:r>
            <a:r>
              <a:rPr lang="en-US" sz="1600" dirty="0">
                <a:solidFill>
                  <a:srgbClr val="FF0000"/>
                </a:solidFill>
                <a:cs typeface="Arial" charset="0"/>
              </a:rPr>
              <a:t>0</a:t>
            </a:r>
            <a:r>
              <a:rPr lang="en-US" sz="1600" dirty="0">
                <a:cs typeface="Arial" charset="0"/>
              </a:rPr>
              <a:t>]);</a:t>
            </a:r>
          </a:p>
          <a:p>
            <a:pPr algn="l" rtl="0" eaLnBrk="1" hangingPunct="1">
              <a:buFont typeface="Arial" charset="0"/>
              <a:buNone/>
            </a:pPr>
            <a:r>
              <a:rPr lang="en-US" sz="1600" dirty="0">
                <a:cs typeface="Arial" charset="0"/>
              </a:rPr>
              <a:t>	}</a:t>
            </a:r>
          </a:p>
          <a:p>
            <a:pPr algn="l" rtl="0" eaLnBrk="1" hangingPunct="1">
              <a:buFont typeface="Arial" charset="0"/>
              <a:buNone/>
            </a:pPr>
            <a:r>
              <a:rPr lang="en-US" sz="1600" dirty="0">
                <a:cs typeface="Arial" charset="0"/>
              </a:rPr>
              <a:t>	</a:t>
            </a:r>
            <a:r>
              <a:rPr lang="en-US" sz="1600" dirty="0">
                <a:solidFill>
                  <a:schemeClr val="accent1"/>
                </a:solidFill>
                <a:cs typeface="Arial" charset="0"/>
              </a:rPr>
              <a:t>else </a:t>
            </a:r>
            <a:r>
              <a:rPr lang="en-US" sz="1600" dirty="0">
                <a:cs typeface="Arial" charset="0"/>
              </a:rPr>
              <a:t>{  </a:t>
            </a:r>
            <a:r>
              <a:rPr lang="en-US" sz="1600" dirty="0">
                <a:solidFill>
                  <a:schemeClr val="accent2"/>
                </a:solidFill>
                <a:cs typeface="Arial" charset="0"/>
              </a:rPr>
              <a:t>// father</a:t>
            </a:r>
          </a:p>
          <a:p>
            <a:pPr algn="l" rtl="0" eaLnBrk="1" hangingPunct="1">
              <a:buFont typeface="Arial" charset="0"/>
              <a:buNone/>
            </a:pPr>
            <a:r>
              <a:rPr lang="en-US" sz="1600" dirty="0">
                <a:cs typeface="Arial" charset="0"/>
              </a:rPr>
              <a:t>		waited = wait(&amp;stat);</a:t>
            </a:r>
          </a:p>
          <a:p>
            <a:pPr algn="l" rtl="0" eaLnBrk="1" hangingPunct="1">
              <a:buFont typeface="Arial" charset="0"/>
              <a:buNone/>
            </a:pPr>
            <a:r>
              <a:rPr lang="en-US" sz="1600" dirty="0">
                <a:cs typeface="Arial" charset="0"/>
              </a:rPr>
              <a:t>		</a:t>
            </a:r>
            <a:r>
              <a:rPr lang="en-US" sz="1600" dirty="0" err="1">
                <a:cs typeface="Arial" charset="0"/>
              </a:rPr>
              <a:t>printf</a:t>
            </a:r>
            <a:r>
              <a:rPr lang="en-US" sz="1600" dirty="0">
                <a:cs typeface="Arial" charset="0"/>
              </a:rPr>
              <a:t>(“</a:t>
            </a:r>
            <a:r>
              <a:rPr lang="en-US" sz="1600" dirty="0">
                <a:solidFill>
                  <a:srgbClr val="7030A0"/>
                </a:solidFill>
                <a:cs typeface="Arial" charset="0"/>
              </a:rPr>
              <a:t>My son (%d) has terminated \</a:t>
            </a:r>
            <a:r>
              <a:rPr lang="en-US" sz="1600" dirty="0" err="1">
                <a:solidFill>
                  <a:srgbClr val="7030A0"/>
                </a:solidFill>
                <a:cs typeface="Arial" charset="0"/>
              </a:rPr>
              <a:t>n</a:t>
            </a:r>
            <a:r>
              <a:rPr lang="en-US" sz="1600" dirty="0" err="1">
                <a:cs typeface="Arial" charset="0"/>
              </a:rPr>
              <a:t>”,waited</a:t>
            </a:r>
            <a:r>
              <a:rPr lang="en-US" sz="1600" dirty="0">
                <a:cs typeface="Arial" charset="0"/>
              </a:rPr>
              <a:t>);</a:t>
            </a:r>
          </a:p>
          <a:p>
            <a:pPr algn="l" rtl="0" eaLnBrk="1" hangingPunct="1">
              <a:buFont typeface="Arial" charset="0"/>
              <a:buNone/>
            </a:pPr>
            <a:r>
              <a:rPr lang="en-US" sz="1600" dirty="0">
                <a:cs typeface="Arial" charset="0"/>
              </a:rPr>
              <a:t>	}</a:t>
            </a:r>
          </a:p>
          <a:p>
            <a:pPr algn="l" rtl="0" eaLnBrk="1" hangingPunct="1">
              <a:buFont typeface="Arial" charset="0"/>
              <a:buNone/>
            </a:pPr>
            <a:r>
              <a:rPr lang="en-US" sz="1600" dirty="0">
                <a:cs typeface="Arial" charset="0"/>
              </a:rPr>
              <a:t>}	</a:t>
            </a:r>
            <a:endParaRPr lang="he-IL" sz="1600" dirty="0"/>
          </a:p>
        </p:txBody>
      </p:sp>
      <p:sp>
        <p:nvSpPr>
          <p:cNvPr id="36868" name="TextBox 3"/>
          <p:cNvSpPr txBox="1">
            <a:spLocks noChangeArrowheads="1"/>
          </p:cNvSpPr>
          <p:nvPr/>
        </p:nvSpPr>
        <p:spPr bwMode="auto">
          <a:xfrm>
            <a:off x="6929454" y="1428736"/>
            <a:ext cx="1755775" cy="369888"/>
          </a:xfrm>
          <a:prstGeom prst="rect">
            <a:avLst/>
          </a:prstGeom>
          <a:noFill/>
          <a:ln w="9525">
            <a:noFill/>
            <a:miter lim="800000"/>
            <a:headEnd/>
            <a:tailEnd/>
          </a:ln>
        </p:spPr>
        <p:txBody>
          <a:bodyPr>
            <a:spAutoFit/>
          </a:bodyPr>
          <a:lstStyle/>
          <a:p>
            <a:pPr algn="l" rtl="0"/>
            <a:r>
              <a:rPr lang="en-US" i="1" dirty="0" err="1">
                <a:effectLst>
                  <a:outerShdw blurRad="38100" dist="38100" dir="2700000" algn="tl">
                    <a:srgbClr val="000000">
                      <a:alpha val="43137"/>
                    </a:srgbClr>
                  </a:outerShdw>
                </a:effectLst>
              </a:rPr>
              <a:t>my_prog.c</a:t>
            </a:r>
            <a:endParaRPr lang="he-IL" i="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pPr>
              <a:defRPr/>
            </a:pPr>
            <a:fld id="{B5292D37-7B3E-4B01-A526-60843DAD9787}" type="slidenum">
              <a:rPr lang="he-IL" smtClean="0"/>
              <a:pPr>
                <a:defRPr/>
              </a:pPr>
              <a:t>38</a:t>
            </a:fld>
            <a:endParaRPr lang="he-IL"/>
          </a:p>
        </p:txBody>
      </p:sp>
    </p:spTree>
    <p:extLst>
      <p:ext uri="{BB962C8B-B14F-4D97-AF65-F5344CB8AC3E}">
        <p14:creationId xmlns:p14="http://schemas.microsoft.com/office/powerpoint/2010/main" val="188373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l" rtl="0" eaLnBrk="1" hangingPunct="1"/>
            <a:r>
              <a:rPr lang="en-US" dirty="0">
                <a:cs typeface="Times New Roman" pitchFamily="18" charset="0"/>
              </a:rPr>
              <a:t>Question from midterm 2004</a:t>
            </a:r>
            <a:endParaRPr lang="he-IL" dirty="0"/>
          </a:p>
        </p:txBody>
      </p:sp>
      <p:sp>
        <p:nvSpPr>
          <p:cNvPr id="37891" name="Content Placeholder 2"/>
          <p:cNvSpPr>
            <a:spLocks noGrp="1"/>
          </p:cNvSpPr>
          <p:nvPr>
            <p:ph idx="1"/>
          </p:nvPr>
        </p:nvSpPr>
        <p:spPr/>
        <p:txBody>
          <a:bodyPr>
            <a:normAutofit/>
          </a:bodyPr>
          <a:lstStyle/>
          <a:p>
            <a:pPr algn="l" rtl="0" eaLnBrk="1" hangingPunct="1">
              <a:buFont typeface="Arial" charset="0"/>
              <a:buNone/>
            </a:pPr>
            <a:r>
              <a:rPr lang="en-US" sz="2400" dirty="0">
                <a:cs typeface="Arial" charset="0"/>
              </a:rPr>
              <a:t>main(</a:t>
            </a:r>
            <a:r>
              <a:rPr lang="en-US" sz="2400" dirty="0" err="1">
                <a:solidFill>
                  <a:srgbClr val="00B050"/>
                </a:solidFill>
                <a:cs typeface="Arial" charset="0"/>
              </a:rPr>
              <a:t>int</a:t>
            </a:r>
            <a:r>
              <a:rPr lang="en-US" sz="2400" dirty="0">
                <a:cs typeface="Arial" charset="0"/>
              </a:rPr>
              <a:t> </a:t>
            </a:r>
            <a:r>
              <a:rPr lang="en-US" sz="2400" dirty="0" err="1">
                <a:cs typeface="Arial" charset="0"/>
              </a:rPr>
              <a:t>argc</a:t>
            </a:r>
            <a:r>
              <a:rPr lang="en-US" sz="2400" dirty="0">
                <a:cs typeface="Arial" charset="0"/>
              </a:rPr>
              <a:t>, </a:t>
            </a:r>
            <a:r>
              <a:rPr lang="en-US" sz="2400" dirty="0">
                <a:solidFill>
                  <a:srgbClr val="00B050"/>
                </a:solidFill>
                <a:cs typeface="Arial" charset="0"/>
              </a:rPr>
              <a:t>char</a:t>
            </a:r>
            <a:r>
              <a:rPr lang="en-US" sz="2400" dirty="0">
                <a:cs typeface="Arial" charset="0"/>
              </a:rPr>
              <a:t>** </a:t>
            </a:r>
            <a:r>
              <a:rPr lang="en-US" sz="2400" dirty="0" err="1">
                <a:cs typeface="Arial" charset="0"/>
              </a:rPr>
              <a:t>argv</a:t>
            </a:r>
            <a:r>
              <a:rPr lang="en-US" sz="2400" dirty="0">
                <a:cs typeface="Arial" charset="0"/>
              </a:rPr>
              <a:t>){</a:t>
            </a:r>
          </a:p>
          <a:p>
            <a:pPr algn="l" rtl="0" eaLnBrk="1" hangingPunct="1">
              <a:buFont typeface="Arial" charset="0"/>
              <a:buNone/>
            </a:pPr>
            <a:r>
              <a:rPr lang="en-US" sz="2400" dirty="0">
                <a:cs typeface="Arial" charset="0"/>
              </a:rPr>
              <a:t>	char </a:t>
            </a:r>
            <a:r>
              <a:rPr lang="en-US" sz="2400" dirty="0" err="1">
                <a:cs typeface="Arial" charset="0"/>
              </a:rPr>
              <a:t>buf</a:t>
            </a:r>
            <a:r>
              <a:rPr lang="en-US" sz="2400" dirty="0">
                <a:cs typeface="Arial" charset="0"/>
              </a:rPr>
              <a:t>[</a:t>
            </a:r>
            <a:r>
              <a:rPr lang="en-US" sz="2400" dirty="0">
                <a:solidFill>
                  <a:srgbClr val="FF0000"/>
                </a:solidFill>
                <a:cs typeface="Arial" charset="0"/>
              </a:rPr>
              <a:t>20</a:t>
            </a:r>
            <a:r>
              <a:rPr lang="en-US" sz="2400" dirty="0">
                <a:cs typeface="Arial" charset="0"/>
              </a:rPr>
              <a:t>];</a:t>
            </a:r>
          </a:p>
          <a:p>
            <a:pPr algn="l" rtl="0" eaLnBrk="1" hangingPunct="1">
              <a:buFont typeface="Arial" charset="0"/>
              <a:buNone/>
            </a:pPr>
            <a:r>
              <a:rPr lang="en-US" sz="2400">
                <a:cs typeface="Arial" charset="0"/>
              </a:rPr>
              <a:t>	</a:t>
            </a:r>
            <a:r>
              <a:rPr lang="en-US" sz="2400">
                <a:solidFill>
                  <a:schemeClr val="accent1"/>
                </a:solidFill>
                <a:cs typeface="Arial" charset="0"/>
              </a:rPr>
              <a:t>while</a:t>
            </a:r>
            <a:r>
              <a:rPr lang="en-US" sz="2400">
                <a:cs typeface="Arial" charset="0"/>
              </a:rPr>
              <a:t>(</a:t>
            </a:r>
            <a:r>
              <a:rPr lang="en-US" sz="2400">
                <a:solidFill>
                  <a:srgbClr val="FF0000"/>
                </a:solidFill>
                <a:cs typeface="Arial" charset="0"/>
              </a:rPr>
              <a:t>1</a:t>
            </a:r>
            <a:r>
              <a:rPr lang="en-US" sz="2400" dirty="0">
                <a:cs typeface="Arial" charset="0"/>
              </a:rPr>
              <a:t>)</a:t>
            </a:r>
            <a:r>
              <a:rPr lang="he-IL" sz="2400">
                <a:cs typeface="Arial" charset="0"/>
              </a:rPr>
              <a:t> </a:t>
            </a:r>
            <a:r>
              <a:rPr lang="en-US" sz="2400">
                <a:cs typeface="Arial" charset="0"/>
              </a:rPr>
              <a:t>{ </a:t>
            </a:r>
            <a:endParaRPr lang="en-US" sz="2400" dirty="0">
              <a:cs typeface="Arial" charset="0"/>
            </a:endParaRPr>
          </a:p>
          <a:p>
            <a:pPr algn="l" rtl="0" eaLnBrk="1" hangingPunct="1">
              <a:buFont typeface="Arial" charset="0"/>
              <a:buNone/>
            </a:pPr>
            <a:r>
              <a:rPr lang="en-US" sz="2400" dirty="0">
                <a:cs typeface="Arial" charset="0"/>
              </a:rPr>
              <a:t>		</a:t>
            </a:r>
            <a:r>
              <a:rPr lang="en-US" sz="2400" dirty="0" err="1">
                <a:cs typeface="Arial" charset="0"/>
              </a:rPr>
              <a:t>printf</a:t>
            </a:r>
            <a:r>
              <a:rPr lang="en-US" sz="2400" dirty="0">
                <a:cs typeface="Arial" charset="0"/>
              </a:rPr>
              <a:t>(“</a:t>
            </a:r>
            <a:r>
              <a:rPr lang="en-US" sz="2400" dirty="0">
                <a:solidFill>
                  <a:srgbClr val="7030A0"/>
                </a:solidFill>
                <a:cs typeface="Arial" charset="0"/>
              </a:rPr>
              <a:t>Type something: </a:t>
            </a:r>
            <a:r>
              <a:rPr lang="en-US" sz="2400" dirty="0">
                <a:cs typeface="Arial" charset="0"/>
              </a:rPr>
              <a:t>“);</a:t>
            </a:r>
          </a:p>
          <a:p>
            <a:pPr algn="l" rtl="0" eaLnBrk="1" hangingPunct="1">
              <a:buFont typeface="Arial" charset="0"/>
              <a:buNone/>
            </a:pPr>
            <a:r>
              <a:rPr lang="en-US" sz="2400" dirty="0">
                <a:cs typeface="Arial" charset="0"/>
              </a:rPr>
              <a:t>		gets(</a:t>
            </a:r>
            <a:r>
              <a:rPr lang="en-US" sz="2400" dirty="0" err="1">
                <a:cs typeface="Arial" charset="0"/>
              </a:rPr>
              <a:t>buf</a:t>
            </a:r>
            <a:r>
              <a:rPr lang="en-US" sz="2400" dirty="0">
                <a:cs typeface="Arial" charset="0"/>
              </a:rPr>
              <a:t>);</a:t>
            </a:r>
          </a:p>
          <a:p>
            <a:pPr algn="l" rtl="0" eaLnBrk="1" hangingPunct="1">
              <a:buFont typeface="Arial" charset="0"/>
              <a:buNone/>
            </a:pPr>
            <a:r>
              <a:rPr lang="en-US" sz="2400" dirty="0">
                <a:cs typeface="Arial" charset="0"/>
              </a:rPr>
              <a:t>		</a:t>
            </a:r>
            <a:r>
              <a:rPr lang="en-US" sz="2400" dirty="0" err="1">
                <a:cs typeface="Arial" charset="0"/>
              </a:rPr>
              <a:t>printf</a:t>
            </a:r>
            <a:r>
              <a:rPr lang="en-US" sz="2400" dirty="0">
                <a:solidFill>
                  <a:srgbClr val="7030A0"/>
                </a:solidFill>
                <a:cs typeface="Arial" charset="0"/>
              </a:rPr>
              <a:t>(“\</a:t>
            </a:r>
            <a:r>
              <a:rPr lang="en-US" sz="2400" dirty="0" err="1">
                <a:solidFill>
                  <a:srgbClr val="7030A0"/>
                </a:solidFill>
                <a:cs typeface="Arial" charset="0"/>
              </a:rPr>
              <a:t>nYou</a:t>
            </a:r>
            <a:r>
              <a:rPr lang="en-US" sz="2400" dirty="0">
                <a:solidFill>
                  <a:srgbClr val="7030A0"/>
                </a:solidFill>
                <a:cs typeface="Arial" charset="0"/>
              </a:rPr>
              <a:t> typed: %s\</a:t>
            </a:r>
            <a:r>
              <a:rPr lang="en-US" sz="2400" dirty="0" err="1">
                <a:solidFill>
                  <a:srgbClr val="7030A0"/>
                </a:solidFill>
                <a:cs typeface="Arial" charset="0"/>
              </a:rPr>
              <a:t>n</a:t>
            </a:r>
            <a:r>
              <a:rPr lang="en-US" sz="2400" dirty="0" err="1">
                <a:cs typeface="Arial" charset="0"/>
              </a:rPr>
              <a:t>”,buf</a:t>
            </a:r>
            <a:r>
              <a:rPr lang="en-US" sz="2400" dirty="0">
                <a:cs typeface="Arial" charset="0"/>
              </a:rPr>
              <a:t>);</a:t>
            </a:r>
          </a:p>
          <a:p>
            <a:pPr algn="l" rtl="0" eaLnBrk="1" hangingPunct="1">
              <a:buFont typeface="Arial" charset="0"/>
              <a:buNone/>
            </a:pPr>
            <a:r>
              <a:rPr lang="en-US" sz="2400" dirty="0">
                <a:cs typeface="Arial" charset="0"/>
              </a:rPr>
              <a:t>	}</a:t>
            </a:r>
          </a:p>
          <a:p>
            <a:pPr algn="l" rtl="0" eaLnBrk="1" hangingPunct="1">
              <a:buFont typeface="Arial" charset="0"/>
              <a:buNone/>
            </a:pPr>
            <a:r>
              <a:rPr lang="en-US" sz="2400" dirty="0">
                <a:cs typeface="Arial" charset="0"/>
              </a:rPr>
              <a:t>}</a:t>
            </a:r>
            <a:endParaRPr lang="he-IL" sz="2400" dirty="0"/>
          </a:p>
        </p:txBody>
      </p:sp>
      <p:sp>
        <p:nvSpPr>
          <p:cNvPr id="37892" name="TextBox 3"/>
          <p:cNvSpPr txBox="1">
            <a:spLocks noChangeArrowheads="1"/>
          </p:cNvSpPr>
          <p:nvPr/>
        </p:nvSpPr>
        <p:spPr bwMode="auto">
          <a:xfrm>
            <a:off x="6715140" y="1428736"/>
            <a:ext cx="2143125" cy="892552"/>
          </a:xfrm>
          <a:prstGeom prst="rect">
            <a:avLst/>
          </a:prstGeom>
          <a:noFill/>
          <a:ln w="9525">
            <a:noFill/>
            <a:miter lim="800000"/>
            <a:headEnd/>
            <a:tailEnd/>
          </a:ln>
        </p:spPr>
        <p:txBody>
          <a:bodyPr>
            <a:spAutoFit/>
          </a:bodyPr>
          <a:lstStyle/>
          <a:p>
            <a:pPr algn="l" rtl="0"/>
            <a:r>
              <a:rPr lang="en-US" sz="2400" i="1" dirty="0" err="1">
                <a:effectLst>
                  <a:outerShdw blurRad="38100" dist="38100" dir="2700000" algn="tl">
                    <a:srgbClr val="000000">
                      <a:alpha val="43137"/>
                    </a:srgbClr>
                  </a:outerShdw>
                </a:effectLst>
              </a:rPr>
              <a:t>prompt.c</a:t>
            </a:r>
            <a:endParaRPr lang="he-IL" sz="2400" i="1" dirty="0">
              <a:effectLst>
                <a:outerShdw blurRad="38100" dist="38100" dir="2700000" algn="tl">
                  <a:srgbClr val="000000">
                    <a:alpha val="43137"/>
                  </a:srgbClr>
                </a:outerShdw>
              </a:effectLst>
            </a:endParaRPr>
          </a:p>
          <a:p>
            <a:pPr algn="l"/>
            <a:r>
              <a:rPr lang="he-IL" sz="1400"/>
              <a:t>(זכרו כי </a:t>
            </a:r>
            <a:r>
              <a:rPr lang="he-IL" sz="1400" dirty="0"/>
              <a:t>קוד זה אינו ניתן לשינוי ע"י התלמיד)</a:t>
            </a:r>
          </a:p>
        </p:txBody>
      </p:sp>
      <p:sp>
        <p:nvSpPr>
          <p:cNvPr id="5" name="Slide Number Placeholder 4"/>
          <p:cNvSpPr>
            <a:spLocks noGrp="1"/>
          </p:cNvSpPr>
          <p:nvPr>
            <p:ph type="sldNum" sz="quarter" idx="12"/>
          </p:nvPr>
        </p:nvSpPr>
        <p:spPr/>
        <p:txBody>
          <a:bodyPr/>
          <a:lstStyle/>
          <a:p>
            <a:pPr>
              <a:defRPr/>
            </a:pPr>
            <a:fld id="{F4704A55-1E70-4793-916E-EC4149EB2882}" type="slidenum">
              <a:rPr lang="he-IL" smtClean="0"/>
              <a:pPr>
                <a:defRPr/>
              </a:pPr>
              <a:t>39</a:t>
            </a:fld>
            <a:endParaRPr lang="he-IL" dirty="0"/>
          </a:p>
        </p:txBody>
      </p:sp>
    </p:spTree>
    <p:extLst>
      <p:ext uri="{BB962C8B-B14F-4D97-AF65-F5344CB8AC3E}">
        <p14:creationId xmlns:p14="http://schemas.microsoft.com/office/powerpoint/2010/main" val="731455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04" y="2639465"/>
            <a:ext cx="8229600" cy="1143000"/>
          </a:xfrm>
        </p:spPr>
        <p:txBody>
          <a:bodyPr/>
          <a:lstStyle/>
          <a:p>
            <a:r>
              <a:rPr lang="en-US" dirty="0"/>
              <a:t>Kernel Signals Data-Structures</a:t>
            </a:r>
            <a:br>
              <a:rPr lang="en-US" dirty="0"/>
            </a:br>
            <a:r>
              <a:rPr lang="en-US" dirty="0"/>
              <a:t>(Linux)</a:t>
            </a:r>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4</a:t>
            </a:fld>
            <a:endParaRPr lang="he-IL"/>
          </a:p>
        </p:txBody>
      </p:sp>
    </p:spTree>
    <p:extLst>
      <p:ext uri="{BB962C8B-B14F-4D97-AF65-F5344CB8AC3E}">
        <p14:creationId xmlns:p14="http://schemas.microsoft.com/office/powerpoint/2010/main" val="2724263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l" rtl="0" eaLnBrk="1" hangingPunct="1"/>
            <a:r>
              <a:rPr lang="en-US" dirty="0">
                <a:cs typeface="Times New Roman" pitchFamily="18" charset="0"/>
              </a:rPr>
              <a:t>Sample execution of code</a:t>
            </a:r>
            <a:endParaRPr lang="he-IL" dirty="0"/>
          </a:p>
        </p:txBody>
      </p:sp>
      <p:sp>
        <p:nvSpPr>
          <p:cNvPr id="3" name="Content Placeholder 2"/>
          <p:cNvSpPr>
            <a:spLocks noGrp="1"/>
          </p:cNvSpPr>
          <p:nvPr>
            <p:ph idx="1"/>
          </p:nvPr>
        </p:nvSpPr>
        <p:spPr/>
        <p:txBody>
          <a:bodyPr/>
          <a:lstStyle/>
          <a:p>
            <a:pPr marL="514350" indent="-514350" algn="just" rtl="1" eaLnBrk="1" hangingPunct="1">
              <a:buFont typeface="+mj-cs"/>
              <a:buAutoNum type="hebrew2Minus"/>
              <a:defRPr/>
            </a:pPr>
            <a:r>
              <a:rPr lang="he-IL" dirty="0"/>
              <a:t>תאר במדויק את פלט התכנית כאשר הקלט הנו:</a:t>
            </a:r>
          </a:p>
          <a:p>
            <a:pPr marL="514350" indent="-514350" algn="just" eaLnBrk="1" hangingPunct="1">
              <a:buFont typeface="Arial" pitchFamily="34" charset="0"/>
              <a:buNone/>
              <a:defRPr/>
            </a:pPr>
            <a:r>
              <a:rPr lang="he-IL" dirty="0"/>
              <a:t>	</a:t>
            </a:r>
            <a:r>
              <a:rPr lang="en-US" dirty="0"/>
              <a:t>Good luck    in the ^c midterm exam.</a:t>
            </a:r>
            <a:endParaRPr lang="he-IL" dirty="0"/>
          </a:p>
          <a:p>
            <a:pPr algn="l" rtl="0" eaLnBrk="1" hangingPunct="1">
              <a:buFont typeface="Arial" pitchFamily="34" charset="0"/>
              <a:buNone/>
              <a:defRPr/>
            </a:pPr>
            <a:endParaRPr lang="en-US" b="1" dirty="0"/>
          </a:p>
          <a:p>
            <a:pPr algn="l" rtl="0" eaLnBrk="1" hangingPunct="1">
              <a:buFont typeface="Arial" pitchFamily="34" charset="0"/>
              <a:buNone/>
              <a:defRPr/>
            </a:pPr>
            <a:r>
              <a:rPr lang="en-US" b="1" dirty="0"/>
              <a:t>Type something: </a:t>
            </a:r>
            <a:r>
              <a:rPr lang="en-US" i="1" dirty="0"/>
              <a:t>Good luck</a:t>
            </a:r>
          </a:p>
          <a:p>
            <a:pPr algn="l" rtl="0" eaLnBrk="1" hangingPunct="1">
              <a:buFont typeface="Arial" pitchFamily="34" charset="0"/>
              <a:buNone/>
              <a:defRPr/>
            </a:pPr>
            <a:r>
              <a:rPr lang="en-US" b="1" dirty="0"/>
              <a:t>You typed: Good luck</a:t>
            </a:r>
          </a:p>
          <a:p>
            <a:pPr algn="l" rtl="0" eaLnBrk="1" hangingPunct="1">
              <a:buFont typeface="Arial" pitchFamily="34" charset="0"/>
              <a:buNone/>
              <a:defRPr/>
            </a:pPr>
            <a:r>
              <a:rPr lang="en-US" b="1" dirty="0"/>
              <a:t>Type something: </a:t>
            </a:r>
            <a:r>
              <a:rPr lang="en-US" i="1" dirty="0"/>
              <a:t>in the ^c</a:t>
            </a:r>
          </a:p>
          <a:p>
            <a:pPr algn="l" rtl="0" eaLnBrk="1" hangingPunct="1">
              <a:buFont typeface="Arial" pitchFamily="34" charset="0"/>
              <a:buNone/>
              <a:defRPr/>
            </a:pPr>
            <a:r>
              <a:rPr lang="en-US" b="1" i="1" dirty="0"/>
              <a:t>My son 139 has terminated</a:t>
            </a:r>
            <a:endParaRPr lang="he-IL" b="1" dirty="0"/>
          </a:p>
        </p:txBody>
      </p:sp>
      <p:sp>
        <p:nvSpPr>
          <p:cNvPr id="4" name="Slide Number Placeholder 3"/>
          <p:cNvSpPr>
            <a:spLocks noGrp="1"/>
          </p:cNvSpPr>
          <p:nvPr>
            <p:ph type="sldNum" sz="quarter" idx="12"/>
          </p:nvPr>
        </p:nvSpPr>
        <p:spPr/>
        <p:txBody>
          <a:bodyPr/>
          <a:lstStyle/>
          <a:p>
            <a:pPr>
              <a:defRPr/>
            </a:pPr>
            <a:fld id="{F1F2B7C7-B573-4DC6-A710-47A722ACAAD4}" type="slidenum">
              <a:rPr lang="he-IL" smtClean="0"/>
              <a:pPr>
                <a:defRPr/>
              </a:pPr>
              <a:t>40</a:t>
            </a:fld>
            <a:endParaRPr lang="he-IL"/>
          </a:p>
        </p:txBody>
      </p:sp>
      <p:grpSp>
        <p:nvGrpSpPr>
          <p:cNvPr id="38917" name="Group 4"/>
          <p:cNvGrpSpPr>
            <a:grpSpLocks/>
          </p:cNvGrpSpPr>
          <p:nvPr/>
        </p:nvGrpSpPr>
        <p:grpSpPr bwMode="auto">
          <a:xfrm>
            <a:off x="2786050" y="2428868"/>
            <a:ext cx="214312" cy="71437"/>
            <a:chOff x="4714876" y="4144174"/>
            <a:chExt cx="215108" cy="72232"/>
          </a:xfrm>
        </p:grpSpPr>
        <p:cxnSp>
          <p:nvCxnSpPr>
            <p:cNvPr id="6" name="Straight Arrow Connector 5"/>
            <p:cNvCxnSpPr/>
            <p:nvPr/>
          </p:nvCxnSpPr>
          <p:spPr>
            <a:xfrm rot="10800000">
              <a:off x="4714876" y="4214801"/>
              <a:ext cx="215108" cy="16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flipV="1">
              <a:off x="4893072" y="4179494"/>
              <a:ext cx="72232" cy="15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066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l" rtl="0" eaLnBrk="1" hangingPunct="1"/>
            <a:r>
              <a:rPr lang="en-US">
                <a:cs typeface="Times New Roman" pitchFamily="18" charset="0"/>
              </a:rPr>
              <a:t>Code is incorrect</a:t>
            </a:r>
            <a:endParaRPr lang="he-IL"/>
          </a:p>
        </p:txBody>
      </p:sp>
      <p:sp>
        <p:nvSpPr>
          <p:cNvPr id="39939" name="Content Placeholder 2"/>
          <p:cNvSpPr>
            <a:spLocks noGrp="1"/>
          </p:cNvSpPr>
          <p:nvPr>
            <p:ph idx="1"/>
          </p:nvPr>
        </p:nvSpPr>
        <p:spPr/>
        <p:txBody>
          <a:bodyPr/>
          <a:lstStyle/>
          <a:p>
            <a:pPr algn="r" rtl="1" eaLnBrk="1" hangingPunct="1">
              <a:buFont typeface="Arial" charset="0"/>
              <a:buNone/>
            </a:pPr>
            <a:r>
              <a:rPr lang="he-IL" dirty="0"/>
              <a:t>האם הפתרון המוצע עונה על הגדרת התרגיל?</a:t>
            </a:r>
          </a:p>
          <a:p>
            <a:pPr algn="l" eaLnBrk="1" hangingPunct="1">
              <a:buFont typeface="Arial" charset="0"/>
              <a:buNone/>
            </a:pPr>
            <a:endParaRPr lang="en-US" dirty="0">
              <a:cs typeface="Arial" charset="0"/>
            </a:endParaRPr>
          </a:p>
          <a:p>
            <a:pPr algn="l" eaLnBrk="1" hangingPunct="1"/>
            <a:endParaRPr lang="en-US" dirty="0">
              <a:cs typeface="Arial" charset="0"/>
            </a:endParaRPr>
          </a:p>
          <a:p>
            <a:pPr algn="l" eaLnBrk="1" hangingPunct="1"/>
            <a:r>
              <a:rPr lang="en-US" dirty="0" err="1">
                <a:cs typeface="Arial" charset="0"/>
              </a:rPr>
              <a:t>Execvp</a:t>
            </a:r>
            <a:r>
              <a:rPr lang="en-US" dirty="0">
                <a:cs typeface="Arial" charset="0"/>
              </a:rPr>
              <a:t> doesn’t preserve signal handlers.</a:t>
            </a:r>
          </a:p>
          <a:p>
            <a:pPr algn="l" eaLnBrk="1" hangingPunct="1"/>
            <a:r>
              <a:rPr lang="en-US" dirty="0">
                <a:cs typeface="Arial" charset="0"/>
              </a:rPr>
              <a:t>Therefore </a:t>
            </a:r>
            <a:r>
              <a:rPr lang="en-US" dirty="0" err="1">
                <a:cs typeface="Arial" charset="0"/>
              </a:rPr>
              <a:t>prompt.c</a:t>
            </a:r>
            <a:r>
              <a:rPr lang="en-US" dirty="0">
                <a:cs typeface="Arial" charset="0"/>
              </a:rPr>
              <a:t> doesn’t ignore ^c.</a:t>
            </a:r>
          </a:p>
          <a:p>
            <a:pPr algn="l" eaLnBrk="1" hangingPunct="1"/>
            <a:r>
              <a:rPr lang="en-US" dirty="0">
                <a:cs typeface="Arial" charset="0"/>
              </a:rPr>
              <a:t>This means that the process can be terminated.</a:t>
            </a:r>
            <a:endParaRPr lang="he-IL" dirty="0"/>
          </a:p>
        </p:txBody>
      </p:sp>
      <p:sp>
        <p:nvSpPr>
          <p:cNvPr id="4" name="Slide Number Placeholder 3"/>
          <p:cNvSpPr>
            <a:spLocks noGrp="1"/>
          </p:cNvSpPr>
          <p:nvPr>
            <p:ph type="sldNum" sz="quarter" idx="12"/>
          </p:nvPr>
        </p:nvSpPr>
        <p:spPr/>
        <p:txBody>
          <a:bodyPr/>
          <a:lstStyle/>
          <a:p>
            <a:pPr>
              <a:defRPr/>
            </a:pPr>
            <a:fld id="{C8D625AB-C728-4FD5-B2CB-5AFDDD3013D2}" type="slidenum">
              <a:rPr lang="he-IL" smtClean="0"/>
              <a:pPr>
                <a:defRPr/>
              </a:pPr>
              <a:t>41</a:t>
            </a:fld>
            <a:endParaRPr lang="he-IL"/>
          </a:p>
        </p:txBody>
      </p:sp>
    </p:spTree>
    <p:extLst>
      <p:ext uri="{BB962C8B-B14F-4D97-AF65-F5344CB8AC3E}">
        <p14:creationId xmlns:p14="http://schemas.microsoft.com/office/powerpoint/2010/main" val="1222508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l" rtl="0" eaLnBrk="1" hangingPunct="1"/>
            <a:r>
              <a:rPr lang="en-US" dirty="0">
                <a:cs typeface="Times New Roman" pitchFamily="18" charset="0"/>
              </a:rPr>
              <a:t>Code correction</a:t>
            </a:r>
            <a:endParaRPr lang="he-IL" dirty="0"/>
          </a:p>
        </p:txBody>
      </p:sp>
      <p:sp>
        <p:nvSpPr>
          <p:cNvPr id="3" name="Content Placeholder 2"/>
          <p:cNvSpPr>
            <a:spLocks noGrp="1"/>
          </p:cNvSpPr>
          <p:nvPr>
            <p:ph idx="1"/>
          </p:nvPr>
        </p:nvSpPr>
        <p:spPr/>
        <p:txBody>
          <a:bodyPr>
            <a:normAutofit fontScale="77500" lnSpcReduction="20000"/>
          </a:bodyPr>
          <a:lstStyle/>
          <a:p>
            <a:pPr marL="0" indent="-514350" algn="r" rtl="1" eaLnBrk="1" hangingPunct="1">
              <a:buFont typeface="Arial" pitchFamily="34" charset="0"/>
              <a:buNone/>
              <a:defRPr/>
            </a:pPr>
            <a:r>
              <a:rPr lang="he-IL" dirty="0"/>
              <a:t>אם תשובתך ל-ב' היא לא, כיצד היית משנה את התכנית </a:t>
            </a:r>
            <a:r>
              <a:rPr lang="en-US" dirty="0" err="1"/>
              <a:t>my_prog.c</a:t>
            </a:r>
            <a:r>
              <a:rPr lang="he-IL" dirty="0"/>
              <a:t> (ניתן להוסיף/</a:t>
            </a:r>
            <a:r>
              <a:rPr lang="en-US" dirty="0"/>
              <a:t> </a:t>
            </a:r>
            <a:r>
              <a:rPr lang="he-IL" dirty="0"/>
              <a:t>לשנות שורה או שתיים בקוד לכל היותר)?</a:t>
            </a:r>
          </a:p>
          <a:p>
            <a:pPr marL="514350" indent="-514350" algn="l" rtl="0" eaLnBrk="1" hangingPunct="1">
              <a:buFont typeface="Arial" pitchFamily="34" charset="0"/>
              <a:buNone/>
              <a:defRPr/>
            </a:pPr>
            <a:endParaRPr lang="en-US" dirty="0"/>
          </a:p>
          <a:p>
            <a:pPr marL="514350" indent="-514350" algn="l" rtl="0" eaLnBrk="1" hangingPunct="1">
              <a:buFont typeface="+mj-lt"/>
              <a:buAutoNum type="arabicPeriod"/>
              <a:defRPr/>
            </a:pPr>
            <a:r>
              <a:rPr lang="en-US" dirty="0"/>
              <a:t>Change </a:t>
            </a:r>
          </a:p>
          <a:p>
            <a:pPr marL="914400" lvl="1" indent="-514350" algn="l" rtl="0" eaLnBrk="1" hangingPunct="1">
              <a:buFont typeface="Arial" pitchFamily="34" charset="0"/>
              <a:buNone/>
              <a:defRPr/>
            </a:pPr>
            <a:r>
              <a:rPr lang="en-US" dirty="0"/>
              <a:t>	signal (SIGINT, </a:t>
            </a:r>
            <a:r>
              <a:rPr lang="en-US" dirty="0" err="1"/>
              <a:t>cntl_c_handler</a:t>
            </a:r>
            <a:r>
              <a:rPr lang="en-US" dirty="0"/>
              <a:t>);  in </a:t>
            </a:r>
            <a:r>
              <a:rPr lang="en-US" dirty="0" err="1"/>
              <a:t>my_prog.c</a:t>
            </a:r>
            <a:endParaRPr lang="en-US" dirty="0"/>
          </a:p>
          <a:p>
            <a:pPr marL="914400" lvl="1" indent="-514350" algn="l" rtl="0" eaLnBrk="1" hangingPunct="1">
              <a:buFont typeface="Arial" pitchFamily="34" charset="0"/>
              <a:buNone/>
              <a:defRPr/>
            </a:pPr>
            <a:r>
              <a:rPr lang="en-US" dirty="0"/>
              <a:t>With </a:t>
            </a:r>
          </a:p>
          <a:p>
            <a:pPr marL="914400" lvl="1" indent="-514350" algn="l" rtl="0" eaLnBrk="1" hangingPunct="1">
              <a:buFont typeface="Arial" pitchFamily="34" charset="0"/>
              <a:buNone/>
              <a:defRPr/>
            </a:pPr>
            <a:r>
              <a:rPr lang="en-US" dirty="0"/>
              <a:t>	 signal (SIGINT, SIG_IGN);</a:t>
            </a:r>
          </a:p>
          <a:p>
            <a:pPr marL="514350" indent="-514350" algn="l" rtl="0" eaLnBrk="1" hangingPunct="1">
              <a:buFont typeface="+mj-lt"/>
              <a:buAutoNum type="arabicPeriod"/>
              <a:defRPr/>
            </a:pPr>
            <a:r>
              <a:rPr lang="en-US" dirty="0"/>
              <a:t>Add </a:t>
            </a:r>
          </a:p>
          <a:p>
            <a:pPr marL="514350" indent="-514350" algn="l" rtl="0" eaLnBrk="1" hangingPunct="1">
              <a:buFont typeface="Arial" pitchFamily="34" charset="0"/>
              <a:buNone/>
              <a:defRPr/>
            </a:pPr>
            <a:r>
              <a:rPr lang="en-US" dirty="0"/>
              <a:t>		</a:t>
            </a:r>
            <a:r>
              <a:rPr lang="en-US" dirty="0">
                <a:solidFill>
                  <a:schemeClr val="accent1"/>
                </a:solidFill>
              </a:rPr>
              <a:t>if</a:t>
            </a:r>
            <a:r>
              <a:rPr lang="en-US" dirty="0"/>
              <a:t> (fork()==</a:t>
            </a:r>
            <a:r>
              <a:rPr lang="en-US" dirty="0">
                <a:solidFill>
                  <a:srgbClr val="FF0000"/>
                </a:solidFill>
              </a:rPr>
              <a:t>0</a:t>
            </a:r>
            <a:r>
              <a:rPr lang="en-US" dirty="0"/>
              <a:t>){</a:t>
            </a:r>
          </a:p>
          <a:p>
            <a:pPr marL="514350" indent="-514350" algn="l" rtl="0" eaLnBrk="1" hangingPunct="1">
              <a:buFont typeface="Arial" pitchFamily="34" charset="0"/>
              <a:buNone/>
              <a:defRPr/>
            </a:pPr>
            <a:r>
              <a:rPr lang="en-US" dirty="0"/>
              <a:t>			</a:t>
            </a:r>
            <a:r>
              <a:rPr lang="en-US" b="1" dirty="0"/>
              <a:t> signal (SIGINT, SIG_IGN); </a:t>
            </a:r>
          </a:p>
          <a:p>
            <a:pPr marL="514350" indent="-514350" algn="l" rtl="0" eaLnBrk="1" hangingPunct="1">
              <a:buFont typeface="Arial" pitchFamily="34" charset="0"/>
              <a:buNone/>
              <a:defRPr/>
            </a:pPr>
            <a:r>
              <a:rPr lang="en-US" dirty="0"/>
              <a:t>			 </a:t>
            </a:r>
            <a:r>
              <a:rPr lang="en-US" dirty="0" err="1"/>
              <a:t>execvp</a:t>
            </a:r>
            <a:r>
              <a:rPr lang="en-US" dirty="0"/>
              <a:t>(“</a:t>
            </a:r>
            <a:r>
              <a:rPr lang="en-US" dirty="0" err="1"/>
              <a:t>prompt”,argv</a:t>
            </a:r>
            <a:r>
              <a:rPr lang="en-US" dirty="0"/>
              <a:t>[</a:t>
            </a:r>
            <a:r>
              <a:rPr lang="en-US" dirty="0">
                <a:solidFill>
                  <a:srgbClr val="FF0000"/>
                </a:solidFill>
              </a:rPr>
              <a:t>0</a:t>
            </a:r>
            <a:r>
              <a:rPr lang="en-US" dirty="0"/>
              <a:t>]);</a:t>
            </a:r>
          </a:p>
          <a:p>
            <a:pPr marL="514350" indent="-514350" algn="l" rtl="0" eaLnBrk="1" hangingPunct="1">
              <a:buFont typeface="Arial" pitchFamily="34" charset="0"/>
              <a:buNone/>
              <a:defRPr/>
            </a:pPr>
            <a:endParaRPr lang="en-US" dirty="0"/>
          </a:p>
          <a:p>
            <a:pPr marL="514350" indent="-514350" algn="l" rtl="0" eaLnBrk="1" hangingPunct="1">
              <a:buFont typeface="Arial" pitchFamily="34" charset="0"/>
              <a:buNone/>
              <a:defRPr/>
            </a:pPr>
            <a:endParaRPr lang="he-IL" dirty="0"/>
          </a:p>
        </p:txBody>
      </p:sp>
      <p:sp>
        <p:nvSpPr>
          <p:cNvPr id="4" name="Slide Number Placeholder 3"/>
          <p:cNvSpPr>
            <a:spLocks noGrp="1"/>
          </p:cNvSpPr>
          <p:nvPr>
            <p:ph type="sldNum" sz="quarter" idx="12"/>
          </p:nvPr>
        </p:nvSpPr>
        <p:spPr/>
        <p:txBody>
          <a:bodyPr/>
          <a:lstStyle/>
          <a:p>
            <a:pPr>
              <a:defRPr/>
            </a:pPr>
            <a:fld id="{ABB20D59-7926-43D4-825F-5DD038D5EBBA}" type="slidenum">
              <a:rPr lang="he-IL" smtClean="0"/>
              <a:pPr>
                <a:defRPr/>
              </a:pPr>
              <a:t>42</a:t>
            </a:fld>
            <a:endParaRPr lang="he-IL"/>
          </a:p>
        </p:txBody>
      </p:sp>
    </p:spTree>
    <p:extLst>
      <p:ext uri="{BB962C8B-B14F-4D97-AF65-F5344CB8AC3E}">
        <p14:creationId xmlns:p14="http://schemas.microsoft.com/office/powerpoint/2010/main" val="65982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Question from midterm 2012</a:t>
            </a:r>
            <a:endParaRPr lang="en-US" dirty="0"/>
          </a:p>
        </p:txBody>
      </p:sp>
      <p:sp>
        <p:nvSpPr>
          <p:cNvPr id="3" name="Content Placeholder 2"/>
          <p:cNvSpPr>
            <a:spLocks noGrp="1"/>
          </p:cNvSpPr>
          <p:nvPr>
            <p:ph idx="1"/>
          </p:nvPr>
        </p:nvSpPr>
        <p:spPr>
          <a:xfrm>
            <a:off x="457200" y="1412776"/>
            <a:ext cx="8229600" cy="5040560"/>
          </a:xfrm>
        </p:spPr>
        <p:txBody>
          <a:bodyPr>
            <a:normAutofit fontScale="70000" lnSpcReduction="20000"/>
          </a:bodyPr>
          <a:lstStyle/>
          <a:p>
            <a:pPr marL="0" indent="0" algn="r" rtl="1">
              <a:buNone/>
            </a:pPr>
            <a:r>
              <a:rPr lang="he-IL" dirty="0"/>
              <a:t>נתון קטע הקוד הבא:</a:t>
            </a:r>
          </a:p>
          <a:p>
            <a:pPr marL="0" indent="0">
              <a:buNone/>
            </a:pPr>
            <a:r>
              <a:rPr lang="en-US" sz="2300" dirty="0">
                <a:solidFill>
                  <a:srgbClr val="00B050"/>
                </a:solidFill>
                <a:cs typeface="Arial" charset="0"/>
              </a:rPr>
              <a:t>void</a:t>
            </a:r>
            <a:r>
              <a:rPr lang="en-US" sz="2600" dirty="0"/>
              <a:t> </a:t>
            </a:r>
            <a:r>
              <a:rPr lang="en-US" sz="2600" dirty="0" err="1"/>
              <a:t>sigchld_handler</a:t>
            </a:r>
            <a:r>
              <a:rPr lang="en-US" sz="2600" dirty="0"/>
              <a:t>(</a:t>
            </a:r>
            <a:r>
              <a:rPr lang="en-US" sz="2300" dirty="0" err="1">
                <a:solidFill>
                  <a:srgbClr val="00B050"/>
                </a:solidFill>
                <a:cs typeface="Arial" charset="0"/>
              </a:rPr>
              <a:t>int</a:t>
            </a:r>
            <a:r>
              <a:rPr lang="en-US" sz="2600" dirty="0"/>
              <a:t> s) {</a:t>
            </a:r>
          </a:p>
          <a:p>
            <a:pPr marL="0" indent="0">
              <a:buNone/>
            </a:pPr>
            <a:r>
              <a:rPr lang="he-IL" sz="2600" dirty="0"/>
              <a:t>	</a:t>
            </a:r>
            <a:r>
              <a:rPr lang="en-US" sz="2600" dirty="0" err="1"/>
              <a:t>printf</a:t>
            </a:r>
            <a:r>
              <a:rPr lang="en-US" sz="2600" dirty="0"/>
              <a:t>(“S”);</a:t>
            </a:r>
          </a:p>
          <a:p>
            <a:pPr marL="0" indent="0">
              <a:buNone/>
            </a:pPr>
            <a:r>
              <a:rPr lang="en-US" sz="2600" dirty="0"/>
              <a:t>}</a:t>
            </a:r>
          </a:p>
          <a:p>
            <a:pPr marL="0" indent="0">
              <a:buNone/>
            </a:pPr>
            <a:r>
              <a:rPr lang="en-US" sz="2300" dirty="0" err="1">
                <a:solidFill>
                  <a:srgbClr val="00B050"/>
                </a:solidFill>
                <a:cs typeface="Arial" charset="0"/>
              </a:rPr>
              <a:t>int</a:t>
            </a:r>
            <a:r>
              <a:rPr lang="en-US" sz="2300" dirty="0">
                <a:solidFill>
                  <a:srgbClr val="00B050"/>
                </a:solidFill>
                <a:cs typeface="Arial" charset="0"/>
              </a:rPr>
              <a:t> </a:t>
            </a:r>
            <a:r>
              <a:rPr lang="en-US" sz="2600" dirty="0"/>
              <a:t>main(){</a:t>
            </a:r>
          </a:p>
          <a:p>
            <a:pPr marL="400050" lvl="1" indent="0">
              <a:buNone/>
            </a:pPr>
            <a:r>
              <a:rPr lang="en-US" sz="2600" dirty="0"/>
              <a:t>signal(SIGCHLD, </a:t>
            </a:r>
            <a:r>
              <a:rPr lang="en-US" sz="2600" dirty="0" err="1"/>
              <a:t>sigchld_handler</a:t>
            </a:r>
            <a:r>
              <a:rPr lang="en-US" sz="2600" dirty="0"/>
              <a:t>);</a:t>
            </a:r>
          </a:p>
          <a:p>
            <a:pPr marL="400050" lvl="1" indent="0">
              <a:buNone/>
            </a:pPr>
            <a:r>
              <a:rPr lang="en-US" sz="2600" dirty="0" err="1"/>
              <a:t>signal_block</a:t>
            </a:r>
            <a:r>
              <a:rPr lang="en-US" sz="2600" dirty="0"/>
              <a:t>(SIGCHLD);</a:t>
            </a:r>
          </a:p>
          <a:p>
            <a:pPr marL="400050" lvl="1" indent="0">
              <a:buNone/>
            </a:pPr>
            <a:r>
              <a:rPr lang="en-US" sz="2300" dirty="0">
                <a:solidFill>
                  <a:schemeClr val="accent1"/>
                </a:solidFill>
                <a:cs typeface="Arial" charset="0"/>
              </a:rPr>
              <a:t>if</a:t>
            </a:r>
            <a:r>
              <a:rPr lang="en-US" sz="2600" dirty="0"/>
              <a:t> (fork() != </a:t>
            </a:r>
            <a:r>
              <a:rPr lang="en-US" sz="2300" dirty="0">
                <a:solidFill>
                  <a:srgbClr val="FF0000"/>
                </a:solidFill>
                <a:cs typeface="Arial" charset="0"/>
              </a:rPr>
              <a:t>0</a:t>
            </a:r>
            <a:r>
              <a:rPr lang="en-US" sz="2600" dirty="0"/>
              <a:t>) {</a:t>
            </a:r>
          </a:p>
          <a:p>
            <a:pPr marL="800100" lvl="2" indent="0">
              <a:buNone/>
            </a:pPr>
            <a:r>
              <a:rPr lang="en-US" sz="2600" dirty="0" err="1"/>
              <a:t>printf</a:t>
            </a:r>
            <a:r>
              <a:rPr lang="en-US" sz="2600" dirty="0"/>
              <a:t>(“A”);</a:t>
            </a:r>
          </a:p>
          <a:p>
            <a:pPr marL="800100" lvl="2" indent="0">
              <a:buNone/>
            </a:pPr>
            <a:r>
              <a:rPr lang="en-US" sz="2600" dirty="0" err="1"/>
              <a:t>signal_unblock</a:t>
            </a:r>
            <a:r>
              <a:rPr lang="en-US" sz="2600" dirty="0"/>
              <a:t>(SIGCHLD);</a:t>
            </a:r>
          </a:p>
          <a:p>
            <a:pPr marL="800100" lvl="2" indent="0">
              <a:buNone/>
            </a:pPr>
            <a:r>
              <a:rPr lang="en-US" sz="2600" dirty="0" err="1"/>
              <a:t>printf</a:t>
            </a:r>
            <a:r>
              <a:rPr lang="en-US" sz="2600" dirty="0"/>
              <a:t>(“B”);</a:t>
            </a:r>
          </a:p>
          <a:p>
            <a:pPr marL="800100" lvl="2" indent="0">
              <a:buNone/>
            </a:pPr>
            <a:r>
              <a:rPr lang="en-US" sz="2600" dirty="0"/>
              <a:t>wait ();</a:t>
            </a:r>
          </a:p>
          <a:p>
            <a:pPr marL="800100" lvl="2" indent="0">
              <a:buNone/>
            </a:pPr>
            <a:r>
              <a:rPr lang="en-US" sz="2600" dirty="0" err="1"/>
              <a:t>printf</a:t>
            </a:r>
            <a:r>
              <a:rPr lang="en-US" sz="2600" dirty="0"/>
              <a:t>(“C”);</a:t>
            </a:r>
          </a:p>
          <a:p>
            <a:pPr marL="400050" lvl="1" indent="0">
              <a:buNone/>
            </a:pPr>
            <a:r>
              <a:rPr lang="en-US" sz="2600" dirty="0"/>
              <a:t>} </a:t>
            </a:r>
          </a:p>
          <a:p>
            <a:pPr marL="400050" lvl="1" indent="0">
              <a:buNone/>
            </a:pPr>
            <a:r>
              <a:rPr lang="en-US" sz="2300" dirty="0">
                <a:solidFill>
                  <a:schemeClr val="accent1"/>
                </a:solidFill>
                <a:cs typeface="Arial" charset="0"/>
              </a:rPr>
              <a:t>else</a:t>
            </a:r>
            <a:r>
              <a:rPr lang="en-US" sz="2600" dirty="0"/>
              <a:t> {</a:t>
            </a:r>
          </a:p>
          <a:p>
            <a:pPr marL="400050" lvl="1" indent="0">
              <a:buNone/>
            </a:pPr>
            <a:r>
              <a:rPr lang="en-US" sz="2600" dirty="0"/>
              <a:t>	</a:t>
            </a:r>
            <a:r>
              <a:rPr lang="en-US" sz="2600" dirty="0" err="1"/>
              <a:t>printf</a:t>
            </a:r>
            <a:r>
              <a:rPr lang="en-US" sz="2600" dirty="0"/>
              <a:t>(“D”);</a:t>
            </a:r>
          </a:p>
          <a:p>
            <a:pPr marL="400050" lvl="1" indent="0">
              <a:buNone/>
            </a:pPr>
            <a:r>
              <a:rPr lang="en-US" sz="2600" dirty="0"/>
              <a:t>}</a:t>
            </a:r>
          </a:p>
          <a:p>
            <a:pPr marL="0" indent="0">
              <a:buNone/>
            </a:pPr>
            <a:r>
              <a:rPr lang="en-US" sz="2600" dirty="0"/>
              <a:t>}</a:t>
            </a:r>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43</a:t>
            </a:fld>
            <a:endParaRPr lang="he-IL"/>
          </a:p>
        </p:txBody>
      </p:sp>
    </p:spTree>
    <p:extLst>
      <p:ext uri="{BB962C8B-B14F-4D97-AF65-F5344CB8AC3E}">
        <p14:creationId xmlns:p14="http://schemas.microsoft.com/office/powerpoint/2010/main" val="207603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Question from midterm 2012</a:t>
            </a:r>
            <a:endParaRPr lang="en-US" dirty="0"/>
          </a:p>
        </p:txBody>
      </p:sp>
      <p:sp>
        <p:nvSpPr>
          <p:cNvPr id="3" name="Content Placeholder 2"/>
          <p:cNvSpPr>
            <a:spLocks noGrp="1"/>
          </p:cNvSpPr>
          <p:nvPr>
            <p:ph idx="1"/>
          </p:nvPr>
        </p:nvSpPr>
        <p:spPr>
          <a:xfrm>
            <a:off x="323528" y="1600201"/>
            <a:ext cx="8363272" cy="3917032"/>
          </a:xfrm>
        </p:spPr>
        <p:txBody>
          <a:bodyPr>
            <a:normAutofit fontScale="92500" lnSpcReduction="20000"/>
          </a:bodyPr>
          <a:lstStyle/>
          <a:p>
            <a:pPr algn="r" rtl="1"/>
            <a:r>
              <a:rPr lang="he-IL" dirty="0"/>
              <a:t>ידוע כי הפקודות </a:t>
            </a:r>
            <a:r>
              <a:rPr lang="en-US" dirty="0" err="1"/>
              <a:t>signal_block</a:t>
            </a:r>
            <a:r>
              <a:rPr lang="he-IL" dirty="0"/>
              <a:t> וכן </a:t>
            </a:r>
            <a:r>
              <a:rPr lang="en-US" dirty="0" err="1"/>
              <a:t>signal_unblock</a:t>
            </a:r>
            <a:r>
              <a:rPr lang="en-US" dirty="0"/>
              <a:t> </a:t>
            </a:r>
            <a:r>
              <a:rPr lang="he-IL" dirty="0"/>
              <a:t>חוסמות ומשחררות חסימה לסיגנלים.</a:t>
            </a:r>
          </a:p>
          <a:p>
            <a:pPr algn="r" rtl="1"/>
            <a:r>
              <a:rPr lang="he-IL" dirty="0"/>
              <a:t>שרטטו גרף מכוון המתאר את הפלטים האפשריים לקוד זה. כל צומת בגרף תסמל הדפסה וכל קשת מכוונת תייצג יחס סדר מתחייב בין הדפסות.</a:t>
            </a:r>
          </a:p>
          <a:p>
            <a:pPr algn="r" rtl="1"/>
            <a:r>
              <a:rPr lang="he-IL" dirty="0"/>
              <a:t>לדוגמא, אם עפ"י קוד מסוים ידוע כי יודפסו </a:t>
            </a:r>
            <a:r>
              <a:rPr lang="en-US" dirty="0"/>
              <a:t>X</a:t>
            </a:r>
            <a:r>
              <a:rPr lang="he-IL" dirty="0"/>
              <a:t>, </a:t>
            </a:r>
            <a:r>
              <a:rPr lang="en-US" dirty="0"/>
              <a:t>Y</a:t>
            </a:r>
            <a:r>
              <a:rPr lang="he-IL" dirty="0"/>
              <a:t> ו </a:t>
            </a:r>
            <a:r>
              <a:rPr lang="he-IL" b="1" dirty="0"/>
              <a:t>– </a:t>
            </a:r>
            <a:r>
              <a:rPr lang="en-US" dirty="0"/>
              <a:t>Z</a:t>
            </a:r>
            <a:r>
              <a:rPr lang="he-IL" dirty="0"/>
              <a:t> וכי ההדפסה של </a:t>
            </a:r>
            <a:r>
              <a:rPr lang="en-US" dirty="0"/>
              <a:t>X</a:t>
            </a:r>
            <a:r>
              <a:rPr lang="he-IL" dirty="0"/>
              <a:t> תופיע בהכרח לפני ההדפסה של </a:t>
            </a:r>
            <a:r>
              <a:rPr lang="en-US" dirty="0"/>
              <a:t>Y</a:t>
            </a:r>
            <a:r>
              <a:rPr lang="he-IL" dirty="0"/>
              <a:t> (אך </a:t>
            </a:r>
            <a:r>
              <a:rPr lang="en-US" dirty="0"/>
              <a:t>Z</a:t>
            </a:r>
            <a:r>
              <a:rPr lang="he-IL" dirty="0"/>
              <a:t> יכול להופיע לפני או אחרי כל אחת מן ההדפסות האחרות), יתקבל הגרף הבא:</a:t>
            </a:r>
          </a:p>
          <a:p>
            <a:pPr algn="r" rtl="1"/>
            <a:endParaRPr lang="en-US"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44</a:t>
            </a:fld>
            <a:endParaRPr lang="he-IL"/>
          </a:p>
        </p:txBody>
      </p:sp>
      <p:sp>
        <p:nvSpPr>
          <p:cNvPr id="5" name="Oval 4"/>
          <p:cNvSpPr/>
          <p:nvPr/>
        </p:nvSpPr>
        <p:spPr>
          <a:xfrm>
            <a:off x="1907704" y="5643483"/>
            <a:ext cx="648072" cy="576064"/>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a:t>
            </a:r>
          </a:p>
        </p:txBody>
      </p:sp>
      <p:sp>
        <p:nvSpPr>
          <p:cNvPr id="6" name="Oval 5"/>
          <p:cNvSpPr/>
          <p:nvPr/>
        </p:nvSpPr>
        <p:spPr>
          <a:xfrm>
            <a:off x="3834043" y="5661248"/>
            <a:ext cx="648072" cy="576064"/>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Y</a:t>
            </a:r>
          </a:p>
        </p:txBody>
      </p:sp>
      <p:sp>
        <p:nvSpPr>
          <p:cNvPr id="7" name="Oval 6"/>
          <p:cNvSpPr/>
          <p:nvPr/>
        </p:nvSpPr>
        <p:spPr>
          <a:xfrm>
            <a:off x="6084168" y="5661248"/>
            <a:ext cx="648072" cy="576064"/>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Z</a:t>
            </a:r>
          </a:p>
        </p:txBody>
      </p:sp>
      <p:cxnSp>
        <p:nvCxnSpPr>
          <p:cNvPr id="9" name="Straight Arrow Connector 8"/>
          <p:cNvCxnSpPr>
            <a:stCxn id="5" idx="6"/>
            <a:endCxn id="6" idx="2"/>
          </p:cNvCxnSpPr>
          <p:nvPr/>
        </p:nvCxnSpPr>
        <p:spPr>
          <a:xfrm>
            <a:off x="2555776" y="5931515"/>
            <a:ext cx="1278267" cy="1776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454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Question from midterm 2012</a:t>
            </a:r>
            <a:endParaRPr lang="en-US" dirty="0"/>
          </a:p>
        </p:txBody>
      </p:sp>
      <p:sp>
        <p:nvSpPr>
          <p:cNvPr id="3" name="Content Placeholder 2"/>
          <p:cNvSpPr>
            <a:spLocks noGrp="1"/>
          </p:cNvSpPr>
          <p:nvPr>
            <p:ph idx="1"/>
          </p:nvPr>
        </p:nvSpPr>
        <p:spPr>
          <a:xfrm>
            <a:off x="457200" y="1412776"/>
            <a:ext cx="8229600" cy="5040560"/>
          </a:xfrm>
        </p:spPr>
        <p:txBody>
          <a:bodyPr>
            <a:normAutofit fontScale="70000" lnSpcReduction="20000"/>
          </a:bodyPr>
          <a:lstStyle/>
          <a:p>
            <a:pPr marL="0" indent="0" algn="r" rtl="1">
              <a:buNone/>
            </a:pPr>
            <a:r>
              <a:rPr lang="he-IL" dirty="0"/>
              <a:t>הגרף שיתקבל מהקוד:</a:t>
            </a:r>
          </a:p>
          <a:p>
            <a:pPr marL="0" indent="0">
              <a:buNone/>
            </a:pPr>
            <a:r>
              <a:rPr lang="en-US" sz="2300" dirty="0">
                <a:solidFill>
                  <a:srgbClr val="00B050"/>
                </a:solidFill>
                <a:cs typeface="Arial" charset="0"/>
              </a:rPr>
              <a:t>void</a:t>
            </a:r>
            <a:r>
              <a:rPr lang="en-US" sz="2600" dirty="0"/>
              <a:t> </a:t>
            </a:r>
            <a:r>
              <a:rPr lang="en-US" sz="2600" dirty="0" err="1"/>
              <a:t>sigchld_handler</a:t>
            </a:r>
            <a:r>
              <a:rPr lang="en-US" sz="2600" dirty="0"/>
              <a:t>(</a:t>
            </a:r>
            <a:r>
              <a:rPr lang="en-US" sz="2300" dirty="0" err="1">
                <a:solidFill>
                  <a:srgbClr val="00B050"/>
                </a:solidFill>
                <a:cs typeface="Arial" charset="0"/>
              </a:rPr>
              <a:t>int</a:t>
            </a:r>
            <a:r>
              <a:rPr lang="en-US" sz="2600" dirty="0"/>
              <a:t> s) {</a:t>
            </a:r>
          </a:p>
          <a:p>
            <a:pPr marL="0" indent="0">
              <a:buNone/>
            </a:pPr>
            <a:r>
              <a:rPr lang="he-IL" sz="2600" dirty="0"/>
              <a:t>	</a:t>
            </a:r>
            <a:r>
              <a:rPr lang="en-US" sz="2600" dirty="0" err="1"/>
              <a:t>printf</a:t>
            </a:r>
            <a:r>
              <a:rPr lang="en-US" sz="2600" dirty="0"/>
              <a:t>(“S”);</a:t>
            </a:r>
          </a:p>
          <a:p>
            <a:pPr marL="0" indent="0">
              <a:buNone/>
            </a:pPr>
            <a:r>
              <a:rPr lang="en-US" sz="2600" dirty="0"/>
              <a:t>}</a:t>
            </a:r>
          </a:p>
          <a:p>
            <a:pPr marL="0" indent="0">
              <a:buNone/>
            </a:pPr>
            <a:r>
              <a:rPr lang="en-US" sz="2300" dirty="0" err="1">
                <a:solidFill>
                  <a:srgbClr val="00B050"/>
                </a:solidFill>
                <a:cs typeface="Arial" charset="0"/>
              </a:rPr>
              <a:t>int</a:t>
            </a:r>
            <a:r>
              <a:rPr lang="en-US" sz="2300" dirty="0">
                <a:solidFill>
                  <a:srgbClr val="00B050"/>
                </a:solidFill>
                <a:cs typeface="Arial" charset="0"/>
              </a:rPr>
              <a:t> </a:t>
            </a:r>
            <a:r>
              <a:rPr lang="en-US" sz="2600" dirty="0"/>
              <a:t>main(){</a:t>
            </a:r>
          </a:p>
          <a:p>
            <a:pPr marL="400050" lvl="1" indent="0">
              <a:buNone/>
            </a:pPr>
            <a:r>
              <a:rPr lang="en-US" sz="2600" dirty="0"/>
              <a:t>signal(SIGCHLD, </a:t>
            </a:r>
            <a:r>
              <a:rPr lang="en-US" sz="2600" dirty="0" err="1"/>
              <a:t>sigchld_handler</a:t>
            </a:r>
            <a:r>
              <a:rPr lang="en-US" sz="2600" dirty="0"/>
              <a:t>);</a:t>
            </a:r>
          </a:p>
          <a:p>
            <a:pPr marL="400050" lvl="1" indent="0">
              <a:buNone/>
            </a:pPr>
            <a:r>
              <a:rPr lang="en-US" sz="2600" dirty="0" err="1"/>
              <a:t>signal_block</a:t>
            </a:r>
            <a:r>
              <a:rPr lang="en-US" sz="2600" dirty="0"/>
              <a:t>(SIGCHLD);</a:t>
            </a:r>
          </a:p>
          <a:p>
            <a:pPr marL="400050" lvl="1" indent="0">
              <a:buNone/>
            </a:pPr>
            <a:r>
              <a:rPr lang="en-US" sz="2300" dirty="0">
                <a:solidFill>
                  <a:schemeClr val="accent1"/>
                </a:solidFill>
                <a:cs typeface="Arial" charset="0"/>
              </a:rPr>
              <a:t>if</a:t>
            </a:r>
            <a:r>
              <a:rPr lang="en-US" sz="2600" dirty="0"/>
              <a:t> (fork() != </a:t>
            </a:r>
            <a:r>
              <a:rPr lang="en-US" sz="2300" dirty="0">
                <a:solidFill>
                  <a:srgbClr val="FF0000"/>
                </a:solidFill>
                <a:cs typeface="Arial" charset="0"/>
              </a:rPr>
              <a:t>0</a:t>
            </a:r>
            <a:r>
              <a:rPr lang="en-US" sz="2600" dirty="0"/>
              <a:t>) {</a:t>
            </a:r>
          </a:p>
          <a:p>
            <a:pPr marL="800100" lvl="2" indent="0">
              <a:buNone/>
            </a:pPr>
            <a:r>
              <a:rPr lang="en-US" sz="2600" dirty="0" err="1"/>
              <a:t>printf</a:t>
            </a:r>
            <a:r>
              <a:rPr lang="en-US" sz="2600" dirty="0"/>
              <a:t>(“A”);</a:t>
            </a:r>
          </a:p>
          <a:p>
            <a:pPr marL="800100" lvl="2" indent="0">
              <a:buNone/>
            </a:pPr>
            <a:r>
              <a:rPr lang="en-US" sz="2600" dirty="0" err="1"/>
              <a:t>signal_unblock</a:t>
            </a:r>
            <a:r>
              <a:rPr lang="en-US" sz="2600" dirty="0"/>
              <a:t>(SIGCHLD);</a:t>
            </a:r>
          </a:p>
          <a:p>
            <a:pPr marL="800100" lvl="2" indent="0">
              <a:buNone/>
            </a:pPr>
            <a:r>
              <a:rPr lang="en-US" sz="2600" dirty="0" err="1"/>
              <a:t>printf</a:t>
            </a:r>
            <a:r>
              <a:rPr lang="en-US" sz="2600" dirty="0"/>
              <a:t>(“B”);</a:t>
            </a:r>
          </a:p>
          <a:p>
            <a:pPr marL="800100" lvl="2" indent="0">
              <a:buNone/>
            </a:pPr>
            <a:r>
              <a:rPr lang="en-US" sz="2600" dirty="0"/>
              <a:t>wait ();</a:t>
            </a:r>
          </a:p>
          <a:p>
            <a:pPr marL="800100" lvl="2" indent="0">
              <a:buNone/>
            </a:pPr>
            <a:r>
              <a:rPr lang="en-US" sz="2600" dirty="0" err="1"/>
              <a:t>printf</a:t>
            </a:r>
            <a:r>
              <a:rPr lang="en-US" sz="2600" dirty="0"/>
              <a:t>(“C”);</a:t>
            </a:r>
          </a:p>
          <a:p>
            <a:pPr marL="400050" lvl="1" indent="0">
              <a:buNone/>
            </a:pPr>
            <a:r>
              <a:rPr lang="en-US" sz="2600" dirty="0"/>
              <a:t>} </a:t>
            </a:r>
          </a:p>
          <a:p>
            <a:pPr marL="400050" lvl="1" indent="0">
              <a:buNone/>
            </a:pPr>
            <a:r>
              <a:rPr lang="en-US" sz="2300" dirty="0">
                <a:solidFill>
                  <a:schemeClr val="accent1"/>
                </a:solidFill>
                <a:cs typeface="Arial" charset="0"/>
              </a:rPr>
              <a:t>else</a:t>
            </a:r>
            <a:r>
              <a:rPr lang="en-US" sz="2600" dirty="0"/>
              <a:t> {</a:t>
            </a:r>
          </a:p>
          <a:p>
            <a:pPr marL="400050" lvl="1" indent="0">
              <a:buNone/>
            </a:pPr>
            <a:r>
              <a:rPr lang="en-US" sz="2600" dirty="0"/>
              <a:t>	</a:t>
            </a:r>
            <a:r>
              <a:rPr lang="en-US" sz="2600" dirty="0" err="1"/>
              <a:t>printf</a:t>
            </a:r>
            <a:r>
              <a:rPr lang="en-US" sz="2600" dirty="0"/>
              <a:t>(“D”);</a:t>
            </a:r>
          </a:p>
          <a:p>
            <a:pPr marL="400050" lvl="1" indent="0">
              <a:buNone/>
            </a:pPr>
            <a:r>
              <a:rPr lang="en-US" sz="2600" dirty="0"/>
              <a:t>}</a:t>
            </a:r>
          </a:p>
          <a:p>
            <a:pPr marL="0" indent="0">
              <a:buNone/>
            </a:pPr>
            <a:r>
              <a:rPr lang="en-US" sz="2600" dirty="0"/>
              <a:t>}</a:t>
            </a:r>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45</a:t>
            </a:fld>
            <a:endParaRPr lang="he-IL"/>
          </a:p>
        </p:txBody>
      </p:sp>
      <p:sp>
        <p:nvSpPr>
          <p:cNvPr id="5" name="Oval 4"/>
          <p:cNvSpPr/>
          <p:nvPr/>
        </p:nvSpPr>
        <p:spPr>
          <a:xfrm>
            <a:off x="5220072" y="2420888"/>
            <a:ext cx="864096" cy="79208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a:t>
            </a:r>
          </a:p>
        </p:txBody>
      </p:sp>
      <p:sp>
        <p:nvSpPr>
          <p:cNvPr id="6" name="Oval 5"/>
          <p:cNvSpPr/>
          <p:nvPr/>
        </p:nvSpPr>
        <p:spPr>
          <a:xfrm>
            <a:off x="6948264" y="4293096"/>
            <a:ext cx="864096" cy="864096"/>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a:t>
            </a:r>
          </a:p>
        </p:txBody>
      </p:sp>
      <p:sp>
        <p:nvSpPr>
          <p:cNvPr id="7" name="Oval 6"/>
          <p:cNvSpPr/>
          <p:nvPr/>
        </p:nvSpPr>
        <p:spPr>
          <a:xfrm>
            <a:off x="6948264" y="2924944"/>
            <a:ext cx="864096" cy="864096"/>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a:t>
            </a:r>
          </a:p>
        </p:txBody>
      </p:sp>
      <p:sp>
        <p:nvSpPr>
          <p:cNvPr id="8" name="Oval 7"/>
          <p:cNvSpPr/>
          <p:nvPr/>
        </p:nvSpPr>
        <p:spPr>
          <a:xfrm>
            <a:off x="5275664" y="5157192"/>
            <a:ext cx="808504" cy="79208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a:t>
            </a:r>
          </a:p>
        </p:txBody>
      </p:sp>
      <p:sp>
        <p:nvSpPr>
          <p:cNvPr id="9" name="Oval 8"/>
          <p:cNvSpPr/>
          <p:nvPr/>
        </p:nvSpPr>
        <p:spPr>
          <a:xfrm>
            <a:off x="5242859" y="3789040"/>
            <a:ext cx="864096" cy="79208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B</a:t>
            </a:r>
          </a:p>
        </p:txBody>
      </p:sp>
      <p:cxnSp>
        <p:nvCxnSpPr>
          <p:cNvPr id="10" name="Straight Arrow Connector 9"/>
          <p:cNvCxnSpPr>
            <a:endCxn id="8" idx="0"/>
          </p:cNvCxnSpPr>
          <p:nvPr/>
        </p:nvCxnSpPr>
        <p:spPr>
          <a:xfrm>
            <a:off x="5679916" y="4563363"/>
            <a:ext cx="0" cy="59382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1"/>
          </p:cNvCxnSpPr>
          <p:nvPr/>
        </p:nvCxnSpPr>
        <p:spPr>
          <a:xfrm>
            <a:off x="5940152" y="3068960"/>
            <a:ext cx="1134656" cy="135068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106955" y="4861838"/>
            <a:ext cx="841309" cy="69139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0"/>
          </p:cNvCxnSpPr>
          <p:nvPr/>
        </p:nvCxnSpPr>
        <p:spPr>
          <a:xfrm flipH="1">
            <a:off x="5674907" y="3212976"/>
            <a:ext cx="5009" cy="576064"/>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0"/>
          </p:cNvCxnSpPr>
          <p:nvPr/>
        </p:nvCxnSpPr>
        <p:spPr>
          <a:xfrm>
            <a:off x="7380312" y="3789040"/>
            <a:ext cx="0" cy="504056"/>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81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pPr algn="l" rtl="0" eaLnBrk="1" hangingPunct="1"/>
            <a:r>
              <a:rPr lang="en-US">
                <a:cs typeface="Times New Roman" pitchFamily="18" charset="0"/>
              </a:rPr>
              <a:t>More Information</a:t>
            </a:r>
          </a:p>
        </p:txBody>
      </p:sp>
      <p:sp>
        <p:nvSpPr>
          <p:cNvPr id="41987" name="Rectangle 3"/>
          <p:cNvSpPr>
            <a:spLocks noGrp="1"/>
          </p:cNvSpPr>
          <p:nvPr>
            <p:ph type="body" idx="1"/>
          </p:nvPr>
        </p:nvSpPr>
        <p:spPr/>
        <p:txBody>
          <a:bodyPr/>
          <a:lstStyle/>
          <a:p>
            <a:pPr algn="just" rtl="0" eaLnBrk="1" hangingPunct="1"/>
            <a:r>
              <a:rPr lang="en-US" sz="1600" dirty="0">
                <a:cs typeface="Arial" charset="0"/>
                <a:hlinkClick r:id="rId2"/>
              </a:rPr>
              <a:t>http://www.linuxjournal.com/article/3985</a:t>
            </a:r>
            <a:endParaRPr lang="en-US" sz="1600" dirty="0">
              <a:cs typeface="Arial" charset="0"/>
            </a:endParaRPr>
          </a:p>
          <a:p>
            <a:pPr algn="just" rtl="0" eaLnBrk="1" hangingPunct="1"/>
            <a:r>
              <a:rPr lang="en-US" sz="1600" dirty="0">
                <a:cs typeface="Arial" charset="0"/>
                <a:hlinkClick r:id="rId3"/>
              </a:rPr>
              <a:t>http://www.linux-security.cn/ebooks/ulk3-html/0596005652/understandlk-CHP-11.html</a:t>
            </a:r>
            <a:endParaRPr lang="en-US" sz="1600" dirty="0">
              <a:cs typeface="Arial" charset="0"/>
            </a:endParaRPr>
          </a:p>
          <a:p>
            <a:pPr algn="just" rtl="0" eaLnBrk="1" hangingPunct="1"/>
            <a:r>
              <a:rPr lang="en-US" sz="1600" dirty="0">
                <a:cs typeface="Arial" charset="0"/>
                <a:hlinkClick r:id="rId4"/>
              </a:rPr>
              <a:t>http://cs-pub.bu.edu/fac/richwest/cs591_w1/notes/wk3_pt2.PDF</a:t>
            </a:r>
            <a:endParaRPr lang="en-US" sz="1600" dirty="0">
              <a:cs typeface="Arial" charset="0"/>
            </a:endParaRPr>
          </a:p>
          <a:p>
            <a:pPr algn="just" rtl="0" eaLnBrk="1" hangingPunct="1"/>
            <a:r>
              <a:rPr lang="en-US" sz="1600" dirty="0">
                <a:cs typeface="Arial" charset="0"/>
                <a:hlinkClick r:id="rId5"/>
              </a:rPr>
              <a:t>http://books.google.com/books?id=9yIEji1UheIC&amp;pg=PA156&amp;lpg=PA156&amp;dq=linux+ret_from_intr()&amp;source=bl&amp;ots=JCjEvqiVM-&amp;sig=z8CtaNgkFpa1MPQaCWjJuU5tq4g&amp;hl=en&amp;ei=zf3zSZsvjJOwBs-UxYkB&amp;sa=X&amp;oi=book_result&amp;ct=result&amp;resnum=22#PPA159,M1</a:t>
            </a:r>
            <a:endParaRPr lang="en-US" sz="1600" dirty="0">
              <a:cs typeface="Arial" charset="0"/>
            </a:endParaRPr>
          </a:p>
          <a:p>
            <a:pPr algn="just" rtl="0" eaLnBrk="1" hangingPunct="1"/>
            <a:r>
              <a:rPr lang="en-US" sz="1600" dirty="0">
                <a:cs typeface="Arial" charset="0"/>
              </a:rPr>
              <a:t>man signal, </a:t>
            </a:r>
            <a:r>
              <a:rPr lang="en-US" sz="1600" dirty="0" err="1">
                <a:cs typeface="Arial" charset="0"/>
              </a:rPr>
              <a:t>sigaction</a:t>
            </a:r>
            <a:r>
              <a:rPr lang="en-US" sz="1600" dirty="0">
                <a:cs typeface="Arial" charset="0"/>
              </a:rPr>
              <a:t>…</a:t>
            </a:r>
          </a:p>
          <a:p>
            <a:pPr algn="just" rtl="0" eaLnBrk="1" hangingPunct="1"/>
            <a:r>
              <a:rPr lang="en-US" sz="1600" dirty="0">
                <a:cs typeface="Arial" charset="0"/>
              </a:rPr>
              <a:t>man kill…</a:t>
            </a:r>
          </a:p>
          <a:p>
            <a:pPr algn="l" rtl="0" eaLnBrk="1" hangingPunct="1"/>
            <a:r>
              <a:rPr lang="en-US" sz="1600" dirty="0">
                <a:cs typeface="Arial" charset="0"/>
              </a:rPr>
              <a:t>Process groups: </a:t>
            </a:r>
          </a:p>
          <a:p>
            <a:pPr algn="l" rtl="0" eaLnBrk="1" hangingPunct="1">
              <a:buFont typeface="Arial" charset="0"/>
              <a:buNone/>
            </a:pPr>
            <a:r>
              <a:rPr lang="en-US" sz="1600" dirty="0">
                <a:cs typeface="Arial" charset="0"/>
              </a:rPr>
              <a:t>	</a:t>
            </a:r>
            <a:r>
              <a:rPr lang="en-US" sz="1600" dirty="0">
                <a:cs typeface="Arial" charset="0"/>
                <a:hlinkClick r:id="rId6"/>
              </a:rPr>
              <a:t>http://www.win.tue.nl/~aeb/linux/lk/lk-10.html</a:t>
            </a:r>
            <a:endParaRPr lang="en-US" sz="1600" dirty="0">
              <a:cs typeface="Arial" charset="0"/>
            </a:endParaRPr>
          </a:p>
          <a:p>
            <a:pPr algn="l" rtl="0" eaLnBrk="1" hangingPunct="1">
              <a:buFont typeface="Arial" charset="0"/>
              <a:buNone/>
            </a:pPr>
            <a:r>
              <a:rPr lang="en-US" sz="1600" dirty="0">
                <a:cs typeface="Arial" charset="0"/>
              </a:rPr>
              <a:t>	</a:t>
            </a:r>
            <a:r>
              <a:rPr lang="en-US" sz="1600" dirty="0">
                <a:cs typeface="Arial" charset="0"/>
                <a:hlinkClick r:id="rId7"/>
              </a:rPr>
              <a:t>http://www.informit.com/articles/article.aspx?p=366888&amp;seqNum=8</a:t>
            </a:r>
            <a:endParaRPr lang="en-US" sz="1600" dirty="0">
              <a:cs typeface="Arial" charset="0"/>
            </a:endParaRPr>
          </a:p>
          <a:p>
            <a:pPr algn="just" rtl="0" eaLnBrk="1" hangingPunct="1"/>
            <a:endParaRPr lang="he-IL" sz="1600" dirty="0"/>
          </a:p>
        </p:txBody>
      </p:sp>
      <p:sp>
        <p:nvSpPr>
          <p:cNvPr id="4" name="Slide Number Placeholder 3"/>
          <p:cNvSpPr>
            <a:spLocks noGrp="1"/>
          </p:cNvSpPr>
          <p:nvPr>
            <p:ph type="sldNum" sz="quarter" idx="12"/>
          </p:nvPr>
        </p:nvSpPr>
        <p:spPr/>
        <p:txBody>
          <a:bodyPr/>
          <a:lstStyle/>
          <a:p>
            <a:pPr>
              <a:defRPr/>
            </a:pPr>
            <a:fld id="{07F129DF-B2E7-4EC2-8917-878CE0067CE8}" type="slidenum">
              <a:rPr lang="he-IL" smtClean="0"/>
              <a:pPr>
                <a:defRPr/>
              </a:pPr>
              <a:t>46</a:t>
            </a:fld>
            <a:endParaRPr lang="he-IL"/>
          </a:p>
        </p:txBody>
      </p:sp>
    </p:spTree>
    <p:extLst>
      <p:ext uri="{BB962C8B-B14F-4D97-AF65-F5344CB8AC3E}">
        <p14:creationId xmlns:p14="http://schemas.microsoft.com/office/powerpoint/2010/main" val="26896060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CODE examples</a:t>
            </a:r>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47</a:t>
            </a:fld>
            <a:endParaRPr lang="he-IL"/>
          </a:p>
        </p:txBody>
      </p:sp>
    </p:spTree>
    <p:extLst>
      <p:ext uri="{BB962C8B-B14F-4D97-AF65-F5344CB8AC3E}">
        <p14:creationId xmlns:p14="http://schemas.microsoft.com/office/powerpoint/2010/main" val="127037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i="1" dirty="0" err="1"/>
              <a:t>sigaction</a:t>
            </a:r>
            <a:r>
              <a:rPr lang="en-US" dirty="0"/>
              <a:t> code example</a:t>
            </a:r>
          </a:p>
        </p:txBody>
      </p:sp>
      <p:sp>
        <p:nvSpPr>
          <p:cNvPr id="2" name="Slide Number Placeholder 1"/>
          <p:cNvSpPr>
            <a:spLocks noGrp="1"/>
          </p:cNvSpPr>
          <p:nvPr>
            <p:ph type="sldNum" sz="quarter" idx="12"/>
          </p:nvPr>
        </p:nvSpPr>
        <p:spPr/>
        <p:txBody>
          <a:bodyPr/>
          <a:lstStyle/>
          <a:p>
            <a:pPr>
              <a:defRPr/>
            </a:pPr>
            <a:fld id="{1F5648F6-35BD-4EBC-A9E4-CDABAA59856B}" type="slidenum">
              <a:rPr lang="he-IL" smtClean="0"/>
              <a:pPr>
                <a:defRPr/>
              </a:pPr>
              <a:t>48</a:t>
            </a:fld>
            <a:endParaRPr lang="he-IL"/>
          </a:p>
        </p:txBody>
      </p:sp>
      <p:sp>
        <p:nvSpPr>
          <p:cNvPr id="3" name="TextBox 2"/>
          <p:cNvSpPr txBox="1"/>
          <p:nvPr/>
        </p:nvSpPr>
        <p:spPr>
          <a:xfrm>
            <a:off x="785786" y="1500174"/>
            <a:ext cx="7286676" cy="4924425"/>
          </a:xfrm>
          <a:prstGeom prst="rect">
            <a:avLst/>
          </a:prstGeom>
          <a:noFill/>
        </p:spPr>
        <p:txBody>
          <a:bodyPr wrap="square" rtlCol="0">
            <a:spAutoFit/>
          </a:bodyPr>
          <a:lstStyle/>
          <a:p>
            <a:pPr algn="l" rtl="0"/>
            <a:r>
              <a:rPr lang="en-US" sz="1600" dirty="0">
                <a:solidFill>
                  <a:srgbClr val="7030A0"/>
                </a:solidFill>
                <a:latin typeface="Times New Roman" pitchFamily="18" charset="0"/>
                <a:cs typeface="Times New Roman" pitchFamily="18" charset="0"/>
              </a:rPr>
              <a:t>#include </a:t>
            </a: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signal.h</a:t>
            </a:r>
            <a:r>
              <a:rPr lang="en-US" sz="1600" dirty="0">
                <a:latin typeface="Times New Roman" pitchFamily="18" charset="0"/>
                <a:cs typeface="Times New Roman" pitchFamily="18" charset="0"/>
              </a:rPr>
              <a:t>&gt;</a:t>
            </a:r>
          </a:p>
          <a:p>
            <a:pPr algn="l" rtl="0"/>
            <a:r>
              <a:rPr lang="en-US" sz="1600" dirty="0">
                <a:solidFill>
                  <a:srgbClr val="7030A0"/>
                </a:solidFill>
                <a:latin typeface="Times New Roman" pitchFamily="18" charset="0"/>
                <a:cs typeface="Times New Roman" pitchFamily="18" charset="0"/>
              </a:rPr>
              <a:t>#include </a:t>
            </a: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stdio.h</a:t>
            </a:r>
            <a:r>
              <a:rPr lang="en-US" sz="1600" dirty="0">
                <a:latin typeface="Times New Roman" pitchFamily="18" charset="0"/>
                <a:cs typeface="Times New Roman" pitchFamily="18" charset="0"/>
              </a:rPr>
              <a:t>&gt;</a:t>
            </a:r>
          </a:p>
          <a:p>
            <a:pPr algn="l" rtl="0"/>
            <a:r>
              <a:rPr lang="en-US" sz="1600" dirty="0">
                <a:solidFill>
                  <a:srgbClr val="7030A0"/>
                </a:solidFill>
                <a:latin typeface="Times New Roman" pitchFamily="18" charset="0"/>
                <a:cs typeface="Times New Roman" pitchFamily="18" charset="0"/>
              </a:rPr>
              <a:t>#include </a:t>
            </a: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string.h</a:t>
            </a:r>
            <a:r>
              <a:rPr lang="en-US" sz="1600" dirty="0">
                <a:latin typeface="Times New Roman" pitchFamily="18" charset="0"/>
                <a:cs typeface="Times New Roman" pitchFamily="18" charset="0"/>
              </a:rPr>
              <a:t>&gt;</a:t>
            </a:r>
          </a:p>
          <a:p>
            <a:pPr algn="l" rtl="0"/>
            <a:r>
              <a:rPr lang="en-US" sz="1600" dirty="0">
                <a:solidFill>
                  <a:srgbClr val="7030A0"/>
                </a:solidFill>
                <a:latin typeface="Times New Roman" pitchFamily="18" charset="0"/>
                <a:cs typeface="Times New Roman" pitchFamily="18" charset="0"/>
              </a:rPr>
              <a:t>#include </a:t>
            </a:r>
            <a:r>
              <a:rPr lang="en-US" sz="1600" dirty="0">
                <a:latin typeface="Times New Roman" pitchFamily="18" charset="0"/>
                <a:cs typeface="Times New Roman" pitchFamily="18" charset="0"/>
              </a:rPr>
              <a:t>&lt;sys/</a:t>
            </a:r>
            <a:r>
              <a:rPr lang="en-US" sz="1600" dirty="0" err="1">
                <a:latin typeface="Times New Roman" pitchFamily="18" charset="0"/>
                <a:cs typeface="Times New Roman" pitchFamily="18" charset="0"/>
              </a:rPr>
              <a:t>types.h</a:t>
            </a:r>
            <a:r>
              <a:rPr lang="en-US" sz="1600" dirty="0">
                <a:latin typeface="Times New Roman" pitchFamily="18" charset="0"/>
                <a:cs typeface="Times New Roman" pitchFamily="18" charset="0"/>
              </a:rPr>
              <a:t>&gt;</a:t>
            </a:r>
          </a:p>
          <a:p>
            <a:pPr algn="l" rtl="0"/>
            <a:r>
              <a:rPr lang="en-US" sz="1600" dirty="0">
                <a:solidFill>
                  <a:srgbClr val="7030A0"/>
                </a:solidFill>
                <a:latin typeface="Times New Roman" pitchFamily="18" charset="0"/>
                <a:cs typeface="Times New Roman" pitchFamily="18" charset="0"/>
              </a:rPr>
              <a:t>#include </a:t>
            </a: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unistd.h</a:t>
            </a:r>
            <a:r>
              <a:rPr lang="en-US" sz="1600" dirty="0">
                <a:latin typeface="Times New Roman" pitchFamily="18" charset="0"/>
                <a:cs typeface="Times New Roman" pitchFamily="18" charset="0"/>
              </a:rPr>
              <a:t>&gt;</a:t>
            </a:r>
          </a:p>
          <a:p>
            <a:pPr algn="l" rtl="0"/>
            <a:r>
              <a:rPr lang="en-US" sz="1600" dirty="0" err="1">
                <a:solidFill>
                  <a:schemeClr val="accent1"/>
                </a:solidFill>
                <a:latin typeface="Times New Roman" pitchFamily="18" charset="0"/>
                <a:cs typeface="Times New Roman" pitchFamily="18" charset="0"/>
              </a:rPr>
              <a:t>sig_atomic_t</a:t>
            </a:r>
            <a:r>
              <a:rPr lang="en-US" sz="1600" dirty="0">
                <a:latin typeface="Times New Roman" pitchFamily="18" charset="0"/>
                <a:cs typeface="Times New Roman" pitchFamily="18" charset="0"/>
              </a:rPr>
              <a:t> sigusr1_count = 0;</a:t>
            </a:r>
          </a:p>
          <a:p>
            <a:pPr algn="l" rtl="0"/>
            <a:r>
              <a:rPr lang="en-US" sz="1600" dirty="0">
                <a:solidFill>
                  <a:schemeClr val="accent1"/>
                </a:solidFill>
                <a:latin typeface="Times New Roman" pitchFamily="18" charset="0"/>
                <a:cs typeface="Times New Roman" pitchFamily="18" charset="0"/>
              </a:rPr>
              <a:t>void</a:t>
            </a:r>
            <a:r>
              <a:rPr lang="en-US" sz="1600" dirty="0">
                <a:latin typeface="Times New Roman" pitchFamily="18" charset="0"/>
                <a:cs typeface="Times New Roman" pitchFamily="18" charset="0"/>
              </a:rPr>
              <a:t> handler (</a:t>
            </a:r>
            <a:r>
              <a:rPr lang="en-US" sz="1600" dirty="0" err="1">
                <a:solidFill>
                  <a:schemeClr val="accent1"/>
                </a:solidFill>
                <a:latin typeface="Times New Roman" pitchFamily="18" charset="0"/>
                <a:cs typeface="Times New Roman" pitchFamily="18" charset="0"/>
              </a:rPr>
              <a:t>int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signal_number</a:t>
            </a:r>
            <a:r>
              <a:rPr lang="en-US" sz="1600" dirty="0">
                <a:latin typeface="Times New Roman" pitchFamily="18" charset="0"/>
                <a:cs typeface="Times New Roman" pitchFamily="18" charset="0"/>
              </a:rPr>
              <a:t>){</a:t>
            </a:r>
          </a:p>
          <a:p>
            <a:pPr algn="l" rtl="0"/>
            <a:r>
              <a:rPr lang="en-US" sz="1600" dirty="0">
                <a:latin typeface="Times New Roman" pitchFamily="18" charset="0"/>
                <a:cs typeface="Times New Roman" pitchFamily="18" charset="0"/>
              </a:rPr>
              <a:t>	++sigusr1_count;</a:t>
            </a:r>
          </a:p>
          <a:p>
            <a:pPr algn="l" rtl="0"/>
            <a:r>
              <a:rPr lang="en-US" sz="1600" dirty="0">
                <a:latin typeface="Times New Roman" pitchFamily="18" charset="0"/>
                <a:cs typeface="Times New Roman" pitchFamily="18" charset="0"/>
              </a:rPr>
              <a:t>}</a:t>
            </a:r>
          </a:p>
          <a:p>
            <a:pPr algn="l" rtl="0"/>
            <a:r>
              <a:rPr lang="en-US" sz="1600" dirty="0" err="1">
                <a:solidFill>
                  <a:schemeClr val="accent1"/>
                </a:solidFill>
                <a:latin typeface="Times New Roman" pitchFamily="18" charset="0"/>
                <a:cs typeface="Times New Roman" pitchFamily="18" charset="0"/>
              </a:rPr>
              <a:t>int</a:t>
            </a:r>
            <a:r>
              <a:rPr lang="en-US" sz="1600" dirty="0">
                <a:latin typeface="Times New Roman" pitchFamily="18" charset="0"/>
                <a:cs typeface="Times New Roman" pitchFamily="18" charset="0"/>
              </a:rPr>
              <a:t> main (</a:t>
            </a:r>
            <a:r>
              <a:rPr lang="en-US" sz="1600" dirty="0" err="1">
                <a:solidFill>
                  <a:schemeClr val="accent1"/>
                </a:solidFill>
                <a:latin typeface="Times New Roman" pitchFamily="18" charset="0"/>
                <a:cs typeface="Times New Roman" pitchFamily="18" charset="0"/>
              </a:rPr>
              <a:t>int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argc</a:t>
            </a:r>
            <a:r>
              <a:rPr lang="en-US" sz="1600" dirty="0">
                <a:latin typeface="Times New Roman" pitchFamily="18" charset="0"/>
                <a:cs typeface="Times New Roman" pitchFamily="18" charset="0"/>
              </a:rPr>
              <a:t>, </a:t>
            </a:r>
            <a:r>
              <a:rPr lang="en-US" sz="1600" dirty="0">
                <a:solidFill>
                  <a:schemeClr val="accent1"/>
                </a:solidFill>
                <a:latin typeface="Times New Roman" pitchFamily="18" charset="0"/>
                <a:cs typeface="Times New Roman" pitchFamily="18" charset="0"/>
              </a:rPr>
              <a:t>char</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argv</a:t>
            </a:r>
            <a:r>
              <a:rPr lang="en-US" sz="1600" dirty="0">
                <a:latin typeface="Times New Roman" pitchFamily="18" charset="0"/>
                <a:cs typeface="Times New Roman" pitchFamily="18" charset="0"/>
              </a:rPr>
              <a:t>){</a:t>
            </a:r>
          </a:p>
          <a:p>
            <a:pPr algn="l" rtl="0"/>
            <a:r>
              <a:rPr lang="en-US" sz="1600" dirty="0">
                <a:solidFill>
                  <a:schemeClr val="accent1"/>
                </a:solidFill>
                <a:latin typeface="Times New Roman" pitchFamily="18" charset="0"/>
                <a:cs typeface="Times New Roman" pitchFamily="18" charset="0"/>
              </a:rPr>
              <a:t>	</a:t>
            </a:r>
            <a:r>
              <a:rPr lang="en-US" sz="1600" dirty="0" err="1">
                <a:solidFill>
                  <a:schemeClr val="accent1"/>
                </a:solidFill>
                <a:latin typeface="Times New Roman" pitchFamily="18" charset="0"/>
                <a:cs typeface="Times New Roman" pitchFamily="18" charset="0"/>
              </a:rPr>
              <a:t>struct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sigaction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a:t>
            </a:r>
            <a:r>
              <a:rPr lang="en-US" sz="1600" dirty="0">
                <a:latin typeface="Times New Roman" pitchFamily="18" charset="0"/>
                <a:cs typeface="Times New Roman" pitchFamily="18" charset="0"/>
              </a:rPr>
              <a:t>;</a:t>
            </a:r>
          </a:p>
          <a:p>
            <a:pPr algn="l" rtl="0"/>
            <a:r>
              <a:rPr lang="nb-NO" sz="1600" dirty="0">
                <a:latin typeface="Times New Roman" pitchFamily="18" charset="0"/>
                <a:cs typeface="Times New Roman" pitchFamily="18" charset="0"/>
              </a:rPr>
              <a:t>	memset (&amp;sa, 0, sizeof (sa));</a:t>
            </a:r>
          </a:p>
          <a:p>
            <a:pPr algn="l" rtl="0"/>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sa.sa_handler</a:t>
            </a:r>
            <a:r>
              <a:rPr lang="en-US" sz="1600" dirty="0">
                <a:latin typeface="Times New Roman" pitchFamily="18" charset="0"/>
                <a:cs typeface="Times New Roman" pitchFamily="18" charset="0"/>
              </a:rPr>
              <a:t> = &amp;handler;</a:t>
            </a:r>
          </a:p>
          <a:p>
            <a:pPr algn="l" rtl="0"/>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sigaction</a:t>
            </a:r>
            <a:r>
              <a:rPr lang="en-US" sz="1600" dirty="0">
                <a:latin typeface="Times New Roman" pitchFamily="18" charset="0"/>
                <a:cs typeface="Times New Roman" pitchFamily="18" charset="0"/>
              </a:rPr>
              <a:t> (</a:t>
            </a:r>
            <a:r>
              <a:rPr lang="en-US" sz="1600" dirty="0">
                <a:solidFill>
                  <a:schemeClr val="accent2"/>
                </a:solidFill>
                <a:latin typeface="Times New Roman" pitchFamily="18" charset="0"/>
                <a:cs typeface="Times New Roman" pitchFamily="18" charset="0"/>
              </a:rPr>
              <a:t>SIGUSR1</a:t>
            </a:r>
            <a:r>
              <a:rPr lang="en-US" sz="1600" dirty="0">
                <a:latin typeface="Times New Roman" pitchFamily="18" charset="0"/>
                <a:cs typeface="Times New Roman" pitchFamily="18" charset="0"/>
              </a:rPr>
              <a:t>, &amp;</a:t>
            </a:r>
            <a:r>
              <a:rPr lang="en-US" sz="1600" dirty="0" err="1">
                <a:latin typeface="Times New Roman" pitchFamily="18" charset="0"/>
                <a:cs typeface="Times New Roman" pitchFamily="18" charset="0"/>
              </a:rPr>
              <a:t>sa</a:t>
            </a:r>
            <a:r>
              <a:rPr lang="en-US" sz="1600" dirty="0">
                <a:latin typeface="Times New Roman" pitchFamily="18" charset="0"/>
                <a:cs typeface="Times New Roman" pitchFamily="18" charset="0"/>
              </a:rPr>
              <a:t>, </a:t>
            </a:r>
            <a:r>
              <a:rPr lang="en-US" sz="1600" dirty="0">
                <a:solidFill>
                  <a:srgbClr val="7030A0"/>
                </a:solidFill>
                <a:latin typeface="Times New Roman" pitchFamily="18" charset="0"/>
                <a:cs typeface="Times New Roman" pitchFamily="18" charset="0"/>
              </a:rPr>
              <a:t>NULL</a:t>
            </a:r>
            <a:r>
              <a:rPr lang="en-US" sz="1600" dirty="0">
                <a:latin typeface="Times New Roman" pitchFamily="18" charset="0"/>
                <a:cs typeface="Times New Roman" pitchFamily="18" charset="0"/>
              </a:rPr>
              <a:t>);</a:t>
            </a:r>
          </a:p>
          <a:p>
            <a:pPr algn="l" rtl="0"/>
            <a:r>
              <a:rPr lang="en-US" sz="1600" dirty="0">
                <a:solidFill>
                  <a:srgbClr val="92D050"/>
                </a:solidFill>
                <a:latin typeface="Times New Roman" pitchFamily="18" charset="0"/>
                <a:cs typeface="Times New Roman" pitchFamily="18" charset="0"/>
              </a:rPr>
              <a:t>	/* Do some lengthy stuff here. */</a:t>
            </a:r>
          </a:p>
          <a:p>
            <a:pPr algn="l" rtl="0"/>
            <a:r>
              <a:rPr lang="en-US" sz="1600" dirty="0">
                <a:solidFill>
                  <a:srgbClr val="92D050"/>
                </a:solidFill>
                <a:latin typeface="Times New Roman" pitchFamily="18" charset="0"/>
                <a:cs typeface="Times New Roman" pitchFamily="18" charset="0"/>
              </a:rPr>
              <a:t>	/* ... */</a:t>
            </a:r>
          </a:p>
          <a:p>
            <a:pPr algn="l" rtl="0"/>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printf</a:t>
            </a:r>
            <a:r>
              <a:rPr lang="en-US" sz="1600" dirty="0">
                <a:latin typeface="Times New Roman" pitchFamily="18" charset="0"/>
                <a:cs typeface="Times New Roman" pitchFamily="18" charset="0"/>
              </a:rPr>
              <a:t> (“</a:t>
            </a:r>
            <a:r>
              <a:rPr lang="en-US" sz="1600" dirty="0">
                <a:solidFill>
                  <a:srgbClr val="FF0000"/>
                </a:solidFill>
                <a:latin typeface="Times New Roman" pitchFamily="18" charset="0"/>
                <a:cs typeface="Times New Roman" pitchFamily="18" charset="0"/>
              </a:rPr>
              <a:t>SIGUSR1 was raised %d times\n</a:t>
            </a:r>
            <a:r>
              <a:rPr lang="en-US" sz="1600" dirty="0">
                <a:latin typeface="Times New Roman" pitchFamily="18" charset="0"/>
                <a:cs typeface="Times New Roman" pitchFamily="18" charset="0"/>
              </a:rPr>
              <a:t>”, sigusr1_count);</a:t>
            </a:r>
          </a:p>
          <a:p>
            <a:pPr algn="l" rtl="0"/>
            <a:r>
              <a:rPr lang="en-US" sz="1600" dirty="0">
                <a:latin typeface="Times New Roman" pitchFamily="18" charset="0"/>
                <a:cs typeface="Times New Roman" pitchFamily="18" charset="0"/>
              </a:rPr>
              <a:t>	return 0;</a:t>
            </a:r>
          </a:p>
          <a:p>
            <a:pPr algn="l" rtl="0"/>
            <a:r>
              <a:rPr lang="en-US" sz="1600" dirty="0">
                <a:latin typeface="Times New Roman" pitchFamily="18" charset="0"/>
                <a:cs typeface="Times New Roman" pitchFamily="18" charset="0"/>
              </a:rPr>
              <a:t>}</a:t>
            </a:r>
          </a:p>
        </p:txBody>
      </p:sp>
      <p:sp>
        <p:nvSpPr>
          <p:cNvPr id="5" name="Oval 4">
            <a:hlinkClick r:id="rId2" action="ppaction://hlinksldjump"/>
          </p:cNvPr>
          <p:cNvSpPr/>
          <p:nvPr/>
        </p:nvSpPr>
        <p:spPr>
          <a:xfrm>
            <a:off x="7286644" y="6357958"/>
            <a:ext cx="1357322" cy="285752"/>
          </a:xfrm>
          <a:prstGeom prst="ellipse">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400" dirty="0">
                <a:latin typeface="Comic Sans MS" pitchFamily="66" charset="0"/>
                <a:hlinkClick r:id="rId3" action="ppaction://hlinksldjump"/>
              </a:rPr>
              <a:t>Back</a:t>
            </a:r>
            <a:endParaRPr lang="en-US" sz="1400" dirty="0">
              <a:latin typeface="Comic Sans MS" pitchFamily="66"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l" rtl="0" eaLnBrk="1" hangingPunct="1"/>
            <a:r>
              <a:rPr lang="en-US" i="1" dirty="0" err="1">
                <a:cs typeface="Times New Roman" pitchFamily="18" charset="0"/>
              </a:rPr>
              <a:t>sigprocmask</a:t>
            </a:r>
            <a:r>
              <a:rPr lang="en-US" dirty="0">
                <a:cs typeface="Times New Roman" pitchFamily="18" charset="0"/>
              </a:rPr>
              <a:t> code example</a:t>
            </a:r>
            <a:endParaRPr lang="he-IL" dirty="0"/>
          </a:p>
        </p:txBody>
      </p:sp>
      <p:sp>
        <p:nvSpPr>
          <p:cNvPr id="3" name="Content Placeholder 2"/>
          <p:cNvSpPr>
            <a:spLocks noGrp="1"/>
          </p:cNvSpPr>
          <p:nvPr>
            <p:ph idx="1"/>
          </p:nvPr>
        </p:nvSpPr>
        <p:spPr>
          <a:xfrm>
            <a:off x="457200" y="1600200"/>
            <a:ext cx="8229600" cy="4925144"/>
          </a:xfrm>
        </p:spPr>
        <p:txBody>
          <a:bodyPr>
            <a:normAutofit fontScale="85000" lnSpcReduction="20000"/>
          </a:bodyPr>
          <a:lstStyle/>
          <a:p>
            <a:pPr marL="514350" indent="-514350" eaLnBrk="1" hangingPunct="1">
              <a:buNone/>
              <a:defRPr/>
            </a:pPr>
            <a:r>
              <a:rPr lang="en-US" sz="2000" i="1" dirty="0">
                <a:solidFill>
                  <a:srgbClr val="808080"/>
                </a:solidFill>
              </a:rPr>
              <a:t>/** This program blocks SIGTERM signal for 10 seconds using </a:t>
            </a:r>
            <a:r>
              <a:rPr lang="en-US" sz="2000" i="1" dirty="0" err="1">
                <a:solidFill>
                  <a:srgbClr val="808080"/>
                </a:solidFill>
              </a:rPr>
              <a:t>sigprocmask</a:t>
            </a:r>
            <a:r>
              <a:rPr lang="en-US" sz="2000" i="1" dirty="0">
                <a:solidFill>
                  <a:srgbClr val="808080"/>
                </a:solidFill>
              </a:rPr>
              <a:t>(2) * After that the signal is unblocked and the queued signal is handled. */</a:t>
            </a:r>
            <a:r>
              <a:rPr lang="en-US" sz="2000" dirty="0"/>
              <a:t> </a:t>
            </a:r>
          </a:p>
          <a:p>
            <a:pPr marL="514350" indent="-514350" eaLnBrk="1" hangingPunct="1">
              <a:buNone/>
              <a:defRPr/>
            </a:pPr>
            <a:r>
              <a:rPr lang="en-US" sz="2000" dirty="0">
                <a:solidFill>
                  <a:srgbClr val="339933"/>
                </a:solidFill>
              </a:rPr>
              <a:t>#include &lt;</a:t>
            </a:r>
            <a:r>
              <a:rPr lang="en-US" sz="2000" dirty="0" err="1">
                <a:solidFill>
                  <a:srgbClr val="339933"/>
                </a:solidFill>
              </a:rPr>
              <a:t>signal.h</a:t>
            </a:r>
            <a:r>
              <a:rPr lang="en-US" sz="2000" dirty="0">
                <a:solidFill>
                  <a:srgbClr val="339933"/>
                </a:solidFill>
              </a:rPr>
              <a:t>&gt;</a:t>
            </a:r>
            <a:endParaRPr lang="en-US" sz="2000" dirty="0"/>
          </a:p>
          <a:p>
            <a:pPr marL="514350" indent="-514350" eaLnBrk="1" hangingPunct="1">
              <a:buNone/>
              <a:defRPr/>
            </a:pPr>
            <a:r>
              <a:rPr lang="en-US" sz="2000" dirty="0">
                <a:solidFill>
                  <a:srgbClr val="339933"/>
                </a:solidFill>
              </a:rPr>
              <a:t>#include &lt;</a:t>
            </a:r>
            <a:r>
              <a:rPr lang="en-US" sz="2000" dirty="0" err="1">
                <a:solidFill>
                  <a:srgbClr val="339933"/>
                </a:solidFill>
              </a:rPr>
              <a:t>stdio.h</a:t>
            </a:r>
            <a:r>
              <a:rPr lang="en-US" sz="2000" dirty="0">
                <a:solidFill>
                  <a:srgbClr val="339933"/>
                </a:solidFill>
              </a:rPr>
              <a:t>&gt;</a:t>
            </a:r>
          </a:p>
          <a:p>
            <a:pPr marL="514350" indent="-514350" eaLnBrk="1" hangingPunct="1">
              <a:buNone/>
              <a:defRPr/>
            </a:pPr>
            <a:r>
              <a:rPr lang="en-US" sz="2000" dirty="0">
                <a:solidFill>
                  <a:srgbClr val="339933"/>
                </a:solidFill>
              </a:rPr>
              <a:t>#include &lt;</a:t>
            </a:r>
            <a:r>
              <a:rPr lang="en-US" sz="2000" dirty="0" err="1">
                <a:solidFill>
                  <a:srgbClr val="339933"/>
                </a:solidFill>
              </a:rPr>
              <a:t>string.h</a:t>
            </a:r>
            <a:r>
              <a:rPr lang="en-US" sz="2000" dirty="0">
                <a:solidFill>
                  <a:srgbClr val="339933"/>
                </a:solidFill>
              </a:rPr>
              <a:t>&gt;</a:t>
            </a:r>
            <a:endParaRPr lang="en-US" sz="2000" dirty="0"/>
          </a:p>
          <a:p>
            <a:pPr marL="514350" indent="-514350" eaLnBrk="1" hangingPunct="1">
              <a:buNone/>
              <a:defRPr/>
            </a:pPr>
            <a:r>
              <a:rPr lang="en-US" sz="2000" dirty="0">
                <a:solidFill>
                  <a:srgbClr val="339933"/>
                </a:solidFill>
              </a:rPr>
              <a:t>#include &lt;</a:t>
            </a:r>
            <a:r>
              <a:rPr lang="en-US" sz="2000" dirty="0" err="1">
                <a:solidFill>
                  <a:srgbClr val="339933"/>
                </a:solidFill>
              </a:rPr>
              <a:t>unistd.h</a:t>
            </a:r>
            <a:r>
              <a:rPr lang="en-US" sz="2000" dirty="0">
                <a:solidFill>
                  <a:srgbClr val="339933"/>
                </a:solidFill>
              </a:rPr>
              <a:t>&gt;</a:t>
            </a:r>
            <a:endParaRPr lang="en-US" sz="2000" dirty="0"/>
          </a:p>
          <a:p>
            <a:pPr marL="514350" indent="-514350" eaLnBrk="1" hangingPunct="1">
              <a:buNone/>
              <a:defRPr/>
            </a:pPr>
            <a:endParaRPr lang="en-US" sz="2000" dirty="0"/>
          </a:p>
          <a:p>
            <a:pPr marL="514350" indent="-514350" eaLnBrk="1" hangingPunct="1">
              <a:buNone/>
              <a:defRPr/>
            </a:pPr>
            <a:r>
              <a:rPr lang="en-US" sz="2000" dirty="0">
                <a:solidFill>
                  <a:srgbClr val="993333"/>
                </a:solidFill>
              </a:rPr>
              <a:t>static</a:t>
            </a:r>
            <a:r>
              <a:rPr lang="en-US" sz="2000" dirty="0"/>
              <a:t> </a:t>
            </a:r>
            <a:r>
              <a:rPr lang="en-US" sz="2000" dirty="0" err="1">
                <a:solidFill>
                  <a:srgbClr val="993333"/>
                </a:solidFill>
              </a:rPr>
              <a:t>int</a:t>
            </a:r>
            <a:r>
              <a:rPr lang="en-US" sz="2000" dirty="0"/>
              <a:t> </a:t>
            </a:r>
            <a:r>
              <a:rPr lang="en-US" sz="2000" dirty="0" err="1"/>
              <a:t>got_signal</a:t>
            </a:r>
            <a:r>
              <a:rPr lang="en-US" sz="2000" dirty="0"/>
              <a:t> </a:t>
            </a:r>
            <a:r>
              <a:rPr lang="en-US" sz="2000" dirty="0">
                <a:solidFill>
                  <a:srgbClr val="339933"/>
                </a:solidFill>
              </a:rPr>
              <a:t>=</a:t>
            </a:r>
            <a:r>
              <a:rPr lang="en-US" sz="2000" dirty="0"/>
              <a:t> </a:t>
            </a:r>
            <a:r>
              <a:rPr lang="en-US" sz="2000" dirty="0">
                <a:solidFill>
                  <a:srgbClr val="800080"/>
                </a:solidFill>
              </a:rPr>
              <a:t>0</a:t>
            </a:r>
            <a:r>
              <a:rPr lang="en-US" sz="2000" dirty="0"/>
              <a:t>; </a:t>
            </a:r>
          </a:p>
          <a:p>
            <a:pPr marL="514350" indent="-514350" eaLnBrk="1" hangingPunct="1">
              <a:buNone/>
              <a:defRPr/>
            </a:pPr>
            <a:endParaRPr lang="en-US" sz="2000" dirty="0"/>
          </a:p>
          <a:p>
            <a:pPr marL="514350" indent="-514350" eaLnBrk="1" hangingPunct="1">
              <a:buNone/>
              <a:defRPr/>
            </a:pPr>
            <a:r>
              <a:rPr lang="en-US" sz="2000" dirty="0">
                <a:solidFill>
                  <a:srgbClr val="993333"/>
                </a:solidFill>
              </a:rPr>
              <a:t>static</a:t>
            </a:r>
            <a:r>
              <a:rPr lang="en-US" sz="2000" dirty="0"/>
              <a:t> </a:t>
            </a:r>
            <a:r>
              <a:rPr lang="en-US" sz="2000" dirty="0">
                <a:solidFill>
                  <a:srgbClr val="993333"/>
                </a:solidFill>
              </a:rPr>
              <a:t>void</a:t>
            </a:r>
            <a:r>
              <a:rPr lang="en-US" sz="2000" dirty="0"/>
              <a:t> </a:t>
            </a:r>
            <a:r>
              <a:rPr lang="en-US" sz="2000" dirty="0" err="1"/>
              <a:t>hdl</a:t>
            </a:r>
            <a:r>
              <a:rPr lang="en-US" sz="2000" dirty="0"/>
              <a:t> </a:t>
            </a:r>
            <a:r>
              <a:rPr lang="en-US" sz="2000" dirty="0">
                <a:solidFill>
                  <a:srgbClr val="009900"/>
                </a:solidFill>
              </a:rPr>
              <a:t>(</a:t>
            </a:r>
            <a:r>
              <a:rPr lang="en-US" sz="2000" dirty="0" err="1">
                <a:solidFill>
                  <a:srgbClr val="993333"/>
                </a:solidFill>
              </a:rPr>
              <a:t>int</a:t>
            </a:r>
            <a:r>
              <a:rPr lang="en-US" sz="2000" dirty="0"/>
              <a:t> sig</a:t>
            </a:r>
            <a:r>
              <a:rPr lang="en-US" sz="2000" dirty="0">
                <a:solidFill>
                  <a:srgbClr val="009900"/>
                </a:solidFill>
              </a:rPr>
              <a:t>)</a:t>
            </a:r>
            <a:r>
              <a:rPr lang="en-US" sz="2000" dirty="0"/>
              <a:t> </a:t>
            </a:r>
            <a:r>
              <a:rPr lang="en-US" sz="2000" dirty="0">
                <a:solidFill>
                  <a:srgbClr val="009900"/>
                </a:solidFill>
              </a:rPr>
              <a:t>{</a:t>
            </a:r>
            <a:endParaRPr lang="en-US" sz="2000" dirty="0"/>
          </a:p>
          <a:p>
            <a:pPr marL="514350" indent="-514350" eaLnBrk="1" hangingPunct="1">
              <a:buNone/>
              <a:defRPr/>
            </a:pPr>
            <a:r>
              <a:rPr lang="en-US" sz="2000" dirty="0"/>
              <a:t>	</a:t>
            </a:r>
            <a:r>
              <a:rPr lang="en-US" sz="2000" dirty="0" err="1"/>
              <a:t>got_signal</a:t>
            </a:r>
            <a:r>
              <a:rPr lang="en-US" sz="2000" dirty="0"/>
              <a:t> </a:t>
            </a:r>
            <a:r>
              <a:rPr lang="en-US" sz="2000" dirty="0">
                <a:solidFill>
                  <a:srgbClr val="339933"/>
                </a:solidFill>
              </a:rPr>
              <a:t>=</a:t>
            </a:r>
            <a:r>
              <a:rPr lang="en-US" sz="2000" dirty="0"/>
              <a:t> </a:t>
            </a:r>
            <a:r>
              <a:rPr lang="en-US" sz="2000" dirty="0">
                <a:solidFill>
                  <a:srgbClr val="0000DD"/>
                </a:solidFill>
              </a:rPr>
              <a:t>1</a:t>
            </a:r>
            <a:r>
              <a:rPr lang="en-US" sz="2000" dirty="0"/>
              <a:t>; </a:t>
            </a:r>
          </a:p>
          <a:p>
            <a:pPr marL="514350" indent="-514350" eaLnBrk="1" hangingPunct="1">
              <a:buNone/>
              <a:defRPr/>
            </a:pPr>
            <a:r>
              <a:rPr lang="en-US" sz="2000" dirty="0">
                <a:solidFill>
                  <a:srgbClr val="009900"/>
                </a:solidFill>
              </a:rPr>
              <a:t>}</a:t>
            </a:r>
            <a:r>
              <a:rPr lang="en-US" sz="2000" dirty="0"/>
              <a:t> </a:t>
            </a:r>
          </a:p>
          <a:p>
            <a:pPr marL="514350" indent="-514350" eaLnBrk="1" hangingPunct="1">
              <a:buNone/>
              <a:defRPr/>
            </a:pPr>
            <a:endParaRPr lang="en-US" sz="2000" dirty="0"/>
          </a:p>
          <a:p>
            <a:pPr marL="514350" indent="-514350" eaLnBrk="1" hangingPunct="1">
              <a:buNone/>
              <a:defRPr/>
            </a:pPr>
            <a:r>
              <a:rPr lang="en-US" sz="2000" dirty="0" err="1">
                <a:solidFill>
                  <a:srgbClr val="993333"/>
                </a:solidFill>
              </a:rPr>
              <a:t>int</a:t>
            </a:r>
            <a:r>
              <a:rPr lang="en-US" sz="2000" dirty="0"/>
              <a:t> main </a:t>
            </a:r>
            <a:r>
              <a:rPr lang="en-US" sz="2000" dirty="0">
                <a:solidFill>
                  <a:srgbClr val="009900"/>
                </a:solidFill>
              </a:rPr>
              <a:t>(</a:t>
            </a:r>
            <a:r>
              <a:rPr lang="en-US" sz="2000" dirty="0" err="1">
                <a:solidFill>
                  <a:srgbClr val="993333"/>
                </a:solidFill>
              </a:rPr>
              <a:t>int</a:t>
            </a:r>
            <a:r>
              <a:rPr lang="en-US" sz="2000" dirty="0"/>
              <a:t> </a:t>
            </a:r>
            <a:r>
              <a:rPr lang="en-US" sz="2000" dirty="0" err="1"/>
              <a:t>argc</a:t>
            </a:r>
            <a:r>
              <a:rPr lang="en-US" sz="2000" dirty="0">
                <a:solidFill>
                  <a:srgbClr val="339933"/>
                </a:solidFill>
              </a:rPr>
              <a:t>,</a:t>
            </a:r>
            <a:r>
              <a:rPr lang="en-US" sz="2000" dirty="0"/>
              <a:t> </a:t>
            </a:r>
            <a:r>
              <a:rPr lang="en-US" sz="2000" dirty="0">
                <a:solidFill>
                  <a:srgbClr val="993333"/>
                </a:solidFill>
              </a:rPr>
              <a:t>char</a:t>
            </a:r>
            <a:r>
              <a:rPr lang="en-US" sz="2000" dirty="0"/>
              <a:t> </a:t>
            </a:r>
            <a:r>
              <a:rPr lang="en-US" sz="2000" dirty="0">
                <a:solidFill>
                  <a:srgbClr val="339933"/>
                </a:solidFill>
              </a:rPr>
              <a:t>*</a:t>
            </a:r>
            <a:r>
              <a:rPr lang="en-US" sz="2000" dirty="0" err="1"/>
              <a:t>argv</a:t>
            </a:r>
            <a:r>
              <a:rPr lang="en-US" sz="2000" dirty="0">
                <a:solidFill>
                  <a:srgbClr val="009900"/>
                </a:solidFill>
              </a:rPr>
              <a:t>[])</a:t>
            </a:r>
            <a:r>
              <a:rPr lang="en-US" sz="2000" dirty="0"/>
              <a:t> </a:t>
            </a:r>
            <a:r>
              <a:rPr lang="en-US" sz="2000" dirty="0">
                <a:solidFill>
                  <a:srgbClr val="009900"/>
                </a:solidFill>
              </a:rPr>
              <a:t>{</a:t>
            </a:r>
          </a:p>
          <a:p>
            <a:pPr marL="514350" indent="-514350" eaLnBrk="1" hangingPunct="1">
              <a:buNone/>
              <a:defRPr/>
            </a:pPr>
            <a:r>
              <a:rPr lang="en-US" sz="2000" dirty="0"/>
              <a:t>	</a:t>
            </a:r>
            <a:r>
              <a:rPr lang="en-US" sz="2000" dirty="0" err="1"/>
              <a:t>sigset_t</a:t>
            </a:r>
            <a:r>
              <a:rPr lang="en-US" sz="2000" dirty="0"/>
              <a:t> mask; </a:t>
            </a:r>
          </a:p>
          <a:p>
            <a:pPr marL="514350" indent="-514350" eaLnBrk="1" hangingPunct="1">
              <a:buNone/>
              <a:defRPr/>
            </a:pPr>
            <a:r>
              <a:rPr lang="en-US" sz="2000" dirty="0"/>
              <a:t>	</a:t>
            </a:r>
            <a:r>
              <a:rPr lang="en-US" sz="2000" dirty="0" err="1"/>
              <a:t>sigset_t</a:t>
            </a:r>
            <a:r>
              <a:rPr lang="en-US" sz="2000" dirty="0"/>
              <a:t> </a:t>
            </a:r>
            <a:r>
              <a:rPr lang="en-US" sz="2000" dirty="0" err="1"/>
              <a:t>orig_mask</a:t>
            </a:r>
            <a:r>
              <a:rPr lang="en-US" sz="2000" dirty="0"/>
              <a:t>; </a:t>
            </a:r>
          </a:p>
          <a:p>
            <a:pPr marL="514350" indent="-514350" eaLnBrk="1" hangingPunct="1">
              <a:buNone/>
              <a:defRPr/>
            </a:pPr>
            <a:r>
              <a:rPr lang="en-US" sz="2000" dirty="0">
                <a:solidFill>
                  <a:srgbClr val="993333"/>
                </a:solidFill>
              </a:rPr>
              <a:t>	</a:t>
            </a:r>
            <a:r>
              <a:rPr lang="en-US" sz="2000" dirty="0" err="1">
                <a:solidFill>
                  <a:srgbClr val="993333"/>
                </a:solidFill>
              </a:rPr>
              <a:t>struct</a:t>
            </a:r>
            <a:r>
              <a:rPr lang="en-US" sz="2000" dirty="0"/>
              <a:t> </a:t>
            </a:r>
            <a:r>
              <a:rPr lang="en-US" sz="2000" dirty="0" err="1"/>
              <a:t>sigaction</a:t>
            </a:r>
            <a:r>
              <a:rPr lang="en-US" sz="2000" dirty="0"/>
              <a:t> act;	</a:t>
            </a:r>
          </a:p>
          <a:p>
            <a:pPr marL="514350" indent="-514350" eaLnBrk="1" hangingPunct="1">
              <a:buNone/>
              <a:defRPr/>
            </a:pPr>
            <a:r>
              <a:rPr lang="en-US" sz="2000" dirty="0"/>
              <a:t>	</a:t>
            </a:r>
            <a:r>
              <a:rPr lang="en-US" sz="2000" dirty="0" err="1"/>
              <a:t>memset</a:t>
            </a:r>
            <a:r>
              <a:rPr lang="en-US" sz="2000" dirty="0"/>
              <a:t> </a:t>
            </a:r>
            <a:r>
              <a:rPr lang="en-US" sz="2000" dirty="0">
                <a:solidFill>
                  <a:srgbClr val="009900"/>
                </a:solidFill>
              </a:rPr>
              <a:t>(</a:t>
            </a:r>
            <a:r>
              <a:rPr lang="en-US" sz="2000" dirty="0">
                <a:solidFill>
                  <a:srgbClr val="339933"/>
                </a:solidFill>
              </a:rPr>
              <a:t>&amp;</a:t>
            </a:r>
            <a:r>
              <a:rPr lang="en-US" sz="2000" dirty="0"/>
              <a:t>act</a:t>
            </a:r>
            <a:r>
              <a:rPr lang="en-US" sz="2000" dirty="0">
                <a:solidFill>
                  <a:srgbClr val="339933"/>
                </a:solidFill>
              </a:rPr>
              <a:t>,</a:t>
            </a:r>
            <a:r>
              <a:rPr lang="en-US" sz="2000" dirty="0"/>
              <a:t> </a:t>
            </a:r>
            <a:r>
              <a:rPr lang="en-US" sz="2000" dirty="0">
                <a:solidFill>
                  <a:srgbClr val="800080"/>
                </a:solidFill>
              </a:rPr>
              <a:t>0</a:t>
            </a:r>
            <a:r>
              <a:rPr lang="en-US" sz="2000" dirty="0">
                <a:solidFill>
                  <a:srgbClr val="339933"/>
                </a:solidFill>
              </a:rPr>
              <a:t>,</a:t>
            </a:r>
            <a:r>
              <a:rPr lang="en-US" sz="2000" dirty="0"/>
              <a:t> </a:t>
            </a:r>
            <a:r>
              <a:rPr lang="en-US" sz="2000" dirty="0" err="1">
                <a:solidFill>
                  <a:srgbClr val="993333"/>
                </a:solidFill>
              </a:rPr>
              <a:t>sizeof</a:t>
            </a:r>
            <a:r>
              <a:rPr lang="en-US" sz="2000" dirty="0">
                <a:solidFill>
                  <a:srgbClr val="009900"/>
                </a:solidFill>
              </a:rPr>
              <a:t>(</a:t>
            </a:r>
            <a:r>
              <a:rPr lang="en-US" sz="2000" dirty="0"/>
              <a:t>act</a:t>
            </a:r>
            <a:r>
              <a:rPr lang="en-US" sz="2000" dirty="0">
                <a:solidFill>
                  <a:srgbClr val="009900"/>
                </a:solidFill>
              </a:rPr>
              <a:t>))</a:t>
            </a:r>
            <a:r>
              <a:rPr lang="en-US" sz="2000" dirty="0"/>
              <a:t>;</a:t>
            </a:r>
          </a:p>
          <a:p>
            <a:pPr marL="514350" indent="-514350" eaLnBrk="1" hangingPunct="1">
              <a:buNone/>
              <a:defRPr/>
            </a:pPr>
            <a:r>
              <a:rPr lang="en-US" sz="2000" dirty="0"/>
              <a:t> 	</a:t>
            </a:r>
            <a:r>
              <a:rPr lang="en-US" sz="2000" dirty="0" err="1"/>
              <a:t>act.</a:t>
            </a:r>
            <a:r>
              <a:rPr lang="en-US" sz="2000" dirty="0" err="1">
                <a:solidFill>
                  <a:srgbClr val="202020"/>
                </a:solidFill>
              </a:rPr>
              <a:t>sa_handler</a:t>
            </a:r>
            <a:r>
              <a:rPr lang="en-US" sz="2000" dirty="0"/>
              <a:t> </a:t>
            </a:r>
            <a:r>
              <a:rPr lang="en-US" sz="2000" dirty="0">
                <a:solidFill>
                  <a:srgbClr val="339933"/>
                </a:solidFill>
              </a:rPr>
              <a:t>=</a:t>
            </a:r>
            <a:r>
              <a:rPr lang="en-US" sz="2000" dirty="0"/>
              <a:t> </a:t>
            </a:r>
            <a:r>
              <a:rPr lang="en-US" sz="2000" dirty="0" err="1"/>
              <a:t>hdl</a:t>
            </a:r>
            <a:r>
              <a:rPr lang="en-US" sz="2000" dirty="0"/>
              <a:t>;</a:t>
            </a:r>
            <a:endParaRPr lang="he-IL" sz="2000" dirty="0"/>
          </a:p>
        </p:txBody>
      </p:sp>
      <p:sp>
        <p:nvSpPr>
          <p:cNvPr id="4" name="Slide Number Placeholder 3"/>
          <p:cNvSpPr>
            <a:spLocks noGrp="1"/>
          </p:cNvSpPr>
          <p:nvPr>
            <p:ph type="sldNum" sz="quarter" idx="12"/>
          </p:nvPr>
        </p:nvSpPr>
        <p:spPr/>
        <p:txBody>
          <a:bodyPr/>
          <a:lstStyle/>
          <a:p>
            <a:pPr>
              <a:defRPr/>
            </a:pPr>
            <a:fld id="{ABB20D59-7926-43D4-825F-5DD038D5EBBA}" type="slidenum">
              <a:rPr lang="he-IL" smtClean="0"/>
              <a:pPr>
                <a:defRPr/>
              </a:pPr>
              <a:t>49</a:t>
            </a:fld>
            <a:endParaRPr lang="he-IL"/>
          </a:p>
        </p:txBody>
      </p:sp>
    </p:spTree>
    <p:extLst>
      <p:ext uri="{BB962C8B-B14F-4D97-AF65-F5344CB8AC3E}">
        <p14:creationId xmlns:p14="http://schemas.microsoft.com/office/powerpoint/2010/main" val="429421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lstStyle/>
          <a:p>
            <a:pPr algn="l" rtl="0" eaLnBrk="1" hangingPunct="1"/>
            <a:r>
              <a:rPr lang="en-US" dirty="0">
                <a:cs typeface="Times New Roman" pitchFamily="18" charset="0"/>
              </a:rPr>
              <a:t>Signal Table</a:t>
            </a:r>
          </a:p>
        </p:txBody>
      </p:sp>
      <p:sp>
        <p:nvSpPr>
          <p:cNvPr id="18435" name="Rectangle 3"/>
          <p:cNvSpPr>
            <a:spLocks noGrp="1"/>
          </p:cNvSpPr>
          <p:nvPr>
            <p:ph type="body" idx="1"/>
          </p:nvPr>
        </p:nvSpPr>
        <p:spPr>
          <a:xfrm>
            <a:off x="457200" y="1600201"/>
            <a:ext cx="8229600" cy="3701008"/>
          </a:xfrm>
        </p:spPr>
        <p:txBody>
          <a:bodyPr>
            <a:normAutofit/>
          </a:bodyPr>
          <a:lstStyle/>
          <a:p>
            <a:pPr algn="l" rtl="0" eaLnBrk="1" hangingPunct="1">
              <a:buFont typeface="Arial" pitchFamily="34" charset="0"/>
              <a:buChar char="•"/>
              <a:defRPr/>
            </a:pPr>
            <a:r>
              <a:rPr lang="en-US" dirty="0">
                <a:cs typeface="Arial" pitchFamily="34" charset="0"/>
              </a:rPr>
              <a:t>Each process has a </a:t>
            </a:r>
            <a:r>
              <a:rPr lang="en-US" i="1" dirty="0">
                <a:solidFill>
                  <a:schemeClr val="accent2">
                    <a:lumMod val="75000"/>
                  </a:schemeClr>
                </a:solidFill>
                <a:cs typeface="Arial" pitchFamily="34" charset="0"/>
              </a:rPr>
              <a:t>signal table</a:t>
            </a:r>
          </a:p>
          <a:p>
            <a:pPr algn="l" rtl="0" eaLnBrk="1" hangingPunct="1">
              <a:buFont typeface="Arial" pitchFamily="34" charset="0"/>
              <a:buChar char="•"/>
              <a:defRPr/>
            </a:pPr>
            <a:r>
              <a:rPr lang="en-US" dirty="0">
                <a:cs typeface="Arial" pitchFamily="34" charset="0"/>
              </a:rPr>
              <a:t>Each signal has an entry in the table</a:t>
            </a:r>
          </a:p>
          <a:p>
            <a:pPr algn="l" rtl="0" eaLnBrk="1" hangingPunct="1">
              <a:buFont typeface="Arial" pitchFamily="34" charset="0"/>
              <a:buChar char="•"/>
              <a:defRPr/>
            </a:pPr>
            <a:r>
              <a:rPr lang="en-US" dirty="0">
                <a:cs typeface="Arial" pitchFamily="34" charset="0"/>
              </a:rPr>
              <a:t>Each signal has an indicator whether to ignore the signal or not (</a:t>
            </a:r>
            <a:r>
              <a:rPr lang="en-US" i="1" dirty="0">
                <a:solidFill>
                  <a:schemeClr val="accent2">
                    <a:lumMod val="75000"/>
                  </a:schemeClr>
                </a:solidFill>
                <a:cs typeface="Arial" pitchFamily="34" charset="0"/>
              </a:rPr>
              <a:t>SIG_IGN</a:t>
            </a:r>
            <a:r>
              <a:rPr lang="en-US" dirty="0">
                <a:cs typeface="Arial" pitchFamily="34" charset="0"/>
              </a:rPr>
              <a:t>)</a:t>
            </a:r>
          </a:p>
          <a:p>
            <a:pPr algn="l" rtl="0" eaLnBrk="1" hangingPunct="1">
              <a:buFont typeface="Arial" pitchFamily="34" charset="0"/>
              <a:buChar char="•"/>
              <a:defRPr/>
            </a:pPr>
            <a:r>
              <a:rPr lang="en-US" dirty="0">
                <a:cs typeface="Arial" pitchFamily="34" charset="0"/>
              </a:rPr>
              <a:t>Each signal has a column of what to do upon receiving the signal (if not ignoring it)</a:t>
            </a:r>
          </a:p>
        </p:txBody>
      </p:sp>
      <p:sp>
        <p:nvSpPr>
          <p:cNvPr id="4" name="Slide Number Placeholder 3"/>
          <p:cNvSpPr>
            <a:spLocks noGrp="1"/>
          </p:cNvSpPr>
          <p:nvPr>
            <p:ph type="sldNum" sz="quarter" idx="12"/>
          </p:nvPr>
        </p:nvSpPr>
        <p:spPr/>
        <p:txBody>
          <a:bodyPr/>
          <a:lstStyle/>
          <a:p>
            <a:pPr>
              <a:defRPr/>
            </a:pPr>
            <a:fld id="{B78BF648-F935-4DC2-8CF9-2335B557F997}" type="slidenum">
              <a:rPr lang="he-IL" smtClean="0"/>
              <a:pPr>
                <a:defRPr/>
              </a:pPr>
              <a:t>5</a:t>
            </a:fld>
            <a:endParaRPr lang="he-IL"/>
          </a:p>
        </p:txBody>
      </p:sp>
      <p:graphicFrame>
        <p:nvGraphicFramePr>
          <p:cNvPr id="5" name="Table 4"/>
          <p:cNvGraphicFramePr>
            <a:graphicFrameLocks noGrp="1"/>
          </p:cNvGraphicFramePr>
          <p:nvPr>
            <p:extLst>
              <p:ext uri="{D42A27DB-BD31-4B8C-83A1-F6EECF244321}">
                <p14:modId xmlns:p14="http://schemas.microsoft.com/office/powerpoint/2010/main" val="1699763215"/>
              </p:ext>
            </p:extLst>
          </p:nvPr>
        </p:nvGraphicFramePr>
        <p:xfrm>
          <a:off x="755577" y="5286375"/>
          <a:ext cx="6912048" cy="1112520"/>
        </p:xfrm>
        <a:graphic>
          <a:graphicData uri="http://schemas.openxmlformats.org/drawingml/2006/table">
            <a:tbl>
              <a:tblPr rtl="1" firstRow="1" bandRow="1">
                <a:tableStyleId>{616DA210-FB5B-4158-B5E0-FEB733F419BA}</a:tableStyleId>
              </a:tblPr>
              <a:tblGrid>
                <a:gridCol w="2304016">
                  <a:extLst>
                    <a:ext uri="{9D8B030D-6E8A-4147-A177-3AD203B41FA5}">
                      <a16:colId xmlns:a16="http://schemas.microsoft.com/office/drawing/2014/main" val="20000"/>
                    </a:ext>
                  </a:extLst>
                </a:gridCol>
                <a:gridCol w="2304016">
                  <a:extLst>
                    <a:ext uri="{9D8B030D-6E8A-4147-A177-3AD203B41FA5}">
                      <a16:colId xmlns:a16="http://schemas.microsoft.com/office/drawing/2014/main" val="20001"/>
                    </a:ext>
                  </a:extLst>
                </a:gridCol>
                <a:gridCol w="2304016">
                  <a:extLst>
                    <a:ext uri="{9D8B030D-6E8A-4147-A177-3AD203B41FA5}">
                      <a16:colId xmlns:a16="http://schemas.microsoft.com/office/drawing/2014/main" val="20002"/>
                    </a:ext>
                  </a:extLst>
                </a:gridCol>
              </a:tblGrid>
              <a:tr h="370840">
                <a:tc>
                  <a:txBody>
                    <a:bodyPr/>
                    <a:lstStyle/>
                    <a:p>
                      <a:pPr algn="l" rtl="0"/>
                      <a:r>
                        <a:rPr lang="en-US" dirty="0"/>
                        <a:t>Handler</a:t>
                      </a:r>
                      <a:endParaRPr lang="he-IL" dirty="0"/>
                    </a:p>
                  </a:txBody>
                  <a:tcPr/>
                </a:tc>
                <a:tc>
                  <a:txBody>
                    <a:bodyPr/>
                    <a:lstStyle/>
                    <a:p>
                      <a:pPr algn="l" rtl="0"/>
                      <a:r>
                        <a:rPr lang="en-US" dirty="0"/>
                        <a:t>FLAGS (IGN,</a:t>
                      </a:r>
                      <a:r>
                        <a:rPr lang="en-US" baseline="0" dirty="0"/>
                        <a:t> BLK)</a:t>
                      </a:r>
                      <a:endParaRPr lang="he-IL" dirty="0"/>
                    </a:p>
                  </a:txBody>
                  <a:tcPr/>
                </a:tc>
                <a:tc>
                  <a:txBody>
                    <a:bodyPr/>
                    <a:lstStyle/>
                    <a:p>
                      <a:pPr algn="l" rtl="0"/>
                      <a:r>
                        <a:rPr lang="en-US" dirty="0"/>
                        <a:t>Sig_Num</a:t>
                      </a:r>
                      <a:endParaRPr lang="he-IL" dirty="0"/>
                    </a:p>
                  </a:txBody>
                  <a:tcPr/>
                </a:tc>
                <a:extLst>
                  <a:ext uri="{0D108BD9-81ED-4DB2-BD59-A6C34878D82A}">
                    <a16:rowId xmlns:a16="http://schemas.microsoft.com/office/drawing/2014/main" val="10000"/>
                  </a:ext>
                </a:extLst>
              </a:tr>
              <a:tr h="370840">
                <a:tc>
                  <a:txBody>
                    <a:bodyPr/>
                    <a:lstStyle/>
                    <a:p>
                      <a:pPr algn="l" rtl="0"/>
                      <a:endParaRPr lang="he-IL"/>
                    </a:p>
                  </a:txBody>
                  <a:tcPr/>
                </a:tc>
                <a:tc>
                  <a:txBody>
                    <a:bodyPr/>
                    <a:lstStyle/>
                    <a:p>
                      <a:pPr algn="l" rtl="0"/>
                      <a:endParaRPr lang="he-IL" dirty="0"/>
                    </a:p>
                  </a:txBody>
                  <a:tcPr/>
                </a:tc>
                <a:tc>
                  <a:txBody>
                    <a:bodyPr/>
                    <a:lstStyle/>
                    <a:p>
                      <a:pPr algn="l" rtl="0"/>
                      <a:r>
                        <a:rPr lang="en-US" dirty="0"/>
                        <a:t>1</a:t>
                      </a:r>
                      <a:endParaRPr lang="he-IL" dirty="0"/>
                    </a:p>
                  </a:txBody>
                  <a:tcPr/>
                </a:tc>
                <a:extLst>
                  <a:ext uri="{0D108BD9-81ED-4DB2-BD59-A6C34878D82A}">
                    <a16:rowId xmlns:a16="http://schemas.microsoft.com/office/drawing/2014/main" val="10001"/>
                  </a:ext>
                </a:extLst>
              </a:tr>
              <a:tr h="370840">
                <a:tc>
                  <a:txBody>
                    <a:bodyPr/>
                    <a:lstStyle/>
                    <a:p>
                      <a:pPr algn="l" rtl="0"/>
                      <a:endParaRPr lang="he-IL"/>
                    </a:p>
                  </a:txBody>
                  <a:tcPr/>
                </a:tc>
                <a:tc>
                  <a:txBody>
                    <a:bodyPr/>
                    <a:lstStyle/>
                    <a:p>
                      <a:pPr algn="l" rtl="0"/>
                      <a:endParaRPr lang="he-IL" dirty="0"/>
                    </a:p>
                  </a:txBody>
                  <a:tcPr/>
                </a:tc>
                <a:tc>
                  <a:txBody>
                    <a:bodyPr/>
                    <a:lstStyle/>
                    <a:p>
                      <a:pPr algn="l" rtl="0"/>
                      <a:r>
                        <a:rPr lang="en-US" dirty="0"/>
                        <a:t>2</a:t>
                      </a:r>
                      <a:endParaRPr lang="he-IL"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err="1">
                <a:cs typeface="Times New Roman" pitchFamily="18" charset="0"/>
              </a:rPr>
              <a:t>sigprocmask</a:t>
            </a:r>
            <a:r>
              <a:rPr lang="en-US" dirty="0">
                <a:cs typeface="Times New Roman" pitchFamily="18" charset="0"/>
              </a:rPr>
              <a:t> code example</a:t>
            </a:r>
            <a:endParaRPr lang="en-US" dirty="0"/>
          </a:p>
        </p:txBody>
      </p:sp>
      <p:sp>
        <p:nvSpPr>
          <p:cNvPr id="3" name="Content Placeholder 2"/>
          <p:cNvSpPr>
            <a:spLocks noGrp="1"/>
          </p:cNvSpPr>
          <p:nvPr>
            <p:ph idx="1"/>
          </p:nvPr>
        </p:nvSpPr>
        <p:spPr/>
        <p:txBody>
          <a:bodyPr>
            <a:normAutofit fontScale="47500" lnSpcReduction="20000"/>
          </a:bodyPr>
          <a:lstStyle/>
          <a:p>
            <a:pPr marL="0" indent="0" defTabSz="517525">
              <a:buNone/>
            </a:pPr>
            <a:r>
              <a:rPr lang="en-US" dirty="0">
                <a:solidFill>
                  <a:srgbClr val="B1B100"/>
                </a:solidFill>
              </a:rPr>
              <a:t>if</a:t>
            </a:r>
            <a:r>
              <a:rPr lang="en-US" dirty="0"/>
              <a:t> </a:t>
            </a:r>
            <a:r>
              <a:rPr lang="en-US" dirty="0">
                <a:solidFill>
                  <a:srgbClr val="009900"/>
                </a:solidFill>
              </a:rPr>
              <a:t>(</a:t>
            </a:r>
            <a:r>
              <a:rPr lang="en-US" dirty="0" err="1"/>
              <a:t>sigaction</a:t>
            </a:r>
            <a:r>
              <a:rPr lang="en-US" dirty="0">
                <a:solidFill>
                  <a:srgbClr val="009900"/>
                </a:solidFill>
              </a:rPr>
              <a:t>(</a:t>
            </a:r>
            <a:r>
              <a:rPr lang="en-US" dirty="0"/>
              <a:t>SIGTERM</a:t>
            </a:r>
            <a:r>
              <a:rPr lang="en-US" dirty="0">
                <a:solidFill>
                  <a:srgbClr val="339933"/>
                </a:solidFill>
              </a:rPr>
              <a:t>,</a:t>
            </a:r>
            <a:r>
              <a:rPr lang="en-US" dirty="0"/>
              <a:t> </a:t>
            </a:r>
            <a:r>
              <a:rPr lang="en-US" dirty="0">
                <a:solidFill>
                  <a:srgbClr val="339933"/>
                </a:solidFill>
              </a:rPr>
              <a:t>&amp;</a:t>
            </a:r>
            <a:r>
              <a:rPr lang="en-US" dirty="0"/>
              <a:t>act</a:t>
            </a:r>
            <a:r>
              <a:rPr lang="en-US" dirty="0">
                <a:solidFill>
                  <a:srgbClr val="339933"/>
                </a:solidFill>
              </a:rPr>
              <a:t>,</a:t>
            </a:r>
            <a:r>
              <a:rPr lang="en-US" dirty="0"/>
              <a:t> </a:t>
            </a:r>
            <a:r>
              <a:rPr lang="en-US" dirty="0">
                <a:solidFill>
                  <a:srgbClr val="800080"/>
                </a:solidFill>
              </a:rPr>
              <a:t>0</a:t>
            </a:r>
            <a:r>
              <a:rPr lang="en-US" dirty="0">
                <a:solidFill>
                  <a:srgbClr val="009900"/>
                </a:solidFill>
              </a:rPr>
              <a:t>))</a:t>
            </a:r>
            <a:r>
              <a:rPr lang="en-US" dirty="0"/>
              <a:t> </a:t>
            </a:r>
            <a:r>
              <a:rPr lang="en-US" dirty="0">
                <a:solidFill>
                  <a:srgbClr val="009900"/>
                </a:solidFill>
              </a:rPr>
              <a:t>{</a:t>
            </a:r>
            <a:r>
              <a:rPr lang="en-US" dirty="0"/>
              <a:t> </a:t>
            </a:r>
          </a:p>
          <a:p>
            <a:pPr marL="0" indent="0" defTabSz="517525">
              <a:buNone/>
            </a:pPr>
            <a:r>
              <a:rPr lang="en-US" dirty="0"/>
              <a:t>	</a:t>
            </a:r>
            <a:r>
              <a:rPr lang="en-US" dirty="0" err="1"/>
              <a:t>perror</a:t>
            </a:r>
            <a:r>
              <a:rPr lang="en-US" dirty="0"/>
              <a:t> </a:t>
            </a:r>
            <a:r>
              <a:rPr lang="en-US" dirty="0">
                <a:solidFill>
                  <a:srgbClr val="009900"/>
                </a:solidFill>
              </a:rPr>
              <a:t>(</a:t>
            </a:r>
            <a:r>
              <a:rPr lang="en-US" dirty="0">
                <a:solidFill>
                  <a:srgbClr val="FF0000"/>
                </a:solidFill>
              </a:rPr>
              <a:t>"</a:t>
            </a:r>
            <a:r>
              <a:rPr lang="en-US" dirty="0" err="1">
                <a:solidFill>
                  <a:srgbClr val="FF0000"/>
                </a:solidFill>
              </a:rPr>
              <a:t>sigaction</a:t>
            </a:r>
            <a:r>
              <a:rPr lang="en-US" dirty="0">
                <a:solidFill>
                  <a:srgbClr val="FF0000"/>
                </a:solidFill>
              </a:rPr>
              <a:t>"</a:t>
            </a:r>
            <a:r>
              <a:rPr lang="en-US" dirty="0">
                <a:solidFill>
                  <a:srgbClr val="009900"/>
                </a:solidFill>
              </a:rPr>
              <a:t>)</a:t>
            </a:r>
            <a:r>
              <a:rPr lang="en-US" dirty="0"/>
              <a:t>; </a:t>
            </a:r>
          </a:p>
          <a:p>
            <a:pPr marL="0" indent="0" defTabSz="517525">
              <a:buNone/>
            </a:pPr>
            <a:r>
              <a:rPr lang="en-US" dirty="0">
                <a:solidFill>
                  <a:srgbClr val="B1B100"/>
                </a:solidFill>
              </a:rPr>
              <a:t>	return</a:t>
            </a:r>
            <a:r>
              <a:rPr lang="en-US" dirty="0"/>
              <a:t> </a:t>
            </a:r>
            <a:r>
              <a:rPr lang="en-US" dirty="0">
                <a:solidFill>
                  <a:srgbClr val="0000DD"/>
                </a:solidFill>
              </a:rPr>
              <a:t>1</a:t>
            </a:r>
            <a:r>
              <a:rPr lang="en-US" dirty="0"/>
              <a:t>; </a:t>
            </a:r>
          </a:p>
          <a:p>
            <a:pPr marL="0" indent="0" defTabSz="517525">
              <a:buNone/>
            </a:pPr>
            <a:r>
              <a:rPr lang="en-US" dirty="0">
                <a:solidFill>
                  <a:srgbClr val="009900"/>
                </a:solidFill>
              </a:rPr>
              <a:t>}</a:t>
            </a:r>
            <a:r>
              <a:rPr lang="en-US" dirty="0"/>
              <a:t>   </a:t>
            </a:r>
          </a:p>
          <a:p>
            <a:pPr marL="0" indent="0" defTabSz="517525">
              <a:buNone/>
            </a:pPr>
            <a:r>
              <a:rPr lang="en-US" dirty="0" err="1"/>
              <a:t>sigemptyset</a:t>
            </a:r>
            <a:r>
              <a:rPr lang="en-US" dirty="0"/>
              <a:t> </a:t>
            </a:r>
            <a:r>
              <a:rPr lang="en-US" dirty="0">
                <a:solidFill>
                  <a:srgbClr val="009900"/>
                </a:solidFill>
              </a:rPr>
              <a:t>(</a:t>
            </a:r>
            <a:r>
              <a:rPr lang="en-US" dirty="0">
                <a:solidFill>
                  <a:srgbClr val="339933"/>
                </a:solidFill>
              </a:rPr>
              <a:t>&amp;</a:t>
            </a:r>
            <a:r>
              <a:rPr lang="en-US" dirty="0"/>
              <a:t>mask</a:t>
            </a:r>
            <a:r>
              <a:rPr lang="en-US" dirty="0">
                <a:solidFill>
                  <a:srgbClr val="009900"/>
                </a:solidFill>
              </a:rPr>
              <a:t>)</a:t>
            </a:r>
            <a:r>
              <a:rPr lang="en-US" dirty="0"/>
              <a:t>;</a:t>
            </a:r>
          </a:p>
          <a:p>
            <a:pPr marL="0" indent="0" defTabSz="517525">
              <a:buNone/>
            </a:pPr>
            <a:r>
              <a:rPr lang="en-US" dirty="0" err="1"/>
              <a:t>sigaddset</a:t>
            </a:r>
            <a:r>
              <a:rPr lang="en-US" dirty="0"/>
              <a:t> </a:t>
            </a:r>
            <a:r>
              <a:rPr lang="en-US" dirty="0">
                <a:solidFill>
                  <a:srgbClr val="009900"/>
                </a:solidFill>
              </a:rPr>
              <a:t>(</a:t>
            </a:r>
            <a:r>
              <a:rPr lang="en-US" dirty="0">
                <a:solidFill>
                  <a:srgbClr val="339933"/>
                </a:solidFill>
              </a:rPr>
              <a:t>&amp;</a:t>
            </a:r>
            <a:r>
              <a:rPr lang="en-US" dirty="0"/>
              <a:t>mask</a:t>
            </a:r>
            <a:r>
              <a:rPr lang="en-US" dirty="0">
                <a:solidFill>
                  <a:srgbClr val="339933"/>
                </a:solidFill>
              </a:rPr>
              <a:t>,</a:t>
            </a:r>
            <a:r>
              <a:rPr lang="en-US" dirty="0"/>
              <a:t> SIGTERM</a:t>
            </a:r>
            <a:r>
              <a:rPr lang="en-US" dirty="0">
                <a:solidFill>
                  <a:srgbClr val="009900"/>
                </a:solidFill>
              </a:rPr>
              <a:t>)</a:t>
            </a:r>
            <a:r>
              <a:rPr lang="en-US" dirty="0"/>
              <a:t>; </a:t>
            </a:r>
          </a:p>
          <a:p>
            <a:pPr marL="0" indent="0" defTabSz="517525">
              <a:buNone/>
            </a:pPr>
            <a:r>
              <a:rPr lang="en-US" dirty="0">
                <a:solidFill>
                  <a:srgbClr val="B1B100"/>
                </a:solidFill>
              </a:rPr>
              <a:t>if</a:t>
            </a:r>
            <a:r>
              <a:rPr lang="en-US" dirty="0"/>
              <a:t> </a:t>
            </a:r>
            <a:r>
              <a:rPr lang="en-US" dirty="0">
                <a:solidFill>
                  <a:srgbClr val="009900"/>
                </a:solidFill>
              </a:rPr>
              <a:t>(</a:t>
            </a:r>
            <a:r>
              <a:rPr lang="en-US" dirty="0" err="1"/>
              <a:t>sigprocmask</a:t>
            </a:r>
            <a:r>
              <a:rPr lang="en-US" dirty="0">
                <a:solidFill>
                  <a:srgbClr val="009900"/>
                </a:solidFill>
              </a:rPr>
              <a:t>(</a:t>
            </a:r>
            <a:r>
              <a:rPr lang="en-US" dirty="0"/>
              <a:t>SIG_BLOCK</a:t>
            </a:r>
            <a:r>
              <a:rPr lang="en-US" dirty="0">
                <a:solidFill>
                  <a:srgbClr val="339933"/>
                </a:solidFill>
              </a:rPr>
              <a:t>,</a:t>
            </a:r>
            <a:r>
              <a:rPr lang="en-US" dirty="0"/>
              <a:t> </a:t>
            </a:r>
            <a:r>
              <a:rPr lang="en-US" dirty="0">
                <a:solidFill>
                  <a:srgbClr val="339933"/>
                </a:solidFill>
              </a:rPr>
              <a:t>&amp;</a:t>
            </a:r>
            <a:r>
              <a:rPr lang="en-US" dirty="0"/>
              <a:t>mask</a:t>
            </a:r>
            <a:r>
              <a:rPr lang="en-US" dirty="0">
                <a:solidFill>
                  <a:srgbClr val="339933"/>
                </a:solidFill>
              </a:rPr>
              <a:t>,</a:t>
            </a:r>
            <a:r>
              <a:rPr lang="en-US" dirty="0"/>
              <a:t> </a:t>
            </a:r>
            <a:r>
              <a:rPr lang="en-US" dirty="0">
                <a:solidFill>
                  <a:srgbClr val="339933"/>
                </a:solidFill>
              </a:rPr>
              <a:t>&amp;</a:t>
            </a:r>
            <a:r>
              <a:rPr lang="en-US" dirty="0" err="1"/>
              <a:t>orig_mask</a:t>
            </a:r>
            <a:r>
              <a:rPr lang="en-US" dirty="0">
                <a:solidFill>
                  <a:srgbClr val="009900"/>
                </a:solidFill>
              </a:rPr>
              <a:t>)</a:t>
            </a:r>
            <a:r>
              <a:rPr lang="en-US" dirty="0"/>
              <a:t> </a:t>
            </a:r>
            <a:r>
              <a:rPr lang="en-US" dirty="0">
                <a:solidFill>
                  <a:srgbClr val="339933"/>
                </a:solidFill>
              </a:rPr>
              <a:t>&lt;</a:t>
            </a:r>
            <a:r>
              <a:rPr lang="en-US" dirty="0"/>
              <a:t> </a:t>
            </a:r>
            <a:r>
              <a:rPr lang="en-US" dirty="0">
                <a:solidFill>
                  <a:srgbClr val="800080"/>
                </a:solidFill>
              </a:rPr>
              <a:t>0</a:t>
            </a:r>
            <a:r>
              <a:rPr lang="en-US" dirty="0">
                <a:solidFill>
                  <a:srgbClr val="009900"/>
                </a:solidFill>
              </a:rPr>
              <a:t>)</a:t>
            </a:r>
            <a:r>
              <a:rPr lang="en-US" dirty="0"/>
              <a:t> </a:t>
            </a:r>
            <a:r>
              <a:rPr lang="en-US" dirty="0">
                <a:solidFill>
                  <a:srgbClr val="009900"/>
                </a:solidFill>
              </a:rPr>
              <a:t>{</a:t>
            </a:r>
            <a:r>
              <a:rPr lang="en-US" dirty="0"/>
              <a:t> </a:t>
            </a:r>
          </a:p>
          <a:p>
            <a:pPr marL="0" indent="0" defTabSz="517525">
              <a:buNone/>
            </a:pPr>
            <a:r>
              <a:rPr lang="en-US" dirty="0"/>
              <a:t>	</a:t>
            </a:r>
            <a:r>
              <a:rPr lang="en-US" dirty="0" err="1"/>
              <a:t>perror</a:t>
            </a:r>
            <a:r>
              <a:rPr lang="en-US" dirty="0"/>
              <a:t> </a:t>
            </a:r>
            <a:r>
              <a:rPr lang="en-US" dirty="0">
                <a:solidFill>
                  <a:srgbClr val="009900"/>
                </a:solidFill>
              </a:rPr>
              <a:t>(</a:t>
            </a:r>
            <a:r>
              <a:rPr lang="en-US" dirty="0">
                <a:solidFill>
                  <a:srgbClr val="FF0000"/>
                </a:solidFill>
              </a:rPr>
              <a:t>"</a:t>
            </a:r>
            <a:r>
              <a:rPr lang="en-US" dirty="0" err="1">
                <a:solidFill>
                  <a:srgbClr val="FF0000"/>
                </a:solidFill>
              </a:rPr>
              <a:t>sigprocmask</a:t>
            </a:r>
            <a:r>
              <a:rPr lang="en-US" dirty="0">
                <a:solidFill>
                  <a:srgbClr val="FF0000"/>
                </a:solidFill>
              </a:rPr>
              <a:t>"</a:t>
            </a:r>
            <a:r>
              <a:rPr lang="en-US" dirty="0">
                <a:solidFill>
                  <a:srgbClr val="009900"/>
                </a:solidFill>
              </a:rPr>
              <a:t>)</a:t>
            </a:r>
            <a:r>
              <a:rPr lang="en-US" dirty="0"/>
              <a:t>; </a:t>
            </a:r>
          </a:p>
          <a:p>
            <a:pPr marL="0" indent="0" defTabSz="517525">
              <a:buNone/>
            </a:pPr>
            <a:r>
              <a:rPr lang="en-US" dirty="0">
                <a:solidFill>
                  <a:srgbClr val="B1B100"/>
                </a:solidFill>
              </a:rPr>
              <a:t>	return</a:t>
            </a:r>
            <a:r>
              <a:rPr lang="en-US" dirty="0"/>
              <a:t> </a:t>
            </a:r>
            <a:r>
              <a:rPr lang="en-US" dirty="0">
                <a:solidFill>
                  <a:srgbClr val="0000DD"/>
                </a:solidFill>
              </a:rPr>
              <a:t>1</a:t>
            </a:r>
            <a:r>
              <a:rPr lang="en-US" dirty="0"/>
              <a:t>; </a:t>
            </a:r>
          </a:p>
          <a:p>
            <a:pPr marL="0" indent="0" defTabSz="517525">
              <a:buNone/>
            </a:pPr>
            <a:r>
              <a:rPr lang="en-US" dirty="0">
                <a:solidFill>
                  <a:srgbClr val="009900"/>
                </a:solidFill>
              </a:rPr>
              <a:t>}</a:t>
            </a:r>
            <a:r>
              <a:rPr lang="en-US" dirty="0"/>
              <a:t>   </a:t>
            </a:r>
          </a:p>
          <a:p>
            <a:pPr marL="0" indent="0" defTabSz="517525">
              <a:buNone/>
            </a:pPr>
            <a:r>
              <a:rPr lang="en-US" dirty="0"/>
              <a:t>sleep </a:t>
            </a:r>
            <a:r>
              <a:rPr lang="en-US" dirty="0">
                <a:solidFill>
                  <a:srgbClr val="009900"/>
                </a:solidFill>
              </a:rPr>
              <a:t>(</a:t>
            </a:r>
            <a:r>
              <a:rPr lang="en-US" dirty="0">
                <a:solidFill>
                  <a:srgbClr val="0000DD"/>
                </a:solidFill>
              </a:rPr>
              <a:t>10</a:t>
            </a:r>
            <a:r>
              <a:rPr lang="en-US" dirty="0">
                <a:solidFill>
                  <a:srgbClr val="009900"/>
                </a:solidFill>
              </a:rPr>
              <a:t>)</a:t>
            </a:r>
            <a:r>
              <a:rPr lang="en-US" dirty="0"/>
              <a:t>;   </a:t>
            </a:r>
          </a:p>
          <a:p>
            <a:pPr marL="0" indent="0" defTabSz="517525">
              <a:buNone/>
            </a:pPr>
            <a:r>
              <a:rPr lang="en-US" dirty="0">
                <a:solidFill>
                  <a:srgbClr val="B1B100"/>
                </a:solidFill>
              </a:rPr>
              <a:t>if</a:t>
            </a:r>
            <a:r>
              <a:rPr lang="en-US" dirty="0"/>
              <a:t> </a:t>
            </a:r>
            <a:r>
              <a:rPr lang="en-US" dirty="0">
                <a:solidFill>
                  <a:srgbClr val="009900"/>
                </a:solidFill>
              </a:rPr>
              <a:t>(</a:t>
            </a:r>
            <a:r>
              <a:rPr lang="en-US" dirty="0" err="1"/>
              <a:t>sigprocmask</a:t>
            </a:r>
            <a:r>
              <a:rPr lang="en-US" dirty="0">
                <a:solidFill>
                  <a:srgbClr val="009900"/>
                </a:solidFill>
              </a:rPr>
              <a:t>(</a:t>
            </a:r>
            <a:r>
              <a:rPr lang="en-US" dirty="0"/>
              <a:t>SIG_SETMASK</a:t>
            </a:r>
            <a:r>
              <a:rPr lang="en-US" dirty="0">
                <a:solidFill>
                  <a:srgbClr val="339933"/>
                </a:solidFill>
              </a:rPr>
              <a:t>,</a:t>
            </a:r>
            <a:r>
              <a:rPr lang="en-US" dirty="0"/>
              <a:t> </a:t>
            </a:r>
            <a:r>
              <a:rPr lang="en-US" dirty="0">
                <a:solidFill>
                  <a:srgbClr val="339933"/>
                </a:solidFill>
              </a:rPr>
              <a:t>&amp;</a:t>
            </a:r>
            <a:r>
              <a:rPr lang="en-US" dirty="0" err="1"/>
              <a:t>orig_mask</a:t>
            </a:r>
            <a:r>
              <a:rPr lang="en-US" dirty="0">
                <a:solidFill>
                  <a:srgbClr val="339933"/>
                </a:solidFill>
              </a:rPr>
              <a:t>,</a:t>
            </a:r>
            <a:r>
              <a:rPr lang="en-US" dirty="0"/>
              <a:t> </a:t>
            </a:r>
            <a:r>
              <a:rPr lang="en-US" b="1" dirty="0">
                <a:solidFill>
                  <a:srgbClr val="000000"/>
                </a:solidFill>
              </a:rPr>
              <a:t>NULL</a:t>
            </a:r>
            <a:r>
              <a:rPr lang="en-US" dirty="0">
                <a:solidFill>
                  <a:srgbClr val="009900"/>
                </a:solidFill>
              </a:rPr>
              <a:t>)</a:t>
            </a:r>
            <a:r>
              <a:rPr lang="en-US" dirty="0"/>
              <a:t> </a:t>
            </a:r>
            <a:r>
              <a:rPr lang="en-US" dirty="0">
                <a:solidFill>
                  <a:srgbClr val="339933"/>
                </a:solidFill>
              </a:rPr>
              <a:t>&lt;</a:t>
            </a:r>
            <a:r>
              <a:rPr lang="en-US" dirty="0"/>
              <a:t> </a:t>
            </a:r>
            <a:r>
              <a:rPr lang="en-US" dirty="0">
                <a:solidFill>
                  <a:srgbClr val="800080"/>
                </a:solidFill>
              </a:rPr>
              <a:t>0</a:t>
            </a:r>
            <a:r>
              <a:rPr lang="en-US" dirty="0">
                <a:solidFill>
                  <a:srgbClr val="009900"/>
                </a:solidFill>
              </a:rPr>
              <a:t>)</a:t>
            </a:r>
            <a:r>
              <a:rPr lang="en-US" dirty="0"/>
              <a:t> </a:t>
            </a:r>
            <a:r>
              <a:rPr lang="en-US" dirty="0">
                <a:solidFill>
                  <a:srgbClr val="009900"/>
                </a:solidFill>
              </a:rPr>
              <a:t>{</a:t>
            </a:r>
            <a:r>
              <a:rPr lang="en-US" dirty="0"/>
              <a:t> </a:t>
            </a:r>
          </a:p>
          <a:p>
            <a:pPr marL="0" indent="0" defTabSz="517525">
              <a:buNone/>
            </a:pPr>
            <a:r>
              <a:rPr lang="en-US" dirty="0"/>
              <a:t>	</a:t>
            </a:r>
            <a:r>
              <a:rPr lang="en-US" dirty="0" err="1"/>
              <a:t>perror</a:t>
            </a:r>
            <a:r>
              <a:rPr lang="en-US" dirty="0"/>
              <a:t> </a:t>
            </a:r>
            <a:r>
              <a:rPr lang="en-US" dirty="0">
                <a:solidFill>
                  <a:srgbClr val="009900"/>
                </a:solidFill>
              </a:rPr>
              <a:t>(</a:t>
            </a:r>
            <a:r>
              <a:rPr lang="en-US" dirty="0">
                <a:solidFill>
                  <a:srgbClr val="FF0000"/>
                </a:solidFill>
              </a:rPr>
              <a:t>"</a:t>
            </a:r>
            <a:r>
              <a:rPr lang="en-US" dirty="0" err="1">
                <a:solidFill>
                  <a:srgbClr val="FF0000"/>
                </a:solidFill>
              </a:rPr>
              <a:t>sigprocmask</a:t>
            </a:r>
            <a:r>
              <a:rPr lang="en-US" dirty="0">
                <a:solidFill>
                  <a:srgbClr val="FF0000"/>
                </a:solidFill>
              </a:rPr>
              <a:t>"</a:t>
            </a:r>
            <a:r>
              <a:rPr lang="en-US" dirty="0">
                <a:solidFill>
                  <a:srgbClr val="009900"/>
                </a:solidFill>
              </a:rPr>
              <a:t>)</a:t>
            </a:r>
            <a:r>
              <a:rPr lang="en-US" dirty="0"/>
              <a:t>; </a:t>
            </a:r>
          </a:p>
          <a:p>
            <a:pPr marL="0" indent="0" defTabSz="517525">
              <a:buNone/>
            </a:pPr>
            <a:r>
              <a:rPr lang="en-US" dirty="0">
                <a:solidFill>
                  <a:srgbClr val="B1B100"/>
                </a:solidFill>
              </a:rPr>
              <a:t>	return</a:t>
            </a:r>
            <a:r>
              <a:rPr lang="en-US" dirty="0"/>
              <a:t> </a:t>
            </a:r>
            <a:r>
              <a:rPr lang="en-US" dirty="0">
                <a:solidFill>
                  <a:srgbClr val="0000DD"/>
                </a:solidFill>
              </a:rPr>
              <a:t>1</a:t>
            </a:r>
            <a:r>
              <a:rPr lang="en-US" dirty="0"/>
              <a:t>; </a:t>
            </a:r>
          </a:p>
          <a:p>
            <a:pPr marL="0" indent="0" defTabSz="517525">
              <a:buNone/>
            </a:pPr>
            <a:r>
              <a:rPr lang="en-US" dirty="0">
                <a:solidFill>
                  <a:srgbClr val="009900"/>
                </a:solidFill>
              </a:rPr>
              <a:t>}</a:t>
            </a:r>
            <a:r>
              <a:rPr lang="en-US" dirty="0"/>
              <a:t>   </a:t>
            </a:r>
          </a:p>
          <a:p>
            <a:pPr marL="0" indent="0" defTabSz="517525">
              <a:buNone/>
            </a:pPr>
            <a:r>
              <a:rPr lang="en-US" dirty="0"/>
              <a:t>sleep </a:t>
            </a:r>
            <a:r>
              <a:rPr lang="en-US" dirty="0">
                <a:solidFill>
                  <a:srgbClr val="009900"/>
                </a:solidFill>
              </a:rPr>
              <a:t>(</a:t>
            </a:r>
            <a:r>
              <a:rPr lang="en-US" dirty="0">
                <a:solidFill>
                  <a:srgbClr val="0000DD"/>
                </a:solidFill>
              </a:rPr>
              <a:t>1</a:t>
            </a:r>
            <a:r>
              <a:rPr lang="en-US" dirty="0">
                <a:solidFill>
                  <a:srgbClr val="009900"/>
                </a:solidFill>
              </a:rPr>
              <a:t>)</a:t>
            </a:r>
            <a:r>
              <a:rPr lang="en-US" dirty="0"/>
              <a:t>; </a:t>
            </a:r>
          </a:p>
          <a:p>
            <a:pPr marL="0" indent="0" defTabSz="517525">
              <a:buNone/>
            </a:pPr>
            <a:r>
              <a:rPr lang="en-US" dirty="0">
                <a:solidFill>
                  <a:srgbClr val="B1B100"/>
                </a:solidFill>
              </a:rPr>
              <a:t>if</a:t>
            </a:r>
            <a:r>
              <a:rPr lang="en-US" dirty="0"/>
              <a:t> </a:t>
            </a:r>
            <a:r>
              <a:rPr lang="en-US" dirty="0">
                <a:solidFill>
                  <a:srgbClr val="009900"/>
                </a:solidFill>
              </a:rPr>
              <a:t>(</a:t>
            </a:r>
            <a:r>
              <a:rPr lang="en-US" dirty="0" err="1"/>
              <a:t>got_signal</a:t>
            </a:r>
            <a:r>
              <a:rPr lang="en-US" dirty="0">
                <a:solidFill>
                  <a:srgbClr val="009900"/>
                </a:solidFill>
              </a:rPr>
              <a:t>)</a:t>
            </a:r>
            <a:r>
              <a:rPr lang="en-US" dirty="0"/>
              <a:t> puts </a:t>
            </a:r>
            <a:r>
              <a:rPr lang="en-US" dirty="0">
                <a:solidFill>
                  <a:srgbClr val="009900"/>
                </a:solidFill>
              </a:rPr>
              <a:t>(</a:t>
            </a:r>
            <a:r>
              <a:rPr lang="en-US" dirty="0">
                <a:solidFill>
                  <a:srgbClr val="FF0000"/>
                </a:solidFill>
              </a:rPr>
              <a:t>"Got signal"</a:t>
            </a:r>
            <a:r>
              <a:rPr lang="en-US" dirty="0">
                <a:solidFill>
                  <a:srgbClr val="009900"/>
                </a:solidFill>
              </a:rPr>
              <a:t>)</a:t>
            </a:r>
            <a:r>
              <a:rPr lang="en-US" dirty="0"/>
              <a:t>;   </a:t>
            </a:r>
          </a:p>
          <a:p>
            <a:pPr marL="0" indent="0" defTabSz="517525">
              <a:buNone/>
            </a:pPr>
            <a:r>
              <a:rPr lang="en-US" dirty="0">
                <a:solidFill>
                  <a:srgbClr val="B1B100"/>
                </a:solidFill>
              </a:rPr>
              <a:t>return</a:t>
            </a:r>
            <a:r>
              <a:rPr lang="en-US" dirty="0"/>
              <a:t> </a:t>
            </a:r>
            <a:r>
              <a:rPr lang="en-US" dirty="0">
                <a:solidFill>
                  <a:srgbClr val="800080"/>
                </a:solidFill>
              </a:rPr>
              <a:t>0</a:t>
            </a:r>
            <a:r>
              <a:rPr lang="en-US" dirty="0"/>
              <a:t>; </a:t>
            </a:r>
            <a:r>
              <a:rPr lang="en-US" dirty="0">
                <a:solidFill>
                  <a:srgbClr val="009900"/>
                </a:solidFill>
              </a:rPr>
              <a:t>}</a:t>
            </a:r>
            <a:endParaRPr lang="en-US"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50</a:t>
            </a:fld>
            <a:endParaRPr lang="he-IL"/>
          </a:p>
        </p:txBody>
      </p:sp>
      <p:sp>
        <p:nvSpPr>
          <p:cNvPr id="5" name="Oval 4">
            <a:hlinkClick r:id="rId2" action="ppaction://hlinksldjump"/>
          </p:cNvPr>
          <p:cNvSpPr/>
          <p:nvPr/>
        </p:nvSpPr>
        <p:spPr>
          <a:xfrm>
            <a:off x="7286644" y="6357958"/>
            <a:ext cx="1357322" cy="285752"/>
          </a:xfrm>
          <a:prstGeom prst="ellipse">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400" dirty="0">
                <a:latin typeface="Comic Sans MS" pitchFamily="66" charset="0"/>
                <a:hlinkClick r:id="rId2" action="ppaction://hlinksldjump"/>
              </a:rPr>
              <a:t>Back</a:t>
            </a:r>
            <a:endParaRPr lang="en-US" sz="1400" dirty="0">
              <a:latin typeface="Comic Sans MS" pitchFamily="66" charset="0"/>
            </a:endParaRPr>
          </a:p>
        </p:txBody>
      </p:sp>
    </p:spTree>
    <p:extLst>
      <p:ext uri="{BB962C8B-B14F-4D97-AF65-F5344CB8AC3E}">
        <p14:creationId xmlns:p14="http://schemas.microsoft.com/office/powerpoint/2010/main" val="1760224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l" rtl="0" eaLnBrk="1" hangingPunct="1"/>
            <a:r>
              <a:rPr lang="en-US" dirty="0">
                <a:cs typeface="Times New Roman" pitchFamily="18" charset="0"/>
              </a:rPr>
              <a:t>Blocking and Ignoring</a:t>
            </a:r>
            <a:endParaRPr lang="he-IL"/>
          </a:p>
        </p:txBody>
      </p:sp>
      <p:sp>
        <p:nvSpPr>
          <p:cNvPr id="8195" name="Content Placeholder 2"/>
          <p:cNvSpPr>
            <a:spLocks noGrp="1"/>
          </p:cNvSpPr>
          <p:nvPr>
            <p:ph idx="1"/>
          </p:nvPr>
        </p:nvSpPr>
        <p:spPr/>
        <p:txBody>
          <a:bodyPr>
            <a:normAutofit fontScale="92500" lnSpcReduction="20000"/>
          </a:bodyPr>
          <a:lstStyle/>
          <a:p>
            <a:pPr algn="l" rtl="0" eaLnBrk="1" hangingPunct="1"/>
            <a:r>
              <a:rPr lang="en-US" b="1" dirty="0">
                <a:cs typeface="Arial" charset="0"/>
              </a:rPr>
              <a:t>Blocking: </a:t>
            </a:r>
            <a:r>
              <a:rPr lang="en-US" dirty="0">
                <a:cs typeface="Arial" charset="0"/>
              </a:rPr>
              <a:t>The signal is not delivered to the process. It remains pending until the block is removed,</a:t>
            </a:r>
          </a:p>
          <a:p>
            <a:pPr lvl="1" eaLnBrk="1" hangingPunct="1"/>
            <a:r>
              <a:rPr lang="en-US" dirty="0">
                <a:cs typeface="Arial" charset="0"/>
              </a:rPr>
              <a:t>Implementation: the kernel sets the blocked signal bit but does not ‘call’ the signal handler.</a:t>
            </a:r>
          </a:p>
          <a:p>
            <a:pPr eaLnBrk="1" hangingPunct="1"/>
            <a:r>
              <a:rPr lang="en-US" b="1" dirty="0">
                <a:cs typeface="Arial" charset="0"/>
              </a:rPr>
              <a:t>Ignoring: </a:t>
            </a:r>
            <a:r>
              <a:rPr lang="en-US" dirty="0">
                <a:cs typeface="Arial" charset="0"/>
              </a:rPr>
              <a:t>The signal is discarded by the kernel without any action being taken. The execution of the process continues </a:t>
            </a:r>
            <a:r>
              <a:rPr lang="en-US" dirty="0"/>
              <a:t>even if non-meaningful (i.e. ignoring </a:t>
            </a:r>
            <a:r>
              <a:rPr lang="en-US" b="1" dirty="0"/>
              <a:t>SIGFPE </a:t>
            </a:r>
            <a:r>
              <a:rPr lang="en-US" dirty="0"/>
              <a:t>or</a:t>
            </a:r>
            <a:r>
              <a:rPr lang="en-US" b="1" dirty="0"/>
              <a:t> SIGSEGV</a:t>
            </a:r>
            <a:r>
              <a:rPr lang="en-US" dirty="0"/>
              <a:t>).</a:t>
            </a:r>
          </a:p>
          <a:p>
            <a:pPr lvl="1" eaLnBrk="1" hangingPunct="1"/>
            <a:r>
              <a:rPr lang="en-US" dirty="0"/>
              <a:t>Implementation: the kernel does not set the ignored signal bit in the signal table.</a:t>
            </a:r>
          </a:p>
        </p:txBody>
      </p:sp>
      <p:sp>
        <p:nvSpPr>
          <p:cNvPr id="4" name="Slide Number Placeholder 3"/>
          <p:cNvSpPr>
            <a:spLocks noGrp="1"/>
          </p:cNvSpPr>
          <p:nvPr>
            <p:ph type="sldNum" sz="quarter" idx="12"/>
          </p:nvPr>
        </p:nvSpPr>
        <p:spPr/>
        <p:txBody>
          <a:bodyPr/>
          <a:lstStyle/>
          <a:p>
            <a:pPr>
              <a:defRPr/>
            </a:pPr>
            <a:fld id="{FC9802EF-FFC3-4B8C-BBFC-EC7ACB2FDBF8}" type="slidenum">
              <a:rPr lang="he-IL" smtClean="0"/>
              <a:pPr>
                <a:defRPr/>
              </a:pPr>
              <a:t>6</a:t>
            </a:fld>
            <a:endParaRPr lang="he-IL"/>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a:lstStyle/>
          <a:p>
            <a:pPr algn="l" eaLnBrk="1" hangingPunct="1"/>
            <a:r>
              <a:rPr lang="en-US" dirty="0">
                <a:cs typeface="Times New Roman" pitchFamily="18" charset="0"/>
              </a:rPr>
              <a:t>Signal Handlers</a:t>
            </a:r>
          </a:p>
        </p:txBody>
      </p:sp>
      <p:sp>
        <p:nvSpPr>
          <p:cNvPr id="20483" name="Rectangle 3"/>
          <p:cNvSpPr>
            <a:spLocks noGrp="1"/>
          </p:cNvSpPr>
          <p:nvPr>
            <p:ph type="body" idx="1"/>
          </p:nvPr>
        </p:nvSpPr>
        <p:spPr/>
        <p:txBody>
          <a:bodyPr>
            <a:normAutofit/>
          </a:bodyPr>
          <a:lstStyle/>
          <a:p>
            <a:pPr algn="l" rtl="0" eaLnBrk="1" hangingPunct="1">
              <a:buFont typeface="Arial" pitchFamily="34" charset="0"/>
              <a:buChar char="•"/>
              <a:defRPr/>
            </a:pPr>
            <a:r>
              <a:rPr lang="en-US" sz="2700" dirty="0">
                <a:cs typeface="Arial" pitchFamily="34" charset="0"/>
              </a:rPr>
              <a:t>Each signal has a </a:t>
            </a:r>
            <a:r>
              <a:rPr lang="en-US" sz="2700" i="1" dirty="0">
                <a:solidFill>
                  <a:schemeClr val="accent2">
                    <a:lumMod val="75000"/>
                  </a:schemeClr>
                </a:solidFill>
                <a:cs typeface="Arial" pitchFamily="34" charset="0"/>
              </a:rPr>
              <a:t>default action. </a:t>
            </a:r>
            <a:r>
              <a:rPr lang="en-US" sz="2800" dirty="0">
                <a:cs typeface="Arial" pitchFamily="34" charset="0"/>
              </a:rPr>
              <a:t>For example:</a:t>
            </a:r>
            <a:endParaRPr lang="en-US" sz="2700" dirty="0">
              <a:cs typeface="Arial" pitchFamily="34" charset="0"/>
            </a:endParaRPr>
          </a:p>
          <a:p>
            <a:pPr lvl="1" algn="l" rtl="0" eaLnBrk="1" hangingPunct="1">
              <a:buFont typeface="Arial" pitchFamily="34" charset="0"/>
              <a:buChar char="–"/>
              <a:defRPr/>
            </a:pPr>
            <a:r>
              <a:rPr lang="en-US" sz="2700" dirty="0">
                <a:cs typeface="Arial" pitchFamily="34" charset="0"/>
              </a:rPr>
              <a:t>SIGKILL – Terminate process. </a:t>
            </a:r>
          </a:p>
          <a:p>
            <a:pPr lvl="1" algn="l" rtl="0" eaLnBrk="1" hangingPunct="1">
              <a:buFont typeface="Arial" pitchFamily="34" charset="0"/>
              <a:buChar char="–"/>
              <a:defRPr/>
            </a:pPr>
            <a:r>
              <a:rPr lang="en-US" sz="2700" dirty="0">
                <a:cs typeface="Arial" pitchFamily="34" charset="0"/>
              </a:rPr>
              <a:t>SIGFPE (floating point exception) – dump core and exit.</a:t>
            </a:r>
          </a:p>
          <a:p>
            <a:pPr algn="l" rtl="0" eaLnBrk="1" hangingPunct="1">
              <a:buFont typeface="Arial" pitchFamily="34" charset="0"/>
              <a:buNone/>
              <a:defRPr/>
            </a:pPr>
            <a:endParaRPr lang="en-US" sz="2700" dirty="0">
              <a:cs typeface="Arial" pitchFamily="34" charset="0"/>
            </a:endParaRPr>
          </a:p>
          <a:p>
            <a:pPr algn="l" rtl="0" eaLnBrk="1" hangingPunct="1">
              <a:buFont typeface="Arial" pitchFamily="34" charset="0"/>
              <a:buChar char="•"/>
              <a:defRPr/>
            </a:pPr>
            <a:r>
              <a:rPr lang="en-US" sz="2800" dirty="0">
                <a:cs typeface="Arial" pitchFamily="34" charset="0"/>
              </a:rPr>
              <a:t>The default action can be changed by the process using the  </a:t>
            </a:r>
            <a:r>
              <a:rPr lang="en-US" sz="2800" i="1" dirty="0">
                <a:solidFill>
                  <a:schemeClr val="accent2">
                    <a:lumMod val="75000"/>
                  </a:schemeClr>
                </a:solidFill>
                <a:cs typeface="Arial" pitchFamily="34" charset="0"/>
              </a:rPr>
              <a:t>signal</a:t>
            </a:r>
            <a:r>
              <a:rPr lang="en-US" sz="2800" i="1" baseline="30000" dirty="0">
                <a:solidFill>
                  <a:schemeClr val="accent2">
                    <a:lumMod val="75000"/>
                  </a:schemeClr>
                </a:solidFill>
                <a:cs typeface="Arial" pitchFamily="34" charset="0"/>
              </a:rPr>
              <a:t>*</a:t>
            </a:r>
            <a:r>
              <a:rPr lang="en-US" sz="2800" i="1" dirty="0">
                <a:solidFill>
                  <a:schemeClr val="accent2">
                    <a:lumMod val="75000"/>
                  </a:schemeClr>
                </a:solidFill>
                <a:cs typeface="Arial" pitchFamily="34" charset="0"/>
              </a:rPr>
              <a:t>/ </a:t>
            </a:r>
            <a:r>
              <a:rPr lang="en-US" sz="2800" i="1" dirty="0" err="1">
                <a:solidFill>
                  <a:schemeClr val="accent2">
                    <a:lumMod val="75000"/>
                  </a:schemeClr>
                </a:solidFill>
                <a:cs typeface="Arial" pitchFamily="34" charset="0"/>
              </a:rPr>
              <a:t>sigaction</a:t>
            </a:r>
            <a:r>
              <a:rPr lang="en-US" sz="2800" i="1" dirty="0">
                <a:solidFill>
                  <a:schemeClr val="accent2">
                    <a:lumMod val="75000"/>
                  </a:schemeClr>
                </a:solidFill>
                <a:cs typeface="Arial" pitchFamily="34" charset="0"/>
              </a:rPr>
              <a:t> </a:t>
            </a:r>
            <a:r>
              <a:rPr lang="en-US" sz="2800" dirty="0">
                <a:cs typeface="Arial" pitchFamily="34" charset="0"/>
              </a:rPr>
              <a:t>system call.</a:t>
            </a:r>
          </a:p>
          <a:p>
            <a:pPr algn="l" rtl="0" eaLnBrk="1" hangingPunct="1">
              <a:buFont typeface="Arial" pitchFamily="34" charset="0"/>
              <a:buNone/>
              <a:defRPr/>
            </a:pPr>
            <a:endParaRPr lang="en-US" dirty="0">
              <a:cs typeface="Arial" pitchFamily="34" charset="0"/>
            </a:endParaRPr>
          </a:p>
          <a:p>
            <a:pPr lvl="1" algn="l" rtl="0" eaLnBrk="1" hangingPunct="1">
              <a:buFont typeface="Arial" pitchFamily="34" charset="0"/>
              <a:buNone/>
              <a:defRPr/>
            </a:pPr>
            <a:endParaRPr lang="en-US" dirty="0">
              <a:cs typeface="Arial" pitchFamily="34" charset="0"/>
            </a:endParaRPr>
          </a:p>
        </p:txBody>
      </p:sp>
      <p:sp>
        <p:nvSpPr>
          <p:cNvPr id="4" name="Slide Number Placeholder 3"/>
          <p:cNvSpPr>
            <a:spLocks noGrp="1"/>
          </p:cNvSpPr>
          <p:nvPr>
            <p:ph type="sldNum" sz="quarter" idx="12"/>
          </p:nvPr>
        </p:nvSpPr>
        <p:spPr/>
        <p:txBody>
          <a:bodyPr/>
          <a:lstStyle/>
          <a:p>
            <a:pPr>
              <a:defRPr/>
            </a:pPr>
            <a:fld id="{7D6414DC-928F-4338-B964-3FEF595E8CBC}" type="slidenum">
              <a:rPr lang="he-IL" smtClean="0"/>
              <a:pPr>
                <a:defRPr/>
              </a:pPr>
              <a:t>7</a:t>
            </a:fld>
            <a:endParaRPr lang="he-IL" dirty="0"/>
          </a:p>
        </p:txBody>
      </p:sp>
    </p:spTree>
    <p:extLst>
      <p:ext uri="{BB962C8B-B14F-4D97-AF65-F5344CB8AC3E}">
        <p14:creationId xmlns:p14="http://schemas.microsoft.com/office/powerpoint/2010/main" val="770919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pPr algn="l" rtl="0" eaLnBrk="1" hangingPunct="1"/>
            <a:r>
              <a:rPr lang="en-US" dirty="0">
                <a:cs typeface="Times New Roman" pitchFamily="18" charset="0"/>
              </a:rPr>
              <a:t>Signal Handlers</a:t>
            </a:r>
          </a:p>
        </p:txBody>
      </p:sp>
      <p:sp>
        <p:nvSpPr>
          <p:cNvPr id="11267" name="Rectangle 3"/>
          <p:cNvSpPr>
            <a:spLocks noGrp="1"/>
          </p:cNvSpPr>
          <p:nvPr>
            <p:ph type="body" idx="1"/>
          </p:nvPr>
        </p:nvSpPr>
        <p:spPr/>
        <p:txBody>
          <a:bodyPr>
            <a:normAutofit fontScale="92500" lnSpcReduction="20000"/>
          </a:bodyPr>
          <a:lstStyle/>
          <a:p>
            <a:pPr algn="just" rtl="0" eaLnBrk="1" hangingPunct="1"/>
            <a:r>
              <a:rPr lang="en-US" dirty="0">
                <a:cs typeface="Arial" charset="0"/>
              </a:rPr>
              <a:t>Two signals cannot be ignored or have their associated action changed:</a:t>
            </a:r>
          </a:p>
          <a:p>
            <a:pPr lvl="1" algn="just" rtl="0" eaLnBrk="1" hangingPunct="1"/>
            <a:r>
              <a:rPr lang="en-US" dirty="0">
                <a:cs typeface="Arial" charset="0"/>
              </a:rPr>
              <a:t>SIGKILL</a:t>
            </a:r>
          </a:p>
          <a:p>
            <a:pPr lvl="1" algn="just" rtl="0" eaLnBrk="1" hangingPunct="1"/>
            <a:r>
              <a:rPr lang="en-US" dirty="0">
                <a:cs typeface="Arial" charset="0"/>
              </a:rPr>
              <a:t>SIGSTOP</a:t>
            </a:r>
          </a:p>
          <a:p>
            <a:pPr algn="just" eaLnBrk="1" hangingPunct="1"/>
            <a:endParaRPr lang="en-US" dirty="0">
              <a:cs typeface="Arial" charset="0"/>
            </a:endParaRPr>
          </a:p>
          <a:p>
            <a:pPr algn="just" eaLnBrk="1" hangingPunct="1"/>
            <a:r>
              <a:rPr lang="en-US" dirty="0">
                <a:cs typeface="Arial" charset="0"/>
              </a:rPr>
              <a:t>Fork will not change the signal handlers but clears the pending signals.</a:t>
            </a:r>
          </a:p>
          <a:p>
            <a:pPr marL="457200" lvl="1" indent="0" algn="just" rtl="0" eaLnBrk="1" hangingPunct="1">
              <a:buNone/>
            </a:pPr>
            <a:endParaRPr lang="en-US" dirty="0">
              <a:cs typeface="Arial" charset="0"/>
            </a:endParaRPr>
          </a:p>
          <a:p>
            <a:pPr algn="just" rtl="0" eaLnBrk="1" hangingPunct="1"/>
            <a:r>
              <a:rPr lang="en-US" dirty="0">
                <a:cs typeface="Arial" charset="0"/>
              </a:rPr>
              <a:t>When calling </a:t>
            </a:r>
            <a:r>
              <a:rPr lang="en-US" dirty="0" err="1">
                <a:cs typeface="Arial" charset="0"/>
              </a:rPr>
              <a:t>execvp</a:t>
            </a:r>
            <a:r>
              <a:rPr lang="en-US" dirty="0">
                <a:cs typeface="Arial" charset="0"/>
              </a:rPr>
              <a:t>() all signals are set to their default action. The bit that specifies whether to ignore the signal or not is preserved.</a:t>
            </a:r>
          </a:p>
          <a:p>
            <a:pPr algn="just" rtl="0" eaLnBrk="1" hangingPunct="1"/>
            <a:endParaRPr lang="en-US" dirty="0">
              <a:cs typeface="Arial" charset="0"/>
            </a:endParaRPr>
          </a:p>
        </p:txBody>
      </p:sp>
      <p:sp>
        <p:nvSpPr>
          <p:cNvPr id="4" name="Slide Number Placeholder 3"/>
          <p:cNvSpPr>
            <a:spLocks noGrp="1"/>
          </p:cNvSpPr>
          <p:nvPr>
            <p:ph type="sldNum" sz="quarter" idx="12"/>
          </p:nvPr>
        </p:nvSpPr>
        <p:spPr/>
        <p:txBody>
          <a:bodyPr/>
          <a:lstStyle/>
          <a:p>
            <a:pPr>
              <a:defRPr/>
            </a:pPr>
            <a:fld id="{347EA043-9E9E-4416-9E50-905526FB2C22}" type="slidenum">
              <a:rPr lang="he-IL" smtClean="0"/>
              <a:pPr>
                <a:defRPr/>
              </a:pPr>
              <a:t>8</a:t>
            </a:fld>
            <a:endParaRPr lang="he-IL"/>
          </a:p>
        </p:txBody>
      </p:sp>
    </p:spTree>
    <p:extLst>
      <p:ext uri="{BB962C8B-B14F-4D97-AF65-F5344CB8AC3E}">
        <p14:creationId xmlns:p14="http://schemas.microsoft.com/office/powerpoint/2010/main" val="32921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l" eaLnBrk="1" hangingPunct="1"/>
            <a:r>
              <a:rPr lang="en-US" dirty="0">
                <a:cs typeface="Arial" charset="0"/>
              </a:rPr>
              <a:t>Default </a:t>
            </a:r>
            <a:r>
              <a:rPr lang="en-US" dirty="0">
                <a:cs typeface="Times New Roman" pitchFamily="18" charset="0"/>
              </a:rPr>
              <a:t>Signal Handlers</a:t>
            </a:r>
            <a:endParaRPr lang="he-IL" dirty="0"/>
          </a:p>
        </p:txBody>
      </p:sp>
      <p:sp>
        <p:nvSpPr>
          <p:cNvPr id="10243" name="Content Placeholder 2"/>
          <p:cNvSpPr>
            <a:spLocks noGrp="1"/>
          </p:cNvSpPr>
          <p:nvPr>
            <p:ph idx="1"/>
          </p:nvPr>
        </p:nvSpPr>
        <p:spPr/>
        <p:txBody>
          <a:bodyPr>
            <a:normAutofit fontScale="92500" lnSpcReduction="10000"/>
          </a:bodyPr>
          <a:lstStyle/>
          <a:p>
            <a:pPr algn="l" rtl="0" eaLnBrk="1" hangingPunct="1"/>
            <a:r>
              <a:rPr lang="en-US" sz="2700" dirty="0">
                <a:cs typeface="Arial" charset="0"/>
              </a:rPr>
              <a:t>Five default actions: </a:t>
            </a:r>
          </a:p>
          <a:p>
            <a:pPr lvl="1" eaLnBrk="1" hangingPunct="1"/>
            <a:r>
              <a:rPr lang="en-US" sz="2700" b="1" dirty="0">
                <a:cs typeface="Arial" charset="0"/>
              </a:rPr>
              <a:t>Ignore</a:t>
            </a:r>
            <a:r>
              <a:rPr lang="en-US" sz="2700" dirty="0">
                <a:cs typeface="Arial" charset="0"/>
              </a:rPr>
              <a:t>: ignores the signal; no action taken.</a:t>
            </a:r>
            <a:endParaRPr lang="en-US" sz="2700" b="1" dirty="0">
              <a:cs typeface="Arial" charset="0"/>
            </a:endParaRPr>
          </a:p>
          <a:p>
            <a:pPr lvl="1" algn="l" rtl="0" eaLnBrk="1" hangingPunct="1"/>
            <a:r>
              <a:rPr lang="en-US" sz="2700" b="1" dirty="0">
                <a:cs typeface="Arial" charset="0"/>
              </a:rPr>
              <a:t>Exit</a:t>
            </a:r>
            <a:r>
              <a:rPr lang="en-US" sz="2700" dirty="0">
                <a:cs typeface="Arial" charset="0"/>
              </a:rPr>
              <a:t>: forces the process to exit.</a:t>
            </a:r>
          </a:p>
          <a:p>
            <a:pPr lvl="1" algn="l" rtl="0" eaLnBrk="1" hangingPunct="1"/>
            <a:r>
              <a:rPr lang="en-US" sz="2700" b="1" dirty="0">
                <a:cs typeface="Arial" charset="0"/>
              </a:rPr>
              <a:t>Core</a:t>
            </a:r>
            <a:r>
              <a:rPr lang="en-US" sz="2700" dirty="0">
                <a:cs typeface="Arial" charset="0"/>
              </a:rPr>
              <a:t>: forces the process to exit and create a core file.</a:t>
            </a:r>
          </a:p>
          <a:p>
            <a:pPr lvl="1" algn="l" rtl="0" eaLnBrk="1" hangingPunct="1"/>
            <a:r>
              <a:rPr lang="en-US" sz="2700" b="1" dirty="0">
                <a:cs typeface="Arial" charset="0"/>
              </a:rPr>
              <a:t>Stop</a:t>
            </a:r>
            <a:r>
              <a:rPr lang="en-US" sz="2700" dirty="0">
                <a:cs typeface="Arial" charset="0"/>
              </a:rPr>
              <a:t>: stops the process.</a:t>
            </a:r>
          </a:p>
          <a:p>
            <a:pPr lvl="1" eaLnBrk="1" hangingPunct="1"/>
            <a:r>
              <a:rPr lang="en-US" sz="2700" b="1" dirty="0">
                <a:cs typeface="Arial" charset="0"/>
              </a:rPr>
              <a:t>Continue: </a:t>
            </a:r>
            <a:r>
              <a:rPr lang="en-US" sz="2700" dirty="0">
                <a:cs typeface="Arial" charset="0"/>
              </a:rPr>
              <a:t>resume execution of a </a:t>
            </a:r>
            <a:r>
              <a:rPr lang="en-US" sz="2700" i="1" dirty="0">
                <a:solidFill>
                  <a:schemeClr val="accent2"/>
                </a:solidFill>
                <a:cs typeface="Arial" charset="0"/>
              </a:rPr>
              <a:t>stopped</a:t>
            </a:r>
            <a:r>
              <a:rPr lang="en-US" sz="2700" dirty="0">
                <a:solidFill>
                  <a:schemeClr val="accent2"/>
                </a:solidFill>
                <a:cs typeface="Arial" charset="0"/>
              </a:rPr>
              <a:t> </a:t>
            </a:r>
            <a:r>
              <a:rPr lang="en-US" sz="2700" dirty="0">
                <a:cs typeface="Arial" charset="0"/>
              </a:rPr>
              <a:t>process.</a:t>
            </a:r>
            <a:endParaRPr lang="en-US" sz="2700" b="1" dirty="0">
              <a:cs typeface="Arial" charset="0"/>
            </a:endParaRPr>
          </a:p>
          <a:p>
            <a:pPr algn="l" rtl="0" eaLnBrk="1" hangingPunct="1"/>
            <a:endParaRPr lang="en-US" sz="2700" b="1" dirty="0">
              <a:cs typeface="Arial" charset="0"/>
            </a:endParaRPr>
          </a:p>
          <a:p>
            <a:pPr eaLnBrk="1" hangingPunct="1">
              <a:buFont typeface="Wingdings" pitchFamily="2" charset="2"/>
              <a:buChar char="Ø"/>
            </a:pPr>
            <a:r>
              <a:rPr lang="en-US" sz="1900" i="1" dirty="0"/>
              <a:t>Some functions  are not safe to call from within a signal handler, such as </a:t>
            </a:r>
            <a:r>
              <a:rPr lang="en-US" sz="1900" i="1" dirty="0" err="1"/>
              <a:t>printf</a:t>
            </a:r>
            <a:r>
              <a:rPr lang="en-US" sz="1900" i="1" dirty="0"/>
              <a:t>, </a:t>
            </a:r>
            <a:r>
              <a:rPr lang="en-US" sz="1900" i="1" dirty="0" err="1"/>
              <a:t>malloc</a:t>
            </a:r>
            <a:r>
              <a:rPr lang="en-US" sz="1900" i="1" dirty="0"/>
              <a:t>, etc. A useful technique to overcome this is to use a signal handler to set a flag and then check that flag from the main program and print a message if required. Further reading: </a:t>
            </a:r>
            <a:r>
              <a:rPr lang="en-US" sz="1900" dirty="0">
                <a:hlinkClick r:id="rId3"/>
              </a:rPr>
              <a:t>http://www.ibm.com/developerworks/linux/library/l-reent/index.html</a:t>
            </a:r>
            <a:endParaRPr lang="en-US" sz="1900" dirty="0">
              <a:cs typeface="Arial" pitchFamily="34" charset="0"/>
            </a:endParaRPr>
          </a:p>
        </p:txBody>
      </p:sp>
      <p:sp>
        <p:nvSpPr>
          <p:cNvPr id="4" name="Slide Number Placeholder 3"/>
          <p:cNvSpPr>
            <a:spLocks noGrp="1"/>
          </p:cNvSpPr>
          <p:nvPr>
            <p:ph type="sldNum" sz="quarter" idx="12"/>
          </p:nvPr>
        </p:nvSpPr>
        <p:spPr/>
        <p:txBody>
          <a:bodyPr/>
          <a:lstStyle/>
          <a:p>
            <a:pPr>
              <a:defRPr/>
            </a:pPr>
            <a:fld id="{18F96CEC-3106-4F58-A141-BEB69467A973}" type="slidenum">
              <a:rPr lang="he-IL" smtClean="0"/>
              <a:pPr>
                <a:defRPr/>
              </a:pPr>
              <a:t>9</a:t>
            </a:fld>
            <a:endParaRPr lang="he-IL"/>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13376</TotalTime>
  <Words>3438</Words>
  <Application>Microsoft Office PowerPoint</Application>
  <PresentationFormat>On-screen Show (4:3)</PresentationFormat>
  <Paragraphs>563</Paragraphs>
  <Slides>50</Slides>
  <Notes>13</Notes>
  <HiddenSlides>11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Comic Sans MS</vt:lpstr>
      <vt:lpstr>Consolas</vt:lpstr>
      <vt:lpstr>Times New Roman</vt:lpstr>
      <vt:lpstr>Wingdings</vt:lpstr>
      <vt:lpstr>Office Theme</vt:lpstr>
      <vt:lpstr>Operating Systems</vt:lpstr>
      <vt:lpstr>Signals</vt:lpstr>
      <vt:lpstr>Signals-Examples</vt:lpstr>
      <vt:lpstr>Kernel Signals Data-Structures (Linux)</vt:lpstr>
      <vt:lpstr>Signal Table</vt:lpstr>
      <vt:lpstr>Blocking and Ignoring</vt:lpstr>
      <vt:lpstr>Signal Handlers</vt:lpstr>
      <vt:lpstr>Signal Handlers</vt:lpstr>
      <vt:lpstr>Default Signal Handlers</vt:lpstr>
      <vt:lpstr>Pending Signals </vt:lpstr>
      <vt:lpstr>Signal Priority</vt:lpstr>
      <vt:lpstr>Interfacing with Signals (Linux)</vt:lpstr>
      <vt:lpstr>Reacting to Signals</vt:lpstr>
      <vt:lpstr>Scheme of signal processing</vt:lpstr>
      <vt:lpstr>Signals: Synchronous VS. Asynchronous</vt:lpstr>
      <vt:lpstr>Sending Signals</vt:lpstr>
      <vt:lpstr>System call Signals</vt:lpstr>
      <vt:lpstr>Keyboard Signals (sent by shell via system call)</vt:lpstr>
      <vt:lpstr>Command line Signals (sent by shell via system call)</vt:lpstr>
      <vt:lpstr>The system call alarm</vt:lpstr>
      <vt:lpstr>Kernel Notification Signals</vt:lpstr>
      <vt:lpstr>Manipulation of Signals</vt:lpstr>
      <vt:lpstr>Manipulation of Signals</vt:lpstr>
      <vt:lpstr>Waiting for signals</vt:lpstr>
      <vt:lpstr>Alternative to the signal syscall</vt:lpstr>
      <vt:lpstr>Alternative to the signal syscall</vt:lpstr>
      <vt:lpstr>Manipulation of Signals- sigaction</vt:lpstr>
      <vt:lpstr>Manipulation of Signals- sigaction</vt:lpstr>
      <vt:lpstr>Manipulation of Signals- sigprocmask</vt:lpstr>
      <vt:lpstr>Manipulation of Signals- sigprocmask</vt:lpstr>
      <vt:lpstr>Manipulation of Signals- sigpending</vt:lpstr>
      <vt:lpstr>Examples</vt:lpstr>
      <vt:lpstr>Example 1</vt:lpstr>
      <vt:lpstr>Example 2</vt:lpstr>
      <vt:lpstr>Output</vt:lpstr>
      <vt:lpstr>Homework</vt:lpstr>
      <vt:lpstr>Question from midterm 2004</vt:lpstr>
      <vt:lpstr>Question from midterm 2004</vt:lpstr>
      <vt:lpstr>Question from midterm 2004</vt:lpstr>
      <vt:lpstr>Sample execution of code</vt:lpstr>
      <vt:lpstr>Code is incorrect</vt:lpstr>
      <vt:lpstr>Code correction</vt:lpstr>
      <vt:lpstr>Question from midterm 2012</vt:lpstr>
      <vt:lpstr>Question from midterm 2012</vt:lpstr>
      <vt:lpstr>Question from midterm 2012</vt:lpstr>
      <vt:lpstr>More Information</vt:lpstr>
      <vt:lpstr>CODE examples</vt:lpstr>
      <vt:lpstr>sigaction code example</vt:lpstr>
      <vt:lpstr>sigprocmask code example</vt:lpstr>
      <vt:lpstr>sigprocmask code example</vt:lpstr>
    </vt:vector>
  </TitlesOfParts>
  <Company>Bgu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Session 2</dc:title>
  <dc:creator>Daniel Gordon</dc:creator>
  <cp:lastModifiedBy>Natan</cp:lastModifiedBy>
  <cp:revision>357</cp:revision>
  <dcterms:created xsi:type="dcterms:W3CDTF">2008-05-01T09:37:10Z</dcterms:created>
  <dcterms:modified xsi:type="dcterms:W3CDTF">2017-04-02T07:52:23Z</dcterms:modified>
</cp:coreProperties>
</file>