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61" r:id="rId3"/>
    <p:sldId id="282" r:id="rId4"/>
    <p:sldId id="262" r:id="rId5"/>
    <p:sldId id="260" r:id="rId6"/>
    <p:sldId id="285" r:id="rId7"/>
    <p:sldId id="342" r:id="rId8"/>
    <p:sldId id="343" r:id="rId9"/>
    <p:sldId id="264" r:id="rId10"/>
    <p:sldId id="326" r:id="rId11"/>
    <p:sldId id="265" r:id="rId12"/>
    <p:sldId id="263" r:id="rId13"/>
    <p:sldId id="361" r:id="rId14"/>
    <p:sldId id="362" r:id="rId15"/>
    <p:sldId id="372" r:id="rId16"/>
    <p:sldId id="373" r:id="rId17"/>
    <p:sldId id="374" r:id="rId18"/>
    <p:sldId id="375" r:id="rId19"/>
    <p:sldId id="376" r:id="rId20"/>
    <p:sldId id="377" r:id="rId21"/>
    <p:sldId id="378" r:id="rId22"/>
    <p:sldId id="379" r:id="rId23"/>
    <p:sldId id="380" r:id="rId24"/>
    <p:sldId id="381" r:id="rId25"/>
    <p:sldId id="382" r:id="rId26"/>
    <p:sldId id="366" r:id="rId27"/>
    <p:sldId id="363" r:id="rId28"/>
    <p:sldId id="364" r:id="rId29"/>
    <p:sldId id="365" r:id="rId30"/>
    <p:sldId id="371" r:id="rId31"/>
    <p:sldId id="367" r:id="rId32"/>
    <p:sldId id="368" r:id="rId33"/>
    <p:sldId id="369" r:id="rId34"/>
    <p:sldId id="370" r:id="rId35"/>
    <p:sldId id="313" r:id="rId36"/>
    <p:sldId id="327" r:id="rId37"/>
    <p:sldId id="328" r:id="rId38"/>
    <p:sldId id="329" r:id="rId39"/>
    <p:sldId id="330" r:id="rId40"/>
    <p:sldId id="344" r:id="rId41"/>
    <p:sldId id="345" r:id="rId42"/>
    <p:sldId id="346" r:id="rId43"/>
    <p:sldId id="347" r:id="rId44"/>
    <p:sldId id="337" r:id="rId45"/>
    <p:sldId id="338" r:id="rId46"/>
    <p:sldId id="339" r:id="rId47"/>
    <p:sldId id="340" r:id="rId48"/>
    <p:sldId id="341" r:id="rId4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7F7B3"/>
    <a:srgbClr val="D0DC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19" autoAdjust="0"/>
    <p:restoredTop sz="87391" autoAdjust="0"/>
  </p:normalViewPr>
  <p:slideViewPr>
    <p:cSldViewPr>
      <p:cViewPr varScale="1">
        <p:scale>
          <a:sx n="72" d="100"/>
          <a:sy n="72" d="100"/>
        </p:scale>
        <p:origin x="1272"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8EE369B2-C177-4E47-AC2C-4347D3D9F64C}" type="datetimeFigureOut">
              <a:rPr lang="he-IL" smtClean="0"/>
              <a:pPr/>
              <a:t>כ"ב/ניסן/תשע"ז</a:t>
            </a:fld>
            <a:endParaRPr lang="he-I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301E0297-B0C4-447C-9EF8-B15FF963345B}" type="slidenum">
              <a:rPr lang="he-IL" smtClean="0"/>
              <a:pPr/>
              <a:t>‹#›</a:t>
            </a:fld>
            <a:endParaRPr lang="he-IL"/>
          </a:p>
        </p:txBody>
      </p:sp>
    </p:spTree>
    <p:extLst>
      <p:ext uri="{BB962C8B-B14F-4D97-AF65-F5344CB8AC3E}">
        <p14:creationId xmlns:p14="http://schemas.microsoft.com/office/powerpoint/2010/main" val="309180024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kernel.org/doc/man-pages/online/pages/man3/exit.3.html"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kernel.org/doc/man-pages/online/pages/man3/exit.3.html"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rtl="0"/>
            <a:r>
              <a:rPr lang="en-US" dirty="0" smtClean="0"/>
              <a:t>Once the process finishes execution, or is terminated by the operating system, it is no longer needed. The process is removed instantly or is moved to the "terminated" state.</a:t>
            </a:r>
            <a:endParaRPr lang="he-IL" dirty="0"/>
          </a:p>
        </p:txBody>
      </p:sp>
      <p:sp>
        <p:nvSpPr>
          <p:cNvPr id="4" name="Slide Number Placeholder 3"/>
          <p:cNvSpPr>
            <a:spLocks noGrp="1"/>
          </p:cNvSpPr>
          <p:nvPr>
            <p:ph type="sldNum" sz="quarter" idx="10"/>
          </p:nvPr>
        </p:nvSpPr>
        <p:spPr/>
        <p:txBody>
          <a:bodyPr/>
          <a:lstStyle/>
          <a:p>
            <a:fld id="{301E0297-B0C4-447C-9EF8-B15FF963345B}" type="slidenum">
              <a:rPr lang="he-IL" smtClean="0"/>
              <a:pPr/>
              <a:t>2</a:t>
            </a:fld>
            <a:endParaRPr lang="he-IL"/>
          </a:p>
        </p:txBody>
      </p:sp>
    </p:spTree>
    <p:extLst>
      <p:ext uri="{BB962C8B-B14F-4D97-AF65-F5344CB8AC3E}">
        <p14:creationId xmlns:p14="http://schemas.microsoft.com/office/powerpoint/2010/main" val="3519086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rtl="0"/>
            <a:r>
              <a:rPr lang="en-US" sz="1200" kern="1200" dirty="0" smtClean="0">
                <a:solidFill>
                  <a:schemeClr val="tx1"/>
                </a:solidFill>
                <a:latin typeface="+mn-lt"/>
                <a:ea typeface="+mn-ea"/>
                <a:cs typeface="+mn-cs"/>
              </a:rPr>
              <a:t>To allow other threads to continue execution, the main thread should terminate by calling </a:t>
            </a:r>
            <a:r>
              <a:rPr lang="en-US" sz="1200" b="1" kern="1200" dirty="0" err="1" smtClean="0">
                <a:solidFill>
                  <a:schemeClr val="tx1"/>
                </a:solidFill>
                <a:latin typeface="+mn-lt"/>
                <a:ea typeface="+mn-ea"/>
                <a:cs typeface="+mn-cs"/>
              </a:rPr>
              <a:t>pthread_exit</a:t>
            </a:r>
            <a:r>
              <a:rPr lang="en-US" sz="1200" kern="1200" dirty="0" smtClean="0">
                <a:solidFill>
                  <a:schemeClr val="tx1"/>
                </a:solidFill>
                <a:latin typeface="+mn-lt"/>
                <a:ea typeface="+mn-ea"/>
                <a:cs typeface="+mn-cs"/>
              </a:rPr>
              <a:t>() rather than </a:t>
            </a:r>
            <a:r>
              <a:rPr lang="en-US" sz="1200" u="none" strike="noStrike" kern="1200" dirty="0" smtClean="0">
                <a:solidFill>
                  <a:schemeClr val="tx1"/>
                </a:solidFill>
                <a:latin typeface="+mn-lt"/>
                <a:ea typeface="+mn-ea"/>
                <a:cs typeface="+mn-cs"/>
                <a:hlinkClick r:id="rId3" action="ppaction://hlinkfile"/>
              </a:rPr>
              <a:t>exit(3)</a:t>
            </a:r>
            <a:r>
              <a:rPr lang="en-US" sz="1200" kern="1200" dirty="0" smtClean="0">
                <a:solidFill>
                  <a:schemeClr val="tx1"/>
                </a:solidFill>
                <a:latin typeface="+mn-lt"/>
                <a:ea typeface="+mn-ea"/>
                <a:cs typeface="+mn-cs"/>
              </a:rPr>
              <a:t>. </a:t>
            </a:r>
            <a:endParaRPr lang="he-IL" dirty="0"/>
          </a:p>
        </p:txBody>
      </p:sp>
      <p:sp>
        <p:nvSpPr>
          <p:cNvPr id="4" name="Slide Number Placeholder 3"/>
          <p:cNvSpPr>
            <a:spLocks noGrp="1"/>
          </p:cNvSpPr>
          <p:nvPr>
            <p:ph type="sldNum" sz="quarter" idx="10"/>
          </p:nvPr>
        </p:nvSpPr>
        <p:spPr/>
        <p:txBody>
          <a:bodyPr/>
          <a:lstStyle/>
          <a:p>
            <a:fld id="{301E0297-B0C4-447C-9EF8-B15FF963345B}" type="slidenum">
              <a:rPr lang="he-IL" smtClean="0"/>
              <a:pPr/>
              <a:t>21</a:t>
            </a:fld>
            <a:endParaRPr lang="he-IL"/>
          </a:p>
        </p:txBody>
      </p:sp>
    </p:spTree>
    <p:extLst>
      <p:ext uri="{BB962C8B-B14F-4D97-AF65-F5344CB8AC3E}">
        <p14:creationId xmlns:p14="http://schemas.microsoft.com/office/powerpoint/2010/main" val="2484000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a:lstStyle/>
          <a:p>
            <a:pPr eaLnBrk="1" hangingPunct="1">
              <a:spcBef>
                <a:spcPct val="0"/>
              </a:spcBef>
            </a:pPr>
            <a:endParaRPr lang="he-IL" smtClean="0"/>
          </a:p>
        </p:txBody>
      </p:sp>
      <p:sp>
        <p:nvSpPr>
          <p:cNvPr id="174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68885A8-2755-463A-ACB5-323D498B1AC3}" type="slidenum">
              <a:rPr lang="he-IL" smtClean="0"/>
              <a:pPr fontAlgn="base">
                <a:spcBef>
                  <a:spcPct val="0"/>
                </a:spcBef>
                <a:spcAft>
                  <a:spcPct val="0"/>
                </a:spcAft>
                <a:defRPr/>
              </a:pPr>
              <a:t>27</a:t>
            </a:fld>
            <a:endParaRPr lang="he-IL" smtClean="0"/>
          </a:p>
        </p:txBody>
      </p:sp>
    </p:spTree>
    <p:extLst>
      <p:ext uri="{BB962C8B-B14F-4D97-AF65-F5344CB8AC3E}">
        <p14:creationId xmlns:p14="http://schemas.microsoft.com/office/powerpoint/2010/main" val="1998851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a:lstStyle/>
          <a:p>
            <a:pPr eaLnBrk="1" hangingPunct="1">
              <a:spcBef>
                <a:spcPct val="0"/>
              </a:spcBef>
            </a:pPr>
            <a:endParaRPr lang="he-IL" smtClean="0"/>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E1F06B3-C954-4D9B-85FD-C3AF0E456586}" type="slidenum">
              <a:rPr lang="he-IL" smtClean="0"/>
              <a:pPr fontAlgn="base">
                <a:spcBef>
                  <a:spcPct val="0"/>
                </a:spcBef>
                <a:spcAft>
                  <a:spcPct val="0"/>
                </a:spcAft>
                <a:defRPr/>
              </a:pPr>
              <a:t>28</a:t>
            </a:fld>
            <a:endParaRPr lang="he-IL" smtClean="0"/>
          </a:p>
        </p:txBody>
      </p:sp>
    </p:spTree>
    <p:extLst>
      <p:ext uri="{BB962C8B-B14F-4D97-AF65-F5344CB8AC3E}">
        <p14:creationId xmlns:p14="http://schemas.microsoft.com/office/powerpoint/2010/main" val="1366064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a:lstStyle/>
          <a:p>
            <a:pPr algn="l" rtl="0" eaLnBrk="1" hangingPunct="1">
              <a:spcBef>
                <a:spcPct val="0"/>
              </a:spcBef>
            </a:pPr>
            <a:r>
              <a:rPr lang="en-US" dirty="0" smtClean="0"/>
              <a:t>Priority inversion may also occur with semaphores although results won’t be as</a:t>
            </a:r>
            <a:r>
              <a:rPr lang="en-US" baseline="0" dirty="0" smtClean="0"/>
              <a:t> </a:t>
            </a:r>
            <a:r>
              <a:rPr lang="en-US" baseline="0" smtClean="0"/>
              <a:t>bad:</a:t>
            </a:r>
            <a:endParaRPr lang="en-US" baseline="0" dirty="0" smtClean="0"/>
          </a:p>
          <a:p>
            <a:pPr algn="l" rtl="0" eaLnBrk="1" hangingPunct="1">
              <a:spcBef>
                <a:spcPct val="0"/>
              </a:spcBef>
            </a:pPr>
            <a:r>
              <a:rPr lang="en-US" dirty="0" smtClean="0">
                <a:cs typeface="Arial" charset="0"/>
              </a:rPr>
              <a:t>Task </a:t>
            </a:r>
            <a:r>
              <a:rPr lang="en-US" i="1" dirty="0" smtClean="0">
                <a:effectLst>
                  <a:outerShdw blurRad="38100" dist="38100" dir="2700000" algn="tl">
                    <a:srgbClr val="000000">
                      <a:alpha val="43137"/>
                    </a:srgbClr>
                  </a:outerShdw>
                </a:effectLst>
                <a:cs typeface="Arial" charset="0"/>
              </a:rPr>
              <a:t>L</a:t>
            </a:r>
            <a:r>
              <a:rPr lang="en-US" dirty="0" smtClean="0">
                <a:cs typeface="Arial" charset="0"/>
              </a:rPr>
              <a:t> (low priority) runs and gains exclusive use of resource </a:t>
            </a:r>
            <a:r>
              <a:rPr lang="en-US" i="1" dirty="0" smtClean="0">
                <a:effectLst>
                  <a:outerShdw blurRad="38100" dist="38100" dir="2700000" algn="tl">
                    <a:srgbClr val="000000">
                      <a:alpha val="43137"/>
                    </a:srgbClr>
                  </a:outerShdw>
                </a:effectLst>
                <a:cs typeface="Arial" charset="0"/>
              </a:rPr>
              <a:t>R</a:t>
            </a:r>
            <a:r>
              <a:rPr lang="en-US" dirty="0" smtClean="0">
                <a:cs typeface="Arial" charset="0"/>
              </a:rPr>
              <a:t>. </a:t>
            </a:r>
            <a:r>
              <a:rPr lang="en-US" i="1" dirty="0" smtClean="0">
                <a:effectLst>
                  <a:outerShdw blurRad="38100" dist="38100" dir="2700000" algn="tl">
                    <a:srgbClr val="000000">
                      <a:alpha val="43137"/>
                    </a:srgbClr>
                  </a:outerShdw>
                </a:effectLst>
                <a:cs typeface="Arial" charset="0"/>
              </a:rPr>
              <a:t>H</a:t>
            </a:r>
            <a:r>
              <a:rPr lang="en-US" dirty="0" smtClean="0">
                <a:cs typeface="Arial" charset="0"/>
              </a:rPr>
              <a:t> (high priority) task is introduced and attempts to acquire </a:t>
            </a:r>
            <a:r>
              <a:rPr lang="en-US" i="1" dirty="0" smtClean="0">
                <a:effectLst>
                  <a:outerShdw blurRad="38100" dist="38100" dir="2700000" algn="tl">
                    <a:srgbClr val="000000">
                      <a:alpha val="43137"/>
                    </a:srgbClr>
                  </a:outerShdw>
                </a:effectLst>
                <a:cs typeface="Arial" charset="0"/>
              </a:rPr>
              <a:t>R</a:t>
            </a:r>
            <a:r>
              <a:rPr lang="en-US" dirty="0" smtClean="0">
                <a:cs typeface="Arial" charset="0"/>
              </a:rPr>
              <a:t> – blocked. </a:t>
            </a:r>
            <a:r>
              <a:rPr lang="en-US" i="1" dirty="0" smtClean="0">
                <a:effectLst>
                  <a:outerShdw blurRad="38100" dist="38100" dir="2700000" algn="tl">
                    <a:srgbClr val="000000">
                      <a:alpha val="43137"/>
                    </a:srgbClr>
                  </a:outerShdw>
                </a:effectLst>
                <a:cs typeface="Arial" charset="0"/>
              </a:rPr>
              <a:t>M</a:t>
            </a:r>
            <a:r>
              <a:rPr lang="en-US" dirty="0" smtClean="0">
                <a:cs typeface="Arial" charset="0"/>
              </a:rPr>
              <a:t> (medium priority) becomes </a:t>
            </a:r>
            <a:r>
              <a:rPr lang="en-US" dirty="0" err="1" smtClean="0">
                <a:cs typeface="Arial" charset="0"/>
              </a:rPr>
              <a:t>runnable</a:t>
            </a:r>
            <a:r>
              <a:rPr lang="en-US" dirty="0" smtClean="0">
                <a:cs typeface="Arial" charset="0"/>
              </a:rPr>
              <a:t> before </a:t>
            </a:r>
            <a:r>
              <a:rPr lang="en-US" i="1" dirty="0" smtClean="0">
                <a:effectLst>
                  <a:outerShdw blurRad="38100" dist="38100" dir="2700000" algn="tl">
                    <a:srgbClr val="000000">
                      <a:alpha val="43137"/>
                    </a:srgbClr>
                  </a:outerShdw>
                </a:effectLst>
                <a:cs typeface="Arial" charset="0"/>
              </a:rPr>
              <a:t>L</a:t>
            </a:r>
            <a:r>
              <a:rPr lang="en-US" dirty="0" smtClean="0">
                <a:cs typeface="Arial" charset="0"/>
              </a:rPr>
              <a:t> releases </a:t>
            </a:r>
            <a:r>
              <a:rPr lang="en-US" i="1" dirty="0" smtClean="0">
                <a:effectLst>
                  <a:outerShdw blurRad="38100" dist="38100" dir="2700000" algn="tl">
                    <a:srgbClr val="000000">
                      <a:alpha val="43137"/>
                    </a:srgbClr>
                  </a:outerShdw>
                </a:effectLst>
                <a:cs typeface="Arial" charset="0"/>
              </a:rPr>
              <a:t>R</a:t>
            </a:r>
            <a:r>
              <a:rPr lang="en-US" dirty="0" smtClean="0">
                <a:cs typeface="Arial" charset="0"/>
              </a:rPr>
              <a:t>. </a:t>
            </a:r>
            <a:br>
              <a:rPr lang="en-US" dirty="0" smtClean="0">
                <a:cs typeface="Arial" charset="0"/>
              </a:rPr>
            </a:br>
            <a:r>
              <a:rPr lang="en-US" dirty="0" smtClean="0">
                <a:cs typeface="Arial" charset="0"/>
              </a:rPr>
              <a:t>Result: </a:t>
            </a:r>
            <a:r>
              <a:rPr lang="en-US" i="1" dirty="0" smtClean="0">
                <a:effectLst>
                  <a:outerShdw blurRad="38100" dist="38100" dir="2700000" algn="tl">
                    <a:srgbClr val="000000">
                      <a:alpha val="43137"/>
                    </a:srgbClr>
                  </a:outerShdw>
                </a:effectLst>
                <a:cs typeface="Arial" charset="0"/>
              </a:rPr>
              <a:t>L</a:t>
            </a:r>
            <a:r>
              <a:rPr lang="en-US" dirty="0" smtClean="0">
                <a:cs typeface="Arial" charset="0"/>
              </a:rPr>
              <a:t> can’t run and release </a:t>
            </a:r>
            <a:r>
              <a:rPr lang="en-US" i="1" dirty="0" smtClean="0">
                <a:effectLst>
                  <a:outerShdw blurRad="38100" dist="38100" dir="2700000" algn="tl">
                    <a:srgbClr val="000000">
                      <a:alpha val="43137"/>
                    </a:srgbClr>
                  </a:outerShdw>
                </a:effectLst>
                <a:cs typeface="Arial" charset="0"/>
              </a:rPr>
              <a:t>R</a:t>
            </a:r>
            <a:r>
              <a:rPr lang="en-US" dirty="0" smtClean="0">
                <a:cs typeface="Arial" charset="0"/>
              </a:rPr>
              <a:t>, </a:t>
            </a:r>
            <a:r>
              <a:rPr lang="en-US" i="1" dirty="0" smtClean="0">
                <a:effectLst>
                  <a:outerShdw blurRad="38100" dist="38100" dir="2700000" algn="tl">
                    <a:srgbClr val="000000">
                      <a:alpha val="43137"/>
                    </a:srgbClr>
                  </a:outerShdw>
                </a:effectLst>
                <a:cs typeface="Arial" charset="0"/>
              </a:rPr>
              <a:t>H</a:t>
            </a:r>
            <a:r>
              <a:rPr lang="en-US" dirty="0" smtClean="0">
                <a:cs typeface="Arial" charset="0"/>
              </a:rPr>
              <a:t> is waiting for </a:t>
            </a:r>
            <a:r>
              <a:rPr lang="en-US" i="1" dirty="0" smtClean="0">
                <a:effectLst>
                  <a:outerShdw blurRad="38100" dist="38100" dir="2700000" algn="tl">
                    <a:srgbClr val="000000">
                      <a:alpha val="43137"/>
                    </a:srgbClr>
                  </a:outerShdw>
                </a:effectLst>
                <a:cs typeface="Arial" charset="0"/>
              </a:rPr>
              <a:t>R</a:t>
            </a:r>
            <a:r>
              <a:rPr lang="en-US" dirty="0" smtClean="0">
                <a:cs typeface="Arial" charset="0"/>
              </a:rPr>
              <a:t> (and </a:t>
            </a:r>
            <a:r>
              <a:rPr lang="en-US" i="1" dirty="0" smtClean="0">
                <a:effectLst>
                  <a:outerShdw blurRad="38100" dist="38100" dir="2700000" algn="tl">
                    <a:srgbClr val="000000">
                      <a:alpha val="43137"/>
                    </a:srgbClr>
                  </a:outerShdw>
                </a:effectLst>
                <a:cs typeface="Arial" charset="0"/>
              </a:rPr>
              <a:t>L</a:t>
            </a:r>
            <a:r>
              <a:rPr lang="en-US" dirty="0" smtClean="0">
                <a:cs typeface="Arial" charset="0"/>
              </a:rPr>
              <a:t>) as long as </a:t>
            </a:r>
            <a:r>
              <a:rPr lang="en-US" i="1" dirty="0" smtClean="0">
                <a:effectLst>
                  <a:outerShdw blurRad="38100" dist="38100" dir="2700000" algn="tl">
                    <a:srgbClr val="000000">
                      <a:alpha val="43137"/>
                    </a:srgbClr>
                  </a:outerShdw>
                </a:effectLst>
                <a:cs typeface="Arial" charset="0"/>
              </a:rPr>
              <a:t>M</a:t>
            </a:r>
            <a:r>
              <a:rPr lang="en-US" dirty="0" smtClean="0">
                <a:cs typeface="Arial" charset="0"/>
              </a:rPr>
              <a:t> keeps running.</a:t>
            </a:r>
            <a:endParaRPr lang="he-IL" dirty="0" smtClean="0"/>
          </a:p>
        </p:txBody>
      </p:sp>
      <p:sp>
        <p:nvSpPr>
          <p:cNvPr id="2150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A420DDD-92BC-42CC-8A03-0EA79D9CCB66}" type="slidenum">
              <a:rPr lang="he-IL" smtClean="0"/>
              <a:pPr fontAlgn="base">
                <a:spcBef>
                  <a:spcPct val="0"/>
                </a:spcBef>
                <a:spcAft>
                  <a:spcPct val="0"/>
                </a:spcAft>
                <a:defRPr/>
              </a:pPr>
              <a:t>29</a:t>
            </a:fld>
            <a:endParaRPr lang="he-IL" smtClean="0"/>
          </a:p>
        </p:txBody>
      </p:sp>
    </p:spTree>
    <p:extLst>
      <p:ext uri="{BB962C8B-B14F-4D97-AF65-F5344CB8AC3E}">
        <p14:creationId xmlns:p14="http://schemas.microsoft.com/office/powerpoint/2010/main" val="1022915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a:lstStyle/>
          <a:p>
            <a:pPr algn="l" rtl="0" eaLnBrk="1" hangingPunct="1">
              <a:spcBef>
                <a:spcPct val="0"/>
              </a:spcBef>
            </a:pPr>
            <a:r>
              <a:rPr lang="en-US" dirty="0" smtClean="0"/>
              <a:t>Spinlock is used to</a:t>
            </a:r>
            <a:r>
              <a:rPr lang="en-US" baseline="0" dirty="0" smtClean="0"/>
              <a:t> synchronized between different CPU’s running the kernel code and using common resources such as access to external controllers and memory</a:t>
            </a:r>
            <a:endParaRPr lang="he-IL" dirty="0" smtClean="0"/>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4ACC2EE-E006-4A2F-B985-2D7CEFE43BF5}" type="slidenum">
              <a:rPr lang="he-IL" smtClean="0"/>
              <a:pPr fontAlgn="base">
                <a:spcBef>
                  <a:spcPct val="0"/>
                </a:spcBef>
                <a:spcAft>
                  <a:spcPct val="0"/>
                </a:spcAft>
                <a:defRPr/>
              </a:pPr>
              <a:t>31</a:t>
            </a:fld>
            <a:endParaRPr lang="he-IL" smtClean="0"/>
          </a:p>
        </p:txBody>
      </p:sp>
    </p:spTree>
    <p:extLst>
      <p:ext uri="{BB962C8B-B14F-4D97-AF65-F5344CB8AC3E}">
        <p14:creationId xmlns:p14="http://schemas.microsoft.com/office/powerpoint/2010/main" val="224032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a:lstStyle/>
          <a:p>
            <a:pPr algn="l" rtl="0" eaLnBrk="1" hangingPunct="1">
              <a:spcBef>
                <a:spcPct val="0"/>
              </a:spcBef>
            </a:pPr>
            <a:r>
              <a:rPr lang="en-US" dirty="0" smtClean="0"/>
              <a:t>Spinlock is used to</a:t>
            </a:r>
            <a:r>
              <a:rPr lang="en-US" baseline="0" dirty="0" smtClean="0"/>
              <a:t> synchronized between different CPU’s running the kernel code and using common resources such as access to external controllers and memory</a:t>
            </a:r>
            <a:endParaRPr lang="he-IL" dirty="0" smtClean="0"/>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4ACC2EE-E006-4A2F-B985-2D7CEFE43BF5}" type="slidenum">
              <a:rPr lang="he-IL" smtClean="0"/>
              <a:pPr fontAlgn="base">
                <a:spcBef>
                  <a:spcPct val="0"/>
                </a:spcBef>
                <a:spcAft>
                  <a:spcPct val="0"/>
                </a:spcAft>
                <a:defRPr/>
              </a:pPr>
              <a:t>32</a:t>
            </a:fld>
            <a:endParaRPr lang="he-IL" smtClean="0"/>
          </a:p>
        </p:txBody>
      </p:sp>
    </p:spTree>
    <p:extLst>
      <p:ext uri="{BB962C8B-B14F-4D97-AF65-F5344CB8AC3E}">
        <p14:creationId xmlns:p14="http://schemas.microsoft.com/office/powerpoint/2010/main" val="20244428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a:lstStyle/>
          <a:p>
            <a:pPr algn="l" rtl="0" eaLnBrk="1" hangingPunct="1">
              <a:spcBef>
                <a:spcPct val="0"/>
              </a:spcBef>
            </a:pPr>
            <a:r>
              <a:rPr lang="en-US" dirty="0" err="1" smtClean="0"/>
              <a:t>pushcli</a:t>
            </a:r>
            <a:r>
              <a:rPr lang="en-US" dirty="0" smtClean="0"/>
              <a:t> disables</a:t>
            </a:r>
            <a:r>
              <a:rPr lang="en-US" baseline="0" dirty="0" smtClean="0"/>
              <a:t> interrupts so the CPU will not return to handle a new request when in the middle of important code. If we would allow the CPU to receive interrupts it could return to handle an event via </a:t>
            </a:r>
            <a:r>
              <a:rPr lang="en-US" baseline="0" dirty="0" err="1" smtClean="0"/>
              <a:t>alltraps</a:t>
            </a:r>
            <a:r>
              <a:rPr lang="en-US" baseline="0" dirty="0" smtClean="0"/>
              <a:t> and try to take the lock again and get a panic (or deadlock if the panic would be removed).</a:t>
            </a:r>
          </a:p>
          <a:p>
            <a:pPr algn="l" rtl="0" eaLnBrk="1" hangingPunct="1">
              <a:spcBef>
                <a:spcPct val="0"/>
              </a:spcBef>
            </a:pPr>
            <a:r>
              <a:rPr lang="en-US" baseline="0" dirty="0" smtClean="0"/>
              <a:t>The </a:t>
            </a:r>
            <a:r>
              <a:rPr lang="en-US" baseline="0" dirty="0" err="1" smtClean="0"/>
              <a:t>pushcli</a:t>
            </a:r>
            <a:r>
              <a:rPr lang="en-US" baseline="0" dirty="0" smtClean="0"/>
              <a:t> / </a:t>
            </a:r>
            <a:r>
              <a:rPr lang="en-US" baseline="0" dirty="0" err="1" smtClean="0"/>
              <a:t>popcli</a:t>
            </a:r>
            <a:r>
              <a:rPr lang="en-US" baseline="0" dirty="0" smtClean="0"/>
              <a:t> functions work as a stack disabling interrupts until the stack is empty.</a:t>
            </a:r>
          </a:p>
          <a:p>
            <a:pPr algn="l" rtl="0" eaLnBrk="1" hangingPunct="1">
              <a:spcBef>
                <a:spcPct val="0"/>
              </a:spcBef>
            </a:pPr>
            <a:endParaRPr lang="en-US" dirty="0" smtClean="0"/>
          </a:p>
          <a:p>
            <a:pPr algn="l" rtl="0" eaLnBrk="1" hangingPunct="1">
              <a:spcBef>
                <a:spcPct val="0"/>
              </a:spcBef>
            </a:pPr>
            <a:r>
              <a:rPr lang="en-US" dirty="0" smtClean="0"/>
              <a:t>Notice that this is a type of busy wait, we keep trying to take the lock using the </a:t>
            </a:r>
            <a:r>
              <a:rPr lang="en-US" dirty="0" err="1" smtClean="0"/>
              <a:t>xchg</a:t>
            </a:r>
            <a:r>
              <a:rPr lang="en-US" baseline="0" dirty="0" smtClean="0"/>
              <a:t> action (atomic).</a:t>
            </a:r>
          </a:p>
          <a:p>
            <a:pPr algn="l" rtl="0" eaLnBrk="1" hangingPunct="1">
              <a:spcBef>
                <a:spcPct val="0"/>
              </a:spcBef>
            </a:pPr>
            <a:r>
              <a:rPr lang="en-US" baseline="0" dirty="0" smtClean="0"/>
              <a:t>This makes acquire a blocking action for the entire CPU! (not process)</a:t>
            </a:r>
          </a:p>
          <a:p>
            <a:pPr algn="l" rtl="0" eaLnBrk="1" hangingPunct="1">
              <a:spcBef>
                <a:spcPct val="0"/>
              </a:spcBef>
            </a:pPr>
            <a:endParaRPr lang="en-US" baseline="0" dirty="0" smtClean="0"/>
          </a:p>
          <a:p>
            <a:pPr algn="l" rtl="0" eaLnBrk="1" hangingPunct="1">
              <a:spcBef>
                <a:spcPct val="0"/>
              </a:spcBef>
            </a:pPr>
            <a:endParaRPr lang="he-IL" dirty="0" smtClean="0"/>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4ACC2EE-E006-4A2F-B985-2D7CEFE43BF5}" type="slidenum">
              <a:rPr lang="he-IL" smtClean="0"/>
              <a:pPr fontAlgn="base">
                <a:spcBef>
                  <a:spcPct val="0"/>
                </a:spcBef>
                <a:spcAft>
                  <a:spcPct val="0"/>
                </a:spcAft>
                <a:defRPr/>
              </a:pPr>
              <a:t>33</a:t>
            </a:fld>
            <a:endParaRPr lang="he-IL" smtClean="0"/>
          </a:p>
        </p:txBody>
      </p:sp>
    </p:spTree>
    <p:extLst>
      <p:ext uri="{BB962C8B-B14F-4D97-AF65-F5344CB8AC3E}">
        <p14:creationId xmlns:p14="http://schemas.microsoft.com/office/powerpoint/2010/main" val="14706378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a:lstStyle/>
          <a:p>
            <a:pPr algn="l" rtl="0" eaLnBrk="1" hangingPunct="1">
              <a:spcBef>
                <a:spcPct val="0"/>
              </a:spcBef>
            </a:pPr>
            <a:endParaRPr lang="he-IL" dirty="0" smtClean="0"/>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4ACC2EE-E006-4A2F-B985-2D7CEFE43BF5}" type="slidenum">
              <a:rPr lang="he-IL" smtClean="0"/>
              <a:pPr fontAlgn="base">
                <a:spcBef>
                  <a:spcPct val="0"/>
                </a:spcBef>
                <a:spcAft>
                  <a:spcPct val="0"/>
                </a:spcAft>
                <a:defRPr/>
              </a:pPr>
              <a:t>34</a:t>
            </a:fld>
            <a:endParaRPr lang="he-IL" smtClean="0"/>
          </a:p>
        </p:txBody>
      </p:sp>
    </p:spTree>
    <p:extLst>
      <p:ext uri="{BB962C8B-B14F-4D97-AF65-F5344CB8AC3E}">
        <p14:creationId xmlns:p14="http://schemas.microsoft.com/office/powerpoint/2010/main" val="32547335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rtl="0">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301E0297-B0C4-447C-9EF8-B15FF963345B}" type="slidenum">
              <a:rPr lang="he-IL" smtClean="0"/>
              <a:pPr/>
              <a:t>35</a:t>
            </a:fld>
            <a:endParaRPr lang="he-IL"/>
          </a:p>
        </p:txBody>
      </p:sp>
    </p:spTree>
    <p:extLst>
      <p:ext uri="{BB962C8B-B14F-4D97-AF65-F5344CB8AC3E}">
        <p14:creationId xmlns:p14="http://schemas.microsoft.com/office/powerpoint/2010/main" val="23286697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rtl="0"/>
            <a:r>
              <a:rPr lang="en-US" dirty="0" smtClean="0"/>
              <a:t>The </a:t>
            </a:r>
            <a:r>
              <a:rPr lang="en-US" dirty="0" err="1" smtClean="0"/>
              <a:t>pthread_key_delete</a:t>
            </a:r>
            <a:r>
              <a:rPr lang="en-US" dirty="0" smtClean="0"/>
              <a:t>() function deletes a thread-specific data key previously returned by </a:t>
            </a:r>
            <a:r>
              <a:rPr lang="en-US" dirty="0" err="1" smtClean="0"/>
              <a:t>pthread_key_create</a:t>
            </a:r>
            <a:r>
              <a:rPr lang="en-US" dirty="0" smtClean="0"/>
              <a:t>(). The thread-specific data values associated with </a:t>
            </a:r>
            <a:r>
              <a:rPr lang="en-US" i="1" dirty="0" smtClean="0"/>
              <a:t>key</a:t>
            </a:r>
            <a:r>
              <a:rPr lang="en-US" dirty="0" smtClean="0"/>
              <a:t> need not be </a:t>
            </a:r>
            <a:r>
              <a:rPr lang="en-US" i="1" dirty="0" smtClean="0"/>
              <a:t>NULL</a:t>
            </a:r>
            <a:r>
              <a:rPr lang="en-US" dirty="0" smtClean="0"/>
              <a:t> at the time </a:t>
            </a:r>
            <a:r>
              <a:rPr lang="en-US" dirty="0" err="1" smtClean="0"/>
              <a:t>pthread_key_delete</a:t>
            </a:r>
            <a:r>
              <a:rPr lang="en-US" dirty="0" smtClean="0"/>
              <a:t>() is called. It is the responsibility of the application to free any application storage or perform any cleanup actions for data structures related to the deleted key or associated thread-specific data in any threads; this cleanup can be done either before or after </a:t>
            </a:r>
            <a:r>
              <a:rPr lang="en-US" dirty="0" err="1" smtClean="0"/>
              <a:t>pthread_key_delete</a:t>
            </a:r>
            <a:r>
              <a:rPr lang="en-US" dirty="0" smtClean="0"/>
              <a:t>() is called. Any attempt to use </a:t>
            </a:r>
            <a:r>
              <a:rPr lang="en-US" i="1" dirty="0" smtClean="0"/>
              <a:t>key</a:t>
            </a:r>
            <a:r>
              <a:rPr lang="en-US" dirty="0" smtClean="0"/>
              <a:t> following the call to </a:t>
            </a:r>
            <a:r>
              <a:rPr lang="en-US" dirty="0" err="1" smtClean="0"/>
              <a:t>pthread_key_delete</a:t>
            </a:r>
            <a:r>
              <a:rPr lang="en-US" dirty="0" smtClean="0"/>
              <a:t>() results in undefined </a:t>
            </a:r>
            <a:r>
              <a:rPr lang="en-US" dirty="0" err="1" smtClean="0"/>
              <a:t>behaviour</a:t>
            </a:r>
            <a:r>
              <a:rPr lang="en-US" dirty="0" smtClean="0"/>
              <a:t>. The </a:t>
            </a:r>
            <a:r>
              <a:rPr lang="en-US" dirty="0" err="1" smtClean="0"/>
              <a:t>pthread_key_delete</a:t>
            </a:r>
            <a:r>
              <a:rPr lang="en-US" dirty="0" smtClean="0"/>
              <a:t>() function is callable from within destructor functions. No destructor functions will be invoked by </a:t>
            </a:r>
            <a:r>
              <a:rPr lang="en-US" dirty="0" err="1" smtClean="0"/>
              <a:t>pthread_key_delete</a:t>
            </a:r>
            <a:r>
              <a:rPr lang="en-US" dirty="0" smtClean="0"/>
              <a:t>(). Any destructor function that may have been associated with </a:t>
            </a:r>
            <a:r>
              <a:rPr lang="en-US" i="1" dirty="0" smtClean="0"/>
              <a:t>key</a:t>
            </a:r>
            <a:r>
              <a:rPr lang="en-US" dirty="0" smtClean="0"/>
              <a:t> will no longer be called upon thread exit. </a:t>
            </a:r>
          </a:p>
          <a:p>
            <a:pPr algn="l" rtl="0"/>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For an application to know that it is safe to delete a key, it has to know that all the threads that might potentially ever use the key do not attempt to use it again. For example, it could know this if all the client threads have called a cleanup procedure declaring that they are through with the module that is being shut down, perhaps by setting a reference count to zero.</a:t>
            </a:r>
          </a:p>
          <a:p>
            <a:pPr algn="l" rtl="0"/>
            <a:endParaRPr lang="en-US" dirty="0" smtClean="0"/>
          </a:p>
          <a:p>
            <a:pPr algn="l" rtl="0"/>
            <a:endParaRPr lang="he-IL" dirty="0"/>
          </a:p>
        </p:txBody>
      </p:sp>
      <p:sp>
        <p:nvSpPr>
          <p:cNvPr id="4" name="Slide Number Placeholder 3"/>
          <p:cNvSpPr>
            <a:spLocks noGrp="1"/>
          </p:cNvSpPr>
          <p:nvPr>
            <p:ph type="sldNum" sz="quarter" idx="10"/>
          </p:nvPr>
        </p:nvSpPr>
        <p:spPr/>
        <p:txBody>
          <a:bodyPr/>
          <a:lstStyle/>
          <a:p>
            <a:fld id="{301E0297-B0C4-447C-9EF8-B15FF963345B}" type="slidenum">
              <a:rPr lang="he-IL" smtClean="0"/>
              <a:pPr/>
              <a:t>38</a:t>
            </a:fld>
            <a:endParaRPr lang="he-IL"/>
          </a:p>
        </p:txBody>
      </p:sp>
    </p:spTree>
    <p:extLst>
      <p:ext uri="{BB962C8B-B14F-4D97-AF65-F5344CB8AC3E}">
        <p14:creationId xmlns:p14="http://schemas.microsoft.com/office/powerpoint/2010/main" val="3219387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rtl="0"/>
            <a:r>
              <a:rPr lang="en-US" b="1" u="sng" dirty="0" smtClean="0"/>
              <a:t>Threads in the same process share: </a:t>
            </a:r>
          </a:p>
          <a:p>
            <a:pPr lvl="1" algn="l" rtl="0"/>
            <a:r>
              <a:rPr lang="en-US" dirty="0" smtClean="0"/>
              <a:t>open files (descriptors) </a:t>
            </a:r>
          </a:p>
          <a:p>
            <a:pPr lvl="1" algn="l" rtl="0"/>
            <a:r>
              <a:rPr lang="en-US" dirty="0" smtClean="0"/>
              <a:t>signals and signal handlers </a:t>
            </a:r>
          </a:p>
          <a:p>
            <a:pPr lvl="1" algn="l" rtl="0"/>
            <a:r>
              <a:rPr lang="en-US" dirty="0" smtClean="0"/>
              <a:t>current working directory </a:t>
            </a:r>
          </a:p>
          <a:p>
            <a:pPr lvl="1" algn="l" rtl="0"/>
            <a:r>
              <a:rPr lang="en-US" dirty="0" smtClean="0"/>
              <a:t>User and group id</a:t>
            </a:r>
          </a:p>
          <a:p>
            <a:pPr lvl="1" algn="l" rtl="0"/>
            <a:endParaRPr lang="en-US" dirty="0" smtClean="0"/>
          </a:p>
          <a:p>
            <a:pPr algn="l" rtl="0"/>
            <a:r>
              <a:rPr lang="en-US" b="1" u="sng" dirty="0" smtClean="0"/>
              <a:t>Each thread has a unique: </a:t>
            </a:r>
          </a:p>
          <a:p>
            <a:pPr lvl="1" algn="l" rtl="0"/>
            <a:r>
              <a:rPr lang="en-US" dirty="0" smtClean="0"/>
              <a:t>Thread ID </a:t>
            </a:r>
          </a:p>
          <a:p>
            <a:pPr lvl="1" algn="l" rtl="0"/>
            <a:r>
              <a:rPr lang="en-US" dirty="0" smtClean="0"/>
              <a:t>set of registers, stack pointer </a:t>
            </a:r>
          </a:p>
          <a:p>
            <a:pPr lvl="1" algn="l" rtl="0"/>
            <a:r>
              <a:rPr lang="en-US" dirty="0" smtClean="0"/>
              <a:t>stack for local variables, return addresses </a:t>
            </a:r>
          </a:p>
          <a:p>
            <a:pPr lvl="1" algn="l" rtl="0"/>
            <a:r>
              <a:rPr lang="en-US" dirty="0" smtClean="0"/>
              <a:t>signal mask </a:t>
            </a:r>
          </a:p>
          <a:p>
            <a:pPr lvl="1" algn="l" rtl="0"/>
            <a:r>
              <a:rPr lang="en-US" dirty="0" smtClean="0"/>
              <a:t>priority </a:t>
            </a:r>
          </a:p>
          <a:p>
            <a:pPr algn="l" rtl="0"/>
            <a:endParaRPr lang="he-IL" dirty="0"/>
          </a:p>
        </p:txBody>
      </p:sp>
      <p:sp>
        <p:nvSpPr>
          <p:cNvPr id="4" name="Slide Number Placeholder 3"/>
          <p:cNvSpPr>
            <a:spLocks noGrp="1"/>
          </p:cNvSpPr>
          <p:nvPr>
            <p:ph type="sldNum" sz="quarter" idx="10"/>
          </p:nvPr>
        </p:nvSpPr>
        <p:spPr/>
        <p:txBody>
          <a:bodyPr/>
          <a:lstStyle/>
          <a:p>
            <a:fld id="{301E0297-B0C4-447C-9EF8-B15FF963345B}" type="slidenum">
              <a:rPr lang="he-IL" smtClean="0"/>
              <a:pPr/>
              <a:t>3</a:t>
            </a:fld>
            <a:endParaRPr lang="he-IL"/>
          </a:p>
        </p:txBody>
      </p:sp>
    </p:spTree>
    <p:extLst>
      <p:ext uri="{BB962C8B-B14F-4D97-AF65-F5344CB8AC3E}">
        <p14:creationId xmlns:p14="http://schemas.microsoft.com/office/powerpoint/2010/main" val="150476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1" i="1" dirty="0" err="1" smtClean="0"/>
              <a:t>sprintf</a:t>
            </a:r>
            <a:r>
              <a:rPr lang="en-US" dirty="0" smtClean="0"/>
              <a:t>  w</a:t>
            </a:r>
            <a:r>
              <a:rPr lang="en-US" sz="1200" b="0" i="0" kern="1200" dirty="0" smtClean="0">
                <a:solidFill>
                  <a:schemeClr val="tx1"/>
                </a:solidFill>
                <a:effectLst/>
                <a:latin typeface="+mn-lt"/>
                <a:ea typeface="+mn-ea"/>
                <a:cs typeface="+mn-cs"/>
              </a:rPr>
              <a:t>rites formatted data to string. </a:t>
            </a:r>
            <a:endParaRPr lang="en-US" dirty="0"/>
          </a:p>
        </p:txBody>
      </p:sp>
      <p:sp>
        <p:nvSpPr>
          <p:cNvPr id="4" name="Slide Number Placeholder 3"/>
          <p:cNvSpPr>
            <a:spLocks noGrp="1"/>
          </p:cNvSpPr>
          <p:nvPr>
            <p:ph type="sldNum" sz="quarter" idx="10"/>
          </p:nvPr>
        </p:nvSpPr>
        <p:spPr/>
        <p:txBody>
          <a:bodyPr/>
          <a:lstStyle/>
          <a:p>
            <a:fld id="{301E0297-B0C4-447C-9EF8-B15FF963345B}" type="slidenum">
              <a:rPr lang="he-IL" smtClean="0"/>
              <a:pPr/>
              <a:t>42</a:t>
            </a:fld>
            <a:endParaRPr lang="he-IL"/>
          </a:p>
        </p:txBody>
      </p:sp>
    </p:spTree>
    <p:extLst>
      <p:ext uri="{BB962C8B-B14F-4D97-AF65-F5344CB8AC3E}">
        <p14:creationId xmlns:p14="http://schemas.microsoft.com/office/powerpoint/2010/main" val="3944224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rtl="0"/>
            <a:r>
              <a:rPr lang="en-US" dirty="0" smtClean="0"/>
              <a:t>UNIX processes contain a signal mask that defines which signals can be delivered and which are blocked from delivery at any given time</a:t>
            </a:r>
            <a:endParaRPr lang="he-IL" dirty="0"/>
          </a:p>
        </p:txBody>
      </p:sp>
      <p:sp>
        <p:nvSpPr>
          <p:cNvPr id="4" name="Slide Number Placeholder 3"/>
          <p:cNvSpPr>
            <a:spLocks noGrp="1"/>
          </p:cNvSpPr>
          <p:nvPr>
            <p:ph type="sldNum" sz="quarter" idx="10"/>
          </p:nvPr>
        </p:nvSpPr>
        <p:spPr/>
        <p:txBody>
          <a:bodyPr/>
          <a:lstStyle/>
          <a:p>
            <a:fld id="{301E0297-B0C4-447C-9EF8-B15FF963345B}" type="slidenum">
              <a:rPr lang="he-IL" smtClean="0"/>
              <a:pPr/>
              <a:t>5</a:t>
            </a:fld>
            <a:endParaRPr lang="he-IL"/>
          </a:p>
        </p:txBody>
      </p:sp>
    </p:spTree>
    <p:extLst>
      <p:ext uri="{BB962C8B-B14F-4D97-AF65-F5344CB8AC3E}">
        <p14:creationId xmlns:p14="http://schemas.microsoft.com/office/powerpoint/2010/main" val="1042117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he-IL" dirty="0"/>
          </a:p>
        </p:txBody>
      </p:sp>
      <p:sp>
        <p:nvSpPr>
          <p:cNvPr id="4" name="Slide Number Placeholder 3"/>
          <p:cNvSpPr>
            <a:spLocks noGrp="1"/>
          </p:cNvSpPr>
          <p:nvPr>
            <p:ph type="sldNum" sz="quarter" idx="10"/>
          </p:nvPr>
        </p:nvSpPr>
        <p:spPr/>
        <p:txBody>
          <a:bodyPr/>
          <a:lstStyle/>
          <a:p>
            <a:fld id="{301E0297-B0C4-447C-9EF8-B15FF963345B}" type="slidenum">
              <a:rPr lang="he-IL" smtClean="0"/>
              <a:pPr/>
              <a:t>6</a:t>
            </a:fld>
            <a:endParaRPr lang="he-IL"/>
          </a:p>
        </p:txBody>
      </p:sp>
    </p:spTree>
    <p:extLst>
      <p:ext uri="{BB962C8B-B14F-4D97-AF65-F5344CB8AC3E}">
        <p14:creationId xmlns:p14="http://schemas.microsoft.com/office/powerpoint/2010/main" val="2407220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rtl="0"/>
            <a:r>
              <a:rPr lang="en-US" dirty="0" smtClean="0"/>
              <a:t>Switching between kernel-level threads takes longer:</a:t>
            </a:r>
          </a:p>
          <a:p>
            <a:pPr lvl="1" algn="l" rtl="0">
              <a:buFont typeface="Arial" pitchFamily="34" charset="0"/>
              <a:buChar char="•"/>
            </a:pPr>
            <a:r>
              <a:rPr lang="en-US" baseline="0" dirty="0" smtClean="0"/>
              <a:t> Switching take place in the kernel. Switching to kernel mode also takes time.</a:t>
            </a:r>
          </a:p>
          <a:p>
            <a:pPr lvl="1" algn="l" rtl="0">
              <a:buFont typeface="Arial" pitchFamily="34" charset="0"/>
              <a:buChar char="•"/>
            </a:pPr>
            <a:r>
              <a:rPr lang="en-US" baseline="0" dirty="0" smtClean="0"/>
              <a:t> In case of switching between threads of different processes. This requires storing the entire data and memory mapping of a process.</a:t>
            </a:r>
            <a:endParaRPr lang="he-IL" dirty="0"/>
          </a:p>
        </p:txBody>
      </p:sp>
      <p:sp>
        <p:nvSpPr>
          <p:cNvPr id="4" name="Slide Number Placeholder 3"/>
          <p:cNvSpPr>
            <a:spLocks noGrp="1"/>
          </p:cNvSpPr>
          <p:nvPr>
            <p:ph type="sldNum" sz="quarter" idx="10"/>
          </p:nvPr>
        </p:nvSpPr>
        <p:spPr/>
        <p:txBody>
          <a:bodyPr/>
          <a:lstStyle/>
          <a:p>
            <a:fld id="{301E0297-B0C4-447C-9EF8-B15FF963345B}" type="slidenum">
              <a:rPr lang="he-IL" smtClean="0"/>
              <a:pPr/>
              <a:t>12</a:t>
            </a:fld>
            <a:endParaRPr lang="he-IL"/>
          </a:p>
        </p:txBody>
      </p:sp>
    </p:spTree>
    <p:extLst>
      <p:ext uri="{BB962C8B-B14F-4D97-AF65-F5344CB8AC3E}">
        <p14:creationId xmlns:p14="http://schemas.microsoft.com/office/powerpoint/2010/main" val="3781970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lgn="l" rtl="0"/>
            <a:r>
              <a:rPr lang="en-US" dirty="0" err="1" smtClean="0"/>
              <a:t>attr</a:t>
            </a:r>
            <a:r>
              <a:rPr lang="en-US" dirty="0" smtClean="0"/>
              <a:t> - Set to NULL if default thread attributes are used. (else define members of the </a:t>
            </a:r>
            <a:r>
              <a:rPr lang="en-US" dirty="0" err="1" smtClean="0"/>
              <a:t>struct</a:t>
            </a:r>
            <a:r>
              <a:rPr lang="en-US" dirty="0" smtClean="0"/>
              <a:t> </a:t>
            </a:r>
            <a:r>
              <a:rPr lang="en-US" dirty="0" err="1" smtClean="0"/>
              <a:t>pthread_attr_t</a:t>
            </a:r>
            <a:r>
              <a:rPr lang="en-US" dirty="0" smtClean="0"/>
              <a:t> defined in bits/</a:t>
            </a:r>
            <a:r>
              <a:rPr lang="en-US" dirty="0" err="1" smtClean="0"/>
              <a:t>pthreadtypes.h</a:t>
            </a:r>
            <a:r>
              <a:rPr lang="en-US" dirty="0" smtClean="0"/>
              <a:t>) Attributes include: </a:t>
            </a:r>
          </a:p>
          <a:p>
            <a:pPr lvl="2" algn="l" rtl="0"/>
            <a:r>
              <a:rPr lang="en-US" dirty="0" smtClean="0"/>
              <a:t>detached state (joinable? Default: PTHREAD_CREATE_JOINABLE. Other option: PTHREAD_CREATE_DETACHED) </a:t>
            </a:r>
          </a:p>
          <a:p>
            <a:pPr lvl="2" algn="l" rtl="0"/>
            <a:r>
              <a:rPr lang="en-US" dirty="0" smtClean="0"/>
              <a:t>scheduling policy (real-time? PTHREAD_INHERIT_SCHED,PTHREAD_EXPLICIT_SCHED,SCHED_OTHER) </a:t>
            </a:r>
          </a:p>
          <a:p>
            <a:pPr lvl="2" algn="l" rtl="0"/>
            <a:r>
              <a:rPr lang="en-US" dirty="0" smtClean="0"/>
              <a:t>scheduling parameter </a:t>
            </a:r>
          </a:p>
          <a:p>
            <a:pPr lvl="2" algn="l" rtl="0"/>
            <a:r>
              <a:rPr lang="en-US" dirty="0" err="1" smtClean="0"/>
              <a:t>inheritsched</a:t>
            </a:r>
            <a:r>
              <a:rPr lang="en-US" dirty="0" smtClean="0"/>
              <a:t> attribute (Default: PTHREAD_EXPLICIT_SCHED Inherit from parent thread: PTHREAD_INHERIT_SCHED) </a:t>
            </a:r>
          </a:p>
          <a:p>
            <a:pPr lvl="2" algn="l" rtl="0"/>
            <a:r>
              <a:rPr lang="en-US" dirty="0" smtClean="0"/>
              <a:t>scope (Kernel threads: PTHREAD_SCOPE_SYSTEM User threads: PTHREAD_SCOPE_PROCESS Pick one or the other not both.) </a:t>
            </a:r>
          </a:p>
          <a:p>
            <a:pPr lvl="2" algn="l" rtl="0"/>
            <a:r>
              <a:rPr lang="en-US" dirty="0" smtClean="0"/>
              <a:t>guard size</a:t>
            </a:r>
          </a:p>
          <a:p>
            <a:pPr lvl="2" algn="l" rtl="0"/>
            <a:r>
              <a:rPr lang="en-US" dirty="0" smtClean="0"/>
              <a:t>stack address (See </a:t>
            </a:r>
            <a:r>
              <a:rPr lang="en-US" dirty="0" err="1" smtClean="0"/>
              <a:t>unistd.h</a:t>
            </a:r>
            <a:r>
              <a:rPr lang="en-US" dirty="0" smtClean="0"/>
              <a:t> and bits/</a:t>
            </a:r>
            <a:r>
              <a:rPr lang="en-US" dirty="0" err="1" smtClean="0"/>
              <a:t>posix_opt.h</a:t>
            </a:r>
            <a:r>
              <a:rPr lang="en-US" dirty="0" smtClean="0"/>
              <a:t> _POSIX_THREAD_ATTR_STACKADDR) </a:t>
            </a:r>
          </a:p>
          <a:p>
            <a:pPr lvl="2" algn="l" rtl="0"/>
            <a:r>
              <a:rPr lang="en-US" dirty="0" smtClean="0"/>
              <a:t>stack size (default minimum PTHREAD_STACK_SIZE set in </a:t>
            </a:r>
            <a:r>
              <a:rPr lang="en-US" dirty="0" err="1" smtClean="0"/>
              <a:t>pthread.h</a:t>
            </a:r>
            <a:r>
              <a:rPr lang="en-US" dirty="0" smtClean="0"/>
              <a:t>), </a:t>
            </a:r>
          </a:p>
          <a:p>
            <a:pPr algn="l" rtl="0"/>
            <a:endParaRPr lang="en-US" dirty="0"/>
          </a:p>
        </p:txBody>
      </p:sp>
      <p:sp>
        <p:nvSpPr>
          <p:cNvPr id="4" name="Slide Number Placeholder 3"/>
          <p:cNvSpPr>
            <a:spLocks noGrp="1"/>
          </p:cNvSpPr>
          <p:nvPr>
            <p:ph type="sldNum" sz="quarter" idx="10"/>
          </p:nvPr>
        </p:nvSpPr>
        <p:spPr/>
        <p:txBody>
          <a:bodyPr/>
          <a:lstStyle/>
          <a:p>
            <a:fld id="{301E0297-B0C4-447C-9EF8-B15FF963345B}" type="slidenum">
              <a:rPr lang="he-IL" smtClean="0"/>
              <a:pPr/>
              <a:t>13</a:t>
            </a:fld>
            <a:endParaRPr lang="he-IL"/>
          </a:p>
        </p:txBody>
      </p:sp>
    </p:spTree>
    <p:extLst>
      <p:ext uri="{BB962C8B-B14F-4D97-AF65-F5344CB8AC3E}">
        <p14:creationId xmlns:p14="http://schemas.microsoft.com/office/powerpoint/2010/main" val="1264456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err="1" smtClean="0"/>
              <a:t>Pthread_exit</a:t>
            </a:r>
            <a:r>
              <a:rPr lang="en-US" dirty="0" smtClean="0"/>
              <a:t> - </a:t>
            </a:r>
            <a:r>
              <a:rPr lang="en-US" sz="1200" b="0" i="0" kern="1200" dirty="0" smtClean="0">
                <a:solidFill>
                  <a:schemeClr val="dk1"/>
                </a:solidFill>
                <a:effectLst>
                  <a:outerShdw blurRad="38100" dist="38100" dir="2700000" algn="tl">
                    <a:srgbClr val="000000">
                      <a:alpha val="43137"/>
                    </a:srgbClr>
                  </a:outerShdw>
                </a:effectLst>
                <a:latin typeface="+mn-lt"/>
                <a:ea typeface="+mn-ea"/>
                <a:cs typeface="+mn-cs"/>
              </a:rPr>
              <a:t>Doesn’t terminate the whole process if called from the main</a:t>
            </a:r>
            <a:r>
              <a:rPr lang="en-US" sz="1200" b="0" i="0" kern="1200" baseline="0" dirty="0" smtClean="0">
                <a:solidFill>
                  <a:schemeClr val="dk1"/>
                </a:solidFill>
                <a:effectLst>
                  <a:outerShdw blurRad="38100" dist="38100" dir="2700000" algn="tl">
                    <a:srgbClr val="000000">
                      <a:alpha val="43137"/>
                    </a:srgbClr>
                  </a:outerShdw>
                </a:effectLst>
                <a:latin typeface="+mn-lt"/>
                <a:ea typeface="+mn-ea"/>
                <a:cs typeface="+mn-cs"/>
              </a:rPr>
              <a:t> function. Main function regards the thread’s main (run) function and not to “MAIN”.</a:t>
            </a:r>
            <a:endParaRPr lang="en-US" sz="1200" kern="1200" dirty="0" smtClean="0">
              <a:solidFill>
                <a:schemeClr val="dk1"/>
              </a:solidFill>
              <a:effectLst>
                <a:outerShdw blurRad="38100" dist="38100" dir="2700000" algn="tl">
                  <a:srgbClr val="000000">
                    <a:alpha val="43137"/>
                  </a:srgbClr>
                </a:outerShdw>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To allow other threads to continue execution, the main thread should terminate by calling </a:t>
            </a:r>
            <a:r>
              <a:rPr lang="en-US" sz="1200" b="1" kern="1200" dirty="0" err="1" smtClean="0">
                <a:solidFill>
                  <a:schemeClr val="tx1"/>
                </a:solidFill>
                <a:latin typeface="+mn-lt"/>
                <a:ea typeface="+mn-ea"/>
                <a:cs typeface="+mn-cs"/>
              </a:rPr>
              <a:t>pthread_exit</a:t>
            </a:r>
            <a:r>
              <a:rPr lang="en-US" sz="1200" kern="1200" dirty="0" smtClean="0">
                <a:solidFill>
                  <a:schemeClr val="tx1"/>
                </a:solidFill>
                <a:latin typeface="+mn-lt"/>
                <a:ea typeface="+mn-ea"/>
                <a:cs typeface="+mn-cs"/>
              </a:rPr>
              <a:t>() rather than </a:t>
            </a:r>
            <a:r>
              <a:rPr lang="en-US" sz="1200" u="none" strike="noStrike" kern="1200" dirty="0" smtClean="0">
                <a:solidFill>
                  <a:schemeClr val="tx1"/>
                </a:solidFill>
                <a:latin typeface="+mn-lt"/>
                <a:ea typeface="+mn-ea"/>
                <a:cs typeface="+mn-cs"/>
                <a:hlinkClick r:id="rId3" action="ppaction://hlinkfile"/>
              </a:rPr>
              <a:t>exit(3)</a:t>
            </a:r>
            <a:r>
              <a:rPr lang="en-US" sz="1200" kern="1200" dirty="0" smtClean="0">
                <a:solidFill>
                  <a:schemeClr val="tx1"/>
                </a:solidFill>
                <a:latin typeface="+mn-lt"/>
                <a:ea typeface="+mn-ea"/>
                <a:cs typeface="+mn-cs"/>
              </a:rPr>
              <a:t>. </a:t>
            </a:r>
            <a:endParaRPr lang="he-IL" dirty="0" smtClean="0"/>
          </a:p>
          <a:p>
            <a:pPr marL="171450" indent="-171450" algn="l" rtl="0">
              <a:buFont typeface="Arial" pitchFamily="34" charset="0"/>
              <a:buChar char="•"/>
            </a:pPr>
            <a:r>
              <a:rPr lang="en-US" sz="1200" kern="1200" dirty="0" smtClean="0">
                <a:solidFill>
                  <a:schemeClr val="tx1"/>
                </a:solidFill>
                <a:latin typeface="+mn-lt"/>
                <a:ea typeface="+mn-ea"/>
                <a:cs typeface="+mn-cs"/>
              </a:rPr>
              <a:t>Performing a return from the start function of any thread other than the main thread results in an implicit call to </a:t>
            </a:r>
            <a:r>
              <a:rPr lang="en-US" sz="1200" b="1" kern="1200" dirty="0" err="1" smtClean="0">
                <a:solidFill>
                  <a:schemeClr val="tx1"/>
                </a:solidFill>
                <a:latin typeface="+mn-lt"/>
                <a:ea typeface="+mn-ea"/>
                <a:cs typeface="+mn-cs"/>
              </a:rPr>
              <a:t>pthread_exit</a:t>
            </a:r>
            <a:r>
              <a:rPr lang="en-US" sz="1200" kern="1200" dirty="0" smtClean="0">
                <a:solidFill>
                  <a:schemeClr val="tx1"/>
                </a:solidFill>
                <a:latin typeface="+mn-lt"/>
                <a:ea typeface="+mn-ea"/>
                <a:cs typeface="+mn-cs"/>
              </a:rPr>
              <a:t>(), using the function's return value as the thread's exit status. </a:t>
            </a:r>
            <a:endParaRPr lang="he-IL" dirty="0"/>
          </a:p>
        </p:txBody>
      </p:sp>
      <p:sp>
        <p:nvSpPr>
          <p:cNvPr id="4" name="Slide Number Placeholder 3"/>
          <p:cNvSpPr>
            <a:spLocks noGrp="1"/>
          </p:cNvSpPr>
          <p:nvPr>
            <p:ph type="sldNum" sz="quarter" idx="10"/>
          </p:nvPr>
        </p:nvSpPr>
        <p:spPr/>
        <p:txBody>
          <a:bodyPr/>
          <a:lstStyle/>
          <a:p>
            <a:fld id="{301E0297-B0C4-447C-9EF8-B15FF963345B}" type="slidenum">
              <a:rPr lang="he-IL" smtClean="0"/>
              <a:pPr/>
              <a:t>14</a:t>
            </a:fld>
            <a:endParaRPr lang="he-IL"/>
          </a:p>
        </p:txBody>
      </p:sp>
    </p:spTree>
    <p:extLst>
      <p:ext uri="{BB962C8B-B14F-4D97-AF65-F5344CB8AC3E}">
        <p14:creationId xmlns:p14="http://schemas.microsoft.com/office/powerpoint/2010/main" val="1426208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Without</a:t>
            </a:r>
            <a:r>
              <a:rPr lang="en-US" baseline="0" dirty="0" smtClean="0"/>
              <a:t> the join at the end, the main thread would finish and the other thread would die as well</a:t>
            </a:r>
            <a:endParaRPr lang="en-US" dirty="0"/>
          </a:p>
        </p:txBody>
      </p:sp>
      <p:sp>
        <p:nvSpPr>
          <p:cNvPr id="4" name="Slide Number Placeholder 3"/>
          <p:cNvSpPr>
            <a:spLocks noGrp="1"/>
          </p:cNvSpPr>
          <p:nvPr>
            <p:ph type="sldNum" sz="quarter" idx="10"/>
          </p:nvPr>
        </p:nvSpPr>
        <p:spPr/>
        <p:txBody>
          <a:bodyPr/>
          <a:lstStyle/>
          <a:p>
            <a:fld id="{301E0297-B0C4-447C-9EF8-B15FF963345B}" type="slidenum">
              <a:rPr lang="he-IL" smtClean="0"/>
              <a:pPr/>
              <a:t>15</a:t>
            </a:fld>
            <a:endParaRPr lang="he-IL"/>
          </a:p>
        </p:txBody>
      </p:sp>
    </p:spTree>
    <p:extLst>
      <p:ext uri="{BB962C8B-B14F-4D97-AF65-F5344CB8AC3E}">
        <p14:creationId xmlns:p14="http://schemas.microsoft.com/office/powerpoint/2010/main" val="37360885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rtl="0"/>
            <a:r>
              <a:rPr lang="en-US" sz="1200" kern="1200" dirty="0" err="1" smtClean="0">
                <a:solidFill>
                  <a:schemeClr val="tx1"/>
                </a:solidFill>
                <a:latin typeface="+mn-lt"/>
                <a:ea typeface="+mn-ea"/>
                <a:cs typeface="+mn-cs"/>
              </a:rPr>
              <a:t>pthread_exit</a:t>
            </a:r>
            <a:r>
              <a:rPr lang="en-US" sz="1200" kern="1200" dirty="0" smtClean="0">
                <a:solidFill>
                  <a:schemeClr val="tx1"/>
                </a:solidFill>
                <a:latin typeface="+mn-lt"/>
                <a:ea typeface="+mn-ea"/>
                <a:cs typeface="+mn-cs"/>
              </a:rPr>
              <a:t> is used to return a value to the main thread</a:t>
            </a:r>
            <a:endParaRPr lang="he-IL" dirty="0"/>
          </a:p>
        </p:txBody>
      </p:sp>
      <p:sp>
        <p:nvSpPr>
          <p:cNvPr id="4" name="Slide Number Placeholder 3"/>
          <p:cNvSpPr>
            <a:spLocks noGrp="1"/>
          </p:cNvSpPr>
          <p:nvPr>
            <p:ph type="sldNum" sz="quarter" idx="10"/>
          </p:nvPr>
        </p:nvSpPr>
        <p:spPr/>
        <p:txBody>
          <a:bodyPr/>
          <a:lstStyle/>
          <a:p>
            <a:fld id="{301E0297-B0C4-447C-9EF8-B15FF963345B}" type="slidenum">
              <a:rPr lang="he-IL" smtClean="0"/>
              <a:pPr/>
              <a:t>18</a:t>
            </a:fld>
            <a:endParaRPr lang="he-IL"/>
          </a:p>
        </p:txBody>
      </p:sp>
    </p:spTree>
    <p:extLst>
      <p:ext uri="{BB962C8B-B14F-4D97-AF65-F5344CB8AC3E}">
        <p14:creationId xmlns:p14="http://schemas.microsoft.com/office/powerpoint/2010/main" val="1607916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A55B40CC-C7BC-4FA9-89F0-D573963080FE}" type="datetime1">
              <a:rPr lang="en-US" smtClean="0"/>
              <a:pPr>
                <a:defRPr/>
              </a:pPr>
              <a:t>4/18/2017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6E197B7-8FD1-4483-A857-BDA15C29DA50}"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C26D26D-D542-4259-BA21-5DE1EB4CB67A}" type="datetime1">
              <a:rPr lang="en-US" smtClean="0"/>
              <a:pPr>
                <a:defRPr/>
              </a:pPr>
              <a:t>4/18/2017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766109E-F77B-498D-84E6-806DEBF14B6B}"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32D41AC-12AE-45CA-B029-3A39E03C1E76}" type="datetime1">
              <a:rPr lang="en-US" smtClean="0"/>
              <a:pPr>
                <a:defRPr/>
              </a:pPr>
              <a:t>4/18/2017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240BF13-E167-4261-88D8-9C7625EF052B}"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DFB10FE-2793-4D64-A098-C7647A60CAFD}" type="datetime1">
              <a:rPr lang="en-US" smtClean="0"/>
              <a:pPr>
                <a:defRPr/>
              </a:pPr>
              <a:t>4/18/2017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36037BA-12B8-4699-BD4C-5CB97F6C5088}"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C3A3D90-9A82-4A10-B825-AA3AF32B1141}" type="datetime1">
              <a:rPr lang="en-US" smtClean="0"/>
              <a:pPr>
                <a:defRPr/>
              </a:pPr>
              <a:t>4/18/2017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5E68FDF-B51E-47D8-B2BF-A2E88BFC5D80}"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AB697B8A-6A3B-4E1F-982F-D6B288FC139B}" type="datetime1">
              <a:rPr lang="en-US" smtClean="0"/>
              <a:pPr>
                <a:defRPr/>
              </a:pPr>
              <a:t>4/18/2017</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0D037EA-D864-422D-B410-B84FA4FD8B8F}"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A383E62-1937-4C24-AA1F-C90E7932D270}" type="datetime1">
              <a:rPr lang="en-US" smtClean="0"/>
              <a:pPr>
                <a:defRPr/>
              </a:pPr>
              <a:t>4/18/2017</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42C3B16-D9A1-4846-A495-4764E0B34602}"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2D8BB98-E1A5-47F1-99A9-0827FD57D2EE}" type="datetime1">
              <a:rPr lang="en-US" smtClean="0"/>
              <a:pPr>
                <a:defRPr/>
              </a:pPr>
              <a:t>4/18/2017</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A25F699-24A8-4548-B5A7-33E24A3E6678}"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5492B31-F959-4920-BD46-5E88FBA173AA}" type="datetime1">
              <a:rPr lang="en-US" smtClean="0"/>
              <a:pPr>
                <a:defRPr/>
              </a:pPr>
              <a:t>4/18/2017</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AE4B1AC7-3409-4FD1-AE07-C9326E2D80C7}"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C93DED1-9DEB-4671-BC95-E281E86A4012}" type="datetime1">
              <a:rPr lang="en-US" smtClean="0"/>
              <a:pPr>
                <a:defRPr/>
              </a:pPr>
              <a:t>4/18/2017</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CD6D925-9097-4B0A-BB08-F8CFE715D10F}"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EA73EDF-93DD-4B60-B0FA-A3EDDD8A374F}" type="datetime1">
              <a:rPr lang="en-US" smtClean="0"/>
              <a:pPr>
                <a:defRPr/>
              </a:pPr>
              <a:t>4/18/2017</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20F08DF-2ACB-4402-BBD2-F52AD5DA46E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p>
            <a:pPr lvl="0"/>
            <a:r>
              <a:rPr lang="en-US" dirty="0"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1B6BC7B8-6613-479D-848E-0FF908ED5B03}" type="datetime1">
              <a:rPr lang="en-US" smtClean="0"/>
              <a:pPr>
                <a:defRPr/>
              </a:pPr>
              <a:t>4/18/2017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AFA676AD-F980-4355-81C0-995AFBB4C3CD}"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research.microsoft.com/en-us/um/people/mbj/mars_pathfinder/mars_pathfinder.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algn="ctr" eaLnBrk="1" hangingPunct="1"/>
            <a:r>
              <a:rPr lang="en-US" dirty="0" smtClean="0"/>
              <a:t>Operating Systems</a:t>
            </a:r>
          </a:p>
        </p:txBody>
      </p:sp>
      <p:sp>
        <p:nvSpPr>
          <p:cNvPr id="3" name="Subtitle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en-US" dirty="0" smtClean="0"/>
              <a:t>Practical Session 4</a:t>
            </a:r>
            <a:br>
              <a:rPr lang="en-US" dirty="0" smtClean="0"/>
            </a:br>
            <a:r>
              <a:rPr lang="en-US" dirty="0" smtClean="0"/>
              <a:t>Threads</a:t>
            </a:r>
            <a:endParaRPr lang="en-US" dirty="0"/>
          </a:p>
        </p:txBody>
      </p:sp>
      <p:sp>
        <p:nvSpPr>
          <p:cNvPr id="4" name="Slide Number Placeholder 3"/>
          <p:cNvSpPr>
            <a:spLocks noGrp="1"/>
          </p:cNvSpPr>
          <p:nvPr>
            <p:ph type="sldNum" sz="quarter" idx="12"/>
          </p:nvPr>
        </p:nvSpPr>
        <p:spPr/>
        <p:txBody>
          <a:bodyPr/>
          <a:lstStyle/>
          <a:p>
            <a:pPr>
              <a:defRPr/>
            </a:pPr>
            <a:fld id="{E6E197B7-8FD1-4483-A857-BDA15C29DA50}" type="slidenum">
              <a:rPr lang="en-US" smtClean="0"/>
              <a:pPr>
                <a:defRPr/>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smtClean="0"/>
              <a:t>User-level threads (cont’d)</a:t>
            </a:r>
            <a:endParaRPr lang="he-IL" dirty="0" smtClean="0"/>
          </a:p>
        </p:txBody>
      </p:sp>
      <p:sp>
        <p:nvSpPr>
          <p:cNvPr id="3" name="Content Placeholder 2"/>
          <p:cNvSpPr>
            <a:spLocks noGrp="1"/>
          </p:cNvSpPr>
          <p:nvPr>
            <p:ph idx="1"/>
          </p:nvPr>
        </p:nvSpPr>
        <p:spPr>
          <a:xfrm>
            <a:off x="457200" y="1600200"/>
            <a:ext cx="8229600" cy="4953000"/>
          </a:xfrm>
        </p:spPr>
        <p:txBody>
          <a:bodyPr rtlCol="0">
            <a:normAutofit/>
          </a:bodyPr>
          <a:lstStyle/>
          <a:p>
            <a:r>
              <a:rPr lang="en-US" sz="2800" dirty="0" smtClean="0"/>
              <a:t>User-level </a:t>
            </a:r>
            <a:r>
              <a:rPr lang="en-US" sz="2800" dirty="0"/>
              <a:t>threads implement in user-level libraries, rather than via systems calls, so thread switching does not need to call operating system and to cause interrupt to the kernel. </a:t>
            </a:r>
            <a:endParaRPr lang="en-US" sz="2800" dirty="0" smtClean="0"/>
          </a:p>
          <a:p>
            <a:pPr eaLnBrk="1" fontAlgn="auto" hangingPunct="1">
              <a:spcAft>
                <a:spcPts val="0"/>
              </a:spcAft>
              <a:buFont typeface="Arial" pitchFamily="34" charset="0"/>
              <a:buChar char="•"/>
              <a:defRPr/>
            </a:pPr>
            <a:r>
              <a:rPr lang="en-US" sz="2800" dirty="0" smtClean="0"/>
              <a:t>The kernel’s inability to distinguish between user level threads makes it </a:t>
            </a:r>
            <a:r>
              <a:rPr lang="en-US" sz="2800" u="sng" dirty="0" smtClean="0"/>
              <a:t>difficult to design preemptive scheduling</a:t>
            </a:r>
            <a:r>
              <a:rPr lang="en-US" sz="2800" dirty="0" smtClean="0"/>
              <a:t>.</a:t>
            </a:r>
          </a:p>
          <a:p>
            <a:pPr eaLnBrk="1" fontAlgn="auto" hangingPunct="1">
              <a:spcAft>
                <a:spcPts val="0"/>
              </a:spcAft>
              <a:buFont typeface="Arial" pitchFamily="34" charset="0"/>
              <a:buChar char="•"/>
              <a:defRPr/>
            </a:pPr>
            <a:r>
              <a:rPr lang="en-US" sz="2800" dirty="0" smtClean="0"/>
              <a:t>If a thread makes a blocking system call, </a:t>
            </a:r>
            <a:r>
              <a:rPr lang="en-US" sz="2800" u="sng" dirty="0" smtClean="0"/>
              <a:t>the entire process is blocked</a:t>
            </a:r>
            <a:r>
              <a:rPr lang="en-US" sz="2800" dirty="0" smtClean="0"/>
              <a:t>.</a:t>
            </a:r>
          </a:p>
          <a:p>
            <a:pPr eaLnBrk="1" fontAlgn="auto" hangingPunct="1">
              <a:spcAft>
                <a:spcPts val="0"/>
              </a:spcAft>
              <a:buFont typeface="Arial" pitchFamily="34" charset="0"/>
              <a:buChar char="•"/>
              <a:defRPr/>
            </a:pPr>
            <a:r>
              <a:rPr lang="en-US" sz="2800" dirty="0" smtClean="0"/>
              <a:t>Will only utilize a </a:t>
            </a:r>
            <a:r>
              <a:rPr lang="en-US" sz="2800" u="sng" dirty="0" smtClean="0"/>
              <a:t>single CPU</a:t>
            </a:r>
            <a:r>
              <a:rPr lang="en-US" sz="2800" dirty="0" smtClean="0"/>
              <a:t>.</a:t>
            </a:r>
          </a:p>
          <a:p>
            <a:pPr eaLnBrk="1" fontAlgn="auto" hangingPunct="1">
              <a:spcAft>
                <a:spcPts val="0"/>
              </a:spcAft>
              <a:buFont typeface="Arial" pitchFamily="34" charset="0"/>
              <a:buChar char="•"/>
              <a:defRPr/>
            </a:pPr>
            <a:endParaRPr lang="he-IL" dirty="0"/>
          </a:p>
        </p:txBody>
      </p:sp>
      <p:sp>
        <p:nvSpPr>
          <p:cNvPr id="4" name="Slide Number Placeholder 3"/>
          <p:cNvSpPr>
            <a:spLocks noGrp="1"/>
          </p:cNvSpPr>
          <p:nvPr>
            <p:ph type="sldNum" sz="quarter" idx="12"/>
          </p:nvPr>
        </p:nvSpPr>
        <p:spPr/>
        <p:txBody>
          <a:bodyPr/>
          <a:lstStyle/>
          <a:p>
            <a:pPr>
              <a:defRPr/>
            </a:pPr>
            <a:fld id="{536037BA-12B8-4699-BD4C-5CB97F6C5088}" type="slidenum">
              <a:rPr lang="en-US" smtClean="0"/>
              <a:pPr>
                <a:defRPr/>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t>Kernel-level threads</a:t>
            </a:r>
            <a:endParaRPr lang="he-IL" smtClean="0"/>
          </a:p>
        </p:txBody>
      </p:sp>
      <p:sp>
        <p:nvSpPr>
          <p:cNvPr id="3" name="Content Placeholder 2"/>
          <p:cNvSpPr>
            <a:spLocks noGrp="1"/>
          </p:cNvSpPr>
          <p:nvPr>
            <p:ph idx="1"/>
          </p:nvPr>
        </p:nvSpPr>
        <p:spPr>
          <a:xfrm>
            <a:off x="457200" y="1600200"/>
            <a:ext cx="8229600" cy="4724400"/>
          </a:xfrm>
        </p:spPr>
        <p:txBody>
          <a:bodyPr rtlCol="0">
            <a:normAutofit fontScale="92500"/>
          </a:bodyPr>
          <a:lstStyle/>
          <a:p>
            <a:pPr eaLnBrk="1" fontAlgn="auto" hangingPunct="1">
              <a:spcAft>
                <a:spcPts val="0"/>
              </a:spcAft>
              <a:buFont typeface="Arial" pitchFamily="34" charset="0"/>
              <a:buChar char="•"/>
              <a:defRPr/>
            </a:pPr>
            <a:r>
              <a:rPr lang="en-US" sz="3000" dirty="0" smtClean="0"/>
              <a:t>All threads are visible to the kernel.</a:t>
            </a:r>
          </a:p>
          <a:p>
            <a:pPr eaLnBrk="1" fontAlgn="auto" hangingPunct="1">
              <a:spcAft>
                <a:spcPts val="0"/>
              </a:spcAft>
              <a:buFont typeface="Arial" pitchFamily="34" charset="0"/>
              <a:buChar char="•"/>
              <a:defRPr/>
            </a:pPr>
            <a:r>
              <a:rPr lang="en-US" sz="3000" dirty="0" smtClean="0"/>
              <a:t>The kernel manages the threads. </a:t>
            </a:r>
          </a:p>
          <a:p>
            <a:pPr lvl="1" eaLnBrk="1" fontAlgn="auto" hangingPunct="1">
              <a:spcAft>
                <a:spcPts val="0"/>
              </a:spcAft>
              <a:buFont typeface="Arial" pitchFamily="34" charset="0"/>
              <a:buChar char="•"/>
              <a:defRPr/>
            </a:pPr>
            <a:r>
              <a:rPr lang="en-US" sz="2600" dirty="0" smtClean="0"/>
              <a:t>T</a:t>
            </a:r>
            <a:r>
              <a:rPr lang="en-US" sz="2400" dirty="0" smtClean="0"/>
              <a:t>he </a:t>
            </a:r>
            <a:r>
              <a:rPr lang="en-US" sz="2400" dirty="0"/>
              <a:t>kernel schedules each thread within the </a:t>
            </a:r>
            <a:r>
              <a:rPr lang="en-US" sz="2400" dirty="0" smtClean="0"/>
              <a:t>time-slice </a:t>
            </a:r>
            <a:r>
              <a:rPr lang="en-US" sz="2400" dirty="0"/>
              <a:t>of each process</a:t>
            </a:r>
            <a:r>
              <a:rPr lang="en-US" sz="2400" dirty="0" smtClean="0"/>
              <a:t>.</a:t>
            </a:r>
            <a:endParaRPr lang="en-US" sz="2600" dirty="0" smtClean="0"/>
          </a:p>
          <a:p>
            <a:pPr eaLnBrk="1" fontAlgn="auto" hangingPunct="1">
              <a:spcAft>
                <a:spcPts val="0"/>
              </a:spcAft>
              <a:buFont typeface="Arial" pitchFamily="34" charset="0"/>
              <a:buChar char="•"/>
              <a:defRPr/>
            </a:pPr>
            <a:r>
              <a:rPr lang="en-US" sz="3000" dirty="0" smtClean="0"/>
              <a:t>The user cannot define the scheduling policy.</a:t>
            </a:r>
          </a:p>
          <a:p>
            <a:pPr eaLnBrk="1" fontAlgn="auto" hangingPunct="1">
              <a:spcAft>
                <a:spcPts val="0"/>
              </a:spcAft>
              <a:buFont typeface="Arial" pitchFamily="34" charset="0"/>
              <a:buChar char="•"/>
              <a:defRPr/>
            </a:pPr>
            <a:r>
              <a:rPr lang="en-US" sz="3000" dirty="0" smtClean="0"/>
              <a:t>Context switching is slower for kernel threads than for user-level threads.</a:t>
            </a:r>
          </a:p>
          <a:p>
            <a:pPr eaLnBrk="1" fontAlgn="auto" hangingPunct="1">
              <a:spcAft>
                <a:spcPts val="0"/>
              </a:spcAft>
              <a:buFont typeface="Arial" pitchFamily="34" charset="0"/>
              <a:buChar char="•"/>
              <a:defRPr/>
            </a:pPr>
            <a:r>
              <a:rPr lang="en-US" sz="3000" dirty="0" smtClean="0"/>
              <a:t>Because the kernel is aware of the threads, in multiple CPU machines, each CPU can run a different thread of the same process, at the same time.</a:t>
            </a:r>
          </a:p>
          <a:p>
            <a:pPr eaLnBrk="1" fontAlgn="auto" hangingPunct="1">
              <a:spcAft>
                <a:spcPts val="0"/>
              </a:spcAft>
              <a:buFont typeface="Arial" pitchFamily="34" charset="0"/>
              <a:buChar char="•"/>
              <a:defRPr/>
            </a:pPr>
            <a:endParaRPr lang="he-IL" dirty="0"/>
          </a:p>
        </p:txBody>
      </p:sp>
      <p:sp>
        <p:nvSpPr>
          <p:cNvPr id="4" name="Slide Number Placeholder 3"/>
          <p:cNvSpPr>
            <a:spLocks noGrp="1"/>
          </p:cNvSpPr>
          <p:nvPr>
            <p:ph type="sldNum" sz="quarter" idx="12"/>
          </p:nvPr>
        </p:nvSpPr>
        <p:spPr/>
        <p:txBody>
          <a:bodyPr/>
          <a:lstStyle/>
          <a:p>
            <a:pPr>
              <a:defRPr/>
            </a:pPr>
            <a:fld id="{536037BA-12B8-4699-BD4C-5CB97F6C5088}" type="slidenum">
              <a:rPr lang="en-US" smtClean="0"/>
              <a:pPr>
                <a:defRPr/>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752600"/>
          <a:ext cx="8229600" cy="2595880"/>
        </p:xfrm>
        <a:graphic>
          <a:graphicData uri="http://schemas.openxmlformats.org/drawingml/2006/table">
            <a:tbl>
              <a:tblPr rtl="1" firstRow="1" bandRow="1">
                <a:tableStyleId>{5C22544A-7EE6-4342-B048-85BDC9FD1C3A}</a:tableStyleId>
              </a:tblPr>
              <a:tblGrid>
                <a:gridCol w="2954866"/>
                <a:gridCol w="2966156"/>
                <a:gridCol w="2308578"/>
              </a:tblGrid>
              <a:tr h="370840">
                <a:tc>
                  <a:txBody>
                    <a:bodyPr/>
                    <a:lstStyle/>
                    <a:p>
                      <a:pPr algn="l" rtl="0"/>
                      <a:r>
                        <a:rPr lang="en-US" dirty="0" smtClean="0"/>
                        <a:t>Kernel-level threads</a:t>
                      </a:r>
                      <a:endParaRPr lang="he-IL" dirty="0"/>
                    </a:p>
                  </a:txBody>
                  <a:tcPr/>
                </a:tc>
                <a:tc>
                  <a:txBody>
                    <a:bodyPr/>
                    <a:lstStyle/>
                    <a:p>
                      <a:pPr algn="l" rtl="0"/>
                      <a:r>
                        <a:rPr lang="en-US" dirty="0" smtClean="0"/>
                        <a:t>User-level threads</a:t>
                      </a:r>
                      <a:endParaRPr lang="he-IL" dirty="0"/>
                    </a:p>
                  </a:txBody>
                  <a:tcPr/>
                </a:tc>
                <a:tc>
                  <a:txBody>
                    <a:bodyPr/>
                    <a:lstStyle/>
                    <a:p>
                      <a:pPr algn="l" rtl="0"/>
                      <a:endParaRPr lang="he-IL" dirty="0"/>
                    </a:p>
                  </a:txBody>
                  <a:tcPr/>
                </a:tc>
              </a:tr>
              <a:tr h="370840">
                <a:tc>
                  <a:txBody>
                    <a:bodyPr/>
                    <a:lstStyle/>
                    <a:p>
                      <a:pPr algn="l" rtl="0"/>
                      <a:r>
                        <a:rPr lang="en-US" dirty="0" smtClean="0"/>
                        <a:t>Visible to the kernel</a:t>
                      </a:r>
                      <a:endParaRPr lang="he-IL" dirty="0"/>
                    </a:p>
                  </a:txBody>
                  <a:tcPr/>
                </a:tc>
                <a:tc>
                  <a:txBody>
                    <a:bodyPr/>
                    <a:lstStyle/>
                    <a:p>
                      <a:pPr algn="l" rtl="0"/>
                      <a:r>
                        <a:rPr lang="en-US" dirty="0" smtClean="0"/>
                        <a:t>Invisible</a:t>
                      </a:r>
                      <a:r>
                        <a:rPr lang="en-US" baseline="0" dirty="0" smtClean="0"/>
                        <a:t> to the kernel</a:t>
                      </a:r>
                      <a:endParaRPr lang="he-IL" dirty="0"/>
                    </a:p>
                  </a:txBody>
                  <a:tcPr/>
                </a:tc>
                <a:tc>
                  <a:txBody>
                    <a:bodyPr/>
                    <a:lstStyle/>
                    <a:p>
                      <a:pPr algn="l" rtl="0"/>
                      <a:r>
                        <a:rPr lang="en-US" dirty="0" smtClean="0"/>
                        <a:t>Threads</a:t>
                      </a:r>
                      <a:endParaRPr lang="he-IL" dirty="0"/>
                    </a:p>
                  </a:txBody>
                  <a:tcPr/>
                </a:tc>
              </a:tr>
              <a:tr h="370840">
                <a:tc>
                  <a:txBody>
                    <a:bodyPr/>
                    <a:lstStyle/>
                    <a:p>
                      <a:pPr algn="l" rtl="0"/>
                      <a:r>
                        <a:rPr lang="en-US" dirty="0" smtClean="0"/>
                        <a:t>Kernel defined</a:t>
                      </a:r>
                      <a:endParaRPr lang="he-IL" dirty="0"/>
                    </a:p>
                  </a:txBody>
                  <a:tcPr/>
                </a:tc>
                <a:tc>
                  <a:txBody>
                    <a:bodyPr/>
                    <a:lstStyle/>
                    <a:p>
                      <a:pPr algn="l" rtl="0"/>
                      <a:r>
                        <a:rPr lang="en-US" dirty="0" smtClean="0"/>
                        <a:t>User defined</a:t>
                      </a:r>
                      <a:endParaRPr lang="he-IL" dirty="0"/>
                    </a:p>
                  </a:txBody>
                  <a:tcPr/>
                </a:tc>
                <a:tc>
                  <a:txBody>
                    <a:bodyPr/>
                    <a:lstStyle/>
                    <a:p>
                      <a:pPr algn="l" rtl="0"/>
                      <a:r>
                        <a:rPr lang="en-US" dirty="0" smtClean="0"/>
                        <a:t>Scheduling</a:t>
                      </a:r>
                      <a:r>
                        <a:rPr lang="en-US" baseline="0" dirty="0" smtClean="0"/>
                        <a:t> policy</a:t>
                      </a:r>
                      <a:endParaRPr lang="he-IL" dirty="0"/>
                    </a:p>
                  </a:txBody>
                  <a:tcPr/>
                </a:tc>
              </a:tr>
              <a:tr h="370840">
                <a:tc>
                  <a:txBody>
                    <a:bodyPr/>
                    <a:lstStyle/>
                    <a:p>
                      <a:pPr algn="l" rtl="0"/>
                      <a:r>
                        <a:rPr lang="en-US" dirty="0" smtClean="0"/>
                        <a:t>Preemptive</a:t>
                      </a:r>
                      <a:endParaRPr lang="he-IL" dirty="0"/>
                    </a:p>
                  </a:txBody>
                  <a:tcPr/>
                </a:tc>
                <a:tc>
                  <a:txBody>
                    <a:bodyPr/>
                    <a:lstStyle/>
                    <a:p>
                      <a:pPr algn="l" rtl="0"/>
                      <a:r>
                        <a:rPr lang="en-US" dirty="0" smtClean="0"/>
                        <a:t>Non-preemptive</a:t>
                      </a:r>
                      <a:r>
                        <a:rPr lang="en-US" baseline="30000" dirty="0" smtClean="0"/>
                        <a:t>*</a:t>
                      </a:r>
                      <a:endParaRPr lang="he-IL" baseline="30000" dirty="0"/>
                    </a:p>
                  </a:txBody>
                  <a:tcPr/>
                </a:tc>
                <a:tc>
                  <a:txBody>
                    <a:bodyPr/>
                    <a:lstStyle/>
                    <a:p>
                      <a:pPr algn="l" rtl="0"/>
                      <a:r>
                        <a:rPr lang="en-US" dirty="0" smtClean="0"/>
                        <a:t>Thread switching</a:t>
                      </a:r>
                      <a:endParaRPr lang="he-IL" dirty="0"/>
                    </a:p>
                  </a:txBody>
                  <a:tcPr/>
                </a:tc>
              </a:tr>
              <a:tr h="370840">
                <a:tc>
                  <a:txBody>
                    <a:bodyPr/>
                    <a:lstStyle/>
                    <a:p>
                      <a:pPr algn="l" rtl="0"/>
                      <a:r>
                        <a:rPr lang="en-US" dirty="0" smtClean="0"/>
                        <a:t>Slower, done by the kernel</a:t>
                      </a:r>
                      <a:endParaRPr lang="he-IL" dirty="0"/>
                    </a:p>
                  </a:txBody>
                  <a:tcPr/>
                </a:tc>
                <a:tc>
                  <a:txBody>
                    <a:bodyPr/>
                    <a:lstStyle/>
                    <a:p>
                      <a:pPr algn="l" rtl="0"/>
                      <a:r>
                        <a:rPr lang="en-US" dirty="0" smtClean="0"/>
                        <a:t>Faster, done by the runtime</a:t>
                      </a:r>
                      <a:endParaRPr lang="he-IL" dirty="0"/>
                    </a:p>
                  </a:txBody>
                  <a:tcPr/>
                </a:tc>
                <a:tc>
                  <a:txBody>
                    <a:bodyPr/>
                    <a:lstStyle/>
                    <a:p>
                      <a:pPr algn="l" rtl="0"/>
                      <a:r>
                        <a:rPr lang="en-US" dirty="0" smtClean="0"/>
                        <a:t>Context switch</a:t>
                      </a:r>
                      <a:endParaRPr lang="he-IL"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Block</a:t>
                      </a:r>
                      <a:r>
                        <a:rPr lang="en-US" baseline="0" dirty="0" smtClean="0"/>
                        <a:t> the single thread</a:t>
                      </a:r>
                      <a:endParaRPr lang="he-IL" dirty="0" smtClean="0"/>
                    </a:p>
                  </a:txBody>
                  <a:tcPr/>
                </a:tc>
                <a:tc>
                  <a:txBody>
                    <a:bodyPr/>
                    <a:lstStyle/>
                    <a:p>
                      <a:pPr algn="l" rtl="0"/>
                      <a:r>
                        <a:rPr lang="en-US" dirty="0" smtClean="0"/>
                        <a:t>Block</a:t>
                      </a:r>
                      <a:r>
                        <a:rPr lang="en-US" baseline="0" dirty="0" smtClean="0"/>
                        <a:t> the whole process</a:t>
                      </a:r>
                      <a:endParaRPr lang="he-IL" dirty="0"/>
                    </a:p>
                  </a:txBody>
                  <a:tcPr/>
                </a:tc>
                <a:tc>
                  <a:txBody>
                    <a:bodyPr/>
                    <a:lstStyle/>
                    <a:p>
                      <a:pPr algn="l" rtl="0"/>
                      <a:r>
                        <a:rPr lang="en-US" dirty="0" smtClean="0"/>
                        <a:t>Blocking calls</a:t>
                      </a:r>
                      <a:endParaRPr lang="he-IL" dirty="0"/>
                    </a:p>
                  </a:txBody>
                  <a:tcPr/>
                </a:tc>
              </a:tr>
              <a:tr h="370840">
                <a:tc>
                  <a:txBody>
                    <a:bodyPr/>
                    <a:lstStyle/>
                    <a:p>
                      <a:pPr algn="l" rtl="0"/>
                      <a:r>
                        <a:rPr lang="en-US" dirty="0" smtClean="0"/>
                        <a:t>Held by the kernel</a:t>
                      </a:r>
                      <a:endParaRPr lang="he-IL" dirty="0"/>
                    </a:p>
                  </a:txBody>
                  <a:tcPr/>
                </a:tc>
                <a:tc>
                  <a:txBody>
                    <a:bodyPr/>
                    <a:lstStyle/>
                    <a:p>
                      <a:pPr algn="l" rtl="0"/>
                      <a:r>
                        <a:rPr lang="en-US" dirty="0" smtClean="0"/>
                        <a:t>Held by the process</a:t>
                      </a:r>
                      <a:endParaRPr lang="he-IL" dirty="0"/>
                    </a:p>
                  </a:txBody>
                  <a:tcPr/>
                </a:tc>
                <a:tc>
                  <a:txBody>
                    <a:bodyPr/>
                    <a:lstStyle/>
                    <a:p>
                      <a:pPr algn="l" rtl="0"/>
                      <a:r>
                        <a:rPr lang="en-US" dirty="0" smtClean="0"/>
                        <a:t>Thread table</a:t>
                      </a:r>
                      <a:endParaRPr lang="he-IL" dirty="0"/>
                    </a:p>
                  </a:txBody>
                  <a:tcPr/>
                </a:tc>
              </a:tr>
            </a:tbl>
          </a:graphicData>
        </a:graphic>
      </p:graphicFrame>
      <p:sp>
        <p:nvSpPr>
          <p:cNvPr id="12324" name="Title 1"/>
          <p:cNvSpPr>
            <a:spLocks noGrp="1"/>
          </p:cNvSpPr>
          <p:nvPr>
            <p:ph type="title"/>
          </p:nvPr>
        </p:nvSpPr>
        <p:spPr/>
        <p:txBody>
          <a:bodyPr/>
          <a:lstStyle/>
          <a:p>
            <a:pPr eaLnBrk="1" hangingPunct="1"/>
            <a:r>
              <a:rPr lang="en-US" smtClean="0"/>
              <a:t>User-level vs. kernel-level threads</a:t>
            </a:r>
            <a:endParaRPr lang="he-IL" smtClean="0"/>
          </a:p>
        </p:txBody>
      </p:sp>
      <p:sp>
        <p:nvSpPr>
          <p:cNvPr id="5" name="Slide Number Placeholder 4"/>
          <p:cNvSpPr>
            <a:spLocks noGrp="1"/>
          </p:cNvSpPr>
          <p:nvPr>
            <p:ph type="sldNum" sz="quarter" idx="12"/>
          </p:nvPr>
        </p:nvSpPr>
        <p:spPr/>
        <p:txBody>
          <a:bodyPr/>
          <a:lstStyle/>
          <a:p>
            <a:pPr>
              <a:defRPr/>
            </a:pPr>
            <a:fld id="{536037BA-12B8-4699-BD4C-5CB97F6C5088}" type="slidenum">
              <a:rPr lang="en-US" smtClean="0"/>
              <a:pPr>
                <a:defRPr/>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dirty="0" smtClean="0"/>
              <a:t>Threads in POSIX (</a:t>
            </a:r>
            <a:r>
              <a:rPr lang="en-US" dirty="0" err="1" smtClean="0"/>
              <a:t>pthreads</a:t>
            </a:r>
            <a:r>
              <a:rPr lang="en-US" dirty="0" smtClean="0"/>
              <a:t>)</a:t>
            </a:r>
            <a:endParaRPr lang="he-IL" dirty="0" smtClean="0"/>
          </a:p>
        </p:txBody>
      </p:sp>
      <p:graphicFrame>
        <p:nvGraphicFramePr>
          <p:cNvPr id="6" name="Content Placeholder 5"/>
          <p:cNvGraphicFramePr>
            <a:graphicFrameLocks noGrp="1"/>
          </p:cNvGraphicFramePr>
          <p:nvPr>
            <p:ph idx="1"/>
            <p:extLst/>
          </p:nvPr>
        </p:nvGraphicFramePr>
        <p:xfrm>
          <a:off x="457200" y="1600200"/>
          <a:ext cx="8229600" cy="3403600"/>
        </p:xfrm>
        <a:graphic>
          <a:graphicData uri="http://schemas.openxmlformats.org/drawingml/2006/table">
            <a:tbl>
              <a:tblPr rtl="1" firstRow="1" bandRow="1">
                <a:tableStyleId>{5C22544A-7EE6-4342-B048-85BDC9FD1C3A}</a:tableStyleId>
              </a:tblPr>
              <a:tblGrid>
                <a:gridCol w="82296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err="1" smtClean="0">
                          <a:solidFill>
                            <a:schemeClr val="bg1"/>
                          </a:solidFill>
                          <a:latin typeface="+mn-lt"/>
                          <a:ea typeface="+mn-ea"/>
                          <a:cs typeface="+mn-cs"/>
                        </a:rPr>
                        <a:t>int</a:t>
                      </a:r>
                      <a:r>
                        <a:rPr lang="en-US" sz="1800" kern="1200" dirty="0" smtClean="0">
                          <a:solidFill>
                            <a:schemeClr val="bg1"/>
                          </a:solidFill>
                          <a:latin typeface="+mn-lt"/>
                          <a:ea typeface="+mn-ea"/>
                          <a:cs typeface="+mn-cs"/>
                        </a:rPr>
                        <a:t> </a:t>
                      </a:r>
                      <a:r>
                        <a:rPr lang="en-US" sz="1800" kern="1200" dirty="0" err="1" smtClean="0">
                          <a:solidFill>
                            <a:schemeClr val="bg1"/>
                          </a:solidFill>
                          <a:latin typeface="+mn-lt"/>
                          <a:ea typeface="+mn-ea"/>
                          <a:cs typeface="+mn-cs"/>
                        </a:rPr>
                        <a:t>pthread_create</a:t>
                      </a:r>
                      <a:r>
                        <a:rPr lang="en-US" sz="1800" kern="1200" dirty="0" smtClean="0">
                          <a:solidFill>
                            <a:schemeClr val="bg1"/>
                          </a:solidFill>
                          <a:latin typeface="+mn-lt"/>
                          <a:ea typeface="+mn-ea"/>
                          <a:cs typeface="+mn-cs"/>
                        </a:rPr>
                        <a:t>( </a:t>
                      </a:r>
                      <a:r>
                        <a:rPr lang="en-US" sz="1800" kern="1200" dirty="0" err="1" smtClean="0">
                          <a:solidFill>
                            <a:schemeClr val="bg1"/>
                          </a:solidFill>
                          <a:latin typeface="+mn-lt"/>
                          <a:ea typeface="+mn-ea"/>
                          <a:cs typeface="+mn-cs"/>
                        </a:rPr>
                        <a:t>pthread_t</a:t>
                      </a:r>
                      <a:r>
                        <a:rPr lang="en-US" sz="1800" kern="1200" dirty="0" smtClean="0">
                          <a:solidFill>
                            <a:schemeClr val="bg1"/>
                          </a:solidFill>
                          <a:latin typeface="+mn-lt"/>
                          <a:ea typeface="+mn-ea"/>
                          <a:cs typeface="+mn-cs"/>
                        </a:rPr>
                        <a:t>* thread, </a:t>
                      </a:r>
                      <a:r>
                        <a:rPr lang="en-US" sz="1800" kern="1200" dirty="0" err="1" smtClean="0">
                          <a:solidFill>
                            <a:schemeClr val="bg1"/>
                          </a:solidFill>
                          <a:latin typeface="+mn-lt"/>
                          <a:ea typeface="+mn-ea"/>
                          <a:cs typeface="+mn-cs"/>
                        </a:rPr>
                        <a:t>pthread_attr_t</a:t>
                      </a:r>
                      <a:r>
                        <a:rPr lang="en-US" sz="1800" kern="1200" dirty="0" smtClean="0">
                          <a:solidFill>
                            <a:schemeClr val="bg1"/>
                          </a:solidFill>
                          <a:latin typeface="+mn-lt"/>
                          <a:ea typeface="+mn-ea"/>
                          <a:cs typeface="+mn-cs"/>
                        </a:rPr>
                        <a:t>*</a:t>
                      </a:r>
                      <a:r>
                        <a:rPr lang="en-US" sz="1800" kern="1200" baseline="0" dirty="0" smtClean="0">
                          <a:solidFill>
                            <a:schemeClr val="bg1"/>
                          </a:solidFill>
                          <a:latin typeface="+mn-lt"/>
                          <a:ea typeface="+mn-ea"/>
                          <a:cs typeface="+mn-cs"/>
                        </a:rPr>
                        <a:t> </a:t>
                      </a:r>
                      <a:r>
                        <a:rPr lang="en-US" sz="1800" kern="1200" baseline="0" dirty="0" err="1" smtClean="0">
                          <a:solidFill>
                            <a:schemeClr val="bg1"/>
                          </a:solidFill>
                          <a:latin typeface="+mn-lt"/>
                          <a:ea typeface="+mn-ea"/>
                          <a:cs typeface="+mn-cs"/>
                        </a:rPr>
                        <a:t>attr</a:t>
                      </a:r>
                      <a:r>
                        <a:rPr lang="en-US" sz="1800" kern="1200" dirty="0" smtClean="0">
                          <a:solidFill>
                            <a:schemeClr val="bg1"/>
                          </a:solidFill>
                          <a:latin typeface="+mn-lt"/>
                          <a:ea typeface="+mn-ea"/>
                          <a:cs typeface="+mn-cs"/>
                        </a:rPr>
                        <a:t>, void* (*</a:t>
                      </a:r>
                      <a:r>
                        <a:rPr lang="en-US" sz="1800" kern="1200" dirty="0" err="1" smtClean="0">
                          <a:solidFill>
                            <a:schemeClr val="bg1"/>
                          </a:solidFill>
                          <a:latin typeface="+mn-lt"/>
                          <a:ea typeface="+mn-ea"/>
                          <a:cs typeface="+mn-cs"/>
                        </a:rPr>
                        <a:t>start_func</a:t>
                      </a:r>
                      <a:r>
                        <a:rPr lang="en-US" sz="1800" kern="1200" dirty="0" smtClean="0">
                          <a:solidFill>
                            <a:schemeClr val="bg1"/>
                          </a:solidFill>
                          <a:latin typeface="+mn-lt"/>
                          <a:ea typeface="+mn-ea"/>
                          <a:cs typeface="+mn-cs"/>
                        </a:rPr>
                        <a:t>)(void*) , void* </a:t>
                      </a:r>
                      <a:r>
                        <a:rPr lang="en-US" sz="1800" kern="1200" dirty="0" err="1" smtClean="0">
                          <a:solidFill>
                            <a:schemeClr val="bg1"/>
                          </a:solidFill>
                          <a:latin typeface="+mn-lt"/>
                          <a:ea typeface="+mn-ea"/>
                          <a:cs typeface="+mn-cs"/>
                        </a:rPr>
                        <a:t>arg</a:t>
                      </a:r>
                      <a:r>
                        <a:rPr lang="en-US" sz="1800" kern="1200" dirty="0" smtClean="0">
                          <a:solidFill>
                            <a:schemeClr val="bg1"/>
                          </a:solidFill>
                          <a:latin typeface="+mn-lt"/>
                          <a:ea typeface="+mn-ea"/>
                          <a:cs typeface="+mn-cs"/>
                        </a:rPr>
                        <a:t>)</a:t>
                      </a:r>
                      <a:endParaRPr lang="he-IL" dirty="0" smtClean="0">
                        <a:solidFill>
                          <a:schemeClr val="bg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latin typeface="+mn-lt"/>
                          <a:ea typeface="+mn-ea"/>
                          <a:cs typeface="+mn-cs"/>
                        </a:rPr>
                        <a:t>Creates a new thread of control that executes concurrently with the calling thread.</a:t>
                      </a:r>
                      <a:r>
                        <a:rPr lang="en-US" dirty="0" smtClean="0"/>
                        <a:t> </a:t>
                      </a:r>
                      <a:endParaRPr lang="en-US" sz="1800" kern="1200" baseline="0" dirty="0" smtClean="0">
                        <a:solidFill>
                          <a:schemeClr val="dk1"/>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latin typeface="+mn-lt"/>
                          <a:ea typeface="+mn-ea"/>
                          <a:cs typeface="+mn-cs"/>
                        </a:rPr>
                        <a:t>The identifier of the newly created thread is stored in the location pointed by the </a:t>
                      </a:r>
                      <a:r>
                        <a:rPr lang="en-US" sz="1800" b="0" i="1" kern="1200" dirty="0" smtClean="0">
                          <a:solidFill>
                            <a:schemeClr val="dk1"/>
                          </a:solidFill>
                          <a:latin typeface="+mn-lt"/>
                          <a:ea typeface="+mn-ea"/>
                          <a:cs typeface="+mn-cs"/>
                        </a:rPr>
                        <a:t>thread</a:t>
                      </a:r>
                      <a:r>
                        <a:rPr lang="en-US" sz="1800" b="0" i="0" kern="1200" dirty="0" smtClean="0">
                          <a:solidFill>
                            <a:schemeClr val="dk1"/>
                          </a:solidFill>
                          <a:latin typeface="+mn-lt"/>
                          <a:ea typeface="+mn-ea"/>
                          <a:cs typeface="+mn-cs"/>
                        </a:rPr>
                        <a:t> argument, and a 0 is returned.</a:t>
                      </a:r>
                      <a:endParaRPr lang="en-US" sz="1800" kern="1200" baseline="0" dirty="0" smtClean="0">
                        <a:solidFill>
                          <a:schemeClr val="dk1"/>
                        </a:solidFill>
                        <a:latin typeface="+mn-lt"/>
                        <a:ea typeface="+mn-ea"/>
                        <a:cs typeface="+mn-cs"/>
                      </a:endParaRPr>
                    </a:p>
                  </a:txBody>
                  <a:tcPr/>
                </a:tc>
              </a:tr>
              <a:tr h="370840">
                <a:tc>
                  <a:txBody>
                    <a:bodyPr/>
                    <a:lstStyle/>
                    <a:p>
                      <a:pPr algn="l" rtl="0"/>
                      <a:r>
                        <a:rPr lang="en-US" i="1" dirty="0" err="1" smtClean="0"/>
                        <a:t>attr</a:t>
                      </a:r>
                      <a:r>
                        <a:rPr lang="en-US" i="1" dirty="0" smtClean="0"/>
                        <a:t> </a:t>
                      </a:r>
                      <a:r>
                        <a:rPr lang="en-US" dirty="0" smtClean="0"/>
                        <a:t>specifies thread</a:t>
                      </a:r>
                      <a:r>
                        <a:rPr lang="en-US" baseline="0" dirty="0" smtClean="0"/>
                        <a:t> attributes that will be applied to the new thread (e.g. detached, scheduling-policy). Can be NULL (default attributes).</a:t>
                      </a:r>
                      <a:endParaRPr lang="he-IL" dirty="0"/>
                    </a:p>
                  </a:txBody>
                  <a:tcPr/>
                </a:tc>
              </a:tr>
              <a:tr h="370840">
                <a:tc>
                  <a:txBody>
                    <a:bodyPr/>
                    <a:lstStyle/>
                    <a:p>
                      <a:pPr algn="l" rtl="0"/>
                      <a:r>
                        <a:rPr lang="en-US" sz="1800" i="1" kern="1200" baseline="0" dirty="0" err="1" smtClean="0">
                          <a:solidFill>
                            <a:schemeClr val="dk1"/>
                          </a:solidFill>
                          <a:latin typeface="+mn-lt"/>
                          <a:ea typeface="+mn-ea"/>
                          <a:cs typeface="+mn-cs"/>
                        </a:rPr>
                        <a:t>start_func</a:t>
                      </a:r>
                      <a:r>
                        <a:rPr lang="en-US" sz="1800" kern="1200" baseline="0" dirty="0" smtClean="0">
                          <a:solidFill>
                            <a:schemeClr val="dk1"/>
                          </a:solidFill>
                          <a:latin typeface="+mn-lt"/>
                          <a:ea typeface="+mn-ea"/>
                          <a:cs typeface="+mn-cs"/>
                        </a:rPr>
                        <a:t> is pointer to the function the thread will start executing; </a:t>
                      </a:r>
                      <a:endParaRPr lang="he-IL" dirty="0"/>
                    </a:p>
                  </a:txBody>
                  <a:tcPr/>
                </a:tc>
              </a:tr>
              <a:tr h="370840">
                <a:tc>
                  <a:txBody>
                    <a:bodyPr/>
                    <a:lstStyle/>
                    <a:p>
                      <a:pPr algn="l" rtl="0"/>
                      <a:r>
                        <a:rPr lang="en-US" i="1" dirty="0" err="1" smtClean="0"/>
                        <a:t>arg</a:t>
                      </a:r>
                      <a:r>
                        <a:rPr lang="en-US" i="1" dirty="0" smtClean="0"/>
                        <a:t> </a:t>
                      </a:r>
                      <a:r>
                        <a:rPr lang="en-US" i="0" dirty="0" smtClean="0"/>
                        <a:t>contains</a:t>
                      </a:r>
                      <a:r>
                        <a:rPr lang="en-US" dirty="0" smtClean="0"/>
                        <a:t> parameter</a:t>
                      </a:r>
                      <a:r>
                        <a:rPr lang="en-US" baseline="0" dirty="0" smtClean="0"/>
                        <a:t> to the </a:t>
                      </a:r>
                      <a:r>
                        <a:rPr lang="en-US" baseline="0" dirty="0" err="1" smtClean="0"/>
                        <a:t>funtion</a:t>
                      </a:r>
                      <a:r>
                        <a:rPr lang="en-US" baseline="0" dirty="0" smtClean="0"/>
                        <a:t> </a:t>
                      </a:r>
                      <a:r>
                        <a:rPr lang="en-US" i="1" baseline="0" dirty="0" err="1" smtClean="0"/>
                        <a:t>func</a:t>
                      </a:r>
                      <a:r>
                        <a:rPr lang="en-US" baseline="0" dirty="0" smtClean="0"/>
                        <a:t>.</a:t>
                      </a:r>
                      <a:endParaRPr lang="he-IL" dirty="0"/>
                    </a:p>
                  </a:txBody>
                  <a:tcPr/>
                </a:tc>
              </a:tr>
              <a:tr h="370840">
                <a:tc>
                  <a:txBody>
                    <a:bodyPr/>
                    <a:lstStyle/>
                    <a:p>
                      <a:pPr algn="l" rtl="0"/>
                      <a:r>
                        <a:rPr lang="en-US" dirty="0" smtClean="0"/>
                        <a:t>Thread</a:t>
                      </a:r>
                      <a:r>
                        <a:rPr lang="en-US" baseline="0" dirty="0" smtClean="0"/>
                        <a:t> type is platform-specific</a:t>
                      </a:r>
                      <a:endParaRPr lang="he-IL" dirty="0"/>
                    </a:p>
                  </a:txBody>
                  <a:tcPr/>
                </a:tc>
              </a:tr>
            </a:tbl>
          </a:graphicData>
        </a:graphic>
      </p:graphicFrame>
      <p:graphicFrame>
        <p:nvGraphicFramePr>
          <p:cNvPr id="4" name="Content Placeholder 5"/>
          <p:cNvGraphicFramePr>
            <a:graphicFrameLocks/>
          </p:cNvGraphicFramePr>
          <p:nvPr>
            <p:extLst/>
          </p:nvPr>
        </p:nvGraphicFramePr>
        <p:xfrm>
          <a:off x="457200" y="5583238"/>
          <a:ext cx="8229600" cy="741680"/>
        </p:xfrm>
        <a:graphic>
          <a:graphicData uri="http://schemas.openxmlformats.org/drawingml/2006/table">
            <a:tbl>
              <a:tblPr rtl="1" firstRow="1" bandRow="1">
                <a:tableStyleId>{5C22544A-7EE6-4342-B048-85BDC9FD1C3A}</a:tableStyleId>
              </a:tblPr>
              <a:tblGrid>
                <a:gridCol w="82296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err="1" smtClean="0">
                          <a:solidFill>
                            <a:schemeClr val="lt1"/>
                          </a:solidFill>
                          <a:latin typeface="+mn-lt"/>
                          <a:ea typeface="+mn-ea"/>
                          <a:cs typeface="+mn-cs"/>
                        </a:rPr>
                        <a:t>pthread_t</a:t>
                      </a:r>
                      <a:r>
                        <a:rPr lang="en-US" sz="1800" b="1" kern="1200" dirty="0" smtClean="0">
                          <a:solidFill>
                            <a:schemeClr val="lt1"/>
                          </a:solidFill>
                          <a:latin typeface="+mn-lt"/>
                          <a:ea typeface="+mn-ea"/>
                          <a:cs typeface="+mn-cs"/>
                        </a:rPr>
                        <a:t> </a:t>
                      </a:r>
                      <a:r>
                        <a:rPr lang="en-US" sz="1800" b="1" kern="1200" dirty="0" err="1" smtClean="0">
                          <a:solidFill>
                            <a:schemeClr val="lt1"/>
                          </a:solidFill>
                          <a:latin typeface="+mn-lt"/>
                          <a:ea typeface="+mn-ea"/>
                          <a:cs typeface="+mn-cs"/>
                        </a:rPr>
                        <a:t>pthread_self</a:t>
                      </a:r>
                      <a:r>
                        <a:rPr lang="en-US" sz="1800" b="1" kern="1200" dirty="0" smtClean="0">
                          <a:solidFill>
                            <a:schemeClr val="lt1"/>
                          </a:solidFill>
                          <a:latin typeface="+mn-lt"/>
                          <a:ea typeface="+mn-ea"/>
                          <a:cs typeface="+mn-cs"/>
                        </a:rPr>
                        <a:t>()</a:t>
                      </a:r>
                      <a:r>
                        <a:rPr lang="en-US" sz="1800" b="1" u="sng" kern="1200" dirty="0" smtClean="0">
                          <a:solidFill>
                            <a:schemeClr val="lt1"/>
                          </a:solidFill>
                          <a:latin typeface="+mn-lt"/>
                          <a:ea typeface="+mn-ea"/>
                          <a:cs typeface="+mn-cs"/>
                        </a:rPr>
                        <a:t> </a:t>
                      </a:r>
                      <a:endParaRPr lang="he-IL"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return this thread’s identifier.</a:t>
                      </a:r>
                    </a:p>
                  </a:txBody>
                  <a:tcPr/>
                </a:tc>
              </a:tr>
            </a:tbl>
          </a:graphicData>
        </a:graphic>
      </p:graphicFrame>
      <p:sp>
        <p:nvSpPr>
          <p:cNvPr id="5" name="Slide Number Placeholder 4"/>
          <p:cNvSpPr>
            <a:spLocks noGrp="1"/>
          </p:cNvSpPr>
          <p:nvPr>
            <p:ph type="sldNum" sz="quarter" idx="12"/>
          </p:nvPr>
        </p:nvSpPr>
        <p:spPr/>
        <p:txBody>
          <a:bodyPr/>
          <a:lstStyle/>
          <a:p>
            <a:pPr>
              <a:defRPr/>
            </a:pPr>
            <a:fld id="{536037BA-12B8-4699-BD4C-5CB97F6C5088}" type="slidenum">
              <a:rPr lang="en-US" smtClean="0"/>
              <a:pPr>
                <a:defRPr/>
              </a:pPr>
              <a:t>13</a:t>
            </a:fld>
            <a:endParaRPr lang="en-US" dirty="0"/>
          </a:p>
        </p:txBody>
      </p:sp>
    </p:spTree>
    <p:extLst>
      <p:ext uri="{BB962C8B-B14F-4D97-AF65-F5344CB8AC3E}">
        <p14:creationId xmlns:p14="http://schemas.microsoft.com/office/powerpoint/2010/main" val="18206391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fontScale="90000"/>
          </a:bodyPr>
          <a:lstStyle/>
          <a:p>
            <a:pPr eaLnBrk="1" hangingPunct="1"/>
            <a:r>
              <a:rPr lang="en-US" dirty="0" smtClean="0"/>
              <a:t>Threads in POSIX (</a:t>
            </a:r>
            <a:r>
              <a:rPr lang="en-US" dirty="0" err="1" smtClean="0"/>
              <a:t>pthreads</a:t>
            </a:r>
            <a:r>
              <a:rPr lang="en-US" dirty="0" smtClean="0"/>
              <a:t>) – cont’d</a:t>
            </a:r>
            <a:endParaRPr lang="he-IL" dirty="0" smtClean="0"/>
          </a:p>
        </p:txBody>
      </p:sp>
      <p:graphicFrame>
        <p:nvGraphicFramePr>
          <p:cNvPr id="6" name="Content Placeholder 5"/>
          <p:cNvGraphicFramePr>
            <a:graphicFrameLocks noGrp="1"/>
          </p:cNvGraphicFramePr>
          <p:nvPr>
            <p:ph idx="1"/>
            <p:extLst/>
          </p:nvPr>
        </p:nvGraphicFramePr>
        <p:xfrm>
          <a:off x="457200" y="1295400"/>
          <a:ext cx="8229600" cy="2123440"/>
        </p:xfrm>
        <a:graphic>
          <a:graphicData uri="http://schemas.openxmlformats.org/drawingml/2006/table">
            <a:tbl>
              <a:tblPr rtl="1" firstRow="1" bandRow="1">
                <a:tableStyleId>{5C22544A-7EE6-4342-B048-85BDC9FD1C3A}</a:tableStyleId>
              </a:tblPr>
              <a:tblGrid>
                <a:gridCol w="82296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err="1" smtClean="0">
                          <a:solidFill>
                            <a:schemeClr val="bg1"/>
                          </a:solidFill>
                          <a:latin typeface="+mn-lt"/>
                          <a:ea typeface="+mn-ea"/>
                          <a:cs typeface="+mn-cs"/>
                        </a:rPr>
                        <a:t>int</a:t>
                      </a:r>
                      <a:r>
                        <a:rPr lang="en-US" sz="1800" kern="1200" dirty="0" smtClean="0">
                          <a:solidFill>
                            <a:schemeClr val="bg1"/>
                          </a:solidFill>
                          <a:latin typeface="+mn-lt"/>
                          <a:ea typeface="+mn-ea"/>
                          <a:cs typeface="+mn-cs"/>
                        </a:rPr>
                        <a:t> </a:t>
                      </a:r>
                      <a:r>
                        <a:rPr lang="en-US" sz="1800" kern="1200" dirty="0" err="1" smtClean="0">
                          <a:solidFill>
                            <a:schemeClr val="bg1"/>
                          </a:solidFill>
                          <a:latin typeface="+mn-lt"/>
                          <a:ea typeface="+mn-ea"/>
                          <a:cs typeface="+mn-cs"/>
                        </a:rPr>
                        <a:t>pthread_join</a:t>
                      </a:r>
                      <a:r>
                        <a:rPr lang="en-US" sz="1800" kern="1200" dirty="0" smtClean="0">
                          <a:solidFill>
                            <a:schemeClr val="bg1"/>
                          </a:solidFill>
                          <a:latin typeface="+mn-lt"/>
                          <a:ea typeface="+mn-ea"/>
                          <a:cs typeface="+mn-cs"/>
                        </a:rPr>
                        <a:t>( </a:t>
                      </a:r>
                      <a:r>
                        <a:rPr lang="en-US" sz="1800" kern="1200" dirty="0" err="1" smtClean="0">
                          <a:solidFill>
                            <a:schemeClr val="bg1"/>
                          </a:solidFill>
                          <a:latin typeface="+mn-lt"/>
                          <a:ea typeface="+mn-ea"/>
                          <a:cs typeface="+mn-cs"/>
                        </a:rPr>
                        <a:t>pthread_t</a:t>
                      </a:r>
                      <a:r>
                        <a:rPr lang="en-US" sz="1800" kern="1200" dirty="0" smtClean="0">
                          <a:solidFill>
                            <a:schemeClr val="bg1"/>
                          </a:solidFill>
                          <a:latin typeface="+mn-lt"/>
                          <a:ea typeface="+mn-ea"/>
                          <a:cs typeface="+mn-cs"/>
                        </a:rPr>
                        <a:t> </a:t>
                      </a:r>
                      <a:r>
                        <a:rPr lang="en-US" sz="1800" kern="1200" dirty="0" err="1" smtClean="0">
                          <a:solidFill>
                            <a:schemeClr val="bg1"/>
                          </a:solidFill>
                          <a:latin typeface="+mn-lt"/>
                          <a:ea typeface="+mn-ea"/>
                          <a:cs typeface="+mn-cs"/>
                        </a:rPr>
                        <a:t>th</a:t>
                      </a:r>
                      <a:r>
                        <a:rPr lang="en-US" sz="1800" kern="1200" dirty="0" smtClean="0">
                          <a:solidFill>
                            <a:schemeClr val="bg1"/>
                          </a:solidFill>
                          <a:latin typeface="+mn-lt"/>
                          <a:ea typeface="+mn-ea"/>
                          <a:cs typeface="+mn-cs"/>
                        </a:rPr>
                        <a:t>, void**</a:t>
                      </a:r>
                      <a:r>
                        <a:rPr lang="en-US" sz="1800" kern="1200" baseline="0" dirty="0" smtClean="0">
                          <a:solidFill>
                            <a:schemeClr val="bg1"/>
                          </a:solidFill>
                          <a:latin typeface="+mn-lt"/>
                          <a:ea typeface="+mn-ea"/>
                          <a:cs typeface="+mn-cs"/>
                        </a:rPr>
                        <a:t> </a:t>
                      </a:r>
                      <a:r>
                        <a:rPr lang="en-US" sz="1800" kern="1200" dirty="0" err="1" smtClean="0">
                          <a:solidFill>
                            <a:schemeClr val="bg1"/>
                          </a:solidFill>
                          <a:latin typeface="+mn-lt"/>
                          <a:ea typeface="+mn-ea"/>
                          <a:cs typeface="+mn-cs"/>
                        </a:rPr>
                        <a:t>thread_return</a:t>
                      </a:r>
                      <a:r>
                        <a:rPr lang="en-US" sz="1800" kern="1200" dirty="0" smtClean="0">
                          <a:solidFill>
                            <a:schemeClr val="bg1"/>
                          </a:solidFill>
                          <a:latin typeface="+mn-lt"/>
                          <a:ea typeface="+mn-ea"/>
                          <a:cs typeface="+mn-cs"/>
                        </a:rPr>
                        <a:t> )</a:t>
                      </a:r>
                      <a:endParaRPr lang="he-IL" dirty="0" smtClean="0">
                        <a:solidFill>
                          <a:schemeClr val="bg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latin typeface="+mn-lt"/>
                          <a:ea typeface="+mn-ea"/>
                          <a:cs typeface="+mn-cs"/>
                        </a:rPr>
                        <a:t>Suspends the execution of the calling thread until the thread identified by </a:t>
                      </a:r>
                      <a:r>
                        <a:rPr lang="en-US" sz="1800" b="0" i="1" kern="1200" dirty="0" err="1" smtClean="0">
                          <a:solidFill>
                            <a:schemeClr val="dk1"/>
                          </a:solidFill>
                          <a:latin typeface="+mn-lt"/>
                          <a:ea typeface="+mn-ea"/>
                          <a:cs typeface="+mn-cs"/>
                        </a:rPr>
                        <a:t>th</a:t>
                      </a:r>
                      <a:r>
                        <a:rPr lang="en-US" sz="1800" b="0" i="0" kern="1200" dirty="0" smtClean="0">
                          <a:solidFill>
                            <a:schemeClr val="dk1"/>
                          </a:solidFill>
                          <a:latin typeface="+mn-lt"/>
                          <a:ea typeface="+mn-ea"/>
                          <a:cs typeface="+mn-cs"/>
                        </a:rPr>
                        <a:t> terminates.</a:t>
                      </a:r>
                      <a:endParaRPr lang="en-US" sz="1800" kern="1200" baseline="0" dirty="0" smtClean="0">
                        <a:solidFill>
                          <a:schemeClr val="dk1"/>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err="1" smtClean="0"/>
                        <a:t>th</a:t>
                      </a:r>
                      <a:r>
                        <a:rPr lang="en-US" i="1" dirty="0" smtClean="0"/>
                        <a:t> </a:t>
                      </a:r>
                      <a:r>
                        <a:rPr lang="en-US" i="0" dirty="0" smtClean="0"/>
                        <a:t>is </a:t>
                      </a:r>
                      <a:r>
                        <a:rPr lang="en-US" dirty="0" smtClean="0"/>
                        <a:t>the identifier of the thread that needs to be waited for.</a:t>
                      </a:r>
                      <a:endParaRPr lang="he-IL"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latin typeface="+mn-lt"/>
                          <a:ea typeface="+mn-ea"/>
                          <a:cs typeface="+mn-cs"/>
                        </a:rPr>
                        <a:t>At most one thread can wait for the termination of a given thread.</a:t>
                      </a:r>
                      <a:r>
                        <a:rPr lang="en-US" dirty="0" smtClean="0"/>
                        <a:t> </a:t>
                      </a:r>
                      <a:endParaRPr lang="en-US" sz="1800" kern="1200" baseline="0" dirty="0" smtClean="0">
                        <a:solidFill>
                          <a:schemeClr val="dk1"/>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latin typeface="+mn-lt"/>
                          <a:ea typeface="+mn-ea"/>
                          <a:cs typeface="+mn-cs"/>
                        </a:rPr>
                        <a:t>The return value</a:t>
                      </a:r>
                      <a:r>
                        <a:rPr lang="en-US" sz="1800" b="0" i="0" kern="1200" baseline="0" dirty="0" smtClean="0">
                          <a:solidFill>
                            <a:schemeClr val="dk1"/>
                          </a:solidFill>
                          <a:latin typeface="+mn-lt"/>
                          <a:ea typeface="+mn-ea"/>
                          <a:cs typeface="+mn-cs"/>
                        </a:rPr>
                        <a:t> </a:t>
                      </a:r>
                      <a:r>
                        <a:rPr lang="en-US" sz="1800" b="0" i="0" kern="1200" dirty="0" smtClean="0">
                          <a:solidFill>
                            <a:schemeClr val="dk1"/>
                          </a:solidFill>
                          <a:latin typeface="+mn-lt"/>
                          <a:ea typeface="+mn-ea"/>
                          <a:cs typeface="+mn-cs"/>
                        </a:rPr>
                        <a:t>of </a:t>
                      </a:r>
                      <a:r>
                        <a:rPr lang="en-US" sz="1800" b="0" i="1" kern="1200" dirty="0" err="1" smtClean="0">
                          <a:solidFill>
                            <a:schemeClr val="dk1"/>
                          </a:solidFill>
                          <a:latin typeface="+mn-lt"/>
                          <a:ea typeface="+mn-ea"/>
                          <a:cs typeface="+mn-cs"/>
                        </a:rPr>
                        <a:t>th</a:t>
                      </a:r>
                      <a:r>
                        <a:rPr lang="en-US" sz="1800" b="0" i="0" kern="1200" dirty="0" smtClean="0">
                          <a:solidFill>
                            <a:schemeClr val="dk1"/>
                          </a:solidFill>
                          <a:latin typeface="+mn-lt"/>
                          <a:ea typeface="+mn-ea"/>
                          <a:cs typeface="+mn-cs"/>
                        </a:rPr>
                        <a:t> is stored</a:t>
                      </a:r>
                      <a:r>
                        <a:rPr lang="en-US" sz="1800" b="0" i="0" kern="1200" baseline="0" dirty="0" smtClean="0">
                          <a:solidFill>
                            <a:schemeClr val="dk1"/>
                          </a:solidFill>
                          <a:latin typeface="+mn-lt"/>
                          <a:ea typeface="+mn-ea"/>
                          <a:cs typeface="+mn-cs"/>
                        </a:rPr>
                        <a:t> in the location pointed </a:t>
                      </a:r>
                      <a:r>
                        <a:rPr lang="en-US" sz="1800" b="0" i="0" kern="1200" baseline="0" smtClean="0">
                          <a:solidFill>
                            <a:schemeClr val="dk1"/>
                          </a:solidFill>
                          <a:latin typeface="+mn-lt"/>
                          <a:ea typeface="+mn-ea"/>
                          <a:cs typeface="+mn-cs"/>
                        </a:rPr>
                        <a:t>by </a:t>
                      </a:r>
                      <a:r>
                        <a:rPr lang="en-US" sz="1800" b="0" i="1" kern="1200" baseline="0" smtClean="0">
                          <a:solidFill>
                            <a:schemeClr val="dk1"/>
                          </a:solidFill>
                          <a:latin typeface="+mn-lt"/>
                          <a:ea typeface="+mn-ea"/>
                          <a:cs typeface="+mn-cs"/>
                        </a:rPr>
                        <a:t>thread_return</a:t>
                      </a:r>
                      <a:endParaRPr lang="en-US" sz="1800" kern="1200" baseline="0" dirty="0" smtClean="0">
                        <a:solidFill>
                          <a:schemeClr val="dk1"/>
                        </a:solidFill>
                        <a:latin typeface="+mn-lt"/>
                        <a:ea typeface="+mn-ea"/>
                        <a:cs typeface="+mn-cs"/>
                      </a:endParaRPr>
                    </a:p>
                  </a:txBody>
                  <a:tcPr/>
                </a:tc>
              </a:tr>
            </a:tbl>
          </a:graphicData>
        </a:graphic>
      </p:graphicFrame>
      <p:graphicFrame>
        <p:nvGraphicFramePr>
          <p:cNvPr id="4" name="Content Placeholder 5"/>
          <p:cNvGraphicFramePr>
            <a:graphicFrameLocks/>
          </p:cNvGraphicFramePr>
          <p:nvPr/>
        </p:nvGraphicFramePr>
        <p:xfrm>
          <a:off x="457200" y="4821238"/>
          <a:ext cx="8229600" cy="1925320"/>
        </p:xfrm>
        <a:graphic>
          <a:graphicData uri="http://schemas.openxmlformats.org/drawingml/2006/table">
            <a:tbl>
              <a:tblPr rtl="1" firstRow="1" bandRow="1">
                <a:tableStyleId>{5C22544A-7EE6-4342-B048-85BDC9FD1C3A}</a:tableStyleId>
              </a:tblPr>
              <a:tblGrid>
                <a:gridCol w="82296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mn-lt"/>
                          <a:ea typeface="+mn-ea"/>
                          <a:cs typeface="+mn-cs"/>
                        </a:rPr>
                        <a:t>void </a:t>
                      </a:r>
                      <a:r>
                        <a:rPr lang="en-US" sz="1800" b="1" kern="1200" dirty="0" err="1" smtClean="0">
                          <a:solidFill>
                            <a:schemeClr val="lt1"/>
                          </a:solidFill>
                          <a:latin typeface="+mn-lt"/>
                          <a:ea typeface="+mn-ea"/>
                          <a:cs typeface="+mn-cs"/>
                        </a:rPr>
                        <a:t>pthread_exit</a:t>
                      </a:r>
                      <a:r>
                        <a:rPr lang="en-US" sz="1800" b="1" kern="1200" dirty="0" smtClean="0">
                          <a:solidFill>
                            <a:schemeClr val="lt1"/>
                          </a:solidFill>
                          <a:latin typeface="+mn-lt"/>
                          <a:ea typeface="+mn-ea"/>
                          <a:cs typeface="+mn-cs"/>
                        </a:rPr>
                        <a:t>( void* </a:t>
                      </a:r>
                      <a:r>
                        <a:rPr lang="en-US" sz="1800" b="1" kern="1200" dirty="0" err="1" smtClean="0">
                          <a:solidFill>
                            <a:schemeClr val="lt1"/>
                          </a:solidFill>
                          <a:latin typeface="+mn-lt"/>
                          <a:ea typeface="+mn-ea"/>
                          <a:cs typeface="+mn-cs"/>
                        </a:rPr>
                        <a:t>ret_val</a:t>
                      </a:r>
                      <a:r>
                        <a:rPr lang="en-US" sz="1800" b="1" kern="1200" dirty="0" smtClean="0">
                          <a:solidFill>
                            <a:schemeClr val="lt1"/>
                          </a:solidFill>
                          <a:latin typeface="+mn-lt"/>
                          <a:ea typeface="+mn-ea"/>
                          <a:cs typeface="+mn-cs"/>
                        </a:rPr>
                        <a:t> )</a:t>
                      </a:r>
                      <a:r>
                        <a:rPr lang="en-US" sz="1800" b="1" u="sng" kern="1200" dirty="0" smtClean="0">
                          <a:solidFill>
                            <a:schemeClr val="lt1"/>
                          </a:solidFill>
                          <a:latin typeface="+mn-lt"/>
                          <a:ea typeface="+mn-ea"/>
                          <a:cs typeface="+mn-cs"/>
                        </a:rPr>
                        <a:t> </a:t>
                      </a:r>
                      <a:endParaRPr lang="he-IL"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latin typeface="+mn-lt"/>
                          <a:ea typeface="+mn-ea"/>
                          <a:cs typeface="+mn-cs"/>
                        </a:rPr>
                        <a:t>Terminates the execution of the calling thread. </a:t>
                      </a:r>
                      <a:r>
                        <a:rPr lang="en-US" sz="1800" b="0" i="0" kern="1200" dirty="0" smtClean="0">
                          <a:solidFill>
                            <a:schemeClr val="dk1"/>
                          </a:solidFill>
                          <a:effectLst>
                            <a:outerShdw blurRad="38100" dist="38100" dir="2700000" algn="tl">
                              <a:srgbClr val="000000">
                                <a:alpha val="43137"/>
                              </a:srgbClr>
                            </a:outerShdw>
                          </a:effectLst>
                          <a:latin typeface="+mn-lt"/>
                          <a:ea typeface="+mn-ea"/>
                          <a:cs typeface="+mn-cs"/>
                        </a:rPr>
                        <a:t>Doesn’t terminate the whole process if called from the main</a:t>
                      </a:r>
                      <a:r>
                        <a:rPr lang="en-US" sz="1800" b="0" i="0" kern="1200" baseline="0" dirty="0" smtClean="0">
                          <a:solidFill>
                            <a:schemeClr val="dk1"/>
                          </a:solidFill>
                          <a:effectLst>
                            <a:outerShdw blurRad="38100" dist="38100" dir="2700000" algn="tl">
                              <a:srgbClr val="000000">
                                <a:alpha val="43137"/>
                              </a:srgbClr>
                            </a:outerShdw>
                          </a:effectLst>
                          <a:latin typeface="+mn-lt"/>
                          <a:ea typeface="+mn-ea"/>
                          <a:cs typeface="+mn-cs"/>
                        </a:rPr>
                        <a:t> function.</a:t>
                      </a:r>
                      <a:endParaRPr lang="en-US" sz="1800" kern="1200" dirty="0" smtClean="0">
                        <a:solidFill>
                          <a:schemeClr val="dk1"/>
                        </a:solidFill>
                        <a:effectLst>
                          <a:outerShdw blurRad="38100" dist="38100" dir="2700000" algn="tl">
                            <a:srgbClr val="000000">
                              <a:alpha val="43137"/>
                            </a:srgbClr>
                          </a:outerShdw>
                        </a:effectLst>
                        <a:latin typeface="+mn-lt"/>
                        <a:ea typeface="+mn-ea"/>
                        <a:cs typeface="+mn-cs"/>
                      </a:endParaRPr>
                    </a:p>
                  </a:txBody>
                  <a:tcPr/>
                </a:tc>
              </a:tr>
              <a:tr h="370840">
                <a:tc>
                  <a:txBody>
                    <a:bodyPr/>
                    <a:lstStyle/>
                    <a:p>
                      <a:pPr algn="l" rtl="0"/>
                      <a:r>
                        <a:rPr lang="en-US" sz="1800" kern="1200" dirty="0" smtClean="0">
                          <a:solidFill>
                            <a:schemeClr val="dk1"/>
                          </a:solidFill>
                          <a:latin typeface="+mn-lt"/>
                          <a:ea typeface="+mn-ea"/>
                          <a:cs typeface="+mn-cs"/>
                        </a:rPr>
                        <a:t>If </a:t>
                      </a:r>
                      <a:r>
                        <a:rPr lang="en-US" sz="1800" i="1" kern="1200" dirty="0" err="1" smtClean="0">
                          <a:solidFill>
                            <a:schemeClr val="dk1"/>
                          </a:solidFill>
                          <a:latin typeface="+mn-lt"/>
                          <a:ea typeface="+mn-ea"/>
                          <a:cs typeface="+mn-cs"/>
                        </a:rPr>
                        <a:t>ret_val</a:t>
                      </a:r>
                      <a:r>
                        <a:rPr lang="en-US" sz="1800" kern="1200" dirty="0" smtClean="0">
                          <a:solidFill>
                            <a:schemeClr val="dk1"/>
                          </a:solidFill>
                          <a:latin typeface="+mn-lt"/>
                          <a:ea typeface="+mn-ea"/>
                          <a:cs typeface="+mn-cs"/>
                        </a:rPr>
                        <a:t> is not null, then </a:t>
                      </a:r>
                      <a:r>
                        <a:rPr lang="en-US" sz="1800" i="1" kern="1200" dirty="0" err="1" smtClean="0">
                          <a:solidFill>
                            <a:schemeClr val="dk1"/>
                          </a:solidFill>
                          <a:latin typeface="+mn-lt"/>
                          <a:ea typeface="+mn-ea"/>
                          <a:cs typeface="+mn-cs"/>
                        </a:rPr>
                        <a:t>ret_val</a:t>
                      </a:r>
                      <a:r>
                        <a:rPr lang="en-US" sz="1800" kern="1200" dirty="0" smtClean="0">
                          <a:solidFill>
                            <a:schemeClr val="dk1"/>
                          </a:solidFill>
                          <a:latin typeface="+mn-lt"/>
                          <a:ea typeface="+mn-ea"/>
                          <a:cs typeface="+mn-cs"/>
                        </a:rPr>
                        <a:t> is saved, and its value is given to the thread who performed join on this thread; that is, it will be written to the </a:t>
                      </a:r>
                      <a:r>
                        <a:rPr lang="en-US" sz="1800" i="1" kern="1200" dirty="0" err="1" smtClean="0">
                          <a:solidFill>
                            <a:schemeClr val="dk1"/>
                          </a:solidFill>
                          <a:latin typeface="+mn-lt"/>
                          <a:ea typeface="+mn-ea"/>
                          <a:cs typeface="+mn-cs"/>
                        </a:rPr>
                        <a:t>thread_return</a:t>
                      </a:r>
                      <a:r>
                        <a:rPr lang="en-US" sz="1800" kern="1200" dirty="0" smtClean="0">
                          <a:solidFill>
                            <a:schemeClr val="dk1"/>
                          </a:solidFill>
                          <a:latin typeface="+mn-lt"/>
                          <a:ea typeface="+mn-ea"/>
                          <a:cs typeface="+mn-cs"/>
                        </a:rPr>
                        <a:t> parameter in the </a:t>
                      </a:r>
                      <a:r>
                        <a:rPr lang="en-US" sz="1800" b="1" kern="1200" dirty="0" err="1" smtClean="0">
                          <a:solidFill>
                            <a:schemeClr val="dk1"/>
                          </a:solidFill>
                          <a:latin typeface="+mn-lt"/>
                          <a:ea typeface="+mn-ea"/>
                          <a:cs typeface="+mn-cs"/>
                        </a:rPr>
                        <a:t>pthread_join</a:t>
                      </a:r>
                      <a:r>
                        <a:rPr lang="en-US" sz="1800" kern="1200" dirty="0" smtClean="0">
                          <a:solidFill>
                            <a:schemeClr val="dk1"/>
                          </a:solidFill>
                          <a:latin typeface="+mn-lt"/>
                          <a:ea typeface="+mn-ea"/>
                          <a:cs typeface="+mn-cs"/>
                        </a:rPr>
                        <a:t> call. </a:t>
                      </a:r>
                      <a:endParaRPr lang="he-IL" dirty="0"/>
                    </a:p>
                  </a:txBody>
                  <a:tcPr/>
                </a:tc>
              </a:tr>
            </a:tbl>
          </a:graphicData>
        </a:graphic>
      </p:graphicFrame>
      <p:sp>
        <p:nvSpPr>
          <p:cNvPr id="5" name="Slide Number Placeholder 4"/>
          <p:cNvSpPr>
            <a:spLocks noGrp="1"/>
          </p:cNvSpPr>
          <p:nvPr>
            <p:ph type="sldNum" sz="quarter" idx="12"/>
          </p:nvPr>
        </p:nvSpPr>
        <p:spPr/>
        <p:txBody>
          <a:bodyPr/>
          <a:lstStyle/>
          <a:p>
            <a:pPr>
              <a:defRPr/>
            </a:pPr>
            <a:fld id="{536037BA-12B8-4699-BD4C-5CB97F6C5088}" type="slidenum">
              <a:rPr lang="en-US" smtClean="0"/>
              <a:pPr>
                <a:defRPr/>
              </a:pPr>
              <a:t>14</a:t>
            </a:fld>
            <a:endParaRPr lang="en-US" dirty="0"/>
          </a:p>
        </p:txBody>
      </p:sp>
    </p:spTree>
    <p:extLst>
      <p:ext uri="{BB962C8B-B14F-4D97-AF65-F5344CB8AC3E}">
        <p14:creationId xmlns:p14="http://schemas.microsoft.com/office/powerpoint/2010/main" val="32836130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smtClean="0"/>
              <a:t>Hello World!</a:t>
            </a:r>
          </a:p>
        </p:txBody>
      </p:sp>
      <p:sp>
        <p:nvSpPr>
          <p:cNvPr id="3" name="Content Placeholder 2"/>
          <p:cNvSpPr>
            <a:spLocks noGrp="1"/>
          </p:cNvSpPr>
          <p:nvPr>
            <p:ph idx="1"/>
          </p:nvPr>
        </p:nvSpPr>
        <p:spPr>
          <a:xfrm>
            <a:off x="457200" y="1143000"/>
            <a:ext cx="8229600" cy="5486400"/>
          </a:xfrm>
        </p:spPr>
        <p:txBody>
          <a:bodyPr rtlCol="0">
            <a:normAutofit fontScale="32500" lnSpcReduction="20000"/>
          </a:bodyPr>
          <a:lstStyle/>
          <a:p>
            <a:pPr eaLnBrk="1" fontAlgn="auto" hangingPunct="1">
              <a:lnSpc>
                <a:spcPct val="115000"/>
              </a:lnSpc>
              <a:spcAft>
                <a:spcPts val="0"/>
              </a:spcAft>
              <a:buFont typeface="Arial"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4300" dirty="0" smtClean="0">
                <a:solidFill>
                  <a:srgbClr val="0000FF"/>
                </a:solidFill>
                <a:latin typeface="Courier New"/>
                <a:ea typeface="Times New Roman"/>
                <a:cs typeface="Arial"/>
              </a:rPr>
              <a:t>#include </a:t>
            </a:r>
            <a:r>
              <a:rPr lang="en-US" sz="4300" dirty="0" smtClean="0">
                <a:solidFill>
                  <a:srgbClr val="000000"/>
                </a:solidFill>
                <a:latin typeface="Courier New"/>
                <a:ea typeface="Times New Roman"/>
                <a:cs typeface="Arial"/>
              </a:rPr>
              <a:t>&lt;</a:t>
            </a:r>
            <a:r>
              <a:rPr lang="en-US" sz="4300" dirty="0" err="1" smtClean="0">
                <a:solidFill>
                  <a:srgbClr val="000000"/>
                </a:solidFill>
                <a:latin typeface="Courier New"/>
                <a:ea typeface="Times New Roman"/>
                <a:cs typeface="Arial"/>
              </a:rPr>
              <a:t>pthread.h</a:t>
            </a:r>
            <a:r>
              <a:rPr lang="en-US" sz="4300" dirty="0" smtClean="0">
                <a:solidFill>
                  <a:srgbClr val="000000"/>
                </a:solidFill>
                <a:latin typeface="Courier New"/>
                <a:ea typeface="Times New Roman"/>
                <a:cs typeface="Arial"/>
              </a:rPr>
              <a:t>&gt;</a:t>
            </a:r>
            <a:endParaRPr lang="en-US" sz="4300" dirty="0" smtClean="0">
              <a:ea typeface="Calibri"/>
              <a:cs typeface="Arial"/>
            </a:endParaRPr>
          </a:p>
          <a:p>
            <a:pPr eaLnBrk="1" fontAlgn="auto" hangingPunct="1">
              <a:lnSpc>
                <a:spcPct val="115000"/>
              </a:lnSpc>
              <a:spcAft>
                <a:spcPts val="0"/>
              </a:spcAft>
              <a:buFont typeface="Arial"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4300" dirty="0" smtClean="0">
                <a:solidFill>
                  <a:srgbClr val="0000FF"/>
                </a:solidFill>
                <a:latin typeface="Courier New"/>
                <a:ea typeface="Times New Roman"/>
                <a:cs typeface="Arial"/>
              </a:rPr>
              <a:t>#include </a:t>
            </a:r>
            <a:r>
              <a:rPr lang="en-US" sz="4300" dirty="0" smtClean="0">
                <a:solidFill>
                  <a:srgbClr val="000000"/>
                </a:solidFill>
                <a:latin typeface="Courier New"/>
                <a:ea typeface="Times New Roman"/>
                <a:cs typeface="Arial"/>
              </a:rPr>
              <a:t>&lt;</a:t>
            </a:r>
            <a:r>
              <a:rPr lang="en-US" sz="4300" dirty="0" err="1" smtClean="0">
                <a:solidFill>
                  <a:srgbClr val="000000"/>
                </a:solidFill>
                <a:latin typeface="Courier New"/>
                <a:ea typeface="Times New Roman"/>
                <a:cs typeface="Arial"/>
              </a:rPr>
              <a:t>stdio.h</a:t>
            </a:r>
            <a:r>
              <a:rPr lang="en-US" sz="4300" dirty="0" smtClean="0">
                <a:solidFill>
                  <a:srgbClr val="000000"/>
                </a:solidFill>
                <a:latin typeface="Courier New"/>
                <a:ea typeface="Times New Roman"/>
                <a:cs typeface="Arial"/>
              </a:rPr>
              <a:t>&gt;</a:t>
            </a:r>
            <a:endParaRPr lang="en-US" sz="4300" dirty="0" smtClean="0">
              <a:ea typeface="Calibri"/>
              <a:cs typeface="Arial"/>
            </a:endParaRPr>
          </a:p>
          <a:p>
            <a:pPr eaLnBrk="1" fontAlgn="auto" hangingPunct="1">
              <a:lnSpc>
                <a:spcPct val="115000"/>
              </a:lnSpc>
              <a:spcAft>
                <a:spcPts val="0"/>
              </a:spcAft>
              <a:buFont typeface="Arial"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4300" dirty="0" smtClean="0">
                <a:solidFill>
                  <a:srgbClr val="000000"/>
                </a:solidFill>
                <a:latin typeface="Courier New"/>
                <a:ea typeface="Times New Roman"/>
                <a:cs typeface="Arial"/>
              </a:rPr>
              <a:t> </a:t>
            </a:r>
            <a:endParaRPr lang="en-US" sz="4300" dirty="0" smtClean="0">
              <a:ea typeface="Calibri"/>
              <a:cs typeface="Arial"/>
            </a:endParaRPr>
          </a:p>
          <a:p>
            <a:pPr eaLnBrk="1" fontAlgn="auto" hangingPunct="1">
              <a:lnSpc>
                <a:spcPct val="115000"/>
              </a:lnSpc>
              <a:spcAft>
                <a:spcPts val="0"/>
              </a:spcAft>
              <a:buFont typeface="Arial"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4300" dirty="0" smtClean="0">
                <a:solidFill>
                  <a:srgbClr val="0000FF"/>
                </a:solidFill>
                <a:latin typeface="Courier New"/>
                <a:ea typeface="Times New Roman"/>
                <a:cs typeface="Arial"/>
              </a:rPr>
              <a:t>void </a:t>
            </a:r>
            <a:r>
              <a:rPr lang="en-US" sz="4300" dirty="0" smtClean="0">
                <a:solidFill>
                  <a:srgbClr val="000000"/>
                </a:solidFill>
                <a:latin typeface="Courier New"/>
                <a:ea typeface="Times New Roman"/>
                <a:cs typeface="Arial"/>
              </a:rPr>
              <a:t>*</a:t>
            </a:r>
            <a:r>
              <a:rPr lang="en-US" sz="4300" dirty="0" err="1" smtClean="0">
                <a:solidFill>
                  <a:srgbClr val="000000"/>
                </a:solidFill>
                <a:latin typeface="Courier New"/>
                <a:ea typeface="Times New Roman"/>
                <a:cs typeface="Arial"/>
              </a:rPr>
              <a:t>printme</a:t>
            </a:r>
            <a:r>
              <a:rPr lang="en-US" sz="4300" dirty="0" smtClean="0">
                <a:solidFill>
                  <a:srgbClr val="FF0000"/>
                </a:solidFill>
                <a:latin typeface="Courier New"/>
                <a:ea typeface="Times New Roman"/>
                <a:cs typeface="Arial"/>
              </a:rPr>
              <a:t>(</a:t>
            </a:r>
            <a:r>
              <a:rPr lang="en-US" sz="4300" dirty="0">
                <a:solidFill>
                  <a:srgbClr val="0000FF"/>
                </a:solidFill>
                <a:latin typeface="Courier New"/>
                <a:ea typeface="Times New Roman"/>
                <a:cs typeface="Arial"/>
              </a:rPr>
              <a:t>void </a:t>
            </a:r>
            <a:r>
              <a:rPr lang="en-US" sz="4300" dirty="0" smtClean="0">
                <a:solidFill>
                  <a:srgbClr val="000000"/>
                </a:solidFill>
                <a:latin typeface="Courier New"/>
                <a:ea typeface="Times New Roman"/>
                <a:cs typeface="Arial"/>
              </a:rPr>
              <a:t>*</a:t>
            </a:r>
            <a:r>
              <a:rPr lang="en-US" sz="4300" dirty="0" err="1" smtClean="0">
                <a:solidFill>
                  <a:srgbClr val="000000"/>
                </a:solidFill>
                <a:latin typeface="Courier New"/>
                <a:ea typeface="Times New Roman"/>
                <a:cs typeface="Arial"/>
              </a:rPr>
              <a:t>arg</a:t>
            </a:r>
            <a:r>
              <a:rPr lang="en-US" sz="4300" dirty="0" smtClean="0">
                <a:solidFill>
                  <a:srgbClr val="FF0000"/>
                </a:solidFill>
                <a:latin typeface="Courier New"/>
                <a:ea typeface="Times New Roman"/>
                <a:cs typeface="Arial"/>
              </a:rPr>
              <a:t>) {</a:t>
            </a:r>
            <a:endParaRPr lang="en-US" sz="4300" dirty="0" smtClean="0">
              <a:ea typeface="Calibri"/>
              <a:cs typeface="Arial"/>
            </a:endParaRPr>
          </a:p>
          <a:p>
            <a:pPr eaLnBrk="1" fontAlgn="auto" hangingPunct="1">
              <a:lnSpc>
                <a:spcPct val="115000"/>
              </a:lnSpc>
              <a:spcAft>
                <a:spcPts val="0"/>
              </a:spcAft>
              <a:buFont typeface="Arial"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4300" dirty="0" smtClean="0">
                <a:solidFill>
                  <a:srgbClr val="000000"/>
                </a:solidFill>
                <a:latin typeface="Courier New"/>
                <a:ea typeface="Times New Roman"/>
                <a:cs typeface="Arial"/>
              </a:rPr>
              <a:t>    </a:t>
            </a:r>
            <a:r>
              <a:rPr lang="en-US" sz="4300" dirty="0" err="1" smtClean="0">
                <a:solidFill>
                  <a:srgbClr val="000000"/>
                </a:solidFill>
                <a:latin typeface="Courier New"/>
                <a:ea typeface="Times New Roman"/>
                <a:cs typeface="Arial"/>
              </a:rPr>
              <a:t>printf</a:t>
            </a:r>
            <a:r>
              <a:rPr lang="en-US" sz="4300" dirty="0" smtClean="0">
                <a:solidFill>
                  <a:srgbClr val="FF0000"/>
                </a:solidFill>
                <a:latin typeface="Courier New"/>
                <a:ea typeface="Times New Roman"/>
                <a:cs typeface="Arial"/>
              </a:rPr>
              <a:t>(</a:t>
            </a:r>
            <a:r>
              <a:rPr lang="en-US" sz="4300" dirty="0" smtClean="0">
                <a:solidFill>
                  <a:srgbClr val="008080"/>
                </a:solidFill>
                <a:latin typeface="Courier New"/>
                <a:ea typeface="Times New Roman"/>
                <a:cs typeface="Arial"/>
              </a:rPr>
              <a:t>"Hello World!\n"</a:t>
            </a:r>
            <a:r>
              <a:rPr lang="en-US" sz="4300" dirty="0" smtClean="0">
                <a:solidFill>
                  <a:srgbClr val="FF0000"/>
                </a:solidFill>
                <a:latin typeface="Courier New"/>
                <a:ea typeface="Times New Roman"/>
                <a:cs typeface="Arial"/>
              </a:rPr>
              <a:t>)</a:t>
            </a:r>
            <a:r>
              <a:rPr lang="en-US" sz="4300" dirty="0" smtClean="0">
                <a:solidFill>
                  <a:srgbClr val="000000"/>
                </a:solidFill>
                <a:latin typeface="Courier New"/>
                <a:ea typeface="Times New Roman"/>
                <a:cs typeface="Arial"/>
              </a:rPr>
              <a:t>;</a:t>
            </a:r>
            <a:endParaRPr lang="en-US" sz="4300" dirty="0" smtClean="0">
              <a:ea typeface="Calibri"/>
              <a:cs typeface="Arial"/>
            </a:endParaRPr>
          </a:p>
          <a:p>
            <a:pPr eaLnBrk="1" fontAlgn="auto" hangingPunct="1">
              <a:lnSpc>
                <a:spcPct val="115000"/>
              </a:lnSpc>
              <a:spcAft>
                <a:spcPts val="0"/>
              </a:spcAft>
              <a:buFont typeface="Arial"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4300" dirty="0" smtClean="0">
                <a:solidFill>
                  <a:srgbClr val="000000"/>
                </a:solidFill>
                <a:latin typeface="Courier New"/>
                <a:ea typeface="Times New Roman"/>
                <a:cs typeface="Arial"/>
              </a:rPr>
              <a:t>    </a:t>
            </a:r>
            <a:r>
              <a:rPr lang="en-US" sz="4300" dirty="0" smtClean="0">
                <a:solidFill>
                  <a:srgbClr val="0000FF"/>
                </a:solidFill>
                <a:latin typeface="Courier New"/>
                <a:ea typeface="Times New Roman"/>
                <a:cs typeface="Arial"/>
              </a:rPr>
              <a:t>return </a:t>
            </a:r>
            <a:r>
              <a:rPr lang="en-US" sz="4300" dirty="0" smtClean="0">
                <a:solidFill>
                  <a:srgbClr val="000000"/>
                </a:solidFill>
                <a:latin typeface="Courier New"/>
                <a:ea typeface="Times New Roman"/>
                <a:cs typeface="Arial"/>
              </a:rPr>
              <a:t>NULL;</a:t>
            </a:r>
            <a:endParaRPr lang="en-US" sz="4300" dirty="0" smtClean="0">
              <a:ea typeface="Calibri"/>
              <a:cs typeface="Arial"/>
            </a:endParaRPr>
          </a:p>
          <a:p>
            <a:pPr eaLnBrk="1" fontAlgn="auto" hangingPunct="1">
              <a:lnSpc>
                <a:spcPct val="115000"/>
              </a:lnSpc>
              <a:spcAft>
                <a:spcPts val="0"/>
              </a:spcAft>
              <a:buFont typeface="Arial"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4300" dirty="0" smtClean="0">
                <a:solidFill>
                  <a:srgbClr val="FF0000"/>
                </a:solidFill>
                <a:latin typeface="Courier New"/>
                <a:ea typeface="Times New Roman"/>
                <a:cs typeface="Arial"/>
              </a:rPr>
              <a:t>}</a:t>
            </a:r>
            <a:endParaRPr lang="en-US" sz="4300" dirty="0" smtClean="0">
              <a:ea typeface="Calibri"/>
              <a:cs typeface="Arial"/>
            </a:endParaRPr>
          </a:p>
          <a:p>
            <a:pPr eaLnBrk="1" fontAlgn="auto" hangingPunct="1">
              <a:lnSpc>
                <a:spcPct val="115000"/>
              </a:lnSpc>
              <a:spcAft>
                <a:spcPts val="0"/>
              </a:spcAft>
              <a:buFont typeface="Arial"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4300" dirty="0" smtClean="0">
                <a:solidFill>
                  <a:srgbClr val="000000"/>
                </a:solidFill>
                <a:latin typeface="Courier New"/>
                <a:ea typeface="Times New Roman"/>
                <a:cs typeface="Arial"/>
              </a:rPr>
              <a:t> </a:t>
            </a:r>
            <a:endParaRPr lang="en-US" sz="4300" dirty="0" smtClean="0">
              <a:ea typeface="Calibri"/>
              <a:cs typeface="Arial"/>
            </a:endParaRPr>
          </a:p>
          <a:p>
            <a:pPr eaLnBrk="1" fontAlgn="auto" hangingPunct="1">
              <a:lnSpc>
                <a:spcPct val="115000"/>
              </a:lnSpc>
              <a:spcAft>
                <a:spcPts val="0"/>
              </a:spcAft>
              <a:buFont typeface="Arial"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4300" dirty="0" smtClean="0">
                <a:solidFill>
                  <a:srgbClr val="0000FF"/>
                </a:solidFill>
                <a:latin typeface="Courier New"/>
                <a:ea typeface="Times New Roman"/>
                <a:cs typeface="Arial"/>
              </a:rPr>
              <a:t>void main</a:t>
            </a:r>
            <a:r>
              <a:rPr lang="en-US" sz="4300" dirty="0" smtClean="0">
                <a:solidFill>
                  <a:srgbClr val="FF0000"/>
                </a:solidFill>
                <a:latin typeface="Courier New"/>
                <a:ea typeface="Times New Roman"/>
                <a:cs typeface="Arial"/>
              </a:rPr>
              <a:t>() {</a:t>
            </a:r>
            <a:endParaRPr lang="en-US" sz="4300" dirty="0" smtClean="0">
              <a:ea typeface="Calibri"/>
              <a:cs typeface="Arial"/>
            </a:endParaRPr>
          </a:p>
          <a:p>
            <a:pPr eaLnBrk="1" fontAlgn="auto" hangingPunct="1">
              <a:lnSpc>
                <a:spcPct val="115000"/>
              </a:lnSpc>
              <a:spcAft>
                <a:spcPts val="0"/>
              </a:spcAft>
              <a:buFont typeface="Arial"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4300" dirty="0" smtClean="0">
                <a:solidFill>
                  <a:srgbClr val="000000"/>
                </a:solidFill>
                <a:latin typeface="Courier New"/>
                <a:ea typeface="Times New Roman"/>
                <a:cs typeface="Arial"/>
              </a:rPr>
              <a:t>    </a:t>
            </a:r>
            <a:r>
              <a:rPr lang="en-US" sz="4300" dirty="0" err="1" smtClean="0">
                <a:solidFill>
                  <a:srgbClr val="000000"/>
                </a:solidFill>
                <a:latin typeface="Courier New"/>
                <a:ea typeface="Times New Roman"/>
                <a:cs typeface="Arial"/>
              </a:rPr>
              <a:t>pthread_t</a:t>
            </a:r>
            <a:r>
              <a:rPr lang="en-US" sz="4300" dirty="0" smtClean="0">
                <a:solidFill>
                  <a:srgbClr val="000000"/>
                </a:solidFill>
                <a:latin typeface="Courier New"/>
                <a:ea typeface="Times New Roman"/>
                <a:cs typeface="Arial"/>
              </a:rPr>
              <a:t> </a:t>
            </a:r>
            <a:r>
              <a:rPr lang="en-US" sz="4300" dirty="0" err="1" smtClean="0">
                <a:solidFill>
                  <a:srgbClr val="000000"/>
                </a:solidFill>
                <a:latin typeface="Courier New"/>
                <a:ea typeface="Times New Roman"/>
                <a:cs typeface="Arial"/>
              </a:rPr>
              <a:t>tcb</a:t>
            </a:r>
            <a:r>
              <a:rPr lang="en-US" sz="4300" dirty="0" smtClean="0">
                <a:solidFill>
                  <a:srgbClr val="000000"/>
                </a:solidFill>
                <a:latin typeface="Courier New"/>
                <a:ea typeface="Times New Roman"/>
                <a:cs typeface="Arial"/>
              </a:rPr>
              <a:t>;</a:t>
            </a:r>
            <a:endParaRPr lang="en-US" sz="4300" dirty="0" smtClean="0">
              <a:ea typeface="Calibri"/>
              <a:cs typeface="Arial"/>
            </a:endParaRPr>
          </a:p>
          <a:p>
            <a:pPr eaLnBrk="1" fontAlgn="auto" hangingPunct="1">
              <a:lnSpc>
                <a:spcPct val="115000"/>
              </a:lnSpc>
              <a:spcAft>
                <a:spcPts val="0"/>
              </a:spcAft>
              <a:buFont typeface="Arial"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4300" dirty="0" smtClean="0">
                <a:solidFill>
                  <a:srgbClr val="000000"/>
                </a:solidFill>
                <a:latin typeface="Courier New"/>
                <a:ea typeface="Times New Roman"/>
                <a:cs typeface="Arial"/>
              </a:rPr>
              <a:t>    </a:t>
            </a:r>
            <a:r>
              <a:rPr lang="en-US" sz="4300" dirty="0" smtClean="0">
                <a:solidFill>
                  <a:srgbClr val="0000FF"/>
                </a:solidFill>
                <a:latin typeface="Courier New"/>
                <a:ea typeface="Times New Roman"/>
                <a:cs typeface="Arial"/>
              </a:rPr>
              <a:t>void </a:t>
            </a:r>
            <a:r>
              <a:rPr lang="en-US" sz="4300" dirty="0" smtClean="0">
                <a:solidFill>
                  <a:srgbClr val="000000"/>
                </a:solidFill>
                <a:latin typeface="Courier New"/>
                <a:ea typeface="Times New Roman"/>
                <a:cs typeface="Arial"/>
              </a:rPr>
              <a:t>*status;</a:t>
            </a:r>
            <a:endParaRPr lang="en-US" sz="4300" dirty="0" smtClean="0">
              <a:ea typeface="Calibri"/>
              <a:cs typeface="Arial"/>
            </a:endParaRPr>
          </a:p>
          <a:p>
            <a:pPr eaLnBrk="1" fontAlgn="auto" hangingPunct="1">
              <a:lnSpc>
                <a:spcPct val="115000"/>
              </a:lnSpc>
              <a:spcAft>
                <a:spcPts val="0"/>
              </a:spcAft>
              <a:buFont typeface="Arial"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4300" dirty="0" smtClean="0">
                <a:solidFill>
                  <a:srgbClr val="000000"/>
                </a:solidFill>
                <a:latin typeface="Courier New"/>
                <a:ea typeface="Times New Roman"/>
                <a:cs typeface="Arial"/>
              </a:rPr>
              <a:t>    </a:t>
            </a:r>
            <a:r>
              <a:rPr lang="en-US" sz="4300" dirty="0" smtClean="0">
                <a:solidFill>
                  <a:srgbClr val="0000FF"/>
                </a:solidFill>
                <a:latin typeface="Courier New"/>
                <a:ea typeface="Times New Roman"/>
                <a:cs typeface="Arial"/>
              </a:rPr>
              <a:t>if </a:t>
            </a:r>
            <a:r>
              <a:rPr lang="en-US" sz="4300" dirty="0" smtClean="0">
                <a:solidFill>
                  <a:srgbClr val="FF0000"/>
                </a:solidFill>
                <a:latin typeface="Courier New"/>
                <a:ea typeface="Times New Roman"/>
                <a:cs typeface="Arial"/>
              </a:rPr>
              <a:t>(</a:t>
            </a:r>
            <a:r>
              <a:rPr lang="en-US" sz="4300" dirty="0" err="1" smtClean="0">
                <a:solidFill>
                  <a:srgbClr val="000000"/>
                </a:solidFill>
                <a:latin typeface="Courier New"/>
                <a:ea typeface="Times New Roman"/>
                <a:cs typeface="Arial"/>
              </a:rPr>
              <a:t>pthread_create</a:t>
            </a:r>
            <a:r>
              <a:rPr lang="en-US" sz="4300" dirty="0" smtClean="0">
                <a:solidFill>
                  <a:srgbClr val="FF0000"/>
                </a:solidFill>
                <a:latin typeface="Courier New"/>
                <a:ea typeface="Times New Roman"/>
                <a:cs typeface="Arial"/>
              </a:rPr>
              <a:t>(</a:t>
            </a:r>
            <a:r>
              <a:rPr lang="en-US" sz="4300" dirty="0" smtClean="0">
                <a:solidFill>
                  <a:srgbClr val="000000"/>
                </a:solidFill>
                <a:latin typeface="Courier New"/>
                <a:ea typeface="Times New Roman"/>
                <a:cs typeface="Arial"/>
              </a:rPr>
              <a:t>&amp;</a:t>
            </a:r>
            <a:r>
              <a:rPr lang="en-US" sz="4300" dirty="0" err="1" smtClean="0">
                <a:solidFill>
                  <a:srgbClr val="000000"/>
                </a:solidFill>
                <a:latin typeface="Courier New"/>
                <a:ea typeface="Times New Roman"/>
                <a:cs typeface="Arial"/>
              </a:rPr>
              <a:t>tcb</a:t>
            </a:r>
            <a:r>
              <a:rPr lang="en-US" sz="4300" dirty="0" smtClean="0">
                <a:solidFill>
                  <a:srgbClr val="000000"/>
                </a:solidFill>
                <a:latin typeface="Courier New"/>
                <a:ea typeface="Times New Roman"/>
                <a:cs typeface="Arial"/>
              </a:rPr>
              <a:t>, NULL, </a:t>
            </a:r>
            <a:r>
              <a:rPr lang="en-US" sz="4300" dirty="0" err="1" smtClean="0">
                <a:solidFill>
                  <a:srgbClr val="000000"/>
                </a:solidFill>
                <a:latin typeface="Courier New"/>
                <a:ea typeface="Times New Roman"/>
                <a:cs typeface="Arial"/>
              </a:rPr>
              <a:t>printme</a:t>
            </a:r>
            <a:r>
              <a:rPr lang="en-US" sz="4300" dirty="0" smtClean="0">
                <a:solidFill>
                  <a:srgbClr val="000000"/>
                </a:solidFill>
                <a:latin typeface="Courier New"/>
                <a:ea typeface="Times New Roman"/>
                <a:cs typeface="Arial"/>
              </a:rPr>
              <a:t>, NULL</a:t>
            </a:r>
            <a:r>
              <a:rPr lang="en-US" sz="4300" dirty="0" smtClean="0">
                <a:solidFill>
                  <a:srgbClr val="FF0000"/>
                </a:solidFill>
                <a:latin typeface="Courier New"/>
                <a:ea typeface="Times New Roman"/>
                <a:cs typeface="Arial"/>
              </a:rPr>
              <a:t>) </a:t>
            </a:r>
            <a:r>
              <a:rPr lang="en-US" sz="4300" dirty="0" smtClean="0">
                <a:solidFill>
                  <a:srgbClr val="000000"/>
                </a:solidFill>
                <a:latin typeface="Courier New"/>
                <a:ea typeface="Times New Roman"/>
                <a:cs typeface="Arial"/>
              </a:rPr>
              <a:t>!= 0</a:t>
            </a:r>
            <a:r>
              <a:rPr lang="en-US" sz="4300" dirty="0" smtClean="0">
                <a:solidFill>
                  <a:srgbClr val="FF0000"/>
                </a:solidFill>
                <a:latin typeface="Courier New"/>
                <a:ea typeface="Times New Roman"/>
                <a:cs typeface="Arial"/>
              </a:rPr>
              <a:t>) {</a:t>
            </a:r>
            <a:endParaRPr lang="en-US" sz="4300" dirty="0" smtClean="0">
              <a:ea typeface="Calibri"/>
              <a:cs typeface="Arial"/>
            </a:endParaRPr>
          </a:p>
          <a:p>
            <a:pPr eaLnBrk="1" fontAlgn="auto" hangingPunct="1">
              <a:lnSpc>
                <a:spcPct val="115000"/>
              </a:lnSpc>
              <a:spcAft>
                <a:spcPts val="0"/>
              </a:spcAft>
              <a:buFont typeface="Arial"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4300" dirty="0" smtClean="0">
                <a:solidFill>
                  <a:srgbClr val="000000"/>
                </a:solidFill>
                <a:latin typeface="Courier New"/>
                <a:ea typeface="Times New Roman"/>
                <a:cs typeface="Arial"/>
              </a:rPr>
              <a:t>        </a:t>
            </a:r>
            <a:r>
              <a:rPr lang="en-US" sz="4300" dirty="0" err="1" smtClean="0">
                <a:solidFill>
                  <a:srgbClr val="000000"/>
                </a:solidFill>
                <a:latin typeface="Courier New"/>
                <a:ea typeface="Times New Roman"/>
                <a:cs typeface="Arial"/>
              </a:rPr>
              <a:t>perror</a:t>
            </a:r>
            <a:r>
              <a:rPr lang="en-US" sz="4300" dirty="0" smtClean="0">
                <a:solidFill>
                  <a:srgbClr val="FF0000"/>
                </a:solidFill>
                <a:latin typeface="Courier New"/>
                <a:ea typeface="Times New Roman"/>
                <a:cs typeface="Arial"/>
              </a:rPr>
              <a:t>(</a:t>
            </a:r>
            <a:r>
              <a:rPr lang="en-US" sz="4300" dirty="0" smtClean="0">
                <a:solidFill>
                  <a:srgbClr val="008080"/>
                </a:solidFill>
                <a:latin typeface="Courier New"/>
                <a:ea typeface="Times New Roman"/>
                <a:cs typeface="Arial"/>
              </a:rPr>
              <a:t>"</a:t>
            </a:r>
            <a:r>
              <a:rPr lang="en-US" sz="4300" dirty="0" err="1" smtClean="0">
                <a:solidFill>
                  <a:srgbClr val="008080"/>
                </a:solidFill>
                <a:latin typeface="Courier New"/>
                <a:ea typeface="Times New Roman"/>
                <a:cs typeface="Arial"/>
              </a:rPr>
              <a:t>pthread_create</a:t>
            </a:r>
            <a:r>
              <a:rPr lang="en-US" sz="4300" dirty="0" smtClean="0">
                <a:solidFill>
                  <a:srgbClr val="008080"/>
                </a:solidFill>
                <a:latin typeface="Courier New"/>
                <a:ea typeface="Times New Roman"/>
                <a:cs typeface="Arial"/>
              </a:rPr>
              <a:t>"</a:t>
            </a:r>
            <a:r>
              <a:rPr lang="en-US" sz="4300" dirty="0" smtClean="0">
                <a:solidFill>
                  <a:srgbClr val="FF0000"/>
                </a:solidFill>
                <a:latin typeface="Courier New"/>
                <a:ea typeface="Times New Roman"/>
                <a:cs typeface="Arial"/>
              </a:rPr>
              <a:t>)</a:t>
            </a:r>
            <a:r>
              <a:rPr lang="en-US" sz="4300" dirty="0" smtClean="0">
                <a:solidFill>
                  <a:srgbClr val="000000"/>
                </a:solidFill>
                <a:latin typeface="Courier New"/>
                <a:ea typeface="Times New Roman"/>
                <a:cs typeface="Arial"/>
              </a:rPr>
              <a:t>;</a:t>
            </a:r>
            <a:endParaRPr lang="en-US" sz="4300" dirty="0" smtClean="0">
              <a:ea typeface="Calibri"/>
              <a:cs typeface="Arial"/>
            </a:endParaRPr>
          </a:p>
          <a:p>
            <a:pPr eaLnBrk="1" fontAlgn="auto" hangingPunct="1">
              <a:lnSpc>
                <a:spcPct val="115000"/>
              </a:lnSpc>
              <a:spcAft>
                <a:spcPts val="0"/>
              </a:spcAft>
              <a:buFont typeface="Arial"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4300" dirty="0" smtClean="0">
                <a:solidFill>
                  <a:srgbClr val="000000"/>
                </a:solidFill>
                <a:latin typeface="Courier New"/>
                <a:ea typeface="Times New Roman"/>
                <a:cs typeface="Arial"/>
              </a:rPr>
              <a:t>        exit</a:t>
            </a:r>
            <a:r>
              <a:rPr lang="en-US" sz="4300" dirty="0" smtClean="0">
                <a:solidFill>
                  <a:srgbClr val="FF0000"/>
                </a:solidFill>
                <a:latin typeface="Courier New"/>
                <a:ea typeface="Times New Roman"/>
                <a:cs typeface="Arial"/>
              </a:rPr>
              <a:t>(</a:t>
            </a:r>
            <a:r>
              <a:rPr lang="en-US" sz="4300" dirty="0" smtClean="0">
                <a:solidFill>
                  <a:srgbClr val="000000"/>
                </a:solidFill>
                <a:latin typeface="Courier New"/>
                <a:ea typeface="Times New Roman"/>
                <a:cs typeface="Arial"/>
              </a:rPr>
              <a:t>1</a:t>
            </a:r>
            <a:r>
              <a:rPr lang="en-US" sz="4300" dirty="0" smtClean="0">
                <a:solidFill>
                  <a:srgbClr val="FF0000"/>
                </a:solidFill>
                <a:latin typeface="Courier New"/>
                <a:ea typeface="Times New Roman"/>
                <a:cs typeface="Arial"/>
              </a:rPr>
              <a:t>)</a:t>
            </a:r>
            <a:r>
              <a:rPr lang="en-US" sz="4300" dirty="0" smtClean="0">
                <a:solidFill>
                  <a:srgbClr val="000000"/>
                </a:solidFill>
                <a:latin typeface="Courier New"/>
                <a:ea typeface="Times New Roman"/>
                <a:cs typeface="Arial"/>
              </a:rPr>
              <a:t>;</a:t>
            </a:r>
            <a:endParaRPr lang="en-US" sz="4300" dirty="0" smtClean="0">
              <a:ea typeface="Calibri"/>
              <a:cs typeface="Arial"/>
            </a:endParaRPr>
          </a:p>
          <a:p>
            <a:pPr eaLnBrk="1" fontAlgn="auto" hangingPunct="1">
              <a:lnSpc>
                <a:spcPct val="115000"/>
              </a:lnSpc>
              <a:spcAft>
                <a:spcPts val="0"/>
              </a:spcAft>
              <a:buFont typeface="Arial"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4300" dirty="0" smtClean="0">
                <a:solidFill>
                  <a:srgbClr val="000000"/>
                </a:solidFill>
                <a:latin typeface="Courier New"/>
                <a:ea typeface="Times New Roman"/>
                <a:cs typeface="Arial"/>
              </a:rPr>
              <a:t>    </a:t>
            </a:r>
            <a:r>
              <a:rPr lang="en-US" sz="4300" dirty="0" smtClean="0">
                <a:solidFill>
                  <a:srgbClr val="FF0000"/>
                </a:solidFill>
                <a:latin typeface="Courier New"/>
                <a:ea typeface="Times New Roman"/>
                <a:cs typeface="Arial"/>
              </a:rPr>
              <a:t>}</a:t>
            </a:r>
            <a:endParaRPr lang="en-US" sz="4300" dirty="0" smtClean="0">
              <a:ea typeface="Calibri"/>
              <a:cs typeface="Arial"/>
            </a:endParaRPr>
          </a:p>
          <a:p>
            <a:pPr eaLnBrk="1" fontAlgn="auto" hangingPunct="1">
              <a:lnSpc>
                <a:spcPct val="115000"/>
              </a:lnSpc>
              <a:spcAft>
                <a:spcPts val="0"/>
              </a:spcAft>
              <a:buFont typeface="Arial"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4300" dirty="0" smtClean="0">
                <a:solidFill>
                  <a:srgbClr val="000000"/>
                </a:solidFill>
                <a:latin typeface="Courier New"/>
                <a:ea typeface="Times New Roman"/>
                <a:cs typeface="Arial"/>
              </a:rPr>
              <a:t>    </a:t>
            </a:r>
            <a:r>
              <a:rPr lang="en-US" sz="4300" dirty="0" smtClean="0">
                <a:solidFill>
                  <a:srgbClr val="0000FF"/>
                </a:solidFill>
                <a:latin typeface="Courier New"/>
                <a:ea typeface="Times New Roman"/>
                <a:cs typeface="Arial"/>
              </a:rPr>
              <a:t>if </a:t>
            </a:r>
            <a:r>
              <a:rPr lang="en-US" sz="4300" dirty="0" smtClean="0">
                <a:solidFill>
                  <a:srgbClr val="FF0000"/>
                </a:solidFill>
                <a:latin typeface="Courier New"/>
                <a:ea typeface="Times New Roman"/>
                <a:cs typeface="Arial"/>
              </a:rPr>
              <a:t>(</a:t>
            </a:r>
            <a:r>
              <a:rPr lang="en-US" sz="4300" dirty="0" err="1" smtClean="0">
                <a:solidFill>
                  <a:srgbClr val="000000"/>
                </a:solidFill>
                <a:latin typeface="Courier New"/>
                <a:ea typeface="Times New Roman"/>
                <a:cs typeface="Arial"/>
              </a:rPr>
              <a:t>pthread_join</a:t>
            </a:r>
            <a:r>
              <a:rPr lang="en-US" sz="4300" dirty="0" smtClean="0">
                <a:solidFill>
                  <a:srgbClr val="FF0000"/>
                </a:solidFill>
                <a:latin typeface="Courier New"/>
                <a:ea typeface="Times New Roman"/>
                <a:cs typeface="Arial"/>
              </a:rPr>
              <a:t>(</a:t>
            </a:r>
            <a:r>
              <a:rPr lang="en-US" sz="4300" dirty="0" err="1" smtClean="0">
                <a:solidFill>
                  <a:srgbClr val="000000"/>
                </a:solidFill>
                <a:latin typeface="Courier New"/>
                <a:ea typeface="Times New Roman"/>
                <a:cs typeface="Arial"/>
              </a:rPr>
              <a:t>tcb</a:t>
            </a:r>
            <a:r>
              <a:rPr lang="en-US" sz="4300" dirty="0" smtClean="0">
                <a:solidFill>
                  <a:srgbClr val="000000"/>
                </a:solidFill>
                <a:latin typeface="Courier New"/>
                <a:ea typeface="Times New Roman"/>
                <a:cs typeface="Arial"/>
              </a:rPr>
              <a:t>, &amp;status</a:t>
            </a:r>
            <a:r>
              <a:rPr lang="en-US" sz="4300" dirty="0" smtClean="0">
                <a:solidFill>
                  <a:srgbClr val="FF0000"/>
                </a:solidFill>
                <a:latin typeface="Courier New"/>
                <a:ea typeface="Times New Roman"/>
                <a:cs typeface="Arial"/>
              </a:rPr>
              <a:t>) </a:t>
            </a:r>
            <a:r>
              <a:rPr lang="en-US" sz="4300" dirty="0" smtClean="0">
                <a:solidFill>
                  <a:srgbClr val="000000"/>
                </a:solidFill>
                <a:latin typeface="Courier New"/>
                <a:ea typeface="Times New Roman"/>
                <a:cs typeface="Arial"/>
              </a:rPr>
              <a:t>!= 0</a:t>
            </a:r>
            <a:r>
              <a:rPr lang="en-US" sz="4300" dirty="0" smtClean="0">
                <a:solidFill>
                  <a:srgbClr val="FF0000"/>
                </a:solidFill>
                <a:latin typeface="Courier New"/>
                <a:ea typeface="Times New Roman"/>
                <a:cs typeface="Arial"/>
              </a:rPr>
              <a:t>) {</a:t>
            </a:r>
            <a:endParaRPr lang="en-US" sz="4300" dirty="0" smtClean="0">
              <a:ea typeface="Calibri"/>
              <a:cs typeface="Arial"/>
            </a:endParaRPr>
          </a:p>
          <a:p>
            <a:pPr eaLnBrk="1" fontAlgn="auto" hangingPunct="1">
              <a:lnSpc>
                <a:spcPct val="115000"/>
              </a:lnSpc>
              <a:spcAft>
                <a:spcPts val="0"/>
              </a:spcAft>
              <a:buFont typeface="Arial"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4300" dirty="0" smtClean="0">
                <a:solidFill>
                  <a:srgbClr val="000000"/>
                </a:solidFill>
                <a:latin typeface="Courier New"/>
                <a:ea typeface="Times New Roman"/>
                <a:cs typeface="Arial"/>
              </a:rPr>
              <a:t>        </a:t>
            </a:r>
            <a:r>
              <a:rPr lang="en-US" sz="4300" dirty="0" err="1" smtClean="0">
                <a:solidFill>
                  <a:srgbClr val="000000"/>
                </a:solidFill>
                <a:latin typeface="Courier New"/>
                <a:ea typeface="Times New Roman"/>
                <a:cs typeface="Arial"/>
              </a:rPr>
              <a:t>perror</a:t>
            </a:r>
            <a:r>
              <a:rPr lang="en-US" sz="4300" dirty="0" smtClean="0">
                <a:solidFill>
                  <a:srgbClr val="FF0000"/>
                </a:solidFill>
                <a:latin typeface="Courier New"/>
                <a:ea typeface="Times New Roman"/>
                <a:cs typeface="Arial"/>
              </a:rPr>
              <a:t>(</a:t>
            </a:r>
            <a:r>
              <a:rPr lang="en-US" sz="4300" dirty="0" smtClean="0">
                <a:solidFill>
                  <a:srgbClr val="008080"/>
                </a:solidFill>
                <a:latin typeface="Courier New"/>
                <a:ea typeface="Times New Roman"/>
                <a:cs typeface="Arial"/>
              </a:rPr>
              <a:t>"</a:t>
            </a:r>
            <a:r>
              <a:rPr lang="en-US" sz="4300" dirty="0" err="1" smtClean="0">
                <a:solidFill>
                  <a:srgbClr val="008080"/>
                </a:solidFill>
                <a:latin typeface="Courier New"/>
                <a:ea typeface="Times New Roman"/>
                <a:cs typeface="Arial"/>
              </a:rPr>
              <a:t>pthread_join</a:t>
            </a:r>
            <a:r>
              <a:rPr lang="en-US" sz="4300" dirty="0" smtClean="0">
                <a:solidFill>
                  <a:srgbClr val="008080"/>
                </a:solidFill>
                <a:latin typeface="Courier New"/>
                <a:ea typeface="Times New Roman"/>
                <a:cs typeface="Arial"/>
              </a:rPr>
              <a:t>"</a:t>
            </a:r>
            <a:r>
              <a:rPr lang="en-US" sz="4300" dirty="0" smtClean="0">
                <a:solidFill>
                  <a:srgbClr val="FF0000"/>
                </a:solidFill>
                <a:latin typeface="Courier New"/>
                <a:ea typeface="Times New Roman"/>
                <a:cs typeface="Arial"/>
              </a:rPr>
              <a:t>)</a:t>
            </a:r>
            <a:r>
              <a:rPr lang="en-US" sz="4300" dirty="0" smtClean="0">
                <a:solidFill>
                  <a:srgbClr val="000000"/>
                </a:solidFill>
                <a:latin typeface="Courier New"/>
                <a:ea typeface="Times New Roman"/>
                <a:cs typeface="Arial"/>
              </a:rPr>
              <a:t>;</a:t>
            </a:r>
            <a:endParaRPr lang="en-US" sz="4300" dirty="0" smtClean="0">
              <a:ea typeface="Calibri"/>
              <a:cs typeface="Arial"/>
            </a:endParaRPr>
          </a:p>
          <a:p>
            <a:pPr eaLnBrk="1" fontAlgn="auto" hangingPunct="1">
              <a:lnSpc>
                <a:spcPct val="115000"/>
              </a:lnSpc>
              <a:spcAft>
                <a:spcPts val="0"/>
              </a:spcAft>
              <a:buFont typeface="Arial"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4300" dirty="0" smtClean="0">
                <a:solidFill>
                  <a:srgbClr val="000000"/>
                </a:solidFill>
                <a:latin typeface="Courier New"/>
                <a:ea typeface="Times New Roman"/>
                <a:cs typeface="Arial"/>
              </a:rPr>
              <a:t>        exit</a:t>
            </a:r>
            <a:r>
              <a:rPr lang="en-US" sz="4300" dirty="0" smtClean="0">
                <a:solidFill>
                  <a:srgbClr val="FF0000"/>
                </a:solidFill>
                <a:latin typeface="Courier New"/>
                <a:ea typeface="Times New Roman"/>
                <a:cs typeface="Arial"/>
              </a:rPr>
              <a:t>(</a:t>
            </a:r>
            <a:r>
              <a:rPr lang="en-US" sz="4300" dirty="0" smtClean="0">
                <a:solidFill>
                  <a:srgbClr val="000000"/>
                </a:solidFill>
                <a:latin typeface="Courier New"/>
                <a:ea typeface="Times New Roman"/>
                <a:cs typeface="Arial"/>
              </a:rPr>
              <a:t>1</a:t>
            </a:r>
            <a:r>
              <a:rPr lang="en-US" sz="4300" dirty="0" smtClean="0">
                <a:solidFill>
                  <a:srgbClr val="FF0000"/>
                </a:solidFill>
                <a:latin typeface="Courier New"/>
                <a:ea typeface="Times New Roman"/>
                <a:cs typeface="Arial"/>
              </a:rPr>
              <a:t>)</a:t>
            </a:r>
            <a:r>
              <a:rPr lang="en-US" sz="4300" dirty="0" smtClean="0">
                <a:solidFill>
                  <a:srgbClr val="000000"/>
                </a:solidFill>
                <a:latin typeface="Courier New"/>
                <a:ea typeface="Times New Roman"/>
                <a:cs typeface="Arial"/>
              </a:rPr>
              <a:t>;</a:t>
            </a:r>
            <a:endParaRPr lang="en-US" sz="4300" dirty="0" smtClean="0">
              <a:ea typeface="Calibri"/>
              <a:cs typeface="Arial"/>
            </a:endParaRPr>
          </a:p>
          <a:p>
            <a:pPr eaLnBrk="1" fontAlgn="auto" hangingPunct="1">
              <a:lnSpc>
                <a:spcPct val="115000"/>
              </a:lnSpc>
              <a:spcAft>
                <a:spcPts val="0"/>
              </a:spcAft>
              <a:buFont typeface="Arial"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4300" dirty="0" smtClean="0">
                <a:solidFill>
                  <a:srgbClr val="000000"/>
                </a:solidFill>
                <a:latin typeface="Courier New"/>
                <a:ea typeface="Times New Roman"/>
                <a:cs typeface="Arial"/>
              </a:rPr>
              <a:t>    </a:t>
            </a:r>
            <a:r>
              <a:rPr lang="en-US" sz="4300" dirty="0" smtClean="0">
                <a:solidFill>
                  <a:srgbClr val="FF0000"/>
                </a:solidFill>
                <a:latin typeface="Courier New"/>
                <a:ea typeface="Times New Roman"/>
                <a:cs typeface="Arial"/>
              </a:rPr>
              <a:t>}</a:t>
            </a:r>
            <a:endParaRPr lang="en-US" sz="4300" dirty="0" smtClean="0">
              <a:ea typeface="Calibri"/>
              <a:cs typeface="Arial"/>
            </a:endParaRPr>
          </a:p>
          <a:p>
            <a:pPr eaLnBrk="1" fontAlgn="auto" hangingPunct="1">
              <a:lnSpc>
                <a:spcPct val="115000"/>
              </a:lnSpc>
              <a:spcAft>
                <a:spcPts val="0"/>
              </a:spcAft>
              <a:buFont typeface="Arial"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4300" dirty="0" smtClean="0">
                <a:solidFill>
                  <a:srgbClr val="FF0000"/>
                </a:solidFill>
                <a:latin typeface="Courier New"/>
                <a:ea typeface="Times New Roman"/>
                <a:cs typeface="Arial"/>
              </a:rPr>
              <a:t>}</a:t>
            </a:r>
            <a:endParaRPr lang="en-US" sz="4300" dirty="0" smtClean="0">
              <a:ea typeface="Calibri"/>
              <a:cs typeface="Arial"/>
            </a:endParaRPr>
          </a:p>
        </p:txBody>
      </p:sp>
      <p:sp>
        <p:nvSpPr>
          <p:cNvPr id="4" name="Rounded Rectangular Callout 3"/>
          <p:cNvSpPr/>
          <p:nvPr/>
        </p:nvSpPr>
        <p:spPr>
          <a:xfrm>
            <a:off x="3657600" y="1219200"/>
            <a:ext cx="5257800" cy="914400"/>
          </a:xfrm>
          <a:prstGeom prst="wedgeRoundRectCallout">
            <a:avLst>
              <a:gd name="adj1" fmla="val -68645"/>
              <a:gd name="adj2" fmla="val -28858"/>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just">
              <a:defRPr/>
            </a:pPr>
            <a:r>
              <a:rPr lang="en-US" sz="1400" dirty="0">
                <a:solidFill>
                  <a:schemeClr val="bg1"/>
                </a:solidFill>
                <a:latin typeface="Courier New" pitchFamily="49" charset="0"/>
                <a:cs typeface="Courier New" pitchFamily="49" charset="0"/>
              </a:rPr>
              <a:t>When compiling a multi-threaded app:</a:t>
            </a:r>
          </a:p>
          <a:p>
            <a:pPr algn="just">
              <a:defRPr/>
            </a:pPr>
            <a:r>
              <a:rPr lang="en-US" sz="1400" b="1" dirty="0" err="1">
                <a:solidFill>
                  <a:schemeClr val="bg1"/>
                </a:solidFill>
                <a:latin typeface="Courier New" pitchFamily="49" charset="0"/>
                <a:cs typeface="Courier New" pitchFamily="49" charset="0"/>
              </a:rPr>
              <a:t>gcc</a:t>
            </a:r>
            <a:r>
              <a:rPr lang="en-US" sz="1400" b="1" dirty="0">
                <a:solidFill>
                  <a:schemeClr val="bg1"/>
                </a:solidFill>
                <a:latin typeface="Courier New" pitchFamily="49" charset="0"/>
                <a:cs typeface="Courier New" pitchFamily="49" charset="0"/>
              </a:rPr>
              <a:t> </a:t>
            </a:r>
            <a:r>
              <a:rPr lang="en-US" sz="1400" b="1" dirty="0" smtClean="0">
                <a:solidFill>
                  <a:schemeClr val="bg1"/>
                </a:solidFill>
                <a:latin typeface="Courier New" pitchFamily="49" charset="0"/>
                <a:cs typeface="Courier New" pitchFamily="49" charset="0"/>
              </a:rPr>
              <a:t>–D_REENTRANT –o </a:t>
            </a:r>
            <a:r>
              <a:rPr lang="en-US" sz="1400" b="1" dirty="0" err="1">
                <a:solidFill>
                  <a:schemeClr val="bg1"/>
                </a:solidFill>
                <a:latin typeface="Courier New" pitchFamily="49" charset="0"/>
                <a:cs typeface="Courier New" pitchFamily="49" charset="0"/>
              </a:rPr>
              <a:t>myprog</a:t>
            </a:r>
            <a:r>
              <a:rPr lang="en-US" sz="1400" b="1" dirty="0">
                <a:solidFill>
                  <a:schemeClr val="bg1"/>
                </a:solidFill>
                <a:latin typeface="Courier New" pitchFamily="49" charset="0"/>
                <a:cs typeface="Courier New" pitchFamily="49" charset="0"/>
              </a:rPr>
              <a:t> </a:t>
            </a:r>
            <a:r>
              <a:rPr lang="en-US" sz="1400" b="1" dirty="0" err="1">
                <a:solidFill>
                  <a:schemeClr val="bg1"/>
                </a:solidFill>
                <a:latin typeface="Courier New" pitchFamily="49" charset="0"/>
                <a:cs typeface="Courier New" pitchFamily="49" charset="0"/>
              </a:rPr>
              <a:t>myprog.c</a:t>
            </a:r>
            <a:r>
              <a:rPr lang="en-US" sz="1400" b="1" dirty="0">
                <a:solidFill>
                  <a:schemeClr val="bg1"/>
                </a:solidFill>
                <a:latin typeface="Courier New" pitchFamily="49" charset="0"/>
                <a:cs typeface="Courier New" pitchFamily="49" charset="0"/>
              </a:rPr>
              <a:t> –</a:t>
            </a:r>
            <a:r>
              <a:rPr lang="en-US" sz="1400" b="1" dirty="0" err="1">
                <a:solidFill>
                  <a:schemeClr val="bg1"/>
                </a:solidFill>
                <a:latin typeface="Courier New" pitchFamily="49" charset="0"/>
                <a:cs typeface="Courier New" pitchFamily="49" charset="0"/>
              </a:rPr>
              <a:t>lpthread</a:t>
            </a:r>
            <a:endParaRPr lang="en-US" sz="1400" b="1" dirty="0">
              <a:solidFill>
                <a:schemeClr val="bg1"/>
              </a:solidFill>
            </a:endParaRPr>
          </a:p>
        </p:txBody>
      </p:sp>
      <p:sp>
        <p:nvSpPr>
          <p:cNvPr id="6" name="Rounded Rectangle 5"/>
          <p:cNvSpPr/>
          <p:nvPr/>
        </p:nvSpPr>
        <p:spPr>
          <a:xfrm>
            <a:off x="762000" y="4876800"/>
            <a:ext cx="4343400" cy="914400"/>
          </a:xfrm>
          <a:prstGeom prst="round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p>
        </p:txBody>
      </p:sp>
      <p:sp>
        <p:nvSpPr>
          <p:cNvPr id="5" name="Rounded Rectangular Callout 4"/>
          <p:cNvSpPr/>
          <p:nvPr/>
        </p:nvSpPr>
        <p:spPr>
          <a:xfrm>
            <a:off x="5562600" y="5181600"/>
            <a:ext cx="3505200" cy="914400"/>
          </a:xfrm>
          <a:prstGeom prst="wedgeRoundRectCallout">
            <a:avLst>
              <a:gd name="adj1" fmla="val -62345"/>
              <a:gd name="adj2" fmla="val -58487"/>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bg1"/>
                </a:solidFill>
                <a:latin typeface="Courier New" pitchFamily="49" charset="0"/>
                <a:cs typeface="Courier New" pitchFamily="49" charset="0"/>
              </a:rPr>
              <a:t>What </a:t>
            </a:r>
            <a:r>
              <a:rPr lang="en-US" b="1" dirty="0" smtClean="0">
                <a:solidFill>
                  <a:schemeClr val="bg1"/>
                </a:solidFill>
                <a:latin typeface="Courier New" pitchFamily="49" charset="0"/>
                <a:cs typeface="Courier New" pitchFamily="49" charset="0"/>
              </a:rPr>
              <a:t>can happen </a:t>
            </a:r>
            <a:r>
              <a:rPr lang="en-US" b="1" dirty="0">
                <a:solidFill>
                  <a:schemeClr val="bg1"/>
                </a:solidFill>
                <a:latin typeface="Courier New" pitchFamily="49" charset="0"/>
                <a:cs typeface="Courier New" pitchFamily="49" charset="0"/>
              </a:rPr>
              <a:t>if we remove the join part?</a:t>
            </a:r>
            <a:endParaRPr lang="en-US" b="1" dirty="0">
              <a:solidFill>
                <a:schemeClr val="bg1"/>
              </a:solidFill>
            </a:endParaRPr>
          </a:p>
        </p:txBody>
      </p:sp>
      <p:sp>
        <p:nvSpPr>
          <p:cNvPr id="7" name="Slide Number Placeholder 6"/>
          <p:cNvSpPr>
            <a:spLocks noGrp="1"/>
          </p:cNvSpPr>
          <p:nvPr>
            <p:ph type="sldNum" sz="quarter" idx="12"/>
          </p:nvPr>
        </p:nvSpPr>
        <p:spPr/>
        <p:txBody>
          <a:bodyPr/>
          <a:lstStyle/>
          <a:p>
            <a:pPr>
              <a:defRPr/>
            </a:pPr>
            <a:fld id="{536037BA-12B8-4699-BD4C-5CB97F6C5088}" type="slidenum">
              <a:rPr lang="en-US" smtClean="0"/>
              <a:pPr>
                <a:defRPr/>
              </a:pPr>
              <a:t>15</a:t>
            </a:fld>
            <a:endParaRPr lang="en-US" dirty="0"/>
          </a:p>
        </p:txBody>
      </p:sp>
    </p:spTree>
    <p:extLst>
      <p:ext uri="{BB962C8B-B14F-4D97-AF65-F5344CB8AC3E}">
        <p14:creationId xmlns:p14="http://schemas.microsoft.com/office/powerpoint/2010/main" val="340347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smtClean="0"/>
              <a:t>Example A – Version 1</a:t>
            </a:r>
          </a:p>
        </p:txBody>
      </p:sp>
      <p:sp>
        <p:nvSpPr>
          <p:cNvPr id="20483" name="Content Placeholder 2"/>
          <p:cNvSpPr>
            <a:spLocks noGrp="1"/>
          </p:cNvSpPr>
          <p:nvPr>
            <p:ph idx="1"/>
          </p:nvPr>
        </p:nvSpPr>
        <p:spPr>
          <a:xfrm>
            <a:off x="457200" y="1143000"/>
            <a:ext cx="8229600" cy="5486400"/>
          </a:xfrm>
        </p:spPr>
        <p:txBody>
          <a:bodyPr/>
          <a:lstStyle/>
          <a:p>
            <a:pPr eaLnBrk="1" hangingPunct="1">
              <a:buFont typeface="Arial" charset="0"/>
              <a:buNone/>
            </a:pPr>
            <a:r>
              <a:rPr lang="en-US" sz="1400" dirty="0" smtClean="0">
                <a:solidFill>
                  <a:srgbClr val="0000FF"/>
                </a:solidFill>
                <a:latin typeface="Courier New" pitchFamily="49" charset="0"/>
              </a:rPr>
              <a:t>void </a:t>
            </a:r>
            <a:r>
              <a:rPr lang="en-US" sz="1400" dirty="0" smtClean="0">
                <a:solidFill>
                  <a:srgbClr val="000000"/>
                </a:solidFill>
                <a:latin typeface="Courier New" pitchFamily="49" charset="0"/>
              </a:rPr>
              <a:t>*</a:t>
            </a:r>
            <a:r>
              <a:rPr lang="en-US" sz="1400" dirty="0" err="1" smtClean="0">
                <a:solidFill>
                  <a:srgbClr val="000000"/>
                </a:solidFill>
                <a:latin typeface="Courier New" pitchFamily="49" charset="0"/>
              </a:rPr>
              <a:t>printme</a:t>
            </a:r>
            <a:r>
              <a:rPr lang="en-US" sz="1400" dirty="0" smtClean="0">
                <a:solidFill>
                  <a:srgbClr val="FF0000"/>
                </a:solidFill>
                <a:latin typeface="Courier New" pitchFamily="49" charset="0"/>
              </a:rPr>
              <a:t>(</a:t>
            </a:r>
            <a:r>
              <a:rPr lang="en-US" sz="1400" dirty="0" smtClean="0">
                <a:solidFill>
                  <a:srgbClr val="0000FF"/>
                </a:solidFill>
                <a:latin typeface="Courier New" pitchFamily="49" charset="0"/>
              </a:rPr>
              <a:t>void </a:t>
            </a:r>
            <a:r>
              <a:rPr lang="en-US" sz="1400" dirty="0" smtClean="0">
                <a:solidFill>
                  <a:srgbClr val="000000"/>
                </a:solidFill>
                <a:latin typeface="Courier New" pitchFamily="49" charset="0"/>
              </a:rPr>
              <a:t>*id</a:t>
            </a:r>
            <a:r>
              <a:rPr lang="en-US" sz="1400" dirty="0" smtClean="0">
                <a:solidFill>
                  <a:srgbClr val="FF0000"/>
                </a:solidFill>
                <a:latin typeface="Courier New" pitchFamily="49" charset="0"/>
              </a:rPr>
              <a:t>) {</a:t>
            </a:r>
            <a:endParaRPr lang="en-US" sz="1400" dirty="0" smtClean="0">
              <a:solidFill>
                <a:srgbClr val="000000"/>
              </a:solidFill>
              <a:latin typeface="Courier New" pitchFamily="49" charset="0"/>
            </a:endParaRPr>
          </a:p>
          <a:p>
            <a:pPr eaLnBrk="1" hangingPunct="1">
              <a:buNone/>
            </a:pPr>
            <a:r>
              <a:rPr lang="en-US" sz="1400" dirty="0" smtClean="0">
                <a:solidFill>
                  <a:srgbClr val="000000"/>
                </a:solidFill>
                <a:latin typeface="Courier New" pitchFamily="49" charset="0"/>
              </a:rPr>
              <a:t>    </a:t>
            </a:r>
            <a:r>
              <a:rPr lang="en-US" sz="1400" dirty="0" err="1" smtClean="0">
                <a:solidFill>
                  <a:srgbClr val="0000FF"/>
                </a:solidFill>
                <a:latin typeface="Courier New" pitchFamily="49" charset="0"/>
              </a:rPr>
              <a:t>int</a:t>
            </a:r>
            <a:r>
              <a:rPr lang="en-US" sz="1400" dirty="0" smtClean="0">
                <a:solidFill>
                  <a:srgbClr val="0000FF"/>
                </a:solidFill>
                <a:latin typeface="Courier New" pitchFamily="49" charset="0"/>
              </a:rPr>
              <a:t> </a:t>
            </a:r>
            <a:r>
              <a:rPr lang="en-US" sz="1400" dirty="0" err="1" smtClean="0">
                <a:solidFill>
                  <a:srgbClr val="000000"/>
                </a:solidFill>
                <a:latin typeface="Courier New" pitchFamily="49" charset="0"/>
              </a:rPr>
              <a:t>i</a:t>
            </a:r>
            <a:r>
              <a:rPr lang="en-US" sz="1400" dirty="0" smtClean="0">
                <a:solidFill>
                  <a:srgbClr val="000000"/>
                </a:solidFill>
                <a:latin typeface="Courier New" pitchFamily="49" charset="0"/>
              </a:rPr>
              <a:t> = </a:t>
            </a:r>
            <a:r>
              <a:rPr lang="en-US" sz="1400" dirty="0">
                <a:solidFill>
                  <a:srgbClr val="000000"/>
                </a:solidFill>
                <a:latin typeface="Courier New" pitchFamily="49" charset="0"/>
              </a:rPr>
              <a:t>*</a:t>
            </a:r>
            <a:r>
              <a:rPr lang="en-US" sz="1400" dirty="0">
                <a:solidFill>
                  <a:srgbClr val="FF0000"/>
                </a:solidFill>
                <a:latin typeface="Courier New" pitchFamily="49" charset="0"/>
              </a:rPr>
              <a:t>((</a:t>
            </a:r>
            <a:r>
              <a:rPr lang="en-US" sz="1400" dirty="0" err="1">
                <a:solidFill>
                  <a:srgbClr val="0000FF"/>
                </a:solidFill>
                <a:latin typeface="Courier New" pitchFamily="49" charset="0"/>
              </a:rPr>
              <a:t>int</a:t>
            </a:r>
            <a:r>
              <a:rPr lang="en-US" sz="1400" dirty="0">
                <a:solidFill>
                  <a:srgbClr val="0000FF"/>
                </a:solidFill>
                <a:latin typeface="Courier New" pitchFamily="49" charset="0"/>
              </a:rPr>
              <a:t> </a:t>
            </a:r>
            <a:r>
              <a:rPr lang="en-US" sz="1400" dirty="0">
                <a:solidFill>
                  <a:srgbClr val="000000"/>
                </a:solidFill>
                <a:latin typeface="Courier New" pitchFamily="49" charset="0"/>
              </a:rPr>
              <a:t>*</a:t>
            </a:r>
            <a:r>
              <a:rPr lang="en-US" sz="1400" dirty="0">
                <a:solidFill>
                  <a:srgbClr val="FF0000"/>
                </a:solidFill>
                <a:latin typeface="Courier New" pitchFamily="49" charset="0"/>
              </a:rPr>
              <a:t>)</a:t>
            </a:r>
            <a:r>
              <a:rPr lang="en-US" sz="1400" dirty="0">
                <a:solidFill>
                  <a:srgbClr val="000000"/>
                </a:solidFill>
                <a:latin typeface="Courier New" pitchFamily="49" charset="0"/>
              </a:rPr>
              <a:t>id</a:t>
            </a:r>
            <a:r>
              <a:rPr lang="en-US" sz="1400" dirty="0">
                <a:solidFill>
                  <a:srgbClr val="FF0000"/>
                </a:solidFill>
                <a:latin typeface="Courier New" pitchFamily="49" charset="0"/>
              </a:rPr>
              <a:t>)</a:t>
            </a:r>
            <a:r>
              <a:rPr lang="en-US" sz="1400" dirty="0">
                <a:solidFill>
                  <a:srgbClr val="000000"/>
                </a:solidFill>
                <a:latin typeface="Courier New" pitchFamily="49" charset="0"/>
              </a:rPr>
              <a:t>;</a:t>
            </a:r>
            <a:endParaRPr lang="en-US" sz="1400" dirty="0" smtClean="0">
              <a:solidFill>
                <a:srgbClr val="000000"/>
              </a:solidFill>
              <a:latin typeface="Courier New" pitchFamily="49" charset="0"/>
            </a:endParaRPr>
          </a:p>
          <a:p>
            <a:pPr eaLnBrk="1" hangingPunct="1">
              <a:buNone/>
            </a:pPr>
            <a:r>
              <a:rPr lang="en-US" sz="1400" dirty="0" smtClean="0">
                <a:solidFill>
                  <a:srgbClr val="000000"/>
                </a:solidFill>
                <a:latin typeface="Courier New" pitchFamily="49" charset="0"/>
              </a:rPr>
              <a:t>	 </a:t>
            </a:r>
            <a:r>
              <a:rPr lang="en-US" sz="1400" dirty="0" err="1" smtClean="0">
                <a:solidFill>
                  <a:srgbClr val="000000"/>
                </a:solidFill>
                <a:latin typeface="Courier New" pitchFamily="49" charset="0"/>
              </a:rPr>
              <a:t>printf</a:t>
            </a:r>
            <a:r>
              <a:rPr lang="en-US" sz="1400" dirty="0" smtClean="0">
                <a:solidFill>
                  <a:srgbClr val="FF0000"/>
                </a:solidFill>
                <a:latin typeface="Courier New" pitchFamily="49" charset="0"/>
              </a:rPr>
              <a:t>(</a:t>
            </a:r>
            <a:r>
              <a:rPr lang="en-US" sz="1400" dirty="0" smtClean="0">
                <a:solidFill>
                  <a:srgbClr val="008080"/>
                </a:solidFill>
                <a:latin typeface="Courier New" pitchFamily="49" charset="0"/>
              </a:rPr>
              <a:t>"Hi. I'm thread %d\n"</a:t>
            </a:r>
            <a:r>
              <a:rPr lang="en-US" sz="1400" dirty="0" smtClean="0">
                <a:solidFill>
                  <a:srgbClr val="000000"/>
                </a:solidFill>
                <a:latin typeface="Courier New" pitchFamily="49" charset="0"/>
              </a:rPr>
              <a:t>, </a:t>
            </a:r>
            <a:r>
              <a:rPr lang="en-US" sz="1400" dirty="0" err="1" smtClean="0">
                <a:solidFill>
                  <a:srgbClr val="000000"/>
                </a:solidFill>
                <a:latin typeface="Courier New" pitchFamily="49" charset="0"/>
              </a:rPr>
              <a:t>i</a:t>
            </a:r>
            <a:r>
              <a:rPr lang="en-US" sz="1400" dirty="0" smtClean="0">
                <a:solidFill>
                  <a:srgbClr val="FF0000"/>
                </a:solidFill>
                <a:latin typeface="Courier New" pitchFamily="49" charset="0"/>
              </a:rPr>
              <a:t>)</a:t>
            </a:r>
            <a:r>
              <a:rPr lang="en-US" sz="1400" dirty="0" smtClean="0">
                <a:solidFill>
                  <a:srgbClr val="000000"/>
                </a:solidFill>
                <a:latin typeface="Courier New" pitchFamily="49" charset="0"/>
              </a:rPr>
              <a:t>;</a:t>
            </a:r>
          </a:p>
          <a:p>
            <a:pPr eaLnBrk="1" hangingPunct="1">
              <a:buFont typeface="Arial" charset="0"/>
              <a:buNone/>
            </a:pPr>
            <a:r>
              <a:rPr lang="en-US" sz="1400" dirty="0" smtClean="0">
                <a:solidFill>
                  <a:srgbClr val="000000"/>
                </a:solidFill>
                <a:latin typeface="Courier New" pitchFamily="49" charset="0"/>
              </a:rPr>
              <a:t>    </a:t>
            </a:r>
            <a:r>
              <a:rPr lang="en-US" sz="1400" dirty="0" smtClean="0">
                <a:solidFill>
                  <a:srgbClr val="0000FF"/>
                </a:solidFill>
                <a:latin typeface="Courier New" pitchFamily="49" charset="0"/>
              </a:rPr>
              <a:t>return </a:t>
            </a:r>
            <a:r>
              <a:rPr lang="en-US" sz="1400" dirty="0" smtClean="0">
                <a:solidFill>
                  <a:srgbClr val="000000"/>
                </a:solidFill>
                <a:latin typeface="Courier New" pitchFamily="49" charset="0"/>
              </a:rPr>
              <a:t>NULL;</a:t>
            </a:r>
          </a:p>
          <a:p>
            <a:pPr eaLnBrk="1" hangingPunct="1">
              <a:buFont typeface="Arial" charset="0"/>
              <a:buNone/>
            </a:pPr>
            <a:r>
              <a:rPr lang="en-US" sz="1400" dirty="0" smtClean="0">
                <a:solidFill>
                  <a:srgbClr val="FF0000"/>
                </a:solidFill>
                <a:latin typeface="Courier New" pitchFamily="49" charset="0"/>
              </a:rPr>
              <a:t>}</a:t>
            </a:r>
            <a:endParaRPr lang="en-US" sz="1400" dirty="0" smtClean="0">
              <a:solidFill>
                <a:srgbClr val="000000"/>
              </a:solidFill>
              <a:latin typeface="Courier New" pitchFamily="49" charset="0"/>
            </a:endParaRPr>
          </a:p>
          <a:p>
            <a:pPr eaLnBrk="1" hangingPunct="1">
              <a:buFont typeface="Arial" charset="0"/>
              <a:buNone/>
            </a:pPr>
            <a:endParaRPr lang="en-US" sz="1400" dirty="0" smtClean="0">
              <a:solidFill>
                <a:srgbClr val="000000"/>
              </a:solidFill>
              <a:latin typeface="Courier New" pitchFamily="49" charset="0"/>
            </a:endParaRPr>
          </a:p>
          <a:p>
            <a:pPr eaLnBrk="1" hangingPunct="1">
              <a:buFont typeface="Arial" charset="0"/>
              <a:buNone/>
            </a:pPr>
            <a:r>
              <a:rPr lang="en-US" sz="1400" dirty="0" smtClean="0">
                <a:solidFill>
                  <a:srgbClr val="0000FF"/>
                </a:solidFill>
                <a:latin typeface="Courier New" pitchFamily="49" charset="0"/>
              </a:rPr>
              <a:t>void main</a:t>
            </a:r>
            <a:r>
              <a:rPr lang="en-US" sz="1400" dirty="0" smtClean="0">
                <a:solidFill>
                  <a:srgbClr val="FF0000"/>
                </a:solidFill>
                <a:latin typeface="Courier New" pitchFamily="49" charset="0"/>
              </a:rPr>
              <a:t>() {</a:t>
            </a:r>
            <a:endParaRPr lang="en-US" sz="1400" dirty="0" smtClean="0">
              <a:solidFill>
                <a:srgbClr val="000000"/>
              </a:solidFill>
              <a:latin typeface="Courier New" pitchFamily="49" charset="0"/>
            </a:endParaRPr>
          </a:p>
          <a:p>
            <a:pPr eaLnBrk="1" hangingPunct="1">
              <a:buFont typeface="Arial" charset="0"/>
              <a:buNone/>
            </a:pPr>
            <a:r>
              <a:rPr lang="en-US" sz="1400" dirty="0" smtClean="0">
                <a:solidFill>
                  <a:srgbClr val="000000"/>
                </a:solidFill>
                <a:latin typeface="Courier New" pitchFamily="49" charset="0"/>
              </a:rPr>
              <a:t>    </a:t>
            </a:r>
            <a:r>
              <a:rPr lang="en-US" sz="1400" dirty="0" err="1" smtClean="0">
                <a:solidFill>
                  <a:srgbClr val="0000FF"/>
                </a:solidFill>
                <a:latin typeface="Courier New" pitchFamily="49" charset="0"/>
              </a:rPr>
              <a:t>int</a:t>
            </a:r>
            <a:r>
              <a:rPr lang="en-US" sz="1400" dirty="0" smtClean="0">
                <a:solidFill>
                  <a:srgbClr val="0000FF"/>
                </a:solidFill>
                <a:latin typeface="Courier New" pitchFamily="49" charset="0"/>
              </a:rPr>
              <a:t> </a:t>
            </a:r>
            <a:r>
              <a:rPr lang="en-US" sz="1400" dirty="0" err="1" smtClean="0">
                <a:solidFill>
                  <a:srgbClr val="000000"/>
                </a:solidFill>
                <a:latin typeface="Courier New" pitchFamily="49" charset="0"/>
              </a:rPr>
              <a:t>i</a:t>
            </a:r>
            <a:r>
              <a:rPr lang="en-US" sz="1400" dirty="0" smtClean="0">
                <a:solidFill>
                  <a:srgbClr val="000000"/>
                </a:solidFill>
                <a:latin typeface="Courier New" pitchFamily="49" charset="0"/>
              </a:rPr>
              <a:t>, </a:t>
            </a:r>
            <a:r>
              <a:rPr lang="en-US" sz="1400" dirty="0" err="1" smtClean="0">
                <a:solidFill>
                  <a:srgbClr val="000000"/>
                </a:solidFill>
                <a:latin typeface="Courier New" pitchFamily="49" charset="0"/>
              </a:rPr>
              <a:t>vals</a:t>
            </a:r>
            <a:r>
              <a:rPr lang="en-US" sz="1400" dirty="0" smtClean="0">
                <a:solidFill>
                  <a:srgbClr val="FF0000"/>
                </a:solidFill>
                <a:latin typeface="Courier New" pitchFamily="49" charset="0"/>
              </a:rPr>
              <a:t>[</a:t>
            </a:r>
            <a:r>
              <a:rPr lang="en-US" sz="1400" dirty="0" smtClean="0">
                <a:solidFill>
                  <a:srgbClr val="000000"/>
                </a:solidFill>
                <a:latin typeface="Courier New" pitchFamily="49" charset="0"/>
              </a:rPr>
              <a:t>4</a:t>
            </a:r>
            <a:r>
              <a:rPr lang="en-US" sz="1400" dirty="0" smtClean="0">
                <a:solidFill>
                  <a:srgbClr val="FF0000"/>
                </a:solidFill>
                <a:latin typeface="Courier New" pitchFamily="49" charset="0"/>
              </a:rPr>
              <a:t>]</a:t>
            </a:r>
            <a:r>
              <a:rPr lang="en-US" sz="1400" dirty="0" smtClean="0">
                <a:solidFill>
                  <a:srgbClr val="000000"/>
                </a:solidFill>
                <a:latin typeface="Courier New" pitchFamily="49" charset="0"/>
              </a:rPr>
              <a:t>;</a:t>
            </a:r>
          </a:p>
          <a:p>
            <a:pPr eaLnBrk="1" hangingPunct="1">
              <a:buFont typeface="Arial" charset="0"/>
              <a:buNone/>
            </a:pPr>
            <a:r>
              <a:rPr lang="en-US" sz="1400" dirty="0" smtClean="0">
                <a:solidFill>
                  <a:srgbClr val="000000"/>
                </a:solidFill>
                <a:latin typeface="Courier New" pitchFamily="49" charset="0"/>
              </a:rPr>
              <a:t>    </a:t>
            </a:r>
            <a:r>
              <a:rPr lang="en-US" sz="1400" dirty="0" err="1" smtClean="0">
                <a:solidFill>
                  <a:srgbClr val="000000"/>
                </a:solidFill>
                <a:latin typeface="Courier New" pitchFamily="49" charset="0"/>
              </a:rPr>
              <a:t>pthread_t</a:t>
            </a:r>
            <a:r>
              <a:rPr lang="en-US" sz="1400" dirty="0" smtClean="0">
                <a:solidFill>
                  <a:srgbClr val="000000"/>
                </a:solidFill>
                <a:latin typeface="Courier New" pitchFamily="49" charset="0"/>
              </a:rPr>
              <a:t> </a:t>
            </a:r>
            <a:r>
              <a:rPr lang="en-US" sz="1400" dirty="0" err="1" smtClean="0">
                <a:solidFill>
                  <a:srgbClr val="000000"/>
                </a:solidFill>
                <a:latin typeface="Courier New" pitchFamily="49" charset="0"/>
              </a:rPr>
              <a:t>tids</a:t>
            </a:r>
            <a:r>
              <a:rPr lang="en-US" sz="1400" dirty="0" smtClean="0">
                <a:solidFill>
                  <a:srgbClr val="FF0000"/>
                </a:solidFill>
                <a:latin typeface="Courier New" pitchFamily="49" charset="0"/>
              </a:rPr>
              <a:t>[</a:t>
            </a:r>
            <a:r>
              <a:rPr lang="en-US" sz="1400" dirty="0" smtClean="0">
                <a:solidFill>
                  <a:srgbClr val="000000"/>
                </a:solidFill>
                <a:latin typeface="Courier New" pitchFamily="49" charset="0"/>
              </a:rPr>
              <a:t>4</a:t>
            </a:r>
            <a:r>
              <a:rPr lang="en-US" sz="1400" dirty="0" smtClean="0">
                <a:solidFill>
                  <a:srgbClr val="FF0000"/>
                </a:solidFill>
                <a:latin typeface="Courier New" pitchFamily="49" charset="0"/>
              </a:rPr>
              <a:t>]</a:t>
            </a:r>
            <a:r>
              <a:rPr lang="en-US" sz="1400" dirty="0" smtClean="0">
                <a:solidFill>
                  <a:srgbClr val="000000"/>
                </a:solidFill>
                <a:latin typeface="Courier New" pitchFamily="49" charset="0"/>
              </a:rPr>
              <a:t>;</a:t>
            </a:r>
          </a:p>
          <a:p>
            <a:pPr eaLnBrk="1" hangingPunct="1">
              <a:buFont typeface="Arial" charset="0"/>
              <a:buNone/>
            </a:pPr>
            <a:r>
              <a:rPr lang="en-US" sz="1400" dirty="0" smtClean="0">
                <a:solidFill>
                  <a:srgbClr val="000000"/>
                </a:solidFill>
                <a:latin typeface="Courier New" pitchFamily="49" charset="0"/>
              </a:rPr>
              <a:t>    </a:t>
            </a:r>
            <a:r>
              <a:rPr lang="en-US" sz="1400" dirty="0" smtClean="0">
                <a:solidFill>
                  <a:srgbClr val="0000FF"/>
                </a:solidFill>
                <a:latin typeface="Courier New" pitchFamily="49" charset="0"/>
              </a:rPr>
              <a:t>void </a:t>
            </a:r>
            <a:r>
              <a:rPr lang="en-US" sz="1400" dirty="0" smtClean="0">
                <a:solidFill>
                  <a:srgbClr val="000000"/>
                </a:solidFill>
                <a:latin typeface="Courier New" pitchFamily="49" charset="0"/>
              </a:rPr>
              <a:t>*</a:t>
            </a:r>
            <a:r>
              <a:rPr lang="en-US" sz="1400" dirty="0" err="1" smtClean="0">
                <a:solidFill>
                  <a:srgbClr val="000000"/>
                </a:solidFill>
                <a:latin typeface="Courier New" pitchFamily="49" charset="0"/>
              </a:rPr>
              <a:t>retval</a:t>
            </a:r>
            <a:r>
              <a:rPr lang="en-US" sz="1400" dirty="0" smtClean="0">
                <a:solidFill>
                  <a:srgbClr val="000000"/>
                </a:solidFill>
                <a:latin typeface="Courier New" pitchFamily="49" charset="0"/>
              </a:rPr>
              <a:t>;</a:t>
            </a:r>
          </a:p>
          <a:p>
            <a:pPr eaLnBrk="1" hangingPunct="1">
              <a:buFont typeface="Arial" charset="0"/>
              <a:buNone/>
            </a:pPr>
            <a:r>
              <a:rPr lang="nn-NO" sz="1400" dirty="0" smtClean="0">
                <a:solidFill>
                  <a:srgbClr val="000000"/>
                </a:solidFill>
                <a:latin typeface="Courier New" pitchFamily="49" charset="0"/>
              </a:rPr>
              <a:t>    </a:t>
            </a:r>
            <a:r>
              <a:rPr lang="nn-NO" sz="1400" dirty="0" smtClean="0">
                <a:solidFill>
                  <a:srgbClr val="0000FF"/>
                </a:solidFill>
                <a:latin typeface="Courier New" pitchFamily="49" charset="0"/>
              </a:rPr>
              <a:t>for </a:t>
            </a:r>
            <a:r>
              <a:rPr lang="nn-NO" sz="1400" dirty="0" smtClean="0">
                <a:solidFill>
                  <a:srgbClr val="FF0000"/>
                </a:solidFill>
                <a:latin typeface="Courier New" pitchFamily="49" charset="0"/>
              </a:rPr>
              <a:t>(</a:t>
            </a:r>
            <a:r>
              <a:rPr lang="nn-NO" sz="1400" dirty="0" smtClean="0">
                <a:solidFill>
                  <a:srgbClr val="000000"/>
                </a:solidFill>
                <a:latin typeface="Courier New" pitchFamily="49" charset="0"/>
              </a:rPr>
              <a:t>i = 0; i &lt; 4; i++</a:t>
            </a:r>
            <a:r>
              <a:rPr lang="nn-NO" sz="1400" dirty="0" smtClean="0">
                <a:solidFill>
                  <a:srgbClr val="FF0000"/>
                </a:solidFill>
                <a:latin typeface="Courier New" pitchFamily="49" charset="0"/>
              </a:rPr>
              <a:t>) {</a:t>
            </a:r>
            <a:endParaRPr lang="nn-NO" sz="1400" dirty="0" smtClean="0">
              <a:solidFill>
                <a:srgbClr val="000000"/>
              </a:solidFill>
              <a:latin typeface="Courier New" pitchFamily="49" charset="0"/>
            </a:endParaRPr>
          </a:p>
          <a:p>
            <a:pPr eaLnBrk="1" hangingPunct="1">
              <a:buFont typeface="Arial" charset="0"/>
              <a:buNone/>
            </a:pPr>
            <a:r>
              <a:rPr lang="en-US" sz="1400" dirty="0" smtClean="0">
                <a:solidFill>
                  <a:srgbClr val="000000"/>
                </a:solidFill>
                <a:latin typeface="Courier New" pitchFamily="49" charset="0"/>
              </a:rPr>
              <a:t>        </a:t>
            </a:r>
            <a:r>
              <a:rPr lang="en-US" sz="1400" dirty="0" err="1" smtClean="0">
                <a:solidFill>
                  <a:srgbClr val="000000"/>
                </a:solidFill>
                <a:latin typeface="Courier New" pitchFamily="49" charset="0"/>
              </a:rPr>
              <a:t>vals</a:t>
            </a:r>
            <a:r>
              <a:rPr lang="en-US" sz="1400" dirty="0" smtClean="0">
                <a:solidFill>
                  <a:srgbClr val="FF0000"/>
                </a:solidFill>
                <a:latin typeface="Courier New" pitchFamily="49" charset="0"/>
              </a:rPr>
              <a:t>[</a:t>
            </a:r>
            <a:r>
              <a:rPr lang="en-US" sz="1400" dirty="0" err="1" smtClean="0">
                <a:solidFill>
                  <a:srgbClr val="000000"/>
                </a:solidFill>
                <a:latin typeface="Courier New" pitchFamily="49" charset="0"/>
              </a:rPr>
              <a:t>i</a:t>
            </a:r>
            <a:r>
              <a:rPr lang="en-US" sz="1400" dirty="0" smtClean="0">
                <a:solidFill>
                  <a:srgbClr val="FF0000"/>
                </a:solidFill>
                <a:latin typeface="Courier New" pitchFamily="49" charset="0"/>
              </a:rPr>
              <a:t>] </a:t>
            </a:r>
            <a:r>
              <a:rPr lang="en-US" sz="1400" dirty="0" smtClean="0">
                <a:solidFill>
                  <a:srgbClr val="000000"/>
                </a:solidFill>
                <a:latin typeface="Courier New" pitchFamily="49" charset="0"/>
              </a:rPr>
              <a:t>= </a:t>
            </a:r>
            <a:r>
              <a:rPr lang="en-US" sz="1400" dirty="0" err="1" smtClean="0">
                <a:solidFill>
                  <a:srgbClr val="000000"/>
                </a:solidFill>
                <a:latin typeface="Courier New" pitchFamily="49" charset="0"/>
              </a:rPr>
              <a:t>i</a:t>
            </a:r>
            <a:r>
              <a:rPr lang="en-US" sz="1400" dirty="0" smtClean="0">
                <a:solidFill>
                  <a:srgbClr val="000000"/>
                </a:solidFill>
                <a:latin typeface="Courier New" pitchFamily="49" charset="0"/>
              </a:rPr>
              <a:t>;</a:t>
            </a:r>
          </a:p>
          <a:p>
            <a:pPr eaLnBrk="1" hangingPunct="1">
              <a:buFont typeface="Arial" charset="0"/>
              <a:buNone/>
            </a:pPr>
            <a:r>
              <a:rPr lang="en-US" sz="1400" dirty="0" smtClean="0">
                <a:solidFill>
                  <a:srgbClr val="000000"/>
                </a:solidFill>
                <a:latin typeface="Courier New" pitchFamily="49" charset="0"/>
              </a:rPr>
              <a:t>        </a:t>
            </a:r>
            <a:r>
              <a:rPr lang="en-US" sz="1400" dirty="0" err="1" smtClean="0">
                <a:solidFill>
                  <a:srgbClr val="000000"/>
                </a:solidFill>
                <a:latin typeface="Courier New" pitchFamily="49" charset="0"/>
              </a:rPr>
              <a:t>pthread_create</a:t>
            </a:r>
            <a:r>
              <a:rPr lang="en-US" sz="1400" dirty="0" smtClean="0">
                <a:solidFill>
                  <a:srgbClr val="FF0000"/>
                </a:solidFill>
                <a:latin typeface="Courier New" pitchFamily="49" charset="0"/>
              </a:rPr>
              <a:t>(</a:t>
            </a:r>
            <a:r>
              <a:rPr lang="en-US" sz="1400" dirty="0" err="1" smtClean="0">
                <a:solidFill>
                  <a:srgbClr val="000000"/>
                </a:solidFill>
                <a:latin typeface="Courier New" pitchFamily="49" charset="0"/>
              </a:rPr>
              <a:t>tids+i</a:t>
            </a:r>
            <a:r>
              <a:rPr lang="en-US" sz="1400" dirty="0" smtClean="0">
                <a:solidFill>
                  <a:srgbClr val="000000"/>
                </a:solidFill>
                <a:latin typeface="Courier New" pitchFamily="49" charset="0"/>
              </a:rPr>
              <a:t>, NULL, </a:t>
            </a:r>
            <a:r>
              <a:rPr lang="en-US" sz="1400" dirty="0" err="1" smtClean="0">
                <a:solidFill>
                  <a:srgbClr val="000000"/>
                </a:solidFill>
                <a:latin typeface="Courier New" pitchFamily="49" charset="0"/>
              </a:rPr>
              <a:t>printme</a:t>
            </a:r>
            <a:r>
              <a:rPr lang="en-US" sz="1400" dirty="0" smtClean="0">
                <a:solidFill>
                  <a:srgbClr val="000000"/>
                </a:solidFill>
                <a:latin typeface="Courier New" pitchFamily="49" charset="0"/>
              </a:rPr>
              <a:t>, </a:t>
            </a:r>
            <a:r>
              <a:rPr lang="en-US" sz="1400" dirty="0" err="1" smtClean="0">
                <a:solidFill>
                  <a:srgbClr val="000000"/>
                </a:solidFill>
                <a:latin typeface="Courier New" pitchFamily="49" charset="0"/>
              </a:rPr>
              <a:t>vals+i</a:t>
            </a:r>
            <a:r>
              <a:rPr lang="en-US" sz="1400" dirty="0" smtClean="0">
                <a:solidFill>
                  <a:srgbClr val="FF0000"/>
                </a:solidFill>
                <a:latin typeface="Courier New" pitchFamily="49" charset="0"/>
              </a:rPr>
              <a:t>)</a:t>
            </a:r>
            <a:r>
              <a:rPr lang="en-US" sz="1400" dirty="0" smtClean="0">
                <a:solidFill>
                  <a:srgbClr val="000000"/>
                </a:solidFill>
                <a:latin typeface="Courier New" pitchFamily="49" charset="0"/>
              </a:rPr>
              <a:t>;</a:t>
            </a:r>
          </a:p>
          <a:p>
            <a:pPr eaLnBrk="1" hangingPunct="1">
              <a:buFont typeface="Arial" charset="0"/>
              <a:buNone/>
            </a:pPr>
            <a:r>
              <a:rPr lang="en-US" sz="1400" dirty="0" smtClean="0">
                <a:solidFill>
                  <a:srgbClr val="000000"/>
                </a:solidFill>
                <a:latin typeface="Courier New" pitchFamily="49" charset="0"/>
              </a:rPr>
              <a:t>    </a:t>
            </a:r>
            <a:r>
              <a:rPr lang="en-US" sz="1400" dirty="0" smtClean="0">
                <a:solidFill>
                  <a:srgbClr val="FF0000"/>
                </a:solidFill>
                <a:latin typeface="Courier New" pitchFamily="49" charset="0"/>
              </a:rPr>
              <a:t>}</a:t>
            </a:r>
            <a:endParaRPr lang="en-US" sz="1400" dirty="0" smtClean="0">
              <a:solidFill>
                <a:srgbClr val="000000"/>
              </a:solidFill>
              <a:latin typeface="Courier New" pitchFamily="49" charset="0"/>
            </a:endParaRPr>
          </a:p>
          <a:p>
            <a:pPr eaLnBrk="1" hangingPunct="1">
              <a:buFont typeface="Arial" charset="0"/>
              <a:buNone/>
            </a:pPr>
            <a:r>
              <a:rPr lang="nn-NO" sz="1400" dirty="0" smtClean="0">
                <a:solidFill>
                  <a:srgbClr val="000000"/>
                </a:solidFill>
                <a:latin typeface="Courier New" pitchFamily="49" charset="0"/>
              </a:rPr>
              <a:t>    </a:t>
            </a:r>
            <a:r>
              <a:rPr lang="nn-NO" sz="1400" dirty="0" smtClean="0">
                <a:solidFill>
                  <a:srgbClr val="0000FF"/>
                </a:solidFill>
                <a:latin typeface="Courier New" pitchFamily="49" charset="0"/>
              </a:rPr>
              <a:t>for </a:t>
            </a:r>
            <a:r>
              <a:rPr lang="nn-NO" sz="1400" dirty="0" smtClean="0">
                <a:solidFill>
                  <a:srgbClr val="FF0000"/>
                </a:solidFill>
                <a:latin typeface="Courier New" pitchFamily="49" charset="0"/>
              </a:rPr>
              <a:t>(</a:t>
            </a:r>
            <a:r>
              <a:rPr lang="nn-NO" sz="1400" dirty="0" smtClean="0">
                <a:solidFill>
                  <a:srgbClr val="000000"/>
                </a:solidFill>
                <a:latin typeface="Courier New" pitchFamily="49" charset="0"/>
              </a:rPr>
              <a:t>i = 0; i &lt; 4; i++</a:t>
            </a:r>
            <a:r>
              <a:rPr lang="nn-NO" sz="1400" dirty="0" smtClean="0">
                <a:solidFill>
                  <a:srgbClr val="FF0000"/>
                </a:solidFill>
                <a:latin typeface="Courier New" pitchFamily="49" charset="0"/>
              </a:rPr>
              <a:t>) {</a:t>
            </a:r>
            <a:endParaRPr lang="nn-NO" sz="1400" dirty="0" smtClean="0">
              <a:solidFill>
                <a:srgbClr val="000000"/>
              </a:solidFill>
              <a:latin typeface="Courier New" pitchFamily="49" charset="0"/>
            </a:endParaRPr>
          </a:p>
          <a:p>
            <a:pPr eaLnBrk="1" hangingPunct="1">
              <a:buFont typeface="Arial" charset="0"/>
              <a:buNone/>
            </a:pPr>
            <a:r>
              <a:rPr lang="en-US" sz="1400" dirty="0" smtClean="0">
                <a:solidFill>
                  <a:srgbClr val="000000"/>
                </a:solidFill>
                <a:latin typeface="Courier New" pitchFamily="49" charset="0"/>
              </a:rPr>
              <a:t>        </a:t>
            </a:r>
            <a:r>
              <a:rPr lang="en-US" sz="1400" dirty="0" err="1" smtClean="0">
                <a:solidFill>
                  <a:srgbClr val="000000"/>
                </a:solidFill>
                <a:latin typeface="Courier New" pitchFamily="49" charset="0"/>
              </a:rPr>
              <a:t>printf</a:t>
            </a:r>
            <a:r>
              <a:rPr lang="en-US" sz="1400" dirty="0" smtClean="0">
                <a:solidFill>
                  <a:srgbClr val="FF0000"/>
                </a:solidFill>
                <a:latin typeface="Courier New" pitchFamily="49" charset="0"/>
              </a:rPr>
              <a:t>(</a:t>
            </a:r>
            <a:r>
              <a:rPr lang="en-US" sz="1400" dirty="0" smtClean="0">
                <a:solidFill>
                  <a:srgbClr val="008080"/>
                </a:solidFill>
                <a:latin typeface="Courier New" pitchFamily="49" charset="0"/>
              </a:rPr>
              <a:t>"Trying to join with </a:t>
            </a:r>
            <a:r>
              <a:rPr lang="en-US" sz="1400" dirty="0" err="1" smtClean="0">
                <a:solidFill>
                  <a:srgbClr val="008080"/>
                </a:solidFill>
                <a:latin typeface="Courier New" pitchFamily="49" charset="0"/>
              </a:rPr>
              <a:t>tid%d</a:t>
            </a:r>
            <a:r>
              <a:rPr lang="en-US" sz="1400" dirty="0" smtClean="0">
                <a:solidFill>
                  <a:srgbClr val="008080"/>
                </a:solidFill>
                <a:latin typeface="Courier New" pitchFamily="49" charset="0"/>
              </a:rPr>
              <a:t>\n"</a:t>
            </a:r>
            <a:r>
              <a:rPr lang="en-US" sz="1400" dirty="0" smtClean="0">
                <a:solidFill>
                  <a:srgbClr val="000000"/>
                </a:solidFill>
                <a:latin typeface="Courier New" pitchFamily="49" charset="0"/>
              </a:rPr>
              <a:t>, </a:t>
            </a:r>
            <a:r>
              <a:rPr lang="en-US" sz="1400" dirty="0" err="1" smtClean="0">
                <a:solidFill>
                  <a:srgbClr val="000000"/>
                </a:solidFill>
                <a:latin typeface="Courier New" pitchFamily="49" charset="0"/>
              </a:rPr>
              <a:t>i</a:t>
            </a:r>
            <a:r>
              <a:rPr lang="en-US" sz="1400" dirty="0" smtClean="0">
                <a:solidFill>
                  <a:srgbClr val="FF0000"/>
                </a:solidFill>
                <a:latin typeface="Courier New" pitchFamily="49" charset="0"/>
              </a:rPr>
              <a:t>)</a:t>
            </a:r>
            <a:r>
              <a:rPr lang="en-US" sz="1400" dirty="0" smtClean="0">
                <a:solidFill>
                  <a:srgbClr val="000000"/>
                </a:solidFill>
                <a:latin typeface="Courier New" pitchFamily="49" charset="0"/>
              </a:rPr>
              <a:t>;</a:t>
            </a:r>
          </a:p>
          <a:p>
            <a:pPr eaLnBrk="1" hangingPunct="1">
              <a:buFont typeface="Arial" charset="0"/>
              <a:buNone/>
            </a:pPr>
            <a:r>
              <a:rPr lang="en-US" sz="1400" dirty="0" smtClean="0">
                <a:solidFill>
                  <a:srgbClr val="000000"/>
                </a:solidFill>
                <a:latin typeface="Courier New" pitchFamily="49" charset="0"/>
              </a:rPr>
              <a:t>        </a:t>
            </a:r>
            <a:r>
              <a:rPr lang="en-US" sz="1400" dirty="0" err="1" smtClean="0">
                <a:solidFill>
                  <a:srgbClr val="000000"/>
                </a:solidFill>
                <a:latin typeface="Courier New" pitchFamily="49" charset="0"/>
              </a:rPr>
              <a:t>pthread_join</a:t>
            </a:r>
            <a:r>
              <a:rPr lang="en-US" sz="1400" dirty="0" smtClean="0">
                <a:solidFill>
                  <a:srgbClr val="FF0000"/>
                </a:solidFill>
                <a:latin typeface="Courier New" pitchFamily="49" charset="0"/>
              </a:rPr>
              <a:t>(</a:t>
            </a:r>
            <a:r>
              <a:rPr lang="en-US" sz="1400" dirty="0" err="1" smtClean="0">
                <a:solidFill>
                  <a:srgbClr val="000000"/>
                </a:solidFill>
                <a:latin typeface="Courier New" pitchFamily="49" charset="0"/>
              </a:rPr>
              <a:t>tids</a:t>
            </a:r>
            <a:r>
              <a:rPr lang="en-US" sz="1400" dirty="0" smtClean="0">
                <a:solidFill>
                  <a:srgbClr val="FF0000"/>
                </a:solidFill>
                <a:latin typeface="Courier New" pitchFamily="49" charset="0"/>
              </a:rPr>
              <a:t>[</a:t>
            </a:r>
            <a:r>
              <a:rPr lang="en-US" sz="1400" dirty="0" err="1" smtClean="0">
                <a:solidFill>
                  <a:srgbClr val="000000"/>
                </a:solidFill>
                <a:latin typeface="Courier New" pitchFamily="49" charset="0"/>
              </a:rPr>
              <a:t>i</a:t>
            </a:r>
            <a:r>
              <a:rPr lang="en-US" sz="1400" dirty="0" smtClean="0">
                <a:solidFill>
                  <a:srgbClr val="FF0000"/>
                </a:solidFill>
                <a:latin typeface="Courier New" pitchFamily="49" charset="0"/>
              </a:rPr>
              <a:t>]</a:t>
            </a:r>
            <a:r>
              <a:rPr lang="en-US" sz="1400" dirty="0" smtClean="0">
                <a:solidFill>
                  <a:srgbClr val="000000"/>
                </a:solidFill>
                <a:latin typeface="Courier New" pitchFamily="49" charset="0"/>
              </a:rPr>
              <a:t>, &amp;</a:t>
            </a:r>
            <a:r>
              <a:rPr lang="en-US" sz="1400" dirty="0" err="1" smtClean="0">
                <a:solidFill>
                  <a:srgbClr val="000000"/>
                </a:solidFill>
                <a:latin typeface="Courier New" pitchFamily="49" charset="0"/>
              </a:rPr>
              <a:t>retval</a:t>
            </a:r>
            <a:r>
              <a:rPr lang="en-US" sz="1400" dirty="0" smtClean="0">
                <a:solidFill>
                  <a:srgbClr val="FF0000"/>
                </a:solidFill>
                <a:latin typeface="Courier New" pitchFamily="49" charset="0"/>
              </a:rPr>
              <a:t>)</a:t>
            </a:r>
            <a:r>
              <a:rPr lang="en-US" sz="1400" dirty="0" smtClean="0">
                <a:solidFill>
                  <a:srgbClr val="000000"/>
                </a:solidFill>
                <a:latin typeface="Courier New" pitchFamily="49" charset="0"/>
              </a:rPr>
              <a:t>;</a:t>
            </a:r>
          </a:p>
          <a:p>
            <a:pPr eaLnBrk="1" hangingPunct="1">
              <a:buFont typeface="Arial" charset="0"/>
              <a:buNone/>
            </a:pPr>
            <a:r>
              <a:rPr lang="en-US" sz="1400" dirty="0" smtClean="0">
                <a:solidFill>
                  <a:srgbClr val="000000"/>
                </a:solidFill>
                <a:latin typeface="Courier New" pitchFamily="49" charset="0"/>
              </a:rPr>
              <a:t>        </a:t>
            </a:r>
            <a:r>
              <a:rPr lang="en-US" sz="1400" dirty="0" err="1" smtClean="0">
                <a:solidFill>
                  <a:srgbClr val="000000"/>
                </a:solidFill>
                <a:latin typeface="Courier New" pitchFamily="49" charset="0"/>
              </a:rPr>
              <a:t>printf</a:t>
            </a:r>
            <a:r>
              <a:rPr lang="en-US" sz="1400" dirty="0" smtClean="0">
                <a:solidFill>
                  <a:srgbClr val="FF0000"/>
                </a:solidFill>
                <a:latin typeface="Courier New" pitchFamily="49" charset="0"/>
              </a:rPr>
              <a:t>(</a:t>
            </a:r>
            <a:r>
              <a:rPr lang="en-US" sz="1400" dirty="0" smtClean="0">
                <a:solidFill>
                  <a:srgbClr val="008080"/>
                </a:solidFill>
                <a:latin typeface="Courier New" pitchFamily="49" charset="0"/>
              </a:rPr>
              <a:t>"Joined with </a:t>
            </a:r>
            <a:r>
              <a:rPr lang="en-US" sz="1400" dirty="0" err="1" smtClean="0">
                <a:solidFill>
                  <a:srgbClr val="008080"/>
                </a:solidFill>
                <a:latin typeface="Courier New" pitchFamily="49" charset="0"/>
              </a:rPr>
              <a:t>tid%d</a:t>
            </a:r>
            <a:r>
              <a:rPr lang="en-US" sz="1400" dirty="0" smtClean="0">
                <a:solidFill>
                  <a:srgbClr val="008080"/>
                </a:solidFill>
                <a:latin typeface="Courier New" pitchFamily="49" charset="0"/>
              </a:rPr>
              <a:t>\n"</a:t>
            </a:r>
            <a:r>
              <a:rPr lang="en-US" sz="1400" dirty="0" smtClean="0">
                <a:solidFill>
                  <a:srgbClr val="000000"/>
                </a:solidFill>
                <a:latin typeface="Courier New" pitchFamily="49" charset="0"/>
              </a:rPr>
              <a:t>, </a:t>
            </a:r>
            <a:r>
              <a:rPr lang="en-US" sz="1400" dirty="0" err="1" smtClean="0">
                <a:solidFill>
                  <a:srgbClr val="000000"/>
                </a:solidFill>
                <a:latin typeface="Courier New" pitchFamily="49" charset="0"/>
              </a:rPr>
              <a:t>i</a:t>
            </a:r>
            <a:r>
              <a:rPr lang="en-US" sz="1400" dirty="0" smtClean="0">
                <a:solidFill>
                  <a:srgbClr val="FF0000"/>
                </a:solidFill>
                <a:latin typeface="Courier New" pitchFamily="49" charset="0"/>
              </a:rPr>
              <a:t>)</a:t>
            </a:r>
            <a:r>
              <a:rPr lang="en-US" sz="1400" dirty="0" smtClean="0">
                <a:solidFill>
                  <a:srgbClr val="000000"/>
                </a:solidFill>
                <a:latin typeface="Courier New" pitchFamily="49" charset="0"/>
              </a:rPr>
              <a:t>;</a:t>
            </a:r>
          </a:p>
          <a:p>
            <a:pPr eaLnBrk="1" hangingPunct="1">
              <a:buFont typeface="Arial" charset="0"/>
              <a:buNone/>
            </a:pPr>
            <a:r>
              <a:rPr lang="en-US" sz="1400" dirty="0" smtClean="0">
                <a:solidFill>
                  <a:srgbClr val="000000"/>
                </a:solidFill>
                <a:latin typeface="Courier New" pitchFamily="49" charset="0"/>
              </a:rPr>
              <a:t>    </a:t>
            </a:r>
            <a:r>
              <a:rPr lang="en-US" sz="1400" dirty="0" smtClean="0">
                <a:solidFill>
                  <a:srgbClr val="FF0000"/>
                </a:solidFill>
                <a:latin typeface="Courier New" pitchFamily="49" charset="0"/>
              </a:rPr>
              <a:t>}</a:t>
            </a:r>
            <a:endParaRPr lang="en-US" sz="1400" dirty="0" smtClean="0">
              <a:solidFill>
                <a:srgbClr val="000000"/>
              </a:solidFill>
              <a:latin typeface="Courier New" pitchFamily="49" charset="0"/>
            </a:endParaRPr>
          </a:p>
          <a:p>
            <a:pPr eaLnBrk="1" hangingPunct="1">
              <a:buFont typeface="Arial" charset="0"/>
              <a:buNone/>
            </a:pPr>
            <a:r>
              <a:rPr lang="en-US" sz="1400" dirty="0" smtClean="0">
                <a:solidFill>
                  <a:srgbClr val="FF0000"/>
                </a:solidFill>
                <a:latin typeface="Courier New" pitchFamily="49" charset="0"/>
              </a:rPr>
              <a:t>}</a:t>
            </a:r>
            <a:endParaRPr lang="en-US" sz="1400" dirty="0" smtClean="0">
              <a:solidFill>
                <a:srgbClr val="000000"/>
              </a:solidFill>
              <a:latin typeface="Courier New" pitchFamily="49" charset="0"/>
            </a:endParaRPr>
          </a:p>
          <a:p>
            <a:pPr eaLnBrk="1" hangingPunct="1">
              <a:lnSpc>
                <a:spcPct val="115000"/>
              </a:lnSpc>
              <a:buFont typeface="Arial" charset="0"/>
              <a:buNone/>
            </a:pPr>
            <a:endParaRPr lang="en-US" sz="1000" dirty="0" smtClean="0">
              <a:ea typeface="Calibri" pitchFamily="34" charset="0"/>
              <a:cs typeface="Arial" charset="0"/>
            </a:endParaRPr>
          </a:p>
        </p:txBody>
      </p:sp>
      <p:sp>
        <p:nvSpPr>
          <p:cNvPr id="4" name="Slide Number Placeholder 3"/>
          <p:cNvSpPr>
            <a:spLocks noGrp="1"/>
          </p:cNvSpPr>
          <p:nvPr>
            <p:ph type="sldNum" sz="quarter" idx="12"/>
          </p:nvPr>
        </p:nvSpPr>
        <p:spPr/>
        <p:txBody>
          <a:bodyPr/>
          <a:lstStyle/>
          <a:p>
            <a:pPr>
              <a:defRPr/>
            </a:pPr>
            <a:fld id="{536037BA-12B8-4699-BD4C-5CB97F6C5088}" type="slidenum">
              <a:rPr lang="en-US" smtClean="0"/>
              <a:pPr>
                <a:defRPr/>
              </a:pPr>
              <a:t>16</a:t>
            </a:fld>
            <a:endParaRPr lang="en-US" dirty="0"/>
          </a:p>
        </p:txBody>
      </p:sp>
    </p:spTree>
    <p:extLst>
      <p:ext uri="{BB962C8B-B14F-4D97-AF65-F5344CB8AC3E}">
        <p14:creationId xmlns:p14="http://schemas.microsoft.com/office/powerpoint/2010/main" val="23973360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Example A – Version 1</a:t>
            </a:r>
            <a:br>
              <a:rPr lang="en-US" dirty="0" smtClean="0"/>
            </a:br>
            <a:r>
              <a:rPr lang="en-US" dirty="0" smtClean="0"/>
              <a:t>possible output</a:t>
            </a:r>
            <a:endParaRPr lang="en-US" dirty="0"/>
          </a:p>
        </p:txBody>
      </p:sp>
      <p:sp>
        <p:nvSpPr>
          <p:cNvPr id="3" name="Content Placeholder 2"/>
          <p:cNvSpPr>
            <a:spLocks noGrp="1"/>
          </p:cNvSpPr>
          <p:nvPr>
            <p:ph idx="1"/>
          </p:nvPr>
        </p:nvSpPr>
        <p:spPr>
          <a:xfrm>
            <a:off x="457200" y="1600200"/>
            <a:ext cx="8229600" cy="5029200"/>
          </a:xfrm>
        </p:spPr>
        <p:txBody>
          <a:bodyPr rtlCol="0">
            <a:normAutofit fontScale="85000" lnSpcReduction="20000"/>
          </a:bodyPr>
          <a:lstStyle/>
          <a:p>
            <a:pPr eaLnBrk="1" fontAlgn="auto" hangingPunct="1">
              <a:spcAft>
                <a:spcPts val="0"/>
              </a:spcAft>
              <a:buFont typeface="Arial" pitchFamily="34" charset="0"/>
              <a:buNone/>
              <a:defRPr/>
            </a:pPr>
            <a:r>
              <a:rPr lang="en-US" dirty="0" smtClean="0"/>
              <a:t>Trying to join with tid0 </a:t>
            </a:r>
          </a:p>
          <a:p>
            <a:pPr eaLnBrk="1" fontAlgn="auto" hangingPunct="1">
              <a:spcAft>
                <a:spcPts val="0"/>
              </a:spcAft>
              <a:buFont typeface="Arial" pitchFamily="34" charset="0"/>
              <a:buNone/>
              <a:defRPr/>
            </a:pPr>
            <a:r>
              <a:rPr lang="en-US" dirty="0" smtClean="0"/>
              <a:t>Hi. I'm thread 0 </a:t>
            </a:r>
          </a:p>
          <a:p>
            <a:pPr eaLnBrk="1" fontAlgn="auto" hangingPunct="1">
              <a:spcAft>
                <a:spcPts val="0"/>
              </a:spcAft>
              <a:buFont typeface="Arial" pitchFamily="34" charset="0"/>
              <a:buNone/>
              <a:defRPr/>
            </a:pPr>
            <a:r>
              <a:rPr lang="en-US" dirty="0" smtClean="0"/>
              <a:t>Hi. I'm thread 1 </a:t>
            </a:r>
          </a:p>
          <a:p>
            <a:pPr eaLnBrk="1" fontAlgn="auto" hangingPunct="1">
              <a:spcAft>
                <a:spcPts val="0"/>
              </a:spcAft>
              <a:buFont typeface="Arial" pitchFamily="34" charset="0"/>
              <a:buNone/>
              <a:defRPr/>
            </a:pPr>
            <a:r>
              <a:rPr lang="en-US" dirty="0" smtClean="0"/>
              <a:t>Hi. I'm thread 2 </a:t>
            </a:r>
          </a:p>
          <a:p>
            <a:pPr eaLnBrk="1" fontAlgn="auto" hangingPunct="1">
              <a:spcAft>
                <a:spcPts val="0"/>
              </a:spcAft>
              <a:buFont typeface="Arial" pitchFamily="34" charset="0"/>
              <a:buNone/>
              <a:defRPr/>
            </a:pPr>
            <a:r>
              <a:rPr lang="en-US" dirty="0" smtClean="0"/>
              <a:t>Hi. I'm thread 3 </a:t>
            </a:r>
          </a:p>
          <a:p>
            <a:pPr eaLnBrk="1" fontAlgn="auto" hangingPunct="1">
              <a:spcAft>
                <a:spcPts val="0"/>
              </a:spcAft>
              <a:buFont typeface="Arial" pitchFamily="34" charset="0"/>
              <a:buNone/>
              <a:defRPr/>
            </a:pPr>
            <a:r>
              <a:rPr lang="en-US" dirty="0" smtClean="0"/>
              <a:t>Joined with tid0 </a:t>
            </a:r>
          </a:p>
          <a:p>
            <a:pPr eaLnBrk="1" fontAlgn="auto" hangingPunct="1">
              <a:spcAft>
                <a:spcPts val="0"/>
              </a:spcAft>
              <a:buFont typeface="Arial" pitchFamily="34" charset="0"/>
              <a:buNone/>
              <a:defRPr/>
            </a:pPr>
            <a:r>
              <a:rPr lang="en-US" dirty="0" smtClean="0"/>
              <a:t>Trying to join with tid1 </a:t>
            </a:r>
          </a:p>
          <a:p>
            <a:pPr eaLnBrk="1" fontAlgn="auto" hangingPunct="1">
              <a:spcAft>
                <a:spcPts val="0"/>
              </a:spcAft>
              <a:buFont typeface="Arial" pitchFamily="34" charset="0"/>
              <a:buNone/>
              <a:defRPr/>
            </a:pPr>
            <a:r>
              <a:rPr lang="en-US" dirty="0" smtClean="0"/>
              <a:t>Joined with tid1 </a:t>
            </a:r>
          </a:p>
          <a:p>
            <a:pPr eaLnBrk="1" fontAlgn="auto" hangingPunct="1">
              <a:spcAft>
                <a:spcPts val="0"/>
              </a:spcAft>
              <a:buFont typeface="Arial" pitchFamily="34" charset="0"/>
              <a:buNone/>
              <a:defRPr/>
            </a:pPr>
            <a:r>
              <a:rPr lang="en-US" dirty="0" smtClean="0"/>
              <a:t>Trying to join with tid2 </a:t>
            </a:r>
          </a:p>
          <a:p>
            <a:pPr eaLnBrk="1" fontAlgn="auto" hangingPunct="1">
              <a:spcAft>
                <a:spcPts val="0"/>
              </a:spcAft>
              <a:buFont typeface="Arial" pitchFamily="34" charset="0"/>
              <a:buNone/>
              <a:defRPr/>
            </a:pPr>
            <a:r>
              <a:rPr lang="en-US" dirty="0" smtClean="0"/>
              <a:t>Joined with tid2 </a:t>
            </a:r>
          </a:p>
          <a:p>
            <a:pPr eaLnBrk="1" fontAlgn="auto" hangingPunct="1">
              <a:spcAft>
                <a:spcPts val="0"/>
              </a:spcAft>
              <a:buFont typeface="Arial" pitchFamily="34" charset="0"/>
              <a:buNone/>
              <a:defRPr/>
            </a:pPr>
            <a:r>
              <a:rPr lang="en-US" dirty="0" smtClean="0"/>
              <a:t>Trying to join with tid3 </a:t>
            </a:r>
          </a:p>
          <a:p>
            <a:pPr eaLnBrk="1" fontAlgn="auto" hangingPunct="1">
              <a:spcAft>
                <a:spcPts val="0"/>
              </a:spcAft>
              <a:buFont typeface="Arial" pitchFamily="34" charset="0"/>
              <a:buNone/>
              <a:defRPr/>
            </a:pPr>
            <a:r>
              <a:rPr lang="en-US" dirty="0" smtClean="0"/>
              <a:t>Joined with tid3</a:t>
            </a:r>
            <a:endParaRPr lang="en-US" dirty="0"/>
          </a:p>
        </p:txBody>
      </p:sp>
      <p:sp>
        <p:nvSpPr>
          <p:cNvPr id="4" name="Slide Number Placeholder 3"/>
          <p:cNvSpPr>
            <a:spLocks noGrp="1"/>
          </p:cNvSpPr>
          <p:nvPr>
            <p:ph type="sldNum" sz="quarter" idx="12"/>
          </p:nvPr>
        </p:nvSpPr>
        <p:spPr/>
        <p:txBody>
          <a:bodyPr/>
          <a:lstStyle/>
          <a:p>
            <a:pPr>
              <a:defRPr/>
            </a:pPr>
            <a:fld id="{536037BA-12B8-4699-BD4C-5CB97F6C5088}" type="slidenum">
              <a:rPr lang="en-US" smtClean="0"/>
              <a:pPr>
                <a:defRPr/>
              </a:pPr>
              <a:t>17</a:t>
            </a:fld>
            <a:endParaRPr lang="en-US" dirty="0"/>
          </a:p>
        </p:txBody>
      </p:sp>
    </p:spTree>
    <p:extLst>
      <p:ext uri="{BB962C8B-B14F-4D97-AF65-F5344CB8AC3E}">
        <p14:creationId xmlns:p14="http://schemas.microsoft.com/office/powerpoint/2010/main" val="9587351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smtClean="0"/>
              <a:t>Example A – Version 2</a:t>
            </a:r>
          </a:p>
        </p:txBody>
      </p:sp>
      <p:sp>
        <p:nvSpPr>
          <p:cNvPr id="3" name="Content Placeholder 2"/>
          <p:cNvSpPr>
            <a:spLocks noGrp="1"/>
          </p:cNvSpPr>
          <p:nvPr>
            <p:ph idx="1"/>
          </p:nvPr>
        </p:nvSpPr>
        <p:spPr>
          <a:xfrm>
            <a:off x="457200" y="1143000"/>
            <a:ext cx="8229600" cy="5486400"/>
          </a:xfrm>
        </p:spPr>
        <p:txBody>
          <a:bodyPr rtlCol="0">
            <a:normAutofit lnSpcReduction="10000"/>
          </a:bodyPr>
          <a:lstStyle/>
          <a:p>
            <a:pPr eaLnBrk="1" fontAlgn="auto" hangingPunct="1">
              <a:spcAft>
                <a:spcPts val="0"/>
              </a:spcAft>
              <a:buFont typeface="Arial" pitchFamily="34" charset="0"/>
              <a:buNone/>
              <a:defRPr/>
            </a:pPr>
            <a:r>
              <a:rPr lang="en-US" sz="1400" dirty="0" smtClean="0">
                <a:solidFill>
                  <a:srgbClr val="0000FF"/>
                </a:solidFill>
                <a:latin typeface="Courier New"/>
              </a:rPr>
              <a:t>void </a:t>
            </a:r>
            <a:r>
              <a:rPr lang="en-US" sz="1400" dirty="0" smtClean="0">
                <a:solidFill>
                  <a:srgbClr val="000000"/>
                </a:solidFill>
                <a:latin typeface="Courier New"/>
              </a:rPr>
              <a:t>*</a:t>
            </a:r>
            <a:r>
              <a:rPr lang="en-US" sz="1400" dirty="0" err="1" smtClean="0">
                <a:solidFill>
                  <a:srgbClr val="000000"/>
                </a:solidFill>
                <a:latin typeface="Courier New"/>
              </a:rPr>
              <a:t>printme</a:t>
            </a:r>
            <a:r>
              <a:rPr lang="en-US" sz="1400" dirty="0" smtClean="0">
                <a:solidFill>
                  <a:srgbClr val="FF0000"/>
                </a:solidFill>
                <a:latin typeface="Courier New"/>
              </a:rPr>
              <a:t>(</a:t>
            </a:r>
            <a:r>
              <a:rPr lang="en-US" sz="1400" dirty="0" smtClean="0">
                <a:solidFill>
                  <a:srgbClr val="0000FF"/>
                </a:solidFill>
                <a:latin typeface="Courier New"/>
              </a:rPr>
              <a:t>void </a:t>
            </a:r>
            <a:r>
              <a:rPr lang="en-US" sz="1400" dirty="0" smtClean="0">
                <a:solidFill>
                  <a:srgbClr val="000000"/>
                </a:solidFill>
                <a:latin typeface="Courier New"/>
              </a:rPr>
              <a:t>*id</a:t>
            </a:r>
            <a:r>
              <a:rPr lang="en-US" sz="1400" dirty="0" smtClean="0">
                <a:solidFill>
                  <a:srgbClr val="FF0000"/>
                </a:solidFill>
                <a:latin typeface="Courier New"/>
              </a:rPr>
              <a:t>) {</a:t>
            </a:r>
            <a:endParaRPr lang="en-US" sz="1400" dirty="0" smtClean="0">
              <a:solidFill>
                <a:srgbClr val="000000"/>
              </a:solidFill>
              <a:latin typeface="Courier New"/>
            </a:endParaRPr>
          </a:p>
          <a:p>
            <a:pPr eaLnBrk="1" fontAlgn="auto" hangingPunct="1">
              <a:spcAft>
                <a:spcPts val="0"/>
              </a:spcAft>
              <a:buFont typeface="Arial" pitchFamily="34" charset="0"/>
              <a:buNone/>
              <a:defRPr/>
            </a:pPr>
            <a:r>
              <a:rPr lang="en-US" sz="1400" dirty="0" smtClean="0">
                <a:solidFill>
                  <a:srgbClr val="000000"/>
                </a:solidFill>
                <a:latin typeface="Courier New"/>
              </a:rPr>
              <a:t>    </a:t>
            </a:r>
            <a:r>
              <a:rPr lang="en-US" sz="1400" dirty="0" err="1" smtClean="0">
                <a:solidFill>
                  <a:srgbClr val="0000FF"/>
                </a:solidFill>
                <a:latin typeface="Courier New"/>
              </a:rPr>
              <a:t>int</a:t>
            </a:r>
            <a:r>
              <a:rPr lang="en-US" sz="1400" dirty="0" smtClean="0">
                <a:solidFill>
                  <a:srgbClr val="0000FF"/>
                </a:solidFill>
                <a:latin typeface="Courier New"/>
              </a:rPr>
              <a:t> </a:t>
            </a:r>
            <a:r>
              <a:rPr lang="en-US" sz="1400" dirty="0" smtClean="0">
                <a:solidFill>
                  <a:srgbClr val="000000"/>
                </a:solidFill>
                <a:latin typeface="Courier New"/>
              </a:rPr>
              <a:t>*</a:t>
            </a:r>
            <a:r>
              <a:rPr lang="en-US" sz="1400" dirty="0" err="1" smtClean="0">
                <a:solidFill>
                  <a:srgbClr val="000000"/>
                </a:solidFill>
                <a:latin typeface="Courier New"/>
              </a:rPr>
              <a:t>i</a:t>
            </a:r>
            <a:r>
              <a:rPr lang="en-US" sz="1400" dirty="0" smtClean="0">
                <a:solidFill>
                  <a:srgbClr val="000000"/>
                </a:solidFill>
                <a:latin typeface="Courier New"/>
              </a:rPr>
              <a:t>;</a:t>
            </a:r>
          </a:p>
          <a:p>
            <a:pPr eaLnBrk="1" fontAlgn="auto" hangingPunct="1">
              <a:spcAft>
                <a:spcPts val="0"/>
              </a:spcAft>
              <a:buFont typeface="Arial" pitchFamily="34" charset="0"/>
              <a:buNone/>
              <a:defRPr/>
            </a:pPr>
            <a:r>
              <a:rPr lang="en-US" sz="1400" dirty="0" smtClean="0">
                <a:solidFill>
                  <a:srgbClr val="000000"/>
                </a:solidFill>
                <a:latin typeface="Courier New"/>
              </a:rPr>
              <a:t>    </a:t>
            </a:r>
            <a:r>
              <a:rPr lang="en-US" sz="1400" dirty="0" err="1" smtClean="0">
                <a:solidFill>
                  <a:srgbClr val="000000"/>
                </a:solidFill>
                <a:latin typeface="Courier New"/>
              </a:rPr>
              <a:t>i</a:t>
            </a:r>
            <a:r>
              <a:rPr lang="en-US" sz="1400" dirty="0" smtClean="0">
                <a:solidFill>
                  <a:srgbClr val="000000"/>
                </a:solidFill>
                <a:latin typeface="Courier New"/>
              </a:rPr>
              <a:t> = </a:t>
            </a:r>
            <a:r>
              <a:rPr lang="en-US" sz="1400" dirty="0" smtClean="0">
                <a:solidFill>
                  <a:srgbClr val="FF0000"/>
                </a:solidFill>
                <a:latin typeface="Courier New"/>
              </a:rPr>
              <a:t>(</a:t>
            </a:r>
            <a:r>
              <a:rPr lang="en-US" sz="1400" dirty="0" err="1" smtClean="0">
                <a:solidFill>
                  <a:srgbClr val="0000FF"/>
                </a:solidFill>
                <a:latin typeface="Courier New"/>
              </a:rPr>
              <a:t>int</a:t>
            </a:r>
            <a:r>
              <a:rPr lang="en-US" sz="1400" dirty="0" smtClean="0">
                <a:solidFill>
                  <a:srgbClr val="0000FF"/>
                </a:solidFill>
                <a:latin typeface="Courier New"/>
              </a:rPr>
              <a:t> </a:t>
            </a:r>
            <a:r>
              <a:rPr lang="en-US" sz="1400" dirty="0" smtClean="0">
                <a:solidFill>
                  <a:srgbClr val="000000"/>
                </a:solidFill>
                <a:latin typeface="Courier New"/>
              </a:rPr>
              <a:t>*</a:t>
            </a:r>
            <a:r>
              <a:rPr lang="en-US" sz="1400" dirty="0" smtClean="0">
                <a:solidFill>
                  <a:srgbClr val="FF0000"/>
                </a:solidFill>
                <a:latin typeface="Courier New"/>
              </a:rPr>
              <a:t>)</a:t>
            </a:r>
            <a:r>
              <a:rPr lang="en-US" sz="1400" dirty="0" smtClean="0">
                <a:solidFill>
                  <a:srgbClr val="000000"/>
                </a:solidFill>
                <a:latin typeface="Courier New"/>
              </a:rPr>
              <a:t>id;</a:t>
            </a:r>
          </a:p>
          <a:p>
            <a:pPr eaLnBrk="1" fontAlgn="auto" hangingPunct="1">
              <a:spcAft>
                <a:spcPts val="0"/>
              </a:spcAft>
              <a:buFont typeface="Arial" pitchFamily="34" charset="0"/>
              <a:buNone/>
              <a:defRPr/>
            </a:pPr>
            <a:r>
              <a:rPr lang="en-US" sz="1400" dirty="0" smtClean="0">
                <a:solidFill>
                  <a:srgbClr val="000000"/>
                </a:solidFill>
                <a:latin typeface="Courier New"/>
              </a:rPr>
              <a:t>    </a:t>
            </a:r>
            <a:r>
              <a:rPr lang="en-US" sz="1400" dirty="0" err="1" smtClean="0">
                <a:solidFill>
                  <a:srgbClr val="000000"/>
                </a:solidFill>
                <a:latin typeface="Courier New"/>
              </a:rPr>
              <a:t>printf</a:t>
            </a:r>
            <a:r>
              <a:rPr lang="en-US" sz="1400" dirty="0" smtClean="0">
                <a:solidFill>
                  <a:srgbClr val="FF0000"/>
                </a:solidFill>
                <a:latin typeface="Courier New"/>
              </a:rPr>
              <a:t>(</a:t>
            </a:r>
            <a:r>
              <a:rPr lang="en-US" sz="1400" dirty="0" smtClean="0">
                <a:solidFill>
                  <a:srgbClr val="008080"/>
                </a:solidFill>
                <a:latin typeface="Courier New"/>
              </a:rPr>
              <a:t>"Hi. I'm thread %d\n"</a:t>
            </a:r>
            <a:r>
              <a:rPr lang="en-US" sz="1400" dirty="0" smtClean="0">
                <a:solidFill>
                  <a:srgbClr val="000000"/>
                </a:solidFill>
                <a:latin typeface="Courier New"/>
              </a:rPr>
              <a:t>, *</a:t>
            </a:r>
            <a:r>
              <a:rPr lang="en-US" sz="1400" dirty="0" err="1" smtClean="0">
                <a:solidFill>
                  <a:srgbClr val="000000"/>
                </a:solidFill>
                <a:latin typeface="Courier New"/>
              </a:rPr>
              <a:t>i</a:t>
            </a:r>
            <a:r>
              <a:rPr lang="en-US" sz="1400" dirty="0" smtClean="0">
                <a:solidFill>
                  <a:srgbClr val="FF0000"/>
                </a:solidFill>
                <a:latin typeface="Courier New"/>
              </a:rPr>
              <a:t>)</a:t>
            </a:r>
            <a:r>
              <a:rPr lang="en-US" sz="1400" dirty="0" smtClean="0">
                <a:solidFill>
                  <a:srgbClr val="000000"/>
                </a:solidFill>
                <a:latin typeface="Courier New"/>
              </a:rPr>
              <a:t>;</a:t>
            </a:r>
          </a:p>
          <a:p>
            <a:pPr eaLnBrk="1" fontAlgn="auto" hangingPunct="1">
              <a:spcAft>
                <a:spcPts val="0"/>
              </a:spcAft>
              <a:buFont typeface="Arial" pitchFamily="34" charset="0"/>
              <a:buNone/>
              <a:defRPr/>
            </a:pPr>
            <a:r>
              <a:rPr lang="en-US" sz="1400" dirty="0" smtClean="0">
                <a:solidFill>
                  <a:srgbClr val="000000"/>
                </a:solidFill>
                <a:latin typeface="Courier New"/>
              </a:rPr>
              <a:t>    </a:t>
            </a:r>
            <a:r>
              <a:rPr lang="en-US" sz="1400" b="1" dirty="0" err="1" smtClean="0">
                <a:solidFill>
                  <a:srgbClr val="FF0000"/>
                </a:solidFill>
                <a:latin typeface="Courier New"/>
              </a:rPr>
              <a:t>pthread_exit</a:t>
            </a:r>
            <a:r>
              <a:rPr lang="en-US" sz="1400" b="1" dirty="0" smtClean="0">
                <a:solidFill>
                  <a:srgbClr val="FF0000"/>
                </a:solidFill>
                <a:latin typeface="Courier New"/>
              </a:rPr>
              <a:t>(NULL)</a:t>
            </a:r>
            <a:r>
              <a:rPr lang="en-US" sz="1400" dirty="0" smtClean="0">
                <a:solidFill>
                  <a:srgbClr val="000000"/>
                </a:solidFill>
                <a:latin typeface="Courier New"/>
              </a:rPr>
              <a:t>;</a:t>
            </a:r>
          </a:p>
          <a:p>
            <a:pPr eaLnBrk="1" fontAlgn="auto" hangingPunct="1">
              <a:spcAft>
                <a:spcPts val="0"/>
              </a:spcAft>
              <a:buFont typeface="Arial" pitchFamily="34" charset="0"/>
              <a:buNone/>
              <a:defRPr/>
            </a:pPr>
            <a:r>
              <a:rPr lang="en-US" sz="1400" dirty="0" smtClean="0">
                <a:solidFill>
                  <a:srgbClr val="FF0000"/>
                </a:solidFill>
                <a:latin typeface="Courier New"/>
              </a:rPr>
              <a:t>}</a:t>
            </a:r>
            <a:endParaRPr lang="en-US" sz="1400" dirty="0" smtClean="0">
              <a:solidFill>
                <a:srgbClr val="000000"/>
              </a:solidFill>
              <a:latin typeface="Courier New"/>
            </a:endParaRPr>
          </a:p>
          <a:p>
            <a:pPr eaLnBrk="1" fontAlgn="auto" hangingPunct="1">
              <a:spcAft>
                <a:spcPts val="0"/>
              </a:spcAft>
              <a:buFont typeface="Arial" pitchFamily="34" charset="0"/>
              <a:buNone/>
              <a:defRPr/>
            </a:pPr>
            <a:endParaRPr lang="en-US" sz="1400" dirty="0" smtClean="0">
              <a:solidFill>
                <a:srgbClr val="000000"/>
              </a:solidFill>
              <a:latin typeface="Courier New"/>
            </a:endParaRPr>
          </a:p>
          <a:p>
            <a:pPr eaLnBrk="1" fontAlgn="auto" hangingPunct="1">
              <a:spcAft>
                <a:spcPts val="0"/>
              </a:spcAft>
              <a:buFont typeface="Arial" pitchFamily="34" charset="0"/>
              <a:buNone/>
              <a:defRPr/>
            </a:pPr>
            <a:r>
              <a:rPr lang="en-US" sz="1400" dirty="0" smtClean="0">
                <a:solidFill>
                  <a:srgbClr val="0000FF"/>
                </a:solidFill>
                <a:latin typeface="Courier New"/>
              </a:rPr>
              <a:t>void main</a:t>
            </a:r>
            <a:r>
              <a:rPr lang="en-US" sz="1400" dirty="0" smtClean="0">
                <a:solidFill>
                  <a:srgbClr val="FF0000"/>
                </a:solidFill>
                <a:latin typeface="Courier New"/>
              </a:rPr>
              <a:t>() {</a:t>
            </a:r>
            <a:endParaRPr lang="en-US" sz="1400" dirty="0" smtClean="0">
              <a:solidFill>
                <a:srgbClr val="000000"/>
              </a:solidFill>
              <a:latin typeface="Courier New"/>
            </a:endParaRPr>
          </a:p>
          <a:p>
            <a:pPr eaLnBrk="1" fontAlgn="auto" hangingPunct="1">
              <a:spcAft>
                <a:spcPts val="0"/>
              </a:spcAft>
              <a:buFont typeface="Arial" pitchFamily="34" charset="0"/>
              <a:buNone/>
              <a:defRPr/>
            </a:pPr>
            <a:r>
              <a:rPr lang="en-US" sz="1400" dirty="0" smtClean="0">
                <a:solidFill>
                  <a:srgbClr val="000000"/>
                </a:solidFill>
                <a:latin typeface="Courier New"/>
              </a:rPr>
              <a:t>    </a:t>
            </a:r>
            <a:r>
              <a:rPr lang="en-US" sz="1400" dirty="0" err="1" smtClean="0">
                <a:solidFill>
                  <a:srgbClr val="0000FF"/>
                </a:solidFill>
                <a:latin typeface="Courier New"/>
              </a:rPr>
              <a:t>int</a:t>
            </a:r>
            <a:r>
              <a:rPr lang="en-US" sz="1400" dirty="0" smtClean="0">
                <a:solidFill>
                  <a:srgbClr val="0000FF"/>
                </a:solidFill>
                <a:latin typeface="Courier New"/>
              </a:rPr>
              <a:t> </a:t>
            </a:r>
            <a:r>
              <a:rPr lang="en-US" sz="1400" dirty="0" err="1" smtClean="0">
                <a:solidFill>
                  <a:srgbClr val="000000"/>
                </a:solidFill>
                <a:latin typeface="Courier New"/>
              </a:rPr>
              <a:t>i</a:t>
            </a:r>
            <a:r>
              <a:rPr lang="en-US" sz="1400" dirty="0" smtClean="0">
                <a:solidFill>
                  <a:srgbClr val="000000"/>
                </a:solidFill>
                <a:latin typeface="Courier New"/>
              </a:rPr>
              <a:t>, </a:t>
            </a:r>
            <a:r>
              <a:rPr lang="en-US" sz="1400" dirty="0" err="1" smtClean="0">
                <a:solidFill>
                  <a:srgbClr val="000000"/>
                </a:solidFill>
                <a:latin typeface="Courier New"/>
              </a:rPr>
              <a:t>vals</a:t>
            </a:r>
            <a:r>
              <a:rPr lang="en-US" sz="1400" dirty="0" smtClean="0">
                <a:solidFill>
                  <a:srgbClr val="FF0000"/>
                </a:solidFill>
                <a:latin typeface="Courier New"/>
              </a:rPr>
              <a:t>[</a:t>
            </a:r>
            <a:r>
              <a:rPr lang="en-US" sz="1400" dirty="0" smtClean="0">
                <a:solidFill>
                  <a:srgbClr val="000000"/>
                </a:solidFill>
                <a:latin typeface="Courier New"/>
              </a:rPr>
              <a:t>4</a:t>
            </a:r>
            <a:r>
              <a:rPr lang="en-US" sz="1400" dirty="0" smtClean="0">
                <a:solidFill>
                  <a:srgbClr val="FF0000"/>
                </a:solidFill>
                <a:latin typeface="Courier New"/>
              </a:rPr>
              <a:t>]</a:t>
            </a:r>
            <a:r>
              <a:rPr lang="en-US" sz="1400" dirty="0" smtClean="0">
                <a:solidFill>
                  <a:srgbClr val="000000"/>
                </a:solidFill>
                <a:latin typeface="Courier New"/>
              </a:rPr>
              <a:t>;</a:t>
            </a:r>
          </a:p>
          <a:p>
            <a:pPr eaLnBrk="1" fontAlgn="auto" hangingPunct="1">
              <a:spcAft>
                <a:spcPts val="0"/>
              </a:spcAft>
              <a:buFont typeface="Arial" pitchFamily="34" charset="0"/>
              <a:buNone/>
              <a:defRPr/>
            </a:pPr>
            <a:r>
              <a:rPr lang="en-US" sz="1400" dirty="0" smtClean="0">
                <a:solidFill>
                  <a:srgbClr val="000000"/>
                </a:solidFill>
                <a:latin typeface="Courier New"/>
              </a:rPr>
              <a:t>    </a:t>
            </a:r>
            <a:r>
              <a:rPr lang="en-US" sz="1400" dirty="0" err="1" smtClean="0">
                <a:solidFill>
                  <a:srgbClr val="000000"/>
                </a:solidFill>
                <a:latin typeface="Courier New"/>
              </a:rPr>
              <a:t>pthread_t</a:t>
            </a:r>
            <a:r>
              <a:rPr lang="en-US" sz="1400" dirty="0" smtClean="0">
                <a:solidFill>
                  <a:srgbClr val="000000"/>
                </a:solidFill>
                <a:latin typeface="Courier New"/>
              </a:rPr>
              <a:t> </a:t>
            </a:r>
            <a:r>
              <a:rPr lang="en-US" sz="1400" dirty="0" err="1" smtClean="0">
                <a:solidFill>
                  <a:srgbClr val="000000"/>
                </a:solidFill>
                <a:latin typeface="Courier New"/>
              </a:rPr>
              <a:t>tids</a:t>
            </a:r>
            <a:r>
              <a:rPr lang="en-US" sz="1400" dirty="0" smtClean="0">
                <a:solidFill>
                  <a:srgbClr val="FF0000"/>
                </a:solidFill>
                <a:latin typeface="Courier New"/>
              </a:rPr>
              <a:t>[</a:t>
            </a:r>
            <a:r>
              <a:rPr lang="en-US" sz="1400" dirty="0" smtClean="0">
                <a:solidFill>
                  <a:srgbClr val="000000"/>
                </a:solidFill>
                <a:latin typeface="Courier New"/>
              </a:rPr>
              <a:t>4</a:t>
            </a:r>
            <a:r>
              <a:rPr lang="en-US" sz="1400" dirty="0" smtClean="0">
                <a:solidFill>
                  <a:srgbClr val="FF0000"/>
                </a:solidFill>
                <a:latin typeface="Courier New"/>
              </a:rPr>
              <a:t>]</a:t>
            </a:r>
            <a:r>
              <a:rPr lang="en-US" sz="1400" dirty="0" smtClean="0">
                <a:solidFill>
                  <a:srgbClr val="000000"/>
                </a:solidFill>
                <a:latin typeface="Courier New"/>
              </a:rPr>
              <a:t>;</a:t>
            </a:r>
          </a:p>
          <a:p>
            <a:pPr eaLnBrk="1" fontAlgn="auto" hangingPunct="1">
              <a:spcAft>
                <a:spcPts val="0"/>
              </a:spcAft>
              <a:buFont typeface="Arial" pitchFamily="34" charset="0"/>
              <a:buNone/>
              <a:defRPr/>
            </a:pPr>
            <a:r>
              <a:rPr lang="en-US" sz="1400" dirty="0" smtClean="0">
                <a:solidFill>
                  <a:srgbClr val="000000"/>
                </a:solidFill>
                <a:latin typeface="Courier New"/>
              </a:rPr>
              <a:t>    </a:t>
            </a:r>
            <a:r>
              <a:rPr lang="en-US" sz="1400" dirty="0" smtClean="0">
                <a:solidFill>
                  <a:srgbClr val="0000FF"/>
                </a:solidFill>
                <a:latin typeface="Courier New"/>
              </a:rPr>
              <a:t>void </a:t>
            </a:r>
            <a:r>
              <a:rPr lang="en-US" sz="1400" dirty="0" smtClean="0">
                <a:solidFill>
                  <a:srgbClr val="000000"/>
                </a:solidFill>
                <a:latin typeface="Courier New"/>
              </a:rPr>
              <a:t>*</a:t>
            </a:r>
            <a:r>
              <a:rPr lang="en-US" sz="1400" dirty="0" err="1" smtClean="0">
                <a:solidFill>
                  <a:srgbClr val="000000"/>
                </a:solidFill>
                <a:latin typeface="Courier New"/>
              </a:rPr>
              <a:t>retval</a:t>
            </a:r>
            <a:r>
              <a:rPr lang="en-US" sz="1400" dirty="0" smtClean="0">
                <a:solidFill>
                  <a:srgbClr val="000000"/>
                </a:solidFill>
                <a:latin typeface="Courier New"/>
              </a:rPr>
              <a:t>;</a:t>
            </a:r>
          </a:p>
          <a:p>
            <a:pPr eaLnBrk="1" fontAlgn="auto" hangingPunct="1">
              <a:spcAft>
                <a:spcPts val="0"/>
              </a:spcAft>
              <a:buFont typeface="Arial" pitchFamily="34" charset="0"/>
              <a:buNone/>
              <a:defRPr/>
            </a:pPr>
            <a:r>
              <a:rPr lang="nn-NO" sz="1400" dirty="0" smtClean="0">
                <a:solidFill>
                  <a:srgbClr val="000000"/>
                </a:solidFill>
                <a:latin typeface="Courier New"/>
              </a:rPr>
              <a:t>    </a:t>
            </a:r>
            <a:r>
              <a:rPr lang="nn-NO" sz="1400" dirty="0" smtClean="0">
                <a:solidFill>
                  <a:srgbClr val="0000FF"/>
                </a:solidFill>
                <a:latin typeface="Courier New"/>
              </a:rPr>
              <a:t>for </a:t>
            </a:r>
            <a:r>
              <a:rPr lang="nn-NO" sz="1400" dirty="0" smtClean="0">
                <a:solidFill>
                  <a:srgbClr val="FF0000"/>
                </a:solidFill>
                <a:latin typeface="Courier New"/>
              </a:rPr>
              <a:t>(</a:t>
            </a:r>
            <a:r>
              <a:rPr lang="nn-NO" sz="1400" dirty="0" smtClean="0">
                <a:solidFill>
                  <a:srgbClr val="000000"/>
                </a:solidFill>
                <a:latin typeface="Courier New"/>
              </a:rPr>
              <a:t>i = 0; i &lt; 4; i++</a:t>
            </a:r>
            <a:r>
              <a:rPr lang="nn-NO" sz="1400" dirty="0" smtClean="0">
                <a:solidFill>
                  <a:srgbClr val="FF0000"/>
                </a:solidFill>
                <a:latin typeface="Courier New"/>
              </a:rPr>
              <a:t>) {</a:t>
            </a:r>
            <a:endParaRPr lang="nn-NO" sz="1400" dirty="0" smtClean="0">
              <a:solidFill>
                <a:srgbClr val="000000"/>
              </a:solidFill>
              <a:latin typeface="Courier New"/>
            </a:endParaRPr>
          </a:p>
          <a:p>
            <a:pPr eaLnBrk="1" fontAlgn="auto" hangingPunct="1">
              <a:spcAft>
                <a:spcPts val="0"/>
              </a:spcAft>
              <a:buFont typeface="Arial" pitchFamily="34" charset="0"/>
              <a:buNone/>
              <a:defRPr/>
            </a:pPr>
            <a:r>
              <a:rPr lang="en-US" sz="1400" dirty="0" smtClean="0">
                <a:solidFill>
                  <a:srgbClr val="000000"/>
                </a:solidFill>
                <a:latin typeface="Courier New"/>
              </a:rPr>
              <a:t>        </a:t>
            </a:r>
            <a:r>
              <a:rPr lang="en-US" sz="1400" dirty="0" err="1" smtClean="0">
                <a:solidFill>
                  <a:srgbClr val="000000"/>
                </a:solidFill>
                <a:latin typeface="Courier New"/>
              </a:rPr>
              <a:t>vals</a:t>
            </a:r>
            <a:r>
              <a:rPr lang="en-US" sz="1400" dirty="0" smtClean="0">
                <a:solidFill>
                  <a:srgbClr val="FF0000"/>
                </a:solidFill>
                <a:latin typeface="Courier New"/>
              </a:rPr>
              <a:t>[</a:t>
            </a:r>
            <a:r>
              <a:rPr lang="en-US" sz="1400" dirty="0" err="1" smtClean="0">
                <a:solidFill>
                  <a:srgbClr val="000000"/>
                </a:solidFill>
                <a:latin typeface="Courier New"/>
              </a:rPr>
              <a:t>i</a:t>
            </a:r>
            <a:r>
              <a:rPr lang="en-US" sz="1400" dirty="0" smtClean="0">
                <a:solidFill>
                  <a:srgbClr val="FF0000"/>
                </a:solidFill>
                <a:latin typeface="Courier New"/>
              </a:rPr>
              <a:t>] </a:t>
            </a:r>
            <a:r>
              <a:rPr lang="en-US" sz="1400" dirty="0" smtClean="0">
                <a:solidFill>
                  <a:srgbClr val="000000"/>
                </a:solidFill>
                <a:latin typeface="Courier New"/>
              </a:rPr>
              <a:t>= </a:t>
            </a:r>
            <a:r>
              <a:rPr lang="en-US" sz="1400" dirty="0" err="1" smtClean="0">
                <a:solidFill>
                  <a:srgbClr val="000000"/>
                </a:solidFill>
                <a:latin typeface="Courier New"/>
              </a:rPr>
              <a:t>i</a:t>
            </a:r>
            <a:r>
              <a:rPr lang="en-US" sz="1400" dirty="0" smtClean="0">
                <a:solidFill>
                  <a:srgbClr val="000000"/>
                </a:solidFill>
                <a:latin typeface="Courier New"/>
              </a:rPr>
              <a:t>;</a:t>
            </a:r>
          </a:p>
          <a:p>
            <a:pPr eaLnBrk="1" fontAlgn="auto" hangingPunct="1">
              <a:spcAft>
                <a:spcPts val="0"/>
              </a:spcAft>
              <a:buFont typeface="Arial" pitchFamily="34" charset="0"/>
              <a:buNone/>
              <a:defRPr/>
            </a:pPr>
            <a:r>
              <a:rPr lang="en-US" sz="1400" dirty="0" smtClean="0">
                <a:solidFill>
                  <a:srgbClr val="000000"/>
                </a:solidFill>
                <a:latin typeface="Courier New"/>
              </a:rPr>
              <a:t>        </a:t>
            </a:r>
            <a:r>
              <a:rPr lang="en-US" sz="1400" dirty="0" err="1" smtClean="0">
                <a:solidFill>
                  <a:srgbClr val="000000"/>
                </a:solidFill>
                <a:latin typeface="Courier New"/>
              </a:rPr>
              <a:t>pthread_create</a:t>
            </a:r>
            <a:r>
              <a:rPr lang="en-US" sz="1400" dirty="0" smtClean="0">
                <a:solidFill>
                  <a:srgbClr val="FF0000"/>
                </a:solidFill>
                <a:latin typeface="Courier New"/>
              </a:rPr>
              <a:t>(</a:t>
            </a:r>
            <a:r>
              <a:rPr lang="en-US" sz="1400" dirty="0" err="1" smtClean="0">
                <a:solidFill>
                  <a:srgbClr val="000000"/>
                </a:solidFill>
                <a:latin typeface="Courier New"/>
              </a:rPr>
              <a:t>tids+i</a:t>
            </a:r>
            <a:r>
              <a:rPr lang="en-US" sz="1400" dirty="0" smtClean="0">
                <a:solidFill>
                  <a:srgbClr val="000000"/>
                </a:solidFill>
                <a:latin typeface="Courier New"/>
              </a:rPr>
              <a:t>, NULL, </a:t>
            </a:r>
            <a:r>
              <a:rPr lang="en-US" sz="1400" dirty="0" err="1" smtClean="0">
                <a:solidFill>
                  <a:srgbClr val="000000"/>
                </a:solidFill>
                <a:latin typeface="Courier New"/>
              </a:rPr>
              <a:t>printme</a:t>
            </a:r>
            <a:r>
              <a:rPr lang="en-US" sz="1400" dirty="0" smtClean="0">
                <a:solidFill>
                  <a:srgbClr val="000000"/>
                </a:solidFill>
                <a:latin typeface="Courier New"/>
              </a:rPr>
              <a:t>, </a:t>
            </a:r>
            <a:r>
              <a:rPr lang="en-US" sz="1400" dirty="0" err="1" smtClean="0">
                <a:solidFill>
                  <a:srgbClr val="000000"/>
                </a:solidFill>
                <a:latin typeface="Courier New"/>
              </a:rPr>
              <a:t>vals+i</a:t>
            </a:r>
            <a:r>
              <a:rPr lang="en-US" sz="1400" dirty="0" smtClean="0">
                <a:solidFill>
                  <a:srgbClr val="FF0000"/>
                </a:solidFill>
                <a:latin typeface="Courier New"/>
              </a:rPr>
              <a:t>)</a:t>
            </a:r>
            <a:r>
              <a:rPr lang="en-US" sz="1400" dirty="0" smtClean="0">
                <a:solidFill>
                  <a:srgbClr val="000000"/>
                </a:solidFill>
                <a:latin typeface="Courier New"/>
              </a:rPr>
              <a:t>;</a:t>
            </a:r>
          </a:p>
          <a:p>
            <a:pPr eaLnBrk="1" fontAlgn="auto" hangingPunct="1">
              <a:spcAft>
                <a:spcPts val="0"/>
              </a:spcAft>
              <a:buFont typeface="Arial" pitchFamily="34" charset="0"/>
              <a:buNone/>
              <a:defRPr/>
            </a:pPr>
            <a:r>
              <a:rPr lang="en-US" sz="1400" dirty="0" smtClean="0">
                <a:solidFill>
                  <a:srgbClr val="000000"/>
                </a:solidFill>
                <a:latin typeface="Courier New"/>
              </a:rPr>
              <a:t>    </a:t>
            </a:r>
            <a:r>
              <a:rPr lang="en-US" sz="1400" dirty="0" smtClean="0">
                <a:solidFill>
                  <a:srgbClr val="FF0000"/>
                </a:solidFill>
                <a:latin typeface="Courier New"/>
              </a:rPr>
              <a:t>}</a:t>
            </a:r>
            <a:endParaRPr lang="en-US" sz="1400" dirty="0" smtClean="0">
              <a:solidFill>
                <a:srgbClr val="000000"/>
              </a:solidFill>
              <a:latin typeface="Courier New"/>
            </a:endParaRPr>
          </a:p>
          <a:p>
            <a:pPr eaLnBrk="1" fontAlgn="auto" hangingPunct="1">
              <a:spcAft>
                <a:spcPts val="0"/>
              </a:spcAft>
              <a:buFont typeface="Arial" pitchFamily="34" charset="0"/>
              <a:buNone/>
              <a:defRPr/>
            </a:pPr>
            <a:r>
              <a:rPr lang="nn-NO" sz="1400" dirty="0" smtClean="0">
                <a:solidFill>
                  <a:srgbClr val="000000"/>
                </a:solidFill>
                <a:latin typeface="Courier New"/>
              </a:rPr>
              <a:t>    </a:t>
            </a:r>
            <a:r>
              <a:rPr lang="nn-NO" sz="1400" dirty="0" smtClean="0">
                <a:solidFill>
                  <a:srgbClr val="0000FF"/>
                </a:solidFill>
                <a:latin typeface="Courier New"/>
              </a:rPr>
              <a:t>for </a:t>
            </a:r>
            <a:r>
              <a:rPr lang="nn-NO" sz="1400" dirty="0" smtClean="0">
                <a:solidFill>
                  <a:srgbClr val="FF0000"/>
                </a:solidFill>
                <a:latin typeface="Courier New"/>
              </a:rPr>
              <a:t>(</a:t>
            </a:r>
            <a:r>
              <a:rPr lang="nn-NO" sz="1400" dirty="0" smtClean="0">
                <a:solidFill>
                  <a:srgbClr val="000000"/>
                </a:solidFill>
                <a:latin typeface="Courier New"/>
              </a:rPr>
              <a:t>i = 0; i &lt; 4; i++</a:t>
            </a:r>
            <a:r>
              <a:rPr lang="nn-NO" sz="1400" dirty="0" smtClean="0">
                <a:solidFill>
                  <a:srgbClr val="FF0000"/>
                </a:solidFill>
                <a:latin typeface="Courier New"/>
              </a:rPr>
              <a:t>) {</a:t>
            </a:r>
            <a:endParaRPr lang="nn-NO" sz="1400" dirty="0" smtClean="0">
              <a:solidFill>
                <a:srgbClr val="000000"/>
              </a:solidFill>
              <a:latin typeface="Courier New"/>
            </a:endParaRPr>
          </a:p>
          <a:p>
            <a:pPr eaLnBrk="1" fontAlgn="auto" hangingPunct="1">
              <a:spcAft>
                <a:spcPts val="0"/>
              </a:spcAft>
              <a:buFont typeface="Arial" pitchFamily="34" charset="0"/>
              <a:buNone/>
              <a:defRPr/>
            </a:pPr>
            <a:r>
              <a:rPr lang="en-US" sz="1400" dirty="0" smtClean="0">
                <a:solidFill>
                  <a:srgbClr val="000000"/>
                </a:solidFill>
                <a:latin typeface="Courier New"/>
              </a:rPr>
              <a:t>        </a:t>
            </a:r>
            <a:r>
              <a:rPr lang="en-US" sz="1400" dirty="0" err="1" smtClean="0">
                <a:solidFill>
                  <a:srgbClr val="000000"/>
                </a:solidFill>
                <a:latin typeface="Courier New"/>
              </a:rPr>
              <a:t>printf</a:t>
            </a:r>
            <a:r>
              <a:rPr lang="en-US" sz="1400" dirty="0" smtClean="0">
                <a:solidFill>
                  <a:srgbClr val="FF0000"/>
                </a:solidFill>
                <a:latin typeface="Courier New"/>
              </a:rPr>
              <a:t>(</a:t>
            </a:r>
            <a:r>
              <a:rPr lang="en-US" sz="1400" dirty="0" smtClean="0">
                <a:solidFill>
                  <a:srgbClr val="008080"/>
                </a:solidFill>
                <a:latin typeface="Courier New"/>
              </a:rPr>
              <a:t>"Trying to join with </a:t>
            </a:r>
            <a:r>
              <a:rPr lang="en-US" sz="1400" dirty="0" err="1" smtClean="0">
                <a:solidFill>
                  <a:srgbClr val="008080"/>
                </a:solidFill>
                <a:latin typeface="Courier New"/>
              </a:rPr>
              <a:t>tid%d</a:t>
            </a:r>
            <a:r>
              <a:rPr lang="en-US" sz="1400" dirty="0" smtClean="0">
                <a:solidFill>
                  <a:srgbClr val="008080"/>
                </a:solidFill>
                <a:latin typeface="Courier New"/>
              </a:rPr>
              <a:t>\n"</a:t>
            </a:r>
            <a:r>
              <a:rPr lang="en-US" sz="1400" dirty="0" smtClean="0">
                <a:solidFill>
                  <a:srgbClr val="000000"/>
                </a:solidFill>
                <a:latin typeface="Courier New"/>
              </a:rPr>
              <a:t>, </a:t>
            </a:r>
            <a:r>
              <a:rPr lang="en-US" sz="1400" dirty="0" err="1" smtClean="0">
                <a:solidFill>
                  <a:srgbClr val="000000"/>
                </a:solidFill>
                <a:latin typeface="Courier New"/>
              </a:rPr>
              <a:t>i</a:t>
            </a:r>
            <a:r>
              <a:rPr lang="en-US" sz="1400" dirty="0" smtClean="0">
                <a:solidFill>
                  <a:srgbClr val="FF0000"/>
                </a:solidFill>
                <a:latin typeface="Courier New"/>
              </a:rPr>
              <a:t>)</a:t>
            </a:r>
            <a:r>
              <a:rPr lang="en-US" sz="1400" dirty="0" smtClean="0">
                <a:solidFill>
                  <a:srgbClr val="000000"/>
                </a:solidFill>
                <a:latin typeface="Courier New"/>
              </a:rPr>
              <a:t>;</a:t>
            </a:r>
          </a:p>
          <a:p>
            <a:pPr eaLnBrk="1" fontAlgn="auto" hangingPunct="1">
              <a:spcAft>
                <a:spcPts val="0"/>
              </a:spcAft>
              <a:buFont typeface="Arial" pitchFamily="34" charset="0"/>
              <a:buNone/>
              <a:defRPr/>
            </a:pPr>
            <a:r>
              <a:rPr lang="en-US" sz="1400" dirty="0" smtClean="0">
                <a:solidFill>
                  <a:srgbClr val="000000"/>
                </a:solidFill>
                <a:latin typeface="Courier New"/>
              </a:rPr>
              <a:t>        </a:t>
            </a:r>
            <a:r>
              <a:rPr lang="en-US" sz="1400" dirty="0" err="1" smtClean="0">
                <a:solidFill>
                  <a:srgbClr val="000000"/>
                </a:solidFill>
                <a:latin typeface="Courier New"/>
              </a:rPr>
              <a:t>pthread_join</a:t>
            </a:r>
            <a:r>
              <a:rPr lang="en-US" sz="1400" dirty="0" smtClean="0">
                <a:solidFill>
                  <a:srgbClr val="FF0000"/>
                </a:solidFill>
                <a:latin typeface="Courier New"/>
              </a:rPr>
              <a:t>(</a:t>
            </a:r>
            <a:r>
              <a:rPr lang="en-US" sz="1400" dirty="0" err="1" smtClean="0">
                <a:solidFill>
                  <a:srgbClr val="000000"/>
                </a:solidFill>
                <a:latin typeface="Courier New"/>
              </a:rPr>
              <a:t>tids</a:t>
            </a:r>
            <a:r>
              <a:rPr lang="en-US" sz="1400" dirty="0" smtClean="0">
                <a:solidFill>
                  <a:srgbClr val="FF0000"/>
                </a:solidFill>
                <a:latin typeface="Courier New"/>
              </a:rPr>
              <a:t>[</a:t>
            </a:r>
            <a:r>
              <a:rPr lang="en-US" sz="1400" dirty="0" err="1" smtClean="0">
                <a:solidFill>
                  <a:srgbClr val="000000"/>
                </a:solidFill>
                <a:latin typeface="Courier New"/>
              </a:rPr>
              <a:t>i</a:t>
            </a:r>
            <a:r>
              <a:rPr lang="en-US" sz="1400" dirty="0" smtClean="0">
                <a:solidFill>
                  <a:srgbClr val="FF0000"/>
                </a:solidFill>
                <a:latin typeface="Courier New"/>
              </a:rPr>
              <a:t>]</a:t>
            </a:r>
            <a:r>
              <a:rPr lang="en-US" sz="1400" dirty="0" smtClean="0">
                <a:solidFill>
                  <a:srgbClr val="000000"/>
                </a:solidFill>
                <a:latin typeface="Courier New"/>
              </a:rPr>
              <a:t>, &amp;</a:t>
            </a:r>
            <a:r>
              <a:rPr lang="en-US" sz="1400" dirty="0" err="1" smtClean="0">
                <a:solidFill>
                  <a:srgbClr val="000000"/>
                </a:solidFill>
                <a:latin typeface="Courier New"/>
              </a:rPr>
              <a:t>retval</a:t>
            </a:r>
            <a:r>
              <a:rPr lang="en-US" sz="1400" dirty="0" smtClean="0">
                <a:solidFill>
                  <a:srgbClr val="FF0000"/>
                </a:solidFill>
                <a:latin typeface="Courier New"/>
              </a:rPr>
              <a:t>)</a:t>
            </a:r>
            <a:r>
              <a:rPr lang="en-US" sz="1400" dirty="0" smtClean="0">
                <a:solidFill>
                  <a:srgbClr val="000000"/>
                </a:solidFill>
                <a:latin typeface="Courier New"/>
              </a:rPr>
              <a:t>;</a:t>
            </a:r>
          </a:p>
          <a:p>
            <a:pPr eaLnBrk="1" fontAlgn="auto" hangingPunct="1">
              <a:spcAft>
                <a:spcPts val="0"/>
              </a:spcAft>
              <a:buFont typeface="Arial" pitchFamily="34" charset="0"/>
              <a:buNone/>
              <a:defRPr/>
            </a:pPr>
            <a:r>
              <a:rPr lang="en-US" sz="1400" dirty="0" smtClean="0">
                <a:solidFill>
                  <a:srgbClr val="000000"/>
                </a:solidFill>
                <a:latin typeface="Courier New"/>
              </a:rPr>
              <a:t>        </a:t>
            </a:r>
            <a:r>
              <a:rPr lang="en-US" sz="1400" dirty="0" err="1" smtClean="0">
                <a:solidFill>
                  <a:srgbClr val="000000"/>
                </a:solidFill>
                <a:latin typeface="Courier New"/>
              </a:rPr>
              <a:t>printf</a:t>
            </a:r>
            <a:r>
              <a:rPr lang="en-US" sz="1400" dirty="0" smtClean="0">
                <a:solidFill>
                  <a:srgbClr val="FF0000"/>
                </a:solidFill>
                <a:latin typeface="Courier New"/>
              </a:rPr>
              <a:t>(</a:t>
            </a:r>
            <a:r>
              <a:rPr lang="en-US" sz="1400" dirty="0" smtClean="0">
                <a:solidFill>
                  <a:srgbClr val="008080"/>
                </a:solidFill>
                <a:latin typeface="Courier New"/>
              </a:rPr>
              <a:t>"Joined with </a:t>
            </a:r>
            <a:r>
              <a:rPr lang="en-US" sz="1400" dirty="0" err="1" smtClean="0">
                <a:solidFill>
                  <a:srgbClr val="008080"/>
                </a:solidFill>
                <a:latin typeface="Courier New"/>
              </a:rPr>
              <a:t>tid%d</a:t>
            </a:r>
            <a:r>
              <a:rPr lang="en-US" sz="1400" dirty="0" smtClean="0">
                <a:solidFill>
                  <a:srgbClr val="008080"/>
                </a:solidFill>
                <a:latin typeface="Courier New"/>
              </a:rPr>
              <a:t>\n"</a:t>
            </a:r>
            <a:r>
              <a:rPr lang="en-US" sz="1400" dirty="0" smtClean="0">
                <a:solidFill>
                  <a:srgbClr val="000000"/>
                </a:solidFill>
                <a:latin typeface="Courier New"/>
              </a:rPr>
              <a:t>, </a:t>
            </a:r>
            <a:r>
              <a:rPr lang="en-US" sz="1400" dirty="0" err="1" smtClean="0">
                <a:solidFill>
                  <a:srgbClr val="000000"/>
                </a:solidFill>
                <a:latin typeface="Courier New"/>
              </a:rPr>
              <a:t>i</a:t>
            </a:r>
            <a:r>
              <a:rPr lang="en-US" sz="1400" dirty="0" smtClean="0">
                <a:solidFill>
                  <a:srgbClr val="FF0000"/>
                </a:solidFill>
                <a:latin typeface="Courier New"/>
              </a:rPr>
              <a:t>)</a:t>
            </a:r>
            <a:r>
              <a:rPr lang="en-US" sz="1400" dirty="0" smtClean="0">
                <a:solidFill>
                  <a:srgbClr val="000000"/>
                </a:solidFill>
                <a:latin typeface="Courier New"/>
              </a:rPr>
              <a:t>;</a:t>
            </a:r>
          </a:p>
          <a:p>
            <a:pPr eaLnBrk="1" fontAlgn="auto" hangingPunct="1">
              <a:spcAft>
                <a:spcPts val="0"/>
              </a:spcAft>
              <a:buFont typeface="Arial" pitchFamily="34" charset="0"/>
              <a:buNone/>
              <a:defRPr/>
            </a:pPr>
            <a:r>
              <a:rPr lang="en-US" sz="1400" dirty="0" smtClean="0">
                <a:solidFill>
                  <a:srgbClr val="000000"/>
                </a:solidFill>
                <a:latin typeface="Courier New"/>
              </a:rPr>
              <a:t>    </a:t>
            </a:r>
            <a:r>
              <a:rPr lang="en-US" sz="1400" dirty="0" smtClean="0">
                <a:solidFill>
                  <a:srgbClr val="FF0000"/>
                </a:solidFill>
                <a:latin typeface="Courier New"/>
              </a:rPr>
              <a:t>}</a:t>
            </a:r>
          </a:p>
          <a:p>
            <a:pPr eaLnBrk="1" fontAlgn="auto" hangingPunct="1">
              <a:spcAft>
                <a:spcPts val="0"/>
              </a:spcAft>
              <a:buFont typeface="Arial" pitchFamily="34" charset="0"/>
              <a:buNone/>
              <a:defRPr/>
            </a:pPr>
            <a:r>
              <a:rPr lang="en-US" sz="1400" dirty="0" smtClean="0">
                <a:solidFill>
                  <a:srgbClr val="000000"/>
                </a:solidFill>
                <a:latin typeface="Courier New"/>
              </a:rPr>
              <a:t>	 </a:t>
            </a:r>
            <a:r>
              <a:rPr lang="en-US" sz="1400" b="1" dirty="0" err="1" smtClean="0">
                <a:solidFill>
                  <a:srgbClr val="FF0000"/>
                </a:solidFill>
                <a:latin typeface="Courier New"/>
              </a:rPr>
              <a:t>pthread_exit</a:t>
            </a:r>
            <a:r>
              <a:rPr lang="en-US" sz="1400" b="1" dirty="0" smtClean="0">
                <a:solidFill>
                  <a:srgbClr val="FF0000"/>
                </a:solidFill>
                <a:latin typeface="Courier New"/>
              </a:rPr>
              <a:t>(NULL)</a:t>
            </a:r>
            <a:r>
              <a:rPr lang="en-US" sz="1400" dirty="0" smtClean="0">
                <a:solidFill>
                  <a:srgbClr val="000000"/>
                </a:solidFill>
                <a:latin typeface="Courier New"/>
              </a:rPr>
              <a:t>;</a:t>
            </a:r>
          </a:p>
          <a:p>
            <a:pPr eaLnBrk="1" fontAlgn="auto" hangingPunct="1">
              <a:spcAft>
                <a:spcPts val="0"/>
              </a:spcAft>
              <a:buFont typeface="Arial" pitchFamily="34" charset="0"/>
              <a:buNone/>
              <a:defRPr/>
            </a:pPr>
            <a:r>
              <a:rPr lang="en-US" sz="1400" dirty="0" smtClean="0">
                <a:solidFill>
                  <a:srgbClr val="FF0000"/>
                </a:solidFill>
                <a:latin typeface="Courier New"/>
              </a:rPr>
              <a:t>}</a:t>
            </a:r>
            <a:endParaRPr lang="en-US" sz="1400" dirty="0" smtClean="0">
              <a:solidFill>
                <a:srgbClr val="000000"/>
              </a:solidFill>
              <a:latin typeface="Courier New"/>
            </a:endParaRPr>
          </a:p>
        </p:txBody>
      </p:sp>
      <p:sp>
        <p:nvSpPr>
          <p:cNvPr id="4" name="Slide Number Placeholder 3"/>
          <p:cNvSpPr>
            <a:spLocks noGrp="1"/>
          </p:cNvSpPr>
          <p:nvPr>
            <p:ph type="sldNum" sz="quarter" idx="12"/>
          </p:nvPr>
        </p:nvSpPr>
        <p:spPr/>
        <p:txBody>
          <a:bodyPr/>
          <a:lstStyle/>
          <a:p>
            <a:pPr>
              <a:defRPr/>
            </a:pPr>
            <a:fld id="{536037BA-12B8-4699-BD4C-5CB97F6C5088}" type="slidenum">
              <a:rPr lang="en-US" smtClean="0"/>
              <a:pPr>
                <a:defRPr/>
              </a:pPr>
              <a:t>18</a:t>
            </a:fld>
            <a:endParaRPr lang="en-US" dirty="0"/>
          </a:p>
        </p:txBody>
      </p:sp>
    </p:spTree>
    <p:extLst>
      <p:ext uri="{BB962C8B-B14F-4D97-AF65-F5344CB8AC3E}">
        <p14:creationId xmlns:p14="http://schemas.microsoft.com/office/powerpoint/2010/main" val="17500315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Example A – Version 2</a:t>
            </a:r>
            <a:br>
              <a:rPr lang="en-US" dirty="0" smtClean="0"/>
            </a:br>
            <a:r>
              <a:rPr lang="en-US" dirty="0" smtClean="0"/>
              <a:t>possible output</a:t>
            </a:r>
            <a:endParaRPr lang="en-US" dirty="0"/>
          </a:p>
        </p:txBody>
      </p:sp>
      <p:sp>
        <p:nvSpPr>
          <p:cNvPr id="3" name="Content Placeholder 2"/>
          <p:cNvSpPr>
            <a:spLocks noGrp="1"/>
          </p:cNvSpPr>
          <p:nvPr>
            <p:ph idx="1"/>
          </p:nvPr>
        </p:nvSpPr>
        <p:spPr>
          <a:xfrm>
            <a:off x="457200" y="1600200"/>
            <a:ext cx="8229600" cy="5029200"/>
          </a:xfrm>
        </p:spPr>
        <p:txBody>
          <a:bodyPr rtlCol="0">
            <a:normAutofit fontScale="85000" lnSpcReduction="20000"/>
          </a:bodyPr>
          <a:lstStyle/>
          <a:p>
            <a:pPr eaLnBrk="1" fontAlgn="auto" hangingPunct="1">
              <a:spcAft>
                <a:spcPts val="0"/>
              </a:spcAft>
              <a:buFont typeface="Arial" pitchFamily="34" charset="0"/>
              <a:buNone/>
              <a:defRPr/>
            </a:pPr>
            <a:r>
              <a:rPr lang="en-US" dirty="0" smtClean="0"/>
              <a:t>Trying to join with tid0 </a:t>
            </a:r>
          </a:p>
          <a:p>
            <a:pPr eaLnBrk="1" fontAlgn="auto" hangingPunct="1">
              <a:spcAft>
                <a:spcPts val="0"/>
              </a:spcAft>
              <a:buFont typeface="Arial" pitchFamily="34" charset="0"/>
              <a:buNone/>
              <a:defRPr/>
            </a:pPr>
            <a:r>
              <a:rPr lang="en-US" dirty="0" smtClean="0"/>
              <a:t>Hi. I'm thread 0 </a:t>
            </a:r>
          </a:p>
          <a:p>
            <a:pPr eaLnBrk="1" fontAlgn="auto" hangingPunct="1">
              <a:spcAft>
                <a:spcPts val="0"/>
              </a:spcAft>
              <a:buFont typeface="Arial" pitchFamily="34" charset="0"/>
              <a:buNone/>
              <a:defRPr/>
            </a:pPr>
            <a:r>
              <a:rPr lang="en-US" dirty="0" smtClean="0"/>
              <a:t>Hi. I'm thread 1 </a:t>
            </a:r>
          </a:p>
          <a:p>
            <a:pPr eaLnBrk="1" fontAlgn="auto" hangingPunct="1">
              <a:spcAft>
                <a:spcPts val="0"/>
              </a:spcAft>
              <a:buFont typeface="Arial" pitchFamily="34" charset="0"/>
              <a:buNone/>
              <a:defRPr/>
            </a:pPr>
            <a:r>
              <a:rPr lang="en-US" dirty="0" smtClean="0"/>
              <a:t>Hi. I'm thread 2 </a:t>
            </a:r>
          </a:p>
          <a:p>
            <a:pPr eaLnBrk="1" fontAlgn="auto" hangingPunct="1">
              <a:spcAft>
                <a:spcPts val="0"/>
              </a:spcAft>
              <a:buFont typeface="Arial" pitchFamily="34" charset="0"/>
              <a:buNone/>
              <a:defRPr/>
            </a:pPr>
            <a:r>
              <a:rPr lang="en-US" dirty="0" smtClean="0"/>
              <a:t>Hi. I'm thread 3 </a:t>
            </a:r>
          </a:p>
          <a:p>
            <a:pPr eaLnBrk="1" fontAlgn="auto" hangingPunct="1">
              <a:spcAft>
                <a:spcPts val="0"/>
              </a:spcAft>
              <a:buFont typeface="Arial" pitchFamily="34" charset="0"/>
              <a:buNone/>
              <a:defRPr/>
            </a:pPr>
            <a:r>
              <a:rPr lang="en-US" dirty="0" smtClean="0"/>
              <a:t>Joined with tid0 </a:t>
            </a:r>
          </a:p>
          <a:p>
            <a:pPr eaLnBrk="1" fontAlgn="auto" hangingPunct="1">
              <a:spcAft>
                <a:spcPts val="0"/>
              </a:spcAft>
              <a:buFont typeface="Arial" pitchFamily="34" charset="0"/>
              <a:buNone/>
              <a:defRPr/>
            </a:pPr>
            <a:r>
              <a:rPr lang="en-US" dirty="0" smtClean="0"/>
              <a:t>Trying to join with tid1 </a:t>
            </a:r>
          </a:p>
          <a:p>
            <a:pPr eaLnBrk="1" fontAlgn="auto" hangingPunct="1">
              <a:spcAft>
                <a:spcPts val="0"/>
              </a:spcAft>
              <a:buFont typeface="Arial" pitchFamily="34" charset="0"/>
              <a:buNone/>
              <a:defRPr/>
            </a:pPr>
            <a:r>
              <a:rPr lang="en-US" dirty="0" smtClean="0"/>
              <a:t>Joined with tid1 </a:t>
            </a:r>
          </a:p>
          <a:p>
            <a:pPr eaLnBrk="1" fontAlgn="auto" hangingPunct="1">
              <a:spcAft>
                <a:spcPts val="0"/>
              </a:spcAft>
              <a:buFont typeface="Arial" pitchFamily="34" charset="0"/>
              <a:buNone/>
              <a:defRPr/>
            </a:pPr>
            <a:r>
              <a:rPr lang="en-US" dirty="0" smtClean="0"/>
              <a:t>Trying to join with tid2 </a:t>
            </a:r>
          </a:p>
          <a:p>
            <a:pPr eaLnBrk="1" fontAlgn="auto" hangingPunct="1">
              <a:spcAft>
                <a:spcPts val="0"/>
              </a:spcAft>
              <a:buFont typeface="Arial" pitchFamily="34" charset="0"/>
              <a:buNone/>
              <a:defRPr/>
            </a:pPr>
            <a:r>
              <a:rPr lang="en-US" dirty="0" smtClean="0"/>
              <a:t>Joined with tid2 </a:t>
            </a:r>
          </a:p>
          <a:p>
            <a:pPr eaLnBrk="1" fontAlgn="auto" hangingPunct="1">
              <a:spcAft>
                <a:spcPts val="0"/>
              </a:spcAft>
              <a:buFont typeface="Arial" pitchFamily="34" charset="0"/>
              <a:buNone/>
              <a:defRPr/>
            </a:pPr>
            <a:r>
              <a:rPr lang="en-US" dirty="0" smtClean="0"/>
              <a:t>Trying to join with tid3 </a:t>
            </a:r>
          </a:p>
          <a:p>
            <a:pPr eaLnBrk="1" fontAlgn="auto" hangingPunct="1">
              <a:spcAft>
                <a:spcPts val="0"/>
              </a:spcAft>
              <a:buFont typeface="Arial" pitchFamily="34" charset="0"/>
              <a:buNone/>
              <a:defRPr/>
            </a:pPr>
            <a:r>
              <a:rPr lang="en-US" dirty="0" smtClean="0"/>
              <a:t>Joined with tid3</a:t>
            </a:r>
            <a:endParaRPr lang="en-US" dirty="0"/>
          </a:p>
        </p:txBody>
      </p:sp>
      <p:sp>
        <p:nvSpPr>
          <p:cNvPr id="4" name="Slide Number Placeholder 3"/>
          <p:cNvSpPr>
            <a:spLocks noGrp="1"/>
          </p:cNvSpPr>
          <p:nvPr>
            <p:ph type="sldNum" sz="quarter" idx="12"/>
          </p:nvPr>
        </p:nvSpPr>
        <p:spPr/>
        <p:txBody>
          <a:bodyPr/>
          <a:lstStyle/>
          <a:p>
            <a:pPr>
              <a:defRPr/>
            </a:pPr>
            <a:fld id="{536037BA-12B8-4699-BD4C-5CB97F6C5088}" type="slidenum">
              <a:rPr lang="en-US" smtClean="0"/>
              <a:pPr>
                <a:defRPr/>
              </a:pPr>
              <a:t>19</a:t>
            </a:fld>
            <a:endParaRPr lang="en-US" dirty="0"/>
          </a:p>
        </p:txBody>
      </p:sp>
    </p:spTree>
    <p:extLst>
      <p:ext uri="{BB962C8B-B14F-4D97-AF65-F5344CB8AC3E}">
        <p14:creationId xmlns:p14="http://schemas.microsoft.com/office/powerpoint/2010/main" val="13263181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dirty="0" smtClean="0"/>
              <a:t>Threads</a:t>
            </a:r>
            <a:endParaRPr lang="he-IL" dirty="0" smtClean="0"/>
          </a:p>
        </p:txBody>
      </p:sp>
      <p:sp>
        <p:nvSpPr>
          <p:cNvPr id="3075" name="Content Placeholder 2"/>
          <p:cNvSpPr>
            <a:spLocks noGrp="1"/>
          </p:cNvSpPr>
          <p:nvPr>
            <p:ph idx="1"/>
          </p:nvPr>
        </p:nvSpPr>
        <p:spPr>
          <a:xfrm>
            <a:off x="457200" y="1600200"/>
            <a:ext cx="8458200" cy="4525963"/>
          </a:xfrm>
        </p:spPr>
        <p:txBody>
          <a:bodyPr>
            <a:normAutofit/>
          </a:bodyPr>
          <a:lstStyle/>
          <a:p>
            <a:pPr eaLnBrk="1" hangingPunct="1"/>
            <a:r>
              <a:rPr lang="en-US" sz="2800" dirty="0" smtClean="0"/>
              <a:t>Executed within a process.</a:t>
            </a:r>
          </a:p>
          <a:p>
            <a:pPr eaLnBrk="1" hangingPunct="1"/>
            <a:r>
              <a:rPr lang="en-US" sz="2800" dirty="0" smtClean="0"/>
              <a:t>Allow multiple independent</a:t>
            </a:r>
            <a:r>
              <a:rPr lang="en-US" sz="2800" baseline="30000" dirty="0" smtClean="0"/>
              <a:t> </a:t>
            </a:r>
            <a:r>
              <a:rPr lang="en-US" sz="2800" dirty="0" smtClean="0"/>
              <a:t>executions under the same process (container).</a:t>
            </a:r>
          </a:p>
          <a:p>
            <a:pPr eaLnBrk="1" hangingPunct="1"/>
            <a:r>
              <a:rPr lang="en-US" sz="2800" dirty="0" smtClean="0"/>
              <a:t>Possible states: running, ready, blocked, terminated. </a:t>
            </a:r>
          </a:p>
          <a:p>
            <a:pPr eaLnBrk="1" hangingPunct="1"/>
            <a:r>
              <a:rPr lang="en-US" sz="2800" dirty="0" smtClean="0"/>
              <a:t>In most of today’s operating systems, a process is created with at least one thread but may have more than one thread (</a:t>
            </a:r>
            <a:r>
              <a:rPr lang="en-US" sz="2800" b="1" dirty="0" smtClean="0"/>
              <a:t>multithreading</a:t>
            </a:r>
            <a:r>
              <a:rPr lang="en-US" sz="2800" dirty="0" smtClean="0"/>
              <a:t>).</a:t>
            </a:r>
          </a:p>
        </p:txBody>
      </p:sp>
      <p:sp>
        <p:nvSpPr>
          <p:cNvPr id="4" name="Slide Number Placeholder 3"/>
          <p:cNvSpPr>
            <a:spLocks noGrp="1"/>
          </p:cNvSpPr>
          <p:nvPr>
            <p:ph type="sldNum" sz="quarter" idx="12"/>
          </p:nvPr>
        </p:nvSpPr>
        <p:spPr/>
        <p:txBody>
          <a:bodyPr/>
          <a:lstStyle/>
          <a:p>
            <a:pPr>
              <a:defRPr/>
            </a:pPr>
            <a:fld id="{536037BA-12B8-4699-BD4C-5CB97F6C5088}"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dirty="0" smtClean="0"/>
              <a:t>Example A – Version 3</a:t>
            </a:r>
          </a:p>
        </p:txBody>
      </p:sp>
      <p:sp>
        <p:nvSpPr>
          <p:cNvPr id="3" name="Content Placeholder 2"/>
          <p:cNvSpPr>
            <a:spLocks noGrp="1"/>
          </p:cNvSpPr>
          <p:nvPr>
            <p:ph idx="1"/>
          </p:nvPr>
        </p:nvSpPr>
        <p:spPr>
          <a:xfrm>
            <a:off x="457200" y="1143000"/>
            <a:ext cx="8229600" cy="5486400"/>
          </a:xfrm>
        </p:spPr>
        <p:txBody>
          <a:bodyPr rtlCol="0">
            <a:normAutofit lnSpcReduction="10000"/>
          </a:bodyPr>
          <a:lstStyle/>
          <a:p>
            <a:pPr eaLnBrk="1" fontAlgn="auto" hangingPunct="1">
              <a:spcAft>
                <a:spcPts val="0"/>
              </a:spcAft>
              <a:buFont typeface="Arial" pitchFamily="34" charset="0"/>
              <a:buNone/>
              <a:defRPr/>
            </a:pPr>
            <a:r>
              <a:rPr lang="en-US" sz="1400" dirty="0" smtClean="0">
                <a:solidFill>
                  <a:srgbClr val="0000FF"/>
                </a:solidFill>
                <a:latin typeface="Courier New"/>
              </a:rPr>
              <a:t>void </a:t>
            </a:r>
            <a:r>
              <a:rPr lang="en-US" sz="1400" dirty="0" smtClean="0">
                <a:solidFill>
                  <a:srgbClr val="000000"/>
                </a:solidFill>
                <a:latin typeface="Courier New"/>
              </a:rPr>
              <a:t>*</a:t>
            </a:r>
            <a:r>
              <a:rPr lang="en-US" sz="1400" dirty="0" err="1" smtClean="0">
                <a:solidFill>
                  <a:srgbClr val="000000"/>
                </a:solidFill>
                <a:latin typeface="Courier New"/>
              </a:rPr>
              <a:t>printme</a:t>
            </a:r>
            <a:r>
              <a:rPr lang="en-US" sz="1400" dirty="0" smtClean="0">
                <a:solidFill>
                  <a:srgbClr val="FF0000"/>
                </a:solidFill>
                <a:latin typeface="Courier New"/>
              </a:rPr>
              <a:t>(</a:t>
            </a:r>
            <a:r>
              <a:rPr lang="en-US" sz="1400" dirty="0" smtClean="0">
                <a:solidFill>
                  <a:srgbClr val="0000FF"/>
                </a:solidFill>
                <a:latin typeface="Courier New"/>
              </a:rPr>
              <a:t>void </a:t>
            </a:r>
            <a:r>
              <a:rPr lang="en-US" sz="1400" dirty="0" smtClean="0">
                <a:solidFill>
                  <a:srgbClr val="000000"/>
                </a:solidFill>
                <a:latin typeface="Courier New"/>
              </a:rPr>
              <a:t>*id</a:t>
            </a:r>
            <a:r>
              <a:rPr lang="en-US" sz="1400" dirty="0" smtClean="0">
                <a:solidFill>
                  <a:srgbClr val="FF0000"/>
                </a:solidFill>
                <a:latin typeface="Courier New"/>
              </a:rPr>
              <a:t>) {</a:t>
            </a:r>
            <a:endParaRPr lang="en-US" sz="1400" dirty="0" smtClean="0">
              <a:solidFill>
                <a:srgbClr val="000000"/>
              </a:solidFill>
              <a:latin typeface="Courier New"/>
            </a:endParaRPr>
          </a:p>
          <a:p>
            <a:pPr eaLnBrk="1" fontAlgn="auto" hangingPunct="1">
              <a:spcAft>
                <a:spcPts val="0"/>
              </a:spcAft>
              <a:buFont typeface="Arial" pitchFamily="34" charset="0"/>
              <a:buNone/>
              <a:defRPr/>
            </a:pPr>
            <a:r>
              <a:rPr lang="en-US" sz="1400" dirty="0" smtClean="0">
                <a:solidFill>
                  <a:srgbClr val="000000"/>
                </a:solidFill>
                <a:latin typeface="Courier New"/>
              </a:rPr>
              <a:t>    </a:t>
            </a:r>
            <a:r>
              <a:rPr lang="en-US" sz="1400" dirty="0" err="1" smtClean="0">
                <a:solidFill>
                  <a:srgbClr val="0000FF"/>
                </a:solidFill>
                <a:latin typeface="Courier New"/>
              </a:rPr>
              <a:t>int</a:t>
            </a:r>
            <a:r>
              <a:rPr lang="en-US" sz="1400" dirty="0" smtClean="0">
                <a:solidFill>
                  <a:srgbClr val="0000FF"/>
                </a:solidFill>
                <a:latin typeface="Courier New"/>
              </a:rPr>
              <a:t> </a:t>
            </a:r>
            <a:r>
              <a:rPr lang="en-US" sz="1400" dirty="0" smtClean="0">
                <a:solidFill>
                  <a:srgbClr val="000000"/>
                </a:solidFill>
                <a:latin typeface="Courier New"/>
              </a:rPr>
              <a:t>*</a:t>
            </a:r>
            <a:r>
              <a:rPr lang="en-US" sz="1400" dirty="0" err="1" smtClean="0">
                <a:solidFill>
                  <a:srgbClr val="000000"/>
                </a:solidFill>
                <a:latin typeface="Courier New"/>
              </a:rPr>
              <a:t>i</a:t>
            </a:r>
            <a:r>
              <a:rPr lang="en-US" sz="1400" dirty="0" smtClean="0">
                <a:solidFill>
                  <a:srgbClr val="000000"/>
                </a:solidFill>
                <a:latin typeface="Courier New"/>
              </a:rPr>
              <a:t>;</a:t>
            </a:r>
          </a:p>
          <a:p>
            <a:pPr eaLnBrk="1" fontAlgn="auto" hangingPunct="1">
              <a:spcAft>
                <a:spcPts val="0"/>
              </a:spcAft>
              <a:buFont typeface="Arial" pitchFamily="34" charset="0"/>
              <a:buNone/>
              <a:defRPr/>
            </a:pPr>
            <a:r>
              <a:rPr lang="en-US" sz="1400" dirty="0" smtClean="0">
                <a:solidFill>
                  <a:srgbClr val="000000"/>
                </a:solidFill>
                <a:latin typeface="Courier New"/>
              </a:rPr>
              <a:t>    </a:t>
            </a:r>
            <a:r>
              <a:rPr lang="en-US" sz="1400" dirty="0" err="1" smtClean="0">
                <a:solidFill>
                  <a:srgbClr val="000000"/>
                </a:solidFill>
                <a:latin typeface="Courier New"/>
              </a:rPr>
              <a:t>i</a:t>
            </a:r>
            <a:r>
              <a:rPr lang="en-US" sz="1400" dirty="0" smtClean="0">
                <a:solidFill>
                  <a:srgbClr val="000000"/>
                </a:solidFill>
                <a:latin typeface="Courier New"/>
              </a:rPr>
              <a:t> = </a:t>
            </a:r>
            <a:r>
              <a:rPr lang="en-US" sz="1400" dirty="0" smtClean="0">
                <a:solidFill>
                  <a:srgbClr val="FF0000"/>
                </a:solidFill>
                <a:latin typeface="Courier New"/>
              </a:rPr>
              <a:t>(</a:t>
            </a:r>
            <a:r>
              <a:rPr lang="en-US" sz="1400" dirty="0" err="1" smtClean="0">
                <a:solidFill>
                  <a:srgbClr val="0000FF"/>
                </a:solidFill>
                <a:latin typeface="Courier New"/>
              </a:rPr>
              <a:t>int</a:t>
            </a:r>
            <a:r>
              <a:rPr lang="en-US" sz="1400" dirty="0" smtClean="0">
                <a:solidFill>
                  <a:srgbClr val="0000FF"/>
                </a:solidFill>
                <a:latin typeface="Courier New"/>
              </a:rPr>
              <a:t> </a:t>
            </a:r>
            <a:r>
              <a:rPr lang="en-US" sz="1400" dirty="0" smtClean="0">
                <a:solidFill>
                  <a:srgbClr val="000000"/>
                </a:solidFill>
                <a:latin typeface="Courier New"/>
              </a:rPr>
              <a:t>*</a:t>
            </a:r>
            <a:r>
              <a:rPr lang="en-US" sz="1400" dirty="0" smtClean="0">
                <a:solidFill>
                  <a:srgbClr val="FF0000"/>
                </a:solidFill>
                <a:latin typeface="Courier New"/>
              </a:rPr>
              <a:t>)</a:t>
            </a:r>
            <a:r>
              <a:rPr lang="en-US" sz="1400" dirty="0" smtClean="0">
                <a:solidFill>
                  <a:srgbClr val="000000"/>
                </a:solidFill>
                <a:latin typeface="Courier New"/>
              </a:rPr>
              <a:t>id;</a:t>
            </a:r>
          </a:p>
          <a:p>
            <a:pPr eaLnBrk="1" fontAlgn="auto" hangingPunct="1">
              <a:spcAft>
                <a:spcPts val="0"/>
              </a:spcAft>
              <a:buFont typeface="Arial" pitchFamily="34" charset="0"/>
              <a:buNone/>
              <a:defRPr/>
            </a:pPr>
            <a:r>
              <a:rPr lang="en-US" sz="1400" dirty="0" smtClean="0">
                <a:solidFill>
                  <a:srgbClr val="000000"/>
                </a:solidFill>
                <a:latin typeface="Courier New"/>
              </a:rPr>
              <a:t>    </a:t>
            </a:r>
            <a:r>
              <a:rPr lang="en-US" sz="1400" dirty="0" err="1" smtClean="0">
                <a:solidFill>
                  <a:srgbClr val="000000"/>
                </a:solidFill>
                <a:latin typeface="Courier New"/>
              </a:rPr>
              <a:t>printf</a:t>
            </a:r>
            <a:r>
              <a:rPr lang="en-US" sz="1400" dirty="0" smtClean="0">
                <a:solidFill>
                  <a:srgbClr val="FF0000"/>
                </a:solidFill>
                <a:latin typeface="Courier New"/>
              </a:rPr>
              <a:t>(</a:t>
            </a:r>
            <a:r>
              <a:rPr lang="en-US" sz="1400" dirty="0" smtClean="0">
                <a:solidFill>
                  <a:srgbClr val="008080"/>
                </a:solidFill>
                <a:latin typeface="Courier New"/>
              </a:rPr>
              <a:t>"Hi. I'm thread %d\n"</a:t>
            </a:r>
            <a:r>
              <a:rPr lang="en-US" sz="1400" dirty="0" smtClean="0">
                <a:solidFill>
                  <a:srgbClr val="000000"/>
                </a:solidFill>
                <a:latin typeface="Courier New"/>
              </a:rPr>
              <a:t>, *</a:t>
            </a:r>
            <a:r>
              <a:rPr lang="en-US" sz="1400" dirty="0" err="1" smtClean="0">
                <a:solidFill>
                  <a:srgbClr val="000000"/>
                </a:solidFill>
                <a:latin typeface="Courier New"/>
              </a:rPr>
              <a:t>i</a:t>
            </a:r>
            <a:r>
              <a:rPr lang="en-US" sz="1400" dirty="0" smtClean="0">
                <a:solidFill>
                  <a:srgbClr val="FF0000"/>
                </a:solidFill>
                <a:latin typeface="Courier New"/>
              </a:rPr>
              <a:t>)</a:t>
            </a:r>
            <a:r>
              <a:rPr lang="en-US" sz="1400" dirty="0" smtClean="0">
                <a:solidFill>
                  <a:srgbClr val="000000"/>
                </a:solidFill>
                <a:latin typeface="Courier New"/>
              </a:rPr>
              <a:t>;</a:t>
            </a:r>
          </a:p>
          <a:p>
            <a:pPr eaLnBrk="1" fontAlgn="auto" hangingPunct="1">
              <a:spcAft>
                <a:spcPts val="0"/>
              </a:spcAft>
              <a:buFont typeface="Arial" pitchFamily="34" charset="0"/>
              <a:buNone/>
              <a:defRPr/>
            </a:pPr>
            <a:r>
              <a:rPr lang="en-US" sz="1400" dirty="0" smtClean="0">
                <a:solidFill>
                  <a:srgbClr val="000000"/>
                </a:solidFill>
                <a:latin typeface="Courier New"/>
              </a:rPr>
              <a:t>    </a:t>
            </a:r>
            <a:r>
              <a:rPr lang="en-US" sz="1400" b="1" dirty="0" err="1" smtClean="0">
                <a:solidFill>
                  <a:srgbClr val="FF0000"/>
                </a:solidFill>
                <a:latin typeface="Courier New"/>
              </a:rPr>
              <a:t>pthread_exit</a:t>
            </a:r>
            <a:r>
              <a:rPr lang="en-US" sz="1400" b="1" dirty="0" smtClean="0">
                <a:solidFill>
                  <a:srgbClr val="FF0000"/>
                </a:solidFill>
                <a:latin typeface="Courier New"/>
              </a:rPr>
              <a:t>(NULL)</a:t>
            </a:r>
            <a:r>
              <a:rPr lang="en-US" sz="1400" dirty="0" smtClean="0">
                <a:solidFill>
                  <a:srgbClr val="000000"/>
                </a:solidFill>
                <a:latin typeface="Courier New"/>
              </a:rPr>
              <a:t>;</a:t>
            </a:r>
          </a:p>
          <a:p>
            <a:pPr eaLnBrk="1" fontAlgn="auto" hangingPunct="1">
              <a:spcAft>
                <a:spcPts val="0"/>
              </a:spcAft>
              <a:buFont typeface="Arial" pitchFamily="34" charset="0"/>
              <a:buNone/>
              <a:defRPr/>
            </a:pPr>
            <a:r>
              <a:rPr lang="en-US" sz="1400" dirty="0" smtClean="0">
                <a:solidFill>
                  <a:srgbClr val="FF0000"/>
                </a:solidFill>
                <a:latin typeface="Courier New"/>
              </a:rPr>
              <a:t>}</a:t>
            </a:r>
            <a:endParaRPr lang="en-US" sz="1400" dirty="0" smtClean="0">
              <a:solidFill>
                <a:srgbClr val="000000"/>
              </a:solidFill>
              <a:latin typeface="Courier New"/>
            </a:endParaRPr>
          </a:p>
          <a:p>
            <a:pPr eaLnBrk="1" fontAlgn="auto" hangingPunct="1">
              <a:spcAft>
                <a:spcPts val="0"/>
              </a:spcAft>
              <a:buFont typeface="Arial" pitchFamily="34" charset="0"/>
              <a:buNone/>
              <a:defRPr/>
            </a:pPr>
            <a:endParaRPr lang="en-US" sz="1400" dirty="0" smtClean="0">
              <a:solidFill>
                <a:srgbClr val="000000"/>
              </a:solidFill>
              <a:latin typeface="Courier New"/>
            </a:endParaRPr>
          </a:p>
          <a:p>
            <a:pPr eaLnBrk="1" fontAlgn="auto" hangingPunct="1">
              <a:spcAft>
                <a:spcPts val="0"/>
              </a:spcAft>
              <a:buFont typeface="Arial" pitchFamily="34" charset="0"/>
              <a:buNone/>
              <a:defRPr/>
            </a:pPr>
            <a:r>
              <a:rPr lang="en-US" sz="1400" dirty="0" smtClean="0">
                <a:solidFill>
                  <a:srgbClr val="0000FF"/>
                </a:solidFill>
                <a:latin typeface="Courier New"/>
              </a:rPr>
              <a:t>void main</a:t>
            </a:r>
            <a:r>
              <a:rPr lang="en-US" sz="1400" dirty="0" smtClean="0">
                <a:solidFill>
                  <a:srgbClr val="FF0000"/>
                </a:solidFill>
                <a:latin typeface="Courier New"/>
              </a:rPr>
              <a:t>() {</a:t>
            </a:r>
            <a:endParaRPr lang="en-US" sz="1400" dirty="0" smtClean="0">
              <a:solidFill>
                <a:srgbClr val="000000"/>
              </a:solidFill>
              <a:latin typeface="Courier New"/>
            </a:endParaRPr>
          </a:p>
          <a:p>
            <a:pPr eaLnBrk="1" fontAlgn="auto" hangingPunct="1">
              <a:spcAft>
                <a:spcPts val="0"/>
              </a:spcAft>
              <a:buFont typeface="Arial" pitchFamily="34" charset="0"/>
              <a:buNone/>
              <a:defRPr/>
            </a:pPr>
            <a:r>
              <a:rPr lang="en-US" sz="1400" dirty="0" smtClean="0">
                <a:solidFill>
                  <a:srgbClr val="000000"/>
                </a:solidFill>
                <a:latin typeface="Courier New"/>
              </a:rPr>
              <a:t>    </a:t>
            </a:r>
            <a:r>
              <a:rPr lang="en-US" sz="1400" dirty="0" err="1" smtClean="0">
                <a:solidFill>
                  <a:srgbClr val="0000FF"/>
                </a:solidFill>
                <a:latin typeface="Courier New"/>
              </a:rPr>
              <a:t>int</a:t>
            </a:r>
            <a:r>
              <a:rPr lang="en-US" sz="1400" dirty="0" smtClean="0">
                <a:solidFill>
                  <a:srgbClr val="0000FF"/>
                </a:solidFill>
                <a:latin typeface="Courier New"/>
              </a:rPr>
              <a:t> </a:t>
            </a:r>
            <a:r>
              <a:rPr lang="en-US" sz="1400" dirty="0" err="1" smtClean="0">
                <a:solidFill>
                  <a:srgbClr val="000000"/>
                </a:solidFill>
                <a:latin typeface="Courier New"/>
              </a:rPr>
              <a:t>i</a:t>
            </a:r>
            <a:r>
              <a:rPr lang="en-US" sz="1400" dirty="0" smtClean="0">
                <a:solidFill>
                  <a:srgbClr val="000000"/>
                </a:solidFill>
                <a:latin typeface="Courier New"/>
              </a:rPr>
              <a:t>, </a:t>
            </a:r>
            <a:r>
              <a:rPr lang="en-US" sz="1400" dirty="0" err="1" smtClean="0">
                <a:solidFill>
                  <a:srgbClr val="000000"/>
                </a:solidFill>
                <a:latin typeface="Courier New"/>
              </a:rPr>
              <a:t>vals</a:t>
            </a:r>
            <a:r>
              <a:rPr lang="en-US" sz="1400" dirty="0" smtClean="0">
                <a:solidFill>
                  <a:srgbClr val="FF0000"/>
                </a:solidFill>
                <a:latin typeface="Courier New"/>
              </a:rPr>
              <a:t>[</a:t>
            </a:r>
            <a:r>
              <a:rPr lang="en-US" sz="1400" dirty="0" smtClean="0">
                <a:solidFill>
                  <a:srgbClr val="000000"/>
                </a:solidFill>
                <a:latin typeface="Courier New"/>
              </a:rPr>
              <a:t>4</a:t>
            </a:r>
            <a:r>
              <a:rPr lang="en-US" sz="1400" dirty="0" smtClean="0">
                <a:solidFill>
                  <a:srgbClr val="FF0000"/>
                </a:solidFill>
                <a:latin typeface="Courier New"/>
              </a:rPr>
              <a:t>]</a:t>
            </a:r>
            <a:r>
              <a:rPr lang="en-US" sz="1400" dirty="0" smtClean="0">
                <a:solidFill>
                  <a:srgbClr val="000000"/>
                </a:solidFill>
                <a:latin typeface="Courier New"/>
              </a:rPr>
              <a:t>;</a:t>
            </a:r>
          </a:p>
          <a:p>
            <a:pPr eaLnBrk="1" fontAlgn="auto" hangingPunct="1">
              <a:spcAft>
                <a:spcPts val="0"/>
              </a:spcAft>
              <a:buFont typeface="Arial" pitchFamily="34" charset="0"/>
              <a:buNone/>
              <a:defRPr/>
            </a:pPr>
            <a:r>
              <a:rPr lang="en-US" sz="1400" dirty="0" smtClean="0">
                <a:solidFill>
                  <a:srgbClr val="000000"/>
                </a:solidFill>
                <a:latin typeface="Courier New"/>
              </a:rPr>
              <a:t>    </a:t>
            </a:r>
            <a:r>
              <a:rPr lang="en-US" sz="1400" dirty="0" err="1" smtClean="0">
                <a:solidFill>
                  <a:srgbClr val="000000"/>
                </a:solidFill>
                <a:latin typeface="Courier New"/>
              </a:rPr>
              <a:t>pthread_t</a:t>
            </a:r>
            <a:r>
              <a:rPr lang="en-US" sz="1400" dirty="0" smtClean="0">
                <a:solidFill>
                  <a:srgbClr val="000000"/>
                </a:solidFill>
                <a:latin typeface="Courier New"/>
              </a:rPr>
              <a:t> </a:t>
            </a:r>
            <a:r>
              <a:rPr lang="en-US" sz="1400" dirty="0" err="1" smtClean="0">
                <a:solidFill>
                  <a:srgbClr val="000000"/>
                </a:solidFill>
                <a:latin typeface="Courier New"/>
              </a:rPr>
              <a:t>tids</a:t>
            </a:r>
            <a:r>
              <a:rPr lang="en-US" sz="1400" dirty="0" smtClean="0">
                <a:solidFill>
                  <a:srgbClr val="FF0000"/>
                </a:solidFill>
                <a:latin typeface="Courier New"/>
              </a:rPr>
              <a:t>[</a:t>
            </a:r>
            <a:r>
              <a:rPr lang="en-US" sz="1400" dirty="0" smtClean="0">
                <a:solidFill>
                  <a:srgbClr val="000000"/>
                </a:solidFill>
                <a:latin typeface="Courier New"/>
              </a:rPr>
              <a:t>4</a:t>
            </a:r>
            <a:r>
              <a:rPr lang="en-US" sz="1400" dirty="0" smtClean="0">
                <a:solidFill>
                  <a:srgbClr val="FF0000"/>
                </a:solidFill>
                <a:latin typeface="Courier New"/>
              </a:rPr>
              <a:t>]</a:t>
            </a:r>
            <a:r>
              <a:rPr lang="en-US" sz="1400" dirty="0" smtClean="0">
                <a:solidFill>
                  <a:srgbClr val="000000"/>
                </a:solidFill>
                <a:latin typeface="Courier New"/>
              </a:rPr>
              <a:t>;</a:t>
            </a:r>
          </a:p>
          <a:p>
            <a:pPr eaLnBrk="1" fontAlgn="auto" hangingPunct="1">
              <a:spcAft>
                <a:spcPts val="0"/>
              </a:spcAft>
              <a:buFont typeface="Arial" pitchFamily="34" charset="0"/>
              <a:buNone/>
              <a:defRPr/>
            </a:pPr>
            <a:r>
              <a:rPr lang="en-US" sz="1400" dirty="0" smtClean="0">
                <a:solidFill>
                  <a:srgbClr val="000000"/>
                </a:solidFill>
                <a:latin typeface="Courier New"/>
              </a:rPr>
              <a:t>    </a:t>
            </a:r>
            <a:r>
              <a:rPr lang="en-US" sz="1400" dirty="0" smtClean="0">
                <a:solidFill>
                  <a:srgbClr val="0000FF"/>
                </a:solidFill>
                <a:latin typeface="Courier New"/>
              </a:rPr>
              <a:t>void </a:t>
            </a:r>
            <a:r>
              <a:rPr lang="en-US" sz="1400" dirty="0" smtClean="0">
                <a:solidFill>
                  <a:srgbClr val="000000"/>
                </a:solidFill>
                <a:latin typeface="Courier New"/>
              </a:rPr>
              <a:t>*</a:t>
            </a:r>
            <a:r>
              <a:rPr lang="en-US" sz="1400" dirty="0" err="1" smtClean="0">
                <a:solidFill>
                  <a:srgbClr val="000000"/>
                </a:solidFill>
                <a:latin typeface="Courier New"/>
              </a:rPr>
              <a:t>retval</a:t>
            </a:r>
            <a:r>
              <a:rPr lang="en-US" sz="1400" dirty="0" smtClean="0">
                <a:solidFill>
                  <a:srgbClr val="000000"/>
                </a:solidFill>
                <a:latin typeface="Courier New"/>
              </a:rPr>
              <a:t>;</a:t>
            </a:r>
          </a:p>
          <a:p>
            <a:pPr eaLnBrk="1" fontAlgn="auto" hangingPunct="1">
              <a:spcAft>
                <a:spcPts val="0"/>
              </a:spcAft>
              <a:buFont typeface="Arial" pitchFamily="34" charset="0"/>
              <a:buNone/>
              <a:defRPr/>
            </a:pPr>
            <a:r>
              <a:rPr lang="nn-NO" sz="1400" dirty="0" smtClean="0">
                <a:solidFill>
                  <a:srgbClr val="000000"/>
                </a:solidFill>
                <a:latin typeface="Courier New"/>
              </a:rPr>
              <a:t>    </a:t>
            </a:r>
            <a:r>
              <a:rPr lang="nn-NO" sz="1400" dirty="0" smtClean="0">
                <a:solidFill>
                  <a:srgbClr val="0000FF"/>
                </a:solidFill>
                <a:latin typeface="Courier New"/>
              </a:rPr>
              <a:t>for </a:t>
            </a:r>
            <a:r>
              <a:rPr lang="nn-NO" sz="1400" dirty="0" smtClean="0">
                <a:solidFill>
                  <a:srgbClr val="FF0000"/>
                </a:solidFill>
                <a:latin typeface="Courier New"/>
              </a:rPr>
              <a:t>(</a:t>
            </a:r>
            <a:r>
              <a:rPr lang="nn-NO" sz="1400" dirty="0" smtClean="0">
                <a:solidFill>
                  <a:srgbClr val="000000"/>
                </a:solidFill>
                <a:latin typeface="Courier New"/>
              </a:rPr>
              <a:t>i = 0; i &lt; 4; i++</a:t>
            </a:r>
            <a:r>
              <a:rPr lang="nn-NO" sz="1400" dirty="0" smtClean="0">
                <a:solidFill>
                  <a:srgbClr val="FF0000"/>
                </a:solidFill>
                <a:latin typeface="Courier New"/>
              </a:rPr>
              <a:t>) {</a:t>
            </a:r>
            <a:endParaRPr lang="nn-NO" sz="1400" dirty="0" smtClean="0">
              <a:solidFill>
                <a:srgbClr val="000000"/>
              </a:solidFill>
              <a:latin typeface="Courier New"/>
            </a:endParaRPr>
          </a:p>
          <a:p>
            <a:pPr eaLnBrk="1" fontAlgn="auto" hangingPunct="1">
              <a:spcAft>
                <a:spcPts val="0"/>
              </a:spcAft>
              <a:buFont typeface="Arial" pitchFamily="34" charset="0"/>
              <a:buNone/>
              <a:defRPr/>
            </a:pPr>
            <a:r>
              <a:rPr lang="en-US" sz="1400" dirty="0" smtClean="0">
                <a:solidFill>
                  <a:srgbClr val="000000"/>
                </a:solidFill>
                <a:latin typeface="Courier New"/>
              </a:rPr>
              <a:t>        </a:t>
            </a:r>
            <a:r>
              <a:rPr lang="en-US" sz="1400" dirty="0" err="1" smtClean="0">
                <a:solidFill>
                  <a:srgbClr val="000000"/>
                </a:solidFill>
                <a:latin typeface="Courier New"/>
              </a:rPr>
              <a:t>vals</a:t>
            </a:r>
            <a:r>
              <a:rPr lang="en-US" sz="1400" dirty="0" smtClean="0">
                <a:solidFill>
                  <a:srgbClr val="FF0000"/>
                </a:solidFill>
                <a:latin typeface="Courier New"/>
              </a:rPr>
              <a:t>[</a:t>
            </a:r>
            <a:r>
              <a:rPr lang="en-US" sz="1400" dirty="0" err="1" smtClean="0">
                <a:solidFill>
                  <a:srgbClr val="000000"/>
                </a:solidFill>
                <a:latin typeface="Courier New"/>
              </a:rPr>
              <a:t>i</a:t>
            </a:r>
            <a:r>
              <a:rPr lang="en-US" sz="1400" dirty="0" smtClean="0">
                <a:solidFill>
                  <a:srgbClr val="FF0000"/>
                </a:solidFill>
                <a:latin typeface="Courier New"/>
              </a:rPr>
              <a:t>] </a:t>
            </a:r>
            <a:r>
              <a:rPr lang="en-US" sz="1400" dirty="0" smtClean="0">
                <a:solidFill>
                  <a:srgbClr val="000000"/>
                </a:solidFill>
                <a:latin typeface="Courier New"/>
              </a:rPr>
              <a:t>= </a:t>
            </a:r>
            <a:r>
              <a:rPr lang="en-US" sz="1400" dirty="0" err="1" smtClean="0">
                <a:solidFill>
                  <a:srgbClr val="000000"/>
                </a:solidFill>
                <a:latin typeface="Courier New"/>
              </a:rPr>
              <a:t>i</a:t>
            </a:r>
            <a:r>
              <a:rPr lang="en-US" sz="1400" dirty="0" smtClean="0">
                <a:solidFill>
                  <a:srgbClr val="000000"/>
                </a:solidFill>
                <a:latin typeface="Courier New"/>
              </a:rPr>
              <a:t>;</a:t>
            </a:r>
          </a:p>
          <a:p>
            <a:pPr eaLnBrk="1" fontAlgn="auto" hangingPunct="1">
              <a:spcAft>
                <a:spcPts val="0"/>
              </a:spcAft>
              <a:buFont typeface="Arial" pitchFamily="34" charset="0"/>
              <a:buNone/>
              <a:defRPr/>
            </a:pPr>
            <a:r>
              <a:rPr lang="en-US" sz="1400" dirty="0" smtClean="0">
                <a:solidFill>
                  <a:srgbClr val="000000"/>
                </a:solidFill>
                <a:latin typeface="Courier New"/>
              </a:rPr>
              <a:t>        </a:t>
            </a:r>
            <a:r>
              <a:rPr lang="en-US" sz="1400" dirty="0" err="1" smtClean="0">
                <a:solidFill>
                  <a:srgbClr val="000000"/>
                </a:solidFill>
                <a:latin typeface="Courier New"/>
              </a:rPr>
              <a:t>pthread_create</a:t>
            </a:r>
            <a:r>
              <a:rPr lang="en-US" sz="1400" dirty="0" smtClean="0">
                <a:solidFill>
                  <a:srgbClr val="FF0000"/>
                </a:solidFill>
                <a:latin typeface="Courier New"/>
              </a:rPr>
              <a:t>(</a:t>
            </a:r>
            <a:r>
              <a:rPr lang="en-US" sz="1400" dirty="0" err="1" smtClean="0">
                <a:solidFill>
                  <a:srgbClr val="000000"/>
                </a:solidFill>
                <a:latin typeface="Courier New"/>
              </a:rPr>
              <a:t>tids+i</a:t>
            </a:r>
            <a:r>
              <a:rPr lang="en-US" sz="1400" dirty="0" smtClean="0">
                <a:solidFill>
                  <a:srgbClr val="000000"/>
                </a:solidFill>
                <a:latin typeface="Courier New"/>
              </a:rPr>
              <a:t>, NULL, </a:t>
            </a:r>
            <a:r>
              <a:rPr lang="en-US" sz="1400" dirty="0" err="1" smtClean="0">
                <a:solidFill>
                  <a:srgbClr val="000000"/>
                </a:solidFill>
                <a:latin typeface="Courier New"/>
              </a:rPr>
              <a:t>printme</a:t>
            </a:r>
            <a:r>
              <a:rPr lang="en-US" sz="1400" dirty="0" smtClean="0">
                <a:solidFill>
                  <a:srgbClr val="000000"/>
                </a:solidFill>
                <a:latin typeface="Courier New"/>
              </a:rPr>
              <a:t>, </a:t>
            </a:r>
            <a:r>
              <a:rPr lang="en-US" sz="1400" dirty="0" err="1" smtClean="0">
                <a:solidFill>
                  <a:srgbClr val="000000"/>
                </a:solidFill>
                <a:latin typeface="Courier New"/>
              </a:rPr>
              <a:t>vals+i</a:t>
            </a:r>
            <a:r>
              <a:rPr lang="en-US" sz="1400" dirty="0" smtClean="0">
                <a:solidFill>
                  <a:srgbClr val="FF0000"/>
                </a:solidFill>
                <a:latin typeface="Courier New"/>
              </a:rPr>
              <a:t>)</a:t>
            </a:r>
            <a:r>
              <a:rPr lang="en-US" sz="1400" dirty="0" smtClean="0">
                <a:solidFill>
                  <a:srgbClr val="000000"/>
                </a:solidFill>
                <a:latin typeface="Courier New"/>
              </a:rPr>
              <a:t>;</a:t>
            </a:r>
          </a:p>
          <a:p>
            <a:pPr eaLnBrk="1" fontAlgn="auto" hangingPunct="1">
              <a:spcAft>
                <a:spcPts val="0"/>
              </a:spcAft>
              <a:buFont typeface="Arial" pitchFamily="34" charset="0"/>
              <a:buNone/>
              <a:defRPr/>
            </a:pPr>
            <a:r>
              <a:rPr lang="en-US" sz="1400" dirty="0" smtClean="0">
                <a:solidFill>
                  <a:srgbClr val="000000"/>
                </a:solidFill>
                <a:latin typeface="Courier New"/>
              </a:rPr>
              <a:t>    </a:t>
            </a:r>
            <a:r>
              <a:rPr lang="en-US" sz="1400" dirty="0" smtClean="0">
                <a:solidFill>
                  <a:srgbClr val="FF0000"/>
                </a:solidFill>
                <a:latin typeface="Courier New"/>
              </a:rPr>
              <a:t>}</a:t>
            </a:r>
            <a:endParaRPr lang="en-US" sz="1400" dirty="0" smtClean="0">
              <a:solidFill>
                <a:srgbClr val="000000"/>
              </a:solidFill>
              <a:latin typeface="Courier New"/>
            </a:endParaRPr>
          </a:p>
          <a:p>
            <a:pPr eaLnBrk="1" fontAlgn="auto" hangingPunct="1">
              <a:spcAft>
                <a:spcPts val="0"/>
              </a:spcAft>
              <a:buFont typeface="Arial" pitchFamily="34" charset="0"/>
              <a:buNone/>
              <a:defRPr/>
            </a:pPr>
            <a:r>
              <a:rPr lang="en-US" sz="1400" dirty="0" smtClean="0">
                <a:solidFill>
                  <a:srgbClr val="000000"/>
                </a:solidFill>
                <a:latin typeface="Courier New"/>
              </a:rPr>
              <a:t>	 </a:t>
            </a:r>
            <a:r>
              <a:rPr lang="en-US" sz="1400" b="1" dirty="0" err="1" smtClean="0">
                <a:solidFill>
                  <a:srgbClr val="FF0000"/>
                </a:solidFill>
                <a:latin typeface="Courier New"/>
              </a:rPr>
              <a:t>pthread_exit</a:t>
            </a:r>
            <a:r>
              <a:rPr lang="en-US" sz="1400" b="1" dirty="0" smtClean="0">
                <a:solidFill>
                  <a:srgbClr val="FF0000"/>
                </a:solidFill>
                <a:latin typeface="Courier New"/>
              </a:rPr>
              <a:t>(NULL)</a:t>
            </a:r>
            <a:r>
              <a:rPr lang="en-US" sz="1400" dirty="0" smtClean="0">
                <a:solidFill>
                  <a:srgbClr val="000000"/>
                </a:solidFill>
                <a:latin typeface="Courier New"/>
              </a:rPr>
              <a:t>;</a:t>
            </a:r>
          </a:p>
          <a:p>
            <a:pPr eaLnBrk="1" fontAlgn="auto" hangingPunct="1">
              <a:spcAft>
                <a:spcPts val="0"/>
              </a:spcAft>
              <a:buFont typeface="Arial" pitchFamily="34" charset="0"/>
              <a:buNone/>
              <a:defRPr/>
            </a:pPr>
            <a:r>
              <a:rPr lang="nn-NO" sz="1400" dirty="0" smtClean="0">
                <a:solidFill>
                  <a:srgbClr val="000000"/>
                </a:solidFill>
                <a:latin typeface="Courier New"/>
              </a:rPr>
              <a:t>    </a:t>
            </a:r>
            <a:r>
              <a:rPr lang="nn-NO" sz="1400" dirty="0" smtClean="0">
                <a:solidFill>
                  <a:srgbClr val="0000FF"/>
                </a:solidFill>
                <a:latin typeface="Courier New"/>
              </a:rPr>
              <a:t>for </a:t>
            </a:r>
            <a:r>
              <a:rPr lang="nn-NO" sz="1400" dirty="0" smtClean="0">
                <a:solidFill>
                  <a:srgbClr val="FF0000"/>
                </a:solidFill>
                <a:latin typeface="Courier New"/>
              </a:rPr>
              <a:t>(</a:t>
            </a:r>
            <a:r>
              <a:rPr lang="nn-NO" sz="1400" dirty="0" smtClean="0">
                <a:solidFill>
                  <a:srgbClr val="000000"/>
                </a:solidFill>
                <a:latin typeface="Courier New"/>
              </a:rPr>
              <a:t>i = 0; i &lt; 4; i++</a:t>
            </a:r>
            <a:r>
              <a:rPr lang="nn-NO" sz="1400" dirty="0" smtClean="0">
                <a:solidFill>
                  <a:srgbClr val="FF0000"/>
                </a:solidFill>
                <a:latin typeface="Courier New"/>
              </a:rPr>
              <a:t>) {</a:t>
            </a:r>
            <a:endParaRPr lang="nn-NO" sz="1400" dirty="0" smtClean="0">
              <a:solidFill>
                <a:srgbClr val="000000"/>
              </a:solidFill>
              <a:latin typeface="Courier New"/>
            </a:endParaRPr>
          </a:p>
          <a:p>
            <a:pPr eaLnBrk="1" fontAlgn="auto" hangingPunct="1">
              <a:spcAft>
                <a:spcPts val="0"/>
              </a:spcAft>
              <a:buFont typeface="Arial" pitchFamily="34" charset="0"/>
              <a:buNone/>
              <a:defRPr/>
            </a:pPr>
            <a:r>
              <a:rPr lang="en-US" sz="1400" dirty="0" smtClean="0">
                <a:solidFill>
                  <a:srgbClr val="000000"/>
                </a:solidFill>
                <a:latin typeface="Courier New"/>
              </a:rPr>
              <a:t>        </a:t>
            </a:r>
            <a:r>
              <a:rPr lang="en-US" sz="1400" dirty="0" err="1" smtClean="0">
                <a:solidFill>
                  <a:srgbClr val="000000"/>
                </a:solidFill>
                <a:latin typeface="Courier New"/>
              </a:rPr>
              <a:t>printf</a:t>
            </a:r>
            <a:r>
              <a:rPr lang="en-US" sz="1400" dirty="0" smtClean="0">
                <a:solidFill>
                  <a:srgbClr val="FF0000"/>
                </a:solidFill>
                <a:latin typeface="Courier New"/>
              </a:rPr>
              <a:t>(</a:t>
            </a:r>
            <a:r>
              <a:rPr lang="en-US" sz="1400" dirty="0" smtClean="0">
                <a:solidFill>
                  <a:srgbClr val="008080"/>
                </a:solidFill>
                <a:latin typeface="Courier New"/>
              </a:rPr>
              <a:t>"Trying to join with </a:t>
            </a:r>
            <a:r>
              <a:rPr lang="en-US" sz="1400" dirty="0" err="1" smtClean="0">
                <a:solidFill>
                  <a:srgbClr val="008080"/>
                </a:solidFill>
                <a:latin typeface="Courier New"/>
              </a:rPr>
              <a:t>tid%d</a:t>
            </a:r>
            <a:r>
              <a:rPr lang="en-US" sz="1400" dirty="0" smtClean="0">
                <a:solidFill>
                  <a:srgbClr val="008080"/>
                </a:solidFill>
                <a:latin typeface="Courier New"/>
              </a:rPr>
              <a:t>\n"</a:t>
            </a:r>
            <a:r>
              <a:rPr lang="en-US" sz="1400" dirty="0" smtClean="0">
                <a:solidFill>
                  <a:srgbClr val="000000"/>
                </a:solidFill>
                <a:latin typeface="Courier New"/>
              </a:rPr>
              <a:t>, </a:t>
            </a:r>
            <a:r>
              <a:rPr lang="en-US" sz="1400" dirty="0" err="1" smtClean="0">
                <a:solidFill>
                  <a:srgbClr val="000000"/>
                </a:solidFill>
                <a:latin typeface="Courier New"/>
              </a:rPr>
              <a:t>i</a:t>
            </a:r>
            <a:r>
              <a:rPr lang="en-US" sz="1400" dirty="0" smtClean="0">
                <a:solidFill>
                  <a:srgbClr val="FF0000"/>
                </a:solidFill>
                <a:latin typeface="Courier New"/>
              </a:rPr>
              <a:t>)</a:t>
            </a:r>
            <a:r>
              <a:rPr lang="en-US" sz="1400" dirty="0" smtClean="0">
                <a:solidFill>
                  <a:srgbClr val="000000"/>
                </a:solidFill>
                <a:latin typeface="Courier New"/>
              </a:rPr>
              <a:t>;</a:t>
            </a:r>
          </a:p>
          <a:p>
            <a:pPr eaLnBrk="1" fontAlgn="auto" hangingPunct="1">
              <a:spcAft>
                <a:spcPts val="0"/>
              </a:spcAft>
              <a:buFont typeface="Arial" pitchFamily="34" charset="0"/>
              <a:buNone/>
              <a:defRPr/>
            </a:pPr>
            <a:r>
              <a:rPr lang="en-US" sz="1400" dirty="0" smtClean="0">
                <a:solidFill>
                  <a:srgbClr val="000000"/>
                </a:solidFill>
                <a:latin typeface="Courier New"/>
              </a:rPr>
              <a:t>        </a:t>
            </a:r>
            <a:r>
              <a:rPr lang="en-US" sz="1400" dirty="0" err="1" smtClean="0">
                <a:solidFill>
                  <a:srgbClr val="000000"/>
                </a:solidFill>
                <a:latin typeface="Courier New"/>
              </a:rPr>
              <a:t>pthread_join</a:t>
            </a:r>
            <a:r>
              <a:rPr lang="en-US" sz="1400" dirty="0" smtClean="0">
                <a:solidFill>
                  <a:srgbClr val="FF0000"/>
                </a:solidFill>
                <a:latin typeface="Courier New"/>
              </a:rPr>
              <a:t>(</a:t>
            </a:r>
            <a:r>
              <a:rPr lang="en-US" sz="1400" dirty="0" err="1" smtClean="0">
                <a:solidFill>
                  <a:srgbClr val="000000"/>
                </a:solidFill>
                <a:latin typeface="Courier New"/>
              </a:rPr>
              <a:t>tids</a:t>
            </a:r>
            <a:r>
              <a:rPr lang="en-US" sz="1400" dirty="0" smtClean="0">
                <a:solidFill>
                  <a:srgbClr val="FF0000"/>
                </a:solidFill>
                <a:latin typeface="Courier New"/>
              </a:rPr>
              <a:t>[</a:t>
            </a:r>
            <a:r>
              <a:rPr lang="en-US" sz="1400" dirty="0" err="1" smtClean="0">
                <a:solidFill>
                  <a:srgbClr val="000000"/>
                </a:solidFill>
                <a:latin typeface="Courier New"/>
              </a:rPr>
              <a:t>i</a:t>
            </a:r>
            <a:r>
              <a:rPr lang="en-US" sz="1400" dirty="0" smtClean="0">
                <a:solidFill>
                  <a:srgbClr val="FF0000"/>
                </a:solidFill>
                <a:latin typeface="Courier New"/>
              </a:rPr>
              <a:t>]</a:t>
            </a:r>
            <a:r>
              <a:rPr lang="en-US" sz="1400" dirty="0" smtClean="0">
                <a:solidFill>
                  <a:srgbClr val="000000"/>
                </a:solidFill>
                <a:latin typeface="Courier New"/>
              </a:rPr>
              <a:t>, &amp;</a:t>
            </a:r>
            <a:r>
              <a:rPr lang="en-US" sz="1400" dirty="0" err="1" smtClean="0">
                <a:solidFill>
                  <a:srgbClr val="000000"/>
                </a:solidFill>
                <a:latin typeface="Courier New"/>
              </a:rPr>
              <a:t>retval</a:t>
            </a:r>
            <a:r>
              <a:rPr lang="en-US" sz="1400" dirty="0" smtClean="0">
                <a:solidFill>
                  <a:srgbClr val="FF0000"/>
                </a:solidFill>
                <a:latin typeface="Courier New"/>
              </a:rPr>
              <a:t>)</a:t>
            </a:r>
            <a:r>
              <a:rPr lang="en-US" sz="1400" dirty="0" smtClean="0">
                <a:solidFill>
                  <a:srgbClr val="000000"/>
                </a:solidFill>
                <a:latin typeface="Courier New"/>
              </a:rPr>
              <a:t>;</a:t>
            </a:r>
          </a:p>
          <a:p>
            <a:pPr eaLnBrk="1" fontAlgn="auto" hangingPunct="1">
              <a:spcAft>
                <a:spcPts val="0"/>
              </a:spcAft>
              <a:buFont typeface="Arial" pitchFamily="34" charset="0"/>
              <a:buNone/>
              <a:defRPr/>
            </a:pPr>
            <a:r>
              <a:rPr lang="en-US" sz="1400" dirty="0" smtClean="0">
                <a:solidFill>
                  <a:srgbClr val="000000"/>
                </a:solidFill>
                <a:latin typeface="Courier New"/>
              </a:rPr>
              <a:t>        </a:t>
            </a:r>
            <a:r>
              <a:rPr lang="en-US" sz="1400" dirty="0" err="1" smtClean="0">
                <a:solidFill>
                  <a:srgbClr val="000000"/>
                </a:solidFill>
                <a:latin typeface="Courier New"/>
              </a:rPr>
              <a:t>printf</a:t>
            </a:r>
            <a:r>
              <a:rPr lang="en-US" sz="1400" dirty="0" smtClean="0">
                <a:solidFill>
                  <a:srgbClr val="FF0000"/>
                </a:solidFill>
                <a:latin typeface="Courier New"/>
              </a:rPr>
              <a:t>(</a:t>
            </a:r>
            <a:r>
              <a:rPr lang="en-US" sz="1400" dirty="0" smtClean="0">
                <a:solidFill>
                  <a:srgbClr val="008080"/>
                </a:solidFill>
                <a:latin typeface="Courier New"/>
              </a:rPr>
              <a:t>"Joined with </a:t>
            </a:r>
            <a:r>
              <a:rPr lang="en-US" sz="1400" dirty="0" err="1" smtClean="0">
                <a:solidFill>
                  <a:srgbClr val="008080"/>
                </a:solidFill>
                <a:latin typeface="Courier New"/>
              </a:rPr>
              <a:t>tid%d</a:t>
            </a:r>
            <a:r>
              <a:rPr lang="en-US" sz="1400" dirty="0" smtClean="0">
                <a:solidFill>
                  <a:srgbClr val="008080"/>
                </a:solidFill>
                <a:latin typeface="Courier New"/>
              </a:rPr>
              <a:t>\n"</a:t>
            </a:r>
            <a:r>
              <a:rPr lang="en-US" sz="1400" dirty="0" smtClean="0">
                <a:solidFill>
                  <a:srgbClr val="000000"/>
                </a:solidFill>
                <a:latin typeface="Courier New"/>
              </a:rPr>
              <a:t>, </a:t>
            </a:r>
            <a:r>
              <a:rPr lang="en-US" sz="1400" dirty="0" err="1" smtClean="0">
                <a:solidFill>
                  <a:srgbClr val="000000"/>
                </a:solidFill>
                <a:latin typeface="Courier New"/>
              </a:rPr>
              <a:t>i</a:t>
            </a:r>
            <a:r>
              <a:rPr lang="en-US" sz="1400" dirty="0" smtClean="0">
                <a:solidFill>
                  <a:srgbClr val="FF0000"/>
                </a:solidFill>
                <a:latin typeface="Courier New"/>
              </a:rPr>
              <a:t>)</a:t>
            </a:r>
            <a:r>
              <a:rPr lang="en-US" sz="1400" dirty="0" smtClean="0">
                <a:solidFill>
                  <a:srgbClr val="000000"/>
                </a:solidFill>
                <a:latin typeface="Courier New"/>
              </a:rPr>
              <a:t>;</a:t>
            </a:r>
          </a:p>
          <a:p>
            <a:pPr eaLnBrk="1" fontAlgn="auto" hangingPunct="1">
              <a:spcAft>
                <a:spcPts val="0"/>
              </a:spcAft>
              <a:buFont typeface="Arial" pitchFamily="34" charset="0"/>
              <a:buNone/>
              <a:defRPr/>
            </a:pPr>
            <a:r>
              <a:rPr lang="en-US" sz="1400" dirty="0" smtClean="0">
                <a:solidFill>
                  <a:srgbClr val="000000"/>
                </a:solidFill>
                <a:latin typeface="Courier New"/>
              </a:rPr>
              <a:t>    </a:t>
            </a:r>
            <a:r>
              <a:rPr lang="en-US" sz="1400" dirty="0" smtClean="0">
                <a:solidFill>
                  <a:srgbClr val="FF0000"/>
                </a:solidFill>
                <a:latin typeface="Courier New"/>
              </a:rPr>
              <a:t>}</a:t>
            </a:r>
          </a:p>
          <a:p>
            <a:pPr eaLnBrk="1" fontAlgn="auto" hangingPunct="1">
              <a:spcAft>
                <a:spcPts val="0"/>
              </a:spcAft>
              <a:buFont typeface="Arial" pitchFamily="34" charset="0"/>
              <a:buNone/>
              <a:defRPr/>
            </a:pPr>
            <a:r>
              <a:rPr lang="en-US" sz="1400" dirty="0" smtClean="0">
                <a:solidFill>
                  <a:srgbClr val="FF0000"/>
                </a:solidFill>
                <a:latin typeface="Courier New"/>
              </a:rPr>
              <a:t>}</a:t>
            </a:r>
            <a:endParaRPr lang="en-US" sz="1400" dirty="0" smtClean="0">
              <a:solidFill>
                <a:srgbClr val="000000"/>
              </a:solidFill>
              <a:latin typeface="Courier New"/>
            </a:endParaRPr>
          </a:p>
        </p:txBody>
      </p:sp>
      <p:sp>
        <p:nvSpPr>
          <p:cNvPr id="4" name="Slide Number Placeholder 3"/>
          <p:cNvSpPr>
            <a:spLocks noGrp="1"/>
          </p:cNvSpPr>
          <p:nvPr>
            <p:ph type="sldNum" sz="quarter" idx="12"/>
          </p:nvPr>
        </p:nvSpPr>
        <p:spPr/>
        <p:txBody>
          <a:bodyPr/>
          <a:lstStyle/>
          <a:p>
            <a:pPr>
              <a:defRPr/>
            </a:pPr>
            <a:fld id="{536037BA-12B8-4699-BD4C-5CB97F6C5088}" type="slidenum">
              <a:rPr lang="en-US" smtClean="0"/>
              <a:pPr>
                <a:defRPr/>
              </a:pPr>
              <a:t>20</a:t>
            </a:fld>
            <a:endParaRPr lang="en-US" dirty="0"/>
          </a:p>
        </p:txBody>
      </p:sp>
    </p:spTree>
    <p:extLst>
      <p:ext uri="{BB962C8B-B14F-4D97-AF65-F5344CB8AC3E}">
        <p14:creationId xmlns:p14="http://schemas.microsoft.com/office/powerpoint/2010/main" val="29393640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Example A – Version 3</a:t>
            </a:r>
            <a:br>
              <a:rPr lang="en-US" dirty="0" smtClean="0"/>
            </a:br>
            <a:r>
              <a:rPr lang="en-US" dirty="0" smtClean="0"/>
              <a:t>output</a:t>
            </a:r>
            <a:endParaRPr lang="en-US" dirty="0"/>
          </a:p>
        </p:txBody>
      </p:sp>
      <p:sp>
        <p:nvSpPr>
          <p:cNvPr id="25603" name="Content Placeholder 2"/>
          <p:cNvSpPr>
            <a:spLocks noGrp="1"/>
          </p:cNvSpPr>
          <p:nvPr>
            <p:ph idx="1"/>
          </p:nvPr>
        </p:nvSpPr>
        <p:spPr>
          <a:xfrm>
            <a:off x="457200" y="1600200"/>
            <a:ext cx="8229600" cy="5029200"/>
          </a:xfrm>
        </p:spPr>
        <p:txBody>
          <a:bodyPr/>
          <a:lstStyle/>
          <a:p>
            <a:pPr eaLnBrk="1" hangingPunct="1">
              <a:buFont typeface="Arial" charset="0"/>
              <a:buNone/>
            </a:pPr>
            <a:r>
              <a:rPr lang="en-US" dirty="0" smtClean="0"/>
              <a:t>Hi. I'm thread 0 </a:t>
            </a:r>
          </a:p>
          <a:p>
            <a:pPr eaLnBrk="1" hangingPunct="1">
              <a:buFont typeface="Arial" charset="0"/>
              <a:buNone/>
            </a:pPr>
            <a:r>
              <a:rPr lang="en-US" dirty="0" smtClean="0"/>
              <a:t>Hi. I'm thread 1 </a:t>
            </a:r>
          </a:p>
          <a:p>
            <a:pPr eaLnBrk="1" hangingPunct="1">
              <a:buFont typeface="Arial" charset="0"/>
              <a:buNone/>
            </a:pPr>
            <a:r>
              <a:rPr lang="en-US" dirty="0" smtClean="0"/>
              <a:t>Hi. I'm thread 2 </a:t>
            </a:r>
          </a:p>
          <a:p>
            <a:pPr eaLnBrk="1" hangingPunct="1">
              <a:buFont typeface="Arial" charset="0"/>
              <a:buNone/>
            </a:pPr>
            <a:r>
              <a:rPr lang="en-US" dirty="0" smtClean="0"/>
              <a:t>Hi. I'm thread 3 </a:t>
            </a:r>
          </a:p>
        </p:txBody>
      </p:sp>
      <p:sp>
        <p:nvSpPr>
          <p:cNvPr id="4" name="TextBox 3"/>
          <p:cNvSpPr txBox="1"/>
          <p:nvPr/>
        </p:nvSpPr>
        <p:spPr>
          <a:xfrm>
            <a:off x="304800" y="5943600"/>
            <a:ext cx="7620000" cy="646331"/>
          </a:xfrm>
          <a:prstGeom prst="rect">
            <a:avLst/>
          </a:prstGeom>
          <a:noFill/>
        </p:spPr>
        <p:txBody>
          <a:bodyPr wrap="square" rtlCol="0">
            <a:spAutoFit/>
          </a:bodyPr>
          <a:lstStyle/>
          <a:p>
            <a:r>
              <a:rPr lang="en-US" dirty="0" smtClean="0"/>
              <a:t>If the main thread calls </a:t>
            </a:r>
            <a:r>
              <a:rPr lang="en-US" dirty="0" err="1" smtClean="0"/>
              <a:t>pthread_exit</a:t>
            </a:r>
            <a:r>
              <a:rPr lang="en-US" dirty="0" smtClean="0"/>
              <a:t>(), the process will continue executing until the last thread terminates or the whole process is terminated</a:t>
            </a:r>
            <a:endParaRPr lang="en-US" dirty="0"/>
          </a:p>
        </p:txBody>
      </p:sp>
      <p:sp>
        <p:nvSpPr>
          <p:cNvPr id="5" name="Slide Number Placeholder 4"/>
          <p:cNvSpPr>
            <a:spLocks noGrp="1"/>
          </p:cNvSpPr>
          <p:nvPr>
            <p:ph type="sldNum" sz="quarter" idx="12"/>
          </p:nvPr>
        </p:nvSpPr>
        <p:spPr/>
        <p:txBody>
          <a:bodyPr/>
          <a:lstStyle/>
          <a:p>
            <a:pPr>
              <a:defRPr/>
            </a:pPr>
            <a:fld id="{536037BA-12B8-4699-BD4C-5CB97F6C5088}" type="slidenum">
              <a:rPr lang="en-US" smtClean="0"/>
              <a:pPr>
                <a:defRPr/>
              </a:pPr>
              <a:t>21</a:t>
            </a:fld>
            <a:endParaRPr lang="en-US" dirty="0"/>
          </a:p>
        </p:txBody>
      </p:sp>
    </p:spTree>
    <p:extLst>
      <p:ext uri="{BB962C8B-B14F-4D97-AF65-F5344CB8AC3E}">
        <p14:creationId xmlns:p14="http://schemas.microsoft.com/office/powerpoint/2010/main" val="23913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smtClean="0"/>
              <a:t>Example A – Version 4</a:t>
            </a:r>
          </a:p>
        </p:txBody>
      </p:sp>
      <p:sp>
        <p:nvSpPr>
          <p:cNvPr id="26627" name="Content Placeholder 2"/>
          <p:cNvSpPr>
            <a:spLocks noGrp="1"/>
          </p:cNvSpPr>
          <p:nvPr>
            <p:ph idx="1"/>
          </p:nvPr>
        </p:nvSpPr>
        <p:spPr>
          <a:xfrm>
            <a:off x="457200" y="1143000"/>
            <a:ext cx="8229600" cy="5486400"/>
          </a:xfrm>
        </p:spPr>
        <p:txBody>
          <a:bodyPr/>
          <a:lstStyle/>
          <a:p>
            <a:pPr eaLnBrk="1" hangingPunct="1">
              <a:buFont typeface="Arial" charset="0"/>
              <a:buNone/>
            </a:pPr>
            <a:r>
              <a:rPr lang="en-US" sz="1400" smtClean="0">
                <a:solidFill>
                  <a:srgbClr val="0000FF"/>
                </a:solidFill>
                <a:latin typeface="Courier New" pitchFamily="49" charset="0"/>
              </a:rPr>
              <a:t>void </a:t>
            </a:r>
            <a:r>
              <a:rPr lang="en-US" sz="1400" smtClean="0">
                <a:solidFill>
                  <a:srgbClr val="000000"/>
                </a:solidFill>
                <a:latin typeface="Courier New" pitchFamily="49" charset="0"/>
              </a:rPr>
              <a:t>*printme</a:t>
            </a:r>
            <a:r>
              <a:rPr lang="en-US" sz="1400" smtClean="0">
                <a:solidFill>
                  <a:srgbClr val="FF0000"/>
                </a:solidFill>
                <a:latin typeface="Courier New" pitchFamily="49" charset="0"/>
              </a:rPr>
              <a:t>(</a:t>
            </a:r>
            <a:r>
              <a:rPr lang="en-US" sz="1400" smtClean="0">
                <a:solidFill>
                  <a:srgbClr val="0000FF"/>
                </a:solidFill>
                <a:latin typeface="Courier New" pitchFamily="49" charset="0"/>
              </a:rPr>
              <a:t>void </a:t>
            </a:r>
            <a:r>
              <a:rPr lang="en-US" sz="1400" smtClean="0">
                <a:solidFill>
                  <a:srgbClr val="000000"/>
                </a:solidFill>
                <a:latin typeface="Courier New" pitchFamily="49" charset="0"/>
              </a:rPr>
              <a:t>*id</a:t>
            </a:r>
            <a:r>
              <a:rPr lang="en-US" sz="1400" smtClean="0">
                <a:solidFill>
                  <a:srgbClr val="FF0000"/>
                </a:solidFill>
                <a:latin typeface="Courier New" pitchFamily="49" charset="0"/>
              </a:rPr>
              <a:t>) {</a:t>
            </a:r>
            <a:endParaRPr lang="en-US" sz="1400" smtClean="0">
              <a:solidFill>
                <a:srgbClr val="000000"/>
              </a:solidFill>
              <a:latin typeface="Courier New" pitchFamily="49" charset="0"/>
            </a:endParaRPr>
          </a:p>
          <a:p>
            <a:pPr eaLnBrk="1" hangingPunct="1">
              <a:buFont typeface="Arial" charset="0"/>
              <a:buNone/>
            </a:pPr>
            <a:r>
              <a:rPr lang="en-US" sz="1400" smtClean="0">
                <a:solidFill>
                  <a:srgbClr val="000000"/>
                </a:solidFill>
                <a:latin typeface="Courier New" pitchFamily="49" charset="0"/>
              </a:rPr>
              <a:t>    </a:t>
            </a:r>
            <a:r>
              <a:rPr lang="en-US" sz="1400" smtClean="0">
                <a:solidFill>
                  <a:srgbClr val="0000FF"/>
                </a:solidFill>
                <a:latin typeface="Courier New" pitchFamily="49" charset="0"/>
              </a:rPr>
              <a:t>int </a:t>
            </a:r>
            <a:r>
              <a:rPr lang="en-US" sz="1400" smtClean="0">
                <a:solidFill>
                  <a:srgbClr val="000000"/>
                </a:solidFill>
                <a:latin typeface="Courier New" pitchFamily="49" charset="0"/>
              </a:rPr>
              <a:t>*i = </a:t>
            </a:r>
            <a:r>
              <a:rPr lang="en-US" sz="1400" smtClean="0">
                <a:solidFill>
                  <a:srgbClr val="FF0000"/>
                </a:solidFill>
                <a:latin typeface="Courier New" pitchFamily="49" charset="0"/>
              </a:rPr>
              <a:t>(</a:t>
            </a:r>
            <a:r>
              <a:rPr lang="en-US" sz="1400" smtClean="0">
                <a:solidFill>
                  <a:srgbClr val="0000FF"/>
                </a:solidFill>
                <a:latin typeface="Courier New" pitchFamily="49" charset="0"/>
              </a:rPr>
              <a:t>int </a:t>
            </a:r>
            <a:r>
              <a:rPr lang="en-US" sz="1400" smtClean="0">
                <a:solidFill>
                  <a:srgbClr val="000000"/>
                </a:solidFill>
                <a:latin typeface="Courier New" pitchFamily="49" charset="0"/>
              </a:rPr>
              <a:t>*</a:t>
            </a:r>
            <a:r>
              <a:rPr lang="en-US" sz="1400" smtClean="0">
                <a:solidFill>
                  <a:srgbClr val="FF0000"/>
                </a:solidFill>
                <a:latin typeface="Courier New" pitchFamily="49" charset="0"/>
              </a:rPr>
              <a:t>)</a:t>
            </a:r>
            <a:r>
              <a:rPr lang="en-US" sz="1400" smtClean="0">
                <a:solidFill>
                  <a:srgbClr val="000000"/>
                </a:solidFill>
                <a:latin typeface="Courier New" pitchFamily="49" charset="0"/>
              </a:rPr>
              <a:t>id;</a:t>
            </a:r>
          </a:p>
          <a:p>
            <a:pPr eaLnBrk="1" hangingPunct="1">
              <a:buFont typeface="Arial" charset="0"/>
              <a:buNone/>
            </a:pPr>
            <a:r>
              <a:rPr lang="en-US" sz="1400" b="1" smtClean="0">
                <a:solidFill>
                  <a:srgbClr val="FF0000"/>
                </a:solidFill>
                <a:latin typeface="Courier New" pitchFamily="49" charset="0"/>
              </a:rPr>
              <a:t>    sleep(5);</a:t>
            </a:r>
          </a:p>
          <a:p>
            <a:pPr eaLnBrk="1" hangingPunct="1">
              <a:buFont typeface="Arial" charset="0"/>
              <a:buNone/>
            </a:pPr>
            <a:r>
              <a:rPr lang="en-US" sz="1400" smtClean="0">
                <a:solidFill>
                  <a:srgbClr val="000000"/>
                </a:solidFill>
                <a:latin typeface="Courier New" pitchFamily="49" charset="0"/>
              </a:rPr>
              <a:t>    printf</a:t>
            </a:r>
            <a:r>
              <a:rPr lang="en-US" sz="1400" smtClean="0">
                <a:solidFill>
                  <a:srgbClr val="FF0000"/>
                </a:solidFill>
                <a:latin typeface="Courier New" pitchFamily="49" charset="0"/>
              </a:rPr>
              <a:t>(</a:t>
            </a:r>
            <a:r>
              <a:rPr lang="en-US" sz="1400" smtClean="0">
                <a:solidFill>
                  <a:srgbClr val="008080"/>
                </a:solidFill>
                <a:latin typeface="Courier New" pitchFamily="49" charset="0"/>
              </a:rPr>
              <a:t>"Hi. I'm thread %d\n"</a:t>
            </a:r>
            <a:r>
              <a:rPr lang="en-US" sz="1400" smtClean="0">
                <a:solidFill>
                  <a:srgbClr val="000000"/>
                </a:solidFill>
                <a:latin typeface="Courier New" pitchFamily="49" charset="0"/>
              </a:rPr>
              <a:t>, *i</a:t>
            </a:r>
            <a:r>
              <a:rPr lang="en-US" sz="1400" smtClean="0">
                <a:solidFill>
                  <a:srgbClr val="FF0000"/>
                </a:solidFill>
                <a:latin typeface="Courier New" pitchFamily="49" charset="0"/>
              </a:rPr>
              <a:t>)</a:t>
            </a:r>
            <a:r>
              <a:rPr lang="en-US" sz="1400" smtClean="0">
                <a:solidFill>
                  <a:srgbClr val="000000"/>
                </a:solidFill>
                <a:latin typeface="Courier New" pitchFamily="49" charset="0"/>
              </a:rPr>
              <a:t>;</a:t>
            </a:r>
          </a:p>
          <a:p>
            <a:pPr eaLnBrk="1" hangingPunct="1">
              <a:buFont typeface="Arial" charset="0"/>
              <a:buNone/>
            </a:pPr>
            <a:r>
              <a:rPr lang="en-US" sz="1400" smtClean="0">
                <a:solidFill>
                  <a:srgbClr val="000000"/>
                </a:solidFill>
                <a:latin typeface="Courier New" pitchFamily="49" charset="0"/>
              </a:rPr>
              <a:t>    </a:t>
            </a:r>
            <a:r>
              <a:rPr lang="en-US" sz="1400" b="1" smtClean="0">
                <a:solidFill>
                  <a:srgbClr val="FF0000"/>
                </a:solidFill>
                <a:latin typeface="Courier New" pitchFamily="49" charset="0"/>
              </a:rPr>
              <a:t>pthread_exit(NULL)</a:t>
            </a:r>
            <a:r>
              <a:rPr lang="en-US" sz="1400" smtClean="0">
                <a:solidFill>
                  <a:srgbClr val="000000"/>
                </a:solidFill>
                <a:latin typeface="Courier New" pitchFamily="49" charset="0"/>
              </a:rPr>
              <a:t>;</a:t>
            </a:r>
          </a:p>
          <a:p>
            <a:pPr eaLnBrk="1" hangingPunct="1">
              <a:buFont typeface="Arial" charset="0"/>
              <a:buNone/>
            </a:pPr>
            <a:r>
              <a:rPr lang="en-US" sz="1400" smtClean="0">
                <a:solidFill>
                  <a:srgbClr val="FF0000"/>
                </a:solidFill>
                <a:latin typeface="Courier New" pitchFamily="49" charset="0"/>
              </a:rPr>
              <a:t>}</a:t>
            </a:r>
            <a:endParaRPr lang="en-US" sz="1400" smtClean="0">
              <a:solidFill>
                <a:srgbClr val="000000"/>
              </a:solidFill>
              <a:latin typeface="Courier New" pitchFamily="49" charset="0"/>
            </a:endParaRPr>
          </a:p>
          <a:p>
            <a:pPr eaLnBrk="1" hangingPunct="1">
              <a:buFont typeface="Arial" charset="0"/>
              <a:buNone/>
            </a:pPr>
            <a:endParaRPr lang="en-US" sz="1400" smtClean="0">
              <a:solidFill>
                <a:srgbClr val="000000"/>
              </a:solidFill>
              <a:latin typeface="Courier New" pitchFamily="49" charset="0"/>
            </a:endParaRPr>
          </a:p>
          <a:p>
            <a:pPr eaLnBrk="1" hangingPunct="1">
              <a:buFont typeface="Arial" charset="0"/>
              <a:buNone/>
            </a:pPr>
            <a:r>
              <a:rPr lang="en-US" sz="1400" smtClean="0">
                <a:solidFill>
                  <a:srgbClr val="0000FF"/>
                </a:solidFill>
                <a:latin typeface="Courier New" pitchFamily="49" charset="0"/>
              </a:rPr>
              <a:t>int main</a:t>
            </a:r>
            <a:r>
              <a:rPr lang="en-US" sz="1400" smtClean="0">
                <a:solidFill>
                  <a:srgbClr val="FF0000"/>
                </a:solidFill>
                <a:latin typeface="Courier New" pitchFamily="49" charset="0"/>
              </a:rPr>
              <a:t>() {</a:t>
            </a:r>
            <a:endParaRPr lang="en-US" sz="1400" smtClean="0">
              <a:solidFill>
                <a:srgbClr val="000000"/>
              </a:solidFill>
              <a:latin typeface="Courier New" pitchFamily="49" charset="0"/>
            </a:endParaRPr>
          </a:p>
          <a:p>
            <a:pPr eaLnBrk="1" hangingPunct="1">
              <a:buFont typeface="Arial" charset="0"/>
              <a:buNone/>
            </a:pPr>
            <a:r>
              <a:rPr lang="en-US" sz="1400" smtClean="0">
                <a:solidFill>
                  <a:srgbClr val="000000"/>
                </a:solidFill>
                <a:latin typeface="Courier New" pitchFamily="49" charset="0"/>
              </a:rPr>
              <a:t>    </a:t>
            </a:r>
            <a:r>
              <a:rPr lang="en-US" sz="1400" smtClean="0">
                <a:solidFill>
                  <a:srgbClr val="0000FF"/>
                </a:solidFill>
                <a:latin typeface="Courier New" pitchFamily="49" charset="0"/>
              </a:rPr>
              <a:t>int </a:t>
            </a:r>
            <a:r>
              <a:rPr lang="en-US" sz="1400" smtClean="0">
                <a:solidFill>
                  <a:srgbClr val="000000"/>
                </a:solidFill>
                <a:latin typeface="Courier New" pitchFamily="49" charset="0"/>
              </a:rPr>
              <a:t>i, vals</a:t>
            </a:r>
            <a:r>
              <a:rPr lang="en-US" sz="1400" smtClean="0">
                <a:solidFill>
                  <a:srgbClr val="FF0000"/>
                </a:solidFill>
                <a:latin typeface="Courier New" pitchFamily="49" charset="0"/>
              </a:rPr>
              <a:t>[</a:t>
            </a:r>
            <a:r>
              <a:rPr lang="en-US" sz="1400" smtClean="0">
                <a:solidFill>
                  <a:srgbClr val="000000"/>
                </a:solidFill>
                <a:latin typeface="Courier New" pitchFamily="49" charset="0"/>
              </a:rPr>
              <a:t>4</a:t>
            </a:r>
            <a:r>
              <a:rPr lang="en-US" sz="1400" smtClean="0">
                <a:solidFill>
                  <a:srgbClr val="FF0000"/>
                </a:solidFill>
                <a:latin typeface="Courier New" pitchFamily="49" charset="0"/>
              </a:rPr>
              <a:t>]</a:t>
            </a:r>
            <a:r>
              <a:rPr lang="en-US" sz="1400" smtClean="0">
                <a:solidFill>
                  <a:srgbClr val="000000"/>
                </a:solidFill>
                <a:latin typeface="Courier New" pitchFamily="49" charset="0"/>
              </a:rPr>
              <a:t>;</a:t>
            </a:r>
          </a:p>
          <a:p>
            <a:pPr eaLnBrk="1" hangingPunct="1">
              <a:buFont typeface="Arial" charset="0"/>
              <a:buNone/>
            </a:pPr>
            <a:r>
              <a:rPr lang="en-US" sz="1400" smtClean="0">
                <a:solidFill>
                  <a:srgbClr val="000000"/>
                </a:solidFill>
                <a:latin typeface="Courier New" pitchFamily="49" charset="0"/>
              </a:rPr>
              <a:t>    pthread_t tids</a:t>
            </a:r>
            <a:r>
              <a:rPr lang="en-US" sz="1400" smtClean="0">
                <a:solidFill>
                  <a:srgbClr val="FF0000"/>
                </a:solidFill>
                <a:latin typeface="Courier New" pitchFamily="49" charset="0"/>
              </a:rPr>
              <a:t>[</a:t>
            </a:r>
            <a:r>
              <a:rPr lang="en-US" sz="1400" smtClean="0">
                <a:solidFill>
                  <a:srgbClr val="000000"/>
                </a:solidFill>
                <a:latin typeface="Courier New" pitchFamily="49" charset="0"/>
              </a:rPr>
              <a:t>4</a:t>
            </a:r>
            <a:r>
              <a:rPr lang="en-US" sz="1400" smtClean="0">
                <a:solidFill>
                  <a:srgbClr val="FF0000"/>
                </a:solidFill>
                <a:latin typeface="Courier New" pitchFamily="49" charset="0"/>
              </a:rPr>
              <a:t>]</a:t>
            </a:r>
            <a:r>
              <a:rPr lang="en-US" sz="1400" smtClean="0">
                <a:solidFill>
                  <a:srgbClr val="000000"/>
                </a:solidFill>
                <a:latin typeface="Courier New" pitchFamily="49" charset="0"/>
              </a:rPr>
              <a:t>;</a:t>
            </a:r>
          </a:p>
          <a:p>
            <a:pPr eaLnBrk="1" hangingPunct="1">
              <a:buFont typeface="Arial" charset="0"/>
              <a:buNone/>
            </a:pPr>
            <a:r>
              <a:rPr lang="en-US" sz="1400" smtClean="0">
                <a:solidFill>
                  <a:srgbClr val="000000"/>
                </a:solidFill>
                <a:latin typeface="Courier New" pitchFamily="49" charset="0"/>
              </a:rPr>
              <a:t>    </a:t>
            </a:r>
            <a:r>
              <a:rPr lang="en-US" sz="1400" smtClean="0">
                <a:solidFill>
                  <a:srgbClr val="0000FF"/>
                </a:solidFill>
                <a:latin typeface="Courier New" pitchFamily="49" charset="0"/>
              </a:rPr>
              <a:t>void </a:t>
            </a:r>
            <a:r>
              <a:rPr lang="en-US" sz="1400" smtClean="0">
                <a:solidFill>
                  <a:srgbClr val="000000"/>
                </a:solidFill>
                <a:latin typeface="Courier New" pitchFamily="49" charset="0"/>
              </a:rPr>
              <a:t>*retval;</a:t>
            </a:r>
          </a:p>
          <a:p>
            <a:pPr eaLnBrk="1" hangingPunct="1">
              <a:buFont typeface="Arial" charset="0"/>
              <a:buNone/>
            </a:pPr>
            <a:r>
              <a:rPr lang="nn-NO" sz="1400" smtClean="0">
                <a:solidFill>
                  <a:srgbClr val="000000"/>
                </a:solidFill>
                <a:latin typeface="Courier New" pitchFamily="49" charset="0"/>
              </a:rPr>
              <a:t>    </a:t>
            </a:r>
            <a:r>
              <a:rPr lang="nn-NO" sz="1400" smtClean="0">
                <a:solidFill>
                  <a:srgbClr val="0000FF"/>
                </a:solidFill>
                <a:latin typeface="Courier New" pitchFamily="49" charset="0"/>
              </a:rPr>
              <a:t>for </a:t>
            </a:r>
            <a:r>
              <a:rPr lang="nn-NO" sz="1400" smtClean="0">
                <a:solidFill>
                  <a:srgbClr val="FF0000"/>
                </a:solidFill>
                <a:latin typeface="Courier New" pitchFamily="49" charset="0"/>
              </a:rPr>
              <a:t>(</a:t>
            </a:r>
            <a:r>
              <a:rPr lang="nn-NO" sz="1400" smtClean="0">
                <a:solidFill>
                  <a:srgbClr val="000000"/>
                </a:solidFill>
                <a:latin typeface="Courier New" pitchFamily="49" charset="0"/>
              </a:rPr>
              <a:t>i = 0; i &lt; 4; i++</a:t>
            </a:r>
            <a:r>
              <a:rPr lang="nn-NO" sz="1400" smtClean="0">
                <a:solidFill>
                  <a:srgbClr val="FF0000"/>
                </a:solidFill>
                <a:latin typeface="Courier New" pitchFamily="49" charset="0"/>
              </a:rPr>
              <a:t>) {</a:t>
            </a:r>
            <a:endParaRPr lang="nn-NO" sz="1400" smtClean="0">
              <a:solidFill>
                <a:srgbClr val="000000"/>
              </a:solidFill>
              <a:latin typeface="Courier New" pitchFamily="49" charset="0"/>
            </a:endParaRPr>
          </a:p>
          <a:p>
            <a:pPr eaLnBrk="1" hangingPunct="1">
              <a:buFont typeface="Arial" charset="0"/>
              <a:buNone/>
            </a:pPr>
            <a:r>
              <a:rPr lang="en-US" sz="1400" smtClean="0">
                <a:solidFill>
                  <a:srgbClr val="000000"/>
                </a:solidFill>
                <a:latin typeface="Courier New" pitchFamily="49" charset="0"/>
              </a:rPr>
              <a:t>        vals</a:t>
            </a:r>
            <a:r>
              <a:rPr lang="en-US" sz="1400" smtClean="0">
                <a:solidFill>
                  <a:srgbClr val="FF0000"/>
                </a:solidFill>
                <a:latin typeface="Courier New" pitchFamily="49" charset="0"/>
              </a:rPr>
              <a:t>[</a:t>
            </a:r>
            <a:r>
              <a:rPr lang="en-US" sz="1400" smtClean="0">
                <a:solidFill>
                  <a:srgbClr val="000000"/>
                </a:solidFill>
                <a:latin typeface="Courier New" pitchFamily="49" charset="0"/>
              </a:rPr>
              <a:t>i</a:t>
            </a:r>
            <a:r>
              <a:rPr lang="en-US" sz="1400" smtClean="0">
                <a:solidFill>
                  <a:srgbClr val="FF0000"/>
                </a:solidFill>
                <a:latin typeface="Courier New" pitchFamily="49" charset="0"/>
              </a:rPr>
              <a:t>] </a:t>
            </a:r>
            <a:r>
              <a:rPr lang="en-US" sz="1400" smtClean="0">
                <a:solidFill>
                  <a:srgbClr val="000000"/>
                </a:solidFill>
                <a:latin typeface="Courier New" pitchFamily="49" charset="0"/>
              </a:rPr>
              <a:t>= i;</a:t>
            </a:r>
          </a:p>
          <a:p>
            <a:pPr eaLnBrk="1" hangingPunct="1">
              <a:buFont typeface="Arial" charset="0"/>
              <a:buNone/>
            </a:pPr>
            <a:r>
              <a:rPr lang="en-US" sz="1400" smtClean="0">
                <a:solidFill>
                  <a:srgbClr val="000000"/>
                </a:solidFill>
                <a:latin typeface="Courier New" pitchFamily="49" charset="0"/>
              </a:rPr>
              <a:t>        pthread_create</a:t>
            </a:r>
            <a:r>
              <a:rPr lang="en-US" sz="1400" smtClean="0">
                <a:solidFill>
                  <a:srgbClr val="FF0000"/>
                </a:solidFill>
                <a:latin typeface="Courier New" pitchFamily="49" charset="0"/>
              </a:rPr>
              <a:t>(</a:t>
            </a:r>
            <a:r>
              <a:rPr lang="en-US" sz="1400" smtClean="0">
                <a:solidFill>
                  <a:srgbClr val="000000"/>
                </a:solidFill>
                <a:latin typeface="Courier New" pitchFamily="49" charset="0"/>
              </a:rPr>
              <a:t>tids+i, NULL, printme, vals+i</a:t>
            </a:r>
            <a:r>
              <a:rPr lang="en-US" sz="1400" smtClean="0">
                <a:solidFill>
                  <a:srgbClr val="FF0000"/>
                </a:solidFill>
                <a:latin typeface="Courier New" pitchFamily="49" charset="0"/>
              </a:rPr>
              <a:t>)</a:t>
            </a:r>
            <a:r>
              <a:rPr lang="en-US" sz="1400" smtClean="0">
                <a:solidFill>
                  <a:srgbClr val="000000"/>
                </a:solidFill>
                <a:latin typeface="Courier New" pitchFamily="49" charset="0"/>
              </a:rPr>
              <a:t>;</a:t>
            </a:r>
          </a:p>
          <a:p>
            <a:pPr eaLnBrk="1" hangingPunct="1">
              <a:buFont typeface="Arial" charset="0"/>
              <a:buNone/>
            </a:pPr>
            <a:r>
              <a:rPr lang="en-US" sz="1400" smtClean="0">
                <a:solidFill>
                  <a:srgbClr val="000000"/>
                </a:solidFill>
                <a:latin typeface="Courier New" pitchFamily="49" charset="0"/>
              </a:rPr>
              <a:t>    </a:t>
            </a:r>
            <a:r>
              <a:rPr lang="en-US" sz="1400" smtClean="0">
                <a:solidFill>
                  <a:srgbClr val="FF0000"/>
                </a:solidFill>
                <a:latin typeface="Courier New" pitchFamily="49" charset="0"/>
              </a:rPr>
              <a:t>}</a:t>
            </a:r>
            <a:endParaRPr lang="en-US" sz="1400" smtClean="0">
              <a:solidFill>
                <a:srgbClr val="000000"/>
              </a:solidFill>
              <a:latin typeface="Courier New" pitchFamily="49" charset="0"/>
            </a:endParaRPr>
          </a:p>
          <a:p>
            <a:pPr eaLnBrk="1" hangingPunct="1">
              <a:buFont typeface="Arial" charset="0"/>
              <a:buNone/>
            </a:pPr>
            <a:r>
              <a:rPr lang="en-US" sz="1400" smtClean="0">
                <a:solidFill>
                  <a:srgbClr val="000000"/>
                </a:solidFill>
                <a:latin typeface="Courier New" pitchFamily="49" charset="0"/>
              </a:rPr>
              <a:t>	 </a:t>
            </a:r>
            <a:r>
              <a:rPr lang="en-US" sz="1400" b="1" smtClean="0">
                <a:solidFill>
                  <a:srgbClr val="FF0000"/>
                </a:solidFill>
                <a:latin typeface="Courier New" pitchFamily="49" charset="0"/>
              </a:rPr>
              <a:t>return 0</a:t>
            </a:r>
            <a:r>
              <a:rPr lang="en-US" sz="1400" smtClean="0">
                <a:solidFill>
                  <a:srgbClr val="000000"/>
                </a:solidFill>
                <a:latin typeface="Courier New" pitchFamily="49" charset="0"/>
              </a:rPr>
              <a:t>;</a:t>
            </a:r>
          </a:p>
          <a:p>
            <a:pPr eaLnBrk="1" hangingPunct="1">
              <a:buFont typeface="Arial" charset="0"/>
              <a:buNone/>
            </a:pPr>
            <a:r>
              <a:rPr lang="en-US" sz="1400" smtClean="0">
                <a:solidFill>
                  <a:srgbClr val="FF0000"/>
                </a:solidFill>
                <a:latin typeface="Courier New" pitchFamily="49" charset="0"/>
              </a:rPr>
              <a:t>}</a:t>
            </a:r>
            <a:endParaRPr lang="en-US" sz="1400" smtClean="0">
              <a:solidFill>
                <a:srgbClr val="000000"/>
              </a:solidFill>
              <a:latin typeface="Courier New" pitchFamily="49" charset="0"/>
            </a:endParaRPr>
          </a:p>
        </p:txBody>
      </p:sp>
      <p:sp>
        <p:nvSpPr>
          <p:cNvPr id="4" name="Slide Number Placeholder 3"/>
          <p:cNvSpPr>
            <a:spLocks noGrp="1"/>
          </p:cNvSpPr>
          <p:nvPr>
            <p:ph type="sldNum" sz="quarter" idx="12"/>
          </p:nvPr>
        </p:nvSpPr>
        <p:spPr/>
        <p:txBody>
          <a:bodyPr/>
          <a:lstStyle/>
          <a:p>
            <a:pPr>
              <a:defRPr/>
            </a:pPr>
            <a:fld id="{536037BA-12B8-4699-BD4C-5CB97F6C5088}" type="slidenum">
              <a:rPr lang="en-US" smtClean="0"/>
              <a:pPr>
                <a:defRPr/>
              </a:pPr>
              <a:t>22</a:t>
            </a:fld>
            <a:endParaRPr lang="en-US" dirty="0"/>
          </a:p>
        </p:txBody>
      </p:sp>
    </p:spTree>
    <p:extLst>
      <p:ext uri="{BB962C8B-B14F-4D97-AF65-F5344CB8AC3E}">
        <p14:creationId xmlns:p14="http://schemas.microsoft.com/office/powerpoint/2010/main" val="13652367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Example A – Version 4</a:t>
            </a:r>
            <a:br>
              <a:rPr lang="en-US" dirty="0" smtClean="0"/>
            </a:br>
            <a:r>
              <a:rPr lang="en-US" dirty="0" smtClean="0"/>
              <a:t>possible output</a:t>
            </a:r>
            <a:endParaRPr lang="en-US" dirty="0"/>
          </a:p>
        </p:txBody>
      </p:sp>
      <p:sp>
        <p:nvSpPr>
          <p:cNvPr id="27651" name="Content Placeholder 2"/>
          <p:cNvSpPr>
            <a:spLocks noGrp="1"/>
          </p:cNvSpPr>
          <p:nvPr>
            <p:ph idx="1"/>
          </p:nvPr>
        </p:nvSpPr>
        <p:spPr>
          <a:xfrm>
            <a:off x="457200" y="1600200"/>
            <a:ext cx="8229600" cy="5029200"/>
          </a:xfrm>
        </p:spPr>
        <p:txBody>
          <a:bodyPr/>
          <a:lstStyle/>
          <a:p>
            <a:pPr eaLnBrk="1" hangingPunct="1">
              <a:buFont typeface="Arial" charset="0"/>
              <a:buNone/>
            </a:pPr>
            <a:r>
              <a:rPr lang="en-US" dirty="0" smtClean="0"/>
              <a:t>No Output!</a:t>
            </a:r>
          </a:p>
        </p:txBody>
      </p:sp>
      <p:sp>
        <p:nvSpPr>
          <p:cNvPr id="4" name="Slide Number Placeholder 3"/>
          <p:cNvSpPr>
            <a:spLocks noGrp="1"/>
          </p:cNvSpPr>
          <p:nvPr>
            <p:ph type="sldNum" sz="quarter" idx="12"/>
          </p:nvPr>
        </p:nvSpPr>
        <p:spPr/>
        <p:txBody>
          <a:bodyPr/>
          <a:lstStyle/>
          <a:p>
            <a:pPr>
              <a:defRPr/>
            </a:pPr>
            <a:fld id="{536037BA-12B8-4699-BD4C-5CB97F6C5088}" type="slidenum">
              <a:rPr lang="en-US" smtClean="0"/>
              <a:pPr>
                <a:defRPr/>
              </a:pPr>
              <a:t>23</a:t>
            </a:fld>
            <a:endParaRPr lang="en-US" dirty="0"/>
          </a:p>
        </p:txBody>
      </p:sp>
    </p:spTree>
    <p:extLst>
      <p:ext uri="{BB962C8B-B14F-4D97-AF65-F5344CB8AC3E}">
        <p14:creationId xmlns:p14="http://schemas.microsoft.com/office/powerpoint/2010/main" val="12562479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smtClean="0"/>
              <a:t>Example A – Version 5</a:t>
            </a:r>
          </a:p>
        </p:txBody>
      </p:sp>
      <p:sp>
        <p:nvSpPr>
          <p:cNvPr id="3" name="Content Placeholder 2"/>
          <p:cNvSpPr>
            <a:spLocks noGrp="1"/>
          </p:cNvSpPr>
          <p:nvPr>
            <p:ph idx="1"/>
          </p:nvPr>
        </p:nvSpPr>
        <p:spPr>
          <a:xfrm>
            <a:off x="457200" y="1143000"/>
            <a:ext cx="8229600" cy="5486400"/>
          </a:xfrm>
        </p:spPr>
        <p:txBody>
          <a:bodyPr rtlCol="0">
            <a:normAutofit lnSpcReduction="10000"/>
          </a:bodyPr>
          <a:lstStyle/>
          <a:p>
            <a:pPr eaLnBrk="1" fontAlgn="auto" hangingPunct="1">
              <a:spcAft>
                <a:spcPts val="0"/>
              </a:spcAft>
              <a:buFont typeface="Arial" pitchFamily="34" charset="0"/>
              <a:buNone/>
              <a:defRPr/>
            </a:pPr>
            <a:r>
              <a:rPr lang="en-US" sz="1400" dirty="0" smtClean="0">
                <a:solidFill>
                  <a:srgbClr val="0000FF"/>
                </a:solidFill>
                <a:latin typeface="Courier New"/>
              </a:rPr>
              <a:t>void </a:t>
            </a:r>
            <a:r>
              <a:rPr lang="en-US" sz="1400" dirty="0" smtClean="0">
                <a:solidFill>
                  <a:srgbClr val="000000"/>
                </a:solidFill>
                <a:latin typeface="Courier New"/>
              </a:rPr>
              <a:t>*</a:t>
            </a:r>
            <a:r>
              <a:rPr lang="en-US" sz="1400" dirty="0" err="1" smtClean="0">
                <a:solidFill>
                  <a:srgbClr val="000000"/>
                </a:solidFill>
                <a:latin typeface="Courier New"/>
              </a:rPr>
              <a:t>printme</a:t>
            </a:r>
            <a:r>
              <a:rPr lang="en-US" sz="1400" dirty="0" smtClean="0">
                <a:solidFill>
                  <a:srgbClr val="FF0000"/>
                </a:solidFill>
                <a:latin typeface="Courier New"/>
              </a:rPr>
              <a:t>(</a:t>
            </a:r>
            <a:r>
              <a:rPr lang="en-US" sz="1400" dirty="0" smtClean="0">
                <a:solidFill>
                  <a:srgbClr val="0000FF"/>
                </a:solidFill>
                <a:latin typeface="Courier New"/>
              </a:rPr>
              <a:t>void </a:t>
            </a:r>
            <a:r>
              <a:rPr lang="en-US" sz="1400" dirty="0" smtClean="0">
                <a:solidFill>
                  <a:srgbClr val="000000"/>
                </a:solidFill>
                <a:latin typeface="Courier New"/>
              </a:rPr>
              <a:t>*id</a:t>
            </a:r>
            <a:r>
              <a:rPr lang="en-US" sz="1400" dirty="0" smtClean="0">
                <a:solidFill>
                  <a:srgbClr val="FF0000"/>
                </a:solidFill>
                <a:latin typeface="Courier New"/>
              </a:rPr>
              <a:t>) {</a:t>
            </a:r>
            <a:endParaRPr lang="en-US" sz="1400" dirty="0" smtClean="0">
              <a:solidFill>
                <a:srgbClr val="000000"/>
              </a:solidFill>
              <a:latin typeface="Courier New"/>
            </a:endParaRPr>
          </a:p>
          <a:p>
            <a:pPr eaLnBrk="1" fontAlgn="auto" hangingPunct="1">
              <a:spcAft>
                <a:spcPts val="0"/>
              </a:spcAft>
              <a:buFont typeface="Arial" pitchFamily="34" charset="0"/>
              <a:buNone/>
              <a:defRPr/>
            </a:pPr>
            <a:r>
              <a:rPr lang="en-US" sz="1400" dirty="0" smtClean="0">
                <a:solidFill>
                  <a:srgbClr val="000000"/>
                </a:solidFill>
                <a:latin typeface="Courier New"/>
              </a:rPr>
              <a:t>    </a:t>
            </a:r>
            <a:r>
              <a:rPr lang="en-US" sz="1400" dirty="0" err="1" smtClean="0">
                <a:solidFill>
                  <a:srgbClr val="0000FF"/>
                </a:solidFill>
                <a:latin typeface="Courier New"/>
              </a:rPr>
              <a:t>int</a:t>
            </a:r>
            <a:r>
              <a:rPr lang="en-US" sz="1400" dirty="0" smtClean="0">
                <a:solidFill>
                  <a:srgbClr val="0000FF"/>
                </a:solidFill>
                <a:latin typeface="Courier New"/>
              </a:rPr>
              <a:t> </a:t>
            </a:r>
            <a:r>
              <a:rPr lang="en-US" sz="1400" dirty="0" smtClean="0">
                <a:solidFill>
                  <a:srgbClr val="000000"/>
                </a:solidFill>
                <a:latin typeface="Courier New"/>
              </a:rPr>
              <a:t>*</a:t>
            </a:r>
            <a:r>
              <a:rPr lang="en-US" sz="1400" dirty="0" err="1" smtClean="0">
                <a:solidFill>
                  <a:srgbClr val="000000"/>
                </a:solidFill>
                <a:latin typeface="Courier New"/>
              </a:rPr>
              <a:t>i</a:t>
            </a:r>
            <a:r>
              <a:rPr lang="en-US" sz="1400" dirty="0" smtClean="0">
                <a:solidFill>
                  <a:srgbClr val="000000"/>
                </a:solidFill>
                <a:latin typeface="Courier New"/>
              </a:rPr>
              <a:t>;</a:t>
            </a:r>
          </a:p>
          <a:p>
            <a:pPr eaLnBrk="1" fontAlgn="auto" hangingPunct="1">
              <a:spcAft>
                <a:spcPts val="0"/>
              </a:spcAft>
              <a:buFont typeface="Arial" pitchFamily="34" charset="0"/>
              <a:buNone/>
              <a:defRPr/>
            </a:pPr>
            <a:r>
              <a:rPr lang="en-US" sz="1400" dirty="0" smtClean="0">
                <a:solidFill>
                  <a:srgbClr val="000000"/>
                </a:solidFill>
                <a:latin typeface="Courier New"/>
              </a:rPr>
              <a:t>    </a:t>
            </a:r>
            <a:r>
              <a:rPr lang="en-US" sz="1400" dirty="0" err="1" smtClean="0">
                <a:solidFill>
                  <a:srgbClr val="000000"/>
                </a:solidFill>
                <a:latin typeface="Courier New"/>
              </a:rPr>
              <a:t>i</a:t>
            </a:r>
            <a:r>
              <a:rPr lang="en-US" sz="1400" dirty="0" smtClean="0">
                <a:solidFill>
                  <a:srgbClr val="000000"/>
                </a:solidFill>
                <a:latin typeface="Courier New"/>
              </a:rPr>
              <a:t> = </a:t>
            </a:r>
            <a:r>
              <a:rPr lang="en-US" sz="1400" dirty="0" smtClean="0">
                <a:solidFill>
                  <a:srgbClr val="FF0000"/>
                </a:solidFill>
                <a:latin typeface="Courier New"/>
              </a:rPr>
              <a:t>(</a:t>
            </a:r>
            <a:r>
              <a:rPr lang="en-US" sz="1400" dirty="0" err="1" smtClean="0">
                <a:solidFill>
                  <a:srgbClr val="0000FF"/>
                </a:solidFill>
                <a:latin typeface="Courier New"/>
              </a:rPr>
              <a:t>int</a:t>
            </a:r>
            <a:r>
              <a:rPr lang="en-US" sz="1400" dirty="0" smtClean="0">
                <a:solidFill>
                  <a:srgbClr val="0000FF"/>
                </a:solidFill>
                <a:latin typeface="Courier New"/>
              </a:rPr>
              <a:t> </a:t>
            </a:r>
            <a:r>
              <a:rPr lang="en-US" sz="1400" dirty="0" smtClean="0">
                <a:solidFill>
                  <a:srgbClr val="000000"/>
                </a:solidFill>
                <a:latin typeface="Courier New"/>
              </a:rPr>
              <a:t>*</a:t>
            </a:r>
            <a:r>
              <a:rPr lang="en-US" sz="1400" dirty="0" smtClean="0">
                <a:solidFill>
                  <a:srgbClr val="FF0000"/>
                </a:solidFill>
                <a:latin typeface="Courier New"/>
              </a:rPr>
              <a:t>)</a:t>
            </a:r>
            <a:r>
              <a:rPr lang="en-US" sz="1400" dirty="0" smtClean="0">
                <a:solidFill>
                  <a:srgbClr val="000000"/>
                </a:solidFill>
                <a:latin typeface="Courier New"/>
              </a:rPr>
              <a:t>id;</a:t>
            </a:r>
          </a:p>
          <a:p>
            <a:pPr eaLnBrk="1" fontAlgn="auto" hangingPunct="1">
              <a:spcAft>
                <a:spcPts val="0"/>
              </a:spcAft>
              <a:buFont typeface="Arial" pitchFamily="34" charset="0"/>
              <a:buNone/>
              <a:defRPr/>
            </a:pPr>
            <a:r>
              <a:rPr lang="en-US" sz="1400" dirty="0" smtClean="0">
                <a:solidFill>
                  <a:srgbClr val="000000"/>
                </a:solidFill>
                <a:latin typeface="Courier New"/>
              </a:rPr>
              <a:t>    </a:t>
            </a:r>
            <a:r>
              <a:rPr lang="en-US" sz="1400" dirty="0" err="1" smtClean="0">
                <a:solidFill>
                  <a:srgbClr val="000000"/>
                </a:solidFill>
                <a:latin typeface="Courier New"/>
              </a:rPr>
              <a:t>printf</a:t>
            </a:r>
            <a:r>
              <a:rPr lang="en-US" sz="1400" dirty="0" smtClean="0">
                <a:solidFill>
                  <a:srgbClr val="FF0000"/>
                </a:solidFill>
                <a:latin typeface="Courier New"/>
              </a:rPr>
              <a:t>(</a:t>
            </a:r>
            <a:r>
              <a:rPr lang="en-US" sz="1400" dirty="0" smtClean="0">
                <a:solidFill>
                  <a:srgbClr val="008080"/>
                </a:solidFill>
                <a:latin typeface="Courier New"/>
              </a:rPr>
              <a:t>"Hi. I'm thread %d\n"</a:t>
            </a:r>
            <a:r>
              <a:rPr lang="en-US" sz="1400" dirty="0" smtClean="0">
                <a:solidFill>
                  <a:srgbClr val="000000"/>
                </a:solidFill>
                <a:latin typeface="Courier New"/>
              </a:rPr>
              <a:t>, *</a:t>
            </a:r>
            <a:r>
              <a:rPr lang="en-US" sz="1400" dirty="0" err="1" smtClean="0">
                <a:solidFill>
                  <a:srgbClr val="000000"/>
                </a:solidFill>
                <a:latin typeface="Courier New"/>
              </a:rPr>
              <a:t>i</a:t>
            </a:r>
            <a:r>
              <a:rPr lang="en-US" sz="1400" dirty="0" smtClean="0">
                <a:solidFill>
                  <a:srgbClr val="FF0000"/>
                </a:solidFill>
                <a:latin typeface="Courier New"/>
              </a:rPr>
              <a:t>)</a:t>
            </a:r>
            <a:r>
              <a:rPr lang="en-US" sz="1400" dirty="0" smtClean="0">
                <a:solidFill>
                  <a:srgbClr val="000000"/>
                </a:solidFill>
                <a:latin typeface="Courier New"/>
              </a:rPr>
              <a:t>;</a:t>
            </a:r>
          </a:p>
          <a:p>
            <a:pPr eaLnBrk="1" fontAlgn="auto" hangingPunct="1">
              <a:spcAft>
                <a:spcPts val="0"/>
              </a:spcAft>
              <a:buFont typeface="Arial" pitchFamily="34" charset="0"/>
              <a:buNone/>
              <a:defRPr/>
            </a:pPr>
            <a:r>
              <a:rPr lang="en-US" sz="1400" dirty="0" smtClean="0">
                <a:solidFill>
                  <a:srgbClr val="000000"/>
                </a:solidFill>
                <a:latin typeface="Courier New"/>
              </a:rPr>
              <a:t>    </a:t>
            </a:r>
            <a:r>
              <a:rPr lang="en-US" sz="1400" b="1" dirty="0" smtClean="0">
                <a:solidFill>
                  <a:srgbClr val="FF0000"/>
                </a:solidFill>
                <a:latin typeface="Courier New"/>
              </a:rPr>
              <a:t>exit(0)</a:t>
            </a:r>
            <a:r>
              <a:rPr lang="en-US" sz="1400" dirty="0" smtClean="0">
                <a:solidFill>
                  <a:srgbClr val="000000"/>
                </a:solidFill>
                <a:latin typeface="Courier New"/>
              </a:rPr>
              <a:t>;</a:t>
            </a:r>
          </a:p>
          <a:p>
            <a:pPr eaLnBrk="1" fontAlgn="auto" hangingPunct="1">
              <a:spcAft>
                <a:spcPts val="0"/>
              </a:spcAft>
              <a:buFont typeface="Arial" pitchFamily="34" charset="0"/>
              <a:buNone/>
              <a:defRPr/>
            </a:pPr>
            <a:r>
              <a:rPr lang="en-US" sz="1400" dirty="0" smtClean="0">
                <a:solidFill>
                  <a:srgbClr val="FF0000"/>
                </a:solidFill>
                <a:latin typeface="Courier New"/>
              </a:rPr>
              <a:t>}</a:t>
            </a:r>
            <a:endParaRPr lang="en-US" sz="1400" dirty="0" smtClean="0">
              <a:solidFill>
                <a:srgbClr val="000000"/>
              </a:solidFill>
              <a:latin typeface="Courier New"/>
            </a:endParaRPr>
          </a:p>
          <a:p>
            <a:pPr eaLnBrk="1" fontAlgn="auto" hangingPunct="1">
              <a:spcAft>
                <a:spcPts val="0"/>
              </a:spcAft>
              <a:buFont typeface="Arial" pitchFamily="34" charset="0"/>
              <a:buNone/>
              <a:defRPr/>
            </a:pPr>
            <a:endParaRPr lang="en-US" sz="1400" dirty="0" smtClean="0">
              <a:solidFill>
                <a:srgbClr val="000000"/>
              </a:solidFill>
              <a:latin typeface="Courier New"/>
            </a:endParaRPr>
          </a:p>
          <a:p>
            <a:pPr eaLnBrk="1" fontAlgn="auto" hangingPunct="1">
              <a:spcAft>
                <a:spcPts val="0"/>
              </a:spcAft>
              <a:buFont typeface="Arial" pitchFamily="34" charset="0"/>
              <a:buNone/>
              <a:defRPr/>
            </a:pPr>
            <a:r>
              <a:rPr lang="en-US" sz="1400" dirty="0" smtClean="0">
                <a:solidFill>
                  <a:srgbClr val="0000FF"/>
                </a:solidFill>
                <a:latin typeface="Courier New"/>
              </a:rPr>
              <a:t>main</a:t>
            </a:r>
            <a:r>
              <a:rPr lang="en-US" sz="1400" dirty="0" smtClean="0">
                <a:solidFill>
                  <a:srgbClr val="FF0000"/>
                </a:solidFill>
                <a:latin typeface="Courier New"/>
              </a:rPr>
              <a:t>() {</a:t>
            </a:r>
            <a:endParaRPr lang="en-US" sz="1400" dirty="0" smtClean="0">
              <a:solidFill>
                <a:srgbClr val="000000"/>
              </a:solidFill>
              <a:latin typeface="Courier New"/>
            </a:endParaRPr>
          </a:p>
          <a:p>
            <a:pPr eaLnBrk="1" fontAlgn="auto" hangingPunct="1">
              <a:spcAft>
                <a:spcPts val="0"/>
              </a:spcAft>
              <a:buFont typeface="Arial" pitchFamily="34" charset="0"/>
              <a:buNone/>
              <a:defRPr/>
            </a:pPr>
            <a:r>
              <a:rPr lang="en-US" sz="1400" dirty="0" smtClean="0">
                <a:solidFill>
                  <a:srgbClr val="000000"/>
                </a:solidFill>
                <a:latin typeface="Courier New"/>
              </a:rPr>
              <a:t>    </a:t>
            </a:r>
            <a:r>
              <a:rPr lang="en-US" sz="1400" dirty="0" err="1" smtClean="0">
                <a:solidFill>
                  <a:srgbClr val="0000FF"/>
                </a:solidFill>
                <a:latin typeface="Courier New"/>
              </a:rPr>
              <a:t>int</a:t>
            </a:r>
            <a:r>
              <a:rPr lang="en-US" sz="1400" dirty="0" smtClean="0">
                <a:solidFill>
                  <a:srgbClr val="0000FF"/>
                </a:solidFill>
                <a:latin typeface="Courier New"/>
              </a:rPr>
              <a:t> </a:t>
            </a:r>
            <a:r>
              <a:rPr lang="en-US" sz="1400" dirty="0" err="1" smtClean="0">
                <a:solidFill>
                  <a:srgbClr val="000000"/>
                </a:solidFill>
                <a:latin typeface="Courier New"/>
              </a:rPr>
              <a:t>i</a:t>
            </a:r>
            <a:r>
              <a:rPr lang="en-US" sz="1400" dirty="0" smtClean="0">
                <a:solidFill>
                  <a:srgbClr val="000000"/>
                </a:solidFill>
                <a:latin typeface="Courier New"/>
              </a:rPr>
              <a:t>, </a:t>
            </a:r>
            <a:r>
              <a:rPr lang="en-US" sz="1400" dirty="0" err="1" smtClean="0">
                <a:solidFill>
                  <a:srgbClr val="000000"/>
                </a:solidFill>
                <a:latin typeface="Courier New"/>
              </a:rPr>
              <a:t>vals</a:t>
            </a:r>
            <a:r>
              <a:rPr lang="en-US" sz="1400" dirty="0" smtClean="0">
                <a:solidFill>
                  <a:srgbClr val="FF0000"/>
                </a:solidFill>
                <a:latin typeface="Courier New"/>
              </a:rPr>
              <a:t>[</a:t>
            </a:r>
            <a:r>
              <a:rPr lang="en-US" sz="1400" dirty="0" smtClean="0">
                <a:solidFill>
                  <a:srgbClr val="000000"/>
                </a:solidFill>
                <a:latin typeface="Courier New"/>
              </a:rPr>
              <a:t>4</a:t>
            </a:r>
            <a:r>
              <a:rPr lang="en-US" sz="1400" dirty="0" smtClean="0">
                <a:solidFill>
                  <a:srgbClr val="FF0000"/>
                </a:solidFill>
                <a:latin typeface="Courier New"/>
              </a:rPr>
              <a:t>]</a:t>
            </a:r>
            <a:r>
              <a:rPr lang="en-US" sz="1400" dirty="0" smtClean="0">
                <a:solidFill>
                  <a:srgbClr val="000000"/>
                </a:solidFill>
                <a:latin typeface="Courier New"/>
              </a:rPr>
              <a:t>;</a:t>
            </a:r>
          </a:p>
          <a:p>
            <a:pPr eaLnBrk="1" fontAlgn="auto" hangingPunct="1">
              <a:spcAft>
                <a:spcPts val="0"/>
              </a:spcAft>
              <a:buFont typeface="Arial" pitchFamily="34" charset="0"/>
              <a:buNone/>
              <a:defRPr/>
            </a:pPr>
            <a:r>
              <a:rPr lang="en-US" sz="1400" dirty="0" smtClean="0">
                <a:solidFill>
                  <a:srgbClr val="000000"/>
                </a:solidFill>
                <a:latin typeface="Courier New"/>
              </a:rPr>
              <a:t>    </a:t>
            </a:r>
            <a:r>
              <a:rPr lang="en-US" sz="1400" dirty="0" err="1" smtClean="0">
                <a:solidFill>
                  <a:srgbClr val="000000"/>
                </a:solidFill>
                <a:latin typeface="Courier New"/>
              </a:rPr>
              <a:t>pthread_t</a:t>
            </a:r>
            <a:r>
              <a:rPr lang="en-US" sz="1400" dirty="0" smtClean="0">
                <a:solidFill>
                  <a:srgbClr val="000000"/>
                </a:solidFill>
                <a:latin typeface="Courier New"/>
              </a:rPr>
              <a:t> </a:t>
            </a:r>
            <a:r>
              <a:rPr lang="en-US" sz="1400" dirty="0" err="1" smtClean="0">
                <a:solidFill>
                  <a:srgbClr val="000000"/>
                </a:solidFill>
                <a:latin typeface="Courier New"/>
              </a:rPr>
              <a:t>tids</a:t>
            </a:r>
            <a:r>
              <a:rPr lang="en-US" sz="1400" dirty="0" smtClean="0">
                <a:solidFill>
                  <a:srgbClr val="FF0000"/>
                </a:solidFill>
                <a:latin typeface="Courier New"/>
              </a:rPr>
              <a:t>[</a:t>
            </a:r>
            <a:r>
              <a:rPr lang="en-US" sz="1400" dirty="0" smtClean="0">
                <a:solidFill>
                  <a:srgbClr val="000000"/>
                </a:solidFill>
                <a:latin typeface="Courier New"/>
              </a:rPr>
              <a:t>4</a:t>
            </a:r>
            <a:r>
              <a:rPr lang="en-US" sz="1400" dirty="0" smtClean="0">
                <a:solidFill>
                  <a:srgbClr val="FF0000"/>
                </a:solidFill>
                <a:latin typeface="Courier New"/>
              </a:rPr>
              <a:t>]</a:t>
            </a:r>
            <a:r>
              <a:rPr lang="en-US" sz="1400" dirty="0" smtClean="0">
                <a:solidFill>
                  <a:srgbClr val="000000"/>
                </a:solidFill>
                <a:latin typeface="Courier New"/>
              </a:rPr>
              <a:t>;</a:t>
            </a:r>
          </a:p>
          <a:p>
            <a:pPr eaLnBrk="1" fontAlgn="auto" hangingPunct="1">
              <a:spcAft>
                <a:spcPts val="0"/>
              </a:spcAft>
              <a:buFont typeface="Arial" pitchFamily="34" charset="0"/>
              <a:buNone/>
              <a:defRPr/>
            </a:pPr>
            <a:r>
              <a:rPr lang="en-US" sz="1400" dirty="0" smtClean="0">
                <a:solidFill>
                  <a:srgbClr val="000000"/>
                </a:solidFill>
                <a:latin typeface="Courier New"/>
              </a:rPr>
              <a:t>    </a:t>
            </a:r>
            <a:r>
              <a:rPr lang="en-US" sz="1400" dirty="0" smtClean="0">
                <a:solidFill>
                  <a:srgbClr val="0000FF"/>
                </a:solidFill>
                <a:latin typeface="Courier New"/>
              </a:rPr>
              <a:t>void </a:t>
            </a:r>
            <a:r>
              <a:rPr lang="en-US" sz="1400" dirty="0" smtClean="0">
                <a:solidFill>
                  <a:srgbClr val="000000"/>
                </a:solidFill>
                <a:latin typeface="Courier New"/>
              </a:rPr>
              <a:t>*</a:t>
            </a:r>
            <a:r>
              <a:rPr lang="en-US" sz="1400" dirty="0" err="1" smtClean="0">
                <a:solidFill>
                  <a:srgbClr val="000000"/>
                </a:solidFill>
                <a:latin typeface="Courier New"/>
              </a:rPr>
              <a:t>retval</a:t>
            </a:r>
            <a:r>
              <a:rPr lang="en-US" sz="1400" dirty="0" smtClean="0">
                <a:solidFill>
                  <a:srgbClr val="000000"/>
                </a:solidFill>
                <a:latin typeface="Courier New"/>
              </a:rPr>
              <a:t>;</a:t>
            </a:r>
          </a:p>
          <a:p>
            <a:pPr eaLnBrk="1" fontAlgn="auto" hangingPunct="1">
              <a:spcAft>
                <a:spcPts val="0"/>
              </a:spcAft>
              <a:buFont typeface="Arial" pitchFamily="34" charset="0"/>
              <a:buNone/>
              <a:defRPr/>
            </a:pPr>
            <a:r>
              <a:rPr lang="nn-NO" sz="1400" dirty="0" smtClean="0">
                <a:solidFill>
                  <a:srgbClr val="000000"/>
                </a:solidFill>
                <a:latin typeface="Courier New"/>
              </a:rPr>
              <a:t>    </a:t>
            </a:r>
            <a:r>
              <a:rPr lang="nn-NO" sz="1400" dirty="0" smtClean="0">
                <a:solidFill>
                  <a:srgbClr val="0000FF"/>
                </a:solidFill>
                <a:latin typeface="Courier New"/>
              </a:rPr>
              <a:t>for </a:t>
            </a:r>
            <a:r>
              <a:rPr lang="nn-NO" sz="1400" dirty="0" smtClean="0">
                <a:solidFill>
                  <a:srgbClr val="FF0000"/>
                </a:solidFill>
                <a:latin typeface="Courier New"/>
              </a:rPr>
              <a:t>(</a:t>
            </a:r>
            <a:r>
              <a:rPr lang="nn-NO" sz="1400" dirty="0" smtClean="0">
                <a:solidFill>
                  <a:srgbClr val="000000"/>
                </a:solidFill>
                <a:latin typeface="Courier New"/>
              </a:rPr>
              <a:t>i = 0; i &lt; 4; i++</a:t>
            </a:r>
            <a:r>
              <a:rPr lang="nn-NO" sz="1400" dirty="0" smtClean="0">
                <a:solidFill>
                  <a:srgbClr val="FF0000"/>
                </a:solidFill>
                <a:latin typeface="Courier New"/>
              </a:rPr>
              <a:t>) {</a:t>
            </a:r>
            <a:endParaRPr lang="nn-NO" sz="1400" dirty="0" smtClean="0">
              <a:solidFill>
                <a:srgbClr val="000000"/>
              </a:solidFill>
              <a:latin typeface="Courier New"/>
            </a:endParaRPr>
          </a:p>
          <a:p>
            <a:pPr eaLnBrk="1" fontAlgn="auto" hangingPunct="1">
              <a:spcAft>
                <a:spcPts val="0"/>
              </a:spcAft>
              <a:buFont typeface="Arial" pitchFamily="34" charset="0"/>
              <a:buNone/>
              <a:defRPr/>
            </a:pPr>
            <a:r>
              <a:rPr lang="en-US" sz="1400" dirty="0" smtClean="0">
                <a:solidFill>
                  <a:srgbClr val="000000"/>
                </a:solidFill>
                <a:latin typeface="Courier New"/>
              </a:rPr>
              <a:t>        </a:t>
            </a:r>
            <a:r>
              <a:rPr lang="en-US" sz="1400" dirty="0" err="1" smtClean="0">
                <a:solidFill>
                  <a:srgbClr val="000000"/>
                </a:solidFill>
                <a:latin typeface="Courier New"/>
              </a:rPr>
              <a:t>vals</a:t>
            </a:r>
            <a:r>
              <a:rPr lang="en-US" sz="1400" dirty="0" smtClean="0">
                <a:solidFill>
                  <a:srgbClr val="FF0000"/>
                </a:solidFill>
                <a:latin typeface="Courier New"/>
              </a:rPr>
              <a:t>[</a:t>
            </a:r>
            <a:r>
              <a:rPr lang="en-US" sz="1400" dirty="0" err="1" smtClean="0">
                <a:solidFill>
                  <a:srgbClr val="000000"/>
                </a:solidFill>
                <a:latin typeface="Courier New"/>
              </a:rPr>
              <a:t>i</a:t>
            </a:r>
            <a:r>
              <a:rPr lang="en-US" sz="1400" dirty="0" smtClean="0">
                <a:solidFill>
                  <a:srgbClr val="FF0000"/>
                </a:solidFill>
                <a:latin typeface="Courier New"/>
              </a:rPr>
              <a:t>] </a:t>
            </a:r>
            <a:r>
              <a:rPr lang="en-US" sz="1400" dirty="0" smtClean="0">
                <a:solidFill>
                  <a:srgbClr val="000000"/>
                </a:solidFill>
                <a:latin typeface="Courier New"/>
              </a:rPr>
              <a:t>= </a:t>
            </a:r>
            <a:r>
              <a:rPr lang="en-US" sz="1400" dirty="0" err="1" smtClean="0">
                <a:solidFill>
                  <a:srgbClr val="000000"/>
                </a:solidFill>
                <a:latin typeface="Courier New"/>
              </a:rPr>
              <a:t>i</a:t>
            </a:r>
            <a:r>
              <a:rPr lang="en-US" sz="1400" dirty="0" smtClean="0">
                <a:solidFill>
                  <a:srgbClr val="000000"/>
                </a:solidFill>
                <a:latin typeface="Courier New"/>
              </a:rPr>
              <a:t>;</a:t>
            </a:r>
          </a:p>
          <a:p>
            <a:pPr eaLnBrk="1" fontAlgn="auto" hangingPunct="1">
              <a:spcAft>
                <a:spcPts val="0"/>
              </a:spcAft>
              <a:buFont typeface="Arial" pitchFamily="34" charset="0"/>
              <a:buNone/>
              <a:defRPr/>
            </a:pPr>
            <a:r>
              <a:rPr lang="en-US" sz="1400" dirty="0" smtClean="0">
                <a:solidFill>
                  <a:srgbClr val="000000"/>
                </a:solidFill>
                <a:latin typeface="Courier New"/>
              </a:rPr>
              <a:t>        </a:t>
            </a:r>
            <a:r>
              <a:rPr lang="en-US" sz="1400" dirty="0" err="1" smtClean="0">
                <a:solidFill>
                  <a:srgbClr val="000000"/>
                </a:solidFill>
                <a:latin typeface="Courier New"/>
              </a:rPr>
              <a:t>pthread_create</a:t>
            </a:r>
            <a:r>
              <a:rPr lang="en-US" sz="1400" dirty="0" smtClean="0">
                <a:solidFill>
                  <a:srgbClr val="FF0000"/>
                </a:solidFill>
                <a:latin typeface="Courier New"/>
              </a:rPr>
              <a:t>(</a:t>
            </a:r>
            <a:r>
              <a:rPr lang="en-US" sz="1400" dirty="0" err="1" smtClean="0">
                <a:solidFill>
                  <a:srgbClr val="000000"/>
                </a:solidFill>
                <a:latin typeface="Courier New"/>
              </a:rPr>
              <a:t>tids+i</a:t>
            </a:r>
            <a:r>
              <a:rPr lang="en-US" sz="1400" dirty="0" smtClean="0">
                <a:solidFill>
                  <a:srgbClr val="000000"/>
                </a:solidFill>
                <a:latin typeface="Courier New"/>
              </a:rPr>
              <a:t>, NULL, </a:t>
            </a:r>
            <a:r>
              <a:rPr lang="en-US" sz="1400" dirty="0" err="1" smtClean="0">
                <a:solidFill>
                  <a:srgbClr val="000000"/>
                </a:solidFill>
                <a:latin typeface="Courier New"/>
              </a:rPr>
              <a:t>printme</a:t>
            </a:r>
            <a:r>
              <a:rPr lang="en-US" sz="1400" dirty="0" smtClean="0">
                <a:solidFill>
                  <a:srgbClr val="000000"/>
                </a:solidFill>
                <a:latin typeface="Courier New"/>
              </a:rPr>
              <a:t>, </a:t>
            </a:r>
            <a:r>
              <a:rPr lang="en-US" sz="1400" dirty="0" err="1" smtClean="0">
                <a:solidFill>
                  <a:srgbClr val="000000"/>
                </a:solidFill>
                <a:latin typeface="Courier New"/>
              </a:rPr>
              <a:t>vals+i</a:t>
            </a:r>
            <a:r>
              <a:rPr lang="en-US" sz="1400" dirty="0" smtClean="0">
                <a:solidFill>
                  <a:srgbClr val="FF0000"/>
                </a:solidFill>
                <a:latin typeface="Courier New"/>
              </a:rPr>
              <a:t>)</a:t>
            </a:r>
            <a:r>
              <a:rPr lang="en-US" sz="1400" dirty="0" smtClean="0">
                <a:solidFill>
                  <a:srgbClr val="000000"/>
                </a:solidFill>
                <a:latin typeface="Courier New"/>
              </a:rPr>
              <a:t>;</a:t>
            </a:r>
          </a:p>
          <a:p>
            <a:pPr eaLnBrk="1" fontAlgn="auto" hangingPunct="1">
              <a:spcAft>
                <a:spcPts val="0"/>
              </a:spcAft>
              <a:buFont typeface="Arial" pitchFamily="34" charset="0"/>
              <a:buNone/>
              <a:defRPr/>
            </a:pPr>
            <a:r>
              <a:rPr lang="en-US" sz="1400" dirty="0" smtClean="0">
                <a:solidFill>
                  <a:srgbClr val="000000"/>
                </a:solidFill>
                <a:latin typeface="Courier New"/>
              </a:rPr>
              <a:t>    </a:t>
            </a:r>
            <a:r>
              <a:rPr lang="en-US" sz="1400" dirty="0" smtClean="0">
                <a:solidFill>
                  <a:srgbClr val="FF0000"/>
                </a:solidFill>
                <a:latin typeface="Courier New"/>
              </a:rPr>
              <a:t>}</a:t>
            </a:r>
            <a:endParaRPr lang="en-US" sz="1400" dirty="0" smtClean="0">
              <a:solidFill>
                <a:srgbClr val="000000"/>
              </a:solidFill>
              <a:latin typeface="Courier New"/>
            </a:endParaRPr>
          </a:p>
          <a:p>
            <a:pPr eaLnBrk="1" fontAlgn="auto" hangingPunct="1">
              <a:spcAft>
                <a:spcPts val="0"/>
              </a:spcAft>
              <a:buFont typeface="Arial" pitchFamily="34" charset="0"/>
              <a:buNone/>
              <a:defRPr/>
            </a:pPr>
            <a:r>
              <a:rPr lang="en-US" sz="1400" dirty="0" smtClean="0">
                <a:solidFill>
                  <a:srgbClr val="000000"/>
                </a:solidFill>
                <a:latin typeface="Courier New"/>
              </a:rPr>
              <a:t>	</a:t>
            </a:r>
            <a:r>
              <a:rPr lang="nn-NO" sz="1400" dirty="0" smtClean="0">
                <a:solidFill>
                  <a:srgbClr val="000000"/>
                </a:solidFill>
                <a:latin typeface="Courier New"/>
              </a:rPr>
              <a:t> </a:t>
            </a:r>
            <a:r>
              <a:rPr lang="nn-NO" sz="1400" dirty="0" smtClean="0">
                <a:solidFill>
                  <a:srgbClr val="0000FF"/>
                </a:solidFill>
                <a:latin typeface="Courier New"/>
              </a:rPr>
              <a:t>for </a:t>
            </a:r>
            <a:r>
              <a:rPr lang="nn-NO" sz="1400" dirty="0" smtClean="0">
                <a:solidFill>
                  <a:srgbClr val="FF0000"/>
                </a:solidFill>
                <a:latin typeface="Courier New"/>
              </a:rPr>
              <a:t>(</a:t>
            </a:r>
            <a:r>
              <a:rPr lang="nn-NO" sz="1400" dirty="0" smtClean="0">
                <a:solidFill>
                  <a:srgbClr val="000000"/>
                </a:solidFill>
                <a:latin typeface="Courier New"/>
              </a:rPr>
              <a:t>i = 0; i &lt; 4; i++</a:t>
            </a:r>
            <a:r>
              <a:rPr lang="nn-NO" sz="1400" dirty="0" smtClean="0">
                <a:solidFill>
                  <a:srgbClr val="FF0000"/>
                </a:solidFill>
                <a:latin typeface="Courier New"/>
              </a:rPr>
              <a:t>) {</a:t>
            </a:r>
            <a:endParaRPr lang="nn-NO" sz="1400" dirty="0" smtClean="0">
              <a:solidFill>
                <a:srgbClr val="000000"/>
              </a:solidFill>
              <a:latin typeface="Courier New"/>
            </a:endParaRPr>
          </a:p>
          <a:p>
            <a:pPr eaLnBrk="1" fontAlgn="auto" hangingPunct="1">
              <a:spcAft>
                <a:spcPts val="0"/>
              </a:spcAft>
              <a:buFont typeface="Arial" pitchFamily="34" charset="0"/>
              <a:buNone/>
              <a:defRPr/>
            </a:pPr>
            <a:r>
              <a:rPr lang="en-US" sz="1400" dirty="0" smtClean="0">
                <a:solidFill>
                  <a:srgbClr val="000000"/>
                </a:solidFill>
                <a:latin typeface="Courier New"/>
              </a:rPr>
              <a:t>        </a:t>
            </a:r>
            <a:r>
              <a:rPr lang="en-US" sz="1400" dirty="0" err="1" smtClean="0">
                <a:solidFill>
                  <a:srgbClr val="000000"/>
                </a:solidFill>
                <a:latin typeface="Courier New"/>
              </a:rPr>
              <a:t>printf</a:t>
            </a:r>
            <a:r>
              <a:rPr lang="en-US" sz="1400" dirty="0" smtClean="0">
                <a:solidFill>
                  <a:srgbClr val="FF0000"/>
                </a:solidFill>
                <a:latin typeface="Courier New"/>
              </a:rPr>
              <a:t>(</a:t>
            </a:r>
            <a:r>
              <a:rPr lang="en-US" sz="1400" dirty="0" smtClean="0">
                <a:solidFill>
                  <a:srgbClr val="008080"/>
                </a:solidFill>
                <a:latin typeface="Courier New"/>
              </a:rPr>
              <a:t>"Trying to join with </a:t>
            </a:r>
            <a:r>
              <a:rPr lang="en-US" sz="1400" dirty="0" err="1" smtClean="0">
                <a:solidFill>
                  <a:srgbClr val="008080"/>
                </a:solidFill>
                <a:latin typeface="Courier New"/>
              </a:rPr>
              <a:t>tid%d</a:t>
            </a:r>
            <a:r>
              <a:rPr lang="en-US" sz="1400" dirty="0" smtClean="0">
                <a:solidFill>
                  <a:srgbClr val="008080"/>
                </a:solidFill>
                <a:latin typeface="Courier New"/>
              </a:rPr>
              <a:t>\n"</a:t>
            </a:r>
            <a:r>
              <a:rPr lang="en-US" sz="1400" dirty="0" smtClean="0">
                <a:solidFill>
                  <a:srgbClr val="000000"/>
                </a:solidFill>
                <a:latin typeface="Courier New"/>
              </a:rPr>
              <a:t>, </a:t>
            </a:r>
            <a:r>
              <a:rPr lang="en-US" sz="1400" dirty="0" err="1" smtClean="0">
                <a:solidFill>
                  <a:srgbClr val="000000"/>
                </a:solidFill>
                <a:latin typeface="Courier New"/>
              </a:rPr>
              <a:t>i</a:t>
            </a:r>
            <a:r>
              <a:rPr lang="en-US" sz="1400" dirty="0" smtClean="0">
                <a:solidFill>
                  <a:srgbClr val="FF0000"/>
                </a:solidFill>
                <a:latin typeface="Courier New"/>
              </a:rPr>
              <a:t>)</a:t>
            </a:r>
            <a:r>
              <a:rPr lang="en-US" sz="1400" dirty="0" smtClean="0">
                <a:solidFill>
                  <a:srgbClr val="000000"/>
                </a:solidFill>
                <a:latin typeface="Courier New"/>
              </a:rPr>
              <a:t>;</a:t>
            </a:r>
          </a:p>
          <a:p>
            <a:pPr eaLnBrk="1" fontAlgn="auto" hangingPunct="1">
              <a:spcAft>
                <a:spcPts val="0"/>
              </a:spcAft>
              <a:buFont typeface="Arial" pitchFamily="34" charset="0"/>
              <a:buNone/>
              <a:defRPr/>
            </a:pPr>
            <a:r>
              <a:rPr lang="en-US" sz="1400" dirty="0" smtClean="0">
                <a:solidFill>
                  <a:srgbClr val="000000"/>
                </a:solidFill>
                <a:latin typeface="Courier New"/>
              </a:rPr>
              <a:t>        </a:t>
            </a:r>
            <a:r>
              <a:rPr lang="en-US" sz="1400" dirty="0" err="1" smtClean="0">
                <a:solidFill>
                  <a:srgbClr val="000000"/>
                </a:solidFill>
                <a:latin typeface="Courier New"/>
              </a:rPr>
              <a:t>pthread_join</a:t>
            </a:r>
            <a:r>
              <a:rPr lang="en-US" sz="1400" dirty="0" smtClean="0">
                <a:solidFill>
                  <a:srgbClr val="FF0000"/>
                </a:solidFill>
                <a:latin typeface="Courier New"/>
              </a:rPr>
              <a:t>(</a:t>
            </a:r>
            <a:r>
              <a:rPr lang="en-US" sz="1400" dirty="0" err="1" smtClean="0">
                <a:solidFill>
                  <a:srgbClr val="000000"/>
                </a:solidFill>
                <a:latin typeface="Courier New"/>
              </a:rPr>
              <a:t>tids</a:t>
            </a:r>
            <a:r>
              <a:rPr lang="en-US" sz="1400" dirty="0" smtClean="0">
                <a:solidFill>
                  <a:srgbClr val="FF0000"/>
                </a:solidFill>
                <a:latin typeface="Courier New"/>
              </a:rPr>
              <a:t>[</a:t>
            </a:r>
            <a:r>
              <a:rPr lang="en-US" sz="1400" dirty="0" err="1" smtClean="0">
                <a:solidFill>
                  <a:srgbClr val="000000"/>
                </a:solidFill>
                <a:latin typeface="Courier New"/>
              </a:rPr>
              <a:t>i</a:t>
            </a:r>
            <a:r>
              <a:rPr lang="en-US" sz="1400" dirty="0" smtClean="0">
                <a:solidFill>
                  <a:srgbClr val="FF0000"/>
                </a:solidFill>
                <a:latin typeface="Courier New"/>
              </a:rPr>
              <a:t>]</a:t>
            </a:r>
            <a:r>
              <a:rPr lang="en-US" sz="1400" dirty="0" smtClean="0">
                <a:solidFill>
                  <a:srgbClr val="000000"/>
                </a:solidFill>
                <a:latin typeface="Courier New"/>
              </a:rPr>
              <a:t>, &amp;</a:t>
            </a:r>
            <a:r>
              <a:rPr lang="en-US" sz="1400" dirty="0" err="1" smtClean="0">
                <a:solidFill>
                  <a:srgbClr val="000000"/>
                </a:solidFill>
                <a:latin typeface="Courier New"/>
              </a:rPr>
              <a:t>retval</a:t>
            </a:r>
            <a:r>
              <a:rPr lang="en-US" sz="1400" dirty="0" smtClean="0">
                <a:solidFill>
                  <a:srgbClr val="FF0000"/>
                </a:solidFill>
                <a:latin typeface="Courier New"/>
              </a:rPr>
              <a:t>)</a:t>
            </a:r>
            <a:r>
              <a:rPr lang="en-US" sz="1400" dirty="0" smtClean="0">
                <a:solidFill>
                  <a:srgbClr val="000000"/>
                </a:solidFill>
                <a:latin typeface="Courier New"/>
              </a:rPr>
              <a:t>;</a:t>
            </a:r>
          </a:p>
          <a:p>
            <a:pPr eaLnBrk="1" fontAlgn="auto" hangingPunct="1">
              <a:spcAft>
                <a:spcPts val="0"/>
              </a:spcAft>
              <a:buFont typeface="Arial" pitchFamily="34" charset="0"/>
              <a:buNone/>
              <a:defRPr/>
            </a:pPr>
            <a:r>
              <a:rPr lang="en-US" sz="1400" dirty="0" smtClean="0">
                <a:solidFill>
                  <a:srgbClr val="000000"/>
                </a:solidFill>
                <a:latin typeface="Courier New"/>
              </a:rPr>
              <a:t>        </a:t>
            </a:r>
            <a:r>
              <a:rPr lang="en-US" sz="1400" dirty="0" err="1" smtClean="0">
                <a:solidFill>
                  <a:srgbClr val="000000"/>
                </a:solidFill>
                <a:latin typeface="Courier New"/>
              </a:rPr>
              <a:t>printf</a:t>
            </a:r>
            <a:r>
              <a:rPr lang="en-US" sz="1400" dirty="0" smtClean="0">
                <a:solidFill>
                  <a:srgbClr val="FF0000"/>
                </a:solidFill>
                <a:latin typeface="Courier New"/>
              </a:rPr>
              <a:t>(</a:t>
            </a:r>
            <a:r>
              <a:rPr lang="en-US" sz="1400" dirty="0" smtClean="0">
                <a:solidFill>
                  <a:srgbClr val="008080"/>
                </a:solidFill>
                <a:latin typeface="Courier New"/>
              </a:rPr>
              <a:t>"Joined with </a:t>
            </a:r>
            <a:r>
              <a:rPr lang="en-US" sz="1400" dirty="0" err="1" smtClean="0">
                <a:solidFill>
                  <a:srgbClr val="008080"/>
                </a:solidFill>
                <a:latin typeface="Courier New"/>
              </a:rPr>
              <a:t>tid%d</a:t>
            </a:r>
            <a:r>
              <a:rPr lang="en-US" sz="1400" dirty="0" smtClean="0">
                <a:solidFill>
                  <a:srgbClr val="008080"/>
                </a:solidFill>
                <a:latin typeface="Courier New"/>
              </a:rPr>
              <a:t>\n"</a:t>
            </a:r>
            <a:r>
              <a:rPr lang="en-US" sz="1400" dirty="0" smtClean="0">
                <a:solidFill>
                  <a:srgbClr val="000000"/>
                </a:solidFill>
                <a:latin typeface="Courier New"/>
              </a:rPr>
              <a:t>, </a:t>
            </a:r>
            <a:r>
              <a:rPr lang="en-US" sz="1400" dirty="0" err="1" smtClean="0">
                <a:solidFill>
                  <a:srgbClr val="000000"/>
                </a:solidFill>
                <a:latin typeface="Courier New"/>
              </a:rPr>
              <a:t>i</a:t>
            </a:r>
            <a:r>
              <a:rPr lang="en-US" sz="1400" dirty="0" smtClean="0">
                <a:solidFill>
                  <a:srgbClr val="FF0000"/>
                </a:solidFill>
                <a:latin typeface="Courier New"/>
              </a:rPr>
              <a:t>)</a:t>
            </a:r>
            <a:r>
              <a:rPr lang="en-US" sz="1400" dirty="0" smtClean="0">
                <a:solidFill>
                  <a:srgbClr val="000000"/>
                </a:solidFill>
                <a:latin typeface="Courier New"/>
              </a:rPr>
              <a:t>;</a:t>
            </a:r>
          </a:p>
          <a:p>
            <a:pPr eaLnBrk="1" fontAlgn="auto" hangingPunct="1">
              <a:spcAft>
                <a:spcPts val="0"/>
              </a:spcAft>
              <a:buFont typeface="Arial" pitchFamily="34" charset="0"/>
              <a:buNone/>
              <a:defRPr/>
            </a:pPr>
            <a:r>
              <a:rPr lang="en-US" sz="1400" dirty="0" smtClean="0">
                <a:solidFill>
                  <a:srgbClr val="000000"/>
                </a:solidFill>
                <a:latin typeface="Courier New"/>
              </a:rPr>
              <a:t>    </a:t>
            </a:r>
            <a:r>
              <a:rPr lang="en-US" sz="1400" dirty="0" smtClean="0">
                <a:solidFill>
                  <a:srgbClr val="FF0000"/>
                </a:solidFill>
                <a:latin typeface="Courier New"/>
              </a:rPr>
              <a:t>}</a:t>
            </a:r>
          </a:p>
          <a:p>
            <a:pPr eaLnBrk="1" fontAlgn="auto" hangingPunct="1">
              <a:spcAft>
                <a:spcPts val="0"/>
              </a:spcAft>
              <a:buFont typeface="Arial" charset="0"/>
              <a:buNone/>
              <a:defRPr/>
            </a:pPr>
            <a:r>
              <a:rPr lang="en-US" sz="1400" dirty="0" smtClean="0">
                <a:solidFill>
                  <a:srgbClr val="000000"/>
                </a:solidFill>
                <a:latin typeface="Courier New"/>
              </a:rPr>
              <a:t>	 </a:t>
            </a:r>
            <a:r>
              <a:rPr lang="en-US" sz="1400" b="1" dirty="0" err="1" smtClean="0">
                <a:solidFill>
                  <a:srgbClr val="FF0000"/>
                </a:solidFill>
                <a:latin typeface="Courier New"/>
              </a:rPr>
              <a:t>pthread_exit</a:t>
            </a:r>
            <a:r>
              <a:rPr lang="en-US" sz="1400" b="1" dirty="0" smtClean="0">
                <a:solidFill>
                  <a:srgbClr val="FF0000"/>
                </a:solidFill>
                <a:latin typeface="Courier New"/>
              </a:rPr>
              <a:t>(NULL)</a:t>
            </a:r>
            <a:r>
              <a:rPr lang="en-US" sz="1400" dirty="0" smtClean="0">
                <a:solidFill>
                  <a:srgbClr val="000000"/>
                </a:solidFill>
                <a:latin typeface="Courier New"/>
              </a:rPr>
              <a:t>;</a:t>
            </a:r>
          </a:p>
          <a:p>
            <a:pPr eaLnBrk="1" fontAlgn="auto" hangingPunct="1">
              <a:spcAft>
                <a:spcPts val="0"/>
              </a:spcAft>
              <a:buFont typeface="Arial" pitchFamily="34" charset="0"/>
              <a:buNone/>
              <a:defRPr/>
            </a:pPr>
            <a:r>
              <a:rPr lang="en-US" sz="1400" dirty="0" smtClean="0">
                <a:solidFill>
                  <a:srgbClr val="FF0000"/>
                </a:solidFill>
                <a:latin typeface="Courier New"/>
              </a:rPr>
              <a:t>}</a:t>
            </a:r>
            <a:endParaRPr lang="en-US" sz="1400" dirty="0" smtClean="0">
              <a:solidFill>
                <a:srgbClr val="000000"/>
              </a:solidFill>
              <a:latin typeface="Courier New"/>
            </a:endParaRPr>
          </a:p>
        </p:txBody>
      </p:sp>
      <p:sp>
        <p:nvSpPr>
          <p:cNvPr id="4" name="Slide Number Placeholder 3"/>
          <p:cNvSpPr>
            <a:spLocks noGrp="1"/>
          </p:cNvSpPr>
          <p:nvPr>
            <p:ph type="sldNum" sz="quarter" idx="12"/>
          </p:nvPr>
        </p:nvSpPr>
        <p:spPr/>
        <p:txBody>
          <a:bodyPr/>
          <a:lstStyle/>
          <a:p>
            <a:pPr>
              <a:defRPr/>
            </a:pPr>
            <a:fld id="{536037BA-12B8-4699-BD4C-5CB97F6C5088}" type="slidenum">
              <a:rPr lang="en-US" smtClean="0"/>
              <a:pPr>
                <a:defRPr/>
              </a:pPr>
              <a:t>24</a:t>
            </a:fld>
            <a:endParaRPr lang="en-US" dirty="0"/>
          </a:p>
        </p:txBody>
      </p:sp>
    </p:spTree>
    <p:extLst>
      <p:ext uri="{BB962C8B-B14F-4D97-AF65-F5344CB8AC3E}">
        <p14:creationId xmlns:p14="http://schemas.microsoft.com/office/powerpoint/2010/main" val="40646088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Example A – Version 5</a:t>
            </a:r>
            <a:br>
              <a:rPr lang="en-US" dirty="0" smtClean="0"/>
            </a:br>
            <a:r>
              <a:rPr lang="en-US" dirty="0" smtClean="0"/>
              <a:t>possible output</a:t>
            </a:r>
            <a:endParaRPr lang="en-US" dirty="0"/>
          </a:p>
        </p:txBody>
      </p:sp>
      <p:sp>
        <p:nvSpPr>
          <p:cNvPr id="29699" name="Content Placeholder 2"/>
          <p:cNvSpPr>
            <a:spLocks noGrp="1"/>
          </p:cNvSpPr>
          <p:nvPr>
            <p:ph idx="1"/>
          </p:nvPr>
        </p:nvSpPr>
        <p:spPr>
          <a:xfrm>
            <a:off x="457200" y="1600200"/>
            <a:ext cx="8229600" cy="5029200"/>
          </a:xfrm>
        </p:spPr>
        <p:txBody>
          <a:bodyPr/>
          <a:lstStyle/>
          <a:p>
            <a:pPr eaLnBrk="1" hangingPunct="1">
              <a:buFont typeface="Arial" charset="0"/>
              <a:buNone/>
            </a:pPr>
            <a:r>
              <a:rPr lang="en-US" smtClean="0"/>
              <a:t>Trying to join with tid0 </a:t>
            </a:r>
          </a:p>
          <a:p>
            <a:pPr eaLnBrk="1" hangingPunct="1">
              <a:buFont typeface="Arial" charset="0"/>
              <a:buNone/>
            </a:pPr>
            <a:r>
              <a:rPr lang="en-US" smtClean="0"/>
              <a:t>Hi. I'm thread 0 </a:t>
            </a:r>
          </a:p>
        </p:txBody>
      </p:sp>
      <p:sp>
        <p:nvSpPr>
          <p:cNvPr id="4" name="Slide Number Placeholder 3"/>
          <p:cNvSpPr>
            <a:spLocks noGrp="1"/>
          </p:cNvSpPr>
          <p:nvPr>
            <p:ph type="sldNum" sz="quarter" idx="12"/>
          </p:nvPr>
        </p:nvSpPr>
        <p:spPr/>
        <p:txBody>
          <a:bodyPr/>
          <a:lstStyle/>
          <a:p>
            <a:pPr>
              <a:defRPr/>
            </a:pPr>
            <a:fld id="{536037BA-12B8-4699-BD4C-5CB97F6C5088}" type="slidenum">
              <a:rPr lang="en-US" smtClean="0"/>
              <a:pPr>
                <a:defRPr/>
              </a:pPr>
              <a:t>25</a:t>
            </a:fld>
            <a:endParaRPr lang="en-US" dirty="0"/>
          </a:p>
        </p:txBody>
      </p:sp>
    </p:spTree>
    <p:extLst>
      <p:ext uri="{BB962C8B-B14F-4D97-AF65-F5344CB8AC3E}">
        <p14:creationId xmlns:p14="http://schemas.microsoft.com/office/powerpoint/2010/main" val="27713097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143000"/>
          </a:xfrm>
        </p:spPr>
        <p:txBody>
          <a:bodyPr/>
          <a:lstStyle/>
          <a:p>
            <a:r>
              <a:rPr lang="en-US" dirty="0" smtClean="0"/>
              <a:t>Synchronization</a:t>
            </a:r>
            <a:endParaRPr lang="en-US" dirty="0"/>
          </a:p>
        </p:txBody>
      </p:sp>
      <p:sp>
        <p:nvSpPr>
          <p:cNvPr id="4" name="Slide Number Placeholder 3"/>
          <p:cNvSpPr>
            <a:spLocks noGrp="1"/>
          </p:cNvSpPr>
          <p:nvPr>
            <p:ph type="sldNum" sz="quarter" idx="12"/>
          </p:nvPr>
        </p:nvSpPr>
        <p:spPr/>
        <p:txBody>
          <a:bodyPr/>
          <a:lstStyle/>
          <a:p>
            <a:pPr>
              <a:defRPr/>
            </a:pPr>
            <a:fld id="{536037BA-12B8-4699-BD4C-5CB97F6C5088}" type="slidenum">
              <a:rPr lang="en-US" smtClean="0"/>
              <a:pPr>
                <a:defRPr/>
              </a:pPr>
              <a:t>26</a:t>
            </a:fld>
            <a:endParaRPr lang="en-US" dirty="0"/>
          </a:p>
        </p:txBody>
      </p:sp>
    </p:spTree>
    <p:extLst>
      <p:ext uri="{BB962C8B-B14F-4D97-AF65-F5344CB8AC3E}">
        <p14:creationId xmlns:p14="http://schemas.microsoft.com/office/powerpoint/2010/main" val="1547045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5"/>
          <p:cNvSpPr>
            <a:spLocks noGrp="1"/>
          </p:cNvSpPr>
          <p:nvPr>
            <p:ph type="sldNum" sz="quarter" idx="12"/>
          </p:nvPr>
        </p:nvSpPr>
        <p:spPr/>
        <p:txBody>
          <a:bodyPr/>
          <a:lstStyle/>
          <a:p>
            <a:pPr>
              <a:defRPr/>
            </a:pPr>
            <a:fld id="{A283165B-535F-4811-807F-5ADFD2578326}" type="slidenum">
              <a:rPr lang="he-IL"/>
              <a:pPr>
                <a:defRPr/>
              </a:pPr>
              <a:t>27</a:t>
            </a:fld>
            <a:endParaRPr lang="he-IL"/>
          </a:p>
        </p:txBody>
      </p:sp>
      <p:sp>
        <p:nvSpPr>
          <p:cNvPr id="3074" name="Title 1"/>
          <p:cNvSpPr>
            <a:spLocks noGrp="1"/>
          </p:cNvSpPr>
          <p:nvPr>
            <p:ph type="title"/>
          </p:nvPr>
        </p:nvSpPr>
        <p:spPr/>
        <p:txBody>
          <a:bodyPr/>
          <a:lstStyle/>
          <a:p>
            <a:pPr algn="l" rtl="0" eaLnBrk="1" hangingPunct="1"/>
            <a:r>
              <a:rPr lang="en-US" smtClean="0">
                <a:cs typeface="Times New Roman" pitchFamily="18" charset="0"/>
              </a:rPr>
              <a:t>Motivation</a:t>
            </a:r>
            <a:endParaRPr lang="he-IL" smtClean="0"/>
          </a:p>
        </p:txBody>
      </p:sp>
      <p:sp>
        <p:nvSpPr>
          <p:cNvPr id="3075" name="Content Placeholder 2"/>
          <p:cNvSpPr>
            <a:spLocks noGrp="1"/>
          </p:cNvSpPr>
          <p:nvPr>
            <p:ph idx="1"/>
          </p:nvPr>
        </p:nvSpPr>
        <p:spPr/>
        <p:txBody>
          <a:bodyPr/>
          <a:lstStyle/>
          <a:p>
            <a:pPr algn="l" rtl="0" eaLnBrk="1" hangingPunct="1"/>
            <a:r>
              <a:rPr lang="en-US" dirty="0" smtClean="0">
                <a:cs typeface="Arial" charset="0"/>
              </a:rPr>
              <a:t>Multiprocessing needs some tools for managing shared resources</a:t>
            </a:r>
          </a:p>
          <a:p>
            <a:pPr lvl="1" algn="l" rtl="0" eaLnBrk="1" hangingPunct="1"/>
            <a:r>
              <a:rPr lang="en-US" dirty="0" smtClean="0">
                <a:cs typeface="Arial" charset="0"/>
              </a:rPr>
              <a:t>Printers</a:t>
            </a:r>
          </a:p>
          <a:p>
            <a:pPr lvl="1" algn="l" rtl="0" eaLnBrk="1" hangingPunct="1"/>
            <a:r>
              <a:rPr lang="en-US" dirty="0" smtClean="0">
                <a:cs typeface="Arial" charset="0"/>
              </a:rPr>
              <a:t>Files</a:t>
            </a:r>
          </a:p>
          <a:p>
            <a:pPr lvl="1" algn="l" rtl="0" eaLnBrk="1" hangingPunct="1"/>
            <a:r>
              <a:rPr lang="en-US" dirty="0" smtClean="0">
                <a:cs typeface="Arial" charset="0"/>
              </a:rPr>
              <a:t>Data Bases</a:t>
            </a:r>
            <a:endParaRPr lang="he-IL" dirty="0" smtClean="0"/>
          </a:p>
        </p:txBody>
      </p:sp>
      <p:sp>
        <p:nvSpPr>
          <p:cNvPr id="4" name="Slide Number Placeholder 3"/>
          <p:cNvSpPr txBox="1">
            <a:spLocks noGrp="1"/>
          </p:cNvSpPr>
          <p:nvPr/>
        </p:nvSpPr>
        <p:spPr>
          <a:xfrm>
            <a:off x="457200" y="6356350"/>
            <a:ext cx="2133600" cy="365125"/>
          </a:xfrm>
          <a:prstGeom prst="rect">
            <a:avLst/>
          </a:prstGeom>
          <a:noFill/>
        </p:spPr>
        <p:txBody>
          <a:bodyPr rtlCol="1" anchor="ctr"/>
          <a:lstStyle/>
          <a:p>
            <a:pPr rtl="1" fontAlgn="auto">
              <a:spcBef>
                <a:spcPts val="0"/>
              </a:spcBef>
              <a:spcAft>
                <a:spcPts val="0"/>
              </a:spcAft>
              <a:defRPr/>
            </a:pPr>
            <a:fld id="{13914801-172A-408C-80CC-A94977C5B6B1}" type="slidenum">
              <a:rPr lang="he-IL" sz="1200">
                <a:solidFill>
                  <a:schemeClr val="tx1">
                    <a:tint val="75000"/>
                  </a:schemeClr>
                </a:solidFill>
                <a:latin typeface="+mn-lt"/>
                <a:cs typeface="+mn-cs"/>
              </a:rPr>
              <a:pPr rtl="1" fontAlgn="auto">
                <a:spcBef>
                  <a:spcPts val="0"/>
                </a:spcBef>
                <a:spcAft>
                  <a:spcPts val="0"/>
                </a:spcAft>
                <a:defRPr/>
              </a:pPr>
              <a:t>27</a:t>
            </a:fld>
            <a:endParaRPr lang="he-IL" sz="1200">
              <a:solidFill>
                <a:schemeClr val="tx1">
                  <a:tint val="75000"/>
                </a:schemeClr>
              </a:solidFill>
              <a:latin typeface="+mn-lt"/>
              <a:cs typeface="+mn-cs"/>
            </a:endParaRPr>
          </a:p>
        </p:txBody>
      </p:sp>
    </p:spTree>
    <p:extLst>
      <p:ext uri="{BB962C8B-B14F-4D97-AF65-F5344CB8AC3E}">
        <p14:creationId xmlns:p14="http://schemas.microsoft.com/office/powerpoint/2010/main" val="26992339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5"/>
          <p:cNvSpPr>
            <a:spLocks noGrp="1"/>
          </p:cNvSpPr>
          <p:nvPr>
            <p:ph type="sldNum" sz="quarter" idx="12"/>
          </p:nvPr>
        </p:nvSpPr>
        <p:spPr/>
        <p:txBody>
          <a:bodyPr/>
          <a:lstStyle/>
          <a:p>
            <a:pPr>
              <a:defRPr/>
            </a:pPr>
            <a:fld id="{515B07E0-47DB-49E2-95FE-1A8E3EBD9D2C}" type="slidenum">
              <a:rPr lang="he-IL"/>
              <a:pPr>
                <a:defRPr/>
              </a:pPr>
              <a:t>28</a:t>
            </a:fld>
            <a:endParaRPr lang="he-IL"/>
          </a:p>
        </p:txBody>
      </p:sp>
      <p:sp>
        <p:nvSpPr>
          <p:cNvPr id="4098" name="Title 1"/>
          <p:cNvSpPr>
            <a:spLocks noGrp="1"/>
          </p:cNvSpPr>
          <p:nvPr>
            <p:ph type="title"/>
          </p:nvPr>
        </p:nvSpPr>
        <p:spPr/>
        <p:txBody>
          <a:bodyPr/>
          <a:lstStyle/>
          <a:p>
            <a:pPr algn="l" rtl="0" eaLnBrk="1" hangingPunct="1"/>
            <a:r>
              <a:rPr lang="en-US" smtClean="0">
                <a:cs typeface="Times New Roman" pitchFamily="18" charset="0"/>
              </a:rPr>
              <a:t>Conditions for a good Solution</a:t>
            </a:r>
            <a:endParaRPr lang="he-IL" smtClean="0"/>
          </a:p>
        </p:txBody>
      </p:sp>
      <p:sp>
        <p:nvSpPr>
          <p:cNvPr id="4099" name="Content Placeholder 2"/>
          <p:cNvSpPr>
            <a:spLocks noGrp="1"/>
          </p:cNvSpPr>
          <p:nvPr>
            <p:ph idx="1"/>
          </p:nvPr>
        </p:nvSpPr>
        <p:spPr/>
        <p:txBody>
          <a:bodyPr/>
          <a:lstStyle/>
          <a:p>
            <a:pPr marL="514350" indent="-514350" algn="l" rtl="0" eaLnBrk="1" hangingPunct="1">
              <a:buFont typeface="Calibri" pitchFamily="34" charset="0"/>
              <a:buAutoNum type="arabicPeriod"/>
            </a:pPr>
            <a:r>
              <a:rPr lang="en-US" i="1" dirty="0" smtClean="0">
                <a:solidFill>
                  <a:schemeClr val="accent2"/>
                </a:solidFill>
                <a:effectLst>
                  <a:outerShdw blurRad="38100" dist="38100" dir="2700000" algn="tl">
                    <a:srgbClr val="000000">
                      <a:alpha val="43137"/>
                    </a:srgbClr>
                  </a:outerShdw>
                </a:effectLst>
                <a:cs typeface="Arial" charset="0"/>
              </a:rPr>
              <a:t>Mutual Exclusion </a:t>
            </a:r>
            <a:r>
              <a:rPr lang="en-US" dirty="0" smtClean="0">
                <a:cs typeface="Arial" charset="0"/>
              </a:rPr>
              <a:t>– No two processes are in the </a:t>
            </a:r>
            <a:r>
              <a:rPr lang="en-US" i="1" dirty="0" smtClean="0">
                <a:effectLst>
                  <a:outerShdw blurRad="38100" dist="38100" dir="2700000" algn="tl">
                    <a:srgbClr val="000000">
                      <a:alpha val="43137"/>
                    </a:srgbClr>
                  </a:outerShdw>
                </a:effectLst>
                <a:cs typeface="Arial" charset="0"/>
              </a:rPr>
              <a:t>critical section</a:t>
            </a:r>
            <a:r>
              <a:rPr lang="en-US" dirty="0" smtClean="0">
                <a:effectLst>
                  <a:outerShdw blurRad="38100" dist="38100" dir="2700000" algn="tl">
                    <a:srgbClr val="000000">
                      <a:alpha val="43137"/>
                    </a:srgbClr>
                  </a:outerShdw>
                </a:effectLst>
                <a:cs typeface="Arial" charset="0"/>
              </a:rPr>
              <a:t> </a:t>
            </a:r>
            <a:r>
              <a:rPr lang="en-US" dirty="0" smtClean="0">
                <a:cs typeface="Arial" charset="0"/>
              </a:rPr>
              <a:t>(CS) at the same time</a:t>
            </a:r>
          </a:p>
          <a:p>
            <a:pPr marL="514350" indent="-514350" algn="l" rtl="0" eaLnBrk="1" hangingPunct="1">
              <a:buFont typeface="Calibri" pitchFamily="34" charset="0"/>
              <a:buAutoNum type="arabicPeriod"/>
            </a:pPr>
            <a:r>
              <a:rPr lang="en-US" i="1" dirty="0" smtClean="0">
                <a:solidFill>
                  <a:schemeClr val="accent2"/>
                </a:solidFill>
                <a:effectLst>
                  <a:outerShdw blurRad="38100" dist="38100" dir="2700000" algn="tl">
                    <a:srgbClr val="000000">
                      <a:alpha val="43137"/>
                    </a:srgbClr>
                  </a:outerShdw>
                </a:effectLst>
                <a:cs typeface="Arial" charset="0"/>
              </a:rPr>
              <a:t>Deadlock Freedom </a:t>
            </a:r>
            <a:r>
              <a:rPr lang="en-US" dirty="0" smtClean="0">
                <a:cs typeface="Arial" charset="0"/>
              </a:rPr>
              <a:t>– If processes are trying to enter the CS </a:t>
            </a:r>
            <a:r>
              <a:rPr lang="en-US" i="1" dirty="0" smtClean="0">
                <a:effectLst>
                  <a:outerShdw blurRad="38100" dist="38100" dir="2700000" algn="tl">
                    <a:srgbClr val="000000">
                      <a:alpha val="43137"/>
                    </a:srgbClr>
                  </a:outerShdw>
                </a:effectLst>
                <a:cs typeface="Arial" charset="0"/>
              </a:rPr>
              <a:t>one</a:t>
            </a:r>
            <a:r>
              <a:rPr lang="en-US" dirty="0" smtClean="0">
                <a:effectLst>
                  <a:outerShdw blurRad="38100" dist="38100" dir="2700000" algn="tl">
                    <a:srgbClr val="000000">
                      <a:alpha val="43137"/>
                    </a:srgbClr>
                  </a:outerShdw>
                </a:effectLst>
                <a:cs typeface="Arial" charset="0"/>
              </a:rPr>
              <a:t> </a:t>
            </a:r>
            <a:r>
              <a:rPr lang="en-US" dirty="0" smtClean="0">
                <a:cs typeface="Arial" charset="0"/>
              </a:rPr>
              <a:t>will eventually enter it</a:t>
            </a:r>
            <a:endParaRPr lang="en-US" i="1" dirty="0" smtClean="0">
              <a:solidFill>
                <a:schemeClr val="tx2">
                  <a:lumMod val="60000"/>
                  <a:lumOff val="40000"/>
                </a:schemeClr>
              </a:solidFill>
              <a:effectLst>
                <a:outerShdw blurRad="38100" dist="38100" dir="2700000" algn="tl">
                  <a:srgbClr val="000000">
                    <a:alpha val="43137"/>
                  </a:srgbClr>
                </a:outerShdw>
              </a:effectLst>
              <a:cs typeface="Arial" charset="0"/>
            </a:endParaRPr>
          </a:p>
          <a:p>
            <a:pPr marL="514350" indent="-514350" algn="l" rtl="0" eaLnBrk="1" hangingPunct="1">
              <a:buFont typeface="Calibri" pitchFamily="34" charset="0"/>
              <a:buAutoNum type="arabicPeriod"/>
            </a:pPr>
            <a:r>
              <a:rPr lang="en-US" i="1" dirty="0" smtClean="0">
                <a:solidFill>
                  <a:schemeClr val="accent2"/>
                </a:solidFill>
                <a:effectLst>
                  <a:outerShdw blurRad="38100" dist="38100" dir="2700000" algn="tl">
                    <a:srgbClr val="000000">
                      <a:alpha val="43137"/>
                    </a:srgbClr>
                  </a:outerShdw>
                </a:effectLst>
                <a:cs typeface="Arial" charset="0"/>
              </a:rPr>
              <a:t>Starvation Freedom </a:t>
            </a:r>
            <a:r>
              <a:rPr lang="en-US" dirty="0" smtClean="0">
                <a:cs typeface="Arial" charset="0"/>
              </a:rPr>
              <a:t>– When a process tries to enter its CS, it will eventually succeed</a:t>
            </a:r>
          </a:p>
        </p:txBody>
      </p:sp>
      <p:sp>
        <p:nvSpPr>
          <p:cNvPr id="4" name="Slide Number Placeholder 3"/>
          <p:cNvSpPr txBox="1">
            <a:spLocks noGrp="1"/>
          </p:cNvSpPr>
          <p:nvPr/>
        </p:nvSpPr>
        <p:spPr>
          <a:xfrm>
            <a:off x="457200" y="6356350"/>
            <a:ext cx="2133600" cy="365125"/>
          </a:xfrm>
          <a:prstGeom prst="rect">
            <a:avLst/>
          </a:prstGeom>
          <a:noFill/>
        </p:spPr>
        <p:txBody>
          <a:bodyPr rtlCol="1" anchor="ctr"/>
          <a:lstStyle/>
          <a:p>
            <a:pPr rtl="1" fontAlgn="auto">
              <a:spcBef>
                <a:spcPts val="0"/>
              </a:spcBef>
              <a:spcAft>
                <a:spcPts val="0"/>
              </a:spcAft>
              <a:defRPr/>
            </a:pPr>
            <a:fld id="{71C18503-1699-4A3D-AFE5-6CCBDF8FDC01}" type="slidenum">
              <a:rPr lang="he-IL" sz="1200">
                <a:solidFill>
                  <a:schemeClr val="tx1">
                    <a:tint val="75000"/>
                  </a:schemeClr>
                </a:solidFill>
                <a:latin typeface="+mn-lt"/>
                <a:cs typeface="+mn-cs"/>
              </a:rPr>
              <a:pPr rtl="1" fontAlgn="auto">
                <a:spcBef>
                  <a:spcPts val="0"/>
                </a:spcBef>
                <a:spcAft>
                  <a:spcPts val="0"/>
                </a:spcAft>
                <a:defRPr/>
              </a:pPr>
              <a:t>28</a:t>
            </a:fld>
            <a:endParaRPr lang="he-IL" sz="1200">
              <a:solidFill>
                <a:schemeClr val="tx1">
                  <a:tint val="75000"/>
                </a:schemeClr>
              </a:solidFill>
              <a:latin typeface="+mn-lt"/>
              <a:cs typeface="+mn-cs"/>
            </a:endParaRPr>
          </a:p>
        </p:txBody>
      </p:sp>
    </p:spTree>
    <p:extLst>
      <p:ext uri="{BB962C8B-B14F-4D97-AF65-F5344CB8AC3E}">
        <p14:creationId xmlns:p14="http://schemas.microsoft.com/office/powerpoint/2010/main" val="419488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5"/>
          <p:cNvSpPr>
            <a:spLocks noGrp="1"/>
          </p:cNvSpPr>
          <p:nvPr>
            <p:ph type="sldNum" sz="quarter" idx="12"/>
          </p:nvPr>
        </p:nvSpPr>
        <p:spPr/>
        <p:txBody>
          <a:bodyPr/>
          <a:lstStyle/>
          <a:p>
            <a:pPr>
              <a:defRPr/>
            </a:pPr>
            <a:fld id="{4AA902AD-C4E2-4851-B63A-D81F18D493A8}" type="slidenum">
              <a:rPr lang="he-IL"/>
              <a:pPr>
                <a:defRPr/>
              </a:pPr>
              <a:t>29</a:t>
            </a:fld>
            <a:endParaRPr lang="he-IL"/>
          </a:p>
        </p:txBody>
      </p:sp>
      <p:sp>
        <p:nvSpPr>
          <p:cNvPr id="5122" name="Title 1"/>
          <p:cNvSpPr>
            <a:spLocks noGrp="1"/>
          </p:cNvSpPr>
          <p:nvPr>
            <p:ph type="title"/>
          </p:nvPr>
        </p:nvSpPr>
        <p:spPr/>
        <p:txBody>
          <a:bodyPr/>
          <a:lstStyle/>
          <a:p>
            <a:pPr algn="l" rtl="0" eaLnBrk="1" hangingPunct="1"/>
            <a:r>
              <a:rPr lang="en-US" dirty="0" smtClean="0">
                <a:cs typeface="Times New Roman" pitchFamily="18" charset="0"/>
              </a:rPr>
              <a:t>Solution Archetypes</a:t>
            </a:r>
            <a:endParaRPr lang="he-IL" dirty="0" smtClean="0"/>
          </a:p>
        </p:txBody>
      </p:sp>
      <p:sp>
        <p:nvSpPr>
          <p:cNvPr id="5123" name="Content Placeholder 2"/>
          <p:cNvSpPr>
            <a:spLocks noGrp="1"/>
          </p:cNvSpPr>
          <p:nvPr>
            <p:ph idx="1"/>
          </p:nvPr>
        </p:nvSpPr>
        <p:spPr/>
        <p:txBody>
          <a:bodyPr>
            <a:normAutofit fontScale="77500" lnSpcReduction="20000"/>
          </a:bodyPr>
          <a:lstStyle/>
          <a:p>
            <a:pPr algn="l" rtl="0" eaLnBrk="1" hangingPunct="1"/>
            <a:r>
              <a:rPr lang="en-US" dirty="0" smtClean="0">
                <a:cs typeface="Arial" charset="0"/>
              </a:rPr>
              <a:t>Busy wait</a:t>
            </a:r>
          </a:p>
          <a:p>
            <a:pPr lvl="1" algn="l" rtl="0" eaLnBrk="1" hangingPunct="1"/>
            <a:r>
              <a:rPr lang="en-US" dirty="0" smtClean="0">
                <a:cs typeface="Arial" charset="0"/>
              </a:rPr>
              <a:t>Wastes CPU</a:t>
            </a:r>
          </a:p>
          <a:p>
            <a:pPr lvl="1" algn="l" rtl="0" eaLnBrk="1" hangingPunct="1"/>
            <a:r>
              <a:rPr lang="en-US" dirty="0" smtClean="0">
                <a:cs typeface="Arial" charset="0"/>
              </a:rPr>
              <a:t>Priority inversion with busy waiting (</a:t>
            </a:r>
            <a:r>
              <a:rPr lang="en-US" baseline="30000" dirty="0" smtClean="0">
                <a:cs typeface="Arial" charset="0"/>
              </a:rPr>
              <a:t>*</a:t>
            </a:r>
            <a:r>
              <a:rPr lang="en-US" dirty="0" smtClean="0">
                <a:cs typeface="Arial" charset="0"/>
              </a:rPr>
              <a:t>):</a:t>
            </a:r>
            <a:br>
              <a:rPr lang="en-US" dirty="0" smtClean="0">
                <a:cs typeface="Arial" charset="0"/>
              </a:rPr>
            </a:br>
            <a:r>
              <a:rPr lang="en-US" dirty="0" smtClean="0">
                <a:cs typeface="Arial" charset="0"/>
              </a:rPr>
              <a:t>Task </a:t>
            </a:r>
            <a:r>
              <a:rPr lang="en-US" i="1" dirty="0" smtClean="0">
                <a:effectLst>
                  <a:outerShdw blurRad="38100" dist="38100" dir="2700000" algn="tl">
                    <a:srgbClr val="000000">
                      <a:alpha val="43137"/>
                    </a:srgbClr>
                  </a:outerShdw>
                </a:effectLst>
                <a:cs typeface="Arial" charset="0"/>
              </a:rPr>
              <a:t>L</a:t>
            </a:r>
            <a:r>
              <a:rPr lang="en-US" dirty="0" smtClean="0">
                <a:cs typeface="Arial" charset="0"/>
              </a:rPr>
              <a:t> (low priority) runs and gains exclusive use of resource </a:t>
            </a:r>
            <a:r>
              <a:rPr lang="en-US" i="1" dirty="0" smtClean="0">
                <a:effectLst>
                  <a:outerShdw blurRad="38100" dist="38100" dir="2700000" algn="tl">
                    <a:srgbClr val="000000">
                      <a:alpha val="43137"/>
                    </a:srgbClr>
                  </a:outerShdw>
                </a:effectLst>
                <a:cs typeface="Arial" charset="0"/>
              </a:rPr>
              <a:t>R</a:t>
            </a:r>
            <a:r>
              <a:rPr lang="en-US" dirty="0" smtClean="0">
                <a:cs typeface="Arial" charset="0"/>
              </a:rPr>
              <a:t>. </a:t>
            </a:r>
            <a:r>
              <a:rPr lang="en-US" i="1" dirty="0" smtClean="0">
                <a:effectLst>
                  <a:outerShdw blurRad="38100" dist="38100" dir="2700000" algn="tl">
                    <a:srgbClr val="000000">
                      <a:alpha val="43137"/>
                    </a:srgbClr>
                  </a:outerShdw>
                </a:effectLst>
                <a:cs typeface="Arial" charset="0"/>
              </a:rPr>
              <a:t>H</a:t>
            </a:r>
            <a:r>
              <a:rPr lang="en-US" dirty="0" smtClean="0">
                <a:cs typeface="Arial" charset="0"/>
              </a:rPr>
              <a:t> (high priority) task is introduced and attempts to acquire </a:t>
            </a:r>
            <a:r>
              <a:rPr lang="en-US" i="1" dirty="0" smtClean="0">
                <a:effectLst>
                  <a:outerShdw blurRad="38100" dist="38100" dir="2700000" algn="tl">
                    <a:srgbClr val="000000">
                      <a:alpha val="43137"/>
                    </a:srgbClr>
                  </a:outerShdw>
                </a:effectLst>
                <a:cs typeface="Arial" charset="0"/>
              </a:rPr>
              <a:t>R</a:t>
            </a:r>
            <a:r>
              <a:rPr lang="en-US" dirty="0" smtClean="0">
                <a:cs typeface="Arial" charset="0"/>
              </a:rPr>
              <a:t> and must therefore wait. Note that since H is busy waiting it may still be scheduled (its state remains </a:t>
            </a:r>
            <a:r>
              <a:rPr lang="en-US" i="1" dirty="0" err="1" smtClean="0">
                <a:cs typeface="Arial" charset="0"/>
              </a:rPr>
              <a:t>runnable</a:t>
            </a:r>
            <a:r>
              <a:rPr lang="en-US" dirty="0" smtClean="0">
                <a:cs typeface="Arial" charset="0"/>
              </a:rPr>
              <a:t>). </a:t>
            </a:r>
            <a:br>
              <a:rPr lang="en-US" dirty="0" smtClean="0">
                <a:cs typeface="Arial" charset="0"/>
              </a:rPr>
            </a:br>
            <a:r>
              <a:rPr lang="en-US" dirty="0" smtClean="0">
                <a:cs typeface="Arial" charset="0"/>
              </a:rPr>
              <a:t>Result: </a:t>
            </a:r>
            <a:r>
              <a:rPr lang="en-US" i="1" dirty="0" smtClean="0">
                <a:effectLst>
                  <a:outerShdw blurRad="38100" dist="38100" dir="2700000" algn="tl">
                    <a:srgbClr val="000000">
                      <a:alpha val="43137"/>
                    </a:srgbClr>
                  </a:outerShdw>
                </a:effectLst>
                <a:cs typeface="Arial" charset="0"/>
              </a:rPr>
              <a:t>L</a:t>
            </a:r>
            <a:r>
              <a:rPr lang="en-US" dirty="0" smtClean="0">
                <a:cs typeface="Arial" charset="0"/>
              </a:rPr>
              <a:t> can’t run and release </a:t>
            </a:r>
            <a:r>
              <a:rPr lang="en-US" i="1" dirty="0" smtClean="0">
                <a:effectLst>
                  <a:outerShdw blurRad="38100" dist="38100" dir="2700000" algn="tl">
                    <a:srgbClr val="000000">
                      <a:alpha val="43137"/>
                    </a:srgbClr>
                  </a:outerShdw>
                </a:effectLst>
                <a:cs typeface="Arial" charset="0"/>
              </a:rPr>
              <a:t>R</a:t>
            </a:r>
            <a:r>
              <a:rPr lang="en-US" dirty="0" smtClean="0">
                <a:cs typeface="Arial" charset="0"/>
              </a:rPr>
              <a:t> because </a:t>
            </a:r>
            <a:r>
              <a:rPr lang="en-US" i="1" dirty="0" smtClean="0">
                <a:effectLst>
                  <a:outerShdw blurRad="38100" dist="38100" dir="2700000" algn="tl">
                    <a:srgbClr val="000000">
                      <a:alpha val="43137"/>
                    </a:srgbClr>
                  </a:outerShdw>
                </a:effectLst>
                <a:cs typeface="Arial" charset="0"/>
              </a:rPr>
              <a:t>H</a:t>
            </a:r>
            <a:r>
              <a:rPr lang="en-US" dirty="0" smtClean="0">
                <a:cs typeface="Arial" charset="0"/>
              </a:rPr>
              <a:t> is of higher priority and is scheduled to run before it. </a:t>
            </a:r>
            <a:r>
              <a:rPr lang="en-US" i="1" dirty="0" smtClean="0">
                <a:effectLst>
                  <a:outerShdw blurRad="38100" dist="38100" dir="2700000" algn="tl">
                    <a:srgbClr val="000000">
                      <a:alpha val="43137"/>
                    </a:srgbClr>
                  </a:outerShdw>
                </a:effectLst>
                <a:cs typeface="Arial" charset="0"/>
              </a:rPr>
              <a:t>H</a:t>
            </a:r>
            <a:r>
              <a:rPr lang="en-US" dirty="0" smtClean="0">
                <a:cs typeface="Arial" charset="0"/>
              </a:rPr>
              <a:t> on the other hand can’t proceed past its busy wait loop. </a:t>
            </a:r>
            <a:br>
              <a:rPr lang="en-US" dirty="0" smtClean="0">
                <a:cs typeface="Arial" charset="0"/>
              </a:rPr>
            </a:br>
            <a:r>
              <a:rPr lang="en-US" dirty="0" smtClean="0">
                <a:cs typeface="Arial" charset="0"/>
              </a:rPr>
              <a:t>Deadlock!</a:t>
            </a:r>
          </a:p>
          <a:p>
            <a:pPr algn="l" rtl="0" eaLnBrk="1" hangingPunct="1"/>
            <a:r>
              <a:rPr lang="en-US" dirty="0" smtClean="0">
                <a:cs typeface="Arial" charset="0"/>
              </a:rPr>
              <a:t>Sleep &amp; Wake up</a:t>
            </a:r>
          </a:p>
          <a:p>
            <a:pPr lvl="1" eaLnBrk="1" hangingPunct="1"/>
            <a:r>
              <a:rPr lang="en-US" dirty="0" smtClean="0">
                <a:cs typeface="Arial" charset="0"/>
              </a:rPr>
              <a:t>Also prone to priority inversion but will not deadlock.</a:t>
            </a:r>
            <a:br>
              <a:rPr lang="en-US" dirty="0" smtClean="0">
                <a:cs typeface="Arial" charset="0"/>
              </a:rPr>
            </a:br>
            <a:r>
              <a:rPr lang="en-US" dirty="0" smtClean="0">
                <a:cs typeface="Arial" charset="0"/>
              </a:rPr>
              <a:t>Can you think of a scenario?</a:t>
            </a:r>
            <a:endParaRPr lang="he-IL" dirty="0" smtClean="0"/>
          </a:p>
        </p:txBody>
      </p:sp>
      <p:sp>
        <p:nvSpPr>
          <p:cNvPr id="4" name="Slide Number Placeholder 3"/>
          <p:cNvSpPr txBox="1">
            <a:spLocks noGrp="1"/>
          </p:cNvSpPr>
          <p:nvPr/>
        </p:nvSpPr>
        <p:spPr>
          <a:xfrm>
            <a:off x="457200" y="6356350"/>
            <a:ext cx="2133600" cy="365125"/>
          </a:xfrm>
          <a:prstGeom prst="rect">
            <a:avLst/>
          </a:prstGeom>
          <a:noFill/>
        </p:spPr>
        <p:txBody>
          <a:bodyPr rtlCol="1" anchor="ctr"/>
          <a:lstStyle/>
          <a:p>
            <a:pPr rtl="1" fontAlgn="auto">
              <a:spcBef>
                <a:spcPts val="0"/>
              </a:spcBef>
              <a:spcAft>
                <a:spcPts val="0"/>
              </a:spcAft>
              <a:defRPr/>
            </a:pPr>
            <a:fld id="{BF754299-43C0-480E-B209-C8068A35F643}" type="slidenum">
              <a:rPr lang="he-IL" sz="1200">
                <a:solidFill>
                  <a:schemeClr val="tx1">
                    <a:tint val="75000"/>
                  </a:schemeClr>
                </a:solidFill>
                <a:latin typeface="+mn-lt"/>
                <a:cs typeface="+mn-cs"/>
              </a:rPr>
              <a:pPr rtl="1" fontAlgn="auto">
                <a:spcBef>
                  <a:spcPts val="0"/>
                </a:spcBef>
                <a:spcAft>
                  <a:spcPts val="0"/>
                </a:spcAft>
                <a:defRPr/>
              </a:pPr>
              <a:t>29</a:t>
            </a:fld>
            <a:endParaRPr lang="he-IL" sz="1200">
              <a:solidFill>
                <a:schemeClr val="tx1">
                  <a:tint val="75000"/>
                </a:schemeClr>
              </a:solidFill>
              <a:latin typeface="+mn-lt"/>
              <a:cs typeface="+mn-cs"/>
            </a:endParaRPr>
          </a:p>
        </p:txBody>
      </p:sp>
      <p:pic>
        <p:nvPicPr>
          <p:cNvPr id="1026" name="Picture 2">
            <a:hlinkClick r:id="rId3"/>
          </p:cNvPr>
          <p:cNvPicPr>
            <a:picLocks noChangeAspect="1" noChangeArrowheads="1"/>
          </p:cNvPicPr>
          <p:nvPr/>
        </p:nvPicPr>
        <p:blipFill>
          <a:blip r:embed="rId4" cstate="print"/>
          <a:srcRect/>
          <a:stretch>
            <a:fillRect/>
          </a:stretch>
        </p:blipFill>
        <p:spPr bwMode="auto">
          <a:xfrm>
            <a:off x="7467600" y="5257800"/>
            <a:ext cx="1066792" cy="13334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84727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smtClean="0"/>
              <a:t>Threads - Advantages</a:t>
            </a:r>
            <a:endParaRPr lang="he-IL" smtClean="0"/>
          </a:p>
        </p:txBody>
      </p:sp>
      <p:sp>
        <p:nvSpPr>
          <p:cNvPr id="4099" name="Content Placeholder 2"/>
          <p:cNvSpPr>
            <a:spLocks noGrp="1"/>
          </p:cNvSpPr>
          <p:nvPr>
            <p:ph idx="1"/>
          </p:nvPr>
        </p:nvSpPr>
        <p:spPr/>
        <p:txBody>
          <a:bodyPr>
            <a:normAutofit lnSpcReduction="10000"/>
          </a:bodyPr>
          <a:lstStyle/>
          <a:p>
            <a:pPr eaLnBrk="1" hangingPunct="1">
              <a:buClr>
                <a:schemeClr val="tx1"/>
              </a:buClr>
            </a:pPr>
            <a:r>
              <a:rPr lang="en-US" sz="2800" i="1" dirty="0" smtClean="0">
                <a:solidFill>
                  <a:srgbClr val="FF0000"/>
                </a:solidFill>
                <a:effectLst>
                  <a:outerShdw blurRad="38100" dist="38100" dir="2700000" algn="tl">
                    <a:srgbClr val="000000">
                      <a:alpha val="43137"/>
                    </a:srgbClr>
                  </a:outerShdw>
                </a:effectLst>
              </a:rPr>
              <a:t>Share</a:t>
            </a:r>
            <a:r>
              <a:rPr lang="en-US" sz="2800" dirty="0" smtClean="0">
                <a:effectLst>
                  <a:outerShdw blurRad="38100" dist="38100" dir="2700000" algn="tl">
                    <a:srgbClr val="000000">
                      <a:alpha val="43137"/>
                    </a:srgbClr>
                  </a:outerShdw>
                </a:effectLst>
              </a:rPr>
              <a:t> </a:t>
            </a:r>
            <a:r>
              <a:rPr lang="en-US" sz="2800" dirty="0" smtClean="0"/>
              <a:t>open files, data structures, global variables, child processes, etc.</a:t>
            </a:r>
          </a:p>
          <a:p>
            <a:pPr eaLnBrk="1" hangingPunct="1"/>
            <a:r>
              <a:rPr lang="en-US" sz="2800" dirty="0" smtClean="0"/>
              <a:t>Peer threads can </a:t>
            </a:r>
            <a:r>
              <a:rPr lang="en-US" sz="2800" i="1" dirty="0" smtClean="0">
                <a:solidFill>
                  <a:srgbClr val="FF0000"/>
                </a:solidFill>
                <a:effectLst>
                  <a:outerShdw blurRad="38100" dist="38100" dir="2700000" algn="tl">
                    <a:srgbClr val="000000">
                      <a:alpha val="43137"/>
                    </a:srgbClr>
                  </a:outerShdw>
                </a:effectLst>
              </a:rPr>
              <a:t>communicate</a:t>
            </a:r>
            <a:r>
              <a:rPr lang="en-US" sz="2800" dirty="0" smtClean="0"/>
              <a:t> without using System calls.</a:t>
            </a:r>
          </a:p>
          <a:p>
            <a:pPr eaLnBrk="1" hangingPunct="1"/>
            <a:r>
              <a:rPr lang="en-US" sz="2800" dirty="0" smtClean="0"/>
              <a:t>Threads are </a:t>
            </a:r>
            <a:r>
              <a:rPr lang="en-US" sz="2800" i="1" dirty="0" smtClean="0">
                <a:solidFill>
                  <a:srgbClr val="FF0000"/>
                </a:solidFill>
                <a:effectLst>
                  <a:outerShdw blurRad="38100" dist="38100" dir="2700000" algn="tl">
                    <a:srgbClr val="000000">
                      <a:alpha val="43137"/>
                    </a:srgbClr>
                  </a:outerShdw>
                </a:effectLst>
              </a:rPr>
              <a:t>faster</a:t>
            </a:r>
            <a:r>
              <a:rPr lang="en-US" sz="2800" dirty="0" smtClean="0"/>
              <a:t> to create/terminate/switch than processes (have no resources attached).</a:t>
            </a:r>
          </a:p>
          <a:p>
            <a:pPr eaLnBrk="1" hangingPunct="1">
              <a:buClr>
                <a:schemeClr val="tx1"/>
              </a:buClr>
            </a:pPr>
            <a:r>
              <a:rPr lang="en-US" sz="2800" i="1" dirty="0" smtClean="0">
                <a:solidFill>
                  <a:srgbClr val="FF0000"/>
                </a:solidFill>
                <a:effectLst>
                  <a:outerShdw blurRad="38100" dist="38100" dir="2700000" algn="tl">
                    <a:srgbClr val="000000">
                      <a:alpha val="43137"/>
                    </a:srgbClr>
                  </a:outerShdw>
                </a:effectLst>
              </a:rPr>
              <a:t>Parallelism</a:t>
            </a:r>
            <a:r>
              <a:rPr lang="en-US" sz="2800" dirty="0" smtClean="0"/>
              <a:t> which improves overall performance:</a:t>
            </a:r>
          </a:p>
          <a:p>
            <a:pPr marL="855663" lvl="2" indent="-288925" eaLnBrk="1" hangingPunct="1">
              <a:buClr>
                <a:schemeClr val="tx1"/>
              </a:buClr>
              <a:buFont typeface="Calibri" pitchFamily="34" charset="0"/>
              <a:buChar char="–"/>
            </a:pPr>
            <a:r>
              <a:rPr lang="en-US" dirty="0" smtClean="0"/>
              <a:t>A single core CPU and a substantial amount of computing and I/O</a:t>
            </a:r>
          </a:p>
          <a:p>
            <a:pPr marL="855663" lvl="2" indent="-288925" eaLnBrk="1" hangingPunct="1">
              <a:buClr>
                <a:schemeClr val="tx1"/>
              </a:buClr>
              <a:buFont typeface="Calibri" pitchFamily="34" charset="0"/>
              <a:buChar char="–"/>
            </a:pPr>
            <a:r>
              <a:rPr lang="en-US" dirty="0" smtClean="0"/>
              <a:t>Multiple cores</a:t>
            </a:r>
            <a:endParaRPr lang="he-IL" dirty="0" smtClean="0"/>
          </a:p>
        </p:txBody>
      </p:sp>
      <p:sp>
        <p:nvSpPr>
          <p:cNvPr id="4" name="Slide Number Placeholder 3"/>
          <p:cNvSpPr>
            <a:spLocks noGrp="1"/>
          </p:cNvSpPr>
          <p:nvPr>
            <p:ph type="sldNum" sz="quarter" idx="12"/>
          </p:nvPr>
        </p:nvSpPr>
        <p:spPr/>
        <p:txBody>
          <a:bodyPr/>
          <a:lstStyle/>
          <a:p>
            <a:pPr>
              <a:defRPr/>
            </a:pPr>
            <a:fld id="{536037BA-12B8-4699-BD4C-5CB97F6C5088}"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143000"/>
          </a:xfrm>
        </p:spPr>
        <p:txBody>
          <a:bodyPr/>
          <a:lstStyle/>
          <a:p>
            <a:r>
              <a:rPr lang="en-US" dirty="0" smtClean="0"/>
              <a:t>XV6</a:t>
            </a:r>
            <a:endParaRPr lang="en-US" dirty="0"/>
          </a:p>
        </p:txBody>
      </p:sp>
      <p:sp>
        <p:nvSpPr>
          <p:cNvPr id="4" name="Slide Number Placeholder 3"/>
          <p:cNvSpPr>
            <a:spLocks noGrp="1"/>
          </p:cNvSpPr>
          <p:nvPr>
            <p:ph type="sldNum" sz="quarter" idx="12"/>
          </p:nvPr>
        </p:nvSpPr>
        <p:spPr/>
        <p:txBody>
          <a:bodyPr/>
          <a:lstStyle/>
          <a:p>
            <a:pPr>
              <a:defRPr/>
            </a:pPr>
            <a:fld id="{536037BA-12B8-4699-BD4C-5CB97F6C5088}" type="slidenum">
              <a:rPr lang="en-US" smtClean="0"/>
              <a:pPr>
                <a:defRPr/>
              </a:pPr>
              <a:t>30</a:t>
            </a:fld>
            <a:endParaRPr lang="en-US" dirty="0"/>
          </a:p>
        </p:txBody>
      </p:sp>
    </p:spTree>
    <p:extLst>
      <p:ext uri="{BB962C8B-B14F-4D97-AF65-F5344CB8AC3E}">
        <p14:creationId xmlns:p14="http://schemas.microsoft.com/office/powerpoint/2010/main" val="17489762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5"/>
          <p:cNvSpPr>
            <a:spLocks noGrp="1"/>
          </p:cNvSpPr>
          <p:nvPr>
            <p:ph type="sldNum" sz="quarter" idx="12"/>
          </p:nvPr>
        </p:nvSpPr>
        <p:spPr/>
        <p:txBody>
          <a:bodyPr/>
          <a:lstStyle/>
          <a:p>
            <a:pPr>
              <a:defRPr/>
            </a:pPr>
            <a:fld id="{96ACB662-1ABD-4019-815F-F87911206877}" type="slidenum">
              <a:rPr lang="he-IL"/>
              <a:pPr>
                <a:defRPr/>
              </a:pPr>
              <a:t>31</a:t>
            </a:fld>
            <a:endParaRPr lang="he-IL"/>
          </a:p>
        </p:txBody>
      </p:sp>
      <p:sp>
        <p:nvSpPr>
          <p:cNvPr id="14338" name="Title 1"/>
          <p:cNvSpPr>
            <a:spLocks noGrp="1"/>
          </p:cNvSpPr>
          <p:nvPr>
            <p:ph type="title"/>
          </p:nvPr>
        </p:nvSpPr>
        <p:spPr/>
        <p:txBody>
          <a:bodyPr/>
          <a:lstStyle/>
          <a:p>
            <a:pPr algn="l" eaLnBrk="1" hangingPunct="1"/>
            <a:r>
              <a:rPr lang="en-US" dirty="0" smtClean="0">
                <a:cs typeface="Arial" charset="0"/>
              </a:rPr>
              <a:t>XV6 - Spinlock</a:t>
            </a:r>
            <a:endParaRPr lang="he-IL" dirty="0" smtClean="0"/>
          </a:p>
        </p:txBody>
      </p:sp>
      <p:sp>
        <p:nvSpPr>
          <p:cNvPr id="3" name="Content Placeholder 2"/>
          <p:cNvSpPr>
            <a:spLocks noGrp="1"/>
          </p:cNvSpPr>
          <p:nvPr>
            <p:ph idx="1"/>
          </p:nvPr>
        </p:nvSpPr>
        <p:spPr/>
        <p:txBody>
          <a:bodyPr>
            <a:normAutofit/>
          </a:bodyPr>
          <a:lstStyle/>
          <a:p>
            <a:pPr marL="609600" indent="-609600" eaLnBrk="1" hangingPunct="1">
              <a:lnSpc>
                <a:spcPct val="70000"/>
              </a:lnSpc>
              <a:buNone/>
            </a:pPr>
            <a:r>
              <a:rPr lang="en-US" sz="2000" b="1" dirty="0" err="1" smtClean="0">
                <a:solidFill>
                  <a:srgbClr val="00B050"/>
                </a:solidFill>
                <a:cs typeface="Arial" charset="0"/>
              </a:rPr>
              <a:t>spinlock.h</a:t>
            </a:r>
            <a:endParaRPr lang="en-US" sz="2000" b="1" dirty="0" smtClean="0">
              <a:solidFill>
                <a:srgbClr val="00B050"/>
              </a:solidFill>
              <a:cs typeface="Arial" charset="0"/>
            </a:endParaRPr>
          </a:p>
          <a:p>
            <a:pPr marL="609600" indent="-609600" eaLnBrk="1" hangingPunct="1">
              <a:lnSpc>
                <a:spcPct val="70000"/>
              </a:lnSpc>
              <a:buNone/>
            </a:pPr>
            <a:endParaRPr lang="en-US" sz="2000" b="1" dirty="0" smtClean="0">
              <a:cs typeface="Arial" charset="0"/>
            </a:endParaRPr>
          </a:p>
          <a:p>
            <a:pPr marL="609600" indent="-609600" eaLnBrk="1" hangingPunct="1">
              <a:lnSpc>
                <a:spcPct val="70000"/>
              </a:lnSpc>
              <a:buNone/>
            </a:pPr>
            <a:r>
              <a:rPr lang="en-US" sz="2000" b="1" dirty="0" smtClean="0">
                <a:cs typeface="Arial" charset="0"/>
              </a:rPr>
              <a:t>// </a:t>
            </a:r>
            <a:r>
              <a:rPr lang="en-US" sz="2000" b="1" dirty="0">
                <a:cs typeface="Arial" charset="0"/>
              </a:rPr>
              <a:t>Mutual exclusion lock.</a:t>
            </a:r>
          </a:p>
          <a:p>
            <a:pPr marL="609600" indent="-609600" eaLnBrk="1" hangingPunct="1">
              <a:lnSpc>
                <a:spcPct val="70000"/>
              </a:lnSpc>
              <a:buNone/>
            </a:pPr>
            <a:r>
              <a:rPr lang="en-US" sz="2000" b="1" dirty="0" err="1">
                <a:cs typeface="Arial" charset="0"/>
              </a:rPr>
              <a:t>struct</a:t>
            </a:r>
            <a:r>
              <a:rPr lang="en-US" sz="2000" b="1" dirty="0">
                <a:cs typeface="Arial" charset="0"/>
              </a:rPr>
              <a:t> spinlock {</a:t>
            </a:r>
          </a:p>
          <a:p>
            <a:pPr marL="609600" indent="-609600" eaLnBrk="1" hangingPunct="1">
              <a:lnSpc>
                <a:spcPct val="70000"/>
              </a:lnSpc>
              <a:buNone/>
            </a:pPr>
            <a:r>
              <a:rPr lang="en-US" sz="2000" b="1" dirty="0">
                <a:cs typeface="Arial" charset="0"/>
              </a:rPr>
              <a:t>  </a:t>
            </a:r>
            <a:r>
              <a:rPr lang="en-US" sz="2000" b="1" dirty="0" err="1">
                <a:cs typeface="Arial" charset="0"/>
              </a:rPr>
              <a:t>uint</a:t>
            </a:r>
            <a:r>
              <a:rPr lang="en-US" sz="2000" b="1" dirty="0">
                <a:cs typeface="Arial" charset="0"/>
              </a:rPr>
              <a:t> locked;       // Is the lock held?</a:t>
            </a:r>
          </a:p>
          <a:p>
            <a:pPr marL="609600" indent="-609600" eaLnBrk="1" hangingPunct="1">
              <a:lnSpc>
                <a:spcPct val="70000"/>
              </a:lnSpc>
              <a:buNone/>
            </a:pPr>
            <a:r>
              <a:rPr lang="en-US" sz="2000" b="1" dirty="0">
                <a:cs typeface="Arial" charset="0"/>
              </a:rPr>
              <a:t>  </a:t>
            </a:r>
          </a:p>
          <a:p>
            <a:pPr marL="609600" indent="-609600" eaLnBrk="1" hangingPunct="1">
              <a:lnSpc>
                <a:spcPct val="70000"/>
              </a:lnSpc>
              <a:buNone/>
            </a:pPr>
            <a:r>
              <a:rPr lang="en-US" sz="2000" b="1" dirty="0">
                <a:cs typeface="Arial" charset="0"/>
              </a:rPr>
              <a:t>  // For debugging:</a:t>
            </a:r>
          </a:p>
          <a:p>
            <a:pPr marL="609600" indent="-609600" eaLnBrk="1" hangingPunct="1">
              <a:lnSpc>
                <a:spcPct val="70000"/>
              </a:lnSpc>
              <a:buNone/>
            </a:pPr>
            <a:r>
              <a:rPr lang="en-US" sz="2000" b="1" dirty="0">
                <a:cs typeface="Arial" charset="0"/>
              </a:rPr>
              <a:t>  char *name;        </a:t>
            </a:r>
            <a:r>
              <a:rPr lang="en-US" sz="2000" b="1" dirty="0" smtClean="0">
                <a:cs typeface="Arial" charset="0"/>
              </a:rPr>
              <a:t>  // </a:t>
            </a:r>
            <a:r>
              <a:rPr lang="en-US" sz="2000" b="1" dirty="0">
                <a:cs typeface="Arial" charset="0"/>
              </a:rPr>
              <a:t>Name of lock.</a:t>
            </a:r>
          </a:p>
          <a:p>
            <a:pPr marL="609600" indent="-609600" eaLnBrk="1" hangingPunct="1">
              <a:lnSpc>
                <a:spcPct val="70000"/>
              </a:lnSpc>
              <a:buNone/>
            </a:pPr>
            <a:r>
              <a:rPr lang="en-US" sz="2000" b="1" dirty="0">
                <a:cs typeface="Arial" charset="0"/>
              </a:rPr>
              <a:t>  </a:t>
            </a:r>
            <a:r>
              <a:rPr lang="en-US" sz="2000" b="1" dirty="0" err="1">
                <a:cs typeface="Arial" charset="0"/>
              </a:rPr>
              <a:t>struct</a:t>
            </a:r>
            <a:r>
              <a:rPr lang="en-US" sz="2000" b="1" dirty="0">
                <a:cs typeface="Arial" charset="0"/>
              </a:rPr>
              <a:t> </a:t>
            </a:r>
            <a:r>
              <a:rPr lang="en-US" sz="2000" b="1" dirty="0" err="1">
                <a:cs typeface="Arial" charset="0"/>
              </a:rPr>
              <a:t>cpu</a:t>
            </a:r>
            <a:r>
              <a:rPr lang="en-US" sz="2000" b="1" dirty="0">
                <a:cs typeface="Arial" charset="0"/>
              </a:rPr>
              <a:t> *</a:t>
            </a:r>
            <a:r>
              <a:rPr lang="en-US" sz="2000" b="1" dirty="0" err="1">
                <a:cs typeface="Arial" charset="0"/>
              </a:rPr>
              <a:t>cpu</a:t>
            </a:r>
            <a:r>
              <a:rPr lang="en-US" sz="2000" b="1" dirty="0">
                <a:cs typeface="Arial" charset="0"/>
              </a:rPr>
              <a:t>;   // The </a:t>
            </a:r>
            <a:r>
              <a:rPr lang="en-US" sz="2000" b="1" dirty="0" err="1">
                <a:cs typeface="Arial" charset="0"/>
              </a:rPr>
              <a:t>cpu</a:t>
            </a:r>
            <a:r>
              <a:rPr lang="en-US" sz="2000" b="1" dirty="0">
                <a:cs typeface="Arial" charset="0"/>
              </a:rPr>
              <a:t> holding the lock.</a:t>
            </a:r>
          </a:p>
          <a:p>
            <a:pPr marL="609600" indent="-609600" eaLnBrk="1" hangingPunct="1">
              <a:lnSpc>
                <a:spcPct val="70000"/>
              </a:lnSpc>
              <a:buNone/>
            </a:pPr>
            <a:r>
              <a:rPr lang="en-US" sz="2000" b="1" dirty="0">
                <a:cs typeface="Arial" charset="0"/>
              </a:rPr>
              <a:t>  </a:t>
            </a:r>
            <a:r>
              <a:rPr lang="en-US" sz="2000" b="1" dirty="0" err="1">
                <a:cs typeface="Arial" charset="0"/>
              </a:rPr>
              <a:t>uint</a:t>
            </a:r>
            <a:r>
              <a:rPr lang="en-US" sz="2000" b="1" dirty="0">
                <a:cs typeface="Arial" charset="0"/>
              </a:rPr>
              <a:t> pcs[10];      </a:t>
            </a:r>
            <a:r>
              <a:rPr lang="en-US" sz="2000" b="1" dirty="0" smtClean="0">
                <a:cs typeface="Arial" charset="0"/>
              </a:rPr>
              <a:t>   // </a:t>
            </a:r>
            <a:r>
              <a:rPr lang="en-US" sz="2000" b="1" dirty="0">
                <a:cs typeface="Arial" charset="0"/>
              </a:rPr>
              <a:t>The call stack (an array of program counters)</a:t>
            </a:r>
          </a:p>
          <a:p>
            <a:pPr marL="609600" indent="-609600" eaLnBrk="1" hangingPunct="1">
              <a:lnSpc>
                <a:spcPct val="70000"/>
              </a:lnSpc>
              <a:buNone/>
            </a:pPr>
            <a:r>
              <a:rPr lang="en-US" sz="2000" b="1" dirty="0" smtClean="0">
                <a:cs typeface="Arial" charset="0"/>
              </a:rPr>
              <a:t>                                  </a:t>
            </a:r>
            <a:r>
              <a:rPr lang="en-US" sz="2000" b="1" dirty="0">
                <a:cs typeface="Arial" charset="0"/>
              </a:rPr>
              <a:t>// that locked the lock.</a:t>
            </a:r>
          </a:p>
          <a:p>
            <a:pPr marL="609600" indent="-609600" eaLnBrk="1" hangingPunct="1">
              <a:lnSpc>
                <a:spcPct val="70000"/>
              </a:lnSpc>
              <a:buNone/>
            </a:pPr>
            <a:r>
              <a:rPr lang="en-US" sz="2000" b="1" dirty="0">
                <a:cs typeface="Arial" charset="0"/>
              </a:rPr>
              <a:t>};</a:t>
            </a:r>
          </a:p>
          <a:p>
            <a:pPr marL="609600" indent="-609600" algn="l" rtl="0" eaLnBrk="1" hangingPunct="1">
              <a:lnSpc>
                <a:spcPct val="70000"/>
              </a:lnSpc>
              <a:buFont typeface="Arial" charset="0"/>
              <a:buNone/>
            </a:pPr>
            <a:endParaRPr lang="en-US" sz="2000" b="1" dirty="0" smtClean="0">
              <a:cs typeface="Arial" charset="0"/>
            </a:endParaRPr>
          </a:p>
        </p:txBody>
      </p:sp>
      <p:sp>
        <p:nvSpPr>
          <p:cNvPr id="4" name="Slide Number Placeholder 3"/>
          <p:cNvSpPr txBox="1">
            <a:spLocks noGrp="1"/>
          </p:cNvSpPr>
          <p:nvPr/>
        </p:nvSpPr>
        <p:spPr>
          <a:xfrm>
            <a:off x="457200" y="6356350"/>
            <a:ext cx="2133600" cy="365125"/>
          </a:xfrm>
          <a:prstGeom prst="rect">
            <a:avLst/>
          </a:prstGeom>
          <a:noFill/>
        </p:spPr>
        <p:txBody>
          <a:bodyPr rtlCol="1" anchor="ctr"/>
          <a:lstStyle/>
          <a:p>
            <a:pPr rtl="1" fontAlgn="auto">
              <a:spcBef>
                <a:spcPts val="0"/>
              </a:spcBef>
              <a:spcAft>
                <a:spcPts val="0"/>
              </a:spcAft>
              <a:defRPr/>
            </a:pPr>
            <a:fld id="{3659C67A-AE09-4B33-A354-C172C760BF2F}" type="slidenum">
              <a:rPr lang="he-IL" sz="1200">
                <a:solidFill>
                  <a:schemeClr val="tx1">
                    <a:tint val="75000"/>
                  </a:schemeClr>
                </a:solidFill>
                <a:latin typeface="+mn-lt"/>
                <a:cs typeface="+mn-cs"/>
              </a:rPr>
              <a:pPr rtl="1" fontAlgn="auto">
                <a:spcBef>
                  <a:spcPts val="0"/>
                </a:spcBef>
                <a:spcAft>
                  <a:spcPts val="0"/>
                </a:spcAft>
                <a:defRPr/>
              </a:pPr>
              <a:t>31</a:t>
            </a:fld>
            <a:endParaRPr lang="he-IL" sz="1200">
              <a:solidFill>
                <a:schemeClr val="tx1">
                  <a:tint val="75000"/>
                </a:schemeClr>
              </a:solidFill>
              <a:latin typeface="+mn-lt"/>
              <a:cs typeface="+mn-cs"/>
            </a:endParaRPr>
          </a:p>
        </p:txBody>
      </p:sp>
    </p:spTree>
    <p:extLst>
      <p:ext uri="{BB962C8B-B14F-4D97-AF65-F5344CB8AC3E}">
        <p14:creationId xmlns:p14="http://schemas.microsoft.com/office/powerpoint/2010/main" val="21848516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5"/>
          <p:cNvSpPr>
            <a:spLocks noGrp="1"/>
          </p:cNvSpPr>
          <p:nvPr>
            <p:ph type="sldNum" sz="quarter" idx="12"/>
          </p:nvPr>
        </p:nvSpPr>
        <p:spPr/>
        <p:txBody>
          <a:bodyPr/>
          <a:lstStyle/>
          <a:p>
            <a:pPr>
              <a:defRPr/>
            </a:pPr>
            <a:fld id="{96ACB662-1ABD-4019-815F-F87911206877}" type="slidenum">
              <a:rPr lang="he-IL"/>
              <a:pPr>
                <a:defRPr/>
              </a:pPr>
              <a:t>32</a:t>
            </a:fld>
            <a:endParaRPr lang="he-IL"/>
          </a:p>
        </p:txBody>
      </p:sp>
      <p:sp>
        <p:nvSpPr>
          <p:cNvPr id="14338" name="Title 1"/>
          <p:cNvSpPr>
            <a:spLocks noGrp="1"/>
          </p:cNvSpPr>
          <p:nvPr>
            <p:ph type="title"/>
          </p:nvPr>
        </p:nvSpPr>
        <p:spPr/>
        <p:txBody>
          <a:bodyPr/>
          <a:lstStyle/>
          <a:p>
            <a:pPr algn="l" eaLnBrk="1" hangingPunct="1"/>
            <a:r>
              <a:rPr lang="en-US" dirty="0" smtClean="0">
                <a:cs typeface="Arial" charset="0"/>
              </a:rPr>
              <a:t>XV6 - Spinlock</a:t>
            </a:r>
            <a:endParaRPr lang="he-IL" dirty="0" smtClean="0"/>
          </a:p>
        </p:txBody>
      </p:sp>
      <p:sp>
        <p:nvSpPr>
          <p:cNvPr id="3" name="Content Placeholder 2"/>
          <p:cNvSpPr>
            <a:spLocks noGrp="1"/>
          </p:cNvSpPr>
          <p:nvPr>
            <p:ph idx="1"/>
          </p:nvPr>
        </p:nvSpPr>
        <p:spPr/>
        <p:txBody>
          <a:bodyPr>
            <a:normAutofit/>
          </a:bodyPr>
          <a:lstStyle/>
          <a:p>
            <a:pPr marL="609600" indent="-609600" eaLnBrk="1" hangingPunct="1">
              <a:lnSpc>
                <a:spcPct val="70000"/>
              </a:lnSpc>
              <a:buNone/>
            </a:pPr>
            <a:r>
              <a:rPr lang="en-US" dirty="0" smtClean="0">
                <a:solidFill>
                  <a:schemeClr val="tx2">
                    <a:lumMod val="75000"/>
                  </a:schemeClr>
                </a:solidFill>
              </a:rPr>
              <a:t>XV6 uses an atomic x86 operation called </a:t>
            </a:r>
            <a:r>
              <a:rPr lang="en-US" dirty="0" err="1" smtClean="0">
                <a:solidFill>
                  <a:schemeClr val="tx2">
                    <a:lumMod val="75000"/>
                  </a:schemeClr>
                </a:solidFill>
              </a:rPr>
              <a:t>xchg</a:t>
            </a:r>
            <a:r>
              <a:rPr lang="en-US" dirty="0" smtClean="0">
                <a:solidFill>
                  <a:schemeClr val="tx2">
                    <a:lumMod val="75000"/>
                  </a:schemeClr>
                </a:solidFill>
              </a:rPr>
              <a:t>:</a:t>
            </a:r>
            <a:endParaRPr lang="en-US" dirty="0">
              <a:solidFill>
                <a:schemeClr val="tx2">
                  <a:lumMod val="75000"/>
                </a:schemeClr>
              </a:solidFill>
            </a:endParaRPr>
          </a:p>
          <a:p>
            <a:pPr marL="609600" indent="-609600" eaLnBrk="1" hangingPunct="1">
              <a:lnSpc>
                <a:spcPct val="70000"/>
              </a:lnSpc>
              <a:buNone/>
            </a:pPr>
            <a:endParaRPr lang="en-US" sz="4000" b="1" dirty="0">
              <a:solidFill>
                <a:srgbClr val="00B050"/>
              </a:solidFill>
              <a:cs typeface="Arial" charset="0"/>
            </a:endParaRPr>
          </a:p>
          <a:p>
            <a:pPr marL="609600" indent="-609600" eaLnBrk="1" hangingPunct="1">
              <a:lnSpc>
                <a:spcPct val="70000"/>
              </a:lnSpc>
              <a:buNone/>
            </a:pPr>
            <a:r>
              <a:rPr lang="en-US" sz="4000" b="1" dirty="0" err="1" smtClean="0">
                <a:solidFill>
                  <a:srgbClr val="00B050"/>
                </a:solidFill>
                <a:cs typeface="Arial" charset="0"/>
              </a:rPr>
              <a:t>Int</a:t>
            </a:r>
            <a:r>
              <a:rPr lang="en-US" sz="4000" b="1" dirty="0" smtClean="0">
                <a:solidFill>
                  <a:srgbClr val="00B050"/>
                </a:solidFill>
                <a:cs typeface="Arial" charset="0"/>
              </a:rPr>
              <a:t> </a:t>
            </a:r>
            <a:r>
              <a:rPr lang="en-US" sz="4000" b="1" dirty="0" err="1">
                <a:cs typeface="Arial" charset="0"/>
              </a:rPr>
              <a:t>xchg</a:t>
            </a:r>
            <a:r>
              <a:rPr lang="en-US" sz="4000" b="1" dirty="0">
                <a:cs typeface="Arial" charset="0"/>
              </a:rPr>
              <a:t>(</a:t>
            </a:r>
            <a:r>
              <a:rPr lang="en-US" sz="4000" b="1" dirty="0" err="1" smtClean="0">
                <a:solidFill>
                  <a:srgbClr val="00B050"/>
                </a:solidFill>
                <a:cs typeface="Arial" charset="0"/>
              </a:rPr>
              <a:t>int</a:t>
            </a:r>
            <a:r>
              <a:rPr lang="en-US" sz="4000" b="1" dirty="0" smtClean="0">
                <a:solidFill>
                  <a:srgbClr val="00B050"/>
                </a:solidFill>
                <a:cs typeface="Arial" charset="0"/>
              </a:rPr>
              <a:t> </a:t>
            </a:r>
            <a:r>
              <a:rPr lang="en-US" sz="4000" b="1" dirty="0">
                <a:cs typeface="Arial" charset="0"/>
              </a:rPr>
              <a:t>*</a:t>
            </a:r>
            <a:r>
              <a:rPr lang="en-US" sz="4000" b="1" dirty="0" err="1">
                <a:cs typeface="Arial" charset="0"/>
              </a:rPr>
              <a:t>addr</a:t>
            </a:r>
            <a:r>
              <a:rPr lang="en-US" sz="4000" b="1" dirty="0">
                <a:cs typeface="Arial" charset="0"/>
              </a:rPr>
              <a:t>,</a:t>
            </a:r>
            <a:r>
              <a:rPr lang="en-US" sz="4000" b="1" dirty="0" smtClean="0">
                <a:solidFill>
                  <a:srgbClr val="00B050"/>
                </a:solidFill>
                <a:cs typeface="Arial" charset="0"/>
              </a:rPr>
              <a:t> </a:t>
            </a:r>
            <a:r>
              <a:rPr lang="en-US" sz="4000" b="1" dirty="0" err="1" smtClean="0">
                <a:solidFill>
                  <a:srgbClr val="00B050"/>
                </a:solidFill>
                <a:cs typeface="Arial" charset="0"/>
              </a:rPr>
              <a:t>int</a:t>
            </a:r>
            <a:r>
              <a:rPr lang="en-US" sz="4000" b="1" dirty="0" smtClean="0">
                <a:solidFill>
                  <a:srgbClr val="00B050"/>
                </a:solidFill>
                <a:cs typeface="Arial" charset="0"/>
              </a:rPr>
              <a:t> </a:t>
            </a:r>
            <a:r>
              <a:rPr lang="en-US" sz="4000" b="1" dirty="0">
                <a:cs typeface="Arial" charset="0"/>
              </a:rPr>
              <a:t>value) {</a:t>
            </a:r>
          </a:p>
          <a:p>
            <a:pPr marL="609600" indent="-609600" eaLnBrk="1" hangingPunct="1">
              <a:lnSpc>
                <a:spcPct val="70000"/>
              </a:lnSpc>
              <a:buNone/>
            </a:pPr>
            <a:r>
              <a:rPr lang="en-US" sz="4000" b="1" dirty="0" smtClean="0">
                <a:solidFill>
                  <a:srgbClr val="00B050"/>
                </a:solidFill>
                <a:cs typeface="Arial" charset="0"/>
              </a:rPr>
              <a:t>   </a:t>
            </a:r>
            <a:r>
              <a:rPr lang="en-US" sz="4000" b="1" dirty="0" err="1" smtClean="0">
                <a:solidFill>
                  <a:srgbClr val="00B050"/>
                </a:solidFill>
                <a:cs typeface="Arial" charset="0"/>
              </a:rPr>
              <a:t>int</a:t>
            </a:r>
            <a:r>
              <a:rPr lang="en-US" sz="4000" b="1" dirty="0" smtClean="0">
                <a:solidFill>
                  <a:srgbClr val="00B050"/>
                </a:solidFill>
                <a:cs typeface="Arial" charset="0"/>
              </a:rPr>
              <a:t> </a:t>
            </a:r>
            <a:r>
              <a:rPr lang="en-US" sz="4000" b="1" dirty="0">
                <a:cs typeface="Arial" charset="0"/>
              </a:rPr>
              <a:t>temp = *</a:t>
            </a:r>
            <a:r>
              <a:rPr lang="en-US" sz="4000" b="1" dirty="0" err="1">
                <a:cs typeface="Arial" charset="0"/>
              </a:rPr>
              <a:t>addr</a:t>
            </a:r>
            <a:r>
              <a:rPr lang="en-US" sz="4000" b="1" dirty="0">
                <a:cs typeface="Arial" charset="0"/>
              </a:rPr>
              <a:t>;</a:t>
            </a:r>
          </a:p>
          <a:p>
            <a:pPr marL="609600" indent="-609600" eaLnBrk="1" hangingPunct="1">
              <a:lnSpc>
                <a:spcPct val="70000"/>
              </a:lnSpc>
              <a:buNone/>
            </a:pPr>
            <a:r>
              <a:rPr lang="en-US" sz="4000" b="1" dirty="0">
                <a:solidFill>
                  <a:srgbClr val="00B050"/>
                </a:solidFill>
                <a:cs typeface="Arial" charset="0"/>
              </a:rPr>
              <a:t> </a:t>
            </a:r>
            <a:r>
              <a:rPr lang="en-US" sz="4000" b="1" dirty="0" smtClean="0">
                <a:solidFill>
                  <a:srgbClr val="00B050"/>
                </a:solidFill>
                <a:cs typeface="Arial" charset="0"/>
              </a:rPr>
              <a:t>  </a:t>
            </a:r>
            <a:r>
              <a:rPr lang="en-US" sz="4000" b="1" dirty="0">
                <a:cs typeface="Arial" charset="0"/>
              </a:rPr>
              <a:t>*</a:t>
            </a:r>
            <a:r>
              <a:rPr lang="en-US" sz="4000" b="1" dirty="0" err="1">
                <a:cs typeface="Arial" charset="0"/>
              </a:rPr>
              <a:t>addr</a:t>
            </a:r>
            <a:r>
              <a:rPr lang="en-US" sz="4000" b="1" dirty="0">
                <a:cs typeface="Arial" charset="0"/>
              </a:rPr>
              <a:t> = value;</a:t>
            </a:r>
          </a:p>
          <a:p>
            <a:pPr marL="609600" indent="-609600" eaLnBrk="1" hangingPunct="1">
              <a:lnSpc>
                <a:spcPct val="70000"/>
              </a:lnSpc>
              <a:buNone/>
            </a:pPr>
            <a:r>
              <a:rPr lang="en-US" sz="4000" b="1" dirty="0">
                <a:cs typeface="Arial" charset="0"/>
              </a:rPr>
              <a:t>   </a:t>
            </a:r>
            <a:r>
              <a:rPr lang="en-US" sz="4000" b="1" dirty="0">
                <a:solidFill>
                  <a:srgbClr val="00B050"/>
                </a:solidFill>
                <a:cs typeface="Arial" charset="0"/>
              </a:rPr>
              <a:t>return</a:t>
            </a:r>
            <a:r>
              <a:rPr lang="en-US" sz="4000" b="1" dirty="0">
                <a:cs typeface="Arial" charset="0"/>
              </a:rPr>
              <a:t> temp;</a:t>
            </a:r>
          </a:p>
          <a:p>
            <a:pPr marL="609600" indent="-609600" eaLnBrk="1" hangingPunct="1">
              <a:lnSpc>
                <a:spcPct val="70000"/>
              </a:lnSpc>
              <a:buNone/>
            </a:pPr>
            <a:r>
              <a:rPr lang="en-US" sz="4000" b="1" dirty="0">
                <a:cs typeface="Arial" charset="0"/>
              </a:rPr>
              <a:t>}</a:t>
            </a:r>
          </a:p>
          <a:p>
            <a:pPr marL="609600" indent="-609600" algn="l" rtl="0" eaLnBrk="1" hangingPunct="1">
              <a:lnSpc>
                <a:spcPct val="70000"/>
              </a:lnSpc>
              <a:buFont typeface="Arial" charset="0"/>
              <a:buNone/>
            </a:pPr>
            <a:endParaRPr lang="en-US" sz="2000" b="1" dirty="0" smtClean="0">
              <a:cs typeface="Arial" charset="0"/>
            </a:endParaRPr>
          </a:p>
        </p:txBody>
      </p:sp>
      <p:sp>
        <p:nvSpPr>
          <p:cNvPr id="4" name="Slide Number Placeholder 3"/>
          <p:cNvSpPr txBox="1">
            <a:spLocks noGrp="1"/>
          </p:cNvSpPr>
          <p:nvPr/>
        </p:nvSpPr>
        <p:spPr>
          <a:xfrm>
            <a:off x="457200" y="6356350"/>
            <a:ext cx="2133600" cy="365125"/>
          </a:xfrm>
          <a:prstGeom prst="rect">
            <a:avLst/>
          </a:prstGeom>
          <a:noFill/>
        </p:spPr>
        <p:txBody>
          <a:bodyPr rtlCol="1" anchor="ctr"/>
          <a:lstStyle/>
          <a:p>
            <a:pPr rtl="1" fontAlgn="auto">
              <a:spcBef>
                <a:spcPts val="0"/>
              </a:spcBef>
              <a:spcAft>
                <a:spcPts val="0"/>
              </a:spcAft>
              <a:defRPr/>
            </a:pPr>
            <a:fld id="{3659C67A-AE09-4B33-A354-C172C760BF2F}" type="slidenum">
              <a:rPr lang="he-IL" sz="1200">
                <a:solidFill>
                  <a:schemeClr val="tx1">
                    <a:tint val="75000"/>
                  </a:schemeClr>
                </a:solidFill>
                <a:latin typeface="+mn-lt"/>
                <a:cs typeface="+mn-cs"/>
              </a:rPr>
              <a:pPr rtl="1" fontAlgn="auto">
                <a:spcBef>
                  <a:spcPts val="0"/>
                </a:spcBef>
                <a:spcAft>
                  <a:spcPts val="0"/>
                </a:spcAft>
                <a:defRPr/>
              </a:pPr>
              <a:t>32</a:t>
            </a:fld>
            <a:endParaRPr lang="he-IL" sz="1200">
              <a:solidFill>
                <a:schemeClr val="tx1">
                  <a:tint val="75000"/>
                </a:schemeClr>
              </a:solidFill>
              <a:latin typeface="+mn-lt"/>
              <a:cs typeface="+mn-cs"/>
            </a:endParaRPr>
          </a:p>
        </p:txBody>
      </p:sp>
    </p:spTree>
    <p:extLst>
      <p:ext uri="{BB962C8B-B14F-4D97-AF65-F5344CB8AC3E}">
        <p14:creationId xmlns:p14="http://schemas.microsoft.com/office/powerpoint/2010/main" val="40631994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5"/>
          <p:cNvSpPr>
            <a:spLocks noGrp="1"/>
          </p:cNvSpPr>
          <p:nvPr>
            <p:ph type="sldNum" sz="quarter" idx="12"/>
          </p:nvPr>
        </p:nvSpPr>
        <p:spPr/>
        <p:txBody>
          <a:bodyPr/>
          <a:lstStyle/>
          <a:p>
            <a:pPr>
              <a:defRPr/>
            </a:pPr>
            <a:fld id="{96ACB662-1ABD-4019-815F-F87911206877}" type="slidenum">
              <a:rPr lang="he-IL"/>
              <a:pPr>
                <a:defRPr/>
              </a:pPr>
              <a:t>33</a:t>
            </a:fld>
            <a:endParaRPr lang="he-IL"/>
          </a:p>
        </p:txBody>
      </p:sp>
      <p:sp>
        <p:nvSpPr>
          <p:cNvPr id="14338" name="Title 1"/>
          <p:cNvSpPr>
            <a:spLocks noGrp="1"/>
          </p:cNvSpPr>
          <p:nvPr>
            <p:ph type="title"/>
          </p:nvPr>
        </p:nvSpPr>
        <p:spPr/>
        <p:txBody>
          <a:bodyPr/>
          <a:lstStyle/>
          <a:p>
            <a:pPr algn="l" eaLnBrk="1" hangingPunct="1"/>
            <a:r>
              <a:rPr lang="en-US" dirty="0" smtClean="0">
                <a:cs typeface="Arial" charset="0"/>
              </a:rPr>
              <a:t>XV6 - Spinlock</a:t>
            </a:r>
            <a:endParaRPr lang="he-IL" dirty="0" smtClean="0"/>
          </a:p>
        </p:txBody>
      </p:sp>
      <p:sp>
        <p:nvSpPr>
          <p:cNvPr id="3" name="Content Placeholder 2"/>
          <p:cNvSpPr>
            <a:spLocks noGrp="1"/>
          </p:cNvSpPr>
          <p:nvPr>
            <p:ph idx="1"/>
          </p:nvPr>
        </p:nvSpPr>
        <p:spPr>
          <a:xfrm>
            <a:off x="457200" y="1600200"/>
            <a:ext cx="4191000" cy="4525963"/>
          </a:xfrm>
        </p:spPr>
        <p:txBody>
          <a:bodyPr>
            <a:normAutofit/>
          </a:bodyPr>
          <a:lstStyle/>
          <a:p>
            <a:pPr marL="609600" indent="-609600" eaLnBrk="1" hangingPunct="1">
              <a:lnSpc>
                <a:spcPct val="70000"/>
              </a:lnSpc>
              <a:buNone/>
            </a:pPr>
            <a:r>
              <a:rPr lang="en-US" sz="2000" b="1" dirty="0" err="1" smtClean="0">
                <a:solidFill>
                  <a:srgbClr val="00B050"/>
                </a:solidFill>
                <a:cs typeface="Arial" charset="0"/>
              </a:rPr>
              <a:t>spinlock.c</a:t>
            </a:r>
            <a:endParaRPr lang="en-US" sz="2000" b="1" dirty="0" smtClean="0">
              <a:solidFill>
                <a:srgbClr val="00B050"/>
              </a:solidFill>
              <a:cs typeface="Arial" charset="0"/>
            </a:endParaRPr>
          </a:p>
          <a:p>
            <a:pPr marL="609600" indent="-609600" eaLnBrk="1" hangingPunct="1">
              <a:lnSpc>
                <a:spcPct val="70000"/>
              </a:lnSpc>
              <a:buNone/>
            </a:pPr>
            <a:endParaRPr lang="en-US" sz="2000" b="1" dirty="0" smtClean="0">
              <a:cs typeface="Arial" charset="0"/>
            </a:endParaRPr>
          </a:p>
          <a:p>
            <a:pPr marL="609600" indent="-609600" eaLnBrk="1" hangingPunct="1">
              <a:lnSpc>
                <a:spcPct val="70000"/>
              </a:lnSpc>
              <a:buNone/>
            </a:pPr>
            <a:r>
              <a:rPr lang="en-US" sz="1100" dirty="0">
                <a:cs typeface="Arial" charset="0"/>
              </a:rPr>
              <a:t>// Acquire the lock.</a:t>
            </a:r>
          </a:p>
          <a:p>
            <a:pPr marL="609600" indent="-609600" eaLnBrk="1" hangingPunct="1">
              <a:lnSpc>
                <a:spcPct val="70000"/>
              </a:lnSpc>
              <a:buNone/>
            </a:pPr>
            <a:r>
              <a:rPr lang="en-US" sz="1100" dirty="0">
                <a:cs typeface="Arial" charset="0"/>
              </a:rPr>
              <a:t>// Loops (spins) until the lock is acquired.</a:t>
            </a:r>
          </a:p>
          <a:p>
            <a:pPr marL="609600" indent="-609600" eaLnBrk="1" hangingPunct="1">
              <a:lnSpc>
                <a:spcPct val="70000"/>
              </a:lnSpc>
              <a:buNone/>
            </a:pPr>
            <a:r>
              <a:rPr lang="en-US" sz="1100" dirty="0">
                <a:cs typeface="Arial" charset="0"/>
              </a:rPr>
              <a:t>// Holding a lock for a long time may cause</a:t>
            </a:r>
          </a:p>
          <a:p>
            <a:pPr marL="609600" indent="-609600" eaLnBrk="1" hangingPunct="1">
              <a:lnSpc>
                <a:spcPct val="70000"/>
              </a:lnSpc>
              <a:buNone/>
            </a:pPr>
            <a:r>
              <a:rPr lang="en-US" sz="1100" dirty="0">
                <a:cs typeface="Arial" charset="0"/>
              </a:rPr>
              <a:t>// other CPUs to waste time spinning to acquire it.</a:t>
            </a:r>
          </a:p>
          <a:p>
            <a:pPr marL="609600" indent="-609600" eaLnBrk="1" hangingPunct="1">
              <a:lnSpc>
                <a:spcPct val="70000"/>
              </a:lnSpc>
              <a:buNone/>
            </a:pPr>
            <a:r>
              <a:rPr lang="en-US" sz="1300" dirty="0">
                <a:cs typeface="Arial" charset="0"/>
              </a:rPr>
              <a:t>void</a:t>
            </a:r>
          </a:p>
          <a:p>
            <a:pPr marL="609600" indent="-609600" eaLnBrk="1" hangingPunct="1">
              <a:lnSpc>
                <a:spcPct val="70000"/>
              </a:lnSpc>
              <a:buNone/>
            </a:pPr>
            <a:r>
              <a:rPr lang="en-US" sz="1300" dirty="0">
                <a:cs typeface="Arial" charset="0"/>
              </a:rPr>
              <a:t>acquire(</a:t>
            </a:r>
            <a:r>
              <a:rPr lang="en-US" sz="1300" dirty="0" err="1">
                <a:cs typeface="Arial" charset="0"/>
              </a:rPr>
              <a:t>struct</a:t>
            </a:r>
            <a:r>
              <a:rPr lang="en-US" sz="1300" dirty="0">
                <a:cs typeface="Arial" charset="0"/>
              </a:rPr>
              <a:t> spinlock *</a:t>
            </a:r>
            <a:r>
              <a:rPr lang="en-US" sz="1300" dirty="0" err="1">
                <a:cs typeface="Arial" charset="0"/>
              </a:rPr>
              <a:t>lk</a:t>
            </a:r>
            <a:r>
              <a:rPr lang="en-US" sz="1300" dirty="0">
                <a:cs typeface="Arial" charset="0"/>
              </a:rPr>
              <a:t>)</a:t>
            </a:r>
          </a:p>
          <a:p>
            <a:pPr marL="609600" indent="-609600" eaLnBrk="1" hangingPunct="1">
              <a:lnSpc>
                <a:spcPct val="70000"/>
              </a:lnSpc>
              <a:buNone/>
            </a:pPr>
            <a:r>
              <a:rPr lang="en-US" sz="1300" dirty="0">
                <a:cs typeface="Arial" charset="0"/>
              </a:rPr>
              <a:t>{</a:t>
            </a:r>
          </a:p>
          <a:p>
            <a:pPr marL="609600" indent="-609600" eaLnBrk="1" hangingPunct="1">
              <a:lnSpc>
                <a:spcPct val="70000"/>
              </a:lnSpc>
              <a:buNone/>
            </a:pPr>
            <a:r>
              <a:rPr lang="en-US" sz="1300" dirty="0">
                <a:cs typeface="Arial" charset="0"/>
              </a:rPr>
              <a:t>  </a:t>
            </a:r>
            <a:r>
              <a:rPr lang="en-US" sz="1300" b="1" dirty="0" err="1">
                <a:solidFill>
                  <a:srgbClr val="FF0000"/>
                </a:solidFill>
                <a:cs typeface="Arial" charset="0"/>
              </a:rPr>
              <a:t>pushcli</a:t>
            </a:r>
            <a:r>
              <a:rPr lang="en-US" sz="1300" b="1" dirty="0">
                <a:solidFill>
                  <a:srgbClr val="FF0000"/>
                </a:solidFill>
                <a:cs typeface="Arial" charset="0"/>
              </a:rPr>
              <a:t>();</a:t>
            </a:r>
            <a:r>
              <a:rPr lang="en-US" sz="1300" dirty="0">
                <a:cs typeface="Arial" charset="0"/>
              </a:rPr>
              <a:t> // disable interrupts to avoid deadlock.</a:t>
            </a:r>
          </a:p>
          <a:p>
            <a:pPr marL="609600" indent="-609600" eaLnBrk="1" hangingPunct="1">
              <a:lnSpc>
                <a:spcPct val="70000"/>
              </a:lnSpc>
              <a:buNone/>
            </a:pPr>
            <a:r>
              <a:rPr lang="en-US" sz="1300" dirty="0">
                <a:cs typeface="Arial" charset="0"/>
              </a:rPr>
              <a:t>  if(holding(</a:t>
            </a:r>
            <a:r>
              <a:rPr lang="en-US" sz="1300" dirty="0" err="1">
                <a:cs typeface="Arial" charset="0"/>
              </a:rPr>
              <a:t>lk</a:t>
            </a:r>
            <a:r>
              <a:rPr lang="en-US" sz="1300" dirty="0">
                <a:cs typeface="Arial" charset="0"/>
              </a:rPr>
              <a:t>))</a:t>
            </a:r>
          </a:p>
          <a:p>
            <a:pPr marL="609600" indent="-609600" eaLnBrk="1" hangingPunct="1">
              <a:lnSpc>
                <a:spcPct val="70000"/>
              </a:lnSpc>
              <a:buNone/>
            </a:pPr>
            <a:r>
              <a:rPr lang="en-US" sz="1300" dirty="0">
                <a:cs typeface="Arial" charset="0"/>
              </a:rPr>
              <a:t>    panic("acquire");</a:t>
            </a:r>
          </a:p>
          <a:p>
            <a:pPr marL="609600" indent="-609600" eaLnBrk="1" hangingPunct="1">
              <a:lnSpc>
                <a:spcPct val="70000"/>
              </a:lnSpc>
              <a:buNone/>
            </a:pPr>
            <a:endParaRPr lang="en-US" sz="1300" dirty="0">
              <a:cs typeface="Arial" charset="0"/>
            </a:endParaRPr>
          </a:p>
          <a:p>
            <a:pPr marL="609600" indent="-609600" eaLnBrk="1" hangingPunct="1">
              <a:lnSpc>
                <a:spcPct val="70000"/>
              </a:lnSpc>
              <a:buNone/>
            </a:pPr>
            <a:r>
              <a:rPr lang="en-US" sz="1100" dirty="0">
                <a:cs typeface="Arial" charset="0"/>
              </a:rPr>
              <a:t>  // The </a:t>
            </a:r>
            <a:r>
              <a:rPr lang="en-US" sz="1100" dirty="0" err="1">
                <a:cs typeface="Arial" charset="0"/>
              </a:rPr>
              <a:t>xchg</a:t>
            </a:r>
            <a:r>
              <a:rPr lang="en-US" sz="1100" dirty="0">
                <a:cs typeface="Arial" charset="0"/>
              </a:rPr>
              <a:t> is atomic.</a:t>
            </a:r>
          </a:p>
          <a:p>
            <a:pPr marL="609600" indent="-609600" eaLnBrk="1" hangingPunct="1">
              <a:lnSpc>
                <a:spcPct val="70000"/>
              </a:lnSpc>
              <a:buNone/>
            </a:pPr>
            <a:r>
              <a:rPr lang="en-US" sz="1100" dirty="0">
                <a:cs typeface="Arial" charset="0"/>
              </a:rPr>
              <a:t>  // It also serializes, so that reads after acquire are not</a:t>
            </a:r>
          </a:p>
          <a:p>
            <a:pPr marL="609600" indent="-609600" eaLnBrk="1" hangingPunct="1">
              <a:lnSpc>
                <a:spcPct val="70000"/>
              </a:lnSpc>
              <a:buNone/>
            </a:pPr>
            <a:r>
              <a:rPr lang="en-US" sz="1100" dirty="0">
                <a:cs typeface="Arial" charset="0"/>
              </a:rPr>
              <a:t>  // reordered before it. </a:t>
            </a:r>
          </a:p>
          <a:p>
            <a:pPr marL="609600" indent="-609600" eaLnBrk="1" hangingPunct="1">
              <a:lnSpc>
                <a:spcPct val="70000"/>
              </a:lnSpc>
              <a:buNone/>
            </a:pPr>
            <a:r>
              <a:rPr lang="en-US" sz="1300" dirty="0">
                <a:cs typeface="Arial" charset="0"/>
              </a:rPr>
              <a:t>  while(</a:t>
            </a:r>
            <a:r>
              <a:rPr lang="en-US" sz="1300" b="1" dirty="0" err="1">
                <a:solidFill>
                  <a:srgbClr val="0070C0"/>
                </a:solidFill>
                <a:cs typeface="Arial" charset="0"/>
              </a:rPr>
              <a:t>xchg</a:t>
            </a:r>
            <a:r>
              <a:rPr lang="en-US" sz="1300" b="1" dirty="0">
                <a:solidFill>
                  <a:srgbClr val="0070C0"/>
                </a:solidFill>
                <a:cs typeface="Arial" charset="0"/>
              </a:rPr>
              <a:t>(&amp;</a:t>
            </a:r>
            <a:r>
              <a:rPr lang="en-US" sz="1300" b="1" dirty="0" err="1">
                <a:solidFill>
                  <a:srgbClr val="0070C0"/>
                </a:solidFill>
                <a:cs typeface="Arial" charset="0"/>
              </a:rPr>
              <a:t>lk</a:t>
            </a:r>
            <a:r>
              <a:rPr lang="en-US" sz="1300" b="1" dirty="0">
                <a:solidFill>
                  <a:srgbClr val="0070C0"/>
                </a:solidFill>
                <a:cs typeface="Arial" charset="0"/>
              </a:rPr>
              <a:t>-&gt;locked, 1) </a:t>
            </a:r>
            <a:r>
              <a:rPr lang="en-US" sz="1300" dirty="0">
                <a:cs typeface="Arial" charset="0"/>
              </a:rPr>
              <a:t>!= 0)</a:t>
            </a:r>
          </a:p>
          <a:p>
            <a:pPr marL="609600" indent="-609600" eaLnBrk="1" hangingPunct="1">
              <a:lnSpc>
                <a:spcPct val="70000"/>
              </a:lnSpc>
              <a:buNone/>
            </a:pPr>
            <a:r>
              <a:rPr lang="en-US" sz="1300" dirty="0">
                <a:cs typeface="Arial" charset="0"/>
              </a:rPr>
              <a:t>    ;</a:t>
            </a:r>
          </a:p>
          <a:p>
            <a:pPr marL="609600" indent="-609600" eaLnBrk="1" hangingPunct="1">
              <a:lnSpc>
                <a:spcPct val="70000"/>
              </a:lnSpc>
              <a:buNone/>
            </a:pPr>
            <a:endParaRPr lang="en-US" sz="1300" dirty="0">
              <a:cs typeface="Arial" charset="0"/>
            </a:endParaRPr>
          </a:p>
          <a:p>
            <a:pPr marL="609600" indent="-609600" eaLnBrk="1" hangingPunct="1">
              <a:lnSpc>
                <a:spcPct val="70000"/>
              </a:lnSpc>
              <a:buNone/>
            </a:pPr>
            <a:r>
              <a:rPr lang="en-US" sz="1300" dirty="0">
                <a:cs typeface="Arial" charset="0"/>
              </a:rPr>
              <a:t>  </a:t>
            </a:r>
            <a:r>
              <a:rPr lang="en-US" sz="1100" dirty="0">
                <a:cs typeface="Arial" charset="0"/>
              </a:rPr>
              <a:t>// Record info about lock acquisition for debugging.</a:t>
            </a:r>
          </a:p>
          <a:p>
            <a:pPr marL="609600" indent="-609600" eaLnBrk="1" hangingPunct="1">
              <a:lnSpc>
                <a:spcPct val="70000"/>
              </a:lnSpc>
              <a:buNone/>
            </a:pPr>
            <a:r>
              <a:rPr lang="en-US" sz="1300" dirty="0">
                <a:cs typeface="Arial" charset="0"/>
              </a:rPr>
              <a:t>  </a:t>
            </a:r>
            <a:r>
              <a:rPr lang="en-US" sz="1300" dirty="0" err="1">
                <a:cs typeface="Arial" charset="0"/>
              </a:rPr>
              <a:t>lk</a:t>
            </a:r>
            <a:r>
              <a:rPr lang="en-US" sz="1300" dirty="0">
                <a:cs typeface="Arial" charset="0"/>
              </a:rPr>
              <a:t>-&gt;</a:t>
            </a:r>
            <a:r>
              <a:rPr lang="en-US" sz="1300" dirty="0" err="1">
                <a:cs typeface="Arial" charset="0"/>
              </a:rPr>
              <a:t>cpu</a:t>
            </a:r>
            <a:r>
              <a:rPr lang="en-US" sz="1300" dirty="0">
                <a:cs typeface="Arial" charset="0"/>
              </a:rPr>
              <a:t> = </a:t>
            </a:r>
            <a:r>
              <a:rPr lang="en-US" sz="1300" dirty="0" err="1">
                <a:cs typeface="Arial" charset="0"/>
              </a:rPr>
              <a:t>cpu</a:t>
            </a:r>
            <a:r>
              <a:rPr lang="en-US" sz="1300" dirty="0">
                <a:cs typeface="Arial" charset="0"/>
              </a:rPr>
              <a:t>;</a:t>
            </a:r>
          </a:p>
          <a:p>
            <a:pPr marL="609600" indent="-609600" eaLnBrk="1" hangingPunct="1">
              <a:lnSpc>
                <a:spcPct val="70000"/>
              </a:lnSpc>
              <a:buNone/>
            </a:pPr>
            <a:r>
              <a:rPr lang="en-US" sz="1300" dirty="0">
                <a:cs typeface="Arial" charset="0"/>
              </a:rPr>
              <a:t>  </a:t>
            </a:r>
            <a:r>
              <a:rPr lang="en-US" sz="1300" dirty="0" err="1">
                <a:cs typeface="Arial" charset="0"/>
              </a:rPr>
              <a:t>getcallerpcs</a:t>
            </a:r>
            <a:r>
              <a:rPr lang="en-US" sz="1300" dirty="0">
                <a:cs typeface="Arial" charset="0"/>
              </a:rPr>
              <a:t>(&amp;</a:t>
            </a:r>
            <a:r>
              <a:rPr lang="en-US" sz="1300" dirty="0" err="1">
                <a:cs typeface="Arial" charset="0"/>
              </a:rPr>
              <a:t>lk</a:t>
            </a:r>
            <a:r>
              <a:rPr lang="en-US" sz="1300" dirty="0">
                <a:cs typeface="Arial" charset="0"/>
              </a:rPr>
              <a:t>, </a:t>
            </a:r>
            <a:r>
              <a:rPr lang="en-US" sz="1300" dirty="0" err="1">
                <a:cs typeface="Arial" charset="0"/>
              </a:rPr>
              <a:t>lk</a:t>
            </a:r>
            <a:r>
              <a:rPr lang="en-US" sz="1300" dirty="0">
                <a:cs typeface="Arial" charset="0"/>
              </a:rPr>
              <a:t>-&gt;pcs);</a:t>
            </a:r>
          </a:p>
          <a:p>
            <a:pPr marL="609600" indent="-609600" eaLnBrk="1" hangingPunct="1">
              <a:lnSpc>
                <a:spcPct val="70000"/>
              </a:lnSpc>
              <a:buNone/>
            </a:pPr>
            <a:r>
              <a:rPr lang="en-US" sz="1300" dirty="0">
                <a:cs typeface="Arial" charset="0"/>
              </a:rPr>
              <a:t>}</a:t>
            </a:r>
          </a:p>
          <a:p>
            <a:pPr marL="609600" indent="-609600" algn="l" rtl="0" eaLnBrk="1" hangingPunct="1">
              <a:lnSpc>
                <a:spcPct val="70000"/>
              </a:lnSpc>
              <a:buFont typeface="Arial" charset="0"/>
              <a:buNone/>
            </a:pPr>
            <a:endParaRPr lang="en-US" sz="2000" b="1" dirty="0" smtClean="0">
              <a:cs typeface="Arial" charset="0"/>
            </a:endParaRPr>
          </a:p>
        </p:txBody>
      </p:sp>
      <p:sp>
        <p:nvSpPr>
          <p:cNvPr id="4" name="Slide Number Placeholder 3"/>
          <p:cNvSpPr txBox="1">
            <a:spLocks noGrp="1"/>
          </p:cNvSpPr>
          <p:nvPr/>
        </p:nvSpPr>
        <p:spPr>
          <a:xfrm>
            <a:off x="457200" y="6356350"/>
            <a:ext cx="2133600" cy="365125"/>
          </a:xfrm>
          <a:prstGeom prst="rect">
            <a:avLst/>
          </a:prstGeom>
          <a:noFill/>
        </p:spPr>
        <p:txBody>
          <a:bodyPr rtlCol="1" anchor="ctr"/>
          <a:lstStyle/>
          <a:p>
            <a:pPr rtl="1" fontAlgn="auto">
              <a:spcBef>
                <a:spcPts val="0"/>
              </a:spcBef>
              <a:spcAft>
                <a:spcPts val="0"/>
              </a:spcAft>
              <a:defRPr/>
            </a:pPr>
            <a:fld id="{3659C67A-AE09-4B33-A354-C172C760BF2F}" type="slidenum">
              <a:rPr lang="he-IL" sz="1200">
                <a:solidFill>
                  <a:schemeClr val="tx1">
                    <a:tint val="75000"/>
                  </a:schemeClr>
                </a:solidFill>
                <a:latin typeface="+mn-lt"/>
                <a:cs typeface="+mn-cs"/>
              </a:rPr>
              <a:pPr rtl="1" fontAlgn="auto">
                <a:spcBef>
                  <a:spcPts val="0"/>
                </a:spcBef>
                <a:spcAft>
                  <a:spcPts val="0"/>
                </a:spcAft>
                <a:defRPr/>
              </a:pPr>
              <a:t>33</a:t>
            </a:fld>
            <a:endParaRPr lang="he-IL" sz="1200">
              <a:solidFill>
                <a:schemeClr val="tx1">
                  <a:tint val="75000"/>
                </a:schemeClr>
              </a:solidFill>
              <a:latin typeface="+mn-lt"/>
              <a:cs typeface="+mn-cs"/>
            </a:endParaRPr>
          </a:p>
        </p:txBody>
      </p:sp>
      <p:sp>
        <p:nvSpPr>
          <p:cNvPr id="7" name="Content Placeholder 2"/>
          <p:cNvSpPr txBox="1">
            <a:spLocks/>
          </p:cNvSpPr>
          <p:nvPr/>
        </p:nvSpPr>
        <p:spPr bwMode="auto">
          <a:xfrm>
            <a:off x="4800600" y="1524000"/>
            <a:ext cx="41910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eaLnBrk="1" hangingPunct="1">
              <a:lnSpc>
                <a:spcPct val="70000"/>
              </a:lnSpc>
              <a:buFont typeface="Arial" charset="0"/>
              <a:buNone/>
            </a:pPr>
            <a:r>
              <a:rPr lang="en-US" sz="2000" b="1" dirty="0" err="1" smtClean="0">
                <a:solidFill>
                  <a:srgbClr val="00B050"/>
                </a:solidFill>
                <a:cs typeface="Arial" charset="0"/>
              </a:rPr>
              <a:t>spinlock.c</a:t>
            </a:r>
            <a:endParaRPr lang="en-US" sz="2000" b="1" dirty="0" smtClean="0">
              <a:solidFill>
                <a:srgbClr val="00B050"/>
              </a:solidFill>
              <a:cs typeface="Arial" charset="0"/>
            </a:endParaRPr>
          </a:p>
          <a:p>
            <a:pPr marL="609600" indent="-609600" eaLnBrk="1" hangingPunct="1">
              <a:lnSpc>
                <a:spcPct val="70000"/>
              </a:lnSpc>
              <a:buFont typeface="Arial" charset="0"/>
              <a:buNone/>
            </a:pPr>
            <a:endParaRPr lang="en-US" sz="2000" b="1" dirty="0" smtClean="0">
              <a:cs typeface="Arial" charset="0"/>
            </a:endParaRPr>
          </a:p>
          <a:p>
            <a:pPr marL="609600" indent="-609600" eaLnBrk="1" hangingPunct="1">
              <a:lnSpc>
                <a:spcPct val="70000"/>
              </a:lnSpc>
              <a:buNone/>
            </a:pPr>
            <a:r>
              <a:rPr lang="en-US" sz="1300" dirty="0">
                <a:cs typeface="Arial" charset="0"/>
              </a:rPr>
              <a:t>// Release the lock.</a:t>
            </a:r>
          </a:p>
          <a:p>
            <a:pPr marL="609600" indent="-609600" eaLnBrk="1" hangingPunct="1">
              <a:lnSpc>
                <a:spcPct val="70000"/>
              </a:lnSpc>
              <a:buNone/>
            </a:pPr>
            <a:r>
              <a:rPr lang="en-US" sz="1300" dirty="0">
                <a:cs typeface="Arial" charset="0"/>
              </a:rPr>
              <a:t>void</a:t>
            </a:r>
          </a:p>
          <a:p>
            <a:pPr marL="609600" indent="-609600" eaLnBrk="1" hangingPunct="1">
              <a:lnSpc>
                <a:spcPct val="70000"/>
              </a:lnSpc>
              <a:buNone/>
            </a:pPr>
            <a:r>
              <a:rPr lang="en-US" sz="1300" dirty="0">
                <a:cs typeface="Arial" charset="0"/>
              </a:rPr>
              <a:t>release(</a:t>
            </a:r>
            <a:r>
              <a:rPr lang="en-US" sz="1300" dirty="0" err="1">
                <a:cs typeface="Arial" charset="0"/>
              </a:rPr>
              <a:t>struct</a:t>
            </a:r>
            <a:r>
              <a:rPr lang="en-US" sz="1300" dirty="0">
                <a:cs typeface="Arial" charset="0"/>
              </a:rPr>
              <a:t> spinlock *</a:t>
            </a:r>
            <a:r>
              <a:rPr lang="en-US" sz="1300" dirty="0" err="1">
                <a:cs typeface="Arial" charset="0"/>
              </a:rPr>
              <a:t>lk</a:t>
            </a:r>
            <a:r>
              <a:rPr lang="en-US" sz="1300" dirty="0">
                <a:cs typeface="Arial" charset="0"/>
              </a:rPr>
              <a:t>)</a:t>
            </a:r>
          </a:p>
          <a:p>
            <a:pPr marL="609600" indent="-609600" eaLnBrk="1" hangingPunct="1">
              <a:lnSpc>
                <a:spcPct val="70000"/>
              </a:lnSpc>
              <a:buNone/>
            </a:pPr>
            <a:r>
              <a:rPr lang="en-US" sz="1300" dirty="0">
                <a:cs typeface="Arial" charset="0"/>
              </a:rPr>
              <a:t>{</a:t>
            </a:r>
          </a:p>
          <a:p>
            <a:pPr marL="609600" indent="-609600" eaLnBrk="1" hangingPunct="1">
              <a:lnSpc>
                <a:spcPct val="70000"/>
              </a:lnSpc>
              <a:buNone/>
            </a:pPr>
            <a:r>
              <a:rPr lang="en-US" sz="1300" dirty="0">
                <a:cs typeface="Arial" charset="0"/>
              </a:rPr>
              <a:t>  if(!holding(</a:t>
            </a:r>
            <a:r>
              <a:rPr lang="en-US" sz="1300" dirty="0" err="1">
                <a:cs typeface="Arial" charset="0"/>
              </a:rPr>
              <a:t>lk</a:t>
            </a:r>
            <a:r>
              <a:rPr lang="en-US" sz="1300" dirty="0">
                <a:cs typeface="Arial" charset="0"/>
              </a:rPr>
              <a:t>))</a:t>
            </a:r>
          </a:p>
          <a:p>
            <a:pPr marL="609600" indent="-609600" eaLnBrk="1" hangingPunct="1">
              <a:lnSpc>
                <a:spcPct val="70000"/>
              </a:lnSpc>
              <a:buNone/>
            </a:pPr>
            <a:r>
              <a:rPr lang="en-US" sz="1300" dirty="0">
                <a:cs typeface="Arial" charset="0"/>
              </a:rPr>
              <a:t>    panic("release");</a:t>
            </a:r>
          </a:p>
          <a:p>
            <a:pPr marL="609600" indent="-609600" eaLnBrk="1" hangingPunct="1">
              <a:lnSpc>
                <a:spcPct val="70000"/>
              </a:lnSpc>
              <a:buNone/>
            </a:pPr>
            <a:endParaRPr lang="en-US" sz="1300" dirty="0">
              <a:cs typeface="Arial" charset="0"/>
            </a:endParaRPr>
          </a:p>
          <a:p>
            <a:pPr marL="609600" indent="-609600" eaLnBrk="1" hangingPunct="1">
              <a:lnSpc>
                <a:spcPct val="70000"/>
              </a:lnSpc>
              <a:buNone/>
            </a:pPr>
            <a:r>
              <a:rPr lang="en-US" sz="1300" dirty="0">
                <a:cs typeface="Arial" charset="0"/>
              </a:rPr>
              <a:t>  </a:t>
            </a:r>
            <a:r>
              <a:rPr lang="en-US" sz="1300" dirty="0" err="1">
                <a:cs typeface="Arial" charset="0"/>
              </a:rPr>
              <a:t>lk</a:t>
            </a:r>
            <a:r>
              <a:rPr lang="en-US" sz="1300" dirty="0">
                <a:cs typeface="Arial" charset="0"/>
              </a:rPr>
              <a:t>-&gt;pcs[0] = 0;</a:t>
            </a:r>
          </a:p>
          <a:p>
            <a:pPr marL="609600" indent="-609600" eaLnBrk="1" hangingPunct="1">
              <a:lnSpc>
                <a:spcPct val="70000"/>
              </a:lnSpc>
              <a:buNone/>
            </a:pPr>
            <a:r>
              <a:rPr lang="en-US" sz="1300" dirty="0">
                <a:cs typeface="Arial" charset="0"/>
              </a:rPr>
              <a:t>  </a:t>
            </a:r>
            <a:r>
              <a:rPr lang="en-US" sz="1300" dirty="0" err="1">
                <a:cs typeface="Arial" charset="0"/>
              </a:rPr>
              <a:t>lk</a:t>
            </a:r>
            <a:r>
              <a:rPr lang="en-US" sz="1300" dirty="0">
                <a:cs typeface="Arial" charset="0"/>
              </a:rPr>
              <a:t>-&gt;</a:t>
            </a:r>
            <a:r>
              <a:rPr lang="en-US" sz="1300" dirty="0" err="1">
                <a:cs typeface="Arial" charset="0"/>
              </a:rPr>
              <a:t>cpu</a:t>
            </a:r>
            <a:r>
              <a:rPr lang="en-US" sz="1300" dirty="0">
                <a:cs typeface="Arial" charset="0"/>
              </a:rPr>
              <a:t> = 0;</a:t>
            </a:r>
          </a:p>
          <a:p>
            <a:pPr marL="609600" indent="-609600" eaLnBrk="1" hangingPunct="1">
              <a:lnSpc>
                <a:spcPct val="70000"/>
              </a:lnSpc>
              <a:buNone/>
            </a:pPr>
            <a:endParaRPr lang="en-US" sz="1300" dirty="0">
              <a:cs typeface="Arial" charset="0"/>
            </a:endParaRPr>
          </a:p>
          <a:p>
            <a:pPr marL="609600" indent="-609600" eaLnBrk="1" hangingPunct="1">
              <a:lnSpc>
                <a:spcPct val="70000"/>
              </a:lnSpc>
              <a:buNone/>
            </a:pPr>
            <a:r>
              <a:rPr lang="en-US" sz="1300" dirty="0">
                <a:cs typeface="Arial" charset="0"/>
              </a:rPr>
              <a:t>  </a:t>
            </a:r>
            <a:r>
              <a:rPr lang="en-US" sz="1100" dirty="0">
                <a:cs typeface="Arial" charset="0"/>
              </a:rPr>
              <a:t>// The </a:t>
            </a:r>
            <a:r>
              <a:rPr lang="en-US" sz="1100" dirty="0" err="1">
                <a:cs typeface="Arial" charset="0"/>
              </a:rPr>
              <a:t>xchg</a:t>
            </a:r>
            <a:r>
              <a:rPr lang="en-US" sz="1100" dirty="0">
                <a:cs typeface="Arial" charset="0"/>
              </a:rPr>
              <a:t> serializes, so that reads before release are </a:t>
            </a:r>
          </a:p>
          <a:p>
            <a:pPr marL="609600" indent="-609600" eaLnBrk="1" hangingPunct="1">
              <a:lnSpc>
                <a:spcPct val="70000"/>
              </a:lnSpc>
              <a:buNone/>
            </a:pPr>
            <a:r>
              <a:rPr lang="en-US" sz="1100" dirty="0">
                <a:cs typeface="Arial" charset="0"/>
              </a:rPr>
              <a:t>  // not reordered after it.  The 1996 </a:t>
            </a:r>
            <a:r>
              <a:rPr lang="en-US" sz="1100" dirty="0" err="1">
                <a:cs typeface="Arial" charset="0"/>
              </a:rPr>
              <a:t>PentiumPro</a:t>
            </a:r>
            <a:r>
              <a:rPr lang="en-US" sz="1100" dirty="0">
                <a:cs typeface="Arial" charset="0"/>
              </a:rPr>
              <a:t> manual (Volume 3,</a:t>
            </a:r>
          </a:p>
          <a:p>
            <a:pPr marL="609600" indent="-609600" eaLnBrk="1" hangingPunct="1">
              <a:lnSpc>
                <a:spcPct val="70000"/>
              </a:lnSpc>
              <a:buNone/>
            </a:pPr>
            <a:r>
              <a:rPr lang="en-US" sz="1100" dirty="0">
                <a:cs typeface="Arial" charset="0"/>
              </a:rPr>
              <a:t>  // 7.2) says reads can be carried out speculatively and in</a:t>
            </a:r>
          </a:p>
          <a:p>
            <a:pPr marL="609600" indent="-609600" eaLnBrk="1" hangingPunct="1">
              <a:lnSpc>
                <a:spcPct val="70000"/>
              </a:lnSpc>
              <a:buNone/>
            </a:pPr>
            <a:r>
              <a:rPr lang="en-US" sz="1100" dirty="0">
                <a:cs typeface="Arial" charset="0"/>
              </a:rPr>
              <a:t>  // any order, which implies we need to serialize here.</a:t>
            </a:r>
          </a:p>
          <a:p>
            <a:pPr marL="609600" indent="-609600" eaLnBrk="1" hangingPunct="1">
              <a:lnSpc>
                <a:spcPct val="70000"/>
              </a:lnSpc>
              <a:buNone/>
            </a:pPr>
            <a:r>
              <a:rPr lang="en-US" sz="1100" dirty="0">
                <a:cs typeface="Arial" charset="0"/>
              </a:rPr>
              <a:t>  // But the 2007 Intel 64 Architecture Memory Ordering White</a:t>
            </a:r>
          </a:p>
          <a:p>
            <a:pPr marL="609600" indent="-609600" eaLnBrk="1" hangingPunct="1">
              <a:lnSpc>
                <a:spcPct val="70000"/>
              </a:lnSpc>
              <a:buNone/>
            </a:pPr>
            <a:r>
              <a:rPr lang="en-US" sz="1100" dirty="0">
                <a:cs typeface="Arial" charset="0"/>
              </a:rPr>
              <a:t>  // Paper says that Intel 64 and IA-32 will not move a load</a:t>
            </a:r>
          </a:p>
          <a:p>
            <a:pPr marL="609600" indent="-609600" eaLnBrk="1" hangingPunct="1">
              <a:lnSpc>
                <a:spcPct val="70000"/>
              </a:lnSpc>
              <a:buNone/>
            </a:pPr>
            <a:r>
              <a:rPr lang="en-US" sz="1100" dirty="0">
                <a:cs typeface="Arial" charset="0"/>
              </a:rPr>
              <a:t>  // after a store. So lock-&gt;locked = 0 would work here.</a:t>
            </a:r>
          </a:p>
          <a:p>
            <a:pPr marL="609600" indent="-609600" eaLnBrk="1" hangingPunct="1">
              <a:lnSpc>
                <a:spcPct val="70000"/>
              </a:lnSpc>
              <a:buNone/>
            </a:pPr>
            <a:r>
              <a:rPr lang="en-US" sz="1100" dirty="0">
                <a:cs typeface="Arial" charset="0"/>
              </a:rPr>
              <a:t>  // The </a:t>
            </a:r>
            <a:r>
              <a:rPr lang="en-US" sz="1100" dirty="0" err="1">
                <a:cs typeface="Arial" charset="0"/>
              </a:rPr>
              <a:t>xchg</a:t>
            </a:r>
            <a:r>
              <a:rPr lang="en-US" sz="1100" dirty="0">
                <a:cs typeface="Arial" charset="0"/>
              </a:rPr>
              <a:t> being </a:t>
            </a:r>
            <a:r>
              <a:rPr lang="en-US" sz="1100" dirty="0" err="1">
                <a:cs typeface="Arial" charset="0"/>
              </a:rPr>
              <a:t>asm</a:t>
            </a:r>
            <a:r>
              <a:rPr lang="en-US" sz="1100" dirty="0">
                <a:cs typeface="Arial" charset="0"/>
              </a:rPr>
              <a:t> volatile ensures </a:t>
            </a:r>
            <a:r>
              <a:rPr lang="en-US" sz="1100" dirty="0" err="1">
                <a:cs typeface="Arial" charset="0"/>
              </a:rPr>
              <a:t>gcc</a:t>
            </a:r>
            <a:r>
              <a:rPr lang="en-US" sz="1100" dirty="0">
                <a:cs typeface="Arial" charset="0"/>
              </a:rPr>
              <a:t> emits it after</a:t>
            </a:r>
          </a:p>
          <a:p>
            <a:pPr marL="609600" indent="-609600" eaLnBrk="1" hangingPunct="1">
              <a:lnSpc>
                <a:spcPct val="70000"/>
              </a:lnSpc>
              <a:buNone/>
            </a:pPr>
            <a:r>
              <a:rPr lang="en-US" sz="1100" dirty="0">
                <a:cs typeface="Arial" charset="0"/>
              </a:rPr>
              <a:t>  // the above assignments (and after the critical section).</a:t>
            </a:r>
          </a:p>
          <a:p>
            <a:pPr marL="609600" indent="-609600" eaLnBrk="1" hangingPunct="1">
              <a:lnSpc>
                <a:spcPct val="70000"/>
              </a:lnSpc>
              <a:buNone/>
            </a:pPr>
            <a:r>
              <a:rPr lang="en-US" sz="1300" dirty="0">
                <a:cs typeface="Arial" charset="0"/>
              </a:rPr>
              <a:t>  </a:t>
            </a:r>
            <a:r>
              <a:rPr lang="en-US" sz="1300" b="1" dirty="0" err="1">
                <a:solidFill>
                  <a:srgbClr val="0070C0"/>
                </a:solidFill>
                <a:cs typeface="Arial" charset="0"/>
              </a:rPr>
              <a:t>xchg</a:t>
            </a:r>
            <a:r>
              <a:rPr lang="en-US" sz="1300" b="1" dirty="0">
                <a:solidFill>
                  <a:srgbClr val="0070C0"/>
                </a:solidFill>
                <a:cs typeface="Arial" charset="0"/>
              </a:rPr>
              <a:t>(&amp;</a:t>
            </a:r>
            <a:r>
              <a:rPr lang="en-US" sz="1300" b="1" dirty="0" err="1">
                <a:solidFill>
                  <a:srgbClr val="0070C0"/>
                </a:solidFill>
                <a:cs typeface="Arial" charset="0"/>
              </a:rPr>
              <a:t>lk</a:t>
            </a:r>
            <a:r>
              <a:rPr lang="en-US" sz="1300" b="1" dirty="0">
                <a:solidFill>
                  <a:srgbClr val="0070C0"/>
                </a:solidFill>
                <a:cs typeface="Arial" charset="0"/>
              </a:rPr>
              <a:t>-&gt;locked, 0);</a:t>
            </a:r>
          </a:p>
          <a:p>
            <a:pPr marL="609600" indent="-609600" eaLnBrk="1" hangingPunct="1">
              <a:lnSpc>
                <a:spcPct val="70000"/>
              </a:lnSpc>
              <a:buNone/>
            </a:pPr>
            <a:endParaRPr lang="en-US" sz="1300" dirty="0">
              <a:cs typeface="Arial" charset="0"/>
            </a:endParaRPr>
          </a:p>
          <a:p>
            <a:pPr marL="609600" indent="-609600" eaLnBrk="1" hangingPunct="1">
              <a:lnSpc>
                <a:spcPct val="70000"/>
              </a:lnSpc>
              <a:buNone/>
            </a:pPr>
            <a:r>
              <a:rPr lang="en-US" sz="1300" dirty="0">
                <a:cs typeface="Arial" charset="0"/>
              </a:rPr>
              <a:t>  </a:t>
            </a:r>
            <a:r>
              <a:rPr lang="en-US" sz="1300" b="1" dirty="0" err="1">
                <a:solidFill>
                  <a:srgbClr val="FF0000"/>
                </a:solidFill>
                <a:cs typeface="Arial" charset="0"/>
              </a:rPr>
              <a:t>popcli</a:t>
            </a:r>
            <a:r>
              <a:rPr lang="en-US" sz="1300" b="1" dirty="0">
                <a:solidFill>
                  <a:srgbClr val="FF0000"/>
                </a:solidFill>
                <a:cs typeface="Arial" charset="0"/>
              </a:rPr>
              <a:t>();</a:t>
            </a:r>
          </a:p>
          <a:p>
            <a:pPr marL="609600" indent="-609600" eaLnBrk="1" hangingPunct="1">
              <a:lnSpc>
                <a:spcPct val="70000"/>
              </a:lnSpc>
              <a:buNone/>
            </a:pPr>
            <a:r>
              <a:rPr lang="en-US" sz="1300" dirty="0">
                <a:cs typeface="Arial" charset="0"/>
              </a:rPr>
              <a:t>}</a:t>
            </a:r>
            <a:endParaRPr lang="en-US" sz="2000" dirty="0" smtClean="0">
              <a:cs typeface="Arial" charset="0"/>
            </a:endParaRPr>
          </a:p>
        </p:txBody>
      </p:sp>
    </p:spTree>
    <p:extLst>
      <p:ext uri="{BB962C8B-B14F-4D97-AF65-F5344CB8AC3E}">
        <p14:creationId xmlns:p14="http://schemas.microsoft.com/office/powerpoint/2010/main" val="9170090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5"/>
          <p:cNvSpPr>
            <a:spLocks noGrp="1"/>
          </p:cNvSpPr>
          <p:nvPr>
            <p:ph type="sldNum" sz="quarter" idx="12"/>
          </p:nvPr>
        </p:nvSpPr>
        <p:spPr/>
        <p:txBody>
          <a:bodyPr/>
          <a:lstStyle/>
          <a:p>
            <a:pPr>
              <a:defRPr/>
            </a:pPr>
            <a:fld id="{96ACB662-1ABD-4019-815F-F87911206877}" type="slidenum">
              <a:rPr lang="he-IL"/>
              <a:pPr>
                <a:defRPr/>
              </a:pPr>
              <a:t>34</a:t>
            </a:fld>
            <a:endParaRPr lang="he-IL"/>
          </a:p>
        </p:txBody>
      </p:sp>
      <p:sp>
        <p:nvSpPr>
          <p:cNvPr id="14338" name="Title 1"/>
          <p:cNvSpPr>
            <a:spLocks noGrp="1"/>
          </p:cNvSpPr>
          <p:nvPr>
            <p:ph type="title"/>
          </p:nvPr>
        </p:nvSpPr>
        <p:spPr/>
        <p:txBody>
          <a:bodyPr/>
          <a:lstStyle/>
          <a:p>
            <a:pPr algn="l" eaLnBrk="1" hangingPunct="1"/>
            <a:r>
              <a:rPr lang="en-US" dirty="0" smtClean="0">
                <a:cs typeface="Arial" charset="0"/>
              </a:rPr>
              <a:t>XV6 - Scheduler</a:t>
            </a:r>
            <a:endParaRPr lang="he-IL" dirty="0" smtClean="0"/>
          </a:p>
        </p:txBody>
      </p:sp>
      <p:sp>
        <p:nvSpPr>
          <p:cNvPr id="3" name="Content Placeholder 2"/>
          <p:cNvSpPr>
            <a:spLocks noGrp="1"/>
          </p:cNvSpPr>
          <p:nvPr>
            <p:ph idx="1"/>
          </p:nvPr>
        </p:nvSpPr>
        <p:spPr>
          <a:xfrm>
            <a:off x="457200" y="1600200"/>
            <a:ext cx="4191000" cy="4525963"/>
          </a:xfrm>
        </p:spPr>
        <p:txBody>
          <a:bodyPr>
            <a:normAutofit/>
          </a:bodyPr>
          <a:lstStyle/>
          <a:p>
            <a:pPr marL="609600" indent="-609600" eaLnBrk="1" hangingPunct="1">
              <a:lnSpc>
                <a:spcPct val="70000"/>
              </a:lnSpc>
              <a:buNone/>
            </a:pPr>
            <a:r>
              <a:rPr lang="en-US" sz="2000" b="1" dirty="0" err="1" smtClean="0">
                <a:solidFill>
                  <a:srgbClr val="00B050"/>
                </a:solidFill>
                <a:cs typeface="Arial" charset="0"/>
              </a:rPr>
              <a:t>proc.c</a:t>
            </a:r>
            <a:endParaRPr lang="en-US" sz="2000" b="1" dirty="0" smtClean="0">
              <a:solidFill>
                <a:srgbClr val="00B050"/>
              </a:solidFill>
              <a:cs typeface="Arial" charset="0"/>
            </a:endParaRPr>
          </a:p>
          <a:p>
            <a:pPr marL="609600" indent="-609600" eaLnBrk="1" hangingPunct="1">
              <a:lnSpc>
                <a:spcPct val="70000"/>
              </a:lnSpc>
              <a:buNone/>
            </a:pPr>
            <a:endParaRPr lang="en-US" sz="2000" b="1" dirty="0" smtClean="0">
              <a:cs typeface="Arial" charset="0"/>
            </a:endParaRPr>
          </a:p>
          <a:p>
            <a:pPr marL="609600" indent="-609600" eaLnBrk="1" hangingPunct="1">
              <a:lnSpc>
                <a:spcPct val="70000"/>
              </a:lnSpc>
              <a:buNone/>
            </a:pPr>
            <a:r>
              <a:rPr lang="en-US" sz="1100" dirty="0">
                <a:cs typeface="Arial" charset="0"/>
              </a:rPr>
              <a:t>// Per-CPU process scheduler.</a:t>
            </a:r>
          </a:p>
          <a:p>
            <a:pPr marL="609600" indent="-609600" eaLnBrk="1" hangingPunct="1">
              <a:lnSpc>
                <a:spcPct val="70000"/>
              </a:lnSpc>
              <a:buNone/>
            </a:pPr>
            <a:r>
              <a:rPr lang="en-US" sz="1100" dirty="0">
                <a:cs typeface="Arial" charset="0"/>
              </a:rPr>
              <a:t>// Each CPU calls scheduler() after setting itself up.</a:t>
            </a:r>
          </a:p>
          <a:p>
            <a:pPr marL="609600" indent="-609600" eaLnBrk="1" hangingPunct="1">
              <a:lnSpc>
                <a:spcPct val="70000"/>
              </a:lnSpc>
              <a:buNone/>
            </a:pPr>
            <a:r>
              <a:rPr lang="en-US" sz="1100" dirty="0">
                <a:cs typeface="Arial" charset="0"/>
              </a:rPr>
              <a:t>// Scheduler never returns.  It loops, doing:</a:t>
            </a:r>
          </a:p>
          <a:p>
            <a:pPr marL="609600" indent="-609600" eaLnBrk="1" hangingPunct="1">
              <a:lnSpc>
                <a:spcPct val="70000"/>
              </a:lnSpc>
              <a:buNone/>
            </a:pPr>
            <a:r>
              <a:rPr lang="en-US" sz="1100" dirty="0">
                <a:cs typeface="Arial" charset="0"/>
              </a:rPr>
              <a:t>//  - choose a process to run</a:t>
            </a:r>
          </a:p>
          <a:p>
            <a:pPr marL="609600" indent="-609600" eaLnBrk="1" hangingPunct="1">
              <a:lnSpc>
                <a:spcPct val="70000"/>
              </a:lnSpc>
              <a:buNone/>
            </a:pPr>
            <a:r>
              <a:rPr lang="en-US" sz="1100" dirty="0">
                <a:cs typeface="Arial" charset="0"/>
              </a:rPr>
              <a:t>//  - </a:t>
            </a:r>
            <a:r>
              <a:rPr lang="en-US" sz="1100" dirty="0" err="1">
                <a:cs typeface="Arial" charset="0"/>
              </a:rPr>
              <a:t>swtch</a:t>
            </a:r>
            <a:r>
              <a:rPr lang="en-US" sz="1100" dirty="0">
                <a:cs typeface="Arial" charset="0"/>
              </a:rPr>
              <a:t> to start running that process</a:t>
            </a:r>
          </a:p>
          <a:p>
            <a:pPr marL="609600" indent="-609600" eaLnBrk="1" hangingPunct="1">
              <a:lnSpc>
                <a:spcPct val="70000"/>
              </a:lnSpc>
              <a:buNone/>
            </a:pPr>
            <a:r>
              <a:rPr lang="en-US" sz="1100" dirty="0">
                <a:cs typeface="Arial" charset="0"/>
              </a:rPr>
              <a:t>//  - eventually that process transfers control</a:t>
            </a:r>
          </a:p>
          <a:p>
            <a:pPr marL="609600" indent="-609600" eaLnBrk="1" hangingPunct="1">
              <a:lnSpc>
                <a:spcPct val="70000"/>
              </a:lnSpc>
              <a:buNone/>
            </a:pPr>
            <a:r>
              <a:rPr lang="en-US" sz="1100" dirty="0">
                <a:cs typeface="Arial" charset="0"/>
              </a:rPr>
              <a:t>//      via </a:t>
            </a:r>
            <a:r>
              <a:rPr lang="en-US" sz="1100" dirty="0" err="1">
                <a:cs typeface="Arial" charset="0"/>
              </a:rPr>
              <a:t>swtch</a:t>
            </a:r>
            <a:r>
              <a:rPr lang="en-US" sz="1100" dirty="0">
                <a:cs typeface="Arial" charset="0"/>
              </a:rPr>
              <a:t> back to the scheduler.</a:t>
            </a:r>
          </a:p>
          <a:p>
            <a:pPr marL="609600" indent="-609600" eaLnBrk="1" hangingPunct="1">
              <a:lnSpc>
                <a:spcPct val="70000"/>
              </a:lnSpc>
              <a:buNone/>
            </a:pPr>
            <a:r>
              <a:rPr lang="en-US" sz="1400" dirty="0">
                <a:cs typeface="Arial" charset="0"/>
              </a:rPr>
              <a:t>void</a:t>
            </a:r>
          </a:p>
          <a:p>
            <a:pPr marL="609600" indent="-609600" eaLnBrk="1" hangingPunct="1">
              <a:lnSpc>
                <a:spcPct val="70000"/>
              </a:lnSpc>
              <a:buNone/>
            </a:pPr>
            <a:r>
              <a:rPr lang="en-US" sz="1400" dirty="0">
                <a:cs typeface="Arial" charset="0"/>
              </a:rPr>
              <a:t>scheduler(void)</a:t>
            </a:r>
          </a:p>
          <a:p>
            <a:pPr marL="609600" indent="-609600" eaLnBrk="1" hangingPunct="1">
              <a:lnSpc>
                <a:spcPct val="70000"/>
              </a:lnSpc>
              <a:buNone/>
            </a:pPr>
            <a:r>
              <a:rPr lang="en-US" sz="1400" dirty="0">
                <a:cs typeface="Arial" charset="0"/>
              </a:rPr>
              <a:t>{</a:t>
            </a:r>
          </a:p>
          <a:p>
            <a:pPr marL="609600" indent="-609600" eaLnBrk="1" hangingPunct="1">
              <a:lnSpc>
                <a:spcPct val="70000"/>
              </a:lnSpc>
              <a:buNone/>
            </a:pPr>
            <a:r>
              <a:rPr lang="en-US" sz="1400" dirty="0">
                <a:cs typeface="Arial" charset="0"/>
              </a:rPr>
              <a:t>  </a:t>
            </a:r>
            <a:r>
              <a:rPr lang="en-US" sz="1400" dirty="0" err="1">
                <a:cs typeface="Arial" charset="0"/>
              </a:rPr>
              <a:t>struct</a:t>
            </a:r>
            <a:r>
              <a:rPr lang="en-US" sz="1400" dirty="0">
                <a:cs typeface="Arial" charset="0"/>
              </a:rPr>
              <a:t> </a:t>
            </a:r>
            <a:r>
              <a:rPr lang="en-US" sz="1400" dirty="0" err="1">
                <a:cs typeface="Arial" charset="0"/>
              </a:rPr>
              <a:t>proc</a:t>
            </a:r>
            <a:r>
              <a:rPr lang="en-US" sz="1400" dirty="0">
                <a:cs typeface="Arial" charset="0"/>
              </a:rPr>
              <a:t> *p;</a:t>
            </a:r>
          </a:p>
          <a:p>
            <a:pPr marL="609600" indent="-609600" eaLnBrk="1" hangingPunct="1">
              <a:lnSpc>
                <a:spcPct val="70000"/>
              </a:lnSpc>
              <a:buNone/>
            </a:pPr>
            <a:endParaRPr lang="en-US" sz="1400" dirty="0">
              <a:cs typeface="Arial" charset="0"/>
            </a:endParaRPr>
          </a:p>
          <a:p>
            <a:pPr marL="609600" indent="-609600" eaLnBrk="1" hangingPunct="1">
              <a:lnSpc>
                <a:spcPct val="70000"/>
              </a:lnSpc>
              <a:buNone/>
            </a:pPr>
            <a:r>
              <a:rPr lang="en-US" sz="1400" dirty="0">
                <a:cs typeface="Arial" charset="0"/>
              </a:rPr>
              <a:t>  for(;;){</a:t>
            </a:r>
          </a:p>
          <a:p>
            <a:pPr marL="609600" indent="-609600" eaLnBrk="1" hangingPunct="1">
              <a:lnSpc>
                <a:spcPct val="70000"/>
              </a:lnSpc>
              <a:buNone/>
            </a:pPr>
            <a:r>
              <a:rPr lang="en-US" sz="1400" dirty="0">
                <a:cs typeface="Arial" charset="0"/>
              </a:rPr>
              <a:t>    // Enable interrupts on this processor.</a:t>
            </a:r>
          </a:p>
          <a:p>
            <a:pPr marL="609600" indent="-609600" eaLnBrk="1" hangingPunct="1">
              <a:lnSpc>
                <a:spcPct val="70000"/>
              </a:lnSpc>
              <a:buNone/>
            </a:pPr>
            <a:r>
              <a:rPr lang="en-US" sz="1400" dirty="0">
                <a:cs typeface="Arial" charset="0"/>
              </a:rPr>
              <a:t>    </a:t>
            </a:r>
            <a:r>
              <a:rPr lang="en-US" sz="1400" dirty="0" err="1">
                <a:cs typeface="Arial" charset="0"/>
              </a:rPr>
              <a:t>sti</a:t>
            </a:r>
            <a:r>
              <a:rPr lang="en-US" sz="1400" dirty="0">
                <a:cs typeface="Arial" charset="0"/>
              </a:rPr>
              <a:t>();</a:t>
            </a:r>
          </a:p>
          <a:p>
            <a:pPr marL="609600" indent="-609600" eaLnBrk="1" hangingPunct="1">
              <a:lnSpc>
                <a:spcPct val="70000"/>
              </a:lnSpc>
              <a:buNone/>
            </a:pPr>
            <a:endParaRPr lang="en-US" sz="1400" dirty="0">
              <a:cs typeface="Arial" charset="0"/>
            </a:endParaRPr>
          </a:p>
          <a:p>
            <a:pPr marL="609600" indent="-609600" eaLnBrk="1" hangingPunct="1">
              <a:lnSpc>
                <a:spcPct val="70000"/>
              </a:lnSpc>
              <a:buNone/>
            </a:pPr>
            <a:r>
              <a:rPr lang="en-US" sz="1100" dirty="0">
                <a:cs typeface="Arial" charset="0"/>
              </a:rPr>
              <a:t>    // Loop over process table looking for process to run.</a:t>
            </a:r>
          </a:p>
          <a:p>
            <a:pPr marL="609600" indent="-609600" eaLnBrk="1" hangingPunct="1">
              <a:lnSpc>
                <a:spcPct val="70000"/>
              </a:lnSpc>
              <a:buNone/>
            </a:pPr>
            <a:r>
              <a:rPr lang="en-US" sz="1400" dirty="0">
                <a:cs typeface="Arial" charset="0"/>
              </a:rPr>
              <a:t>    </a:t>
            </a:r>
            <a:r>
              <a:rPr lang="en-US" sz="1400" b="1" dirty="0">
                <a:solidFill>
                  <a:srgbClr val="FF0000"/>
                </a:solidFill>
                <a:cs typeface="Arial" charset="0"/>
              </a:rPr>
              <a:t>acquire(&amp;</a:t>
            </a:r>
            <a:r>
              <a:rPr lang="en-US" sz="1400" b="1" dirty="0" err="1">
                <a:solidFill>
                  <a:srgbClr val="FF0000"/>
                </a:solidFill>
                <a:cs typeface="Arial" charset="0"/>
              </a:rPr>
              <a:t>ptable.lock</a:t>
            </a:r>
            <a:r>
              <a:rPr lang="en-US" sz="1400" b="1" dirty="0">
                <a:solidFill>
                  <a:srgbClr val="FF0000"/>
                </a:solidFill>
                <a:cs typeface="Arial" charset="0"/>
              </a:rPr>
              <a:t>);</a:t>
            </a:r>
          </a:p>
          <a:p>
            <a:pPr marL="609600" indent="-609600" eaLnBrk="1" hangingPunct="1">
              <a:lnSpc>
                <a:spcPct val="70000"/>
              </a:lnSpc>
              <a:buNone/>
            </a:pPr>
            <a:r>
              <a:rPr lang="en-US" sz="1400" dirty="0">
                <a:cs typeface="Arial" charset="0"/>
              </a:rPr>
              <a:t>    for(p = </a:t>
            </a:r>
            <a:r>
              <a:rPr lang="en-US" sz="1400" dirty="0" err="1">
                <a:cs typeface="Arial" charset="0"/>
              </a:rPr>
              <a:t>ptable.proc</a:t>
            </a:r>
            <a:r>
              <a:rPr lang="en-US" sz="1400" dirty="0">
                <a:cs typeface="Arial" charset="0"/>
              </a:rPr>
              <a:t>; p &lt; &amp;</a:t>
            </a:r>
            <a:r>
              <a:rPr lang="en-US" sz="1400" dirty="0" err="1">
                <a:cs typeface="Arial" charset="0"/>
              </a:rPr>
              <a:t>ptable.proc</a:t>
            </a:r>
            <a:r>
              <a:rPr lang="en-US" sz="1400" dirty="0">
                <a:cs typeface="Arial" charset="0"/>
              </a:rPr>
              <a:t>[NPROC]; p++){</a:t>
            </a:r>
          </a:p>
          <a:p>
            <a:pPr marL="609600" indent="-609600" eaLnBrk="1" hangingPunct="1">
              <a:lnSpc>
                <a:spcPct val="70000"/>
              </a:lnSpc>
              <a:buNone/>
            </a:pPr>
            <a:r>
              <a:rPr lang="en-US" sz="1400" dirty="0">
                <a:cs typeface="Arial" charset="0"/>
              </a:rPr>
              <a:t>      if(p-&gt;state != RUNNABLE)</a:t>
            </a:r>
          </a:p>
          <a:p>
            <a:pPr marL="609600" indent="-609600" eaLnBrk="1" hangingPunct="1">
              <a:lnSpc>
                <a:spcPct val="70000"/>
              </a:lnSpc>
              <a:buNone/>
            </a:pPr>
            <a:r>
              <a:rPr lang="en-US" sz="1400" dirty="0">
                <a:cs typeface="Arial" charset="0"/>
              </a:rPr>
              <a:t>        continue;</a:t>
            </a:r>
          </a:p>
          <a:p>
            <a:pPr marL="609600" indent="-609600" eaLnBrk="1" hangingPunct="1">
              <a:lnSpc>
                <a:spcPct val="70000"/>
              </a:lnSpc>
              <a:buNone/>
            </a:pPr>
            <a:endParaRPr lang="en-US" sz="1100" dirty="0">
              <a:cs typeface="Arial" charset="0"/>
            </a:endParaRPr>
          </a:p>
          <a:p>
            <a:pPr marL="609600" indent="-609600" algn="l" rtl="0" eaLnBrk="1" hangingPunct="1">
              <a:lnSpc>
                <a:spcPct val="70000"/>
              </a:lnSpc>
              <a:buFont typeface="Arial" charset="0"/>
              <a:buNone/>
            </a:pPr>
            <a:endParaRPr lang="en-US" sz="2000" b="1" dirty="0" smtClean="0">
              <a:cs typeface="Arial" charset="0"/>
            </a:endParaRPr>
          </a:p>
        </p:txBody>
      </p:sp>
      <p:sp>
        <p:nvSpPr>
          <p:cNvPr id="4" name="Slide Number Placeholder 3"/>
          <p:cNvSpPr txBox="1">
            <a:spLocks noGrp="1"/>
          </p:cNvSpPr>
          <p:nvPr/>
        </p:nvSpPr>
        <p:spPr>
          <a:xfrm>
            <a:off x="457200" y="6356350"/>
            <a:ext cx="2133600" cy="365125"/>
          </a:xfrm>
          <a:prstGeom prst="rect">
            <a:avLst/>
          </a:prstGeom>
          <a:noFill/>
        </p:spPr>
        <p:txBody>
          <a:bodyPr rtlCol="1" anchor="ctr"/>
          <a:lstStyle/>
          <a:p>
            <a:pPr rtl="1" fontAlgn="auto">
              <a:spcBef>
                <a:spcPts val="0"/>
              </a:spcBef>
              <a:spcAft>
                <a:spcPts val="0"/>
              </a:spcAft>
              <a:defRPr/>
            </a:pPr>
            <a:fld id="{3659C67A-AE09-4B33-A354-C172C760BF2F}" type="slidenum">
              <a:rPr lang="he-IL" sz="1200">
                <a:solidFill>
                  <a:schemeClr val="tx1">
                    <a:tint val="75000"/>
                  </a:schemeClr>
                </a:solidFill>
                <a:latin typeface="+mn-lt"/>
                <a:cs typeface="+mn-cs"/>
              </a:rPr>
              <a:pPr rtl="1" fontAlgn="auto">
                <a:spcBef>
                  <a:spcPts val="0"/>
                </a:spcBef>
                <a:spcAft>
                  <a:spcPts val="0"/>
                </a:spcAft>
                <a:defRPr/>
              </a:pPr>
              <a:t>34</a:t>
            </a:fld>
            <a:endParaRPr lang="he-IL" sz="1200">
              <a:solidFill>
                <a:schemeClr val="tx1">
                  <a:tint val="75000"/>
                </a:schemeClr>
              </a:solidFill>
              <a:latin typeface="+mn-lt"/>
              <a:cs typeface="+mn-cs"/>
            </a:endParaRPr>
          </a:p>
        </p:txBody>
      </p:sp>
      <p:sp>
        <p:nvSpPr>
          <p:cNvPr id="7" name="Content Placeholder 2"/>
          <p:cNvSpPr txBox="1">
            <a:spLocks/>
          </p:cNvSpPr>
          <p:nvPr/>
        </p:nvSpPr>
        <p:spPr bwMode="auto">
          <a:xfrm>
            <a:off x="4800600" y="1524000"/>
            <a:ext cx="41910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eaLnBrk="1" hangingPunct="1">
              <a:lnSpc>
                <a:spcPct val="70000"/>
              </a:lnSpc>
              <a:buFont typeface="Arial" charset="0"/>
              <a:buNone/>
            </a:pPr>
            <a:r>
              <a:rPr lang="en-US" sz="2000" b="1" dirty="0" err="1" smtClean="0">
                <a:solidFill>
                  <a:srgbClr val="00B050"/>
                </a:solidFill>
                <a:cs typeface="Arial" charset="0"/>
              </a:rPr>
              <a:t>proc.c</a:t>
            </a:r>
            <a:endParaRPr lang="en-US" sz="2000" b="1" dirty="0" smtClean="0">
              <a:solidFill>
                <a:srgbClr val="00B050"/>
              </a:solidFill>
              <a:cs typeface="Arial" charset="0"/>
            </a:endParaRPr>
          </a:p>
          <a:p>
            <a:pPr marL="609600" indent="-609600" eaLnBrk="1" hangingPunct="1">
              <a:lnSpc>
                <a:spcPct val="70000"/>
              </a:lnSpc>
              <a:buFont typeface="Arial" charset="0"/>
              <a:buNone/>
            </a:pPr>
            <a:endParaRPr lang="en-US" sz="2000" b="1" dirty="0" smtClean="0">
              <a:cs typeface="Arial" charset="0"/>
            </a:endParaRPr>
          </a:p>
          <a:p>
            <a:pPr marL="609600" indent="-609600" eaLnBrk="1" hangingPunct="1">
              <a:lnSpc>
                <a:spcPct val="70000"/>
              </a:lnSpc>
              <a:buNone/>
            </a:pPr>
            <a:r>
              <a:rPr lang="en-US" sz="1100" dirty="0" smtClean="0">
                <a:cs typeface="Arial" charset="0"/>
              </a:rPr>
              <a:t>      // </a:t>
            </a:r>
            <a:r>
              <a:rPr lang="en-US" sz="1100" dirty="0">
                <a:cs typeface="Arial" charset="0"/>
              </a:rPr>
              <a:t>Switch to chosen process.  It is the process's job</a:t>
            </a:r>
          </a:p>
          <a:p>
            <a:pPr marL="609600" indent="-609600" eaLnBrk="1" hangingPunct="1">
              <a:lnSpc>
                <a:spcPct val="70000"/>
              </a:lnSpc>
              <a:buNone/>
            </a:pPr>
            <a:r>
              <a:rPr lang="en-US" sz="1100" dirty="0">
                <a:cs typeface="Arial" charset="0"/>
              </a:rPr>
              <a:t>      // to release </a:t>
            </a:r>
            <a:r>
              <a:rPr lang="en-US" sz="1100" dirty="0" err="1">
                <a:cs typeface="Arial" charset="0"/>
              </a:rPr>
              <a:t>ptable.lock</a:t>
            </a:r>
            <a:r>
              <a:rPr lang="en-US" sz="1100" dirty="0">
                <a:cs typeface="Arial" charset="0"/>
              </a:rPr>
              <a:t> and then reacquire it</a:t>
            </a:r>
          </a:p>
          <a:p>
            <a:pPr marL="609600" indent="-609600" eaLnBrk="1" hangingPunct="1">
              <a:lnSpc>
                <a:spcPct val="70000"/>
              </a:lnSpc>
              <a:buNone/>
            </a:pPr>
            <a:r>
              <a:rPr lang="en-US" sz="1100" dirty="0">
                <a:cs typeface="Arial" charset="0"/>
              </a:rPr>
              <a:t>      // before jumping back to us.</a:t>
            </a:r>
            <a:endParaRPr lang="en-US" sz="1400" dirty="0">
              <a:cs typeface="Arial" charset="0"/>
            </a:endParaRPr>
          </a:p>
          <a:p>
            <a:pPr marL="609600" indent="-609600" eaLnBrk="1" hangingPunct="1">
              <a:lnSpc>
                <a:spcPct val="70000"/>
              </a:lnSpc>
              <a:buNone/>
            </a:pPr>
            <a:r>
              <a:rPr lang="en-US" sz="1400" dirty="0">
                <a:cs typeface="Arial" charset="0"/>
              </a:rPr>
              <a:t>      </a:t>
            </a:r>
            <a:r>
              <a:rPr lang="en-US" sz="1400" dirty="0" err="1">
                <a:cs typeface="Arial" charset="0"/>
              </a:rPr>
              <a:t>proc</a:t>
            </a:r>
            <a:r>
              <a:rPr lang="en-US" sz="1400" dirty="0">
                <a:cs typeface="Arial" charset="0"/>
              </a:rPr>
              <a:t> = p;</a:t>
            </a:r>
          </a:p>
          <a:p>
            <a:pPr marL="609600" indent="-609600" eaLnBrk="1" hangingPunct="1">
              <a:lnSpc>
                <a:spcPct val="70000"/>
              </a:lnSpc>
              <a:buNone/>
            </a:pPr>
            <a:r>
              <a:rPr lang="en-US" sz="1400" dirty="0">
                <a:cs typeface="Arial" charset="0"/>
              </a:rPr>
              <a:t>      </a:t>
            </a:r>
            <a:r>
              <a:rPr lang="en-US" sz="1400" dirty="0" err="1">
                <a:cs typeface="Arial" charset="0"/>
              </a:rPr>
              <a:t>switchuvm</a:t>
            </a:r>
            <a:r>
              <a:rPr lang="en-US" sz="1400" dirty="0">
                <a:cs typeface="Arial" charset="0"/>
              </a:rPr>
              <a:t>(p);</a:t>
            </a:r>
          </a:p>
          <a:p>
            <a:pPr marL="609600" indent="-609600" eaLnBrk="1" hangingPunct="1">
              <a:lnSpc>
                <a:spcPct val="70000"/>
              </a:lnSpc>
              <a:buNone/>
            </a:pPr>
            <a:r>
              <a:rPr lang="en-US" sz="1400" dirty="0">
                <a:cs typeface="Arial" charset="0"/>
              </a:rPr>
              <a:t>      p-&gt;state = RUNNING;</a:t>
            </a:r>
          </a:p>
          <a:p>
            <a:pPr marL="609600" indent="-609600" eaLnBrk="1" hangingPunct="1">
              <a:lnSpc>
                <a:spcPct val="70000"/>
              </a:lnSpc>
              <a:buNone/>
            </a:pPr>
            <a:r>
              <a:rPr lang="en-US" sz="1400" dirty="0">
                <a:cs typeface="Arial" charset="0"/>
              </a:rPr>
              <a:t>      </a:t>
            </a:r>
            <a:r>
              <a:rPr lang="en-US" sz="1400" dirty="0" err="1">
                <a:cs typeface="Arial" charset="0"/>
              </a:rPr>
              <a:t>swtch</a:t>
            </a:r>
            <a:r>
              <a:rPr lang="en-US" sz="1400" dirty="0">
                <a:cs typeface="Arial" charset="0"/>
              </a:rPr>
              <a:t>(&amp;</a:t>
            </a:r>
            <a:r>
              <a:rPr lang="en-US" sz="1400" dirty="0" err="1">
                <a:cs typeface="Arial" charset="0"/>
              </a:rPr>
              <a:t>cpu</a:t>
            </a:r>
            <a:r>
              <a:rPr lang="en-US" sz="1400" dirty="0">
                <a:cs typeface="Arial" charset="0"/>
              </a:rPr>
              <a:t>-&gt;scheduler, </a:t>
            </a:r>
            <a:r>
              <a:rPr lang="en-US" sz="1400" dirty="0" err="1">
                <a:cs typeface="Arial" charset="0"/>
              </a:rPr>
              <a:t>proc</a:t>
            </a:r>
            <a:r>
              <a:rPr lang="en-US" sz="1400" dirty="0">
                <a:cs typeface="Arial" charset="0"/>
              </a:rPr>
              <a:t>-&gt;context);</a:t>
            </a:r>
          </a:p>
          <a:p>
            <a:pPr marL="609600" indent="-609600" eaLnBrk="1" hangingPunct="1">
              <a:lnSpc>
                <a:spcPct val="70000"/>
              </a:lnSpc>
              <a:buNone/>
            </a:pPr>
            <a:r>
              <a:rPr lang="en-US" sz="1400" dirty="0">
                <a:cs typeface="Arial" charset="0"/>
              </a:rPr>
              <a:t>      </a:t>
            </a:r>
            <a:r>
              <a:rPr lang="en-US" sz="1400" dirty="0" err="1">
                <a:cs typeface="Arial" charset="0"/>
              </a:rPr>
              <a:t>switchkvm</a:t>
            </a:r>
            <a:r>
              <a:rPr lang="en-US" sz="1400" dirty="0">
                <a:cs typeface="Arial" charset="0"/>
              </a:rPr>
              <a:t>();</a:t>
            </a:r>
          </a:p>
          <a:p>
            <a:pPr marL="609600" indent="-609600" eaLnBrk="1" hangingPunct="1">
              <a:lnSpc>
                <a:spcPct val="70000"/>
              </a:lnSpc>
              <a:buNone/>
            </a:pPr>
            <a:endParaRPr lang="en-US" sz="1400" dirty="0">
              <a:cs typeface="Arial" charset="0"/>
            </a:endParaRPr>
          </a:p>
          <a:p>
            <a:pPr marL="609600" indent="-609600" eaLnBrk="1" hangingPunct="1">
              <a:lnSpc>
                <a:spcPct val="70000"/>
              </a:lnSpc>
              <a:buNone/>
            </a:pPr>
            <a:r>
              <a:rPr lang="en-US" sz="1400" dirty="0">
                <a:cs typeface="Arial" charset="0"/>
              </a:rPr>
              <a:t>      </a:t>
            </a:r>
            <a:r>
              <a:rPr lang="en-US" sz="1100" dirty="0">
                <a:cs typeface="Arial" charset="0"/>
              </a:rPr>
              <a:t>// Process is done running for now.</a:t>
            </a:r>
          </a:p>
          <a:p>
            <a:pPr marL="609600" indent="-609600" eaLnBrk="1" hangingPunct="1">
              <a:lnSpc>
                <a:spcPct val="70000"/>
              </a:lnSpc>
              <a:buNone/>
            </a:pPr>
            <a:r>
              <a:rPr lang="en-US" sz="1100" dirty="0">
                <a:cs typeface="Arial" charset="0"/>
              </a:rPr>
              <a:t>     </a:t>
            </a:r>
            <a:r>
              <a:rPr lang="en-US" sz="1100" dirty="0" smtClean="0">
                <a:cs typeface="Arial" charset="0"/>
              </a:rPr>
              <a:t>  // </a:t>
            </a:r>
            <a:r>
              <a:rPr lang="en-US" sz="1100" dirty="0">
                <a:cs typeface="Arial" charset="0"/>
              </a:rPr>
              <a:t>It should have changed its p-&gt;state before coming back.</a:t>
            </a:r>
          </a:p>
          <a:p>
            <a:pPr marL="609600" indent="-609600" eaLnBrk="1" hangingPunct="1">
              <a:lnSpc>
                <a:spcPct val="70000"/>
              </a:lnSpc>
              <a:buNone/>
            </a:pPr>
            <a:r>
              <a:rPr lang="en-US" sz="1400" dirty="0">
                <a:cs typeface="Arial" charset="0"/>
              </a:rPr>
              <a:t>      </a:t>
            </a:r>
            <a:r>
              <a:rPr lang="en-US" sz="1400" dirty="0" err="1">
                <a:cs typeface="Arial" charset="0"/>
              </a:rPr>
              <a:t>proc</a:t>
            </a:r>
            <a:r>
              <a:rPr lang="en-US" sz="1400" dirty="0">
                <a:cs typeface="Arial" charset="0"/>
              </a:rPr>
              <a:t> = 0;</a:t>
            </a:r>
          </a:p>
          <a:p>
            <a:pPr marL="609600" indent="-609600" eaLnBrk="1" hangingPunct="1">
              <a:lnSpc>
                <a:spcPct val="70000"/>
              </a:lnSpc>
              <a:buNone/>
            </a:pPr>
            <a:r>
              <a:rPr lang="en-US" sz="1400" dirty="0">
                <a:cs typeface="Arial" charset="0"/>
              </a:rPr>
              <a:t>    }</a:t>
            </a:r>
          </a:p>
          <a:p>
            <a:pPr marL="609600" indent="-609600" eaLnBrk="1" hangingPunct="1">
              <a:lnSpc>
                <a:spcPct val="70000"/>
              </a:lnSpc>
              <a:buNone/>
            </a:pPr>
            <a:r>
              <a:rPr lang="en-US" sz="1400" b="1" dirty="0">
                <a:solidFill>
                  <a:srgbClr val="FF0000"/>
                </a:solidFill>
                <a:cs typeface="Arial" charset="0"/>
              </a:rPr>
              <a:t>    release(&amp;</a:t>
            </a:r>
            <a:r>
              <a:rPr lang="en-US" sz="1400" b="1" dirty="0" err="1">
                <a:solidFill>
                  <a:srgbClr val="FF0000"/>
                </a:solidFill>
                <a:cs typeface="Arial" charset="0"/>
              </a:rPr>
              <a:t>ptable.lock</a:t>
            </a:r>
            <a:r>
              <a:rPr lang="en-US" sz="1400" b="1" dirty="0">
                <a:solidFill>
                  <a:srgbClr val="FF0000"/>
                </a:solidFill>
                <a:cs typeface="Arial" charset="0"/>
              </a:rPr>
              <a:t>);</a:t>
            </a:r>
          </a:p>
          <a:p>
            <a:pPr marL="609600" indent="-609600" eaLnBrk="1" hangingPunct="1">
              <a:lnSpc>
                <a:spcPct val="70000"/>
              </a:lnSpc>
              <a:buNone/>
            </a:pPr>
            <a:endParaRPr lang="en-US" sz="1400" dirty="0">
              <a:cs typeface="Arial" charset="0"/>
            </a:endParaRPr>
          </a:p>
          <a:p>
            <a:pPr marL="609600" indent="-609600" eaLnBrk="1" hangingPunct="1">
              <a:lnSpc>
                <a:spcPct val="70000"/>
              </a:lnSpc>
              <a:buNone/>
            </a:pPr>
            <a:r>
              <a:rPr lang="en-US" sz="1400" dirty="0">
                <a:cs typeface="Arial" charset="0"/>
              </a:rPr>
              <a:t>  }</a:t>
            </a:r>
          </a:p>
          <a:p>
            <a:pPr marL="609600" indent="-609600" eaLnBrk="1" hangingPunct="1">
              <a:lnSpc>
                <a:spcPct val="70000"/>
              </a:lnSpc>
              <a:buNone/>
            </a:pPr>
            <a:r>
              <a:rPr lang="en-US" sz="1400" dirty="0">
                <a:cs typeface="Arial" charset="0"/>
              </a:rPr>
              <a:t>}</a:t>
            </a:r>
            <a:endParaRPr lang="en-US" sz="2000" dirty="0" smtClean="0">
              <a:cs typeface="Arial" charset="0"/>
            </a:endParaRPr>
          </a:p>
        </p:txBody>
      </p:sp>
    </p:spTree>
    <p:extLst>
      <p:ext uri="{BB962C8B-B14F-4D97-AF65-F5344CB8AC3E}">
        <p14:creationId xmlns:p14="http://schemas.microsoft.com/office/powerpoint/2010/main" val="14345015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tech. note on POSIX threads</a:t>
            </a:r>
            <a:endParaRPr lang="en-US" dirty="0"/>
          </a:p>
        </p:txBody>
      </p:sp>
      <p:sp>
        <p:nvSpPr>
          <p:cNvPr id="3" name="Content Placeholder 2"/>
          <p:cNvSpPr>
            <a:spLocks noGrp="1"/>
          </p:cNvSpPr>
          <p:nvPr>
            <p:ph idx="1"/>
          </p:nvPr>
        </p:nvSpPr>
        <p:spPr/>
        <p:txBody>
          <a:bodyPr>
            <a:normAutofit fontScale="92500" lnSpcReduction="20000"/>
          </a:bodyPr>
          <a:lstStyle/>
          <a:p>
            <a:r>
              <a:rPr lang="en-US" sz="3000" dirty="0" smtClean="0"/>
              <a:t>When the first Unix and POSIX functions were designed, it was assumed that there will be a single thread of execution.</a:t>
            </a:r>
          </a:p>
          <a:p>
            <a:r>
              <a:rPr lang="en-US" dirty="0" smtClean="0"/>
              <a:t>Hence,  the need for reentrant functions.</a:t>
            </a:r>
          </a:p>
          <a:p>
            <a:r>
              <a:rPr lang="en-US" dirty="0"/>
              <a:t>Reentrant functions are safe to call before a previous call has </a:t>
            </a:r>
            <a:r>
              <a:rPr lang="en-US" dirty="0" smtClean="0"/>
              <a:t>finished</a:t>
            </a:r>
            <a:r>
              <a:rPr lang="en-US" dirty="0"/>
              <a:t> </a:t>
            </a:r>
            <a:r>
              <a:rPr lang="en-US" dirty="0" smtClean="0"/>
              <a:t>(usually using only local variables or </a:t>
            </a:r>
            <a:r>
              <a:rPr lang="en-US" i="1" dirty="0" smtClean="0"/>
              <a:t>locking mechanisms</a:t>
            </a:r>
            <a:r>
              <a:rPr lang="en-US" dirty="0" smtClean="0"/>
              <a:t>)</a:t>
            </a:r>
          </a:p>
          <a:p>
            <a:r>
              <a:rPr lang="en-US" dirty="0" smtClean="0"/>
              <a:t>While this is supported by many standard functions, the compiler must be aware of the need for re-entrant functions:</a:t>
            </a:r>
          </a:p>
          <a:p>
            <a:pPr lvl="1"/>
            <a:r>
              <a:rPr lang="en-US" sz="2400" b="1" dirty="0">
                <a:latin typeface="Courier New" pitchFamily="49" charset="0"/>
                <a:cs typeface="Courier New" pitchFamily="49" charset="0"/>
              </a:rPr>
              <a:t>	</a:t>
            </a:r>
            <a:r>
              <a:rPr lang="en-US" sz="2000" b="1" dirty="0" err="1" smtClean="0">
                <a:latin typeface="Courier New" pitchFamily="49" charset="0"/>
                <a:cs typeface="Courier New" pitchFamily="49" charset="0"/>
              </a:rPr>
              <a:t>gcc</a:t>
            </a:r>
            <a:r>
              <a:rPr lang="en-US" sz="2000" b="1" dirty="0" smtClean="0">
                <a:latin typeface="Courier New" pitchFamily="49" charset="0"/>
                <a:cs typeface="Courier New" pitchFamily="49" charset="0"/>
              </a:rPr>
              <a:t> –D_REENTRANT –</a:t>
            </a:r>
            <a:r>
              <a:rPr lang="en-US" sz="2000" b="1" dirty="0" err="1" smtClean="0">
                <a:latin typeface="Courier New" pitchFamily="49" charset="0"/>
                <a:cs typeface="Courier New" pitchFamily="49" charset="0"/>
              </a:rPr>
              <a:t>lpthread</a:t>
            </a:r>
            <a:r>
              <a:rPr lang="en-US" sz="2000" b="1" dirty="0" smtClean="0">
                <a:latin typeface="Courier New" pitchFamily="49" charset="0"/>
                <a:cs typeface="Courier New" pitchFamily="49" charset="0"/>
              </a:rPr>
              <a:t> …</a:t>
            </a:r>
            <a:endParaRPr lang="en-US" sz="2000" b="1" dirty="0" smtClean="0"/>
          </a:p>
          <a:p>
            <a:pPr lvl="2"/>
            <a:endParaRPr lang="en-US" dirty="0"/>
          </a:p>
        </p:txBody>
      </p:sp>
      <p:sp>
        <p:nvSpPr>
          <p:cNvPr id="4" name="Slide Number Placeholder 3"/>
          <p:cNvSpPr>
            <a:spLocks noGrp="1"/>
          </p:cNvSpPr>
          <p:nvPr>
            <p:ph type="sldNum" sz="quarter" idx="12"/>
          </p:nvPr>
        </p:nvSpPr>
        <p:spPr/>
        <p:txBody>
          <a:bodyPr/>
          <a:lstStyle/>
          <a:p>
            <a:pPr>
              <a:defRPr/>
            </a:pPr>
            <a:fld id="{536037BA-12B8-4699-BD4C-5CB97F6C5088}" type="slidenum">
              <a:rPr lang="en-US" smtClean="0"/>
              <a:pPr>
                <a:defRPr/>
              </a:pPr>
              <a:t>35</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Title 1"/>
          <p:cNvSpPr>
            <a:spLocks noGrp="1"/>
          </p:cNvSpPr>
          <p:nvPr>
            <p:ph type="title" idx="4294967295"/>
          </p:nvPr>
        </p:nvSpPr>
        <p:spPr/>
        <p:txBody>
          <a:bodyPr/>
          <a:lstStyle/>
          <a:p>
            <a:r>
              <a:rPr lang="en-US" smtClean="0"/>
              <a:t>Thread-specific data</a:t>
            </a:r>
          </a:p>
        </p:txBody>
      </p:sp>
      <p:sp>
        <p:nvSpPr>
          <p:cNvPr id="15363" name="Content Placeholder 2"/>
          <p:cNvSpPr>
            <a:spLocks noGrp="1"/>
          </p:cNvSpPr>
          <p:nvPr>
            <p:ph idx="4294967295"/>
          </p:nvPr>
        </p:nvSpPr>
        <p:spPr/>
        <p:txBody>
          <a:bodyPr>
            <a:normAutofit lnSpcReduction="10000"/>
          </a:bodyPr>
          <a:lstStyle/>
          <a:p>
            <a:pPr>
              <a:lnSpc>
                <a:spcPct val="90000"/>
              </a:lnSpc>
            </a:pPr>
            <a:r>
              <a:rPr lang="en-US" dirty="0" smtClean="0">
                <a:solidFill>
                  <a:srgbClr val="000000"/>
                </a:solidFill>
              </a:rPr>
              <a:t>Programs often need global or static variables that have different values in different threads:</a:t>
            </a:r>
            <a:r>
              <a:rPr lang="en-US" dirty="0" smtClean="0"/>
              <a:t> </a:t>
            </a:r>
            <a:r>
              <a:rPr lang="en-US" i="1" dirty="0" smtClean="0">
                <a:effectLst>
                  <a:outerShdw blurRad="38100" dist="38100" dir="2700000" algn="tl">
                    <a:srgbClr val="000000">
                      <a:alpha val="43137"/>
                    </a:srgbClr>
                  </a:outerShdw>
                </a:effectLst>
              </a:rPr>
              <a:t>Thread-specific data</a:t>
            </a:r>
            <a:r>
              <a:rPr lang="en-US" dirty="0" smtClean="0"/>
              <a:t> (TSD).</a:t>
            </a:r>
          </a:p>
          <a:p>
            <a:pPr>
              <a:lnSpc>
                <a:spcPct val="90000"/>
              </a:lnSpc>
            </a:pPr>
            <a:r>
              <a:rPr lang="en-US" dirty="0" smtClean="0"/>
              <a:t>E</a:t>
            </a:r>
            <a:r>
              <a:rPr lang="en-US" dirty="0" smtClean="0">
                <a:solidFill>
                  <a:srgbClr val="000000"/>
                </a:solidFill>
              </a:rPr>
              <a:t>ach thread possesses a private memory block, the TSD area.</a:t>
            </a:r>
          </a:p>
          <a:p>
            <a:pPr>
              <a:lnSpc>
                <a:spcPct val="90000"/>
              </a:lnSpc>
            </a:pPr>
            <a:r>
              <a:rPr lang="en-US" dirty="0" smtClean="0">
                <a:solidFill>
                  <a:srgbClr val="000000"/>
                </a:solidFill>
              </a:rPr>
              <a:t>This area is indexed by TSD keys (Map).</a:t>
            </a:r>
            <a:endParaRPr lang="en-US" dirty="0" smtClean="0"/>
          </a:p>
          <a:p>
            <a:pPr>
              <a:lnSpc>
                <a:spcPct val="90000"/>
              </a:lnSpc>
            </a:pPr>
            <a:r>
              <a:rPr lang="en-US" dirty="0" smtClean="0">
                <a:solidFill>
                  <a:srgbClr val="000000"/>
                </a:solidFill>
              </a:rPr>
              <a:t>TSD keys are common to all threads, but the value associated with a given TSD key can be different in each thread.</a:t>
            </a:r>
            <a:r>
              <a:rPr lang="en-US" dirty="0" smtClean="0"/>
              <a:t> </a:t>
            </a:r>
          </a:p>
          <a:p>
            <a:pPr>
              <a:lnSpc>
                <a:spcPct val="90000"/>
              </a:lnSpc>
            </a:pPr>
            <a:r>
              <a:rPr lang="en-US" dirty="0" smtClean="0"/>
              <a:t>Defined in POSIX.</a:t>
            </a:r>
          </a:p>
        </p:txBody>
      </p:sp>
      <p:sp>
        <p:nvSpPr>
          <p:cNvPr id="4" name="Slide Number Placeholder 3"/>
          <p:cNvSpPr>
            <a:spLocks noGrp="1"/>
          </p:cNvSpPr>
          <p:nvPr>
            <p:ph type="sldNum" sz="quarter" idx="12"/>
          </p:nvPr>
        </p:nvSpPr>
        <p:spPr/>
        <p:txBody>
          <a:bodyPr/>
          <a:lstStyle/>
          <a:p>
            <a:pPr>
              <a:defRPr/>
            </a:pPr>
            <a:fld id="{AE4B1AC7-3409-4FD1-AE07-C9326E2D80C7}" type="slidenum">
              <a:rPr lang="en-US" smtClean="0"/>
              <a:pPr>
                <a:defRPr/>
              </a:pPr>
              <a:t>36</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Title 1"/>
          <p:cNvSpPr>
            <a:spLocks noGrp="1"/>
          </p:cNvSpPr>
          <p:nvPr>
            <p:ph type="title" idx="4294967295"/>
          </p:nvPr>
        </p:nvSpPr>
        <p:spPr/>
        <p:txBody>
          <a:bodyPr/>
          <a:lstStyle/>
          <a:p>
            <a:r>
              <a:rPr lang="en-US" dirty="0" smtClean="0"/>
              <a:t>Thread-specific </a:t>
            </a:r>
            <a:r>
              <a:rPr lang="en-US" dirty="0"/>
              <a:t>data (cont’d)</a:t>
            </a:r>
            <a:endParaRPr lang="en-US" dirty="0" smtClean="0"/>
          </a:p>
        </p:txBody>
      </p:sp>
      <p:sp>
        <p:nvSpPr>
          <p:cNvPr id="3" name="Content Placeholder 2"/>
          <p:cNvSpPr>
            <a:spLocks noGrp="1"/>
          </p:cNvSpPr>
          <p:nvPr>
            <p:ph idx="4294967295"/>
          </p:nvPr>
        </p:nvSpPr>
        <p:spPr/>
        <p:txBody>
          <a:bodyPr>
            <a:normAutofit/>
          </a:bodyPr>
          <a:lstStyle/>
          <a:p>
            <a:r>
              <a:rPr lang="en-US" sz="2800" dirty="0" smtClean="0"/>
              <a:t>Question: Why can’t we achieve this by using regular variables?</a:t>
            </a:r>
          </a:p>
          <a:p>
            <a:r>
              <a:rPr lang="en-US" sz="2800" dirty="0" smtClean="0"/>
              <a:t>Because threads share one memory space.</a:t>
            </a:r>
          </a:p>
          <a:p>
            <a:r>
              <a:rPr lang="en-US" sz="2800" dirty="0" smtClean="0"/>
              <a:t>Usage examples: </a:t>
            </a:r>
          </a:p>
          <a:p>
            <a:pPr lvl="1"/>
            <a:r>
              <a:rPr lang="en-US" sz="2400" dirty="0" smtClean="0"/>
              <a:t>Separate log for each thread.</a:t>
            </a:r>
          </a:p>
        </p:txBody>
      </p:sp>
      <p:sp>
        <p:nvSpPr>
          <p:cNvPr id="4" name="Slide Number Placeholder 3"/>
          <p:cNvSpPr>
            <a:spLocks noGrp="1"/>
          </p:cNvSpPr>
          <p:nvPr>
            <p:ph type="sldNum" sz="quarter" idx="12"/>
          </p:nvPr>
        </p:nvSpPr>
        <p:spPr/>
        <p:txBody>
          <a:bodyPr/>
          <a:lstStyle/>
          <a:p>
            <a:pPr>
              <a:defRPr/>
            </a:pPr>
            <a:fld id="{AE4B1AC7-3409-4FD1-AE07-C9326E2D80C7}" type="slidenum">
              <a:rPr lang="en-US" smtClean="0"/>
              <a:pPr>
                <a:defRPr/>
              </a:pPr>
              <a:t>37</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Title 1"/>
          <p:cNvSpPr>
            <a:spLocks noGrp="1"/>
          </p:cNvSpPr>
          <p:nvPr>
            <p:ph type="title" idx="4294967295"/>
          </p:nvPr>
        </p:nvSpPr>
        <p:spPr/>
        <p:txBody>
          <a:bodyPr/>
          <a:lstStyle/>
          <a:p>
            <a:r>
              <a:rPr lang="en-US" dirty="0" smtClean="0"/>
              <a:t>Thread-specific data </a:t>
            </a:r>
            <a:r>
              <a:rPr lang="en-US" dirty="0"/>
              <a:t>(cont’d)</a:t>
            </a:r>
            <a:endParaRPr lang="he-IL" dirty="0" smtClean="0"/>
          </a:p>
        </p:txBody>
      </p:sp>
      <p:graphicFrame>
        <p:nvGraphicFramePr>
          <p:cNvPr id="7" name="Content Placeholder 5"/>
          <p:cNvGraphicFramePr>
            <a:graphicFrameLocks noGrp="1"/>
          </p:cNvGraphicFramePr>
          <p:nvPr>
            <p:extLst>
              <p:ext uri="{D42A27DB-BD31-4B8C-83A1-F6EECF244321}">
                <p14:modId xmlns:p14="http://schemas.microsoft.com/office/powerpoint/2010/main" val="2597684439"/>
              </p:ext>
            </p:extLst>
          </p:nvPr>
        </p:nvGraphicFramePr>
        <p:xfrm>
          <a:off x="457200" y="1600200"/>
          <a:ext cx="8229600" cy="2303145"/>
        </p:xfrm>
        <a:graphic>
          <a:graphicData uri="http://schemas.openxmlformats.org/drawingml/2006/table">
            <a:tbl>
              <a:tblPr rtl="1"/>
              <a:tblGrid>
                <a:gridCol w="8229600"/>
              </a:tblGrid>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rgbClr val="FFFFFF"/>
                          </a:solidFill>
                          <a:effectLst/>
                          <a:latin typeface="Calibri" pitchFamily="34" charset="0"/>
                          <a:cs typeface="Arial" charset="0"/>
                        </a:rPr>
                        <a:t>int</a:t>
                      </a:r>
                      <a:r>
                        <a:rPr kumimoji="0" lang="en-US" sz="1800" b="1" i="0" u="none" strike="noStrike" cap="none" normalizeH="0" baseline="0" dirty="0" smtClean="0">
                          <a:ln>
                            <a:noFill/>
                          </a:ln>
                          <a:solidFill>
                            <a:srgbClr val="FFFFFF"/>
                          </a:solidFill>
                          <a:effectLst/>
                          <a:latin typeface="Calibri" pitchFamily="34" charset="0"/>
                          <a:cs typeface="Arial" charset="0"/>
                        </a:rPr>
                        <a:t> </a:t>
                      </a:r>
                      <a:r>
                        <a:rPr kumimoji="0" lang="en-US" sz="1800" b="1" i="0" u="none" strike="noStrike" cap="none" normalizeH="0" baseline="0" dirty="0" err="1" smtClean="0">
                          <a:ln>
                            <a:noFill/>
                          </a:ln>
                          <a:solidFill>
                            <a:srgbClr val="FFFFFF"/>
                          </a:solidFill>
                          <a:effectLst/>
                          <a:latin typeface="Calibri" pitchFamily="34" charset="0"/>
                          <a:cs typeface="Arial" charset="0"/>
                        </a:rPr>
                        <a:t>pthread_key_create</a:t>
                      </a:r>
                      <a:r>
                        <a:rPr kumimoji="0" lang="en-US" sz="1800" b="1" i="0" u="none" strike="noStrike" cap="none" normalizeH="0" baseline="0" dirty="0" smtClean="0">
                          <a:ln>
                            <a:noFill/>
                          </a:ln>
                          <a:solidFill>
                            <a:srgbClr val="FFFFFF"/>
                          </a:solidFill>
                          <a:effectLst/>
                          <a:latin typeface="Calibri" pitchFamily="34" charset="0"/>
                          <a:cs typeface="Arial" charset="0"/>
                        </a:rPr>
                        <a:t>(</a:t>
                      </a:r>
                      <a:r>
                        <a:rPr kumimoji="0" lang="en-US" sz="1800" b="1" i="0" u="none" strike="noStrike" cap="none" normalizeH="0" baseline="0" dirty="0" err="1" smtClean="0">
                          <a:ln>
                            <a:noFill/>
                          </a:ln>
                          <a:solidFill>
                            <a:srgbClr val="FFFFFF"/>
                          </a:solidFill>
                          <a:effectLst/>
                          <a:latin typeface="Calibri" pitchFamily="34" charset="0"/>
                          <a:cs typeface="Arial" charset="0"/>
                        </a:rPr>
                        <a:t>pthread_key_t</a:t>
                      </a:r>
                      <a:r>
                        <a:rPr kumimoji="0" lang="en-US" sz="1800" b="1" i="0" u="none" strike="noStrike" cap="none" normalizeH="0" baseline="0" dirty="0" smtClean="0">
                          <a:ln>
                            <a:noFill/>
                          </a:ln>
                          <a:solidFill>
                            <a:srgbClr val="FFFFFF"/>
                          </a:solidFill>
                          <a:effectLst/>
                          <a:latin typeface="Calibri" pitchFamily="34" charset="0"/>
                          <a:cs typeface="Arial" charset="0"/>
                        </a:rPr>
                        <a:t>* key, void (*</a:t>
                      </a:r>
                      <a:r>
                        <a:rPr kumimoji="0" lang="en-US" sz="1800" b="1" i="0" u="none" strike="noStrike" cap="none" normalizeH="0" baseline="0" dirty="0" err="1" smtClean="0">
                          <a:ln>
                            <a:noFill/>
                          </a:ln>
                          <a:solidFill>
                            <a:srgbClr val="FFFFFF"/>
                          </a:solidFill>
                          <a:effectLst/>
                          <a:latin typeface="Calibri" pitchFamily="34" charset="0"/>
                          <a:cs typeface="Arial" charset="0"/>
                        </a:rPr>
                        <a:t>destr_func</a:t>
                      </a:r>
                      <a:r>
                        <a:rPr kumimoji="0" lang="en-US" sz="1800" b="1" i="0" u="none" strike="noStrike" cap="none" normalizeH="0" baseline="0" dirty="0" smtClean="0">
                          <a:ln>
                            <a:noFill/>
                          </a:ln>
                          <a:solidFill>
                            <a:srgbClr val="FFFFFF"/>
                          </a:solidFill>
                          <a:effectLst/>
                          <a:latin typeface="Calibri" pitchFamily="34" charset="0"/>
                          <a:cs typeface="Arial" charset="0"/>
                        </a:rPr>
                        <a:t>)(void*)) </a:t>
                      </a:r>
                      <a:endParaRPr kumimoji="0" lang="he-IL" sz="1800" b="1" i="0" u="none" strike="noStrike" cap="none" normalizeH="0" baseline="0" dirty="0" smtClean="0">
                        <a:ln>
                          <a:noFill/>
                        </a:ln>
                        <a:solidFill>
                          <a:srgbClr val="FFFFFF"/>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charset="0"/>
                        </a:rPr>
                        <a:t>Allocates a new TSD key. Return 0 on success and a non-zero error code on failure.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1" u="none" strike="noStrike" cap="none" normalizeH="0" baseline="0" smtClean="0">
                          <a:ln>
                            <a:noFill/>
                          </a:ln>
                          <a:solidFill>
                            <a:srgbClr val="000000"/>
                          </a:solidFill>
                          <a:effectLst/>
                          <a:latin typeface="Calibri" pitchFamily="34" charset="0"/>
                          <a:cs typeface="Arial" charset="0"/>
                        </a:rPr>
                        <a:t>key </a:t>
                      </a:r>
                      <a:r>
                        <a:rPr kumimoji="0" lang="en-US" sz="1800" b="0" i="0" u="none" strike="noStrike" cap="none" normalizeH="0" baseline="0" smtClean="0">
                          <a:ln>
                            <a:noFill/>
                          </a:ln>
                          <a:solidFill>
                            <a:srgbClr val="000000"/>
                          </a:solidFill>
                          <a:effectLst/>
                          <a:latin typeface="Calibri" pitchFamily="34" charset="0"/>
                          <a:cs typeface="Arial" charset="0"/>
                        </a:rPr>
                        <a:t>the key is stored in the location pointed to by </a:t>
                      </a:r>
                      <a:r>
                        <a:rPr kumimoji="0" lang="en-US" sz="1800" b="0" i="1" u="none" strike="noStrike" cap="none" normalizeH="0" baseline="0" smtClean="0">
                          <a:ln>
                            <a:noFill/>
                          </a:ln>
                          <a:solidFill>
                            <a:srgbClr val="000000"/>
                          </a:solidFill>
                          <a:effectLst/>
                          <a:latin typeface="Calibri" pitchFamily="34" charset="0"/>
                          <a:cs typeface="Arial" charset="0"/>
                        </a:rPr>
                        <a:t>key</a:t>
                      </a:r>
                      <a:r>
                        <a:rPr kumimoji="0" lang="en-US" sz="1800" b="0" i="0" u="none" strike="noStrike" cap="none" normalizeH="0" baseline="0" smtClean="0">
                          <a:ln>
                            <a:noFill/>
                          </a:ln>
                          <a:solidFill>
                            <a:srgbClr val="000000"/>
                          </a:solidFill>
                          <a:effectLst/>
                          <a:latin typeface="Calibri" pitchFamily="34" charset="0"/>
                          <a:cs typeface="Arial"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1" u="none" strike="noStrike" cap="none" normalizeH="0" baseline="0" dirty="0" err="1" smtClean="0">
                          <a:ln>
                            <a:noFill/>
                          </a:ln>
                          <a:solidFill>
                            <a:srgbClr val="000000"/>
                          </a:solidFill>
                          <a:effectLst/>
                          <a:latin typeface="Calibri" pitchFamily="34" charset="0"/>
                          <a:cs typeface="Arial" charset="0"/>
                        </a:rPr>
                        <a:t>destr_func</a:t>
                      </a:r>
                      <a:r>
                        <a:rPr kumimoji="0" lang="en-US" sz="1800" b="0" i="1" u="none" strike="noStrike" cap="none" normalizeH="0" baseline="0" dirty="0" smtClean="0">
                          <a:ln>
                            <a:noFill/>
                          </a:ln>
                          <a:solidFill>
                            <a:srgbClr val="000000"/>
                          </a:solidFill>
                          <a:effectLst/>
                          <a:latin typeface="Calibri" pitchFamily="34" charset="0"/>
                          <a:cs typeface="Arial" charset="0"/>
                        </a:rPr>
                        <a:t> </a:t>
                      </a:r>
                      <a:r>
                        <a:rPr kumimoji="0" lang="en-US" sz="1800" b="0" i="0" u="none" strike="noStrike" cap="none" normalizeH="0" baseline="0" dirty="0" smtClean="0">
                          <a:ln>
                            <a:noFill/>
                          </a:ln>
                          <a:solidFill>
                            <a:srgbClr val="000000"/>
                          </a:solidFill>
                          <a:effectLst/>
                          <a:latin typeface="Calibri" pitchFamily="34" charset="0"/>
                          <a:cs typeface="Arial" charset="0"/>
                        </a:rPr>
                        <a:t>if not NULL, specifies a destructor function associated with the key. When a thread terminates via </a:t>
                      </a:r>
                      <a:r>
                        <a:rPr kumimoji="0" lang="en-US" sz="1800" b="1" i="0" u="none" strike="noStrike" cap="none" normalizeH="0" baseline="0" dirty="0" err="1" smtClean="0">
                          <a:ln>
                            <a:noFill/>
                          </a:ln>
                          <a:solidFill>
                            <a:srgbClr val="000000"/>
                          </a:solidFill>
                          <a:effectLst/>
                          <a:latin typeface="Calibri" pitchFamily="34" charset="0"/>
                          <a:cs typeface="Arial" charset="0"/>
                        </a:rPr>
                        <a:t>pthread_exit</a:t>
                      </a:r>
                      <a:r>
                        <a:rPr kumimoji="0" lang="en-US" sz="1800" b="0" i="0" u="none" strike="noStrike" cap="none" normalizeH="0" baseline="0" dirty="0" smtClean="0">
                          <a:ln>
                            <a:noFill/>
                          </a:ln>
                          <a:solidFill>
                            <a:srgbClr val="000000"/>
                          </a:solidFill>
                          <a:effectLst/>
                          <a:latin typeface="Calibri" pitchFamily="34" charset="0"/>
                          <a:cs typeface="Arial" charset="0"/>
                        </a:rPr>
                        <a:t>, </a:t>
                      </a:r>
                      <a:r>
                        <a:rPr kumimoji="0" lang="en-US" sz="1800" b="0" i="1" u="none" strike="noStrike" cap="none" normalizeH="0" baseline="0" dirty="0" err="1" smtClean="0">
                          <a:ln>
                            <a:noFill/>
                          </a:ln>
                          <a:solidFill>
                            <a:srgbClr val="000000"/>
                          </a:solidFill>
                          <a:effectLst/>
                          <a:latin typeface="Calibri" pitchFamily="34" charset="0"/>
                          <a:cs typeface="Arial" charset="0"/>
                        </a:rPr>
                        <a:t>destr</a:t>
                      </a:r>
                      <a:r>
                        <a:rPr kumimoji="0" lang="en-US" sz="1800" b="0" i="0" u="none" strike="noStrike" cap="none" normalizeH="0" baseline="0" dirty="0" err="1" smtClean="0">
                          <a:ln>
                            <a:noFill/>
                          </a:ln>
                          <a:solidFill>
                            <a:srgbClr val="000000"/>
                          </a:solidFill>
                          <a:effectLst/>
                          <a:latin typeface="Calibri" pitchFamily="34" charset="0"/>
                          <a:cs typeface="Arial" charset="0"/>
                        </a:rPr>
                        <a:t>_</a:t>
                      </a:r>
                      <a:r>
                        <a:rPr kumimoji="0" lang="en-US" sz="1800" b="0" i="1" u="none" strike="noStrike" cap="none" normalizeH="0" baseline="0" dirty="0" err="1" smtClean="0">
                          <a:ln>
                            <a:noFill/>
                          </a:ln>
                          <a:solidFill>
                            <a:srgbClr val="000000"/>
                          </a:solidFill>
                          <a:effectLst/>
                          <a:latin typeface="Calibri" pitchFamily="34" charset="0"/>
                          <a:cs typeface="Arial" charset="0"/>
                        </a:rPr>
                        <a:t>func</a:t>
                      </a:r>
                      <a:r>
                        <a:rPr kumimoji="0" lang="en-US" sz="1800" b="0" i="0" u="none" strike="noStrike" cap="none" normalizeH="0" baseline="0" dirty="0" smtClean="0">
                          <a:ln>
                            <a:noFill/>
                          </a:ln>
                          <a:solidFill>
                            <a:srgbClr val="000000"/>
                          </a:solidFill>
                          <a:effectLst/>
                          <a:latin typeface="Calibri" pitchFamily="34" charset="0"/>
                          <a:cs typeface="Arial" charset="0"/>
                        </a:rPr>
                        <a:t> is called with arguments – the value associated with the key in that thread. </a:t>
                      </a:r>
                      <a:r>
                        <a:rPr lang="en-US" dirty="0" smtClean="0"/>
                        <a:t>The order in which destructor functions are called at thread termination time is unspecified. </a:t>
                      </a:r>
                      <a:endParaRPr kumimoji="0" lang="en-US" sz="1800" b="0" i="0" u="none" strike="noStrike" cap="none" normalizeH="0" baseline="0" dirty="0" smtClean="0">
                        <a:ln>
                          <a:noFill/>
                        </a:ln>
                        <a:solidFill>
                          <a:srgbClr val="000000"/>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graphicFrame>
        <p:nvGraphicFramePr>
          <p:cNvPr id="6" name="Content Placeholder 5"/>
          <p:cNvGraphicFramePr>
            <a:graphicFrameLocks noGrp="1"/>
          </p:cNvGraphicFramePr>
          <p:nvPr>
            <p:extLst>
              <p:ext uri="{D42A27DB-BD31-4B8C-83A1-F6EECF244321}">
                <p14:modId xmlns:p14="http://schemas.microsoft.com/office/powerpoint/2010/main" val="2297391172"/>
              </p:ext>
            </p:extLst>
          </p:nvPr>
        </p:nvGraphicFramePr>
        <p:xfrm>
          <a:off x="457200" y="4114800"/>
          <a:ext cx="8229600" cy="1754505"/>
        </p:xfrm>
        <a:graphic>
          <a:graphicData uri="http://schemas.openxmlformats.org/drawingml/2006/table">
            <a:tbl>
              <a:tblPr rtl="1"/>
              <a:tblGrid>
                <a:gridCol w="8229600"/>
              </a:tblGrid>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rgbClr val="FFFFFF"/>
                          </a:solidFill>
                          <a:effectLst/>
                          <a:latin typeface="Calibri" pitchFamily="34" charset="0"/>
                          <a:cs typeface="Arial" charset="0"/>
                        </a:rPr>
                        <a:t>int</a:t>
                      </a:r>
                      <a:r>
                        <a:rPr kumimoji="0" lang="en-US" sz="1800" b="1" i="0" u="none" strike="noStrike" cap="none" normalizeH="0" baseline="0" dirty="0" smtClean="0">
                          <a:ln>
                            <a:noFill/>
                          </a:ln>
                          <a:solidFill>
                            <a:srgbClr val="FFFFFF"/>
                          </a:solidFill>
                          <a:effectLst/>
                          <a:latin typeface="Calibri" pitchFamily="34" charset="0"/>
                          <a:cs typeface="Arial" charset="0"/>
                        </a:rPr>
                        <a:t> </a:t>
                      </a:r>
                      <a:r>
                        <a:rPr kumimoji="0" lang="en-US" sz="1800" b="1" i="0" u="none" strike="noStrike" cap="none" normalizeH="0" baseline="0" dirty="0" err="1" smtClean="0">
                          <a:ln>
                            <a:noFill/>
                          </a:ln>
                          <a:solidFill>
                            <a:srgbClr val="FFFFFF"/>
                          </a:solidFill>
                          <a:effectLst/>
                          <a:latin typeface="Calibri" pitchFamily="34" charset="0"/>
                          <a:cs typeface="Arial" charset="0"/>
                        </a:rPr>
                        <a:t>pthread_key_delete</a:t>
                      </a:r>
                      <a:r>
                        <a:rPr kumimoji="0" lang="en-US" sz="1800" b="1" i="0" u="none" strike="noStrike" cap="none" normalizeH="0" baseline="0" dirty="0" smtClean="0">
                          <a:ln>
                            <a:noFill/>
                          </a:ln>
                          <a:solidFill>
                            <a:srgbClr val="FFFFFF"/>
                          </a:solidFill>
                          <a:effectLst/>
                          <a:latin typeface="Calibri" pitchFamily="34" charset="0"/>
                          <a:cs typeface="Arial" charset="0"/>
                        </a:rPr>
                        <a:t>(</a:t>
                      </a:r>
                      <a:r>
                        <a:rPr kumimoji="0" lang="en-US" sz="1800" b="1" i="0" u="none" strike="noStrike" cap="none" normalizeH="0" baseline="0" dirty="0" err="1" smtClean="0">
                          <a:ln>
                            <a:noFill/>
                          </a:ln>
                          <a:solidFill>
                            <a:srgbClr val="FFFFFF"/>
                          </a:solidFill>
                          <a:effectLst/>
                          <a:latin typeface="Calibri" pitchFamily="34" charset="0"/>
                          <a:cs typeface="Arial" charset="0"/>
                        </a:rPr>
                        <a:t>pthread_key_t</a:t>
                      </a:r>
                      <a:r>
                        <a:rPr kumimoji="0" lang="en-US" sz="1800" b="1" i="0" u="none" strike="noStrike" cap="none" normalizeH="0" baseline="0" dirty="0" smtClean="0">
                          <a:ln>
                            <a:noFill/>
                          </a:ln>
                          <a:solidFill>
                            <a:srgbClr val="FFFFFF"/>
                          </a:solidFill>
                          <a:effectLst/>
                          <a:latin typeface="Calibri" pitchFamily="34" charset="0"/>
                          <a:cs typeface="Arial" charset="0"/>
                        </a:rPr>
                        <a:t> key) </a:t>
                      </a:r>
                      <a:endParaRPr kumimoji="0" lang="he-IL" sz="1800" b="1" i="0" u="none" strike="noStrike" cap="none" normalizeH="0" baseline="0" dirty="0" smtClean="0">
                        <a:ln>
                          <a:noFill/>
                        </a:ln>
                        <a:solidFill>
                          <a:srgbClr val="FFFFFF"/>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000000"/>
                          </a:solidFill>
                          <a:effectLst/>
                          <a:latin typeface="Calibri" pitchFamily="34" charset="0"/>
                          <a:cs typeface="Arial" charset="0"/>
                        </a:rPr>
                        <a:t>Deallocates</a:t>
                      </a:r>
                      <a:r>
                        <a:rPr kumimoji="0" lang="en-US" sz="1800" b="0" i="0" u="none" strike="noStrike" cap="none" normalizeH="0" baseline="0" dirty="0" smtClean="0">
                          <a:ln>
                            <a:noFill/>
                          </a:ln>
                          <a:solidFill>
                            <a:srgbClr val="000000"/>
                          </a:solidFill>
                          <a:effectLst/>
                          <a:latin typeface="Calibri" pitchFamily="34" charset="0"/>
                          <a:cs typeface="Arial" charset="0"/>
                        </a:rPr>
                        <a:t> a TSD key. Return 0 on success and a non-zero error code on failure.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charset="0"/>
                        </a:rPr>
                        <a:t>It does not check whether non-NULL values are associated with that key in the currently executing threads, nor call the destructor function associated with the key.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1" u="none" strike="noStrike" cap="none" normalizeH="0" baseline="0" smtClean="0">
                          <a:ln>
                            <a:noFill/>
                          </a:ln>
                          <a:solidFill>
                            <a:srgbClr val="000000"/>
                          </a:solidFill>
                          <a:effectLst/>
                          <a:latin typeface="Calibri" pitchFamily="34" charset="0"/>
                          <a:cs typeface="Arial" charset="0"/>
                        </a:rPr>
                        <a:t>key </a:t>
                      </a:r>
                      <a:r>
                        <a:rPr kumimoji="0" lang="en-US" sz="1800" b="0" i="0" u="none" strike="noStrike" cap="none" normalizeH="0" baseline="0" smtClean="0">
                          <a:ln>
                            <a:noFill/>
                          </a:ln>
                          <a:solidFill>
                            <a:srgbClr val="000000"/>
                          </a:solidFill>
                          <a:effectLst/>
                          <a:latin typeface="Calibri" pitchFamily="34" charset="0"/>
                          <a:cs typeface="Arial" charset="0"/>
                        </a:rPr>
                        <a:t>the key of the value to delete.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5" name="Slide Number Placeholder 4"/>
          <p:cNvSpPr>
            <a:spLocks noGrp="1"/>
          </p:cNvSpPr>
          <p:nvPr>
            <p:ph type="sldNum" sz="quarter" idx="12"/>
          </p:nvPr>
        </p:nvSpPr>
        <p:spPr/>
        <p:txBody>
          <a:bodyPr/>
          <a:lstStyle/>
          <a:p>
            <a:pPr>
              <a:defRPr/>
            </a:pPr>
            <a:fld id="{AE4B1AC7-3409-4FD1-AE07-C9326E2D80C7}" type="slidenum">
              <a:rPr lang="en-US" smtClean="0"/>
              <a:pPr>
                <a:defRPr/>
              </a:pPr>
              <a:t>38</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Title 1"/>
          <p:cNvSpPr>
            <a:spLocks noGrp="1"/>
          </p:cNvSpPr>
          <p:nvPr>
            <p:ph type="title" idx="4294967295"/>
          </p:nvPr>
        </p:nvSpPr>
        <p:spPr/>
        <p:txBody>
          <a:bodyPr/>
          <a:lstStyle/>
          <a:p>
            <a:r>
              <a:rPr lang="en-US" dirty="0" smtClean="0"/>
              <a:t>Thread-specific data </a:t>
            </a:r>
            <a:r>
              <a:rPr lang="en-US" dirty="0"/>
              <a:t>(cont’d)</a:t>
            </a:r>
            <a:endParaRPr lang="he-IL" dirty="0" smtClean="0"/>
          </a:p>
        </p:txBody>
      </p:sp>
      <p:graphicFrame>
        <p:nvGraphicFramePr>
          <p:cNvPr id="9" name="Content Placeholder 5"/>
          <p:cNvGraphicFramePr>
            <a:graphicFrameLocks noGrp="1"/>
          </p:cNvGraphicFramePr>
          <p:nvPr/>
        </p:nvGraphicFramePr>
        <p:xfrm>
          <a:off x="457200" y="1905000"/>
          <a:ext cx="8229600" cy="1011555"/>
        </p:xfrm>
        <a:graphic>
          <a:graphicData uri="http://schemas.openxmlformats.org/drawingml/2006/table">
            <a:tbl>
              <a:tblPr rtl="1"/>
              <a:tblGrid>
                <a:gridCol w="8229600"/>
              </a:tblGrid>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charset="0"/>
                        </a:rPr>
                        <a:t>int pthread_setspecific(pthread_key_t key, const void* pointer) </a:t>
                      </a:r>
                      <a:endParaRPr kumimoji="0" lang="he-IL" sz="1800" b="1" i="0" u="none" strike="noStrike" cap="none" normalizeH="0" baseline="0" smtClean="0">
                        <a:ln>
                          <a:noFill/>
                        </a:ln>
                        <a:solidFill>
                          <a:srgbClr val="FFFFFF"/>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charset="0"/>
                        </a:rPr>
                        <a:t>Changes the value associated with </a:t>
                      </a:r>
                      <a:r>
                        <a:rPr kumimoji="0" lang="en-US" sz="1800" b="0" i="1" u="none" strike="noStrike" cap="none" normalizeH="0" baseline="0" smtClean="0">
                          <a:ln>
                            <a:noFill/>
                          </a:ln>
                          <a:solidFill>
                            <a:srgbClr val="000000"/>
                          </a:solidFill>
                          <a:effectLst/>
                          <a:latin typeface="Calibri" pitchFamily="34" charset="0"/>
                          <a:cs typeface="Arial" charset="0"/>
                        </a:rPr>
                        <a:t>key</a:t>
                      </a:r>
                      <a:r>
                        <a:rPr kumimoji="0" lang="en-US" sz="1800" b="0" i="0" u="none" strike="noStrike" cap="none" normalizeH="0" baseline="0" smtClean="0">
                          <a:ln>
                            <a:noFill/>
                          </a:ln>
                          <a:solidFill>
                            <a:srgbClr val="000000"/>
                          </a:solidFill>
                          <a:effectLst/>
                          <a:latin typeface="Calibri" pitchFamily="34" charset="0"/>
                          <a:cs typeface="Arial" charset="0"/>
                        </a:rPr>
                        <a:t> in the calling thread, storing the given </a:t>
                      </a:r>
                      <a:r>
                        <a:rPr kumimoji="0" lang="en-US" sz="1800" b="0" i="1" u="none" strike="noStrike" cap="none" normalizeH="0" baseline="0" smtClean="0">
                          <a:ln>
                            <a:noFill/>
                          </a:ln>
                          <a:solidFill>
                            <a:srgbClr val="000000"/>
                          </a:solidFill>
                          <a:effectLst/>
                          <a:latin typeface="Calibri" pitchFamily="34" charset="0"/>
                          <a:cs typeface="Arial" charset="0"/>
                        </a:rPr>
                        <a:t>pointer</a:t>
                      </a:r>
                      <a:r>
                        <a:rPr kumimoji="0" lang="en-US" sz="1800" b="0" i="0" u="none" strike="noStrike" cap="none" normalizeH="0" baseline="0" smtClean="0">
                          <a:ln>
                            <a:noFill/>
                          </a:ln>
                          <a:solidFill>
                            <a:srgbClr val="000000"/>
                          </a:solidFill>
                          <a:effectLst/>
                          <a:latin typeface="Calibri" pitchFamily="34" charset="0"/>
                          <a:cs typeface="Arial" charset="0"/>
                        </a:rPr>
                        <a:t> instead.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graphicFrame>
        <p:nvGraphicFramePr>
          <p:cNvPr id="10" name="Content Placeholder 5"/>
          <p:cNvGraphicFramePr>
            <a:graphicFrameLocks noGrp="1"/>
          </p:cNvGraphicFramePr>
          <p:nvPr/>
        </p:nvGraphicFramePr>
        <p:xfrm>
          <a:off x="457200" y="3581400"/>
          <a:ext cx="8229600" cy="742950"/>
        </p:xfrm>
        <a:graphic>
          <a:graphicData uri="http://schemas.openxmlformats.org/drawingml/2006/table">
            <a:tbl>
              <a:tblPr rtl="1"/>
              <a:tblGrid>
                <a:gridCol w="8229600"/>
              </a:tblGrid>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charset="0"/>
                        </a:rPr>
                        <a:t>void* pthread_getspecific(pthread_key_t key) </a:t>
                      </a:r>
                      <a:endParaRPr kumimoji="0" lang="he-IL" sz="1800" b="1" i="0" u="none" strike="noStrike" cap="none" normalizeH="0" baseline="0" smtClean="0">
                        <a:ln>
                          <a:noFill/>
                        </a:ln>
                        <a:solidFill>
                          <a:srgbClr val="FFFFFF"/>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charset="0"/>
                        </a:rPr>
                        <a:t>Returns the value currently associated with </a:t>
                      </a:r>
                      <a:r>
                        <a:rPr kumimoji="0" lang="en-US" sz="1800" b="0" i="1" u="none" strike="noStrike" cap="none" normalizeH="0" baseline="0" smtClean="0">
                          <a:ln>
                            <a:noFill/>
                          </a:ln>
                          <a:solidFill>
                            <a:srgbClr val="000000"/>
                          </a:solidFill>
                          <a:effectLst/>
                          <a:latin typeface="Calibri" pitchFamily="34" charset="0"/>
                          <a:cs typeface="Arial" charset="0"/>
                        </a:rPr>
                        <a:t>key</a:t>
                      </a:r>
                      <a:r>
                        <a:rPr kumimoji="0" lang="en-US" sz="1800" b="0" i="0" u="none" strike="noStrike" cap="none" normalizeH="0" baseline="0" smtClean="0">
                          <a:ln>
                            <a:noFill/>
                          </a:ln>
                          <a:solidFill>
                            <a:srgbClr val="000000"/>
                          </a:solidFill>
                          <a:effectLst/>
                          <a:latin typeface="Calibri" pitchFamily="34" charset="0"/>
                          <a:cs typeface="Arial" charset="0"/>
                        </a:rPr>
                        <a:t> in the calling thread, or NULL on error.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5" name="Slide Number Placeholder 4"/>
          <p:cNvSpPr>
            <a:spLocks noGrp="1"/>
          </p:cNvSpPr>
          <p:nvPr>
            <p:ph type="sldNum" sz="quarter" idx="12"/>
          </p:nvPr>
        </p:nvSpPr>
        <p:spPr/>
        <p:txBody>
          <a:bodyPr/>
          <a:lstStyle/>
          <a:p>
            <a:pPr>
              <a:defRPr/>
            </a:pPr>
            <a:fld id="{AE4B1AC7-3409-4FD1-AE07-C9326E2D80C7}" type="slidenum">
              <a:rPr lang="en-US" smtClean="0"/>
              <a:pPr>
                <a:defRPr/>
              </a:pPr>
              <a:t>39</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smtClean="0"/>
              <a:t>Threads - Disadvantages</a:t>
            </a:r>
            <a:endParaRPr lang="he-IL" smtClean="0"/>
          </a:p>
        </p:txBody>
      </p:sp>
      <p:sp>
        <p:nvSpPr>
          <p:cNvPr id="5123" name="Content Placeholder 2"/>
          <p:cNvSpPr>
            <a:spLocks noGrp="1"/>
          </p:cNvSpPr>
          <p:nvPr>
            <p:ph idx="1"/>
          </p:nvPr>
        </p:nvSpPr>
        <p:spPr/>
        <p:txBody>
          <a:bodyPr>
            <a:normAutofit/>
          </a:bodyPr>
          <a:lstStyle/>
          <a:p>
            <a:pPr eaLnBrk="1" hangingPunct="1">
              <a:buClr>
                <a:schemeClr val="tx1"/>
              </a:buClr>
            </a:pPr>
            <a:r>
              <a:rPr lang="en-US" sz="2800" i="1" dirty="0" smtClean="0">
                <a:solidFill>
                  <a:srgbClr val="FF0000"/>
                </a:solidFill>
                <a:effectLst>
                  <a:outerShdw blurRad="38100" dist="38100" dir="2700000" algn="tl">
                    <a:srgbClr val="000000">
                      <a:alpha val="43137"/>
                    </a:srgbClr>
                  </a:outerShdw>
                </a:effectLst>
              </a:rPr>
              <a:t>Share</a:t>
            </a:r>
            <a:r>
              <a:rPr lang="en-US" sz="2800" dirty="0" smtClean="0"/>
              <a:t> open files, data structures, global variables, child processes, etc.</a:t>
            </a:r>
          </a:p>
          <a:p>
            <a:pPr eaLnBrk="1" hangingPunct="1">
              <a:buClr>
                <a:schemeClr val="tx1"/>
              </a:buClr>
            </a:pPr>
            <a:r>
              <a:rPr lang="en-US" sz="2800" i="1" dirty="0" smtClean="0">
                <a:solidFill>
                  <a:srgbClr val="FF0000"/>
                </a:solidFill>
                <a:effectLst>
                  <a:outerShdw blurRad="38100" dist="38100" dir="2700000" algn="tl">
                    <a:srgbClr val="000000">
                      <a:alpha val="43137"/>
                    </a:srgbClr>
                  </a:outerShdw>
                </a:effectLst>
              </a:rPr>
              <a:t>No protection</a:t>
            </a:r>
            <a:r>
              <a:rPr lang="en-US" sz="2800" dirty="0" smtClean="0"/>
              <a:t> between threads – one can read/write/wipe out/corrupt the other’s data.</a:t>
            </a:r>
          </a:p>
          <a:p>
            <a:pPr eaLnBrk="1" hangingPunct="1"/>
            <a:r>
              <a:rPr lang="en-US" sz="2800" dirty="0" smtClean="0"/>
              <a:t>Sending some signals (such as SIGSTOP) to a process affects</a:t>
            </a:r>
            <a:r>
              <a:rPr lang="en-US" sz="2800" i="1" dirty="0" smtClean="0">
                <a:solidFill>
                  <a:srgbClr val="FF0000"/>
                </a:solidFill>
                <a:effectLst>
                  <a:outerShdw blurRad="38100" dist="38100" dir="2700000" algn="tl">
                    <a:srgbClr val="000000">
                      <a:alpha val="43137"/>
                    </a:srgbClr>
                  </a:outerShdw>
                </a:effectLst>
              </a:rPr>
              <a:t> all threads </a:t>
            </a:r>
            <a:r>
              <a:rPr lang="en-US" sz="2800" dirty="0" smtClean="0"/>
              <a:t>running within it.</a:t>
            </a:r>
          </a:p>
        </p:txBody>
      </p:sp>
      <p:sp>
        <p:nvSpPr>
          <p:cNvPr id="4" name="Slide Number Placeholder 3"/>
          <p:cNvSpPr>
            <a:spLocks noGrp="1"/>
          </p:cNvSpPr>
          <p:nvPr>
            <p:ph type="sldNum" sz="quarter" idx="12"/>
          </p:nvPr>
        </p:nvSpPr>
        <p:spPr/>
        <p:txBody>
          <a:bodyPr/>
          <a:lstStyle/>
          <a:p>
            <a:pPr>
              <a:defRPr/>
            </a:pPr>
            <a:fld id="{536037BA-12B8-4699-BD4C-5CB97F6C5088}" type="slidenum">
              <a:rPr lang="en-US" smtClean="0"/>
              <a:pPr>
                <a:defRPr/>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TSD Usage example</a:t>
            </a:r>
            <a:endParaRPr lang="en-US" dirty="0"/>
          </a:p>
        </p:txBody>
      </p:sp>
      <p:sp>
        <p:nvSpPr>
          <p:cNvPr id="4" name="Content Placeholder 3"/>
          <p:cNvSpPr>
            <a:spLocks noGrp="1"/>
          </p:cNvSpPr>
          <p:nvPr>
            <p:ph idx="1"/>
          </p:nvPr>
        </p:nvSpPr>
        <p:spPr/>
        <p:txBody>
          <a:bodyPr>
            <a:normAutofit lnSpcReduction="10000"/>
          </a:bodyPr>
          <a:lstStyle/>
          <a:p>
            <a:pPr marL="0" indent="0">
              <a:buNone/>
            </a:pPr>
            <a:r>
              <a:rPr lang="en-US" dirty="0"/>
              <a:t>Suppose, for instance, that your application divides a task among multiple threads. For audit purposes, each thread is to have a separate log file, in which progress messages for that thread's tasks are recorded. </a:t>
            </a:r>
            <a:endParaRPr lang="en-US" dirty="0" smtClean="0"/>
          </a:p>
          <a:p>
            <a:pPr marL="0" indent="0">
              <a:buNone/>
            </a:pPr>
            <a:endParaRPr lang="en-US" dirty="0"/>
          </a:p>
          <a:p>
            <a:pPr marL="0" indent="0">
              <a:buNone/>
            </a:pPr>
            <a:r>
              <a:rPr lang="en-US" dirty="0" smtClean="0"/>
              <a:t>The </a:t>
            </a:r>
            <a:r>
              <a:rPr lang="en-US" dirty="0"/>
              <a:t>thread-specific data area is a convenient place to store the file pointer for the log file for each individual thread.</a:t>
            </a:r>
          </a:p>
        </p:txBody>
      </p:sp>
      <p:sp>
        <p:nvSpPr>
          <p:cNvPr id="2" name="Slide Number Placeholder 1"/>
          <p:cNvSpPr>
            <a:spLocks noGrp="1"/>
          </p:cNvSpPr>
          <p:nvPr>
            <p:ph type="sldNum" sz="quarter" idx="12"/>
          </p:nvPr>
        </p:nvSpPr>
        <p:spPr/>
        <p:txBody>
          <a:bodyPr/>
          <a:lstStyle/>
          <a:p>
            <a:pPr>
              <a:defRPr/>
            </a:pPr>
            <a:fld id="{AE4B1AC7-3409-4FD1-AE07-C9326E2D80C7}" type="slidenum">
              <a:rPr lang="en-US" smtClean="0"/>
              <a:pPr>
                <a:defRPr/>
              </a:pPr>
              <a:t>40</a:t>
            </a:fld>
            <a:endParaRPr lang="en-US" dirty="0"/>
          </a:p>
        </p:txBody>
      </p:sp>
    </p:spTree>
    <p:extLst>
      <p:ext uri="{BB962C8B-B14F-4D97-AF65-F5344CB8AC3E}">
        <p14:creationId xmlns:p14="http://schemas.microsoft.com/office/powerpoint/2010/main" val="4060923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36037BA-12B8-4699-BD4C-5CB97F6C5088}" type="slidenum">
              <a:rPr lang="en-US" smtClean="0"/>
              <a:pPr>
                <a:defRPr/>
              </a:pPr>
              <a:t>41</a:t>
            </a:fld>
            <a:endParaRPr lang="en-US" dirty="0"/>
          </a:p>
        </p:txBody>
      </p:sp>
      <p:sp>
        <p:nvSpPr>
          <p:cNvPr id="6" name="Rectangle 5"/>
          <p:cNvSpPr/>
          <p:nvPr/>
        </p:nvSpPr>
        <p:spPr>
          <a:xfrm>
            <a:off x="304800" y="152400"/>
            <a:ext cx="8534400" cy="4770537"/>
          </a:xfrm>
          <a:prstGeom prst="rect">
            <a:avLst/>
          </a:prstGeom>
        </p:spPr>
        <p:txBody>
          <a:bodyPr wrap="square">
            <a:spAutoFit/>
          </a:bodyPr>
          <a:lstStyle/>
          <a:p>
            <a:r>
              <a:rPr lang="en-US" sz="1600" dirty="0">
                <a:solidFill>
                  <a:srgbClr val="000000"/>
                </a:solidFill>
                <a:latin typeface="Courier New"/>
              </a:rPr>
              <a:t>#include &lt;</a:t>
            </a:r>
            <a:r>
              <a:rPr lang="en-US" sz="1600" dirty="0" err="1">
                <a:solidFill>
                  <a:srgbClr val="000000"/>
                </a:solidFill>
                <a:latin typeface="Courier New"/>
              </a:rPr>
              <a:t>malloc.h</a:t>
            </a:r>
            <a:r>
              <a:rPr lang="en-US" sz="1600" dirty="0">
                <a:solidFill>
                  <a:srgbClr val="000000"/>
                </a:solidFill>
                <a:latin typeface="Courier New"/>
              </a:rPr>
              <a:t>&gt; </a:t>
            </a:r>
          </a:p>
          <a:p>
            <a:r>
              <a:rPr lang="en-US" sz="1600" dirty="0">
                <a:solidFill>
                  <a:srgbClr val="000000"/>
                </a:solidFill>
                <a:latin typeface="Courier New"/>
              </a:rPr>
              <a:t>#include &lt;</a:t>
            </a:r>
            <a:r>
              <a:rPr lang="en-US" sz="1600" dirty="0" err="1">
                <a:solidFill>
                  <a:srgbClr val="000000"/>
                </a:solidFill>
                <a:latin typeface="Courier New"/>
              </a:rPr>
              <a:t>pthread.h</a:t>
            </a:r>
            <a:r>
              <a:rPr lang="en-US" sz="1600" dirty="0">
                <a:solidFill>
                  <a:srgbClr val="000000"/>
                </a:solidFill>
                <a:latin typeface="Courier New"/>
              </a:rPr>
              <a:t>&gt; </a:t>
            </a:r>
          </a:p>
          <a:p>
            <a:r>
              <a:rPr lang="en-US" sz="1600" dirty="0">
                <a:solidFill>
                  <a:srgbClr val="000000"/>
                </a:solidFill>
                <a:latin typeface="Courier New"/>
              </a:rPr>
              <a:t>#include &lt;</a:t>
            </a:r>
            <a:r>
              <a:rPr lang="en-US" sz="1600" dirty="0" err="1">
                <a:solidFill>
                  <a:srgbClr val="000000"/>
                </a:solidFill>
                <a:latin typeface="Courier New"/>
              </a:rPr>
              <a:t>stdio.h</a:t>
            </a:r>
            <a:r>
              <a:rPr lang="en-US" sz="1600" dirty="0">
                <a:solidFill>
                  <a:srgbClr val="000000"/>
                </a:solidFill>
                <a:latin typeface="Courier New"/>
              </a:rPr>
              <a:t>&gt; </a:t>
            </a:r>
          </a:p>
          <a:p>
            <a:r>
              <a:rPr lang="en-US" sz="1600" dirty="0">
                <a:solidFill>
                  <a:srgbClr val="000000"/>
                </a:solidFill>
                <a:latin typeface="Courier New"/>
              </a:rPr>
              <a:t> </a:t>
            </a:r>
          </a:p>
          <a:p>
            <a:r>
              <a:rPr lang="en-US" sz="1600" dirty="0" smtClean="0">
                <a:solidFill>
                  <a:srgbClr val="3F7F5F"/>
                </a:solidFill>
                <a:latin typeface="Courier New"/>
              </a:rPr>
              <a:t>// The </a:t>
            </a:r>
            <a:r>
              <a:rPr lang="en-US" sz="1600" dirty="0">
                <a:solidFill>
                  <a:srgbClr val="3F7F5F"/>
                </a:solidFill>
                <a:latin typeface="Courier New"/>
              </a:rPr>
              <a:t>key used to associate a log file pointer with each thread. </a:t>
            </a:r>
            <a:endParaRPr lang="en-US" sz="1600" dirty="0">
              <a:solidFill>
                <a:srgbClr val="000000"/>
              </a:solidFill>
              <a:latin typeface="Courier New"/>
            </a:endParaRPr>
          </a:p>
          <a:p>
            <a:r>
              <a:rPr lang="en-US" sz="1600" b="1" dirty="0">
                <a:solidFill>
                  <a:srgbClr val="7F0055"/>
                </a:solidFill>
                <a:latin typeface="Courier New"/>
              </a:rPr>
              <a:t>static</a:t>
            </a:r>
            <a:r>
              <a:rPr lang="en-US" sz="1600" b="1" dirty="0">
                <a:solidFill>
                  <a:srgbClr val="000000"/>
                </a:solidFill>
                <a:latin typeface="Courier New"/>
              </a:rPr>
              <a:t> </a:t>
            </a:r>
            <a:r>
              <a:rPr lang="en-US" sz="1600" b="1" dirty="0" err="1">
                <a:solidFill>
                  <a:srgbClr val="000000"/>
                </a:solidFill>
                <a:latin typeface="Courier New"/>
              </a:rPr>
              <a:t>pthread_key_t</a:t>
            </a:r>
            <a:r>
              <a:rPr lang="en-US" sz="1600" b="1" dirty="0">
                <a:solidFill>
                  <a:srgbClr val="000000"/>
                </a:solidFill>
                <a:latin typeface="Courier New"/>
              </a:rPr>
              <a:t>  </a:t>
            </a:r>
            <a:r>
              <a:rPr lang="en-US" sz="1600" b="1" dirty="0" err="1">
                <a:solidFill>
                  <a:srgbClr val="000000"/>
                </a:solidFill>
                <a:latin typeface="Courier New"/>
              </a:rPr>
              <a:t>thread_log_key</a:t>
            </a:r>
            <a:r>
              <a:rPr lang="en-US" sz="1600" b="1" dirty="0">
                <a:solidFill>
                  <a:srgbClr val="000000"/>
                </a:solidFill>
                <a:latin typeface="Courier New"/>
              </a:rPr>
              <a:t>; </a:t>
            </a:r>
          </a:p>
          <a:p>
            <a:r>
              <a:rPr lang="en-US" sz="1600" dirty="0">
                <a:solidFill>
                  <a:srgbClr val="000000"/>
                </a:solidFill>
                <a:latin typeface="Courier New"/>
              </a:rPr>
              <a:t> </a:t>
            </a:r>
          </a:p>
          <a:p>
            <a:r>
              <a:rPr lang="en-US" sz="1600" dirty="0" smtClean="0">
                <a:solidFill>
                  <a:srgbClr val="3F7F5F"/>
                </a:solidFill>
                <a:latin typeface="Courier New"/>
              </a:rPr>
              <a:t>// </a:t>
            </a:r>
            <a:r>
              <a:rPr lang="en-US" sz="1600" dirty="0">
                <a:solidFill>
                  <a:srgbClr val="3F7F5F"/>
                </a:solidFill>
                <a:latin typeface="Courier New"/>
              </a:rPr>
              <a:t>Write MESSAGE to the log file for the current thread</a:t>
            </a:r>
            <a:r>
              <a:rPr lang="en-US" sz="1600" dirty="0" smtClean="0">
                <a:solidFill>
                  <a:srgbClr val="3F7F5F"/>
                </a:solidFill>
                <a:latin typeface="Courier New"/>
              </a:rPr>
              <a:t>.</a:t>
            </a:r>
            <a:endParaRPr lang="en-US" sz="1600" dirty="0">
              <a:solidFill>
                <a:srgbClr val="000000"/>
              </a:solidFill>
              <a:latin typeface="Courier New"/>
            </a:endParaRPr>
          </a:p>
          <a:p>
            <a:r>
              <a:rPr lang="en-US" sz="1600" b="1" dirty="0">
                <a:solidFill>
                  <a:srgbClr val="7F0055"/>
                </a:solidFill>
                <a:latin typeface="Courier New"/>
              </a:rPr>
              <a:t>void</a:t>
            </a:r>
            <a:r>
              <a:rPr lang="en-US" sz="1600" b="1" dirty="0">
                <a:solidFill>
                  <a:srgbClr val="000000"/>
                </a:solidFill>
                <a:latin typeface="Courier New"/>
              </a:rPr>
              <a:t> </a:t>
            </a:r>
            <a:r>
              <a:rPr lang="en-US" sz="1600" b="1" dirty="0" err="1" smtClean="0">
                <a:solidFill>
                  <a:srgbClr val="000000"/>
                </a:solidFill>
                <a:latin typeface="Courier New"/>
              </a:rPr>
              <a:t>write_to_thread_log</a:t>
            </a:r>
            <a:r>
              <a:rPr lang="en-US" sz="1600" b="1" dirty="0" smtClean="0">
                <a:solidFill>
                  <a:srgbClr val="000000"/>
                </a:solidFill>
                <a:latin typeface="Courier New"/>
              </a:rPr>
              <a:t>(</a:t>
            </a:r>
            <a:r>
              <a:rPr lang="en-US" sz="1600" b="1" dirty="0" err="1" smtClean="0">
                <a:solidFill>
                  <a:srgbClr val="7F0055"/>
                </a:solidFill>
                <a:latin typeface="Courier New"/>
              </a:rPr>
              <a:t>const</a:t>
            </a:r>
            <a:r>
              <a:rPr lang="en-US" sz="1600" b="1" dirty="0" smtClean="0">
                <a:solidFill>
                  <a:srgbClr val="000000"/>
                </a:solidFill>
                <a:latin typeface="Courier New"/>
              </a:rPr>
              <a:t> </a:t>
            </a:r>
            <a:r>
              <a:rPr lang="en-US" sz="1600" b="1" dirty="0">
                <a:solidFill>
                  <a:srgbClr val="7F0055"/>
                </a:solidFill>
                <a:latin typeface="Courier New"/>
              </a:rPr>
              <a:t>char</a:t>
            </a:r>
            <a:r>
              <a:rPr lang="en-US" sz="1600" b="1" dirty="0">
                <a:solidFill>
                  <a:srgbClr val="000000"/>
                </a:solidFill>
                <a:latin typeface="Courier New"/>
              </a:rPr>
              <a:t>* message) </a:t>
            </a:r>
          </a:p>
          <a:p>
            <a:r>
              <a:rPr lang="en-US" sz="1600" dirty="0">
                <a:solidFill>
                  <a:srgbClr val="000000"/>
                </a:solidFill>
                <a:latin typeface="Courier New"/>
              </a:rPr>
              <a:t>{</a:t>
            </a:r>
          </a:p>
          <a:p>
            <a:r>
              <a:rPr lang="en-US" sz="1600" dirty="0">
                <a:solidFill>
                  <a:srgbClr val="000000"/>
                </a:solidFill>
                <a:latin typeface="Courier New"/>
              </a:rPr>
              <a:t>   FILE* </a:t>
            </a:r>
            <a:r>
              <a:rPr lang="en-US" sz="1600" dirty="0" err="1" smtClean="0">
                <a:solidFill>
                  <a:srgbClr val="000000"/>
                </a:solidFill>
                <a:latin typeface="Courier New"/>
              </a:rPr>
              <a:t>thread_log</a:t>
            </a:r>
            <a:r>
              <a:rPr lang="en-US" sz="1600" dirty="0" smtClean="0">
                <a:solidFill>
                  <a:srgbClr val="000000"/>
                </a:solidFill>
                <a:latin typeface="Courier New"/>
              </a:rPr>
              <a:t> = (</a:t>
            </a:r>
            <a:r>
              <a:rPr lang="en-US" sz="1600" dirty="0">
                <a:solidFill>
                  <a:srgbClr val="000000"/>
                </a:solidFill>
                <a:latin typeface="Courier New"/>
              </a:rPr>
              <a:t>FILE</a:t>
            </a:r>
            <a:r>
              <a:rPr lang="en-US" sz="1600" dirty="0" smtClean="0">
                <a:solidFill>
                  <a:srgbClr val="000000"/>
                </a:solidFill>
                <a:latin typeface="Courier New"/>
              </a:rPr>
              <a:t>*)</a:t>
            </a:r>
            <a:r>
              <a:rPr lang="en-US" sz="1600" dirty="0" err="1" smtClean="0">
                <a:solidFill>
                  <a:srgbClr val="000000"/>
                </a:solidFill>
                <a:latin typeface="Courier New"/>
              </a:rPr>
              <a:t>pthread_getspecific</a:t>
            </a:r>
            <a:r>
              <a:rPr lang="en-US" sz="1600" dirty="0" smtClean="0">
                <a:solidFill>
                  <a:srgbClr val="000000"/>
                </a:solidFill>
                <a:latin typeface="Courier New"/>
              </a:rPr>
              <a:t> </a:t>
            </a:r>
            <a:r>
              <a:rPr lang="en-US" sz="1600" dirty="0">
                <a:solidFill>
                  <a:srgbClr val="000000"/>
                </a:solidFill>
                <a:latin typeface="Courier New"/>
              </a:rPr>
              <a:t>(</a:t>
            </a:r>
            <a:r>
              <a:rPr lang="en-US" sz="1600" dirty="0" err="1">
                <a:solidFill>
                  <a:srgbClr val="000000"/>
                </a:solidFill>
                <a:latin typeface="Courier New"/>
              </a:rPr>
              <a:t>thread_log_key</a:t>
            </a:r>
            <a:r>
              <a:rPr lang="en-US" sz="1600" dirty="0">
                <a:solidFill>
                  <a:srgbClr val="000000"/>
                </a:solidFill>
                <a:latin typeface="Courier New"/>
              </a:rPr>
              <a:t>); </a:t>
            </a:r>
          </a:p>
          <a:p>
            <a:r>
              <a:rPr lang="en-US" sz="1600" dirty="0">
                <a:solidFill>
                  <a:srgbClr val="000000"/>
                </a:solidFill>
                <a:latin typeface="Courier New"/>
              </a:rPr>
              <a:t>   </a:t>
            </a:r>
            <a:r>
              <a:rPr lang="en-US" sz="1600" dirty="0" err="1" smtClean="0">
                <a:solidFill>
                  <a:srgbClr val="000000"/>
                </a:solidFill>
                <a:latin typeface="Courier New"/>
              </a:rPr>
              <a:t>fprintf</a:t>
            </a:r>
            <a:r>
              <a:rPr lang="en-US" sz="1600" dirty="0" smtClean="0">
                <a:solidFill>
                  <a:srgbClr val="000000"/>
                </a:solidFill>
                <a:latin typeface="Courier New"/>
              </a:rPr>
              <a:t>(</a:t>
            </a:r>
            <a:r>
              <a:rPr lang="en-US" sz="1600" dirty="0" err="1" smtClean="0">
                <a:solidFill>
                  <a:srgbClr val="000000"/>
                </a:solidFill>
                <a:latin typeface="Courier New"/>
              </a:rPr>
              <a:t>thread_log</a:t>
            </a:r>
            <a:r>
              <a:rPr lang="en-US" sz="1600" dirty="0">
                <a:solidFill>
                  <a:srgbClr val="000000"/>
                </a:solidFill>
                <a:latin typeface="Courier New"/>
              </a:rPr>
              <a:t>, </a:t>
            </a:r>
            <a:r>
              <a:rPr lang="en-US" sz="1600" dirty="0" smtClean="0">
                <a:solidFill>
                  <a:srgbClr val="2A00FF"/>
                </a:solidFill>
                <a:latin typeface="Courier New"/>
              </a:rPr>
              <a:t>"%</a:t>
            </a:r>
            <a:r>
              <a:rPr lang="en-US" sz="1600" dirty="0">
                <a:solidFill>
                  <a:srgbClr val="2A00FF"/>
                </a:solidFill>
                <a:latin typeface="Courier New"/>
              </a:rPr>
              <a:t>s\n"</a:t>
            </a:r>
            <a:r>
              <a:rPr lang="en-US" sz="1600" dirty="0">
                <a:solidFill>
                  <a:srgbClr val="000000"/>
                </a:solidFill>
                <a:latin typeface="Courier New"/>
              </a:rPr>
              <a:t>, message); </a:t>
            </a:r>
          </a:p>
          <a:p>
            <a:r>
              <a:rPr lang="en-US" sz="1600" dirty="0">
                <a:solidFill>
                  <a:srgbClr val="000000"/>
                </a:solidFill>
                <a:latin typeface="Courier New"/>
              </a:rPr>
              <a:t>} </a:t>
            </a:r>
          </a:p>
          <a:p>
            <a:r>
              <a:rPr lang="en-US" sz="1600" dirty="0">
                <a:solidFill>
                  <a:srgbClr val="000000"/>
                </a:solidFill>
                <a:latin typeface="Courier New"/>
              </a:rPr>
              <a:t> </a:t>
            </a:r>
          </a:p>
          <a:p>
            <a:r>
              <a:rPr lang="en-US" sz="1600" dirty="0" smtClean="0">
                <a:solidFill>
                  <a:srgbClr val="3F7F5F"/>
                </a:solidFill>
                <a:latin typeface="Courier New"/>
              </a:rPr>
              <a:t>// </a:t>
            </a:r>
            <a:r>
              <a:rPr lang="en-US" sz="1600" dirty="0">
                <a:solidFill>
                  <a:srgbClr val="3F7F5F"/>
                </a:solidFill>
                <a:latin typeface="Courier New"/>
              </a:rPr>
              <a:t>Close the log file pointer THREAD_LOG</a:t>
            </a:r>
            <a:r>
              <a:rPr lang="en-US" sz="1600" dirty="0" smtClean="0">
                <a:solidFill>
                  <a:srgbClr val="3F7F5F"/>
                </a:solidFill>
                <a:latin typeface="Courier New"/>
              </a:rPr>
              <a:t>.</a:t>
            </a:r>
            <a:r>
              <a:rPr lang="en-US" sz="1600" dirty="0" smtClean="0">
                <a:solidFill>
                  <a:srgbClr val="000000"/>
                </a:solidFill>
                <a:latin typeface="Courier New"/>
              </a:rPr>
              <a:t> </a:t>
            </a:r>
            <a:endParaRPr lang="en-US" sz="1600" dirty="0">
              <a:solidFill>
                <a:srgbClr val="000000"/>
              </a:solidFill>
              <a:latin typeface="Courier New"/>
            </a:endParaRPr>
          </a:p>
          <a:p>
            <a:r>
              <a:rPr lang="en-US" sz="1600" b="1" dirty="0">
                <a:solidFill>
                  <a:srgbClr val="7F0055"/>
                </a:solidFill>
                <a:latin typeface="Courier New"/>
              </a:rPr>
              <a:t>void</a:t>
            </a:r>
            <a:r>
              <a:rPr lang="en-US" sz="1600" b="1" dirty="0">
                <a:solidFill>
                  <a:srgbClr val="000000"/>
                </a:solidFill>
                <a:latin typeface="Courier New"/>
              </a:rPr>
              <a:t> </a:t>
            </a:r>
            <a:r>
              <a:rPr lang="en-US" sz="1600" b="1" dirty="0" err="1">
                <a:solidFill>
                  <a:srgbClr val="000000"/>
                </a:solidFill>
                <a:latin typeface="Courier New"/>
              </a:rPr>
              <a:t>close_thread_log</a:t>
            </a:r>
            <a:r>
              <a:rPr lang="en-US" sz="1600" b="1" dirty="0">
                <a:solidFill>
                  <a:srgbClr val="000000"/>
                </a:solidFill>
                <a:latin typeface="Courier New"/>
              </a:rPr>
              <a:t> (</a:t>
            </a:r>
            <a:r>
              <a:rPr lang="en-US" sz="1600" b="1" dirty="0">
                <a:solidFill>
                  <a:srgbClr val="7F0055"/>
                </a:solidFill>
                <a:latin typeface="Courier New"/>
              </a:rPr>
              <a:t>void</a:t>
            </a:r>
            <a:r>
              <a:rPr lang="en-US" sz="1600" b="1" dirty="0">
                <a:solidFill>
                  <a:srgbClr val="000000"/>
                </a:solidFill>
                <a:latin typeface="Courier New"/>
              </a:rPr>
              <a:t>*  </a:t>
            </a:r>
            <a:r>
              <a:rPr lang="en-US" sz="1600" b="1" dirty="0" err="1">
                <a:solidFill>
                  <a:srgbClr val="000000"/>
                </a:solidFill>
                <a:latin typeface="Courier New"/>
              </a:rPr>
              <a:t>thread_log</a:t>
            </a:r>
            <a:r>
              <a:rPr lang="en-US" sz="1600" b="1" dirty="0">
                <a:solidFill>
                  <a:srgbClr val="000000"/>
                </a:solidFill>
                <a:latin typeface="Courier New"/>
              </a:rPr>
              <a:t>) </a:t>
            </a:r>
          </a:p>
          <a:p>
            <a:r>
              <a:rPr lang="en-US" sz="1600" dirty="0">
                <a:solidFill>
                  <a:srgbClr val="000000"/>
                </a:solidFill>
                <a:latin typeface="Courier New"/>
              </a:rPr>
              <a:t>{</a:t>
            </a:r>
          </a:p>
          <a:p>
            <a:r>
              <a:rPr lang="en-US" sz="1600" dirty="0">
                <a:solidFill>
                  <a:srgbClr val="000000"/>
                </a:solidFill>
                <a:latin typeface="Courier New"/>
              </a:rPr>
              <a:t>   </a:t>
            </a:r>
            <a:r>
              <a:rPr lang="en-US" sz="1600" dirty="0" err="1" smtClean="0">
                <a:solidFill>
                  <a:srgbClr val="000000"/>
                </a:solidFill>
                <a:latin typeface="Courier New"/>
              </a:rPr>
              <a:t>fclose</a:t>
            </a:r>
            <a:r>
              <a:rPr lang="en-US" sz="1600" dirty="0" smtClean="0">
                <a:solidFill>
                  <a:srgbClr val="000000"/>
                </a:solidFill>
                <a:latin typeface="Courier New"/>
              </a:rPr>
              <a:t>((</a:t>
            </a:r>
            <a:r>
              <a:rPr lang="en-US" sz="1600" dirty="0">
                <a:solidFill>
                  <a:srgbClr val="000000"/>
                </a:solidFill>
                <a:latin typeface="Courier New"/>
              </a:rPr>
              <a:t>FILE</a:t>
            </a:r>
            <a:r>
              <a:rPr lang="en-US" sz="1600" dirty="0" smtClean="0">
                <a:solidFill>
                  <a:srgbClr val="000000"/>
                </a:solidFill>
                <a:latin typeface="Courier New"/>
              </a:rPr>
              <a:t>*) </a:t>
            </a:r>
            <a:r>
              <a:rPr lang="en-US" sz="1600" dirty="0" err="1" smtClean="0">
                <a:solidFill>
                  <a:srgbClr val="000000"/>
                </a:solidFill>
                <a:latin typeface="Courier New"/>
              </a:rPr>
              <a:t>thread_log</a:t>
            </a:r>
            <a:r>
              <a:rPr lang="en-US" sz="1600" dirty="0">
                <a:solidFill>
                  <a:srgbClr val="000000"/>
                </a:solidFill>
                <a:latin typeface="Courier New"/>
              </a:rPr>
              <a:t>); </a:t>
            </a:r>
          </a:p>
          <a:p>
            <a:r>
              <a:rPr lang="en-US" sz="1600" dirty="0">
                <a:solidFill>
                  <a:srgbClr val="000000"/>
                </a:solidFill>
                <a:latin typeface="Courier New"/>
              </a:rPr>
              <a:t>}</a:t>
            </a:r>
            <a:endParaRPr lang="en-US" sz="1600" dirty="0"/>
          </a:p>
        </p:txBody>
      </p:sp>
    </p:spTree>
    <p:extLst>
      <p:ext uri="{BB962C8B-B14F-4D97-AF65-F5344CB8AC3E}">
        <p14:creationId xmlns:p14="http://schemas.microsoft.com/office/powerpoint/2010/main" val="3958576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36037BA-12B8-4699-BD4C-5CB97F6C5088}" type="slidenum">
              <a:rPr lang="en-US" smtClean="0"/>
              <a:pPr>
                <a:defRPr/>
              </a:pPr>
              <a:t>42</a:t>
            </a:fld>
            <a:endParaRPr lang="en-US" dirty="0"/>
          </a:p>
        </p:txBody>
      </p:sp>
      <p:sp>
        <p:nvSpPr>
          <p:cNvPr id="6" name="Rectangle 5"/>
          <p:cNvSpPr/>
          <p:nvPr/>
        </p:nvSpPr>
        <p:spPr>
          <a:xfrm>
            <a:off x="304800" y="152400"/>
            <a:ext cx="8534400" cy="6740307"/>
          </a:xfrm>
          <a:prstGeom prst="rect">
            <a:avLst/>
          </a:prstGeom>
        </p:spPr>
        <p:txBody>
          <a:bodyPr wrap="square">
            <a:spAutoFit/>
          </a:bodyPr>
          <a:lstStyle/>
          <a:p>
            <a:pPr defTabSz="360363"/>
            <a:r>
              <a:rPr lang="en-US" sz="1600" b="1" dirty="0">
                <a:solidFill>
                  <a:srgbClr val="7F0055"/>
                </a:solidFill>
                <a:latin typeface="Courier New"/>
              </a:rPr>
              <a:t>void</a:t>
            </a:r>
            <a:r>
              <a:rPr lang="en-US" sz="1600" b="1" dirty="0">
                <a:solidFill>
                  <a:srgbClr val="000000"/>
                </a:solidFill>
                <a:latin typeface="Courier New"/>
              </a:rPr>
              <a:t>* </a:t>
            </a:r>
            <a:r>
              <a:rPr lang="en-US" sz="1600" b="1" dirty="0" err="1">
                <a:solidFill>
                  <a:srgbClr val="000000"/>
                </a:solidFill>
                <a:latin typeface="Courier New"/>
              </a:rPr>
              <a:t>thread_function</a:t>
            </a:r>
            <a:r>
              <a:rPr lang="en-US" sz="1600" b="1" dirty="0">
                <a:solidFill>
                  <a:srgbClr val="000000"/>
                </a:solidFill>
                <a:latin typeface="Courier New"/>
              </a:rPr>
              <a:t> (</a:t>
            </a:r>
            <a:r>
              <a:rPr lang="en-US" sz="1600" b="1" dirty="0">
                <a:solidFill>
                  <a:srgbClr val="7F0055"/>
                </a:solidFill>
                <a:latin typeface="Courier New"/>
              </a:rPr>
              <a:t>void</a:t>
            </a:r>
            <a:r>
              <a:rPr lang="en-US" sz="1600" b="1" dirty="0">
                <a:solidFill>
                  <a:srgbClr val="000000"/>
                </a:solidFill>
                <a:latin typeface="Courier New"/>
              </a:rPr>
              <a:t>* </a:t>
            </a:r>
            <a:r>
              <a:rPr lang="en-US" sz="1600" b="1" dirty="0" err="1">
                <a:solidFill>
                  <a:srgbClr val="000000"/>
                </a:solidFill>
                <a:latin typeface="Courier New"/>
              </a:rPr>
              <a:t>args</a:t>
            </a:r>
            <a:r>
              <a:rPr lang="en-US" sz="1600" b="1" dirty="0">
                <a:solidFill>
                  <a:srgbClr val="000000"/>
                </a:solidFill>
                <a:latin typeface="Courier New"/>
              </a:rPr>
              <a:t>) </a:t>
            </a:r>
          </a:p>
          <a:p>
            <a:pPr defTabSz="360363"/>
            <a:r>
              <a:rPr lang="en-US" sz="1600" dirty="0">
                <a:solidFill>
                  <a:srgbClr val="000000"/>
                </a:solidFill>
                <a:latin typeface="Courier New"/>
              </a:rPr>
              <a:t>{</a:t>
            </a:r>
          </a:p>
          <a:p>
            <a:pPr defTabSz="360363"/>
            <a:r>
              <a:rPr lang="en-US" sz="1600" dirty="0">
                <a:solidFill>
                  <a:srgbClr val="000000"/>
                </a:solidFill>
                <a:latin typeface="Courier New"/>
              </a:rPr>
              <a:t>   </a:t>
            </a:r>
            <a:r>
              <a:rPr lang="en-US" sz="1600" b="1" dirty="0">
                <a:solidFill>
                  <a:srgbClr val="7F0055"/>
                </a:solidFill>
                <a:latin typeface="Courier New"/>
              </a:rPr>
              <a:t>char</a:t>
            </a:r>
            <a:r>
              <a:rPr lang="en-US" sz="1600" b="1" dirty="0">
                <a:solidFill>
                  <a:srgbClr val="000000"/>
                </a:solidFill>
                <a:latin typeface="Courier New"/>
              </a:rPr>
              <a:t> </a:t>
            </a:r>
            <a:r>
              <a:rPr lang="en-US" sz="1600" b="1" dirty="0" err="1">
                <a:solidFill>
                  <a:srgbClr val="000000"/>
                </a:solidFill>
                <a:latin typeface="Courier New"/>
              </a:rPr>
              <a:t>thread_log_filename</a:t>
            </a:r>
            <a:r>
              <a:rPr lang="en-US" sz="1600" b="1" dirty="0">
                <a:solidFill>
                  <a:srgbClr val="000000"/>
                </a:solidFill>
                <a:latin typeface="Courier New"/>
              </a:rPr>
              <a:t>[20]; </a:t>
            </a:r>
          </a:p>
          <a:p>
            <a:pPr defTabSz="360363"/>
            <a:r>
              <a:rPr lang="en-US" sz="1600" dirty="0">
                <a:solidFill>
                  <a:srgbClr val="000000"/>
                </a:solidFill>
                <a:latin typeface="Courier New"/>
              </a:rPr>
              <a:t>   FILE* </a:t>
            </a:r>
            <a:r>
              <a:rPr lang="en-US" sz="1600" dirty="0" err="1">
                <a:solidFill>
                  <a:srgbClr val="000000"/>
                </a:solidFill>
                <a:latin typeface="Courier New"/>
              </a:rPr>
              <a:t>thread_log</a:t>
            </a:r>
            <a:r>
              <a:rPr lang="en-US" sz="1600" dirty="0">
                <a:solidFill>
                  <a:srgbClr val="000000"/>
                </a:solidFill>
                <a:latin typeface="Courier New"/>
              </a:rPr>
              <a:t>; </a:t>
            </a:r>
          </a:p>
          <a:p>
            <a:pPr defTabSz="360363"/>
            <a:r>
              <a:rPr lang="en-US" sz="1600" dirty="0">
                <a:solidFill>
                  <a:srgbClr val="000000"/>
                </a:solidFill>
                <a:latin typeface="Courier New"/>
              </a:rPr>
              <a:t> </a:t>
            </a:r>
          </a:p>
          <a:p>
            <a:pPr defTabSz="360363"/>
            <a:r>
              <a:rPr lang="en-US" sz="1600" dirty="0" smtClean="0">
                <a:solidFill>
                  <a:srgbClr val="000000"/>
                </a:solidFill>
                <a:latin typeface="Courier New"/>
              </a:rPr>
              <a:t>	</a:t>
            </a:r>
            <a:r>
              <a:rPr lang="en-US" sz="1600" dirty="0" err="1" smtClean="0">
                <a:solidFill>
                  <a:srgbClr val="000000"/>
                </a:solidFill>
                <a:latin typeface="Courier New"/>
              </a:rPr>
              <a:t>sprintf</a:t>
            </a:r>
            <a:r>
              <a:rPr lang="en-US" sz="1600" dirty="0" smtClean="0">
                <a:solidFill>
                  <a:srgbClr val="000000"/>
                </a:solidFill>
                <a:latin typeface="Courier New"/>
              </a:rPr>
              <a:t>(</a:t>
            </a:r>
            <a:r>
              <a:rPr lang="en-US" sz="1600" dirty="0" err="1" smtClean="0">
                <a:solidFill>
                  <a:srgbClr val="000000"/>
                </a:solidFill>
                <a:latin typeface="Courier New"/>
              </a:rPr>
              <a:t>thread_log_filename,</a:t>
            </a:r>
            <a:r>
              <a:rPr lang="en-US" sz="1600" dirty="0" err="1" smtClean="0">
                <a:solidFill>
                  <a:srgbClr val="2A00FF"/>
                </a:solidFill>
                <a:latin typeface="Courier New"/>
              </a:rPr>
              <a:t>"</a:t>
            </a:r>
            <a:r>
              <a:rPr lang="en-US" sz="1600" dirty="0" err="1">
                <a:solidFill>
                  <a:srgbClr val="2A00FF"/>
                </a:solidFill>
                <a:latin typeface="Courier New"/>
              </a:rPr>
              <a:t>thread%d.log</a:t>
            </a:r>
            <a:r>
              <a:rPr lang="en-US" sz="1600" dirty="0" smtClean="0">
                <a:solidFill>
                  <a:srgbClr val="2A00FF"/>
                </a:solidFill>
                <a:latin typeface="Courier New"/>
              </a:rPr>
              <a:t>"</a:t>
            </a:r>
            <a:r>
              <a:rPr lang="en-US" sz="1600" dirty="0" smtClean="0">
                <a:solidFill>
                  <a:srgbClr val="000000"/>
                </a:solidFill>
                <a:latin typeface="Courier New"/>
              </a:rPr>
              <a:t>,(</a:t>
            </a:r>
            <a:r>
              <a:rPr lang="en-US" sz="1600" b="1" dirty="0" err="1" smtClean="0">
                <a:solidFill>
                  <a:srgbClr val="7F0055"/>
                </a:solidFill>
                <a:latin typeface="Courier New"/>
              </a:rPr>
              <a:t>int</a:t>
            </a:r>
            <a:r>
              <a:rPr lang="en-US" sz="1600" b="1" dirty="0" smtClean="0">
                <a:solidFill>
                  <a:srgbClr val="000000"/>
                </a:solidFill>
                <a:latin typeface="Courier New"/>
              </a:rPr>
              <a:t>) </a:t>
            </a:r>
            <a:r>
              <a:rPr lang="en-US" sz="1600" b="1" dirty="0" err="1" smtClean="0">
                <a:solidFill>
                  <a:srgbClr val="000000"/>
                </a:solidFill>
                <a:latin typeface="Courier New"/>
              </a:rPr>
              <a:t>pthread_self</a:t>
            </a:r>
            <a:r>
              <a:rPr lang="en-US" sz="1600" b="1" dirty="0" smtClean="0">
                <a:solidFill>
                  <a:srgbClr val="000000"/>
                </a:solidFill>
                <a:latin typeface="Courier New"/>
              </a:rPr>
              <a:t>()); </a:t>
            </a:r>
            <a:endParaRPr lang="en-US" sz="1600" b="1" dirty="0">
              <a:solidFill>
                <a:srgbClr val="000000"/>
              </a:solidFill>
              <a:latin typeface="Courier New"/>
            </a:endParaRPr>
          </a:p>
          <a:p>
            <a:pPr defTabSz="360363"/>
            <a:r>
              <a:rPr lang="en-US" sz="1600" dirty="0">
                <a:solidFill>
                  <a:srgbClr val="000000"/>
                </a:solidFill>
                <a:latin typeface="Courier New"/>
              </a:rPr>
              <a:t>   </a:t>
            </a:r>
            <a:r>
              <a:rPr lang="en-US" sz="1600" dirty="0" err="1" smtClean="0">
                <a:solidFill>
                  <a:srgbClr val="000000"/>
                </a:solidFill>
                <a:latin typeface="Courier New"/>
              </a:rPr>
              <a:t>thread_log</a:t>
            </a:r>
            <a:r>
              <a:rPr lang="en-US" sz="1600" dirty="0" smtClean="0">
                <a:solidFill>
                  <a:srgbClr val="000000"/>
                </a:solidFill>
                <a:latin typeface="Courier New"/>
              </a:rPr>
              <a:t> </a:t>
            </a:r>
            <a:r>
              <a:rPr lang="en-US" sz="1600" dirty="0">
                <a:solidFill>
                  <a:srgbClr val="000000"/>
                </a:solidFill>
                <a:latin typeface="Courier New"/>
              </a:rPr>
              <a:t>= </a:t>
            </a:r>
            <a:r>
              <a:rPr lang="en-US" sz="1600" dirty="0" err="1">
                <a:solidFill>
                  <a:srgbClr val="000000"/>
                </a:solidFill>
                <a:latin typeface="Courier New"/>
              </a:rPr>
              <a:t>fopen</a:t>
            </a:r>
            <a:r>
              <a:rPr lang="en-US" sz="1600" dirty="0">
                <a:solidFill>
                  <a:srgbClr val="000000"/>
                </a:solidFill>
                <a:latin typeface="Courier New"/>
              </a:rPr>
              <a:t> (</a:t>
            </a:r>
            <a:r>
              <a:rPr lang="en-US" sz="1600" dirty="0" err="1">
                <a:solidFill>
                  <a:srgbClr val="000000"/>
                </a:solidFill>
                <a:latin typeface="Courier New"/>
              </a:rPr>
              <a:t>thread_log_filename</a:t>
            </a:r>
            <a:r>
              <a:rPr lang="en-US" sz="1600" dirty="0">
                <a:solidFill>
                  <a:srgbClr val="000000"/>
                </a:solidFill>
                <a:latin typeface="Courier New"/>
              </a:rPr>
              <a:t>, </a:t>
            </a:r>
            <a:r>
              <a:rPr lang="en-US" sz="1600" dirty="0">
                <a:solidFill>
                  <a:srgbClr val="2A00FF"/>
                </a:solidFill>
                <a:latin typeface="Courier New"/>
              </a:rPr>
              <a:t>"w"</a:t>
            </a:r>
            <a:r>
              <a:rPr lang="en-US" sz="1600" dirty="0">
                <a:solidFill>
                  <a:srgbClr val="000000"/>
                </a:solidFill>
                <a:latin typeface="Courier New"/>
              </a:rPr>
              <a:t>); </a:t>
            </a:r>
          </a:p>
          <a:p>
            <a:pPr defTabSz="360363"/>
            <a:r>
              <a:rPr lang="en-US" sz="1600" dirty="0" smtClean="0">
                <a:solidFill>
                  <a:srgbClr val="000000"/>
                </a:solidFill>
                <a:latin typeface="Courier New"/>
              </a:rPr>
              <a:t>	</a:t>
            </a:r>
            <a:r>
              <a:rPr lang="en-US" sz="1600" dirty="0" err="1" smtClean="0">
                <a:solidFill>
                  <a:srgbClr val="000000"/>
                </a:solidFill>
                <a:latin typeface="Courier New"/>
              </a:rPr>
              <a:t>pthread_setspecific</a:t>
            </a:r>
            <a:r>
              <a:rPr lang="en-US" sz="1600" dirty="0" smtClean="0">
                <a:solidFill>
                  <a:srgbClr val="000000"/>
                </a:solidFill>
                <a:latin typeface="Courier New"/>
              </a:rPr>
              <a:t> </a:t>
            </a:r>
            <a:r>
              <a:rPr lang="en-US" sz="1600" dirty="0">
                <a:solidFill>
                  <a:srgbClr val="000000"/>
                </a:solidFill>
                <a:latin typeface="Courier New"/>
              </a:rPr>
              <a:t>(</a:t>
            </a:r>
            <a:r>
              <a:rPr lang="en-US" sz="1600" dirty="0" err="1">
                <a:solidFill>
                  <a:srgbClr val="000000"/>
                </a:solidFill>
                <a:latin typeface="Courier New"/>
              </a:rPr>
              <a:t>thread_log_key</a:t>
            </a:r>
            <a:r>
              <a:rPr lang="en-US" sz="1600" dirty="0">
                <a:solidFill>
                  <a:srgbClr val="000000"/>
                </a:solidFill>
                <a:latin typeface="Courier New"/>
              </a:rPr>
              <a:t>, </a:t>
            </a:r>
            <a:r>
              <a:rPr lang="en-US" sz="1600" dirty="0" err="1">
                <a:solidFill>
                  <a:srgbClr val="000000"/>
                </a:solidFill>
                <a:latin typeface="Courier New"/>
              </a:rPr>
              <a:t>thread_log</a:t>
            </a:r>
            <a:r>
              <a:rPr lang="en-US" sz="1600" dirty="0">
                <a:solidFill>
                  <a:srgbClr val="000000"/>
                </a:solidFill>
                <a:latin typeface="Courier New"/>
              </a:rPr>
              <a:t>); </a:t>
            </a:r>
          </a:p>
          <a:p>
            <a:pPr defTabSz="360363"/>
            <a:r>
              <a:rPr lang="en-US" sz="1600" dirty="0">
                <a:solidFill>
                  <a:srgbClr val="000000"/>
                </a:solidFill>
                <a:latin typeface="Courier New"/>
              </a:rPr>
              <a:t>   </a:t>
            </a:r>
            <a:r>
              <a:rPr lang="en-US" sz="1600" dirty="0" err="1">
                <a:solidFill>
                  <a:srgbClr val="000000"/>
                </a:solidFill>
                <a:latin typeface="Courier New"/>
              </a:rPr>
              <a:t>write_to_thread_log</a:t>
            </a:r>
            <a:r>
              <a:rPr lang="en-US" sz="1600" dirty="0">
                <a:solidFill>
                  <a:srgbClr val="000000"/>
                </a:solidFill>
                <a:latin typeface="Courier New"/>
              </a:rPr>
              <a:t> (</a:t>
            </a:r>
            <a:r>
              <a:rPr lang="en-US" sz="1600" dirty="0">
                <a:solidFill>
                  <a:srgbClr val="2A00FF"/>
                </a:solidFill>
                <a:latin typeface="Courier New"/>
              </a:rPr>
              <a:t>"Thread starting."</a:t>
            </a:r>
            <a:r>
              <a:rPr lang="en-US" sz="1600" dirty="0">
                <a:solidFill>
                  <a:srgbClr val="000000"/>
                </a:solidFill>
                <a:latin typeface="Courier New"/>
              </a:rPr>
              <a:t>); </a:t>
            </a:r>
          </a:p>
          <a:p>
            <a:pPr defTabSz="360363"/>
            <a:r>
              <a:rPr lang="en-US" sz="1600" dirty="0">
                <a:solidFill>
                  <a:srgbClr val="000000"/>
                </a:solidFill>
                <a:latin typeface="Courier New"/>
              </a:rPr>
              <a:t>   </a:t>
            </a:r>
            <a:endParaRPr lang="en-US" sz="1600" dirty="0" smtClean="0">
              <a:solidFill>
                <a:srgbClr val="000000"/>
              </a:solidFill>
              <a:latin typeface="Courier New"/>
            </a:endParaRPr>
          </a:p>
          <a:p>
            <a:pPr defTabSz="360363"/>
            <a:r>
              <a:rPr lang="en-US" sz="1600" dirty="0">
                <a:solidFill>
                  <a:srgbClr val="000000"/>
                </a:solidFill>
                <a:latin typeface="Courier New"/>
              </a:rPr>
              <a:t>	</a:t>
            </a:r>
            <a:r>
              <a:rPr lang="en-US" sz="1600" dirty="0" smtClean="0">
                <a:solidFill>
                  <a:srgbClr val="3F7F5F"/>
                </a:solidFill>
                <a:latin typeface="Courier New"/>
              </a:rPr>
              <a:t>/* </a:t>
            </a:r>
            <a:r>
              <a:rPr lang="en-US" sz="1600" dirty="0">
                <a:solidFill>
                  <a:srgbClr val="3F7F5F"/>
                </a:solidFill>
                <a:latin typeface="Courier New"/>
              </a:rPr>
              <a:t>Do work here...  */</a:t>
            </a:r>
            <a:r>
              <a:rPr lang="en-US" sz="1600" dirty="0">
                <a:solidFill>
                  <a:srgbClr val="000000"/>
                </a:solidFill>
                <a:latin typeface="Courier New"/>
              </a:rPr>
              <a:t> </a:t>
            </a:r>
          </a:p>
          <a:p>
            <a:pPr defTabSz="360363"/>
            <a:r>
              <a:rPr lang="en-US" sz="1600" dirty="0">
                <a:solidFill>
                  <a:srgbClr val="000000"/>
                </a:solidFill>
                <a:latin typeface="Courier New"/>
              </a:rPr>
              <a:t> </a:t>
            </a:r>
          </a:p>
          <a:p>
            <a:pPr defTabSz="360363"/>
            <a:r>
              <a:rPr lang="en-US" sz="1600" dirty="0">
                <a:solidFill>
                  <a:srgbClr val="000000"/>
                </a:solidFill>
                <a:latin typeface="Courier New"/>
              </a:rPr>
              <a:t>   </a:t>
            </a:r>
            <a:r>
              <a:rPr lang="en-US" sz="1600" b="1" dirty="0">
                <a:solidFill>
                  <a:srgbClr val="7F0055"/>
                </a:solidFill>
                <a:latin typeface="Courier New"/>
              </a:rPr>
              <a:t>return</a:t>
            </a:r>
            <a:r>
              <a:rPr lang="en-US" sz="1600" b="1" dirty="0">
                <a:solidFill>
                  <a:srgbClr val="000000"/>
                </a:solidFill>
                <a:latin typeface="Courier New"/>
              </a:rPr>
              <a:t> NULL; </a:t>
            </a:r>
          </a:p>
          <a:p>
            <a:pPr defTabSz="360363"/>
            <a:r>
              <a:rPr lang="en-US" sz="1600" dirty="0" smtClean="0">
                <a:solidFill>
                  <a:srgbClr val="000000"/>
                </a:solidFill>
                <a:latin typeface="Courier New"/>
              </a:rPr>
              <a:t>}</a:t>
            </a:r>
          </a:p>
          <a:p>
            <a:pPr defTabSz="360363"/>
            <a:endParaRPr lang="en-US" sz="1600" dirty="0">
              <a:solidFill>
                <a:srgbClr val="000000"/>
              </a:solidFill>
              <a:latin typeface="Courier New"/>
            </a:endParaRPr>
          </a:p>
          <a:p>
            <a:pPr defTabSz="360363"/>
            <a:r>
              <a:rPr lang="en-US" sz="1600" b="1" dirty="0" err="1">
                <a:solidFill>
                  <a:srgbClr val="7F0055"/>
                </a:solidFill>
                <a:latin typeface="Courier New"/>
              </a:rPr>
              <a:t>int</a:t>
            </a:r>
            <a:r>
              <a:rPr lang="en-US" sz="1600" b="1" dirty="0">
                <a:solidFill>
                  <a:srgbClr val="000000"/>
                </a:solidFill>
                <a:latin typeface="Courier New"/>
              </a:rPr>
              <a:t> main () </a:t>
            </a:r>
          </a:p>
          <a:p>
            <a:pPr defTabSz="360363"/>
            <a:r>
              <a:rPr lang="en-US" sz="1600" dirty="0">
                <a:solidFill>
                  <a:srgbClr val="000000"/>
                </a:solidFill>
                <a:latin typeface="Courier New"/>
              </a:rPr>
              <a:t>{</a:t>
            </a:r>
          </a:p>
          <a:p>
            <a:pPr defTabSz="360363"/>
            <a:r>
              <a:rPr lang="en-US" sz="1600" dirty="0">
                <a:solidFill>
                  <a:srgbClr val="000000"/>
                </a:solidFill>
                <a:latin typeface="Courier New"/>
              </a:rPr>
              <a:t>   </a:t>
            </a:r>
            <a:r>
              <a:rPr lang="en-US" sz="1600" b="1" dirty="0" err="1">
                <a:solidFill>
                  <a:srgbClr val="7F0055"/>
                </a:solidFill>
                <a:latin typeface="Courier New"/>
              </a:rPr>
              <a:t>int</a:t>
            </a:r>
            <a:r>
              <a:rPr lang="en-US" sz="1600" b="1" dirty="0">
                <a:solidFill>
                  <a:srgbClr val="000000"/>
                </a:solidFill>
                <a:latin typeface="Courier New"/>
              </a:rPr>
              <a:t> </a:t>
            </a:r>
            <a:r>
              <a:rPr lang="en-US" sz="1600" b="1" dirty="0" err="1">
                <a:solidFill>
                  <a:srgbClr val="000000"/>
                </a:solidFill>
                <a:latin typeface="Courier New"/>
              </a:rPr>
              <a:t>i</a:t>
            </a:r>
            <a:r>
              <a:rPr lang="en-US" sz="1600" b="1" dirty="0">
                <a:solidFill>
                  <a:srgbClr val="000000"/>
                </a:solidFill>
                <a:latin typeface="Courier New"/>
              </a:rPr>
              <a:t>; </a:t>
            </a:r>
          </a:p>
          <a:p>
            <a:pPr defTabSz="360363"/>
            <a:r>
              <a:rPr lang="en-US" sz="1600" dirty="0">
                <a:solidFill>
                  <a:srgbClr val="000000"/>
                </a:solidFill>
                <a:latin typeface="Courier New"/>
              </a:rPr>
              <a:t>   </a:t>
            </a:r>
            <a:r>
              <a:rPr lang="en-US" sz="1600" dirty="0" err="1">
                <a:solidFill>
                  <a:srgbClr val="000000"/>
                </a:solidFill>
                <a:latin typeface="Courier New"/>
              </a:rPr>
              <a:t>pthread_t</a:t>
            </a:r>
            <a:r>
              <a:rPr lang="en-US" sz="1600" dirty="0">
                <a:solidFill>
                  <a:srgbClr val="000000"/>
                </a:solidFill>
                <a:latin typeface="Courier New"/>
              </a:rPr>
              <a:t> threads[5]; </a:t>
            </a:r>
          </a:p>
          <a:p>
            <a:pPr defTabSz="360363"/>
            <a:r>
              <a:rPr lang="en-US" sz="1600" dirty="0" smtClean="0">
                <a:solidFill>
                  <a:srgbClr val="000000"/>
                </a:solidFill>
                <a:latin typeface="Courier New"/>
              </a:rPr>
              <a:t>	</a:t>
            </a:r>
            <a:r>
              <a:rPr lang="en-US" sz="1600" dirty="0" err="1" smtClean="0">
                <a:solidFill>
                  <a:srgbClr val="000000"/>
                </a:solidFill>
                <a:latin typeface="Courier New"/>
              </a:rPr>
              <a:t>pthread_key_create</a:t>
            </a:r>
            <a:r>
              <a:rPr lang="en-US" sz="1600" dirty="0" smtClean="0">
                <a:solidFill>
                  <a:srgbClr val="000000"/>
                </a:solidFill>
                <a:latin typeface="Courier New"/>
              </a:rPr>
              <a:t> </a:t>
            </a:r>
            <a:r>
              <a:rPr lang="en-US" sz="1600" dirty="0">
                <a:solidFill>
                  <a:srgbClr val="000000"/>
                </a:solidFill>
                <a:latin typeface="Courier New"/>
              </a:rPr>
              <a:t>(&amp;</a:t>
            </a:r>
            <a:r>
              <a:rPr lang="en-US" sz="1600" dirty="0" err="1">
                <a:solidFill>
                  <a:srgbClr val="000000"/>
                </a:solidFill>
                <a:latin typeface="Courier New"/>
              </a:rPr>
              <a:t>thread_log_key</a:t>
            </a:r>
            <a:r>
              <a:rPr lang="en-US" sz="1600" dirty="0">
                <a:solidFill>
                  <a:srgbClr val="000000"/>
                </a:solidFill>
                <a:latin typeface="Courier New"/>
              </a:rPr>
              <a:t>, </a:t>
            </a:r>
            <a:r>
              <a:rPr lang="en-US" sz="1600" dirty="0" err="1">
                <a:solidFill>
                  <a:srgbClr val="000000"/>
                </a:solidFill>
                <a:latin typeface="Courier New"/>
              </a:rPr>
              <a:t>close_thread_log</a:t>
            </a:r>
            <a:r>
              <a:rPr lang="en-US" sz="1600" dirty="0">
                <a:solidFill>
                  <a:srgbClr val="000000"/>
                </a:solidFill>
                <a:latin typeface="Courier New"/>
              </a:rPr>
              <a:t>); </a:t>
            </a:r>
          </a:p>
          <a:p>
            <a:pPr defTabSz="360363"/>
            <a:r>
              <a:rPr lang="nn-NO" sz="1600" b="1" dirty="0" smtClean="0">
                <a:solidFill>
                  <a:srgbClr val="7F0055"/>
                </a:solidFill>
                <a:latin typeface="Courier New"/>
              </a:rPr>
              <a:t>	for</a:t>
            </a:r>
            <a:r>
              <a:rPr lang="nn-NO" sz="1600" b="1" dirty="0" smtClean="0">
                <a:solidFill>
                  <a:srgbClr val="000000"/>
                </a:solidFill>
                <a:latin typeface="Courier New"/>
              </a:rPr>
              <a:t> </a:t>
            </a:r>
            <a:r>
              <a:rPr lang="nn-NO" sz="1600" b="1" dirty="0">
                <a:solidFill>
                  <a:srgbClr val="000000"/>
                </a:solidFill>
                <a:latin typeface="Courier New"/>
              </a:rPr>
              <a:t>(i = 0; i &lt; 5; ++i) </a:t>
            </a:r>
          </a:p>
          <a:p>
            <a:pPr defTabSz="360363"/>
            <a:r>
              <a:rPr lang="en-US" sz="1600" dirty="0">
                <a:solidFill>
                  <a:srgbClr val="000000"/>
                </a:solidFill>
                <a:latin typeface="Courier New"/>
              </a:rPr>
              <a:t>      </a:t>
            </a:r>
            <a:r>
              <a:rPr lang="en-US" sz="1600" dirty="0" err="1">
                <a:solidFill>
                  <a:srgbClr val="000000"/>
                </a:solidFill>
                <a:latin typeface="Courier New"/>
              </a:rPr>
              <a:t>pthread_create</a:t>
            </a:r>
            <a:r>
              <a:rPr lang="en-US" sz="1600" dirty="0">
                <a:solidFill>
                  <a:srgbClr val="000000"/>
                </a:solidFill>
                <a:latin typeface="Courier New"/>
              </a:rPr>
              <a:t> (&amp;(threads[</a:t>
            </a:r>
            <a:r>
              <a:rPr lang="en-US" sz="1600" dirty="0" err="1">
                <a:solidFill>
                  <a:srgbClr val="000000"/>
                </a:solidFill>
                <a:latin typeface="Courier New"/>
              </a:rPr>
              <a:t>i</a:t>
            </a:r>
            <a:r>
              <a:rPr lang="en-US" sz="1600" dirty="0">
                <a:solidFill>
                  <a:srgbClr val="000000"/>
                </a:solidFill>
                <a:latin typeface="Courier New"/>
              </a:rPr>
              <a:t>]), NULL, </a:t>
            </a:r>
            <a:r>
              <a:rPr lang="en-US" sz="1600" dirty="0" err="1">
                <a:solidFill>
                  <a:srgbClr val="000000"/>
                </a:solidFill>
                <a:latin typeface="Courier New"/>
              </a:rPr>
              <a:t>thread_function</a:t>
            </a:r>
            <a:r>
              <a:rPr lang="en-US" sz="1600" dirty="0">
                <a:solidFill>
                  <a:srgbClr val="000000"/>
                </a:solidFill>
                <a:latin typeface="Courier New"/>
              </a:rPr>
              <a:t>, NULL); </a:t>
            </a:r>
          </a:p>
          <a:p>
            <a:pPr defTabSz="360363"/>
            <a:r>
              <a:rPr lang="nn-NO" sz="1600" b="1" dirty="0" smtClean="0">
                <a:solidFill>
                  <a:srgbClr val="7F0055"/>
                </a:solidFill>
                <a:latin typeface="Courier New"/>
              </a:rPr>
              <a:t>	for</a:t>
            </a:r>
            <a:r>
              <a:rPr lang="nn-NO" sz="1600" b="1" dirty="0" smtClean="0">
                <a:solidFill>
                  <a:srgbClr val="000000"/>
                </a:solidFill>
                <a:latin typeface="Courier New"/>
              </a:rPr>
              <a:t> </a:t>
            </a:r>
            <a:r>
              <a:rPr lang="nn-NO" sz="1600" b="1" dirty="0">
                <a:solidFill>
                  <a:srgbClr val="000000"/>
                </a:solidFill>
                <a:latin typeface="Courier New"/>
              </a:rPr>
              <a:t>(i = 0; i &lt; 5; ++i) </a:t>
            </a:r>
          </a:p>
          <a:p>
            <a:pPr defTabSz="360363"/>
            <a:r>
              <a:rPr lang="en-US" sz="1600" dirty="0">
                <a:solidFill>
                  <a:srgbClr val="000000"/>
                </a:solidFill>
                <a:latin typeface="Courier New"/>
              </a:rPr>
              <a:t>      </a:t>
            </a:r>
            <a:r>
              <a:rPr lang="en-US" sz="1600" dirty="0" err="1">
                <a:solidFill>
                  <a:srgbClr val="000000"/>
                </a:solidFill>
                <a:latin typeface="Courier New"/>
              </a:rPr>
              <a:t>pthread_join</a:t>
            </a:r>
            <a:r>
              <a:rPr lang="en-US" sz="1600" dirty="0">
                <a:solidFill>
                  <a:srgbClr val="000000"/>
                </a:solidFill>
                <a:latin typeface="Courier New"/>
              </a:rPr>
              <a:t> (threads[</a:t>
            </a:r>
            <a:r>
              <a:rPr lang="en-US" sz="1600" dirty="0" err="1">
                <a:solidFill>
                  <a:srgbClr val="000000"/>
                </a:solidFill>
                <a:latin typeface="Courier New"/>
              </a:rPr>
              <a:t>i</a:t>
            </a:r>
            <a:r>
              <a:rPr lang="en-US" sz="1600" dirty="0">
                <a:solidFill>
                  <a:srgbClr val="000000"/>
                </a:solidFill>
                <a:latin typeface="Courier New"/>
              </a:rPr>
              <a:t>], NULL); </a:t>
            </a:r>
          </a:p>
          <a:p>
            <a:pPr defTabSz="360363"/>
            <a:r>
              <a:rPr lang="en-US" sz="1600" dirty="0">
                <a:solidFill>
                  <a:srgbClr val="000000"/>
                </a:solidFill>
                <a:latin typeface="Courier New"/>
              </a:rPr>
              <a:t>   </a:t>
            </a:r>
            <a:r>
              <a:rPr lang="en-US" sz="1600" b="1" dirty="0">
                <a:solidFill>
                  <a:srgbClr val="7F0055"/>
                </a:solidFill>
                <a:latin typeface="Courier New"/>
              </a:rPr>
              <a:t>return</a:t>
            </a:r>
            <a:r>
              <a:rPr lang="en-US" sz="1600" b="1" dirty="0">
                <a:solidFill>
                  <a:srgbClr val="000000"/>
                </a:solidFill>
                <a:latin typeface="Courier New"/>
              </a:rPr>
              <a:t> 0; </a:t>
            </a:r>
          </a:p>
          <a:p>
            <a:pPr defTabSz="360363"/>
            <a:r>
              <a:rPr lang="en-US" sz="1600" dirty="0">
                <a:solidFill>
                  <a:srgbClr val="000000"/>
                </a:solidFill>
                <a:latin typeface="Courier New"/>
              </a:rPr>
              <a:t>} </a:t>
            </a:r>
            <a:endParaRPr lang="en-US" sz="1600" dirty="0"/>
          </a:p>
        </p:txBody>
      </p:sp>
    </p:spTree>
    <p:extLst>
      <p:ext uri="{BB962C8B-B14F-4D97-AF65-F5344CB8AC3E}">
        <p14:creationId xmlns:p14="http://schemas.microsoft.com/office/powerpoint/2010/main" val="3233151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E4B1AC7-3409-4FD1-AE07-C9326E2D80C7}" type="slidenum">
              <a:rPr lang="en-US" smtClean="0"/>
              <a:pPr>
                <a:defRPr/>
              </a:pPr>
              <a:t>43</a:t>
            </a:fld>
            <a:endParaRPr lang="en-US" dirty="0"/>
          </a:p>
        </p:txBody>
      </p:sp>
      <p:sp>
        <p:nvSpPr>
          <p:cNvPr id="3" name="TextBox 2"/>
          <p:cNvSpPr txBox="1"/>
          <p:nvPr/>
        </p:nvSpPr>
        <p:spPr>
          <a:xfrm>
            <a:off x="381000" y="2819400"/>
            <a:ext cx="8305800" cy="1200329"/>
          </a:xfrm>
          <a:prstGeom prst="rect">
            <a:avLst/>
          </a:prstGeom>
          <a:noFill/>
        </p:spPr>
        <p:txBody>
          <a:bodyPr wrap="square" rtlCol="0">
            <a:spAutoFit/>
          </a:bodyPr>
          <a:lstStyle/>
          <a:p>
            <a:pPr algn="ctr"/>
            <a:r>
              <a:rPr lang="en-US" sz="5400" b="1" dirty="0"/>
              <a:t>Homework Exercises</a:t>
            </a:r>
          </a:p>
          <a:p>
            <a:endParaRPr lang="en-US" dirty="0"/>
          </a:p>
        </p:txBody>
      </p:sp>
    </p:spTree>
    <p:extLst>
      <p:ext uri="{BB962C8B-B14F-4D97-AF65-F5344CB8AC3E}">
        <p14:creationId xmlns:p14="http://schemas.microsoft.com/office/powerpoint/2010/main" val="33887642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ormAutofit/>
          </a:bodyPr>
          <a:lstStyle/>
          <a:p>
            <a:r>
              <a:rPr lang="en-US" sz="4000" dirty="0" smtClean="0"/>
              <a:t>Midterm – 2006</a:t>
            </a:r>
          </a:p>
        </p:txBody>
      </p:sp>
      <p:sp>
        <p:nvSpPr>
          <p:cNvPr id="4" name="Slide Number Placeholder 3"/>
          <p:cNvSpPr>
            <a:spLocks noGrp="1"/>
          </p:cNvSpPr>
          <p:nvPr>
            <p:ph type="sldNum" sz="quarter" idx="12"/>
          </p:nvPr>
        </p:nvSpPr>
        <p:spPr/>
        <p:txBody>
          <a:bodyPr/>
          <a:lstStyle/>
          <a:p>
            <a:pPr>
              <a:defRPr/>
            </a:pPr>
            <a:fld id="{AE4B1AC7-3409-4FD1-AE07-C9326E2D80C7}" type="slidenum">
              <a:rPr lang="en-US" smtClean="0"/>
              <a:pPr>
                <a:defRPr/>
              </a:pPr>
              <a:t>44</a:t>
            </a:fld>
            <a:endParaRPr lang="en-US" dirty="0"/>
          </a:p>
        </p:txBody>
      </p:sp>
      <p:sp>
        <p:nvSpPr>
          <p:cNvPr id="13" name="Rectangle 12"/>
          <p:cNvSpPr/>
          <p:nvPr/>
        </p:nvSpPr>
        <p:spPr>
          <a:xfrm>
            <a:off x="381000" y="1447800"/>
            <a:ext cx="7924800" cy="830997"/>
          </a:xfrm>
          <a:prstGeom prst="rect">
            <a:avLst/>
          </a:prstGeom>
        </p:spPr>
        <p:txBody>
          <a:bodyPr wrap="square">
            <a:spAutoFit/>
          </a:bodyPr>
          <a:lstStyle/>
          <a:p>
            <a:pPr algn="r" rtl="1"/>
            <a:r>
              <a:rPr lang="he-IL" sz="2400" dirty="0"/>
              <a:t>בעץ תהליכים כל </a:t>
            </a:r>
            <a:r>
              <a:rPr lang="he-IL" sz="2400" dirty="0" err="1"/>
              <a:t>קודקוד</a:t>
            </a:r>
            <a:r>
              <a:rPr lang="he-IL" sz="2400" dirty="0"/>
              <a:t> מייצג תהליך</a:t>
            </a:r>
            <a:r>
              <a:rPr lang="en-US" sz="2400" dirty="0"/>
              <a:t>.</a:t>
            </a:r>
            <a:r>
              <a:rPr lang="he-IL" sz="2400" dirty="0"/>
              <a:t> </a:t>
            </a:r>
            <a:r>
              <a:rPr lang="he-IL" sz="2400" dirty="0" err="1"/>
              <a:t>קודקוד</a:t>
            </a:r>
            <a:r>
              <a:rPr lang="he-IL" sz="2400" dirty="0"/>
              <a:t> </a:t>
            </a:r>
            <a:r>
              <a:rPr lang="en-US" sz="2400" dirty="0"/>
              <a:t>g</a:t>
            </a:r>
            <a:r>
              <a:rPr lang="he-IL" sz="2400" dirty="0"/>
              <a:t> מצביע על </a:t>
            </a:r>
            <a:r>
              <a:rPr lang="he-IL" sz="2400" dirty="0" err="1"/>
              <a:t>קודקוד</a:t>
            </a:r>
            <a:r>
              <a:rPr lang="he-IL" sz="2400" dirty="0"/>
              <a:t> </a:t>
            </a:r>
            <a:r>
              <a:rPr lang="en-US" sz="2400" dirty="0"/>
              <a:t>q</a:t>
            </a:r>
            <a:r>
              <a:rPr lang="he-IL" sz="2400" dirty="0"/>
              <a:t> </a:t>
            </a:r>
            <a:r>
              <a:rPr lang="he-IL" sz="2400" dirty="0" err="1"/>
              <a:t>אם"ם</a:t>
            </a:r>
            <a:r>
              <a:rPr lang="he-IL" sz="2400" dirty="0"/>
              <a:t> </a:t>
            </a:r>
            <a:r>
              <a:rPr lang="en-US" sz="2400" dirty="0"/>
              <a:t>g </a:t>
            </a:r>
            <a:r>
              <a:rPr lang="he-IL" sz="2400" dirty="0" smtClean="0"/>
              <a:t> הוא </a:t>
            </a:r>
            <a:r>
              <a:rPr lang="he-IL" sz="2400" dirty="0"/>
              <a:t>אבא של </a:t>
            </a:r>
            <a:r>
              <a:rPr lang="en-US" sz="2400" dirty="0"/>
              <a:t>q</a:t>
            </a:r>
            <a:r>
              <a:rPr lang="he-IL" sz="2400" dirty="0"/>
              <a:t>, כלומר אם </a:t>
            </a:r>
            <a:r>
              <a:rPr lang="en-US" sz="2400" dirty="0"/>
              <a:t>g</a:t>
            </a:r>
            <a:r>
              <a:rPr lang="he-IL" sz="2400" dirty="0"/>
              <a:t> יצר את </a:t>
            </a:r>
            <a:r>
              <a:rPr lang="en-US" sz="2400" dirty="0"/>
              <a:t>q</a:t>
            </a:r>
            <a:r>
              <a:rPr lang="he-IL" sz="2400" dirty="0"/>
              <a:t>.</a:t>
            </a:r>
            <a:endParaRPr lang="en-US" sz="2400" dirty="0"/>
          </a:p>
        </p:txBody>
      </p:sp>
      <p:sp>
        <p:nvSpPr>
          <p:cNvPr id="17" name="Oval 16"/>
          <p:cNvSpPr>
            <a:spLocks noChangeArrowheads="1"/>
          </p:cNvSpPr>
          <p:nvPr/>
        </p:nvSpPr>
        <p:spPr bwMode="auto">
          <a:xfrm>
            <a:off x="4280391" y="2316897"/>
            <a:ext cx="523384" cy="491146"/>
          </a:xfrm>
          <a:prstGeom prst="ellipse">
            <a:avLst/>
          </a:prstGeom>
          <a:noFill/>
          <a:ln w="9525">
            <a:solidFill>
              <a:srgbClr val="000000"/>
            </a:solidFill>
            <a:round/>
            <a:headEnd/>
            <a:tailEnd/>
          </a:ln>
          <a:extLst>
            <a:ext uri="{909E8E84-426E-40DD-AFC4-6F175D3DCCD1}">
              <a14:hiddenFill xmlns:a14="http://schemas.microsoft.com/office/drawing/2010/main">
                <a:solidFill>
                  <a:srgbClr val="BBE0E3"/>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dirty="0" smtClean="0">
                <a:ln>
                  <a:noFill/>
                </a:ln>
                <a:solidFill>
                  <a:srgbClr val="000000"/>
                </a:solidFill>
                <a:effectLst/>
                <a:latin typeface="Arial" pitchFamily="34" charset="0"/>
                <a:ea typeface="Arial" pitchFamily="34" charset="0"/>
                <a:cs typeface="Arial" pitchFamily="34" charset="0"/>
              </a:rPr>
              <a:t>g</a:t>
            </a:r>
            <a:endParaRPr kumimoji="0" lang="he-IL"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18" name="Line 17"/>
          <p:cNvSpPr>
            <a:spLocks noChangeShapeType="1"/>
          </p:cNvSpPr>
          <p:nvPr/>
        </p:nvSpPr>
        <p:spPr bwMode="auto">
          <a:xfrm flipH="1">
            <a:off x="3981968" y="2751753"/>
            <a:ext cx="379877" cy="32743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e-IL"/>
          </a:p>
        </p:txBody>
      </p:sp>
      <p:sp>
        <p:nvSpPr>
          <p:cNvPr id="19" name="Oval 18"/>
          <p:cNvSpPr>
            <a:spLocks noChangeArrowheads="1"/>
          </p:cNvSpPr>
          <p:nvPr/>
        </p:nvSpPr>
        <p:spPr bwMode="auto">
          <a:xfrm>
            <a:off x="3441700" y="2997326"/>
            <a:ext cx="607801" cy="491146"/>
          </a:xfrm>
          <a:prstGeom prst="ellipse">
            <a:avLst/>
          </a:prstGeom>
          <a:noFill/>
          <a:ln w="9525">
            <a:solidFill>
              <a:srgbClr val="000000"/>
            </a:solidFill>
            <a:round/>
            <a:headEnd/>
            <a:tailEnd/>
          </a:ln>
          <a:extLst>
            <a:ext uri="{909E8E84-426E-40DD-AFC4-6F175D3DCCD1}">
              <a14:hiddenFill xmlns:a14="http://schemas.microsoft.com/office/drawing/2010/main">
                <a:solidFill>
                  <a:srgbClr val="BBE0E3"/>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dirty="0" smtClean="0">
                <a:ln>
                  <a:noFill/>
                </a:ln>
                <a:solidFill>
                  <a:srgbClr val="000000"/>
                </a:solidFill>
                <a:effectLst/>
                <a:latin typeface="Arial" pitchFamily="34" charset="0"/>
                <a:ea typeface="Arial" pitchFamily="34" charset="0"/>
                <a:cs typeface="Arial" pitchFamily="34" charset="0"/>
              </a:rPr>
              <a:t>q</a:t>
            </a:r>
            <a:endParaRPr kumimoji="0" lang="he-IL"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21" name="Rectangle 20"/>
          <p:cNvSpPr/>
          <p:nvPr/>
        </p:nvSpPr>
        <p:spPr>
          <a:xfrm>
            <a:off x="2895600" y="3581400"/>
            <a:ext cx="5410200" cy="1200329"/>
          </a:xfrm>
          <a:prstGeom prst="rect">
            <a:avLst/>
          </a:prstGeom>
        </p:spPr>
        <p:txBody>
          <a:bodyPr wrap="square">
            <a:spAutoFit/>
          </a:bodyPr>
          <a:lstStyle/>
          <a:p>
            <a:pPr algn="r" rtl="1"/>
            <a:r>
              <a:rPr lang="he-IL" sz="2400" b="1" dirty="0" smtClean="0"/>
              <a:t>(א) </a:t>
            </a:r>
            <a:r>
              <a:rPr lang="he-IL" sz="2400" dirty="0" smtClean="0"/>
              <a:t>שרטטו </a:t>
            </a:r>
            <a:r>
              <a:rPr lang="he-IL" sz="2400" dirty="0"/>
              <a:t>את עץ התהליכים הנוצר ע"י הרצת הקוד הבא בשפת </a:t>
            </a:r>
            <a:r>
              <a:rPr lang="en-US" sz="2400" dirty="0"/>
              <a:t>C</a:t>
            </a:r>
            <a:r>
              <a:rPr lang="he-IL" sz="2400" dirty="0"/>
              <a:t>. (תנו שמות שרירותיים לתהליכים הנוצרים.)</a:t>
            </a:r>
            <a:endParaRPr lang="en-US" sz="2400" dirty="0"/>
          </a:p>
        </p:txBody>
      </p:sp>
      <p:sp>
        <p:nvSpPr>
          <p:cNvPr id="22" name="Rectangle 20"/>
          <p:cNvSpPr>
            <a:spLocks noChangeArrowheads="1"/>
          </p:cNvSpPr>
          <p:nvPr/>
        </p:nvSpPr>
        <p:spPr bwMode="auto">
          <a:xfrm>
            <a:off x="609600" y="4256544"/>
            <a:ext cx="48006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Miriam" pitchFamily="34" charset="-79"/>
              </a:rPr>
              <a:t>1. </a:t>
            </a:r>
            <a:r>
              <a:rPr kumimoji="0" lang="en-US" sz="2400" b="0" i="0" u="none" strike="noStrike" cap="none" normalizeH="0" baseline="0" dirty="0" err="1" smtClean="0">
                <a:ln>
                  <a:noFill/>
                </a:ln>
                <a:solidFill>
                  <a:schemeClr val="tx1"/>
                </a:solidFill>
                <a:effectLst/>
                <a:latin typeface="Arial" pitchFamily="34" charset="0"/>
                <a:ea typeface="Times New Roman" pitchFamily="18" charset="0"/>
                <a:cs typeface="Miriam" pitchFamily="34" charset="-79"/>
              </a:rPr>
              <a:t>int</a:t>
            </a: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Miriam" pitchFamily="34" charset="-79"/>
              </a:rPr>
              <a:t> x;</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Miriam" pitchFamily="34" charset="-79"/>
              </a:rPr>
              <a:t>2. fork();</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Miriam" pitchFamily="34" charset="-79"/>
              </a:rPr>
              <a:t>3. x = fork();</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Miriam" pitchFamily="34" charset="-79"/>
              </a:rPr>
              <a:t>4. if(x != 0)</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457200" marR="0" lvl="0" indent="-457200" algn="l" defTabSz="914400" rtl="0" eaLnBrk="0" fontAlgn="base" latinLnBrk="0" hangingPunct="0">
              <a:lnSpc>
                <a:spcPct val="100000"/>
              </a:lnSpc>
              <a:spcBef>
                <a:spcPct val="0"/>
              </a:spcBef>
              <a:spcAft>
                <a:spcPct val="0"/>
              </a:spcAft>
              <a:buClrTx/>
              <a:buSzTx/>
              <a:buFontTx/>
              <a:buAutoNum type="arabicPeriod" startAt="6"/>
              <a:tabLst/>
            </a:pP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Miriam" pitchFamily="34" charset="-79"/>
              </a:rPr>
              <a:t>  fork();</a:t>
            </a:r>
          </a:p>
          <a:p>
            <a:pPr eaLnBrk="0" hangingPunct="0"/>
            <a:r>
              <a:rPr lang="en-US" sz="2400" dirty="0" smtClean="0">
                <a:latin typeface="Arial" pitchFamily="34" charset="0"/>
                <a:ea typeface="Times New Roman" pitchFamily="18" charset="0"/>
                <a:cs typeface="Miriam" pitchFamily="34" charset="-79"/>
              </a:rPr>
              <a:t>7. </a:t>
            </a:r>
            <a:r>
              <a:rPr lang="en-US" sz="2400" dirty="0" err="1" smtClean="0">
                <a:latin typeface="Arial" pitchFamily="34" charset="0"/>
                <a:ea typeface="Times New Roman" pitchFamily="18" charset="0"/>
                <a:cs typeface="Miriam" pitchFamily="34" charset="-79"/>
              </a:rPr>
              <a:t>printf</a:t>
            </a:r>
            <a:r>
              <a:rPr lang="en-US" sz="2400" dirty="0">
                <a:latin typeface="Arial" pitchFamily="34" charset="0"/>
                <a:ea typeface="Times New Roman" pitchFamily="18" charset="0"/>
                <a:cs typeface="Miriam" pitchFamily="34" charset="-79"/>
              </a:rPr>
              <a:t>(“</a:t>
            </a:r>
            <a:r>
              <a:rPr lang="en-US" sz="2400" dirty="0" err="1">
                <a:latin typeface="Arial" pitchFamily="34" charset="0"/>
                <a:ea typeface="Times New Roman" pitchFamily="18" charset="0"/>
                <a:cs typeface="Miriam" pitchFamily="34" charset="-79"/>
              </a:rPr>
              <a:t>pid</a:t>
            </a:r>
            <a:r>
              <a:rPr lang="en-US" sz="2400" dirty="0">
                <a:latin typeface="Arial" pitchFamily="34" charset="0"/>
                <a:ea typeface="Times New Roman" pitchFamily="18" charset="0"/>
                <a:cs typeface="Miriam" pitchFamily="34" charset="-79"/>
              </a:rPr>
              <a:t>= </a:t>
            </a:r>
            <a:r>
              <a:rPr lang="en-US" sz="2400" dirty="0" smtClean="0">
                <a:latin typeface="Arial" pitchFamily="34" charset="0"/>
                <a:ea typeface="Times New Roman" pitchFamily="18" charset="0"/>
                <a:cs typeface="Miriam" pitchFamily="34" charset="-79"/>
              </a:rPr>
              <a:t>%d</a:t>
            </a:r>
            <a:r>
              <a:rPr lang="en-US" sz="2400" dirty="0">
                <a:latin typeface="Arial" pitchFamily="34" charset="0"/>
                <a:ea typeface="Times New Roman" pitchFamily="18" charset="0"/>
                <a:cs typeface="Miriam" pitchFamily="34" charset="-79"/>
              </a:rPr>
              <a:t>”,</a:t>
            </a:r>
            <a:r>
              <a:rPr lang="en-US" sz="2400" dirty="0" err="1">
                <a:latin typeface="Arial" pitchFamily="34" charset="0"/>
                <a:ea typeface="Times New Roman" pitchFamily="18" charset="0"/>
                <a:cs typeface="Miriam" pitchFamily="34" charset="-79"/>
              </a:rPr>
              <a:t>getpid</a:t>
            </a:r>
            <a:r>
              <a:rPr lang="en-US" sz="2400" dirty="0">
                <a:latin typeface="Arial" pitchFamily="34" charset="0"/>
                <a:ea typeface="Times New Roman" pitchFamily="18" charset="0"/>
                <a:cs typeface="Miriam" pitchFamily="34" charset="-79"/>
              </a:rPr>
              <a:t>());</a:t>
            </a:r>
            <a:r>
              <a:rPr lang="en-US" sz="2000" dirty="0">
                <a:latin typeface="Arial" pitchFamily="34" charset="0"/>
                <a:cs typeface="Arial" pitchFamily="34" charset="0"/>
              </a:rPr>
              <a:t> </a:t>
            </a:r>
            <a:endParaRPr lang="en-US" sz="4800" dirty="0">
              <a:latin typeface="Arial" pitchFamily="34" charset="0"/>
              <a:cs typeface="Arial" pitchFamily="34" charset="0"/>
            </a:endParaRPr>
          </a:p>
          <a:p>
            <a:pPr marL="457200" marR="0" lvl="0" indent="-457200" algn="l" defTabSz="914400" rtl="0" eaLnBrk="0" fontAlgn="base" latinLnBrk="0" hangingPunct="0">
              <a:lnSpc>
                <a:spcPct val="100000"/>
              </a:lnSpc>
              <a:spcBef>
                <a:spcPct val="0"/>
              </a:spcBef>
              <a:spcAft>
                <a:spcPct val="0"/>
              </a:spcAft>
              <a:buClrTx/>
              <a:buSzTx/>
              <a:buFontTx/>
              <a:buAutoNum type="arabicPeriod" startAt="6"/>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2185498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ormAutofit/>
          </a:bodyPr>
          <a:lstStyle/>
          <a:p>
            <a:r>
              <a:rPr lang="en-US" sz="4000" dirty="0" smtClean="0"/>
              <a:t>Midterm – 2006 (cont’d)</a:t>
            </a:r>
          </a:p>
        </p:txBody>
      </p:sp>
      <p:sp>
        <p:nvSpPr>
          <p:cNvPr id="4" name="Slide Number Placeholder 3"/>
          <p:cNvSpPr>
            <a:spLocks noGrp="1"/>
          </p:cNvSpPr>
          <p:nvPr>
            <p:ph type="sldNum" sz="quarter" idx="12"/>
          </p:nvPr>
        </p:nvSpPr>
        <p:spPr/>
        <p:txBody>
          <a:bodyPr/>
          <a:lstStyle/>
          <a:p>
            <a:pPr>
              <a:defRPr/>
            </a:pPr>
            <a:fld id="{AE4B1AC7-3409-4FD1-AE07-C9326E2D80C7}" type="slidenum">
              <a:rPr lang="en-US" smtClean="0"/>
              <a:pPr>
                <a:defRPr/>
              </a:pPr>
              <a:t>45</a:t>
            </a:fld>
            <a:endParaRPr lang="en-US" dirty="0"/>
          </a:p>
        </p:txBody>
      </p:sp>
      <p:grpSp>
        <p:nvGrpSpPr>
          <p:cNvPr id="15" name="Group 14"/>
          <p:cNvGrpSpPr/>
          <p:nvPr/>
        </p:nvGrpSpPr>
        <p:grpSpPr>
          <a:xfrm>
            <a:off x="3448006" y="2641534"/>
            <a:ext cx="3105193" cy="2540066"/>
            <a:chOff x="4065320" y="3352800"/>
            <a:chExt cx="2421034" cy="1906795"/>
          </a:xfrm>
        </p:grpSpPr>
        <p:sp>
          <p:nvSpPr>
            <p:cNvPr id="5" name="Line 3"/>
            <p:cNvSpPr>
              <a:spLocks noChangeShapeType="1"/>
            </p:cNvSpPr>
            <p:nvPr/>
          </p:nvSpPr>
          <p:spPr bwMode="auto">
            <a:xfrm>
              <a:off x="5209485" y="3695700"/>
              <a:ext cx="1" cy="4835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e-IL"/>
            </a:p>
          </p:txBody>
        </p:sp>
        <p:sp>
          <p:nvSpPr>
            <p:cNvPr id="6" name="Line 4"/>
            <p:cNvSpPr>
              <a:spLocks noChangeShapeType="1"/>
            </p:cNvSpPr>
            <p:nvPr/>
          </p:nvSpPr>
          <p:spPr bwMode="auto">
            <a:xfrm>
              <a:off x="5375275" y="3523294"/>
              <a:ext cx="796925" cy="3071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e-IL"/>
            </a:p>
          </p:txBody>
        </p:sp>
        <p:sp>
          <p:nvSpPr>
            <p:cNvPr id="7" name="Line 5"/>
            <p:cNvSpPr>
              <a:spLocks noChangeShapeType="1"/>
            </p:cNvSpPr>
            <p:nvPr/>
          </p:nvSpPr>
          <p:spPr bwMode="auto">
            <a:xfrm flipH="1">
              <a:off x="4343399" y="3517900"/>
              <a:ext cx="671513" cy="177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e-IL"/>
            </a:p>
          </p:txBody>
        </p:sp>
        <p:sp>
          <p:nvSpPr>
            <p:cNvPr id="8" name="Oval 6"/>
            <p:cNvSpPr>
              <a:spLocks noChangeArrowheads="1"/>
            </p:cNvSpPr>
            <p:nvPr/>
          </p:nvSpPr>
          <p:spPr bwMode="auto">
            <a:xfrm>
              <a:off x="5038036" y="4179256"/>
              <a:ext cx="342900" cy="342900"/>
            </a:xfrm>
            <a:prstGeom prst="ellipse">
              <a:avLst/>
            </a:prstGeom>
            <a:noFill/>
            <a:ln w="9525">
              <a:solidFill>
                <a:srgbClr val="000000"/>
              </a:solidFill>
              <a:round/>
              <a:headEnd/>
              <a:tailEnd/>
            </a:ln>
            <a:extLst>
              <a:ext uri="{909E8E84-426E-40DD-AFC4-6F175D3DCCD1}">
                <a14:hiddenFill xmlns:a14="http://schemas.microsoft.com/office/drawing/2010/main">
                  <a:solidFill>
                    <a:srgbClr val="BBE0E3"/>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2200" b="0" i="0" u="none" strike="noStrike" cap="none" normalizeH="0" baseline="0" dirty="0" smtClean="0">
                  <a:ln>
                    <a:noFill/>
                  </a:ln>
                  <a:solidFill>
                    <a:srgbClr val="000000"/>
                  </a:solidFill>
                  <a:effectLst/>
                  <a:latin typeface="Arial" pitchFamily="34" charset="0"/>
                  <a:ea typeface="Arial" pitchFamily="34" charset="0"/>
                  <a:cs typeface="Arial" pitchFamily="34" charset="0"/>
                </a:rPr>
                <a:t>2</a:t>
              </a:r>
              <a:endParaRPr kumimoji="0" lang="he-IL" sz="22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Line 8"/>
            <p:cNvSpPr>
              <a:spLocks noChangeShapeType="1"/>
            </p:cNvSpPr>
            <p:nvPr/>
          </p:nvSpPr>
          <p:spPr bwMode="auto">
            <a:xfrm>
              <a:off x="5372100" y="4419599"/>
              <a:ext cx="342900" cy="48954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e-IL"/>
            </a:p>
          </p:txBody>
        </p:sp>
        <p:sp>
          <p:nvSpPr>
            <p:cNvPr id="11" name="Line 9"/>
            <p:cNvSpPr>
              <a:spLocks noChangeShapeType="1"/>
            </p:cNvSpPr>
            <p:nvPr/>
          </p:nvSpPr>
          <p:spPr bwMode="auto">
            <a:xfrm flipH="1">
              <a:off x="4495799" y="4419599"/>
              <a:ext cx="537922" cy="48954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e-IL"/>
            </a:p>
          </p:txBody>
        </p:sp>
        <p:sp>
          <p:nvSpPr>
            <p:cNvPr id="12" name="Oval 10"/>
            <p:cNvSpPr>
              <a:spLocks noChangeArrowheads="1"/>
            </p:cNvSpPr>
            <p:nvPr/>
          </p:nvSpPr>
          <p:spPr bwMode="auto">
            <a:xfrm>
              <a:off x="5602287" y="4890817"/>
              <a:ext cx="342900" cy="342900"/>
            </a:xfrm>
            <a:prstGeom prst="ellipse">
              <a:avLst/>
            </a:prstGeom>
            <a:noFill/>
            <a:ln w="9525">
              <a:solidFill>
                <a:srgbClr val="000000"/>
              </a:solidFill>
              <a:round/>
              <a:headEnd/>
              <a:tailEnd/>
            </a:ln>
            <a:extLst>
              <a:ext uri="{909E8E84-426E-40DD-AFC4-6F175D3DCCD1}">
                <a14:hiddenFill xmlns:a14="http://schemas.microsoft.com/office/drawing/2010/main">
                  <a:solidFill>
                    <a:srgbClr val="BBE0E3"/>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2200" b="0" i="0" u="none" strike="noStrike" cap="none" normalizeH="0" baseline="0" dirty="0" smtClean="0">
                  <a:ln>
                    <a:noFill/>
                  </a:ln>
                  <a:solidFill>
                    <a:srgbClr val="000000"/>
                  </a:solidFill>
                  <a:effectLst/>
                  <a:latin typeface="Arial" pitchFamily="34" charset="0"/>
                  <a:ea typeface="Arial" pitchFamily="34" charset="0"/>
                  <a:cs typeface="Arial" pitchFamily="34" charset="0"/>
                </a:rPr>
                <a:t>3</a:t>
              </a:r>
              <a:endParaRPr kumimoji="0" lang="he-IL" sz="2200" b="0" i="0" u="none" strike="noStrike" cap="none" normalizeH="0" baseline="0" dirty="0" smtClean="0">
                <a:ln>
                  <a:noFill/>
                </a:ln>
                <a:solidFill>
                  <a:schemeClr val="tx1"/>
                </a:solidFill>
                <a:effectLst/>
                <a:latin typeface="Arial" pitchFamily="34" charset="0"/>
                <a:cs typeface="Arial" pitchFamily="34" charset="0"/>
              </a:endParaRPr>
            </a:p>
          </p:txBody>
        </p:sp>
        <p:sp>
          <p:nvSpPr>
            <p:cNvPr id="20" name="Oval 10"/>
            <p:cNvSpPr>
              <a:spLocks noChangeArrowheads="1"/>
            </p:cNvSpPr>
            <p:nvPr/>
          </p:nvSpPr>
          <p:spPr bwMode="auto">
            <a:xfrm>
              <a:off x="4306063" y="4916695"/>
              <a:ext cx="342900" cy="342900"/>
            </a:xfrm>
            <a:prstGeom prst="ellipse">
              <a:avLst/>
            </a:prstGeom>
            <a:noFill/>
            <a:ln w="9525">
              <a:solidFill>
                <a:srgbClr val="000000"/>
              </a:solidFill>
              <a:round/>
              <a:headEnd/>
              <a:tailEnd/>
            </a:ln>
            <a:extLst>
              <a:ext uri="{909E8E84-426E-40DD-AFC4-6F175D3DCCD1}">
                <a14:hiddenFill xmlns:a14="http://schemas.microsoft.com/office/drawing/2010/main">
                  <a:solidFill>
                    <a:srgbClr val="BBE0E3"/>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2200" b="0" i="0" u="none" strike="noStrike" cap="none" normalizeH="0" baseline="0" dirty="0" smtClean="0">
                  <a:ln>
                    <a:noFill/>
                  </a:ln>
                  <a:solidFill>
                    <a:srgbClr val="000000"/>
                  </a:solidFill>
                  <a:effectLst/>
                  <a:latin typeface="Arial" pitchFamily="34" charset="0"/>
                  <a:ea typeface="Arial" pitchFamily="34" charset="0"/>
                  <a:cs typeface="Arial" pitchFamily="34" charset="0"/>
                </a:rPr>
                <a:t>6</a:t>
              </a:r>
              <a:endParaRPr kumimoji="0" lang="he-IL" sz="2200" b="0" i="0" u="none" strike="noStrike" cap="none" normalizeH="0" baseline="0" dirty="0" smtClean="0">
                <a:ln>
                  <a:noFill/>
                </a:ln>
                <a:solidFill>
                  <a:schemeClr val="tx1"/>
                </a:solidFill>
                <a:effectLst/>
                <a:latin typeface="Arial" pitchFamily="34" charset="0"/>
                <a:cs typeface="Arial" pitchFamily="34" charset="0"/>
              </a:endParaRPr>
            </a:p>
          </p:txBody>
        </p:sp>
        <p:sp>
          <p:nvSpPr>
            <p:cNvPr id="23" name="Oval 10"/>
            <p:cNvSpPr>
              <a:spLocks noChangeArrowheads="1"/>
            </p:cNvSpPr>
            <p:nvPr/>
          </p:nvSpPr>
          <p:spPr bwMode="auto">
            <a:xfrm>
              <a:off x="6143454" y="3752004"/>
              <a:ext cx="342900" cy="342900"/>
            </a:xfrm>
            <a:prstGeom prst="ellipse">
              <a:avLst/>
            </a:prstGeom>
            <a:noFill/>
            <a:ln w="9525">
              <a:solidFill>
                <a:srgbClr val="000000"/>
              </a:solidFill>
              <a:round/>
              <a:headEnd/>
              <a:tailEnd/>
            </a:ln>
            <a:extLst>
              <a:ext uri="{909E8E84-426E-40DD-AFC4-6F175D3DCCD1}">
                <a14:hiddenFill xmlns:a14="http://schemas.microsoft.com/office/drawing/2010/main">
                  <a:solidFill>
                    <a:srgbClr val="BBE0E3"/>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2200" b="0" i="0" u="none" strike="noStrike" cap="none" normalizeH="0" baseline="0" dirty="0" smtClean="0">
                  <a:ln>
                    <a:noFill/>
                  </a:ln>
                  <a:solidFill>
                    <a:srgbClr val="000000"/>
                  </a:solidFill>
                  <a:effectLst/>
                  <a:latin typeface="Arial" pitchFamily="34" charset="0"/>
                  <a:ea typeface="Arial" pitchFamily="34" charset="0"/>
                  <a:cs typeface="Arial" pitchFamily="34" charset="0"/>
                </a:rPr>
                <a:t>4</a:t>
              </a:r>
              <a:endParaRPr kumimoji="0" lang="he-IL" sz="2200" b="0" i="0" u="none" strike="noStrike" cap="none" normalizeH="0" baseline="0" dirty="0" smtClean="0">
                <a:ln>
                  <a:noFill/>
                </a:ln>
                <a:solidFill>
                  <a:schemeClr val="tx1"/>
                </a:solidFill>
                <a:effectLst/>
                <a:latin typeface="Arial" pitchFamily="34" charset="0"/>
                <a:cs typeface="Arial" pitchFamily="34" charset="0"/>
              </a:endParaRPr>
            </a:p>
          </p:txBody>
        </p:sp>
        <p:sp>
          <p:nvSpPr>
            <p:cNvPr id="24" name="Oval 10"/>
            <p:cNvSpPr>
              <a:spLocks noChangeArrowheads="1"/>
            </p:cNvSpPr>
            <p:nvPr/>
          </p:nvSpPr>
          <p:spPr bwMode="auto">
            <a:xfrm>
              <a:off x="4065320" y="3650406"/>
              <a:ext cx="342900" cy="342900"/>
            </a:xfrm>
            <a:prstGeom prst="ellipse">
              <a:avLst/>
            </a:prstGeom>
            <a:noFill/>
            <a:ln w="9525">
              <a:solidFill>
                <a:srgbClr val="000000"/>
              </a:solidFill>
              <a:round/>
              <a:headEnd/>
              <a:tailEnd/>
            </a:ln>
            <a:extLst>
              <a:ext uri="{909E8E84-426E-40DD-AFC4-6F175D3DCCD1}">
                <a14:hiddenFill xmlns:a14="http://schemas.microsoft.com/office/drawing/2010/main">
                  <a:solidFill>
                    <a:srgbClr val="BBE0E3"/>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2200" b="0" i="0" u="none" strike="noStrike" cap="none" normalizeH="0" baseline="0" dirty="0" smtClean="0">
                  <a:ln>
                    <a:noFill/>
                  </a:ln>
                  <a:solidFill>
                    <a:srgbClr val="000000"/>
                  </a:solidFill>
                  <a:effectLst/>
                  <a:latin typeface="Arial" pitchFamily="34" charset="0"/>
                  <a:ea typeface="Arial" pitchFamily="34" charset="0"/>
                  <a:cs typeface="Arial" pitchFamily="34" charset="0"/>
                </a:rPr>
                <a:t>5</a:t>
              </a:r>
              <a:endParaRPr kumimoji="0" lang="he-IL" sz="2200" b="0" i="0" u="none" strike="noStrike" cap="none" normalizeH="0" baseline="0" dirty="0" smtClean="0">
                <a:ln>
                  <a:noFill/>
                </a:ln>
                <a:solidFill>
                  <a:schemeClr val="tx1"/>
                </a:solidFill>
                <a:effectLst/>
                <a:latin typeface="Arial" pitchFamily="34" charset="0"/>
                <a:cs typeface="Arial" pitchFamily="34" charset="0"/>
              </a:endParaRPr>
            </a:p>
          </p:txBody>
        </p:sp>
        <p:sp>
          <p:nvSpPr>
            <p:cNvPr id="25" name="Oval 10"/>
            <p:cNvSpPr>
              <a:spLocks noChangeArrowheads="1"/>
            </p:cNvSpPr>
            <p:nvPr/>
          </p:nvSpPr>
          <p:spPr bwMode="auto">
            <a:xfrm>
              <a:off x="5029200" y="3352800"/>
              <a:ext cx="342900" cy="342900"/>
            </a:xfrm>
            <a:prstGeom prst="ellipse">
              <a:avLst/>
            </a:prstGeom>
            <a:noFill/>
            <a:ln w="9525">
              <a:solidFill>
                <a:srgbClr val="000000"/>
              </a:solidFill>
              <a:round/>
              <a:headEnd/>
              <a:tailEnd/>
            </a:ln>
            <a:extLst>
              <a:ext uri="{909E8E84-426E-40DD-AFC4-6F175D3DCCD1}">
                <a14:hiddenFill xmlns:a14="http://schemas.microsoft.com/office/drawing/2010/main">
                  <a:solidFill>
                    <a:srgbClr val="BBE0E3"/>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1" eaLnBrk="1" fontAlgn="base" latinLnBrk="0" hangingPunct="1">
                <a:lnSpc>
                  <a:spcPct val="100000"/>
                </a:lnSpc>
                <a:spcBef>
                  <a:spcPct val="0"/>
                </a:spcBef>
                <a:spcAft>
                  <a:spcPts val="1000"/>
                </a:spcAft>
                <a:buClrTx/>
                <a:buSzTx/>
                <a:buFontTx/>
                <a:buNone/>
                <a:tabLst/>
              </a:pPr>
              <a:r>
                <a:rPr kumimoji="0" lang="en-US" sz="2200" b="0" i="0" u="none" strike="noStrike" cap="none" normalizeH="0" baseline="0" dirty="0" smtClean="0">
                  <a:ln>
                    <a:noFill/>
                  </a:ln>
                  <a:solidFill>
                    <a:srgbClr val="000000"/>
                  </a:solidFill>
                  <a:effectLst/>
                  <a:latin typeface="Arial" pitchFamily="34" charset="0"/>
                  <a:ea typeface="Arial" pitchFamily="34" charset="0"/>
                  <a:cs typeface="Arial" pitchFamily="34" charset="0"/>
                </a:rPr>
                <a:t>1</a:t>
              </a:r>
              <a:endParaRPr kumimoji="0" lang="he-IL" sz="22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16" name="TextBox 15"/>
          <p:cNvSpPr txBox="1"/>
          <p:nvPr/>
        </p:nvSpPr>
        <p:spPr>
          <a:xfrm>
            <a:off x="6705600" y="1905000"/>
            <a:ext cx="1600200" cy="523220"/>
          </a:xfrm>
          <a:prstGeom prst="rect">
            <a:avLst/>
          </a:prstGeom>
          <a:noFill/>
        </p:spPr>
        <p:txBody>
          <a:bodyPr wrap="square" rtlCol="1">
            <a:spAutoFit/>
          </a:bodyPr>
          <a:lstStyle/>
          <a:p>
            <a:pPr algn="r" rtl="1"/>
            <a:r>
              <a:rPr lang="he-IL" sz="2400" b="1" dirty="0" smtClean="0"/>
              <a:t>פתרון (א)</a:t>
            </a:r>
            <a:r>
              <a:rPr lang="he-IL" sz="2800" dirty="0" smtClean="0"/>
              <a:t>:</a:t>
            </a:r>
            <a:endParaRPr lang="he-IL" sz="2800" dirty="0"/>
          </a:p>
        </p:txBody>
      </p:sp>
    </p:spTree>
    <p:extLst>
      <p:ext uri="{BB962C8B-B14F-4D97-AF65-F5344CB8AC3E}">
        <p14:creationId xmlns:p14="http://schemas.microsoft.com/office/powerpoint/2010/main" val="19736159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ormAutofit/>
          </a:bodyPr>
          <a:lstStyle/>
          <a:p>
            <a:r>
              <a:rPr lang="en-US" sz="4000" dirty="0" smtClean="0"/>
              <a:t>Midterm – 2006 (cont’d)</a:t>
            </a:r>
          </a:p>
        </p:txBody>
      </p:sp>
      <p:sp>
        <p:nvSpPr>
          <p:cNvPr id="4" name="Slide Number Placeholder 3"/>
          <p:cNvSpPr>
            <a:spLocks noGrp="1"/>
          </p:cNvSpPr>
          <p:nvPr>
            <p:ph type="sldNum" sz="quarter" idx="12"/>
          </p:nvPr>
        </p:nvSpPr>
        <p:spPr/>
        <p:txBody>
          <a:bodyPr/>
          <a:lstStyle/>
          <a:p>
            <a:pPr>
              <a:defRPr/>
            </a:pPr>
            <a:fld id="{AE4B1AC7-3409-4FD1-AE07-C9326E2D80C7}" type="slidenum">
              <a:rPr lang="en-US" smtClean="0"/>
              <a:pPr>
                <a:defRPr/>
              </a:pPr>
              <a:t>46</a:t>
            </a:fld>
            <a:endParaRPr lang="en-US" dirty="0"/>
          </a:p>
        </p:txBody>
      </p:sp>
      <p:sp>
        <p:nvSpPr>
          <p:cNvPr id="3" name="Rectangle 2"/>
          <p:cNvSpPr/>
          <p:nvPr/>
        </p:nvSpPr>
        <p:spPr>
          <a:xfrm>
            <a:off x="304800" y="1488281"/>
            <a:ext cx="8305800" cy="4524315"/>
          </a:xfrm>
          <a:prstGeom prst="rect">
            <a:avLst/>
          </a:prstGeom>
        </p:spPr>
        <p:txBody>
          <a:bodyPr wrap="square">
            <a:spAutoFit/>
          </a:bodyPr>
          <a:lstStyle/>
          <a:p>
            <a:pPr algn="r" rtl="1"/>
            <a:r>
              <a:rPr lang="he-IL" sz="2400" dirty="0"/>
              <a:t>ב. </a:t>
            </a:r>
            <a:r>
              <a:rPr lang="he-IL" sz="2400" dirty="0" smtClean="0"/>
              <a:t>מהו </a:t>
            </a:r>
            <a:r>
              <a:rPr lang="he-IL" sz="2400" dirty="0"/>
              <a:t>הפלט של הרצת התוכנית מסעיף א'? האם זהו הפלט היחיד </a:t>
            </a:r>
            <a:r>
              <a:rPr lang="he-IL" sz="2400" dirty="0" smtClean="0"/>
              <a:t> </a:t>
            </a:r>
          </a:p>
          <a:p>
            <a:pPr algn="r" rtl="1"/>
            <a:r>
              <a:rPr lang="he-IL" sz="2400" dirty="0"/>
              <a:t> </a:t>
            </a:r>
            <a:r>
              <a:rPr lang="he-IL" sz="2400" dirty="0" smtClean="0"/>
              <a:t>   האפשרי</a:t>
            </a:r>
            <a:r>
              <a:rPr lang="he-IL" sz="2400" dirty="0"/>
              <a:t>? הסבירו. </a:t>
            </a:r>
            <a:r>
              <a:rPr lang="he-IL" sz="2400" dirty="0" smtClean="0"/>
              <a:t>    (</a:t>
            </a:r>
            <a:r>
              <a:rPr lang="he-IL" sz="2400" dirty="0"/>
              <a:t>עד 3 שורות). </a:t>
            </a:r>
            <a:endParaRPr lang="en-US" sz="2400" dirty="0"/>
          </a:p>
          <a:p>
            <a:pPr algn="r" rtl="1"/>
            <a:r>
              <a:rPr lang="he-IL" sz="2400" dirty="0"/>
              <a:t> </a:t>
            </a:r>
            <a:endParaRPr lang="en-US" sz="2400" dirty="0"/>
          </a:p>
          <a:p>
            <a:pPr algn="r" rtl="1"/>
            <a:r>
              <a:rPr lang="he-IL" sz="2400" dirty="0" smtClean="0"/>
              <a:t>    </a:t>
            </a:r>
            <a:r>
              <a:rPr lang="he-IL" sz="2400" b="1" dirty="0" smtClean="0"/>
              <a:t>פתרון (ב)</a:t>
            </a:r>
            <a:r>
              <a:rPr lang="he-IL" sz="2400" dirty="0" smtClean="0"/>
              <a:t>:</a:t>
            </a:r>
            <a:r>
              <a:rPr lang="he-IL" sz="2400" b="1" dirty="0" smtClean="0"/>
              <a:t> </a:t>
            </a:r>
            <a:r>
              <a:rPr lang="he-IL" sz="2400" dirty="0" smtClean="0"/>
              <a:t>שישה </a:t>
            </a:r>
            <a:r>
              <a:rPr lang="he-IL" sz="2400" dirty="0"/>
              <a:t>מספרים גדולים מ 0. הפלט אינו יחיד, כל שישה </a:t>
            </a:r>
            <a:r>
              <a:rPr lang="he-IL" sz="2400" dirty="0" smtClean="0"/>
              <a:t>	        מספרים נכונים</a:t>
            </a:r>
            <a:r>
              <a:rPr lang="he-IL" sz="2400" dirty="0"/>
              <a:t>.</a:t>
            </a:r>
            <a:endParaRPr lang="en-US" sz="2400" dirty="0"/>
          </a:p>
          <a:p>
            <a:pPr algn="r" rtl="1"/>
            <a:r>
              <a:rPr lang="he-IL" sz="2400" dirty="0"/>
              <a:t> </a:t>
            </a:r>
            <a:endParaRPr lang="en-US" sz="2400" dirty="0"/>
          </a:p>
          <a:p>
            <a:pPr algn="r" rtl="1"/>
            <a:r>
              <a:rPr lang="he-IL" sz="2400" dirty="0"/>
              <a:t> </a:t>
            </a:r>
            <a:endParaRPr lang="en-US" sz="2400" dirty="0"/>
          </a:p>
          <a:p>
            <a:pPr algn="r" rtl="1"/>
            <a:r>
              <a:rPr lang="he-IL" sz="2400" dirty="0"/>
              <a:t>ג. </a:t>
            </a:r>
            <a:r>
              <a:rPr lang="he-IL" sz="2400" dirty="0" smtClean="0"/>
              <a:t>אם </a:t>
            </a:r>
            <a:r>
              <a:rPr lang="he-IL" sz="2400" dirty="0"/>
              <a:t>בין שורות 4 ו 6 נוסיף את השורה</a:t>
            </a:r>
            <a:r>
              <a:rPr lang="he-IL" sz="2400" dirty="0" smtClean="0"/>
              <a:t>:         </a:t>
            </a:r>
            <a:r>
              <a:rPr lang="en-US" sz="2400" dirty="0"/>
              <a:t>5. kill(x, SIGINT);</a:t>
            </a:r>
          </a:p>
          <a:p>
            <a:pPr algn="r" rtl="1"/>
            <a:r>
              <a:rPr lang="he-IL" sz="2400" dirty="0" smtClean="0"/>
              <a:t>   מה </a:t>
            </a:r>
            <a:r>
              <a:rPr lang="he-IL" sz="2400" dirty="0"/>
              <a:t>ישתנה בעץ התהליכים ובפלט?</a:t>
            </a:r>
            <a:endParaRPr lang="en-US" sz="2400" dirty="0"/>
          </a:p>
          <a:p>
            <a:pPr algn="r" rtl="1"/>
            <a:r>
              <a:rPr lang="he-IL" sz="2400" dirty="0"/>
              <a:t> </a:t>
            </a:r>
            <a:endParaRPr lang="en-US" sz="2400" dirty="0"/>
          </a:p>
          <a:p>
            <a:pPr algn="r" rtl="1"/>
            <a:r>
              <a:rPr lang="he-IL" sz="2400" dirty="0"/>
              <a:t>  </a:t>
            </a:r>
            <a:r>
              <a:rPr lang="he-IL" sz="2400" b="1" dirty="0"/>
              <a:t>פתרון </a:t>
            </a:r>
            <a:r>
              <a:rPr lang="he-IL" sz="2400" b="1" dirty="0" smtClean="0"/>
              <a:t>(ג)</a:t>
            </a:r>
            <a:r>
              <a:rPr lang="he-IL" sz="2400" dirty="0" smtClean="0"/>
              <a:t>: התהליכים </a:t>
            </a:r>
            <a:r>
              <a:rPr lang="he-IL" sz="2400" dirty="0"/>
              <a:t>3 ו 4 ימותו. הפלט עשוי </a:t>
            </a:r>
            <a:r>
              <a:rPr lang="he-IL" sz="2400" dirty="0" smtClean="0"/>
              <a:t>להישאר </a:t>
            </a:r>
            <a:r>
              <a:rPr lang="he-IL" sz="2400" dirty="0"/>
              <a:t>זהה או </a:t>
            </a:r>
            <a:r>
              <a:rPr lang="he-IL" sz="2400" dirty="0" smtClean="0"/>
              <a:t> </a:t>
            </a:r>
          </a:p>
          <a:p>
            <a:pPr algn="r" rtl="1"/>
            <a:r>
              <a:rPr lang="he-IL" sz="2400" dirty="0"/>
              <a:t> </a:t>
            </a:r>
            <a:r>
              <a:rPr lang="he-IL" sz="2400" dirty="0" smtClean="0"/>
              <a:t>     	      שיודפסו </a:t>
            </a:r>
            <a:r>
              <a:rPr lang="he-IL" sz="2400" dirty="0"/>
              <a:t>רק 5 מספרים או רק 4 </a:t>
            </a:r>
            <a:r>
              <a:rPr lang="he-IL" sz="2400" dirty="0" smtClean="0"/>
              <a:t>מספרים.</a:t>
            </a:r>
            <a:endParaRPr lang="en-US" sz="2400" dirty="0"/>
          </a:p>
        </p:txBody>
      </p:sp>
    </p:spTree>
    <p:extLst>
      <p:ext uri="{BB962C8B-B14F-4D97-AF65-F5344CB8AC3E}">
        <p14:creationId xmlns:p14="http://schemas.microsoft.com/office/powerpoint/2010/main" val="278724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ormAutofit/>
          </a:bodyPr>
          <a:lstStyle/>
          <a:p>
            <a:r>
              <a:rPr lang="en-US" sz="4000" dirty="0" smtClean="0"/>
              <a:t>Midterm – 2006 (cont’d)</a:t>
            </a:r>
          </a:p>
        </p:txBody>
      </p:sp>
      <p:sp>
        <p:nvSpPr>
          <p:cNvPr id="4" name="Slide Number Placeholder 3"/>
          <p:cNvSpPr>
            <a:spLocks noGrp="1"/>
          </p:cNvSpPr>
          <p:nvPr>
            <p:ph type="sldNum" sz="quarter" idx="12"/>
          </p:nvPr>
        </p:nvSpPr>
        <p:spPr/>
        <p:txBody>
          <a:bodyPr/>
          <a:lstStyle/>
          <a:p>
            <a:pPr>
              <a:defRPr/>
            </a:pPr>
            <a:fld id="{AE4B1AC7-3409-4FD1-AE07-C9326E2D80C7}" type="slidenum">
              <a:rPr lang="en-US" smtClean="0"/>
              <a:pPr>
                <a:defRPr/>
              </a:pPr>
              <a:t>47</a:t>
            </a:fld>
            <a:endParaRPr lang="en-US" dirty="0"/>
          </a:p>
        </p:txBody>
      </p:sp>
      <p:sp>
        <p:nvSpPr>
          <p:cNvPr id="3" name="Rectangle 2"/>
          <p:cNvSpPr/>
          <p:nvPr/>
        </p:nvSpPr>
        <p:spPr>
          <a:xfrm>
            <a:off x="304800" y="1488281"/>
            <a:ext cx="8305800" cy="3231654"/>
          </a:xfrm>
          <a:prstGeom prst="rect">
            <a:avLst/>
          </a:prstGeom>
        </p:spPr>
        <p:txBody>
          <a:bodyPr wrap="square">
            <a:spAutoFit/>
          </a:bodyPr>
          <a:lstStyle/>
          <a:p>
            <a:pPr algn="r" rtl="1"/>
            <a:r>
              <a:rPr lang="he-IL" sz="2400" dirty="0"/>
              <a:t>ד. </a:t>
            </a:r>
            <a:r>
              <a:rPr lang="he-IL" sz="2400" dirty="0" smtClean="0"/>
              <a:t>האם </a:t>
            </a:r>
            <a:r>
              <a:rPr lang="he-IL" sz="2400" dirty="0"/>
              <a:t>ייתכן תסריט שבו  לאחר השינוי נקבל פלט זהה לפלט אותו קיבלנו לפני השינוי? אם כן, מהו תסריט זה? אם לא, נמקו מדוע לא יתכן כי נקבל פלט זהה.</a:t>
            </a:r>
            <a:endParaRPr lang="en-US" sz="2400" dirty="0"/>
          </a:p>
          <a:p>
            <a:pPr algn="r" rtl="1"/>
            <a:r>
              <a:rPr lang="he-IL" sz="2400" dirty="0"/>
              <a:t> </a:t>
            </a:r>
            <a:endParaRPr lang="en-US" sz="2400" dirty="0"/>
          </a:p>
          <a:p>
            <a:pPr algn="r" rtl="1"/>
            <a:r>
              <a:rPr lang="he-IL" sz="2400" b="1" dirty="0"/>
              <a:t>פתרון </a:t>
            </a:r>
            <a:r>
              <a:rPr lang="he-IL" sz="2400" b="1" dirty="0" smtClean="0"/>
              <a:t>(ד)</a:t>
            </a:r>
            <a:r>
              <a:rPr lang="he-IL" sz="2400" dirty="0" smtClean="0"/>
              <a:t>: כן, </a:t>
            </a:r>
            <a:r>
              <a:rPr lang="he-IL" sz="2400" dirty="0"/>
              <a:t>יתכן כזה </a:t>
            </a:r>
            <a:r>
              <a:rPr lang="he-IL" sz="2400" dirty="0" smtClean="0"/>
              <a:t>תסריט. </a:t>
            </a:r>
            <a:r>
              <a:rPr lang="he-IL" sz="2400" dirty="0"/>
              <a:t>נניח שהמתזמן נותן לכל בן שנוצר </a:t>
            </a:r>
            <a:r>
              <a:rPr lang="he-IL" sz="2400" dirty="0" smtClean="0"/>
              <a:t>ב- </a:t>
            </a:r>
          </a:p>
          <a:p>
            <a:pPr algn="r" rtl="1"/>
            <a:r>
              <a:rPr lang="he-IL" sz="2400" dirty="0"/>
              <a:t> </a:t>
            </a:r>
            <a:r>
              <a:rPr lang="he-IL" sz="2400" dirty="0" smtClean="0"/>
              <a:t>	     </a:t>
            </a:r>
            <a:r>
              <a:rPr lang="en-US" sz="2400" dirty="0" smtClean="0"/>
              <a:t>fork</a:t>
            </a:r>
            <a:r>
              <a:rPr lang="he-IL" sz="2400" dirty="0" smtClean="0"/>
              <a:t> </a:t>
            </a:r>
            <a:r>
              <a:rPr lang="he-IL" sz="2400" dirty="0"/>
              <a:t>לרוץ עד אשר הוא </a:t>
            </a:r>
            <a:r>
              <a:rPr lang="he-IL" sz="2400" dirty="0" smtClean="0"/>
              <a:t>מסיים, </a:t>
            </a:r>
            <a:r>
              <a:rPr lang="he-IL" sz="2400" dirty="0"/>
              <a:t>הרי שכל אחד יספיק להגיע </a:t>
            </a:r>
            <a:endParaRPr lang="he-IL" sz="2400" dirty="0" smtClean="0"/>
          </a:p>
          <a:p>
            <a:pPr algn="r" rtl="1"/>
            <a:r>
              <a:rPr lang="he-IL" sz="2400" dirty="0"/>
              <a:t> </a:t>
            </a:r>
            <a:r>
              <a:rPr lang="he-IL" sz="2400" dirty="0" smtClean="0"/>
              <a:t> 	     לשורת </a:t>
            </a:r>
            <a:r>
              <a:rPr lang="he-IL" sz="2400" dirty="0"/>
              <a:t>ההדפסה.</a:t>
            </a:r>
            <a:endParaRPr lang="en-US" sz="2400" dirty="0"/>
          </a:p>
          <a:p>
            <a:pPr algn="r" rtl="1"/>
            <a:r>
              <a:rPr lang="he-IL" dirty="0"/>
              <a:t> </a:t>
            </a:r>
            <a:endParaRPr lang="en-US" dirty="0"/>
          </a:p>
          <a:p>
            <a:pPr algn="r" rtl="1"/>
            <a:r>
              <a:rPr lang="he-IL" dirty="0"/>
              <a:t> </a:t>
            </a:r>
            <a:endParaRPr lang="en-US" dirty="0"/>
          </a:p>
        </p:txBody>
      </p:sp>
    </p:spTree>
    <p:extLst>
      <p:ext uri="{BB962C8B-B14F-4D97-AF65-F5344CB8AC3E}">
        <p14:creationId xmlns:p14="http://schemas.microsoft.com/office/powerpoint/2010/main" val="2863708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ormAutofit/>
          </a:bodyPr>
          <a:lstStyle/>
          <a:p>
            <a:r>
              <a:rPr lang="en-US" sz="4000" dirty="0" smtClean="0"/>
              <a:t>Midterm – 2006 (cont’d)</a:t>
            </a:r>
          </a:p>
        </p:txBody>
      </p:sp>
      <p:sp>
        <p:nvSpPr>
          <p:cNvPr id="4" name="Slide Number Placeholder 3"/>
          <p:cNvSpPr>
            <a:spLocks noGrp="1"/>
          </p:cNvSpPr>
          <p:nvPr>
            <p:ph type="sldNum" sz="quarter" idx="12"/>
          </p:nvPr>
        </p:nvSpPr>
        <p:spPr/>
        <p:txBody>
          <a:bodyPr/>
          <a:lstStyle/>
          <a:p>
            <a:pPr>
              <a:defRPr/>
            </a:pPr>
            <a:fld id="{AE4B1AC7-3409-4FD1-AE07-C9326E2D80C7}" type="slidenum">
              <a:rPr lang="en-US" smtClean="0"/>
              <a:pPr>
                <a:defRPr/>
              </a:pPr>
              <a:t>48</a:t>
            </a:fld>
            <a:endParaRPr lang="en-US" dirty="0"/>
          </a:p>
        </p:txBody>
      </p:sp>
      <p:sp>
        <p:nvSpPr>
          <p:cNvPr id="3" name="Rectangle 2"/>
          <p:cNvSpPr/>
          <p:nvPr/>
        </p:nvSpPr>
        <p:spPr>
          <a:xfrm>
            <a:off x="304800" y="1488281"/>
            <a:ext cx="8305800" cy="5170646"/>
          </a:xfrm>
          <a:prstGeom prst="rect">
            <a:avLst/>
          </a:prstGeom>
        </p:spPr>
        <p:txBody>
          <a:bodyPr wrap="square">
            <a:spAutoFit/>
          </a:bodyPr>
          <a:lstStyle/>
          <a:p>
            <a:pPr algn="r" rtl="1"/>
            <a:r>
              <a:rPr lang="he-IL" sz="2400" dirty="0"/>
              <a:t>ה. </a:t>
            </a:r>
            <a:r>
              <a:rPr lang="he-IL" sz="2400" dirty="0" smtClean="0"/>
              <a:t>נניח </a:t>
            </a:r>
            <a:r>
              <a:rPr lang="he-IL" sz="2400" dirty="0"/>
              <a:t>כי תידרשו  לכתוב תוכנית מרובת </a:t>
            </a:r>
            <a:r>
              <a:rPr lang="en-US" sz="2400" dirty="0" smtClean="0"/>
              <a:t>threads</a:t>
            </a:r>
            <a:r>
              <a:rPr lang="he-IL" sz="2400" dirty="0" smtClean="0"/>
              <a:t>, </a:t>
            </a:r>
            <a:r>
              <a:rPr lang="he-IL" sz="2400" dirty="0"/>
              <a:t>שתרוץ על מערכת הפעלה התומכת גם ב-</a:t>
            </a:r>
            <a:r>
              <a:rPr lang="en-US" sz="2400" dirty="0"/>
              <a:t>user threads</a:t>
            </a:r>
            <a:r>
              <a:rPr lang="he-IL" sz="2400" dirty="0"/>
              <a:t> וגם ב-</a:t>
            </a:r>
            <a:r>
              <a:rPr lang="en-US" sz="2400" dirty="0"/>
              <a:t>kernel threads</a:t>
            </a:r>
            <a:r>
              <a:rPr lang="he-IL" sz="2400" dirty="0"/>
              <a:t>. באיזו אפשרות תבחרו אם ה-</a:t>
            </a:r>
            <a:r>
              <a:rPr lang="en-US" sz="2400" dirty="0"/>
              <a:t>threads</a:t>
            </a:r>
            <a:r>
              <a:rPr lang="he-IL" sz="2400" dirty="0"/>
              <a:t> מבצעים פעולות </a:t>
            </a:r>
            <a:r>
              <a:rPr lang="en-US" sz="2400" dirty="0"/>
              <a:t>I/O </a:t>
            </a:r>
            <a:r>
              <a:rPr lang="he-IL" sz="2400" dirty="0" smtClean="0"/>
              <a:t> רבות</a:t>
            </a:r>
            <a:r>
              <a:rPr lang="he-IL" sz="2400" dirty="0"/>
              <a:t>? הסבירו (עד 3 שורות). הסבירו באילו נסיבות (כלומר, עבור איזה סוג </a:t>
            </a:r>
            <a:r>
              <a:rPr lang="he-IL" sz="2400" dirty="0" err="1" smtClean="0"/>
              <a:t>תוכנית</a:t>
            </a:r>
            <a:r>
              <a:rPr lang="he-IL" sz="2400" dirty="0"/>
              <a:t>) הייתם בוחרים באפשרות </a:t>
            </a:r>
            <a:r>
              <a:rPr lang="he-IL" sz="2400" dirty="0" smtClean="0"/>
              <a:t>השנייה</a:t>
            </a:r>
            <a:r>
              <a:rPr lang="he-IL" sz="2400" dirty="0"/>
              <a:t>.</a:t>
            </a:r>
            <a:endParaRPr lang="en-US" sz="2400" dirty="0"/>
          </a:p>
          <a:p>
            <a:pPr algn="r" rtl="1"/>
            <a:r>
              <a:rPr lang="he-IL" sz="2400" dirty="0"/>
              <a:t> </a:t>
            </a:r>
            <a:endParaRPr lang="en-US" sz="2400" dirty="0"/>
          </a:p>
          <a:p>
            <a:pPr algn="r" rtl="1"/>
            <a:r>
              <a:rPr lang="he-IL" sz="2400" b="1" dirty="0"/>
              <a:t>פתרון </a:t>
            </a:r>
            <a:r>
              <a:rPr lang="he-IL" sz="2400" b="1" dirty="0" smtClean="0"/>
              <a:t>(ה)</a:t>
            </a:r>
            <a:r>
              <a:rPr lang="he-IL" sz="2400" dirty="0" smtClean="0"/>
              <a:t>: </a:t>
            </a:r>
          </a:p>
          <a:p>
            <a:pPr algn="r" rtl="1"/>
            <a:r>
              <a:rPr lang="he-IL" sz="2400" dirty="0" smtClean="0"/>
              <a:t>פעולת </a:t>
            </a:r>
            <a:r>
              <a:rPr lang="en-US" sz="2400" dirty="0" smtClean="0"/>
              <a:t>I/O </a:t>
            </a:r>
            <a:r>
              <a:rPr lang="he-IL" sz="2400" dirty="0" smtClean="0"/>
              <a:t> גורמת ל </a:t>
            </a:r>
            <a:r>
              <a:rPr lang="en-US" sz="2400" dirty="0" smtClean="0"/>
              <a:t>user threads</a:t>
            </a:r>
            <a:r>
              <a:rPr lang="he-IL" sz="2400" dirty="0" smtClean="0"/>
              <a:t> כולם לעבור ל </a:t>
            </a:r>
            <a:r>
              <a:rPr lang="en-US" sz="2400" dirty="0" smtClean="0"/>
              <a:t>blocking</a:t>
            </a:r>
            <a:r>
              <a:rPr lang="he-IL" sz="2400" dirty="0" smtClean="0"/>
              <a:t> שכן מערכת ההפעלה לא מודעת לקיומם ולכן לא סביר לבחור באופציה זו במקרה של ריבוי פעולות </a:t>
            </a:r>
            <a:r>
              <a:rPr lang="en-US" sz="2400" dirty="0" smtClean="0"/>
              <a:t>I/O</a:t>
            </a:r>
            <a:r>
              <a:rPr lang="he-IL" sz="2400" dirty="0" smtClean="0"/>
              <a:t>. </a:t>
            </a:r>
            <a:endParaRPr lang="he-IL" sz="2400" dirty="0"/>
          </a:p>
          <a:p>
            <a:pPr algn="r" rtl="1"/>
            <a:r>
              <a:rPr lang="he-IL" sz="2400" dirty="0" smtClean="0"/>
              <a:t>לעומת זאת, כדאי לבחור ב </a:t>
            </a:r>
            <a:r>
              <a:rPr lang="en-US" sz="2400" dirty="0" smtClean="0"/>
              <a:t>user threads</a:t>
            </a:r>
            <a:r>
              <a:rPr lang="he-IL" sz="2400" dirty="0" smtClean="0"/>
              <a:t> במקרים בהם רוצים למשל שליטה מלאה על התזמון. בנוסף, אם מדובר במערכת עם יחסית מעט מעבדים נעדיף </a:t>
            </a:r>
            <a:r>
              <a:rPr lang="en-US" sz="2400" dirty="0" smtClean="0"/>
              <a:t>user threads</a:t>
            </a:r>
            <a:r>
              <a:rPr lang="he-IL" sz="2400" dirty="0" smtClean="0"/>
              <a:t> שכן החלפה ביניהם היא מהירה יותר.</a:t>
            </a:r>
            <a:endParaRPr lang="en-US" dirty="0"/>
          </a:p>
          <a:p>
            <a:pPr algn="r" rtl="1"/>
            <a:r>
              <a:rPr lang="he-IL" dirty="0"/>
              <a:t> </a:t>
            </a:r>
            <a:endParaRPr lang="en-US" dirty="0"/>
          </a:p>
        </p:txBody>
      </p:sp>
    </p:spTree>
    <p:extLst>
      <p:ext uri="{BB962C8B-B14F-4D97-AF65-F5344CB8AC3E}">
        <p14:creationId xmlns:p14="http://schemas.microsoft.com/office/powerpoint/2010/main" val="1725861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ormAutofit/>
          </a:bodyPr>
          <a:lstStyle/>
          <a:p>
            <a:pPr eaLnBrk="1" hangingPunct="1"/>
            <a:r>
              <a:rPr lang="en-US" dirty="0" smtClean="0"/>
              <a:t>Threads vs. Processes</a:t>
            </a:r>
            <a:br>
              <a:rPr lang="en-US" dirty="0" smtClean="0"/>
            </a:br>
            <a:r>
              <a:rPr lang="en-US" sz="2200" dirty="0" smtClean="0"/>
              <a:t>(“classic” approach – </a:t>
            </a:r>
            <a:r>
              <a:rPr lang="en-US" sz="2200" dirty="0" err="1" smtClean="0"/>
              <a:t>Linux’s</a:t>
            </a:r>
            <a:r>
              <a:rPr lang="en-US" sz="2200" dirty="0" smtClean="0"/>
              <a:t> clone results in some ambiguity) </a:t>
            </a:r>
            <a:endParaRPr lang="he-IL" dirty="0" smtClean="0"/>
          </a:p>
        </p:txBody>
      </p:sp>
      <p:graphicFrame>
        <p:nvGraphicFramePr>
          <p:cNvPr id="3" name="Table 2"/>
          <p:cNvGraphicFramePr>
            <a:graphicFrameLocks noGrp="1"/>
          </p:cNvGraphicFramePr>
          <p:nvPr>
            <p:extLst>
              <p:ext uri="{D42A27DB-BD31-4B8C-83A1-F6EECF244321}">
                <p14:modId xmlns:p14="http://schemas.microsoft.com/office/powerpoint/2010/main" val="713648170"/>
              </p:ext>
            </p:extLst>
          </p:nvPr>
        </p:nvGraphicFramePr>
        <p:xfrm>
          <a:off x="1524000" y="1701800"/>
          <a:ext cx="6096000" cy="2966720"/>
        </p:xfrm>
        <a:graphic>
          <a:graphicData uri="http://schemas.openxmlformats.org/drawingml/2006/table">
            <a:tbl>
              <a:tblPr rtl="1" firstRow="1" bandRow="1">
                <a:tableStyleId>{5C22544A-7EE6-4342-B048-85BDC9FD1C3A}</a:tableStyleId>
              </a:tblPr>
              <a:tblGrid>
                <a:gridCol w="3048000"/>
                <a:gridCol w="3048000"/>
              </a:tblGrid>
              <a:tr h="370840">
                <a:tc>
                  <a:txBody>
                    <a:bodyPr/>
                    <a:lstStyle/>
                    <a:p>
                      <a:pPr rtl="1"/>
                      <a:r>
                        <a:rPr lang="en-US" dirty="0" smtClean="0"/>
                        <a:t>Threads</a:t>
                      </a:r>
                      <a:endParaRPr lang="he-IL" dirty="0"/>
                    </a:p>
                  </a:txBody>
                  <a:tcPr/>
                </a:tc>
                <a:tc>
                  <a:txBody>
                    <a:bodyPr/>
                    <a:lstStyle/>
                    <a:p>
                      <a:pPr rtl="1"/>
                      <a:r>
                        <a:rPr lang="en-US" dirty="0" smtClean="0"/>
                        <a:t>Processes</a:t>
                      </a:r>
                      <a:endParaRPr lang="he-IL" dirty="0"/>
                    </a:p>
                  </a:txBody>
                  <a:tcPr/>
                </a:tc>
              </a:tr>
              <a:tr h="370840">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dirty="0" smtClean="0"/>
                        <a:t>shared open</a:t>
                      </a:r>
                      <a:r>
                        <a:rPr lang="en-US" baseline="0" dirty="0" smtClean="0"/>
                        <a:t> I/O</a:t>
                      </a:r>
                      <a:endParaRPr lang="he-IL" dirty="0" smtClean="0"/>
                    </a:p>
                  </a:txBody>
                  <a:tcPr/>
                </a:tc>
                <a:tc>
                  <a:txBody>
                    <a:bodyPr/>
                    <a:lstStyle/>
                    <a:p>
                      <a:pPr rtl="1"/>
                      <a:r>
                        <a:rPr lang="en-US" dirty="0" smtClean="0"/>
                        <a:t>unique open</a:t>
                      </a:r>
                      <a:r>
                        <a:rPr lang="en-US" baseline="0" dirty="0" smtClean="0"/>
                        <a:t> I/O</a:t>
                      </a:r>
                      <a:endParaRPr lang="he-IL" dirty="0"/>
                    </a:p>
                  </a:txBody>
                  <a:tcPr/>
                </a:tc>
              </a:tr>
              <a:tr h="370840">
                <a:tc>
                  <a:txBody>
                    <a:bodyPr/>
                    <a:lstStyle/>
                    <a:p>
                      <a:pPr rtl="1"/>
                      <a:r>
                        <a:rPr lang="en-US" dirty="0" smtClean="0"/>
                        <a:t>shared signal table</a:t>
                      </a:r>
                      <a:endParaRPr lang="he-IL" dirty="0"/>
                    </a:p>
                  </a:txBody>
                  <a:tcPr/>
                </a:tc>
                <a:tc>
                  <a:txBody>
                    <a:bodyPr/>
                    <a:lstStyle/>
                    <a:p>
                      <a:pPr rtl="1"/>
                      <a:r>
                        <a:rPr lang="en-US" dirty="0" smtClean="0"/>
                        <a:t>unique signal table</a:t>
                      </a:r>
                      <a:endParaRPr lang="he-IL" dirty="0"/>
                    </a:p>
                  </a:txBody>
                  <a:tcPr/>
                </a:tc>
              </a:tr>
              <a:tr h="370840">
                <a:tc>
                  <a:txBody>
                    <a:bodyPr/>
                    <a:lstStyle/>
                    <a:p>
                      <a:pPr rtl="1"/>
                      <a:r>
                        <a:rPr lang="en-US" dirty="0" smtClean="0"/>
                        <a:t>unique stack</a:t>
                      </a:r>
                      <a:endParaRPr lang="he-IL" dirty="0"/>
                    </a:p>
                  </a:txBody>
                  <a:tcPr/>
                </a:tc>
                <a:tc>
                  <a:txBody>
                    <a:bodyPr/>
                    <a:lstStyle/>
                    <a:p>
                      <a:pPr rtl="1"/>
                      <a:r>
                        <a:rPr lang="en-US" dirty="0" smtClean="0"/>
                        <a:t>unique stack</a:t>
                      </a:r>
                      <a:endParaRPr lang="he-IL" dirty="0"/>
                    </a:p>
                  </a:txBody>
                  <a:tcPr/>
                </a:tc>
              </a:tr>
              <a:tr h="370840">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dirty="0" smtClean="0"/>
                        <a:t>unique PC</a:t>
                      </a:r>
                      <a:endParaRPr lang="he-IL" dirty="0" smtClean="0"/>
                    </a:p>
                  </a:txBody>
                  <a:tcPr/>
                </a:tc>
                <a:tc>
                  <a:txBody>
                    <a:bodyPr/>
                    <a:lstStyle/>
                    <a:p>
                      <a:pPr rtl="1"/>
                      <a:r>
                        <a:rPr lang="en-US" dirty="0" smtClean="0"/>
                        <a:t>unique PC</a:t>
                      </a:r>
                      <a:endParaRPr lang="he-IL" dirty="0"/>
                    </a:p>
                  </a:txBody>
                  <a:tcPr/>
                </a:tc>
              </a:tr>
              <a:tr h="370840">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dirty="0" smtClean="0"/>
                        <a:t>unique registers</a:t>
                      </a:r>
                      <a:endParaRPr lang="he-IL" dirty="0" smtClean="0"/>
                    </a:p>
                  </a:txBody>
                  <a:tcPr/>
                </a:tc>
                <a:tc>
                  <a:txBody>
                    <a:bodyPr/>
                    <a:lstStyle/>
                    <a:p>
                      <a:pPr rtl="1"/>
                      <a:r>
                        <a:rPr lang="en-US" dirty="0" smtClean="0"/>
                        <a:t>unique registers</a:t>
                      </a:r>
                      <a:endParaRPr lang="he-IL" dirty="0"/>
                    </a:p>
                  </a:txBody>
                  <a:tcPr/>
                </a:tc>
              </a:tr>
              <a:tr h="370840">
                <a:tc>
                  <a:txBody>
                    <a:bodyPr/>
                    <a:lstStyle/>
                    <a:p>
                      <a:pPr rtl="1"/>
                      <a:r>
                        <a:rPr lang="en-US" dirty="0" smtClean="0"/>
                        <a:t>unique state</a:t>
                      </a:r>
                      <a:endParaRPr lang="he-IL" dirty="0"/>
                    </a:p>
                  </a:txBody>
                  <a:tcPr/>
                </a:tc>
                <a:tc>
                  <a:txBody>
                    <a:bodyPr/>
                    <a:lstStyle/>
                    <a:p>
                      <a:pPr rtl="1"/>
                      <a:r>
                        <a:rPr lang="en-US" dirty="0" smtClean="0"/>
                        <a:t>unique state</a:t>
                      </a:r>
                      <a:endParaRPr lang="he-IL" dirty="0"/>
                    </a:p>
                  </a:txBody>
                  <a:tcPr/>
                </a:tc>
              </a:tr>
              <a:tr h="370840">
                <a:tc>
                  <a:txBody>
                    <a:bodyPr/>
                    <a:lstStyle/>
                    <a:p>
                      <a:pPr rtl="1"/>
                      <a:r>
                        <a:rPr lang="en-US" dirty="0" smtClean="0"/>
                        <a:t>light context switch</a:t>
                      </a:r>
                      <a:endParaRPr lang="he-IL" dirty="0"/>
                    </a:p>
                  </a:txBody>
                  <a:tcPr/>
                </a:tc>
                <a:tc>
                  <a:txBody>
                    <a:bodyPr/>
                    <a:lstStyle/>
                    <a:p>
                      <a:pPr rtl="1"/>
                      <a:r>
                        <a:rPr lang="en-US" dirty="0" smtClean="0"/>
                        <a:t>heavy context switch</a:t>
                      </a:r>
                      <a:endParaRPr lang="he-IL" dirty="0"/>
                    </a:p>
                  </a:txBody>
                  <a:tcPr/>
                </a:tc>
              </a:tr>
            </a:tbl>
          </a:graphicData>
        </a:graphic>
      </p:graphicFrame>
      <p:sp>
        <p:nvSpPr>
          <p:cNvPr id="5" name="Line Callout 3 4"/>
          <p:cNvSpPr/>
          <p:nvPr/>
        </p:nvSpPr>
        <p:spPr>
          <a:xfrm>
            <a:off x="2434472" y="5009561"/>
            <a:ext cx="5181600" cy="838200"/>
          </a:xfrm>
          <a:prstGeom prst="borderCallout3">
            <a:avLst>
              <a:gd name="adj1" fmla="val 48438"/>
              <a:gd name="adj2" fmla="val 99952"/>
              <a:gd name="adj3" fmla="val -10938"/>
              <a:gd name="adj4" fmla="val 119855"/>
              <a:gd name="adj5" fmla="val -280609"/>
              <a:gd name="adj6" fmla="val 119420"/>
              <a:gd name="adj7" fmla="val -280464"/>
              <a:gd name="adj8" fmla="val 99863"/>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solidFill>
                  <a:schemeClr val="tx2"/>
                </a:solidFill>
              </a:rPr>
              <a:t>Notice, signal </a:t>
            </a:r>
            <a:r>
              <a:rPr lang="en-US" sz="1600" dirty="0">
                <a:solidFill>
                  <a:schemeClr val="tx2"/>
                </a:solidFill>
              </a:rPr>
              <a:t>handlers must be shared among all threads of a multithreaded </a:t>
            </a:r>
            <a:r>
              <a:rPr lang="en-US" sz="1600" dirty="0" smtClean="0">
                <a:solidFill>
                  <a:schemeClr val="tx2"/>
                </a:solidFill>
              </a:rPr>
              <a:t>application.</a:t>
            </a:r>
            <a:endParaRPr lang="en-US" sz="1600" dirty="0">
              <a:solidFill>
                <a:schemeClr val="tx2"/>
              </a:solidFill>
            </a:endParaRPr>
          </a:p>
        </p:txBody>
      </p:sp>
      <p:sp>
        <p:nvSpPr>
          <p:cNvPr id="6" name="Slide Number Placeholder 5"/>
          <p:cNvSpPr>
            <a:spLocks noGrp="1"/>
          </p:cNvSpPr>
          <p:nvPr>
            <p:ph type="sldNum" sz="quarter" idx="12"/>
          </p:nvPr>
        </p:nvSpPr>
        <p:spPr/>
        <p:txBody>
          <a:bodyPr/>
          <a:lstStyle/>
          <a:p>
            <a:pPr>
              <a:defRPr/>
            </a:pPr>
            <a:fld id="{7A25F699-24A8-4548-B5A7-33E24A3E6678}" type="slidenum">
              <a:rPr lang="en-US" smtClean="0"/>
              <a:pPr>
                <a:defRPr/>
              </a:pPr>
              <a:t>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smtClean="0"/>
              <a:t>Threads – some known Issues</a:t>
            </a:r>
            <a:endParaRPr lang="he-IL" dirty="0" smtClean="0"/>
          </a:p>
        </p:txBody>
      </p:sp>
      <p:sp>
        <p:nvSpPr>
          <p:cNvPr id="3" name="Content Placeholder 2"/>
          <p:cNvSpPr>
            <a:spLocks noGrp="1"/>
          </p:cNvSpPr>
          <p:nvPr>
            <p:ph idx="1"/>
          </p:nvPr>
        </p:nvSpPr>
        <p:spPr>
          <a:xfrm>
            <a:off x="457200" y="1600200"/>
            <a:ext cx="8229600" cy="4876800"/>
          </a:xfrm>
        </p:spPr>
        <p:txBody>
          <a:bodyPr rtlCol="0">
            <a:normAutofit fontScale="92500"/>
          </a:bodyPr>
          <a:lstStyle/>
          <a:p>
            <a:pPr eaLnBrk="1" fontAlgn="auto" hangingPunct="1">
              <a:spcAft>
                <a:spcPts val="0"/>
              </a:spcAft>
              <a:buFont typeface="Arial" pitchFamily="34" charset="0"/>
              <a:buChar char="•"/>
              <a:defRPr/>
            </a:pPr>
            <a:r>
              <a:rPr lang="en-US" sz="2800" dirty="0" smtClean="0"/>
              <a:t>Does the </a:t>
            </a:r>
            <a:r>
              <a:rPr lang="en-US" sz="2800" dirty="0" smtClean="0">
                <a:solidFill>
                  <a:schemeClr val="tx2">
                    <a:lumMod val="60000"/>
                    <a:lumOff val="40000"/>
                  </a:schemeClr>
                </a:solidFill>
              </a:rPr>
              <a:t>fork() </a:t>
            </a:r>
            <a:r>
              <a:rPr lang="en-US" sz="2800" dirty="0" smtClean="0"/>
              <a:t>command duplicate just the calling thread or all threads of the process? </a:t>
            </a:r>
            <a:endParaRPr lang="en-US" sz="2400" dirty="0" smtClean="0"/>
          </a:p>
          <a:p>
            <a:pPr lvl="1" eaLnBrk="1" fontAlgn="auto" hangingPunct="1">
              <a:spcAft>
                <a:spcPts val="0"/>
              </a:spcAft>
              <a:buFont typeface="Arial" pitchFamily="34" charset="0"/>
              <a:buChar char="–"/>
              <a:defRPr/>
            </a:pPr>
            <a:r>
              <a:rPr lang="en-US" dirty="0" smtClean="0"/>
              <a:t> </a:t>
            </a:r>
            <a:r>
              <a:rPr lang="en-US" sz="2400" dirty="0" smtClean="0"/>
              <a:t>POSIX </a:t>
            </a:r>
            <a:r>
              <a:rPr lang="en-US" sz="2400" dirty="0"/>
              <a:t>defines that only the </a:t>
            </a:r>
            <a:r>
              <a:rPr lang="en-US" sz="2400" dirty="0" smtClean="0"/>
              <a:t>calling </a:t>
            </a:r>
            <a:r>
              <a:rPr lang="en-US" sz="2400" dirty="0"/>
              <a:t>thread is replicated in the child process.</a:t>
            </a:r>
            <a:endParaRPr lang="en-US" sz="2400" dirty="0" smtClean="0"/>
          </a:p>
          <a:p>
            <a:pPr lvl="1" eaLnBrk="1" fontAlgn="auto" hangingPunct="1">
              <a:spcAft>
                <a:spcPts val="0"/>
              </a:spcAft>
              <a:buFont typeface="Arial" pitchFamily="34" charset="0"/>
              <a:buChar char="–"/>
              <a:defRPr/>
            </a:pPr>
            <a:r>
              <a:rPr lang="en-US" sz="2400" dirty="0"/>
              <a:t>Solaris 10 defines fork1() and </a:t>
            </a:r>
            <a:r>
              <a:rPr lang="en-US" sz="2400" dirty="0" err="1"/>
              <a:t>forkall</a:t>
            </a:r>
            <a:r>
              <a:rPr lang="en-US" sz="2400" dirty="0"/>
              <a:t>() which attempt to better define the relation between fork and threads, however, this is not POSIX compliant.</a:t>
            </a:r>
          </a:p>
          <a:p>
            <a:pPr lvl="1" eaLnBrk="1" fontAlgn="auto" hangingPunct="1">
              <a:spcAft>
                <a:spcPts val="0"/>
              </a:spcAft>
              <a:buFont typeface="Arial" pitchFamily="34" charset="0"/>
              <a:buChar char="–"/>
              <a:defRPr/>
            </a:pPr>
            <a:r>
              <a:rPr lang="en-US" sz="2400" dirty="0" smtClean="0"/>
              <a:t>Many issues arise from using </a:t>
            </a:r>
            <a:r>
              <a:rPr lang="en-US" sz="2400" i="1" dirty="0" smtClean="0"/>
              <a:t>fork</a:t>
            </a:r>
            <a:r>
              <a:rPr lang="en-US" sz="2400" dirty="0" smtClean="0"/>
              <a:t> in a multithreaded code.</a:t>
            </a:r>
          </a:p>
          <a:p>
            <a:pPr lvl="2" eaLnBrk="1" fontAlgn="auto" hangingPunct="1">
              <a:spcAft>
                <a:spcPts val="0"/>
              </a:spcAft>
              <a:buFont typeface="Wingdings" pitchFamily="2" charset="2"/>
              <a:buChar char="Ø"/>
              <a:defRPr/>
            </a:pPr>
            <a:r>
              <a:rPr lang="en-US" sz="2000" dirty="0" smtClean="0"/>
              <a:t>Unless calling exec immediately after fork, try to avoid it!</a:t>
            </a:r>
          </a:p>
          <a:p>
            <a:pPr marL="457200" lvl="1" indent="0" eaLnBrk="1" fontAlgn="auto" hangingPunct="1">
              <a:spcAft>
                <a:spcPts val="0"/>
              </a:spcAft>
              <a:buNone/>
              <a:defRPr/>
            </a:pPr>
            <a:endParaRPr lang="en-US" sz="2400" dirty="0" smtClean="0"/>
          </a:p>
          <a:p>
            <a:pPr eaLnBrk="1" fontAlgn="auto" hangingPunct="1">
              <a:spcAft>
                <a:spcPts val="0"/>
              </a:spcAft>
              <a:buFont typeface="Arial" pitchFamily="34" charset="0"/>
              <a:buChar char="•"/>
              <a:defRPr/>
            </a:pPr>
            <a:r>
              <a:rPr lang="en-US" sz="2800" dirty="0" smtClean="0"/>
              <a:t>Does the </a:t>
            </a:r>
            <a:r>
              <a:rPr lang="en-US" sz="2800" dirty="0" smtClean="0">
                <a:solidFill>
                  <a:schemeClr val="tx2">
                    <a:lumMod val="60000"/>
                    <a:lumOff val="40000"/>
                  </a:schemeClr>
                </a:solidFill>
              </a:rPr>
              <a:t>exec() </a:t>
            </a:r>
            <a:r>
              <a:rPr lang="en-US" sz="2800" dirty="0" smtClean="0"/>
              <a:t>command replace the entire process?</a:t>
            </a:r>
          </a:p>
          <a:p>
            <a:pPr lvl="1" eaLnBrk="1" fontAlgn="auto" hangingPunct="1">
              <a:spcAft>
                <a:spcPts val="0"/>
              </a:spcAft>
              <a:buFont typeface="Arial" pitchFamily="34" charset="0"/>
              <a:buChar char="–"/>
              <a:defRPr/>
            </a:pPr>
            <a:r>
              <a:rPr lang="en-US" sz="2400" dirty="0" smtClean="0"/>
              <a:t>The entire process is replaced including all its threads.</a:t>
            </a:r>
            <a:endParaRPr lang="he-IL" sz="2400" dirty="0"/>
          </a:p>
        </p:txBody>
      </p:sp>
      <p:sp>
        <p:nvSpPr>
          <p:cNvPr id="4" name="Slide Number Placeholder 3"/>
          <p:cNvSpPr>
            <a:spLocks noGrp="1"/>
          </p:cNvSpPr>
          <p:nvPr>
            <p:ph type="sldNum" sz="quarter" idx="12"/>
          </p:nvPr>
        </p:nvSpPr>
        <p:spPr/>
        <p:txBody>
          <a:bodyPr/>
          <a:lstStyle/>
          <a:p>
            <a:pPr>
              <a:defRPr/>
            </a:pPr>
            <a:fld id="{536037BA-12B8-4699-BD4C-5CB97F6C5088}" type="slidenum">
              <a:rPr lang="en-US" smtClean="0"/>
              <a:pPr>
                <a:defRPr/>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User-level and Kernel-level Threads</a:t>
            </a:r>
          </a:p>
        </p:txBody>
      </p:sp>
      <p:sp>
        <p:nvSpPr>
          <p:cNvPr id="4" name="Slide Number Placeholder 3"/>
          <p:cNvSpPr>
            <a:spLocks noGrp="1"/>
          </p:cNvSpPr>
          <p:nvPr>
            <p:ph type="sldNum" sz="quarter" idx="12"/>
          </p:nvPr>
        </p:nvSpPr>
        <p:spPr/>
        <p:txBody>
          <a:bodyPr/>
          <a:lstStyle/>
          <a:p>
            <a:pPr>
              <a:defRPr/>
            </a:pPr>
            <a:fld id="{536037BA-12B8-4699-BD4C-5CB97F6C5088}" type="slidenum">
              <a:rPr lang="en-US" smtClean="0"/>
              <a:pPr>
                <a:defRPr/>
              </a:pPr>
              <a:t>7</a:t>
            </a:fld>
            <a:endParaRPr lang="en-US" dirty="0"/>
          </a:p>
        </p:txBody>
      </p:sp>
      <p:grpSp>
        <p:nvGrpSpPr>
          <p:cNvPr id="36" name="Group 35"/>
          <p:cNvGrpSpPr/>
          <p:nvPr/>
        </p:nvGrpSpPr>
        <p:grpSpPr>
          <a:xfrm>
            <a:off x="457200" y="1524000"/>
            <a:ext cx="3124200" cy="3677293"/>
            <a:chOff x="304800" y="1275707"/>
            <a:chExt cx="3124200" cy="3677293"/>
          </a:xfrm>
        </p:grpSpPr>
        <p:sp>
          <p:nvSpPr>
            <p:cNvPr id="6" name="Rectangle 5"/>
            <p:cNvSpPr/>
            <p:nvPr/>
          </p:nvSpPr>
          <p:spPr>
            <a:xfrm>
              <a:off x="457200" y="2743200"/>
              <a:ext cx="21336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dirty="0" smtClean="0"/>
                <a:t>Threads</a:t>
              </a:r>
            </a:p>
            <a:p>
              <a:r>
                <a:rPr lang="en-US" dirty="0" smtClean="0"/>
                <a:t>Library</a:t>
              </a:r>
              <a:endParaRPr lang="en-US" dirty="0"/>
            </a:p>
          </p:txBody>
        </p:sp>
        <p:sp>
          <p:nvSpPr>
            <p:cNvPr id="7" name="Oval 6"/>
            <p:cNvSpPr/>
            <p:nvPr/>
          </p:nvSpPr>
          <p:spPr>
            <a:xfrm>
              <a:off x="1318549" y="43434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a:t>
              </a:r>
              <a:endParaRPr lang="en-US" b="1" dirty="0"/>
            </a:p>
          </p:txBody>
        </p:sp>
        <p:grpSp>
          <p:nvGrpSpPr>
            <p:cNvPr id="21" name="Group 20"/>
            <p:cNvGrpSpPr/>
            <p:nvPr/>
          </p:nvGrpSpPr>
          <p:grpSpPr>
            <a:xfrm>
              <a:off x="1145894" y="2430684"/>
              <a:ext cx="994458" cy="1912716"/>
              <a:chOff x="1145894" y="2430684"/>
              <a:chExt cx="994458" cy="1912716"/>
            </a:xfrm>
          </p:grpSpPr>
          <p:cxnSp>
            <p:nvCxnSpPr>
              <p:cNvPr id="9" name="Straight Connector 8"/>
              <p:cNvCxnSpPr>
                <a:stCxn id="7" idx="0"/>
              </p:cNvCxnSpPr>
              <p:nvPr/>
            </p:nvCxnSpPr>
            <p:spPr>
              <a:xfrm flipV="1">
                <a:off x="1623349" y="3048000"/>
                <a:ext cx="0" cy="1295400"/>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a:xfrm flipH="1" flipV="1">
                <a:off x="1145894" y="2430684"/>
                <a:ext cx="477455" cy="617316"/>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flipV="1">
                <a:off x="1630101" y="2430684"/>
                <a:ext cx="510251" cy="602124"/>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p:cNvCxnSpPr/>
              <p:nvPr/>
            </p:nvCxnSpPr>
            <p:spPr>
              <a:xfrm flipV="1">
                <a:off x="1623349" y="2430684"/>
                <a:ext cx="6752" cy="617317"/>
              </a:xfrm>
              <a:prstGeom prst="line">
                <a:avLst/>
              </a:prstGeom>
            </p:spPr>
            <p:style>
              <a:lnRef idx="2">
                <a:schemeClr val="dk1"/>
              </a:lnRef>
              <a:fillRef idx="0">
                <a:schemeClr val="dk1"/>
              </a:fillRef>
              <a:effectRef idx="1">
                <a:schemeClr val="dk1"/>
              </a:effectRef>
              <a:fontRef idx="minor">
                <a:schemeClr val="tx1"/>
              </a:fontRef>
            </p:style>
          </p:cxnSp>
        </p:grpSp>
        <p:grpSp>
          <p:nvGrpSpPr>
            <p:cNvPr id="26" name="Group 25"/>
            <p:cNvGrpSpPr/>
            <p:nvPr/>
          </p:nvGrpSpPr>
          <p:grpSpPr>
            <a:xfrm>
              <a:off x="304800" y="2851934"/>
              <a:ext cx="3124200" cy="1118175"/>
              <a:chOff x="2133600" y="3581400"/>
              <a:chExt cx="3124200" cy="1118175"/>
            </a:xfrm>
          </p:grpSpPr>
          <p:cxnSp>
            <p:nvCxnSpPr>
              <p:cNvPr id="23" name="Straight Connector 22"/>
              <p:cNvCxnSpPr/>
              <p:nvPr/>
            </p:nvCxnSpPr>
            <p:spPr>
              <a:xfrm>
                <a:off x="2133600" y="4082266"/>
                <a:ext cx="2895600" cy="32534"/>
              </a:xfrm>
              <a:prstGeom prst="line">
                <a:avLst/>
              </a:prstGeom>
              <a:ln>
                <a:prstDash val="dash"/>
              </a:ln>
            </p:spPr>
            <p:style>
              <a:lnRef idx="2">
                <a:schemeClr val="accent2"/>
              </a:lnRef>
              <a:fillRef idx="0">
                <a:schemeClr val="accent2"/>
              </a:fillRef>
              <a:effectRef idx="1">
                <a:schemeClr val="accent2"/>
              </a:effectRef>
              <a:fontRef idx="minor">
                <a:schemeClr val="tx1"/>
              </a:fontRef>
            </p:style>
          </p:cxnSp>
          <p:sp>
            <p:nvSpPr>
              <p:cNvPr id="24" name="TextBox 23"/>
              <p:cNvSpPr txBox="1"/>
              <p:nvPr/>
            </p:nvSpPr>
            <p:spPr>
              <a:xfrm>
                <a:off x="4343400" y="3581400"/>
                <a:ext cx="914400" cy="584775"/>
              </a:xfrm>
              <a:prstGeom prst="rect">
                <a:avLst/>
              </a:prstGeom>
              <a:noFill/>
            </p:spPr>
            <p:txBody>
              <a:bodyPr wrap="square" rtlCol="0">
                <a:spAutoFit/>
              </a:bodyPr>
              <a:lstStyle/>
              <a:p>
                <a:pPr algn="ctr"/>
                <a:r>
                  <a:rPr lang="en-US" sz="1600" dirty="0" smtClean="0"/>
                  <a:t>User space</a:t>
                </a:r>
                <a:endParaRPr lang="en-US" sz="1600" dirty="0"/>
              </a:p>
            </p:txBody>
          </p:sp>
          <p:sp>
            <p:nvSpPr>
              <p:cNvPr id="25" name="TextBox 24"/>
              <p:cNvSpPr txBox="1"/>
              <p:nvPr/>
            </p:nvSpPr>
            <p:spPr>
              <a:xfrm>
                <a:off x="4343400" y="4114800"/>
                <a:ext cx="914400" cy="584775"/>
              </a:xfrm>
              <a:prstGeom prst="rect">
                <a:avLst/>
              </a:prstGeom>
              <a:noFill/>
            </p:spPr>
            <p:txBody>
              <a:bodyPr wrap="square" rtlCol="0">
                <a:spAutoFit/>
              </a:bodyPr>
              <a:lstStyle/>
              <a:p>
                <a:pPr algn="ctr"/>
                <a:r>
                  <a:rPr lang="en-US" sz="1600" dirty="0" smtClean="0"/>
                  <a:t>Kernel</a:t>
                </a:r>
              </a:p>
              <a:p>
                <a:pPr algn="ctr"/>
                <a:r>
                  <a:rPr lang="en-US" sz="1600" dirty="0"/>
                  <a:t>s</a:t>
                </a:r>
                <a:r>
                  <a:rPr lang="en-US" sz="1600" dirty="0" smtClean="0"/>
                  <a:t>pace</a:t>
                </a:r>
                <a:endParaRPr lang="en-US" sz="1600" dirty="0"/>
              </a:p>
            </p:txBody>
          </p:sp>
        </p:grpSp>
        <p:sp>
          <p:nvSpPr>
            <p:cNvPr id="33" name="Freeform 32"/>
            <p:cNvSpPr/>
            <p:nvPr/>
          </p:nvSpPr>
          <p:spPr>
            <a:xfrm>
              <a:off x="984777" y="1275707"/>
              <a:ext cx="226478" cy="1058239"/>
            </a:xfrm>
            <a:custGeom>
              <a:avLst/>
              <a:gdLst>
                <a:gd name="connsiteX0" fmla="*/ 436 w 226478"/>
                <a:gd name="connsiteY0" fmla="*/ 0 h 1058239"/>
                <a:gd name="connsiteX1" fmla="*/ 195645 w 226478"/>
                <a:gd name="connsiteY1" fmla="*/ 164387 h 1058239"/>
                <a:gd name="connsiteX2" fmla="*/ 10710 w 226478"/>
                <a:gd name="connsiteY2" fmla="*/ 277403 h 1058239"/>
                <a:gd name="connsiteX3" fmla="*/ 216194 w 226478"/>
                <a:gd name="connsiteY3" fmla="*/ 452063 h 1058239"/>
                <a:gd name="connsiteX4" fmla="*/ 10710 w 226478"/>
                <a:gd name="connsiteY4" fmla="*/ 606176 h 1058239"/>
                <a:gd name="connsiteX5" fmla="*/ 226468 w 226478"/>
                <a:gd name="connsiteY5" fmla="*/ 750014 h 1058239"/>
                <a:gd name="connsiteX6" fmla="*/ 436 w 226478"/>
                <a:gd name="connsiteY6" fmla="*/ 904126 h 1058239"/>
                <a:gd name="connsiteX7" fmla="*/ 164823 w 226478"/>
                <a:gd name="connsiteY7" fmla="*/ 1047964 h 1058239"/>
                <a:gd name="connsiteX8" fmla="*/ 164823 w 226478"/>
                <a:gd name="connsiteY8" fmla="*/ 1047964 h 1058239"/>
                <a:gd name="connsiteX9" fmla="*/ 175097 w 226478"/>
                <a:gd name="connsiteY9" fmla="*/ 1058239 h 105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6478" h="1058239">
                  <a:moveTo>
                    <a:pt x="436" y="0"/>
                  </a:moveTo>
                  <a:cubicBezTo>
                    <a:pt x="97184" y="59076"/>
                    <a:pt x="193933" y="118153"/>
                    <a:pt x="195645" y="164387"/>
                  </a:cubicBezTo>
                  <a:cubicBezTo>
                    <a:pt x="197357" y="210621"/>
                    <a:pt x="7285" y="229457"/>
                    <a:pt x="10710" y="277403"/>
                  </a:cubicBezTo>
                  <a:cubicBezTo>
                    <a:pt x="14135" y="325349"/>
                    <a:pt x="216194" y="397268"/>
                    <a:pt x="216194" y="452063"/>
                  </a:cubicBezTo>
                  <a:cubicBezTo>
                    <a:pt x="216194" y="506858"/>
                    <a:pt x="8998" y="556518"/>
                    <a:pt x="10710" y="606176"/>
                  </a:cubicBezTo>
                  <a:cubicBezTo>
                    <a:pt x="12422" y="655834"/>
                    <a:pt x="228180" y="700356"/>
                    <a:pt x="226468" y="750014"/>
                  </a:cubicBezTo>
                  <a:cubicBezTo>
                    <a:pt x="224756" y="799672"/>
                    <a:pt x="10710" y="854468"/>
                    <a:pt x="436" y="904126"/>
                  </a:cubicBezTo>
                  <a:cubicBezTo>
                    <a:pt x="-9838" y="953784"/>
                    <a:pt x="164823" y="1047964"/>
                    <a:pt x="164823" y="1047964"/>
                  </a:cubicBezTo>
                  <a:lnTo>
                    <a:pt x="164823" y="1047964"/>
                  </a:lnTo>
                  <a:lnTo>
                    <a:pt x="175097" y="10582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p:cNvSpPr/>
            <p:nvPr/>
          </p:nvSpPr>
          <p:spPr>
            <a:xfrm>
              <a:off x="1510110" y="1275707"/>
              <a:ext cx="226478" cy="1058239"/>
            </a:xfrm>
            <a:custGeom>
              <a:avLst/>
              <a:gdLst>
                <a:gd name="connsiteX0" fmla="*/ 436 w 226478"/>
                <a:gd name="connsiteY0" fmla="*/ 0 h 1058239"/>
                <a:gd name="connsiteX1" fmla="*/ 195645 w 226478"/>
                <a:gd name="connsiteY1" fmla="*/ 164387 h 1058239"/>
                <a:gd name="connsiteX2" fmla="*/ 10710 w 226478"/>
                <a:gd name="connsiteY2" fmla="*/ 277403 h 1058239"/>
                <a:gd name="connsiteX3" fmla="*/ 216194 w 226478"/>
                <a:gd name="connsiteY3" fmla="*/ 452063 h 1058239"/>
                <a:gd name="connsiteX4" fmla="*/ 10710 w 226478"/>
                <a:gd name="connsiteY4" fmla="*/ 606176 h 1058239"/>
                <a:gd name="connsiteX5" fmla="*/ 226468 w 226478"/>
                <a:gd name="connsiteY5" fmla="*/ 750014 h 1058239"/>
                <a:gd name="connsiteX6" fmla="*/ 436 w 226478"/>
                <a:gd name="connsiteY6" fmla="*/ 904126 h 1058239"/>
                <a:gd name="connsiteX7" fmla="*/ 164823 w 226478"/>
                <a:gd name="connsiteY7" fmla="*/ 1047964 h 1058239"/>
                <a:gd name="connsiteX8" fmla="*/ 164823 w 226478"/>
                <a:gd name="connsiteY8" fmla="*/ 1047964 h 1058239"/>
                <a:gd name="connsiteX9" fmla="*/ 175097 w 226478"/>
                <a:gd name="connsiteY9" fmla="*/ 1058239 h 105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6478" h="1058239">
                  <a:moveTo>
                    <a:pt x="436" y="0"/>
                  </a:moveTo>
                  <a:cubicBezTo>
                    <a:pt x="97184" y="59076"/>
                    <a:pt x="193933" y="118153"/>
                    <a:pt x="195645" y="164387"/>
                  </a:cubicBezTo>
                  <a:cubicBezTo>
                    <a:pt x="197357" y="210621"/>
                    <a:pt x="7285" y="229457"/>
                    <a:pt x="10710" y="277403"/>
                  </a:cubicBezTo>
                  <a:cubicBezTo>
                    <a:pt x="14135" y="325349"/>
                    <a:pt x="216194" y="397268"/>
                    <a:pt x="216194" y="452063"/>
                  </a:cubicBezTo>
                  <a:cubicBezTo>
                    <a:pt x="216194" y="506858"/>
                    <a:pt x="8998" y="556518"/>
                    <a:pt x="10710" y="606176"/>
                  </a:cubicBezTo>
                  <a:cubicBezTo>
                    <a:pt x="12422" y="655834"/>
                    <a:pt x="228180" y="700356"/>
                    <a:pt x="226468" y="750014"/>
                  </a:cubicBezTo>
                  <a:cubicBezTo>
                    <a:pt x="224756" y="799672"/>
                    <a:pt x="10710" y="854468"/>
                    <a:pt x="436" y="904126"/>
                  </a:cubicBezTo>
                  <a:cubicBezTo>
                    <a:pt x="-9838" y="953784"/>
                    <a:pt x="164823" y="1047964"/>
                    <a:pt x="164823" y="1047964"/>
                  </a:cubicBezTo>
                  <a:lnTo>
                    <a:pt x="164823" y="1047964"/>
                  </a:lnTo>
                  <a:lnTo>
                    <a:pt x="175097" y="10582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a:off x="2007484" y="1275707"/>
              <a:ext cx="226478" cy="1058239"/>
            </a:xfrm>
            <a:custGeom>
              <a:avLst/>
              <a:gdLst>
                <a:gd name="connsiteX0" fmla="*/ 436 w 226478"/>
                <a:gd name="connsiteY0" fmla="*/ 0 h 1058239"/>
                <a:gd name="connsiteX1" fmla="*/ 195645 w 226478"/>
                <a:gd name="connsiteY1" fmla="*/ 164387 h 1058239"/>
                <a:gd name="connsiteX2" fmla="*/ 10710 w 226478"/>
                <a:gd name="connsiteY2" fmla="*/ 277403 h 1058239"/>
                <a:gd name="connsiteX3" fmla="*/ 216194 w 226478"/>
                <a:gd name="connsiteY3" fmla="*/ 452063 h 1058239"/>
                <a:gd name="connsiteX4" fmla="*/ 10710 w 226478"/>
                <a:gd name="connsiteY4" fmla="*/ 606176 h 1058239"/>
                <a:gd name="connsiteX5" fmla="*/ 226468 w 226478"/>
                <a:gd name="connsiteY5" fmla="*/ 750014 h 1058239"/>
                <a:gd name="connsiteX6" fmla="*/ 436 w 226478"/>
                <a:gd name="connsiteY6" fmla="*/ 904126 h 1058239"/>
                <a:gd name="connsiteX7" fmla="*/ 164823 w 226478"/>
                <a:gd name="connsiteY7" fmla="*/ 1047964 h 1058239"/>
                <a:gd name="connsiteX8" fmla="*/ 164823 w 226478"/>
                <a:gd name="connsiteY8" fmla="*/ 1047964 h 1058239"/>
                <a:gd name="connsiteX9" fmla="*/ 175097 w 226478"/>
                <a:gd name="connsiteY9" fmla="*/ 1058239 h 105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6478" h="1058239">
                  <a:moveTo>
                    <a:pt x="436" y="0"/>
                  </a:moveTo>
                  <a:cubicBezTo>
                    <a:pt x="97184" y="59076"/>
                    <a:pt x="193933" y="118153"/>
                    <a:pt x="195645" y="164387"/>
                  </a:cubicBezTo>
                  <a:cubicBezTo>
                    <a:pt x="197357" y="210621"/>
                    <a:pt x="7285" y="229457"/>
                    <a:pt x="10710" y="277403"/>
                  </a:cubicBezTo>
                  <a:cubicBezTo>
                    <a:pt x="14135" y="325349"/>
                    <a:pt x="216194" y="397268"/>
                    <a:pt x="216194" y="452063"/>
                  </a:cubicBezTo>
                  <a:cubicBezTo>
                    <a:pt x="216194" y="506858"/>
                    <a:pt x="8998" y="556518"/>
                    <a:pt x="10710" y="606176"/>
                  </a:cubicBezTo>
                  <a:cubicBezTo>
                    <a:pt x="12422" y="655834"/>
                    <a:pt x="228180" y="700356"/>
                    <a:pt x="226468" y="750014"/>
                  </a:cubicBezTo>
                  <a:cubicBezTo>
                    <a:pt x="224756" y="799672"/>
                    <a:pt x="10710" y="854468"/>
                    <a:pt x="436" y="904126"/>
                  </a:cubicBezTo>
                  <a:cubicBezTo>
                    <a:pt x="-9838" y="953784"/>
                    <a:pt x="164823" y="1047964"/>
                    <a:pt x="164823" y="1047964"/>
                  </a:cubicBezTo>
                  <a:lnTo>
                    <a:pt x="164823" y="1047964"/>
                  </a:lnTo>
                  <a:lnTo>
                    <a:pt x="175097" y="10582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p:cNvGrpSpPr/>
          <p:nvPr/>
        </p:nvGrpSpPr>
        <p:grpSpPr>
          <a:xfrm>
            <a:off x="4495800" y="1575371"/>
            <a:ext cx="4114800" cy="4485526"/>
            <a:chOff x="4876800" y="1784278"/>
            <a:chExt cx="4114800" cy="4485526"/>
          </a:xfrm>
        </p:grpSpPr>
        <p:grpSp>
          <p:nvGrpSpPr>
            <p:cNvPr id="37" name="Group 36"/>
            <p:cNvGrpSpPr/>
            <p:nvPr/>
          </p:nvGrpSpPr>
          <p:grpSpPr>
            <a:xfrm>
              <a:off x="4876800" y="1784278"/>
              <a:ext cx="4114800" cy="4485526"/>
              <a:chOff x="76201" y="1275707"/>
              <a:chExt cx="4114800" cy="4485526"/>
            </a:xfrm>
          </p:grpSpPr>
          <p:sp>
            <p:nvSpPr>
              <p:cNvPr id="39" name="Oval 38"/>
              <p:cNvSpPr/>
              <p:nvPr/>
            </p:nvSpPr>
            <p:spPr>
              <a:xfrm>
                <a:off x="1447801" y="5151633"/>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a:t>
                </a:r>
                <a:endParaRPr lang="en-US" b="1" dirty="0"/>
              </a:p>
            </p:txBody>
          </p:sp>
          <p:grpSp>
            <p:nvGrpSpPr>
              <p:cNvPr id="40" name="Group 39"/>
              <p:cNvGrpSpPr/>
              <p:nvPr/>
            </p:nvGrpSpPr>
            <p:grpSpPr>
              <a:xfrm>
                <a:off x="685801" y="2430684"/>
                <a:ext cx="2045796" cy="2720949"/>
                <a:chOff x="685801" y="2430684"/>
                <a:chExt cx="2045796" cy="2720949"/>
              </a:xfrm>
            </p:grpSpPr>
            <p:cxnSp>
              <p:nvCxnSpPr>
                <p:cNvPr id="48" name="Straight Connector 47"/>
                <p:cNvCxnSpPr>
                  <a:stCxn id="39" idx="0"/>
                  <a:endCxn id="64" idx="4"/>
                </p:cNvCxnSpPr>
                <p:nvPr/>
              </p:nvCxnSpPr>
              <p:spPr>
                <a:xfrm flipH="1" flipV="1">
                  <a:off x="1742426" y="4619521"/>
                  <a:ext cx="10175" cy="532112"/>
                </a:xfrm>
                <a:prstGeom prst="line">
                  <a:avLst/>
                </a:prstGeom>
              </p:spPr>
              <p:style>
                <a:lnRef idx="2">
                  <a:schemeClr val="dk1"/>
                </a:lnRef>
                <a:fillRef idx="0">
                  <a:schemeClr val="dk1"/>
                </a:fillRef>
                <a:effectRef idx="1">
                  <a:schemeClr val="dk1"/>
                </a:effectRef>
                <a:fontRef idx="minor">
                  <a:schemeClr val="tx1"/>
                </a:fontRef>
              </p:style>
            </p:cxnSp>
            <p:cxnSp>
              <p:nvCxnSpPr>
                <p:cNvPr id="49" name="Straight Connector 48"/>
                <p:cNvCxnSpPr>
                  <a:stCxn id="56" idx="0"/>
                </p:cNvCxnSpPr>
                <p:nvPr/>
              </p:nvCxnSpPr>
              <p:spPr>
                <a:xfrm flipV="1">
                  <a:off x="685801" y="2430684"/>
                  <a:ext cx="0" cy="1578377"/>
                </a:xfrm>
                <a:prstGeom prst="line">
                  <a:avLst/>
                </a:prstGeom>
              </p:spPr>
              <p:style>
                <a:lnRef idx="2">
                  <a:schemeClr val="dk1"/>
                </a:lnRef>
                <a:fillRef idx="0">
                  <a:schemeClr val="dk1"/>
                </a:fillRef>
                <a:effectRef idx="1">
                  <a:schemeClr val="dk1"/>
                </a:effectRef>
                <a:fontRef idx="minor">
                  <a:schemeClr val="tx1"/>
                </a:fontRef>
              </p:style>
            </p:cxnSp>
            <p:cxnSp>
              <p:nvCxnSpPr>
                <p:cNvPr id="50" name="Straight Connector 49"/>
                <p:cNvCxnSpPr>
                  <a:stCxn id="67" idx="0"/>
                </p:cNvCxnSpPr>
                <p:nvPr/>
              </p:nvCxnSpPr>
              <p:spPr>
                <a:xfrm flipV="1">
                  <a:off x="2722772" y="2430684"/>
                  <a:ext cx="8825" cy="1578377"/>
                </a:xfrm>
                <a:prstGeom prst="line">
                  <a:avLst/>
                </a:prstGeom>
              </p:spPr>
              <p:style>
                <a:lnRef idx="2">
                  <a:schemeClr val="dk1"/>
                </a:lnRef>
                <a:fillRef idx="0">
                  <a:schemeClr val="dk1"/>
                </a:fillRef>
                <a:effectRef idx="1">
                  <a:schemeClr val="dk1"/>
                </a:effectRef>
                <a:fontRef idx="minor">
                  <a:schemeClr val="tx1"/>
                </a:fontRef>
              </p:style>
            </p:cxnSp>
            <p:cxnSp>
              <p:nvCxnSpPr>
                <p:cNvPr id="51" name="Straight Connector 50"/>
                <p:cNvCxnSpPr>
                  <a:stCxn id="64" idx="0"/>
                </p:cNvCxnSpPr>
                <p:nvPr/>
              </p:nvCxnSpPr>
              <p:spPr>
                <a:xfrm flipV="1">
                  <a:off x="1742426" y="2430684"/>
                  <a:ext cx="0" cy="1579237"/>
                </a:xfrm>
                <a:prstGeom prst="line">
                  <a:avLst/>
                </a:prstGeom>
              </p:spPr>
              <p:style>
                <a:lnRef idx="2">
                  <a:schemeClr val="dk1"/>
                </a:lnRef>
                <a:fillRef idx="0">
                  <a:schemeClr val="dk1"/>
                </a:fillRef>
                <a:effectRef idx="1">
                  <a:schemeClr val="dk1"/>
                </a:effectRef>
                <a:fontRef idx="minor">
                  <a:schemeClr val="tx1"/>
                </a:fontRef>
              </p:style>
            </p:cxnSp>
          </p:grpSp>
          <p:grpSp>
            <p:nvGrpSpPr>
              <p:cNvPr id="41" name="Group 40"/>
              <p:cNvGrpSpPr/>
              <p:nvPr/>
            </p:nvGrpSpPr>
            <p:grpSpPr>
              <a:xfrm>
                <a:off x="76201" y="2851934"/>
                <a:ext cx="4114800" cy="1118175"/>
                <a:chOff x="1905001" y="3581400"/>
                <a:chExt cx="4114800" cy="1118175"/>
              </a:xfrm>
            </p:grpSpPr>
            <p:cxnSp>
              <p:nvCxnSpPr>
                <p:cNvPr id="45" name="Straight Connector 44"/>
                <p:cNvCxnSpPr/>
                <p:nvPr/>
              </p:nvCxnSpPr>
              <p:spPr>
                <a:xfrm>
                  <a:off x="1905001" y="4114800"/>
                  <a:ext cx="3962400" cy="4"/>
                </a:xfrm>
                <a:prstGeom prst="line">
                  <a:avLst/>
                </a:prstGeom>
                <a:ln>
                  <a:prstDash val="dash"/>
                </a:ln>
              </p:spPr>
              <p:style>
                <a:lnRef idx="2">
                  <a:schemeClr val="accent2"/>
                </a:lnRef>
                <a:fillRef idx="0">
                  <a:schemeClr val="accent2"/>
                </a:fillRef>
                <a:effectRef idx="1">
                  <a:schemeClr val="accent2"/>
                </a:effectRef>
                <a:fontRef idx="minor">
                  <a:schemeClr val="tx1"/>
                </a:fontRef>
              </p:style>
            </p:cxnSp>
            <p:sp>
              <p:nvSpPr>
                <p:cNvPr id="46" name="TextBox 45"/>
                <p:cNvSpPr txBox="1"/>
                <p:nvPr/>
              </p:nvSpPr>
              <p:spPr>
                <a:xfrm>
                  <a:off x="5105401" y="3581400"/>
                  <a:ext cx="914400" cy="584775"/>
                </a:xfrm>
                <a:prstGeom prst="rect">
                  <a:avLst/>
                </a:prstGeom>
                <a:noFill/>
              </p:spPr>
              <p:txBody>
                <a:bodyPr wrap="square" rtlCol="0">
                  <a:spAutoFit/>
                </a:bodyPr>
                <a:lstStyle/>
                <a:p>
                  <a:pPr algn="ctr"/>
                  <a:r>
                    <a:rPr lang="en-US" sz="1600" dirty="0" smtClean="0"/>
                    <a:t>User space</a:t>
                  </a:r>
                  <a:endParaRPr lang="en-US" sz="1600" dirty="0"/>
                </a:p>
              </p:txBody>
            </p:sp>
            <p:sp>
              <p:nvSpPr>
                <p:cNvPr id="47" name="TextBox 46"/>
                <p:cNvSpPr txBox="1"/>
                <p:nvPr/>
              </p:nvSpPr>
              <p:spPr>
                <a:xfrm>
                  <a:off x="5105401" y="4114800"/>
                  <a:ext cx="914400" cy="584775"/>
                </a:xfrm>
                <a:prstGeom prst="rect">
                  <a:avLst/>
                </a:prstGeom>
                <a:noFill/>
              </p:spPr>
              <p:txBody>
                <a:bodyPr wrap="square" rtlCol="0">
                  <a:spAutoFit/>
                </a:bodyPr>
                <a:lstStyle/>
                <a:p>
                  <a:pPr algn="ctr"/>
                  <a:r>
                    <a:rPr lang="en-US" sz="1600" dirty="0" smtClean="0"/>
                    <a:t>Kernel</a:t>
                  </a:r>
                </a:p>
                <a:p>
                  <a:pPr algn="ctr"/>
                  <a:r>
                    <a:rPr lang="en-US" sz="1600" dirty="0"/>
                    <a:t>s</a:t>
                  </a:r>
                  <a:r>
                    <a:rPr lang="en-US" sz="1600" dirty="0" smtClean="0"/>
                    <a:t>pace</a:t>
                  </a:r>
                  <a:endParaRPr lang="en-US" sz="1600" dirty="0"/>
                </a:p>
              </p:txBody>
            </p:sp>
          </p:grpSp>
          <p:sp>
            <p:nvSpPr>
              <p:cNvPr id="42" name="Freeform 41"/>
              <p:cNvSpPr/>
              <p:nvPr/>
            </p:nvSpPr>
            <p:spPr>
              <a:xfrm>
                <a:off x="457201" y="1275707"/>
                <a:ext cx="226478" cy="1058239"/>
              </a:xfrm>
              <a:custGeom>
                <a:avLst/>
                <a:gdLst>
                  <a:gd name="connsiteX0" fmla="*/ 436 w 226478"/>
                  <a:gd name="connsiteY0" fmla="*/ 0 h 1058239"/>
                  <a:gd name="connsiteX1" fmla="*/ 195645 w 226478"/>
                  <a:gd name="connsiteY1" fmla="*/ 164387 h 1058239"/>
                  <a:gd name="connsiteX2" fmla="*/ 10710 w 226478"/>
                  <a:gd name="connsiteY2" fmla="*/ 277403 h 1058239"/>
                  <a:gd name="connsiteX3" fmla="*/ 216194 w 226478"/>
                  <a:gd name="connsiteY3" fmla="*/ 452063 h 1058239"/>
                  <a:gd name="connsiteX4" fmla="*/ 10710 w 226478"/>
                  <a:gd name="connsiteY4" fmla="*/ 606176 h 1058239"/>
                  <a:gd name="connsiteX5" fmla="*/ 226468 w 226478"/>
                  <a:gd name="connsiteY5" fmla="*/ 750014 h 1058239"/>
                  <a:gd name="connsiteX6" fmla="*/ 436 w 226478"/>
                  <a:gd name="connsiteY6" fmla="*/ 904126 h 1058239"/>
                  <a:gd name="connsiteX7" fmla="*/ 164823 w 226478"/>
                  <a:gd name="connsiteY7" fmla="*/ 1047964 h 1058239"/>
                  <a:gd name="connsiteX8" fmla="*/ 164823 w 226478"/>
                  <a:gd name="connsiteY8" fmla="*/ 1047964 h 1058239"/>
                  <a:gd name="connsiteX9" fmla="*/ 175097 w 226478"/>
                  <a:gd name="connsiteY9" fmla="*/ 1058239 h 105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6478" h="1058239">
                    <a:moveTo>
                      <a:pt x="436" y="0"/>
                    </a:moveTo>
                    <a:cubicBezTo>
                      <a:pt x="97184" y="59076"/>
                      <a:pt x="193933" y="118153"/>
                      <a:pt x="195645" y="164387"/>
                    </a:cubicBezTo>
                    <a:cubicBezTo>
                      <a:pt x="197357" y="210621"/>
                      <a:pt x="7285" y="229457"/>
                      <a:pt x="10710" y="277403"/>
                    </a:cubicBezTo>
                    <a:cubicBezTo>
                      <a:pt x="14135" y="325349"/>
                      <a:pt x="216194" y="397268"/>
                      <a:pt x="216194" y="452063"/>
                    </a:cubicBezTo>
                    <a:cubicBezTo>
                      <a:pt x="216194" y="506858"/>
                      <a:pt x="8998" y="556518"/>
                      <a:pt x="10710" y="606176"/>
                    </a:cubicBezTo>
                    <a:cubicBezTo>
                      <a:pt x="12422" y="655834"/>
                      <a:pt x="228180" y="700356"/>
                      <a:pt x="226468" y="750014"/>
                    </a:cubicBezTo>
                    <a:cubicBezTo>
                      <a:pt x="224756" y="799672"/>
                      <a:pt x="10710" y="854468"/>
                      <a:pt x="436" y="904126"/>
                    </a:cubicBezTo>
                    <a:cubicBezTo>
                      <a:pt x="-9838" y="953784"/>
                      <a:pt x="164823" y="1047964"/>
                      <a:pt x="164823" y="1047964"/>
                    </a:cubicBezTo>
                    <a:lnTo>
                      <a:pt x="164823" y="1047964"/>
                    </a:lnTo>
                    <a:lnTo>
                      <a:pt x="175097" y="10582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p:nvSpPr>
            <p:spPr>
              <a:xfrm>
                <a:off x="1602323" y="1275707"/>
                <a:ext cx="226478" cy="1058239"/>
              </a:xfrm>
              <a:custGeom>
                <a:avLst/>
                <a:gdLst>
                  <a:gd name="connsiteX0" fmla="*/ 436 w 226478"/>
                  <a:gd name="connsiteY0" fmla="*/ 0 h 1058239"/>
                  <a:gd name="connsiteX1" fmla="*/ 195645 w 226478"/>
                  <a:gd name="connsiteY1" fmla="*/ 164387 h 1058239"/>
                  <a:gd name="connsiteX2" fmla="*/ 10710 w 226478"/>
                  <a:gd name="connsiteY2" fmla="*/ 277403 h 1058239"/>
                  <a:gd name="connsiteX3" fmla="*/ 216194 w 226478"/>
                  <a:gd name="connsiteY3" fmla="*/ 452063 h 1058239"/>
                  <a:gd name="connsiteX4" fmla="*/ 10710 w 226478"/>
                  <a:gd name="connsiteY4" fmla="*/ 606176 h 1058239"/>
                  <a:gd name="connsiteX5" fmla="*/ 226468 w 226478"/>
                  <a:gd name="connsiteY5" fmla="*/ 750014 h 1058239"/>
                  <a:gd name="connsiteX6" fmla="*/ 436 w 226478"/>
                  <a:gd name="connsiteY6" fmla="*/ 904126 h 1058239"/>
                  <a:gd name="connsiteX7" fmla="*/ 164823 w 226478"/>
                  <a:gd name="connsiteY7" fmla="*/ 1047964 h 1058239"/>
                  <a:gd name="connsiteX8" fmla="*/ 164823 w 226478"/>
                  <a:gd name="connsiteY8" fmla="*/ 1047964 h 1058239"/>
                  <a:gd name="connsiteX9" fmla="*/ 175097 w 226478"/>
                  <a:gd name="connsiteY9" fmla="*/ 1058239 h 105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6478" h="1058239">
                    <a:moveTo>
                      <a:pt x="436" y="0"/>
                    </a:moveTo>
                    <a:cubicBezTo>
                      <a:pt x="97184" y="59076"/>
                      <a:pt x="193933" y="118153"/>
                      <a:pt x="195645" y="164387"/>
                    </a:cubicBezTo>
                    <a:cubicBezTo>
                      <a:pt x="197357" y="210621"/>
                      <a:pt x="7285" y="229457"/>
                      <a:pt x="10710" y="277403"/>
                    </a:cubicBezTo>
                    <a:cubicBezTo>
                      <a:pt x="14135" y="325349"/>
                      <a:pt x="216194" y="397268"/>
                      <a:pt x="216194" y="452063"/>
                    </a:cubicBezTo>
                    <a:cubicBezTo>
                      <a:pt x="216194" y="506858"/>
                      <a:pt x="8998" y="556518"/>
                      <a:pt x="10710" y="606176"/>
                    </a:cubicBezTo>
                    <a:cubicBezTo>
                      <a:pt x="12422" y="655834"/>
                      <a:pt x="228180" y="700356"/>
                      <a:pt x="226468" y="750014"/>
                    </a:cubicBezTo>
                    <a:cubicBezTo>
                      <a:pt x="224756" y="799672"/>
                      <a:pt x="10710" y="854468"/>
                      <a:pt x="436" y="904126"/>
                    </a:cubicBezTo>
                    <a:cubicBezTo>
                      <a:pt x="-9838" y="953784"/>
                      <a:pt x="164823" y="1047964"/>
                      <a:pt x="164823" y="1047964"/>
                    </a:cubicBezTo>
                    <a:lnTo>
                      <a:pt x="164823" y="1047964"/>
                    </a:lnTo>
                    <a:lnTo>
                      <a:pt x="175097" y="10582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p:cNvSpPr/>
              <p:nvPr/>
            </p:nvSpPr>
            <p:spPr>
              <a:xfrm>
                <a:off x="2592923" y="1275707"/>
                <a:ext cx="226478" cy="1058239"/>
              </a:xfrm>
              <a:custGeom>
                <a:avLst/>
                <a:gdLst>
                  <a:gd name="connsiteX0" fmla="*/ 436 w 226478"/>
                  <a:gd name="connsiteY0" fmla="*/ 0 h 1058239"/>
                  <a:gd name="connsiteX1" fmla="*/ 195645 w 226478"/>
                  <a:gd name="connsiteY1" fmla="*/ 164387 h 1058239"/>
                  <a:gd name="connsiteX2" fmla="*/ 10710 w 226478"/>
                  <a:gd name="connsiteY2" fmla="*/ 277403 h 1058239"/>
                  <a:gd name="connsiteX3" fmla="*/ 216194 w 226478"/>
                  <a:gd name="connsiteY3" fmla="*/ 452063 h 1058239"/>
                  <a:gd name="connsiteX4" fmla="*/ 10710 w 226478"/>
                  <a:gd name="connsiteY4" fmla="*/ 606176 h 1058239"/>
                  <a:gd name="connsiteX5" fmla="*/ 226468 w 226478"/>
                  <a:gd name="connsiteY5" fmla="*/ 750014 h 1058239"/>
                  <a:gd name="connsiteX6" fmla="*/ 436 w 226478"/>
                  <a:gd name="connsiteY6" fmla="*/ 904126 h 1058239"/>
                  <a:gd name="connsiteX7" fmla="*/ 164823 w 226478"/>
                  <a:gd name="connsiteY7" fmla="*/ 1047964 h 1058239"/>
                  <a:gd name="connsiteX8" fmla="*/ 164823 w 226478"/>
                  <a:gd name="connsiteY8" fmla="*/ 1047964 h 1058239"/>
                  <a:gd name="connsiteX9" fmla="*/ 175097 w 226478"/>
                  <a:gd name="connsiteY9" fmla="*/ 1058239 h 105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6478" h="1058239">
                    <a:moveTo>
                      <a:pt x="436" y="0"/>
                    </a:moveTo>
                    <a:cubicBezTo>
                      <a:pt x="97184" y="59076"/>
                      <a:pt x="193933" y="118153"/>
                      <a:pt x="195645" y="164387"/>
                    </a:cubicBezTo>
                    <a:cubicBezTo>
                      <a:pt x="197357" y="210621"/>
                      <a:pt x="7285" y="229457"/>
                      <a:pt x="10710" y="277403"/>
                    </a:cubicBezTo>
                    <a:cubicBezTo>
                      <a:pt x="14135" y="325349"/>
                      <a:pt x="216194" y="397268"/>
                      <a:pt x="216194" y="452063"/>
                    </a:cubicBezTo>
                    <a:cubicBezTo>
                      <a:pt x="216194" y="506858"/>
                      <a:pt x="8998" y="556518"/>
                      <a:pt x="10710" y="606176"/>
                    </a:cubicBezTo>
                    <a:cubicBezTo>
                      <a:pt x="12422" y="655834"/>
                      <a:pt x="228180" y="700356"/>
                      <a:pt x="226468" y="750014"/>
                    </a:cubicBezTo>
                    <a:cubicBezTo>
                      <a:pt x="224756" y="799672"/>
                      <a:pt x="10710" y="854468"/>
                      <a:pt x="436" y="904126"/>
                    </a:cubicBezTo>
                    <a:cubicBezTo>
                      <a:pt x="-9838" y="953784"/>
                      <a:pt x="164823" y="1047964"/>
                      <a:pt x="164823" y="1047964"/>
                    </a:cubicBezTo>
                    <a:lnTo>
                      <a:pt x="164823" y="1047964"/>
                    </a:lnTo>
                    <a:lnTo>
                      <a:pt x="175097" y="10582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p:cNvGrpSpPr/>
            <p:nvPr/>
          </p:nvGrpSpPr>
          <p:grpSpPr>
            <a:xfrm>
              <a:off x="5181600" y="4517632"/>
              <a:ext cx="609600" cy="609600"/>
              <a:chOff x="5267714" y="4495800"/>
              <a:chExt cx="609600" cy="609600"/>
            </a:xfrm>
          </p:grpSpPr>
          <p:sp>
            <p:nvSpPr>
              <p:cNvPr id="56" name="Oval 55"/>
              <p:cNvSpPr/>
              <p:nvPr/>
            </p:nvSpPr>
            <p:spPr>
              <a:xfrm>
                <a:off x="5267714" y="4495800"/>
                <a:ext cx="609600" cy="609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a:p>
            </p:txBody>
          </p:sp>
          <p:sp>
            <p:nvSpPr>
              <p:cNvPr id="57" name="Freeform 56"/>
              <p:cNvSpPr/>
              <p:nvPr/>
            </p:nvSpPr>
            <p:spPr>
              <a:xfrm>
                <a:off x="5500781" y="4568574"/>
                <a:ext cx="161117" cy="529120"/>
              </a:xfrm>
              <a:custGeom>
                <a:avLst/>
                <a:gdLst>
                  <a:gd name="connsiteX0" fmla="*/ 436 w 226478"/>
                  <a:gd name="connsiteY0" fmla="*/ 0 h 1058239"/>
                  <a:gd name="connsiteX1" fmla="*/ 195645 w 226478"/>
                  <a:gd name="connsiteY1" fmla="*/ 164387 h 1058239"/>
                  <a:gd name="connsiteX2" fmla="*/ 10710 w 226478"/>
                  <a:gd name="connsiteY2" fmla="*/ 277403 h 1058239"/>
                  <a:gd name="connsiteX3" fmla="*/ 216194 w 226478"/>
                  <a:gd name="connsiteY3" fmla="*/ 452063 h 1058239"/>
                  <a:gd name="connsiteX4" fmla="*/ 10710 w 226478"/>
                  <a:gd name="connsiteY4" fmla="*/ 606176 h 1058239"/>
                  <a:gd name="connsiteX5" fmla="*/ 226468 w 226478"/>
                  <a:gd name="connsiteY5" fmla="*/ 750014 h 1058239"/>
                  <a:gd name="connsiteX6" fmla="*/ 436 w 226478"/>
                  <a:gd name="connsiteY6" fmla="*/ 904126 h 1058239"/>
                  <a:gd name="connsiteX7" fmla="*/ 164823 w 226478"/>
                  <a:gd name="connsiteY7" fmla="*/ 1047964 h 1058239"/>
                  <a:gd name="connsiteX8" fmla="*/ 164823 w 226478"/>
                  <a:gd name="connsiteY8" fmla="*/ 1047964 h 1058239"/>
                  <a:gd name="connsiteX9" fmla="*/ 175097 w 226478"/>
                  <a:gd name="connsiteY9" fmla="*/ 1058239 h 105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6478" h="1058239">
                    <a:moveTo>
                      <a:pt x="436" y="0"/>
                    </a:moveTo>
                    <a:cubicBezTo>
                      <a:pt x="97184" y="59076"/>
                      <a:pt x="193933" y="118153"/>
                      <a:pt x="195645" y="164387"/>
                    </a:cubicBezTo>
                    <a:cubicBezTo>
                      <a:pt x="197357" y="210621"/>
                      <a:pt x="7285" y="229457"/>
                      <a:pt x="10710" y="277403"/>
                    </a:cubicBezTo>
                    <a:cubicBezTo>
                      <a:pt x="14135" y="325349"/>
                      <a:pt x="216194" y="397268"/>
                      <a:pt x="216194" y="452063"/>
                    </a:cubicBezTo>
                    <a:cubicBezTo>
                      <a:pt x="216194" y="506858"/>
                      <a:pt x="8998" y="556518"/>
                      <a:pt x="10710" y="606176"/>
                    </a:cubicBezTo>
                    <a:cubicBezTo>
                      <a:pt x="12422" y="655834"/>
                      <a:pt x="228180" y="700356"/>
                      <a:pt x="226468" y="750014"/>
                    </a:cubicBezTo>
                    <a:cubicBezTo>
                      <a:pt x="224756" y="799672"/>
                      <a:pt x="10710" y="854468"/>
                      <a:pt x="436" y="904126"/>
                    </a:cubicBezTo>
                    <a:cubicBezTo>
                      <a:pt x="-9838" y="953784"/>
                      <a:pt x="164823" y="1047964"/>
                      <a:pt x="164823" y="1047964"/>
                    </a:cubicBezTo>
                    <a:lnTo>
                      <a:pt x="164823" y="1047964"/>
                    </a:lnTo>
                    <a:lnTo>
                      <a:pt x="175097" y="10582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p:cNvGrpSpPr/>
            <p:nvPr/>
          </p:nvGrpSpPr>
          <p:grpSpPr>
            <a:xfrm>
              <a:off x="6238225" y="4518492"/>
              <a:ext cx="609600" cy="609600"/>
              <a:chOff x="5267714" y="4495800"/>
              <a:chExt cx="609600" cy="609600"/>
            </a:xfrm>
          </p:grpSpPr>
          <p:sp>
            <p:nvSpPr>
              <p:cNvPr id="64" name="Oval 63"/>
              <p:cNvSpPr/>
              <p:nvPr/>
            </p:nvSpPr>
            <p:spPr>
              <a:xfrm>
                <a:off x="5267714" y="4495800"/>
                <a:ext cx="609600" cy="609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a:p>
            </p:txBody>
          </p:sp>
          <p:sp>
            <p:nvSpPr>
              <p:cNvPr id="65" name="Freeform 64"/>
              <p:cNvSpPr/>
              <p:nvPr/>
            </p:nvSpPr>
            <p:spPr>
              <a:xfrm>
                <a:off x="5500781" y="4568574"/>
                <a:ext cx="161117" cy="529120"/>
              </a:xfrm>
              <a:custGeom>
                <a:avLst/>
                <a:gdLst>
                  <a:gd name="connsiteX0" fmla="*/ 436 w 226478"/>
                  <a:gd name="connsiteY0" fmla="*/ 0 h 1058239"/>
                  <a:gd name="connsiteX1" fmla="*/ 195645 w 226478"/>
                  <a:gd name="connsiteY1" fmla="*/ 164387 h 1058239"/>
                  <a:gd name="connsiteX2" fmla="*/ 10710 w 226478"/>
                  <a:gd name="connsiteY2" fmla="*/ 277403 h 1058239"/>
                  <a:gd name="connsiteX3" fmla="*/ 216194 w 226478"/>
                  <a:gd name="connsiteY3" fmla="*/ 452063 h 1058239"/>
                  <a:gd name="connsiteX4" fmla="*/ 10710 w 226478"/>
                  <a:gd name="connsiteY4" fmla="*/ 606176 h 1058239"/>
                  <a:gd name="connsiteX5" fmla="*/ 226468 w 226478"/>
                  <a:gd name="connsiteY5" fmla="*/ 750014 h 1058239"/>
                  <a:gd name="connsiteX6" fmla="*/ 436 w 226478"/>
                  <a:gd name="connsiteY6" fmla="*/ 904126 h 1058239"/>
                  <a:gd name="connsiteX7" fmla="*/ 164823 w 226478"/>
                  <a:gd name="connsiteY7" fmla="*/ 1047964 h 1058239"/>
                  <a:gd name="connsiteX8" fmla="*/ 164823 w 226478"/>
                  <a:gd name="connsiteY8" fmla="*/ 1047964 h 1058239"/>
                  <a:gd name="connsiteX9" fmla="*/ 175097 w 226478"/>
                  <a:gd name="connsiteY9" fmla="*/ 1058239 h 105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6478" h="1058239">
                    <a:moveTo>
                      <a:pt x="436" y="0"/>
                    </a:moveTo>
                    <a:cubicBezTo>
                      <a:pt x="97184" y="59076"/>
                      <a:pt x="193933" y="118153"/>
                      <a:pt x="195645" y="164387"/>
                    </a:cubicBezTo>
                    <a:cubicBezTo>
                      <a:pt x="197357" y="210621"/>
                      <a:pt x="7285" y="229457"/>
                      <a:pt x="10710" y="277403"/>
                    </a:cubicBezTo>
                    <a:cubicBezTo>
                      <a:pt x="14135" y="325349"/>
                      <a:pt x="216194" y="397268"/>
                      <a:pt x="216194" y="452063"/>
                    </a:cubicBezTo>
                    <a:cubicBezTo>
                      <a:pt x="216194" y="506858"/>
                      <a:pt x="8998" y="556518"/>
                      <a:pt x="10710" y="606176"/>
                    </a:cubicBezTo>
                    <a:cubicBezTo>
                      <a:pt x="12422" y="655834"/>
                      <a:pt x="228180" y="700356"/>
                      <a:pt x="226468" y="750014"/>
                    </a:cubicBezTo>
                    <a:cubicBezTo>
                      <a:pt x="224756" y="799672"/>
                      <a:pt x="10710" y="854468"/>
                      <a:pt x="436" y="904126"/>
                    </a:cubicBezTo>
                    <a:cubicBezTo>
                      <a:pt x="-9838" y="953784"/>
                      <a:pt x="164823" y="1047964"/>
                      <a:pt x="164823" y="1047964"/>
                    </a:cubicBezTo>
                    <a:lnTo>
                      <a:pt x="164823" y="1047964"/>
                    </a:lnTo>
                    <a:lnTo>
                      <a:pt x="175097" y="10582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p:cNvGrpSpPr/>
            <p:nvPr/>
          </p:nvGrpSpPr>
          <p:grpSpPr>
            <a:xfrm>
              <a:off x="7218571" y="4517632"/>
              <a:ext cx="609600" cy="609600"/>
              <a:chOff x="5267714" y="4495800"/>
              <a:chExt cx="609600" cy="609600"/>
            </a:xfrm>
          </p:grpSpPr>
          <p:sp>
            <p:nvSpPr>
              <p:cNvPr id="67" name="Oval 66"/>
              <p:cNvSpPr/>
              <p:nvPr/>
            </p:nvSpPr>
            <p:spPr>
              <a:xfrm>
                <a:off x="5267714" y="4495800"/>
                <a:ext cx="609600" cy="609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a:p>
            </p:txBody>
          </p:sp>
          <p:sp>
            <p:nvSpPr>
              <p:cNvPr id="68" name="Freeform 67"/>
              <p:cNvSpPr/>
              <p:nvPr/>
            </p:nvSpPr>
            <p:spPr>
              <a:xfrm>
                <a:off x="5500781" y="4568574"/>
                <a:ext cx="161117" cy="529120"/>
              </a:xfrm>
              <a:custGeom>
                <a:avLst/>
                <a:gdLst>
                  <a:gd name="connsiteX0" fmla="*/ 436 w 226478"/>
                  <a:gd name="connsiteY0" fmla="*/ 0 h 1058239"/>
                  <a:gd name="connsiteX1" fmla="*/ 195645 w 226478"/>
                  <a:gd name="connsiteY1" fmla="*/ 164387 h 1058239"/>
                  <a:gd name="connsiteX2" fmla="*/ 10710 w 226478"/>
                  <a:gd name="connsiteY2" fmla="*/ 277403 h 1058239"/>
                  <a:gd name="connsiteX3" fmla="*/ 216194 w 226478"/>
                  <a:gd name="connsiteY3" fmla="*/ 452063 h 1058239"/>
                  <a:gd name="connsiteX4" fmla="*/ 10710 w 226478"/>
                  <a:gd name="connsiteY4" fmla="*/ 606176 h 1058239"/>
                  <a:gd name="connsiteX5" fmla="*/ 226468 w 226478"/>
                  <a:gd name="connsiteY5" fmla="*/ 750014 h 1058239"/>
                  <a:gd name="connsiteX6" fmla="*/ 436 w 226478"/>
                  <a:gd name="connsiteY6" fmla="*/ 904126 h 1058239"/>
                  <a:gd name="connsiteX7" fmla="*/ 164823 w 226478"/>
                  <a:gd name="connsiteY7" fmla="*/ 1047964 h 1058239"/>
                  <a:gd name="connsiteX8" fmla="*/ 164823 w 226478"/>
                  <a:gd name="connsiteY8" fmla="*/ 1047964 h 1058239"/>
                  <a:gd name="connsiteX9" fmla="*/ 175097 w 226478"/>
                  <a:gd name="connsiteY9" fmla="*/ 1058239 h 105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6478" h="1058239">
                    <a:moveTo>
                      <a:pt x="436" y="0"/>
                    </a:moveTo>
                    <a:cubicBezTo>
                      <a:pt x="97184" y="59076"/>
                      <a:pt x="193933" y="118153"/>
                      <a:pt x="195645" y="164387"/>
                    </a:cubicBezTo>
                    <a:cubicBezTo>
                      <a:pt x="197357" y="210621"/>
                      <a:pt x="7285" y="229457"/>
                      <a:pt x="10710" y="277403"/>
                    </a:cubicBezTo>
                    <a:cubicBezTo>
                      <a:pt x="14135" y="325349"/>
                      <a:pt x="216194" y="397268"/>
                      <a:pt x="216194" y="452063"/>
                    </a:cubicBezTo>
                    <a:cubicBezTo>
                      <a:pt x="216194" y="506858"/>
                      <a:pt x="8998" y="556518"/>
                      <a:pt x="10710" y="606176"/>
                    </a:cubicBezTo>
                    <a:cubicBezTo>
                      <a:pt x="12422" y="655834"/>
                      <a:pt x="228180" y="700356"/>
                      <a:pt x="226468" y="750014"/>
                    </a:cubicBezTo>
                    <a:cubicBezTo>
                      <a:pt x="224756" y="799672"/>
                      <a:pt x="10710" y="854468"/>
                      <a:pt x="436" y="904126"/>
                    </a:cubicBezTo>
                    <a:cubicBezTo>
                      <a:pt x="-9838" y="953784"/>
                      <a:pt x="164823" y="1047964"/>
                      <a:pt x="164823" y="1047964"/>
                    </a:cubicBezTo>
                    <a:lnTo>
                      <a:pt x="164823" y="1047964"/>
                    </a:lnTo>
                    <a:lnTo>
                      <a:pt x="175097" y="10582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73" name="Straight Connector 72"/>
          <p:cNvCxnSpPr>
            <a:stCxn id="39" idx="1"/>
            <a:endCxn id="56" idx="4"/>
          </p:cNvCxnSpPr>
          <p:nvPr/>
        </p:nvCxnSpPr>
        <p:spPr>
          <a:xfrm flipH="1" flipV="1">
            <a:off x="5105400" y="4918325"/>
            <a:ext cx="851274" cy="622246"/>
          </a:xfrm>
          <a:prstGeom prst="line">
            <a:avLst/>
          </a:prstGeom>
        </p:spPr>
        <p:style>
          <a:lnRef idx="2">
            <a:schemeClr val="dk1"/>
          </a:lnRef>
          <a:fillRef idx="0">
            <a:schemeClr val="dk1"/>
          </a:fillRef>
          <a:effectRef idx="1">
            <a:schemeClr val="dk1"/>
          </a:effectRef>
          <a:fontRef idx="minor">
            <a:schemeClr val="tx1"/>
          </a:fontRef>
        </p:style>
      </p:cxnSp>
      <p:cxnSp>
        <p:nvCxnSpPr>
          <p:cNvPr id="74" name="Straight Connector 73"/>
          <p:cNvCxnSpPr>
            <a:stCxn id="39" idx="7"/>
            <a:endCxn id="67" idx="4"/>
          </p:cNvCxnSpPr>
          <p:nvPr/>
        </p:nvCxnSpPr>
        <p:spPr>
          <a:xfrm flipV="1">
            <a:off x="6387726" y="4918325"/>
            <a:ext cx="754645" cy="622246"/>
          </a:xfrm>
          <a:prstGeom prst="line">
            <a:avLst/>
          </a:prstGeom>
        </p:spPr>
        <p:style>
          <a:lnRef idx="2">
            <a:schemeClr val="dk1"/>
          </a:lnRef>
          <a:fillRef idx="0">
            <a:schemeClr val="dk1"/>
          </a:fillRef>
          <a:effectRef idx="1">
            <a:schemeClr val="dk1"/>
          </a:effectRef>
          <a:fontRef idx="minor">
            <a:schemeClr val="tx1"/>
          </a:fontRef>
        </p:style>
      </p:cxnSp>
      <p:sp>
        <p:nvSpPr>
          <p:cNvPr id="89" name="TextBox 88"/>
          <p:cNvSpPr txBox="1"/>
          <p:nvPr/>
        </p:nvSpPr>
        <p:spPr>
          <a:xfrm>
            <a:off x="592219" y="6174232"/>
            <a:ext cx="2209800" cy="369332"/>
          </a:xfrm>
          <a:prstGeom prst="rect">
            <a:avLst/>
          </a:prstGeom>
          <a:noFill/>
        </p:spPr>
        <p:txBody>
          <a:bodyPr wrap="square" rtlCol="0">
            <a:spAutoFit/>
          </a:bodyPr>
          <a:lstStyle/>
          <a:p>
            <a:pPr algn="ctr"/>
            <a:r>
              <a:rPr lang="en-US" dirty="0" smtClean="0"/>
              <a:t>(a) Pure user-leve</a:t>
            </a:r>
            <a:r>
              <a:rPr lang="en-US" dirty="0"/>
              <a:t>l</a:t>
            </a:r>
          </a:p>
        </p:txBody>
      </p:sp>
      <p:sp>
        <p:nvSpPr>
          <p:cNvPr id="90" name="TextBox 89"/>
          <p:cNvSpPr txBox="1"/>
          <p:nvPr/>
        </p:nvSpPr>
        <p:spPr>
          <a:xfrm>
            <a:off x="4966257" y="6174232"/>
            <a:ext cx="2409186" cy="369332"/>
          </a:xfrm>
          <a:prstGeom prst="rect">
            <a:avLst/>
          </a:prstGeom>
          <a:noFill/>
        </p:spPr>
        <p:txBody>
          <a:bodyPr wrap="square" rtlCol="0">
            <a:spAutoFit/>
          </a:bodyPr>
          <a:lstStyle/>
          <a:p>
            <a:pPr algn="ctr"/>
            <a:r>
              <a:rPr lang="en-US" dirty="0" smtClean="0"/>
              <a:t>(b) Pure kernel-level</a:t>
            </a:r>
            <a:endParaRPr lang="en-US" dirty="0"/>
          </a:p>
        </p:txBody>
      </p:sp>
    </p:spTree>
    <p:extLst>
      <p:ext uri="{BB962C8B-B14F-4D97-AF65-F5344CB8AC3E}">
        <p14:creationId xmlns:p14="http://schemas.microsoft.com/office/powerpoint/2010/main" val="25595459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p:cNvSpPr/>
          <p:nvPr/>
        </p:nvSpPr>
        <p:spPr>
          <a:xfrm>
            <a:off x="2574048" y="3088246"/>
            <a:ext cx="2912352"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lvl="3" defTabSz="258763"/>
            <a:r>
              <a:rPr lang="en-US" dirty="0" smtClean="0"/>
              <a:t>Threads</a:t>
            </a:r>
          </a:p>
          <a:p>
            <a:pPr lvl="3" defTabSz="258763"/>
            <a:r>
              <a:rPr lang="en-US" dirty="0" smtClean="0"/>
              <a:t>Library</a:t>
            </a:r>
            <a:endParaRPr lang="en-US" dirty="0"/>
          </a:p>
        </p:txBody>
      </p:sp>
      <p:sp>
        <p:nvSpPr>
          <p:cNvPr id="2" name="Title 1"/>
          <p:cNvSpPr>
            <a:spLocks noGrp="1"/>
          </p:cNvSpPr>
          <p:nvPr>
            <p:ph type="title"/>
          </p:nvPr>
        </p:nvSpPr>
        <p:spPr/>
        <p:txBody>
          <a:bodyPr/>
          <a:lstStyle/>
          <a:p>
            <a:r>
              <a:rPr lang="en-US" dirty="0"/>
              <a:t>User-level and Kernel-level Threads</a:t>
            </a:r>
          </a:p>
        </p:txBody>
      </p:sp>
      <p:sp>
        <p:nvSpPr>
          <p:cNvPr id="4" name="Slide Number Placeholder 3"/>
          <p:cNvSpPr>
            <a:spLocks noGrp="1"/>
          </p:cNvSpPr>
          <p:nvPr>
            <p:ph type="sldNum" sz="quarter" idx="12"/>
          </p:nvPr>
        </p:nvSpPr>
        <p:spPr/>
        <p:txBody>
          <a:bodyPr/>
          <a:lstStyle/>
          <a:p>
            <a:pPr>
              <a:defRPr/>
            </a:pPr>
            <a:fld id="{536037BA-12B8-4699-BD4C-5CB97F6C5088}" type="slidenum">
              <a:rPr lang="en-US" smtClean="0"/>
              <a:pPr>
                <a:defRPr/>
              </a:pPr>
              <a:t>8</a:t>
            </a:fld>
            <a:endParaRPr lang="en-US" dirty="0"/>
          </a:p>
        </p:txBody>
      </p:sp>
      <p:grpSp>
        <p:nvGrpSpPr>
          <p:cNvPr id="5" name="Group 4"/>
          <p:cNvGrpSpPr/>
          <p:nvPr/>
        </p:nvGrpSpPr>
        <p:grpSpPr>
          <a:xfrm>
            <a:off x="2438400" y="1600200"/>
            <a:ext cx="4114800" cy="4485526"/>
            <a:chOff x="4876800" y="1784278"/>
            <a:chExt cx="4114800" cy="4485526"/>
          </a:xfrm>
        </p:grpSpPr>
        <p:grpSp>
          <p:nvGrpSpPr>
            <p:cNvPr id="37" name="Group 36"/>
            <p:cNvGrpSpPr/>
            <p:nvPr/>
          </p:nvGrpSpPr>
          <p:grpSpPr>
            <a:xfrm>
              <a:off x="4876800" y="1784278"/>
              <a:ext cx="4114800" cy="4485526"/>
              <a:chOff x="76201" y="1275707"/>
              <a:chExt cx="4114800" cy="4485526"/>
            </a:xfrm>
          </p:grpSpPr>
          <p:sp>
            <p:nvSpPr>
              <p:cNvPr id="39" name="Oval 38"/>
              <p:cNvSpPr/>
              <p:nvPr/>
            </p:nvSpPr>
            <p:spPr>
              <a:xfrm>
                <a:off x="914401" y="5151633"/>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b="1" dirty="0" smtClean="0"/>
                  <a:t>P</a:t>
                </a:r>
                <a:endParaRPr lang="en-US" b="1" dirty="0"/>
              </a:p>
            </p:txBody>
          </p:sp>
          <p:grpSp>
            <p:nvGrpSpPr>
              <p:cNvPr id="40" name="Group 39"/>
              <p:cNvGrpSpPr/>
              <p:nvPr/>
            </p:nvGrpSpPr>
            <p:grpSpPr>
              <a:xfrm>
                <a:off x="685801" y="2430684"/>
                <a:ext cx="2045796" cy="2810223"/>
                <a:chOff x="685801" y="2430684"/>
                <a:chExt cx="2045796" cy="2810223"/>
              </a:xfrm>
            </p:grpSpPr>
            <p:cxnSp>
              <p:nvCxnSpPr>
                <p:cNvPr id="48" name="Straight Connector 47"/>
                <p:cNvCxnSpPr>
                  <a:stCxn id="39" idx="7"/>
                  <a:endCxn id="64" idx="4"/>
                </p:cNvCxnSpPr>
                <p:nvPr/>
              </p:nvCxnSpPr>
              <p:spPr>
                <a:xfrm flipV="1">
                  <a:off x="1434727" y="4619521"/>
                  <a:ext cx="307699" cy="621386"/>
                </a:xfrm>
                <a:prstGeom prst="line">
                  <a:avLst/>
                </a:prstGeom>
              </p:spPr>
              <p:style>
                <a:lnRef idx="2">
                  <a:schemeClr val="dk1"/>
                </a:lnRef>
                <a:fillRef idx="0">
                  <a:schemeClr val="dk1"/>
                </a:fillRef>
                <a:effectRef idx="1">
                  <a:schemeClr val="dk1"/>
                </a:effectRef>
                <a:fontRef idx="minor">
                  <a:schemeClr val="tx1"/>
                </a:fontRef>
              </p:style>
            </p:cxnSp>
            <p:cxnSp>
              <p:nvCxnSpPr>
                <p:cNvPr id="49" name="Straight Connector 48"/>
                <p:cNvCxnSpPr>
                  <a:stCxn id="56" idx="0"/>
                </p:cNvCxnSpPr>
                <p:nvPr/>
              </p:nvCxnSpPr>
              <p:spPr>
                <a:xfrm flipV="1">
                  <a:off x="685801" y="3385338"/>
                  <a:ext cx="592848" cy="623723"/>
                </a:xfrm>
                <a:prstGeom prst="line">
                  <a:avLst/>
                </a:prstGeom>
              </p:spPr>
              <p:style>
                <a:lnRef idx="2">
                  <a:schemeClr val="dk1"/>
                </a:lnRef>
                <a:fillRef idx="0">
                  <a:schemeClr val="dk1"/>
                </a:fillRef>
                <a:effectRef idx="1">
                  <a:schemeClr val="dk1"/>
                </a:effectRef>
                <a:fontRef idx="minor">
                  <a:schemeClr val="tx1"/>
                </a:fontRef>
              </p:style>
            </p:cxnSp>
            <p:cxnSp>
              <p:nvCxnSpPr>
                <p:cNvPr id="50" name="Straight Connector 49"/>
                <p:cNvCxnSpPr>
                  <a:stCxn id="67" idx="0"/>
                </p:cNvCxnSpPr>
                <p:nvPr/>
              </p:nvCxnSpPr>
              <p:spPr>
                <a:xfrm flipV="1">
                  <a:off x="2722772" y="2430684"/>
                  <a:ext cx="8825" cy="1578377"/>
                </a:xfrm>
                <a:prstGeom prst="line">
                  <a:avLst/>
                </a:prstGeom>
              </p:spPr>
              <p:style>
                <a:lnRef idx="2">
                  <a:schemeClr val="dk1"/>
                </a:lnRef>
                <a:fillRef idx="0">
                  <a:schemeClr val="dk1"/>
                </a:fillRef>
                <a:effectRef idx="1">
                  <a:schemeClr val="dk1"/>
                </a:effectRef>
                <a:fontRef idx="minor">
                  <a:schemeClr val="tx1"/>
                </a:fontRef>
              </p:style>
            </p:cxnSp>
            <p:cxnSp>
              <p:nvCxnSpPr>
                <p:cNvPr id="51" name="Straight Connector 50"/>
                <p:cNvCxnSpPr>
                  <a:stCxn id="64" idx="0"/>
                </p:cNvCxnSpPr>
                <p:nvPr/>
              </p:nvCxnSpPr>
              <p:spPr>
                <a:xfrm flipH="1" flipV="1">
                  <a:off x="1278649" y="3373353"/>
                  <a:ext cx="463777" cy="636568"/>
                </a:xfrm>
                <a:prstGeom prst="line">
                  <a:avLst/>
                </a:prstGeom>
              </p:spPr>
              <p:style>
                <a:lnRef idx="2">
                  <a:schemeClr val="dk1"/>
                </a:lnRef>
                <a:fillRef idx="0">
                  <a:schemeClr val="dk1"/>
                </a:fillRef>
                <a:effectRef idx="1">
                  <a:schemeClr val="dk1"/>
                </a:effectRef>
                <a:fontRef idx="minor">
                  <a:schemeClr val="tx1"/>
                </a:fontRef>
              </p:style>
            </p:cxnSp>
          </p:grpSp>
          <p:grpSp>
            <p:nvGrpSpPr>
              <p:cNvPr id="41" name="Group 40"/>
              <p:cNvGrpSpPr/>
              <p:nvPr/>
            </p:nvGrpSpPr>
            <p:grpSpPr>
              <a:xfrm>
                <a:off x="76201" y="2851934"/>
                <a:ext cx="4114800" cy="1118175"/>
                <a:chOff x="1905001" y="3581400"/>
                <a:chExt cx="4114800" cy="1118175"/>
              </a:xfrm>
            </p:grpSpPr>
            <p:cxnSp>
              <p:nvCxnSpPr>
                <p:cNvPr id="45" name="Straight Connector 44"/>
                <p:cNvCxnSpPr/>
                <p:nvPr/>
              </p:nvCxnSpPr>
              <p:spPr>
                <a:xfrm>
                  <a:off x="1905001" y="4114800"/>
                  <a:ext cx="3962400" cy="4"/>
                </a:xfrm>
                <a:prstGeom prst="line">
                  <a:avLst/>
                </a:prstGeom>
                <a:ln>
                  <a:prstDash val="dash"/>
                </a:ln>
              </p:spPr>
              <p:style>
                <a:lnRef idx="2">
                  <a:schemeClr val="accent2"/>
                </a:lnRef>
                <a:fillRef idx="0">
                  <a:schemeClr val="accent2"/>
                </a:fillRef>
                <a:effectRef idx="1">
                  <a:schemeClr val="accent2"/>
                </a:effectRef>
                <a:fontRef idx="minor">
                  <a:schemeClr val="tx1"/>
                </a:fontRef>
              </p:style>
            </p:cxnSp>
            <p:sp>
              <p:nvSpPr>
                <p:cNvPr id="46" name="TextBox 45"/>
                <p:cNvSpPr txBox="1"/>
                <p:nvPr/>
              </p:nvSpPr>
              <p:spPr>
                <a:xfrm>
                  <a:off x="5105401" y="3581400"/>
                  <a:ext cx="914400" cy="584775"/>
                </a:xfrm>
                <a:prstGeom prst="rect">
                  <a:avLst/>
                </a:prstGeom>
                <a:noFill/>
              </p:spPr>
              <p:txBody>
                <a:bodyPr wrap="square" rtlCol="0">
                  <a:spAutoFit/>
                </a:bodyPr>
                <a:lstStyle/>
                <a:p>
                  <a:pPr algn="ctr"/>
                  <a:r>
                    <a:rPr lang="en-US" sz="1600" dirty="0" smtClean="0"/>
                    <a:t>User space</a:t>
                  </a:r>
                  <a:endParaRPr lang="en-US" sz="1600" dirty="0"/>
                </a:p>
              </p:txBody>
            </p:sp>
            <p:sp>
              <p:nvSpPr>
                <p:cNvPr id="47" name="TextBox 46"/>
                <p:cNvSpPr txBox="1"/>
                <p:nvPr/>
              </p:nvSpPr>
              <p:spPr>
                <a:xfrm>
                  <a:off x="5105401" y="4114800"/>
                  <a:ext cx="914400" cy="584775"/>
                </a:xfrm>
                <a:prstGeom prst="rect">
                  <a:avLst/>
                </a:prstGeom>
                <a:noFill/>
              </p:spPr>
              <p:txBody>
                <a:bodyPr wrap="square" rtlCol="0">
                  <a:spAutoFit/>
                </a:bodyPr>
                <a:lstStyle/>
                <a:p>
                  <a:pPr algn="ctr"/>
                  <a:r>
                    <a:rPr lang="en-US" sz="1600" dirty="0" smtClean="0"/>
                    <a:t>Kernel</a:t>
                  </a:r>
                </a:p>
                <a:p>
                  <a:pPr algn="ctr"/>
                  <a:r>
                    <a:rPr lang="en-US" sz="1600" dirty="0"/>
                    <a:t>s</a:t>
                  </a:r>
                  <a:r>
                    <a:rPr lang="en-US" sz="1600" dirty="0" smtClean="0"/>
                    <a:t>pace</a:t>
                  </a:r>
                  <a:endParaRPr lang="en-US" sz="1600" dirty="0"/>
                </a:p>
              </p:txBody>
            </p:sp>
          </p:grpSp>
          <p:sp>
            <p:nvSpPr>
              <p:cNvPr id="42" name="Freeform 41"/>
              <p:cNvSpPr/>
              <p:nvPr/>
            </p:nvSpPr>
            <p:spPr>
              <a:xfrm>
                <a:off x="457201" y="1275707"/>
                <a:ext cx="226478" cy="1058239"/>
              </a:xfrm>
              <a:custGeom>
                <a:avLst/>
                <a:gdLst>
                  <a:gd name="connsiteX0" fmla="*/ 436 w 226478"/>
                  <a:gd name="connsiteY0" fmla="*/ 0 h 1058239"/>
                  <a:gd name="connsiteX1" fmla="*/ 195645 w 226478"/>
                  <a:gd name="connsiteY1" fmla="*/ 164387 h 1058239"/>
                  <a:gd name="connsiteX2" fmla="*/ 10710 w 226478"/>
                  <a:gd name="connsiteY2" fmla="*/ 277403 h 1058239"/>
                  <a:gd name="connsiteX3" fmla="*/ 216194 w 226478"/>
                  <a:gd name="connsiteY3" fmla="*/ 452063 h 1058239"/>
                  <a:gd name="connsiteX4" fmla="*/ 10710 w 226478"/>
                  <a:gd name="connsiteY4" fmla="*/ 606176 h 1058239"/>
                  <a:gd name="connsiteX5" fmla="*/ 226468 w 226478"/>
                  <a:gd name="connsiteY5" fmla="*/ 750014 h 1058239"/>
                  <a:gd name="connsiteX6" fmla="*/ 436 w 226478"/>
                  <a:gd name="connsiteY6" fmla="*/ 904126 h 1058239"/>
                  <a:gd name="connsiteX7" fmla="*/ 164823 w 226478"/>
                  <a:gd name="connsiteY7" fmla="*/ 1047964 h 1058239"/>
                  <a:gd name="connsiteX8" fmla="*/ 164823 w 226478"/>
                  <a:gd name="connsiteY8" fmla="*/ 1047964 h 1058239"/>
                  <a:gd name="connsiteX9" fmla="*/ 175097 w 226478"/>
                  <a:gd name="connsiteY9" fmla="*/ 1058239 h 105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6478" h="1058239">
                    <a:moveTo>
                      <a:pt x="436" y="0"/>
                    </a:moveTo>
                    <a:cubicBezTo>
                      <a:pt x="97184" y="59076"/>
                      <a:pt x="193933" y="118153"/>
                      <a:pt x="195645" y="164387"/>
                    </a:cubicBezTo>
                    <a:cubicBezTo>
                      <a:pt x="197357" y="210621"/>
                      <a:pt x="7285" y="229457"/>
                      <a:pt x="10710" y="277403"/>
                    </a:cubicBezTo>
                    <a:cubicBezTo>
                      <a:pt x="14135" y="325349"/>
                      <a:pt x="216194" y="397268"/>
                      <a:pt x="216194" y="452063"/>
                    </a:cubicBezTo>
                    <a:cubicBezTo>
                      <a:pt x="216194" y="506858"/>
                      <a:pt x="8998" y="556518"/>
                      <a:pt x="10710" y="606176"/>
                    </a:cubicBezTo>
                    <a:cubicBezTo>
                      <a:pt x="12422" y="655834"/>
                      <a:pt x="228180" y="700356"/>
                      <a:pt x="226468" y="750014"/>
                    </a:cubicBezTo>
                    <a:cubicBezTo>
                      <a:pt x="224756" y="799672"/>
                      <a:pt x="10710" y="854468"/>
                      <a:pt x="436" y="904126"/>
                    </a:cubicBezTo>
                    <a:cubicBezTo>
                      <a:pt x="-9838" y="953784"/>
                      <a:pt x="164823" y="1047964"/>
                      <a:pt x="164823" y="1047964"/>
                    </a:cubicBezTo>
                    <a:lnTo>
                      <a:pt x="164823" y="1047964"/>
                    </a:lnTo>
                    <a:lnTo>
                      <a:pt x="175097" y="10582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p:nvSpPr>
            <p:spPr>
              <a:xfrm>
                <a:off x="1754723" y="1275707"/>
                <a:ext cx="226478" cy="1058239"/>
              </a:xfrm>
              <a:custGeom>
                <a:avLst/>
                <a:gdLst>
                  <a:gd name="connsiteX0" fmla="*/ 436 w 226478"/>
                  <a:gd name="connsiteY0" fmla="*/ 0 h 1058239"/>
                  <a:gd name="connsiteX1" fmla="*/ 195645 w 226478"/>
                  <a:gd name="connsiteY1" fmla="*/ 164387 h 1058239"/>
                  <a:gd name="connsiteX2" fmla="*/ 10710 w 226478"/>
                  <a:gd name="connsiteY2" fmla="*/ 277403 h 1058239"/>
                  <a:gd name="connsiteX3" fmla="*/ 216194 w 226478"/>
                  <a:gd name="connsiteY3" fmla="*/ 452063 h 1058239"/>
                  <a:gd name="connsiteX4" fmla="*/ 10710 w 226478"/>
                  <a:gd name="connsiteY4" fmla="*/ 606176 h 1058239"/>
                  <a:gd name="connsiteX5" fmla="*/ 226468 w 226478"/>
                  <a:gd name="connsiteY5" fmla="*/ 750014 h 1058239"/>
                  <a:gd name="connsiteX6" fmla="*/ 436 w 226478"/>
                  <a:gd name="connsiteY6" fmla="*/ 904126 h 1058239"/>
                  <a:gd name="connsiteX7" fmla="*/ 164823 w 226478"/>
                  <a:gd name="connsiteY7" fmla="*/ 1047964 h 1058239"/>
                  <a:gd name="connsiteX8" fmla="*/ 164823 w 226478"/>
                  <a:gd name="connsiteY8" fmla="*/ 1047964 h 1058239"/>
                  <a:gd name="connsiteX9" fmla="*/ 175097 w 226478"/>
                  <a:gd name="connsiteY9" fmla="*/ 1058239 h 105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6478" h="1058239">
                    <a:moveTo>
                      <a:pt x="436" y="0"/>
                    </a:moveTo>
                    <a:cubicBezTo>
                      <a:pt x="97184" y="59076"/>
                      <a:pt x="193933" y="118153"/>
                      <a:pt x="195645" y="164387"/>
                    </a:cubicBezTo>
                    <a:cubicBezTo>
                      <a:pt x="197357" y="210621"/>
                      <a:pt x="7285" y="229457"/>
                      <a:pt x="10710" y="277403"/>
                    </a:cubicBezTo>
                    <a:cubicBezTo>
                      <a:pt x="14135" y="325349"/>
                      <a:pt x="216194" y="397268"/>
                      <a:pt x="216194" y="452063"/>
                    </a:cubicBezTo>
                    <a:cubicBezTo>
                      <a:pt x="216194" y="506858"/>
                      <a:pt x="8998" y="556518"/>
                      <a:pt x="10710" y="606176"/>
                    </a:cubicBezTo>
                    <a:cubicBezTo>
                      <a:pt x="12422" y="655834"/>
                      <a:pt x="228180" y="700356"/>
                      <a:pt x="226468" y="750014"/>
                    </a:cubicBezTo>
                    <a:cubicBezTo>
                      <a:pt x="224756" y="799672"/>
                      <a:pt x="10710" y="854468"/>
                      <a:pt x="436" y="904126"/>
                    </a:cubicBezTo>
                    <a:cubicBezTo>
                      <a:pt x="-9838" y="953784"/>
                      <a:pt x="164823" y="1047964"/>
                      <a:pt x="164823" y="1047964"/>
                    </a:cubicBezTo>
                    <a:lnTo>
                      <a:pt x="164823" y="1047964"/>
                    </a:lnTo>
                    <a:lnTo>
                      <a:pt x="175097" y="10582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p:cNvSpPr/>
              <p:nvPr/>
            </p:nvSpPr>
            <p:spPr>
              <a:xfrm>
                <a:off x="2592923" y="1275707"/>
                <a:ext cx="226478" cy="1058239"/>
              </a:xfrm>
              <a:custGeom>
                <a:avLst/>
                <a:gdLst>
                  <a:gd name="connsiteX0" fmla="*/ 436 w 226478"/>
                  <a:gd name="connsiteY0" fmla="*/ 0 h 1058239"/>
                  <a:gd name="connsiteX1" fmla="*/ 195645 w 226478"/>
                  <a:gd name="connsiteY1" fmla="*/ 164387 h 1058239"/>
                  <a:gd name="connsiteX2" fmla="*/ 10710 w 226478"/>
                  <a:gd name="connsiteY2" fmla="*/ 277403 h 1058239"/>
                  <a:gd name="connsiteX3" fmla="*/ 216194 w 226478"/>
                  <a:gd name="connsiteY3" fmla="*/ 452063 h 1058239"/>
                  <a:gd name="connsiteX4" fmla="*/ 10710 w 226478"/>
                  <a:gd name="connsiteY4" fmla="*/ 606176 h 1058239"/>
                  <a:gd name="connsiteX5" fmla="*/ 226468 w 226478"/>
                  <a:gd name="connsiteY5" fmla="*/ 750014 h 1058239"/>
                  <a:gd name="connsiteX6" fmla="*/ 436 w 226478"/>
                  <a:gd name="connsiteY6" fmla="*/ 904126 h 1058239"/>
                  <a:gd name="connsiteX7" fmla="*/ 164823 w 226478"/>
                  <a:gd name="connsiteY7" fmla="*/ 1047964 h 1058239"/>
                  <a:gd name="connsiteX8" fmla="*/ 164823 w 226478"/>
                  <a:gd name="connsiteY8" fmla="*/ 1047964 h 1058239"/>
                  <a:gd name="connsiteX9" fmla="*/ 175097 w 226478"/>
                  <a:gd name="connsiteY9" fmla="*/ 1058239 h 105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6478" h="1058239">
                    <a:moveTo>
                      <a:pt x="436" y="0"/>
                    </a:moveTo>
                    <a:cubicBezTo>
                      <a:pt x="97184" y="59076"/>
                      <a:pt x="193933" y="118153"/>
                      <a:pt x="195645" y="164387"/>
                    </a:cubicBezTo>
                    <a:cubicBezTo>
                      <a:pt x="197357" y="210621"/>
                      <a:pt x="7285" y="229457"/>
                      <a:pt x="10710" y="277403"/>
                    </a:cubicBezTo>
                    <a:cubicBezTo>
                      <a:pt x="14135" y="325349"/>
                      <a:pt x="216194" y="397268"/>
                      <a:pt x="216194" y="452063"/>
                    </a:cubicBezTo>
                    <a:cubicBezTo>
                      <a:pt x="216194" y="506858"/>
                      <a:pt x="8998" y="556518"/>
                      <a:pt x="10710" y="606176"/>
                    </a:cubicBezTo>
                    <a:cubicBezTo>
                      <a:pt x="12422" y="655834"/>
                      <a:pt x="228180" y="700356"/>
                      <a:pt x="226468" y="750014"/>
                    </a:cubicBezTo>
                    <a:cubicBezTo>
                      <a:pt x="224756" y="799672"/>
                      <a:pt x="10710" y="854468"/>
                      <a:pt x="436" y="904126"/>
                    </a:cubicBezTo>
                    <a:cubicBezTo>
                      <a:pt x="-9838" y="953784"/>
                      <a:pt x="164823" y="1047964"/>
                      <a:pt x="164823" y="1047964"/>
                    </a:cubicBezTo>
                    <a:lnTo>
                      <a:pt x="164823" y="1047964"/>
                    </a:lnTo>
                    <a:lnTo>
                      <a:pt x="175097" y="10582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p:cNvGrpSpPr/>
            <p:nvPr/>
          </p:nvGrpSpPr>
          <p:grpSpPr>
            <a:xfrm>
              <a:off x="5181600" y="4517632"/>
              <a:ext cx="609600" cy="609600"/>
              <a:chOff x="5267714" y="4495800"/>
              <a:chExt cx="609600" cy="609600"/>
            </a:xfrm>
          </p:grpSpPr>
          <p:sp>
            <p:nvSpPr>
              <p:cNvPr id="56" name="Oval 55"/>
              <p:cNvSpPr/>
              <p:nvPr/>
            </p:nvSpPr>
            <p:spPr>
              <a:xfrm>
                <a:off x="5267714" y="4495800"/>
                <a:ext cx="609600" cy="609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a:p>
            </p:txBody>
          </p:sp>
          <p:sp>
            <p:nvSpPr>
              <p:cNvPr id="57" name="Freeform 56"/>
              <p:cNvSpPr/>
              <p:nvPr/>
            </p:nvSpPr>
            <p:spPr>
              <a:xfrm>
                <a:off x="5500781" y="4568574"/>
                <a:ext cx="161117" cy="529120"/>
              </a:xfrm>
              <a:custGeom>
                <a:avLst/>
                <a:gdLst>
                  <a:gd name="connsiteX0" fmla="*/ 436 w 226478"/>
                  <a:gd name="connsiteY0" fmla="*/ 0 h 1058239"/>
                  <a:gd name="connsiteX1" fmla="*/ 195645 w 226478"/>
                  <a:gd name="connsiteY1" fmla="*/ 164387 h 1058239"/>
                  <a:gd name="connsiteX2" fmla="*/ 10710 w 226478"/>
                  <a:gd name="connsiteY2" fmla="*/ 277403 h 1058239"/>
                  <a:gd name="connsiteX3" fmla="*/ 216194 w 226478"/>
                  <a:gd name="connsiteY3" fmla="*/ 452063 h 1058239"/>
                  <a:gd name="connsiteX4" fmla="*/ 10710 w 226478"/>
                  <a:gd name="connsiteY4" fmla="*/ 606176 h 1058239"/>
                  <a:gd name="connsiteX5" fmla="*/ 226468 w 226478"/>
                  <a:gd name="connsiteY5" fmla="*/ 750014 h 1058239"/>
                  <a:gd name="connsiteX6" fmla="*/ 436 w 226478"/>
                  <a:gd name="connsiteY6" fmla="*/ 904126 h 1058239"/>
                  <a:gd name="connsiteX7" fmla="*/ 164823 w 226478"/>
                  <a:gd name="connsiteY7" fmla="*/ 1047964 h 1058239"/>
                  <a:gd name="connsiteX8" fmla="*/ 164823 w 226478"/>
                  <a:gd name="connsiteY8" fmla="*/ 1047964 h 1058239"/>
                  <a:gd name="connsiteX9" fmla="*/ 175097 w 226478"/>
                  <a:gd name="connsiteY9" fmla="*/ 1058239 h 105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6478" h="1058239">
                    <a:moveTo>
                      <a:pt x="436" y="0"/>
                    </a:moveTo>
                    <a:cubicBezTo>
                      <a:pt x="97184" y="59076"/>
                      <a:pt x="193933" y="118153"/>
                      <a:pt x="195645" y="164387"/>
                    </a:cubicBezTo>
                    <a:cubicBezTo>
                      <a:pt x="197357" y="210621"/>
                      <a:pt x="7285" y="229457"/>
                      <a:pt x="10710" y="277403"/>
                    </a:cubicBezTo>
                    <a:cubicBezTo>
                      <a:pt x="14135" y="325349"/>
                      <a:pt x="216194" y="397268"/>
                      <a:pt x="216194" y="452063"/>
                    </a:cubicBezTo>
                    <a:cubicBezTo>
                      <a:pt x="216194" y="506858"/>
                      <a:pt x="8998" y="556518"/>
                      <a:pt x="10710" y="606176"/>
                    </a:cubicBezTo>
                    <a:cubicBezTo>
                      <a:pt x="12422" y="655834"/>
                      <a:pt x="228180" y="700356"/>
                      <a:pt x="226468" y="750014"/>
                    </a:cubicBezTo>
                    <a:cubicBezTo>
                      <a:pt x="224756" y="799672"/>
                      <a:pt x="10710" y="854468"/>
                      <a:pt x="436" y="904126"/>
                    </a:cubicBezTo>
                    <a:cubicBezTo>
                      <a:pt x="-9838" y="953784"/>
                      <a:pt x="164823" y="1047964"/>
                      <a:pt x="164823" y="1047964"/>
                    </a:cubicBezTo>
                    <a:lnTo>
                      <a:pt x="164823" y="1047964"/>
                    </a:lnTo>
                    <a:lnTo>
                      <a:pt x="175097" y="10582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p:cNvGrpSpPr/>
            <p:nvPr/>
          </p:nvGrpSpPr>
          <p:grpSpPr>
            <a:xfrm>
              <a:off x="6238225" y="4518492"/>
              <a:ext cx="609600" cy="609600"/>
              <a:chOff x="5267714" y="4495800"/>
              <a:chExt cx="609600" cy="609600"/>
            </a:xfrm>
          </p:grpSpPr>
          <p:sp>
            <p:nvSpPr>
              <p:cNvPr id="64" name="Oval 63"/>
              <p:cNvSpPr/>
              <p:nvPr/>
            </p:nvSpPr>
            <p:spPr>
              <a:xfrm>
                <a:off x="5267714" y="4495800"/>
                <a:ext cx="609600" cy="609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a:p>
            </p:txBody>
          </p:sp>
          <p:sp>
            <p:nvSpPr>
              <p:cNvPr id="65" name="Freeform 64"/>
              <p:cNvSpPr/>
              <p:nvPr/>
            </p:nvSpPr>
            <p:spPr>
              <a:xfrm>
                <a:off x="5500781" y="4568574"/>
                <a:ext cx="161117" cy="529120"/>
              </a:xfrm>
              <a:custGeom>
                <a:avLst/>
                <a:gdLst>
                  <a:gd name="connsiteX0" fmla="*/ 436 w 226478"/>
                  <a:gd name="connsiteY0" fmla="*/ 0 h 1058239"/>
                  <a:gd name="connsiteX1" fmla="*/ 195645 w 226478"/>
                  <a:gd name="connsiteY1" fmla="*/ 164387 h 1058239"/>
                  <a:gd name="connsiteX2" fmla="*/ 10710 w 226478"/>
                  <a:gd name="connsiteY2" fmla="*/ 277403 h 1058239"/>
                  <a:gd name="connsiteX3" fmla="*/ 216194 w 226478"/>
                  <a:gd name="connsiteY3" fmla="*/ 452063 h 1058239"/>
                  <a:gd name="connsiteX4" fmla="*/ 10710 w 226478"/>
                  <a:gd name="connsiteY4" fmla="*/ 606176 h 1058239"/>
                  <a:gd name="connsiteX5" fmla="*/ 226468 w 226478"/>
                  <a:gd name="connsiteY5" fmla="*/ 750014 h 1058239"/>
                  <a:gd name="connsiteX6" fmla="*/ 436 w 226478"/>
                  <a:gd name="connsiteY6" fmla="*/ 904126 h 1058239"/>
                  <a:gd name="connsiteX7" fmla="*/ 164823 w 226478"/>
                  <a:gd name="connsiteY7" fmla="*/ 1047964 h 1058239"/>
                  <a:gd name="connsiteX8" fmla="*/ 164823 w 226478"/>
                  <a:gd name="connsiteY8" fmla="*/ 1047964 h 1058239"/>
                  <a:gd name="connsiteX9" fmla="*/ 175097 w 226478"/>
                  <a:gd name="connsiteY9" fmla="*/ 1058239 h 105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6478" h="1058239">
                    <a:moveTo>
                      <a:pt x="436" y="0"/>
                    </a:moveTo>
                    <a:cubicBezTo>
                      <a:pt x="97184" y="59076"/>
                      <a:pt x="193933" y="118153"/>
                      <a:pt x="195645" y="164387"/>
                    </a:cubicBezTo>
                    <a:cubicBezTo>
                      <a:pt x="197357" y="210621"/>
                      <a:pt x="7285" y="229457"/>
                      <a:pt x="10710" y="277403"/>
                    </a:cubicBezTo>
                    <a:cubicBezTo>
                      <a:pt x="14135" y="325349"/>
                      <a:pt x="216194" y="397268"/>
                      <a:pt x="216194" y="452063"/>
                    </a:cubicBezTo>
                    <a:cubicBezTo>
                      <a:pt x="216194" y="506858"/>
                      <a:pt x="8998" y="556518"/>
                      <a:pt x="10710" y="606176"/>
                    </a:cubicBezTo>
                    <a:cubicBezTo>
                      <a:pt x="12422" y="655834"/>
                      <a:pt x="228180" y="700356"/>
                      <a:pt x="226468" y="750014"/>
                    </a:cubicBezTo>
                    <a:cubicBezTo>
                      <a:pt x="224756" y="799672"/>
                      <a:pt x="10710" y="854468"/>
                      <a:pt x="436" y="904126"/>
                    </a:cubicBezTo>
                    <a:cubicBezTo>
                      <a:pt x="-9838" y="953784"/>
                      <a:pt x="164823" y="1047964"/>
                      <a:pt x="164823" y="1047964"/>
                    </a:cubicBezTo>
                    <a:lnTo>
                      <a:pt x="164823" y="1047964"/>
                    </a:lnTo>
                    <a:lnTo>
                      <a:pt x="175097" y="10582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p:cNvGrpSpPr/>
            <p:nvPr/>
          </p:nvGrpSpPr>
          <p:grpSpPr>
            <a:xfrm>
              <a:off x="7218571" y="4517632"/>
              <a:ext cx="609600" cy="609600"/>
              <a:chOff x="5267714" y="4495800"/>
              <a:chExt cx="609600" cy="609600"/>
            </a:xfrm>
          </p:grpSpPr>
          <p:sp>
            <p:nvSpPr>
              <p:cNvPr id="67" name="Oval 66"/>
              <p:cNvSpPr/>
              <p:nvPr/>
            </p:nvSpPr>
            <p:spPr>
              <a:xfrm>
                <a:off x="5267714" y="4495800"/>
                <a:ext cx="609600" cy="609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a:p>
            </p:txBody>
          </p:sp>
          <p:sp>
            <p:nvSpPr>
              <p:cNvPr id="68" name="Freeform 67"/>
              <p:cNvSpPr/>
              <p:nvPr/>
            </p:nvSpPr>
            <p:spPr>
              <a:xfrm>
                <a:off x="5500781" y="4568574"/>
                <a:ext cx="161117" cy="529120"/>
              </a:xfrm>
              <a:custGeom>
                <a:avLst/>
                <a:gdLst>
                  <a:gd name="connsiteX0" fmla="*/ 436 w 226478"/>
                  <a:gd name="connsiteY0" fmla="*/ 0 h 1058239"/>
                  <a:gd name="connsiteX1" fmla="*/ 195645 w 226478"/>
                  <a:gd name="connsiteY1" fmla="*/ 164387 h 1058239"/>
                  <a:gd name="connsiteX2" fmla="*/ 10710 w 226478"/>
                  <a:gd name="connsiteY2" fmla="*/ 277403 h 1058239"/>
                  <a:gd name="connsiteX3" fmla="*/ 216194 w 226478"/>
                  <a:gd name="connsiteY3" fmla="*/ 452063 h 1058239"/>
                  <a:gd name="connsiteX4" fmla="*/ 10710 w 226478"/>
                  <a:gd name="connsiteY4" fmla="*/ 606176 h 1058239"/>
                  <a:gd name="connsiteX5" fmla="*/ 226468 w 226478"/>
                  <a:gd name="connsiteY5" fmla="*/ 750014 h 1058239"/>
                  <a:gd name="connsiteX6" fmla="*/ 436 w 226478"/>
                  <a:gd name="connsiteY6" fmla="*/ 904126 h 1058239"/>
                  <a:gd name="connsiteX7" fmla="*/ 164823 w 226478"/>
                  <a:gd name="connsiteY7" fmla="*/ 1047964 h 1058239"/>
                  <a:gd name="connsiteX8" fmla="*/ 164823 w 226478"/>
                  <a:gd name="connsiteY8" fmla="*/ 1047964 h 1058239"/>
                  <a:gd name="connsiteX9" fmla="*/ 175097 w 226478"/>
                  <a:gd name="connsiteY9" fmla="*/ 1058239 h 105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6478" h="1058239">
                    <a:moveTo>
                      <a:pt x="436" y="0"/>
                    </a:moveTo>
                    <a:cubicBezTo>
                      <a:pt x="97184" y="59076"/>
                      <a:pt x="193933" y="118153"/>
                      <a:pt x="195645" y="164387"/>
                    </a:cubicBezTo>
                    <a:cubicBezTo>
                      <a:pt x="197357" y="210621"/>
                      <a:pt x="7285" y="229457"/>
                      <a:pt x="10710" y="277403"/>
                    </a:cubicBezTo>
                    <a:cubicBezTo>
                      <a:pt x="14135" y="325349"/>
                      <a:pt x="216194" y="397268"/>
                      <a:pt x="216194" y="452063"/>
                    </a:cubicBezTo>
                    <a:cubicBezTo>
                      <a:pt x="216194" y="506858"/>
                      <a:pt x="8998" y="556518"/>
                      <a:pt x="10710" y="606176"/>
                    </a:cubicBezTo>
                    <a:cubicBezTo>
                      <a:pt x="12422" y="655834"/>
                      <a:pt x="228180" y="700356"/>
                      <a:pt x="226468" y="750014"/>
                    </a:cubicBezTo>
                    <a:cubicBezTo>
                      <a:pt x="224756" y="799672"/>
                      <a:pt x="10710" y="854468"/>
                      <a:pt x="436" y="904126"/>
                    </a:cubicBezTo>
                    <a:cubicBezTo>
                      <a:pt x="-9838" y="953784"/>
                      <a:pt x="164823" y="1047964"/>
                      <a:pt x="164823" y="1047964"/>
                    </a:cubicBezTo>
                    <a:lnTo>
                      <a:pt x="164823" y="1047964"/>
                    </a:lnTo>
                    <a:lnTo>
                      <a:pt x="175097" y="10582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73" name="Straight Connector 72"/>
          <p:cNvCxnSpPr>
            <a:stCxn id="39" idx="1"/>
            <a:endCxn id="56" idx="4"/>
          </p:cNvCxnSpPr>
          <p:nvPr/>
        </p:nvCxnSpPr>
        <p:spPr>
          <a:xfrm flipH="1" flipV="1">
            <a:off x="3048000" y="4943154"/>
            <a:ext cx="317874" cy="622246"/>
          </a:xfrm>
          <a:prstGeom prst="line">
            <a:avLst/>
          </a:prstGeom>
        </p:spPr>
        <p:style>
          <a:lnRef idx="2">
            <a:schemeClr val="dk1"/>
          </a:lnRef>
          <a:fillRef idx="0">
            <a:schemeClr val="dk1"/>
          </a:fillRef>
          <a:effectRef idx="1">
            <a:schemeClr val="dk1"/>
          </a:effectRef>
          <a:fontRef idx="minor">
            <a:schemeClr val="tx1"/>
          </a:fontRef>
        </p:style>
      </p:cxnSp>
      <p:cxnSp>
        <p:nvCxnSpPr>
          <p:cNvPr id="74" name="Straight Connector 73"/>
          <p:cNvCxnSpPr>
            <a:stCxn id="53" idx="0"/>
            <a:endCxn id="67" idx="4"/>
          </p:cNvCxnSpPr>
          <p:nvPr/>
        </p:nvCxnSpPr>
        <p:spPr>
          <a:xfrm flipV="1">
            <a:off x="5084971" y="4943154"/>
            <a:ext cx="0" cy="532116"/>
          </a:xfrm>
          <a:prstGeom prst="line">
            <a:avLst/>
          </a:prstGeom>
        </p:spPr>
        <p:style>
          <a:lnRef idx="2">
            <a:schemeClr val="dk1"/>
          </a:lnRef>
          <a:fillRef idx="0">
            <a:schemeClr val="dk1"/>
          </a:fillRef>
          <a:effectRef idx="1">
            <a:schemeClr val="dk1"/>
          </a:effectRef>
          <a:fontRef idx="minor">
            <a:schemeClr val="tx1"/>
          </a:fontRef>
        </p:style>
      </p:cxnSp>
      <p:sp>
        <p:nvSpPr>
          <p:cNvPr id="90" name="TextBox 89"/>
          <p:cNvSpPr txBox="1"/>
          <p:nvPr/>
        </p:nvSpPr>
        <p:spPr>
          <a:xfrm>
            <a:off x="3080894" y="6199061"/>
            <a:ext cx="2409186" cy="369332"/>
          </a:xfrm>
          <a:prstGeom prst="rect">
            <a:avLst/>
          </a:prstGeom>
          <a:noFill/>
        </p:spPr>
        <p:txBody>
          <a:bodyPr wrap="square" rtlCol="0">
            <a:spAutoFit/>
          </a:bodyPr>
          <a:lstStyle/>
          <a:p>
            <a:pPr algn="ctr"/>
            <a:r>
              <a:rPr lang="en-US" dirty="0" smtClean="0"/>
              <a:t>(c) Combined</a:t>
            </a:r>
            <a:endParaRPr lang="en-US" dirty="0"/>
          </a:p>
        </p:txBody>
      </p:sp>
      <p:sp>
        <p:nvSpPr>
          <p:cNvPr id="53" name="Oval 52"/>
          <p:cNvSpPr/>
          <p:nvPr/>
        </p:nvSpPr>
        <p:spPr>
          <a:xfrm>
            <a:off x="4780171" y="547527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a:t>
            </a:r>
            <a:endParaRPr lang="en-US" b="1" dirty="0"/>
          </a:p>
        </p:txBody>
      </p:sp>
      <p:sp>
        <p:nvSpPr>
          <p:cNvPr id="61" name="Freeform 60"/>
          <p:cNvSpPr/>
          <p:nvPr/>
        </p:nvSpPr>
        <p:spPr>
          <a:xfrm>
            <a:off x="3429000" y="1600200"/>
            <a:ext cx="226478" cy="1058239"/>
          </a:xfrm>
          <a:custGeom>
            <a:avLst/>
            <a:gdLst>
              <a:gd name="connsiteX0" fmla="*/ 436 w 226478"/>
              <a:gd name="connsiteY0" fmla="*/ 0 h 1058239"/>
              <a:gd name="connsiteX1" fmla="*/ 195645 w 226478"/>
              <a:gd name="connsiteY1" fmla="*/ 164387 h 1058239"/>
              <a:gd name="connsiteX2" fmla="*/ 10710 w 226478"/>
              <a:gd name="connsiteY2" fmla="*/ 277403 h 1058239"/>
              <a:gd name="connsiteX3" fmla="*/ 216194 w 226478"/>
              <a:gd name="connsiteY3" fmla="*/ 452063 h 1058239"/>
              <a:gd name="connsiteX4" fmla="*/ 10710 w 226478"/>
              <a:gd name="connsiteY4" fmla="*/ 606176 h 1058239"/>
              <a:gd name="connsiteX5" fmla="*/ 226468 w 226478"/>
              <a:gd name="connsiteY5" fmla="*/ 750014 h 1058239"/>
              <a:gd name="connsiteX6" fmla="*/ 436 w 226478"/>
              <a:gd name="connsiteY6" fmla="*/ 904126 h 1058239"/>
              <a:gd name="connsiteX7" fmla="*/ 164823 w 226478"/>
              <a:gd name="connsiteY7" fmla="*/ 1047964 h 1058239"/>
              <a:gd name="connsiteX8" fmla="*/ 164823 w 226478"/>
              <a:gd name="connsiteY8" fmla="*/ 1047964 h 1058239"/>
              <a:gd name="connsiteX9" fmla="*/ 175097 w 226478"/>
              <a:gd name="connsiteY9" fmla="*/ 1058239 h 105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6478" h="1058239">
                <a:moveTo>
                  <a:pt x="436" y="0"/>
                </a:moveTo>
                <a:cubicBezTo>
                  <a:pt x="97184" y="59076"/>
                  <a:pt x="193933" y="118153"/>
                  <a:pt x="195645" y="164387"/>
                </a:cubicBezTo>
                <a:cubicBezTo>
                  <a:pt x="197357" y="210621"/>
                  <a:pt x="7285" y="229457"/>
                  <a:pt x="10710" y="277403"/>
                </a:cubicBezTo>
                <a:cubicBezTo>
                  <a:pt x="14135" y="325349"/>
                  <a:pt x="216194" y="397268"/>
                  <a:pt x="216194" y="452063"/>
                </a:cubicBezTo>
                <a:cubicBezTo>
                  <a:pt x="216194" y="506858"/>
                  <a:pt x="8998" y="556518"/>
                  <a:pt x="10710" y="606176"/>
                </a:cubicBezTo>
                <a:cubicBezTo>
                  <a:pt x="12422" y="655834"/>
                  <a:pt x="228180" y="700356"/>
                  <a:pt x="226468" y="750014"/>
                </a:cubicBezTo>
                <a:cubicBezTo>
                  <a:pt x="224756" y="799672"/>
                  <a:pt x="10710" y="854468"/>
                  <a:pt x="436" y="904126"/>
                </a:cubicBezTo>
                <a:cubicBezTo>
                  <a:pt x="-9838" y="953784"/>
                  <a:pt x="164823" y="1047964"/>
                  <a:pt x="164823" y="1047964"/>
                </a:cubicBezTo>
                <a:lnTo>
                  <a:pt x="164823" y="1047964"/>
                </a:lnTo>
                <a:lnTo>
                  <a:pt x="175097" y="10582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flipH="1" flipV="1">
            <a:off x="3045878" y="2755178"/>
            <a:ext cx="609600" cy="942668"/>
          </a:xfrm>
          <a:prstGeom prst="line">
            <a:avLst/>
          </a:prstGeom>
        </p:spPr>
        <p:style>
          <a:lnRef idx="2">
            <a:schemeClr val="dk1"/>
          </a:lnRef>
          <a:fillRef idx="0">
            <a:schemeClr val="dk1"/>
          </a:fillRef>
          <a:effectRef idx="1">
            <a:schemeClr val="dk1"/>
          </a:effectRef>
          <a:fontRef idx="minor">
            <a:schemeClr val="tx1"/>
          </a:fontRef>
        </p:style>
      </p:cxnSp>
      <p:cxnSp>
        <p:nvCxnSpPr>
          <p:cNvPr id="70" name="Straight Connector 69"/>
          <p:cNvCxnSpPr/>
          <p:nvPr/>
        </p:nvCxnSpPr>
        <p:spPr>
          <a:xfrm flipH="1" flipV="1">
            <a:off x="3640848" y="2755178"/>
            <a:ext cx="14630" cy="942668"/>
          </a:xfrm>
          <a:prstGeom prst="line">
            <a:avLst/>
          </a:prstGeom>
        </p:spPr>
        <p:style>
          <a:lnRef idx="2">
            <a:schemeClr val="dk1"/>
          </a:lnRef>
          <a:fillRef idx="0">
            <a:schemeClr val="dk1"/>
          </a:fillRef>
          <a:effectRef idx="1">
            <a:schemeClr val="dk1"/>
          </a:effectRef>
          <a:fontRef idx="minor">
            <a:schemeClr val="tx1"/>
          </a:fontRef>
        </p:style>
      </p:cxnSp>
      <p:cxnSp>
        <p:nvCxnSpPr>
          <p:cNvPr id="71" name="Straight Connector 70"/>
          <p:cNvCxnSpPr/>
          <p:nvPr/>
        </p:nvCxnSpPr>
        <p:spPr>
          <a:xfrm flipV="1">
            <a:off x="3655478" y="2755179"/>
            <a:ext cx="538531" cy="942667"/>
          </a:xfrm>
          <a:prstGeom prst="line">
            <a:avLst/>
          </a:prstGeom>
        </p:spPr>
        <p:style>
          <a:lnRef idx="2">
            <a:schemeClr val="dk1"/>
          </a:lnRef>
          <a:fillRef idx="0">
            <a:schemeClr val="dk1"/>
          </a:fillRef>
          <a:effectRef idx="1">
            <a:schemeClr val="dk1"/>
          </a:effectRef>
          <a:fontRef idx="minor">
            <a:schemeClr val="tx1"/>
          </a:fontRef>
        </p:style>
      </p:cxnSp>
      <p:sp>
        <p:nvSpPr>
          <p:cNvPr id="54" name="TextBox 53"/>
          <p:cNvSpPr txBox="1"/>
          <p:nvPr/>
        </p:nvSpPr>
        <p:spPr>
          <a:xfrm>
            <a:off x="26475" y="6568179"/>
            <a:ext cx="7848600" cy="338554"/>
          </a:xfrm>
          <a:prstGeom prst="rect">
            <a:avLst/>
          </a:prstGeom>
          <a:noFill/>
        </p:spPr>
        <p:txBody>
          <a:bodyPr wrap="square" rtlCol="0">
            <a:spAutoFit/>
          </a:bodyPr>
          <a:lstStyle/>
          <a:p>
            <a:r>
              <a:rPr lang="en-US" sz="1600" dirty="0" smtClean="0"/>
              <a:t>Source: </a:t>
            </a:r>
            <a:r>
              <a:rPr lang="en-US" sz="1600" i="1" dirty="0" smtClean="0"/>
              <a:t>Stallings</a:t>
            </a:r>
            <a:r>
              <a:rPr lang="en-US" sz="1600" dirty="0" smtClean="0"/>
              <a:t>, Operating Systems: Internals and design principles 7</a:t>
            </a:r>
            <a:r>
              <a:rPr lang="en-US" sz="1600" baseline="30000" dirty="0" smtClean="0"/>
              <a:t>th</a:t>
            </a:r>
            <a:r>
              <a:rPr lang="en-US" sz="1600" dirty="0" smtClean="0"/>
              <a:t> ed.</a:t>
            </a:r>
            <a:endParaRPr lang="en-US" sz="1600" dirty="0"/>
          </a:p>
        </p:txBody>
      </p:sp>
    </p:spTree>
    <p:extLst>
      <p:ext uri="{BB962C8B-B14F-4D97-AF65-F5344CB8AC3E}">
        <p14:creationId xmlns:p14="http://schemas.microsoft.com/office/powerpoint/2010/main" val="3918925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mtClean="0"/>
              <a:t>User-level threads</a:t>
            </a:r>
            <a:endParaRPr lang="he-IL" smtClean="0"/>
          </a:p>
        </p:txBody>
      </p:sp>
      <p:sp>
        <p:nvSpPr>
          <p:cNvPr id="3" name="Content Placeholder 2"/>
          <p:cNvSpPr>
            <a:spLocks noGrp="1"/>
          </p:cNvSpPr>
          <p:nvPr>
            <p:ph idx="1"/>
          </p:nvPr>
        </p:nvSpPr>
        <p:spPr>
          <a:xfrm>
            <a:off x="457200" y="1600200"/>
            <a:ext cx="8229600" cy="4572000"/>
          </a:xfrm>
        </p:spPr>
        <p:txBody>
          <a:bodyPr rtlCol="0">
            <a:normAutofit/>
          </a:bodyPr>
          <a:lstStyle/>
          <a:p>
            <a:pPr eaLnBrk="1" fontAlgn="auto" hangingPunct="1">
              <a:spcAft>
                <a:spcPts val="0"/>
              </a:spcAft>
              <a:buFont typeface="Arial" pitchFamily="34" charset="0"/>
              <a:buChar char="•"/>
              <a:defRPr/>
            </a:pPr>
            <a:r>
              <a:rPr lang="en-US" sz="2800" dirty="0" smtClean="0"/>
              <a:t>The kernel sees just the main thread of the process (all other threads that run within the process’ context are “invisible” to the kernel).</a:t>
            </a:r>
          </a:p>
          <a:p>
            <a:pPr eaLnBrk="1" fontAlgn="auto" hangingPunct="1">
              <a:spcAft>
                <a:spcPts val="0"/>
              </a:spcAft>
              <a:buFont typeface="Arial" pitchFamily="34" charset="0"/>
              <a:buChar char="•"/>
              <a:defRPr/>
            </a:pPr>
            <a:r>
              <a:rPr lang="en-US" sz="2800" dirty="0" smtClean="0"/>
              <a:t>The user application – </a:t>
            </a:r>
            <a:r>
              <a:rPr lang="en-US" sz="2800" i="1" dirty="0" smtClean="0"/>
              <a:t>not the kernel</a:t>
            </a:r>
            <a:r>
              <a:rPr lang="en-US" sz="2800" dirty="0" smtClean="0"/>
              <a:t> – is responsible for scheduling CPU time for its internal threads within the running time </a:t>
            </a:r>
            <a:r>
              <a:rPr lang="en-US" sz="2800" dirty="0"/>
              <a:t>scheduled </a:t>
            </a:r>
            <a:r>
              <a:rPr lang="en-US" sz="2800" dirty="0" smtClean="0"/>
              <a:t>for it by the kernel. </a:t>
            </a:r>
          </a:p>
          <a:p>
            <a:pPr eaLnBrk="1" fontAlgn="auto" hangingPunct="1">
              <a:spcAft>
                <a:spcPts val="0"/>
              </a:spcAft>
              <a:buFont typeface="Arial" pitchFamily="34" charset="0"/>
              <a:buChar char="•"/>
              <a:defRPr/>
            </a:pPr>
            <a:endParaRPr lang="he-IL" sz="2800" dirty="0"/>
          </a:p>
        </p:txBody>
      </p:sp>
      <p:sp>
        <p:nvSpPr>
          <p:cNvPr id="4" name="Slide Number Placeholder 3"/>
          <p:cNvSpPr>
            <a:spLocks noGrp="1"/>
          </p:cNvSpPr>
          <p:nvPr>
            <p:ph type="sldNum" sz="quarter" idx="12"/>
          </p:nvPr>
        </p:nvSpPr>
        <p:spPr/>
        <p:txBody>
          <a:bodyPr/>
          <a:lstStyle/>
          <a:p>
            <a:pPr>
              <a:defRPr/>
            </a:pPr>
            <a:fld id="{536037BA-12B8-4699-BD4C-5CB97F6C5088}" type="slidenum">
              <a:rPr lang="en-US" smtClean="0"/>
              <a:pPr>
                <a:defRPr/>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4818</TotalTime>
  <Words>3877</Words>
  <Application>Microsoft Office PowerPoint</Application>
  <PresentationFormat>On-screen Show (4:3)</PresentationFormat>
  <Paragraphs>669</Paragraphs>
  <Slides>48</Slides>
  <Notes>20</Notes>
  <HiddenSlides>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Calibri</vt:lpstr>
      <vt:lpstr>Courier New</vt:lpstr>
      <vt:lpstr>Miriam</vt:lpstr>
      <vt:lpstr>Times New Roman</vt:lpstr>
      <vt:lpstr>Wingdings</vt:lpstr>
      <vt:lpstr>Office Theme</vt:lpstr>
      <vt:lpstr>Operating Systems</vt:lpstr>
      <vt:lpstr>Threads</vt:lpstr>
      <vt:lpstr>Threads - Advantages</vt:lpstr>
      <vt:lpstr>Threads - Disadvantages</vt:lpstr>
      <vt:lpstr>Threads vs. Processes (“classic” approach – Linux’s clone results in some ambiguity) </vt:lpstr>
      <vt:lpstr>Threads – some known Issues</vt:lpstr>
      <vt:lpstr>User-level and Kernel-level Threads</vt:lpstr>
      <vt:lpstr>User-level and Kernel-level Threads</vt:lpstr>
      <vt:lpstr>User-level threads</vt:lpstr>
      <vt:lpstr>User-level threads (cont’d)</vt:lpstr>
      <vt:lpstr>Kernel-level threads</vt:lpstr>
      <vt:lpstr>User-level vs. kernel-level threads</vt:lpstr>
      <vt:lpstr>Threads in POSIX (pthreads)</vt:lpstr>
      <vt:lpstr>Threads in POSIX (pthreads) – cont’d</vt:lpstr>
      <vt:lpstr>Hello World!</vt:lpstr>
      <vt:lpstr>Example A – Version 1</vt:lpstr>
      <vt:lpstr>Example A – Version 1 possible output</vt:lpstr>
      <vt:lpstr>Example A – Version 2</vt:lpstr>
      <vt:lpstr>Example A – Version 2 possible output</vt:lpstr>
      <vt:lpstr>Example A – Version 3</vt:lpstr>
      <vt:lpstr>Example A – Version 3 output</vt:lpstr>
      <vt:lpstr>Example A – Version 4</vt:lpstr>
      <vt:lpstr>Example A – Version 4 possible output</vt:lpstr>
      <vt:lpstr>Example A – Version 5</vt:lpstr>
      <vt:lpstr>Example A – Version 5 possible output</vt:lpstr>
      <vt:lpstr>Synchronization</vt:lpstr>
      <vt:lpstr>Motivation</vt:lpstr>
      <vt:lpstr>Conditions for a good Solution</vt:lpstr>
      <vt:lpstr>Solution Archetypes</vt:lpstr>
      <vt:lpstr>XV6</vt:lpstr>
      <vt:lpstr>XV6 - Spinlock</vt:lpstr>
      <vt:lpstr>XV6 - Spinlock</vt:lpstr>
      <vt:lpstr>XV6 - Spinlock</vt:lpstr>
      <vt:lpstr>XV6 - Scheduler</vt:lpstr>
      <vt:lpstr>A tech. note on POSIX threads</vt:lpstr>
      <vt:lpstr>Thread-specific data</vt:lpstr>
      <vt:lpstr>Thread-specific data (cont’d)</vt:lpstr>
      <vt:lpstr>Thread-specific data (cont’d)</vt:lpstr>
      <vt:lpstr>Thread-specific data (cont’d)</vt:lpstr>
      <vt:lpstr>TSD Usage example</vt:lpstr>
      <vt:lpstr>PowerPoint Presentation</vt:lpstr>
      <vt:lpstr>PowerPoint Presentation</vt:lpstr>
      <vt:lpstr>PowerPoint Presentation</vt:lpstr>
      <vt:lpstr>Midterm – 2006</vt:lpstr>
      <vt:lpstr>Midterm – 2006 (cont’d)</vt:lpstr>
      <vt:lpstr>Midterm – 2006 (cont’d)</vt:lpstr>
      <vt:lpstr>Midterm – 2006 (cont’d)</vt:lpstr>
      <vt:lpstr>Midterm – 2006 (cont’d)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092</dc:title>
  <dc:creator>Adi</dc:creator>
  <cp:keywords>Threads</cp:keywords>
  <cp:lastModifiedBy>Vadim Levit</cp:lastModifiedBy>
  <cp:revision>355</cp:revision>
  <dcterms:created xsi:type="dcterms:W3CDTF">2008-04-21T07:27:33Z</dcterms:created>
  <dcterms:modified xsi:type="dcterms:W3CDTF">2017-04-18T10:01:20Z</dcterms:modified>
</cp:coreProperties>
</file>