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59" r:id="rId6"/>
    <p:sldId id="297" r:id="rId7"/>
    <p:sldId id="270" r:id="rId8"/>
    <p:sldId id="302" r:id="rId9"/>
    <p:sldId id="271" r:id="rId10"/>
    <p:sldId id="272" r:id="rId11"/>
    <p:sldId id="324" r:id="rId12"/>
    <p:sldId id="303" r:id="rId13"/>
    <p:sldId id="298" r:id="rId14"/>
    <p:sldId id="273" r:id="rId15"/>
    <p:sldId id="325" r:id="rId16"/>
    <p:sldId id="304" r:id="rId17"/>
    <p:sldId id="277" r:id="rId18"/>
    <p:sldId id="305" r:id="rId19"/>
    <p:sldId id="306" r:id="rId20"/>
    <p:sldId id="307" r:id="rId21"/>
    <p:sldId id="308" r:id="rId22"/>
    <p:sldId id="309" r:id="rId23"/>
    <p:sldId id="310" r:id="rId24"/>
    <p:sldId id="326" r:id="rId25"/>
    <p:sldId id="265" r:id="rId26"/>
    <p:sldId id="279" r:id="rId27"/>
    <p:sldId id="320" r:id="rId28"/>
    <p:sldId id="321" r:id="rId29"/>
    <p:sldId id="327" r:id="rId30"/>
    <p:sldId id="328" r:id="rId31"/>
    <p:sldId id="316" r:id="rId32"/>
    <p:sldId id="322" r:id="rId33"/>
    <p:sldId id="317" r:id="rId34"/>
    <p:sldId id="318" r:id="rId35"/>
    <p:sldId id="323" r:id="rId36"/>
    <p:sldId id="311" r:id="rId37"/>
    <p:sldId id="312" r:id="rId38"/>
    <p:sldId id="313" r:id="rId39"/>
    <p:sldId id="314" r:id="rId40"/>
    <p:sldId id="315" r:id="rId41"/>
  </p:sldIdLst>
  <p:sldSz cx="9144000" cy="6858000" type="screen4x3"/>
  <p:notesSz cx="6797675" cy="9874250"/>
  <p:defaultTextStyle>
    <a:defPPr>
      <a:defRPr lang="he-I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4" autoAdjust="0"/>
    <p:restoredTop sz="95213" autoAdjust="0"/>
  </p:normalViewPr>
  <p:slideViewPr>
    <p:cSldViewPr>
      <p:cViewPr varScale="1">
        <p:scale>
          <a:sx n="79" d="100"/>
          <a:sy n="79" d="100"/>
        </p:scale>
        <p:origin x="95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1275" y="0"/>
            <a:ext cx="2946400" cy="493713"/>
          </a:xfrm>
          <a:prstGeom prst="rect">
            <a:avLst/>
          </a:prstGeom>
        </p:spPr>
        <p:txBody>
          <a:bodyPr vert="horz" lIns="91440" tIns="45720" rIns="91440" bIns="45720" rtlCol="1"/>
          <a:lstStyle>
            <a:lvl1pPr algn="r" rtl="1" fontAlgn="auto">
              <a:spcBef>
                <a:spcPts val="0"/>
              </a:spcBef>
              <a:spcAft>
                <a:spcPts val="0"/>
              </a:spcAft>
              <a:defRPr sz="1200">
                <a:latin typeface="+mn-lt"/>
                <a:cs typeface="+mn-cs"/>
              </a:defRPr>
            </a:lvl1pPr>
          </a:lstStyle>
          <a:p>
            <a:pPr>
              <a:defRPr/>
            </a:pPr>
            <a:endParaRPr lang="he-IL"/>
          </a:p>
        </p:txBody>
      </p:sp>
      <p:sp>
        <p:nvSpPr>
          <p:cNvPr id="3" name="Date Placeholder 2"/>
          <p:cNvSpPr>
            <a:spLocks noGrp="1"/>
          </p:cNvSpPr>
          <p:nvPr>
            <p:ph type="dt" idx="1"/>
          </p:nvPr>
        </p:nvSpPr>
        <p:spPr>
          <a:xfrm>
            <a:off x="1588" y="0"/>
            <a:ext cx="2946400" cy="493713"/>
          </a:xfrm>
          <a:prstGeom prst="rect">
            <a:avLst/>
          </a:prstGeom>
        </p:spPr>
        <p:txBody>
          <a:bodyPr vert="horz" lIns="91440" tIns="45720" rIns="91440" bIns="45720" rtlCol="1"/>
          <a:lstStyle>
            <a:lvl1pPr algn="l" rtl="1" fontAlgn="auto">
              <a:spcBef>
                <a:spcPts val="0"/>
              </a:spcBef>
              <a:spcAft>
                <a:spcPts val="0"/>
              </a:spcAft>
              <a:defRPr sz="1200">
                <a:latin typeface="+mn-lt"/>
                <a:cs typeface="+mn-cs"/>
              </a:defRPr>
            </a:lvl1pPr>
          </a:lstStyle>
          <a:p>
            <a:pPr>
              <a:defRPr/>
            </a:pPr>
            <a:fld id="{EA4FE8B0-9493-4087-B0C2-159AD7DC9D21}" type="datetimeFigureOut">
              <a:rPr lang="he-IL"/>
              <a:pPr>
                <a:defRPr/>
              </a:pPr>
              <a:t>כ"ז/ניסן/תשע"ז</a:t>
            </a:fld>
            <a:endParaRPr lang="he-IL"/>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51275" y="9378950"/>
            <a:ext cx="2946400" cy="493713"/>
          </a:xfrm>
          <a:prstGeom prst="rect">
            <a:avLst/>
          </a:prstGeom>
        </p:spPr>
        <p:txBody>
          <a:bodyPr vert="horz" lIns="91440" tIns="45720" rIns="91440" bIns="45720" rtlCol="1" anchor="b"/>
          <a:lstStyle>
            <a:lvl1pPr algn="r" rtl="1" fontAlgn="auto">
              <a:spcBef>
                <a:spcPts val="0"/>
              </a:spcBef>
              <a:spcAft>
                <a:spcPts val="0"/>
              </a:spcAft>
              <a:defRPr sz="1200">
                <a:latin typeface="+mn-lt"/>
                <a:cs typeface="+mn-cs"/>
              </a:defRPr>
            </a:lvl1pPr>
          </a:lstStyle>
          <a:p>
            <a:pPr>
              <a:defRPr/>
            </a:pPr>
            <a:endParaRPr lang="he-IL"/>
          </a:p>
        </p:txBody>
      </p:sp>
      <p:sp>
        <p:nvSpPr>
          <p:cNvPr id="7" name="Slide Number Placeholder 6"/>
          <p:cNvSpPr>
            <a:spLocks noGrp="1"/>
          </p:cNvSpPr>
          <p:nvPr>
            <p:ph type="sldNum" sz="quarter" idx="5"/>
          </p:nvPr>
        </p:nvSpPr>
        <p:spPr>
          <a:xfrm>
            <a:off x="1588" y="9378950"/>
            <a:ext cx="2946400" cy="493713"/>
          </a:xfrm>
          <a:prstGeom prst="rect">
            <a:avLst/>
          </a:prstGeom>
        </p:spPr>
        <p:txBody>
          <a:bodyPr vert="horz" lIns="91440" tIns="45720" rIns="91440" bIns="45720" rtlCol="1" anchor="b"/>
          <a:lstStyle>
            <a:lvl1pPr algn="l" rtl="1" fontAlgn="auto">
              <a:spcBef>
                <a:spcPts val="0"/>
              </a:spcBef>
              <a:spcAft>
                <a:spcPts val="0"/>
              </a:spcAft>
              <a:defRPr sz="1200">
                <a:latin typeface="+mn-lt"/>
                <a:cs typeface="+mn-cs"/>
              </a:defRPr>
            </a:lvl1pPr>
          </a:lstStyle>
          <a:p>
            <a:pPr>
              <a:defRPr/>
            </a:pPr>
            <a:fld id="{7D8082FD-3413-4BB3-AC48-AF51E58E51FC}" type="slidenum">
              <a:rPr lang="he-IL"/>
              <a:pPr>
                <a:defRPr/>
              </a:pPr>
              <a:t>‹#›</a:t>
            </a:fld>
            <a:endParaRPr lang="he-IL"/>
          </a:p>
        </p:txBody>
      </p:sp>
    </p:spTree>
    <p:extLst>
      <p:ext uri="{BB962C8B-B14F-4D97-AF65-F5344CB8AC3E}">
        <p14:creationId xmlns:p14="http://schemas.microsoft.com/office/powerpoint/2010/main" val="1126840724"/>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a:lstStyle/>
          <a:p>
            <a:pPr eaLnBrk="1" hangingPunct="1">
              <a:spcBef>
                <a:spcPct val="0"/>
              </a:spcBef>
            </a:pPr>
            <a:endParaRPr lang="he-IL"/>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E17A23-93D1-4816-833A-1FF2E44B04CE}" type="slidenum">
              <a:rPr lang="he-IL" smtClean="0"/>
              <a:pPr fontAlgn="base">
                <a:spcBef>
                  <a:spcPct val="0"/>
                </a:spcBef>
                <a:spcAft>
                  <a:spcPct val="0"/>
                </a:spcAft>
                <a:defRPr/>
              </a:pPr>
              <a:t>1</a:t>
            </a:fld>
            <a:endParaRPr lang="he-IL"/>
          </a:p>
        </p:txBody>
      </p:sp>
    </p:spTree>
    <p:extLst>
      <p:ext uri="{BB962C8B-B14F-4D97-AF65-F5344CB8AC3E}">
        <p14:creationId xmlns:p14="http://schemas.microsoft.com/office/powerpoint/2010/main" val="3423148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5CA08D-4C31-41FD-8DDD-87B6EEFB1936}" type="slidenum">
              <a:rPr lang="he-IL" smtClean="0"/>
              <a:pPr fontAlgn="base">
                <a:spcBef>
                  <a:spcPct val="0"/>
                </a:spcBef>
                <a:spcAft>
                  <a:spcPct val="0"/>
                </a:spcAft>
                <a:defRPr/>
              </a:pPr>
              <a:t>10</a:t>
            </a:fld>
            <a:endParaRPr lang="he-IL"/>
          </a:p>
        </p:txBody>
      </p:sp>
    </p:spTree>
    <p:extLst>
      <p:ext uri="{BB962C8B-B14F-4D97-AF65-F5344CB8AC3E}">
        <p14:creationId xmlns:p14="http://schemas.microsoft.com/office/powerpoint/2010/main" val="145601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5CA08D-4C31-41FD-8DDD-87B6EEFB1936}" type="slidenum">
              <a:rPr lang="he-IL" smtClean="0"/>
              <a:pPr fontAlgn="base">
                <a:spcBef>
                  <a:spcPct val="0"/>
                </a:spcBef>
                <a:spcAft>
                  <a:spcPct val="0"/>
                </a:spcAft>
                <a:defRPr/>
              </a:pPr>
              <a:t>11</a:t>
            </a:fld>
            <a:endParaRPr lang="he-IL"/>
          </a:p>
        </p:txBody>
      </p:sp>
    </p:spTree>
    <p:extLst>
      <p:ext uri="{BB962C8B-B14F-4D97-AF65-F5344CB8AC3E}">
        <p14:creationId xmlns:p14="http://schemas.microsoft.com/office/powerpoint/2010/main" val="76928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pPr algn="l" rtl="0" eaLnBrk="1" hangingPunct="1">
              <a:spcBef>
                <a:spcPct val="0"/>
              </a:spcBef>
            </a:pPr>
            <a:endParaRPr lang="he-IL" dirty="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8DCFF7-E1CD-4CF0-B600-1CCF6A5761D1}" type="slidenum">
              <a:rPr lang="he-IL" smtClean="0"/>
              <a:pPr fontAlgn="base">
                <a:spcBef>
                  <a:spcPct val="0"/>
                </a:spcBef>
                <a:spcAft>
                  <a:spcPct val="0"/>
                </a:spcAft>
                <a:defRPr/>
              </a:pPr>
              <a:t>12</a:t>
            </a:fld>
            <a:endParaRPr lang="he-IL"/>
          </a:p>
        </p:txBody>
      </p:sp>
    </p:spTree>
    <p:extLst>
      <p:ext uri="{BB962C8B-B14F-4D97-AF65-F5344CB8AC3E}">
        <p14:creationId xmlns:p14="http://schemas.microsoft.com/office/powerpoint/2010/main" val="1502322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pPr algn="l" rtl="0" eaLnBrk="1" hangingPunct="1">
              <a:spcBef>
                <a:spcPct val="0"/>
              </a:spcBef>
            </a:pPr>
            <a:endParaRPr lang="he-IL" dirty="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D2FC75-2066-4035-862E-50FB3B4C89FB}" type="slidenum">
              <a:rPr lang="he-IL" smtClean="0"/>
              <a:pPr fontAlgn="base">
                <a:spcBef>
                  <a:spcPct val="0"/>
                </a:spcBef>
                <a:spcAft>
                  <a:spcPct val="0"/>
                </a:spcAft>
                <a:defRPr/>
              </a:pPr>
              <a:t>13</a:t>
            </a:fld>
            <a:endParaRPr lang="he-IL"/>
          </a:p>
        </p:txBody>
      </p:sp>
    </p:spTree>
    <p:extLst>
      <p:ext uri="{BB962C8B-B14F-4D97-AF65-F5344CB8AC3E}">
        <p14:creationId xmlns:p14="http://schemas.microsoft.com/office/powerpoint/2010/main" val="1367836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a:lstStyle/>
          <a:p>
            <a:pPr eaLnBrk="1" hangingPunct="1">
              <a:spcBef>
                <a:spcPct val="0"/>
              </a:spcBef>
            </a:pPr>
            <a:endParaRPr lang="he-IL"/>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FFF8A0-A8BE-4C7C-A333-6997CA2F759C}" type="slidenum">
              <a:rPr lang="he-IL" smtClean="0"/>
              <a:pPr fontAlgn="base">
                <a:spcBef>
                  <a:spcPct val="0"/>
                </a:spcBef>
                <a:spcAft>
                  <a:spcPct val="0"/>
                </a:spcAft>
                <a:defRPr/>
              </a:pPr>
              <a:t>14</a:t>
            </a:fld>
            <a:endParaRPr lang="he-IL"/>
          </a:p>
        </p:txBody>
      </p:sp>
    </p:spTree>
    <p:extLst>
      <p:ext uri="{BB962C8B-B14F-4D97-AF65-F5344CB8AC3E}">
        <p14:creationId xmlns:p14="http://schemas.microsoft.com/office/powerpoint/2010/main" val="267737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a:lstStyle/>
          <a:p>
            <a:pPr eaLnBrk="1" hangingPunct="1">
              <a:spcBef>
                <a:spcPct val="0"/>
              </a:spcBef>
            </a:pPr>
            <a:endParaRPr lang="he-IL"/>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A1BCCF-204F-4193-8CAA-26A041E5FF60}" type="slidenum">
              <a:rPr lang="he-IL" smtClean="0"/>
              <a:pPr fontAlgn="base">
                <a:spcBef>
                  <a:spcPct val="0"/>
                </a:spcBef>
                <a:spcAft>
                  <a:spcPct val="0"/>
                </a:spcAft>
                <a:defRPr/>
              </a:pPr>
              <a:t>15</a:t>
            </a:fld>
            <a:endParaRPr lang="he-IL"/>
          </a:p>
        </p:txBody>
      </p:sp>
    </p:spTree>
    <p:extLst>
      <p:ext uri="{BB962C8B-B14F-4D97-AF65-F5344CB8AC3E}">
        <p14:creationId xmlns:p14="http://schemas.microsoft.com/office/powerpoint/2010/main" val="101987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879D97-9A69-47EC-B4DE-E611229F583E}" type="slidenum">
              <a:rPr lang="he-IL" smtClean="0"/>
              <a:pPr fontAlgn="base">
                <a:spcBef>
                  <a:spcPct val="0"/>
                </a:spcBef>
                <a:spcAft>
                  <a:spcPct val="0"/>
                </a:spcAft>
                <a:defRPr/>
              </a:pPr>
              <a:t>17</a:t>
            </a:fld>
            <a:endParaRPr lang="he-IL"/>
          </a:p>
        </p:txBody>
      </p:sp>
    </p:spTree>
    <p:extLst>
      <p:ext uri="{BB962C8B-B14F-4D97-AF65-F5344CB8AC3E}">
        <p14:creationId xmlns:p14="http://schemas.microsoft.com/office/powerpoint/2010/main" val="652615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879D97-9A69-47EC-B4DE-E611229F583E}" type="slidenum">
              <a:rPr lang="he-IL" smtClean="0"/>
              <a:pPr fontAlgn="base">
                <a:spcBef>
                  <a:spcPct val="0"/>
                </a:spcBef>
                <a:spcAft>
                  <a:spcPct val="0"/>
                </a:spcAft>
                <a:defRPr/>
              </a:pPr>
              <a:t>18</a:t>
            </a:fld>
            <a:endParaRPr lang="he-IL"/>
          </a:p>
        </p:txBody>
      </p:sp>
    </p:spTree>
    <p:extLst>
      <p:ext uri="{BB962C8B-B14F-4D97-AF65-F5344CB8AC3E}">
        <p14:creationId xmlns:p14="http://schemas.microsoft.com/office/powerpoint/2010/main" val="3261118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879D97-9A69-47EC-B4DE-E611229F583E}" type="slidenum">
              <a:rPr lang="he-IL" smtClean="0"/>
              <a:pPr fontAlgn="base">
                <a:spcBef>
                  <a:spcPct val="0"/>
                </a:spcBef>
                <a:spcAft>
                  <a:spcPct val="0"/>
                </a:spcAft>
                <a:defRPr/>
              </a:pPr>
              <a:t>19</a:t>
            </a:fld>
            <a:endParaRPr lang="he-IL"/>
          </a:p>
        </p:txBody>
      </p:sp>
    </p:spTree>
    <p:extLst>
      <p:ext uri="{BB962C8B-B14F-4D97-AF65-F5344CB8AC3E}">
        <p14:creationId xmlns:p14="http://schemas.microsoft.com/office/powerpoint/2010/main" val="631396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879D97-9A69-47EC-B4DE-E611229F583E}" type="slidenum">
              <a:rPr lang="he-IL" smtClean="0"/>
              <a:pPr fontAlgn="base">
                <a:spcBef>
                  <a:spcPct val="0"/>
                </a:spcBef>
                <a:spcAft>
                  <a:spcPct val="0"/>
                </a:spcAft>
                <a:defRPr/>
              </a:pPr>
              <a:t>20</a:t>
            </a:fld>
            <a:endParaRPr lang="he-IL"/>
          </a:p>
        </p:txBody>
      </p:sp>
    </p:spTree>
    <p:extLst>
      <p:ext uri="{BB962C8B-B14F-4D97-AF65-F5344CB8AC3E}">
        <p14:creationId xmlns:p14="http://schemas.microsoft.com/office/powerpoint/2010/main" val="245368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a:lstStyle/>
          <a:p>
            <a:pPr eaLnBrk="1" hangingPunct="1">
              <a:spcBef>
                <a:spcPct val="0"/>
              </a:spcBef>
            </a:pPr>
            <a:endParaRPr lang="he-IL"/>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8885A8-2755-463A-ACB5-323D498B1AC3}" type="slidenum">
              <a:rPr lang="he-IL" smtClean="0"/>
              <a:pPr fontAlgn="base">
                <a:spcBef>
                  <a:spcPct val="0"/>
                </a:spcBef>
                <a:spcAft>
                  <a:spcPct val="0"/>
                </a:spcAft>
                <a:defRPr/>
              </a:pPr>
              <a:t>2</a:t>
            </a:fld>
            <a:endParaRPr lang="he-IL"/>
          </a:p>
        </p:txBody>
      </p:sp>
    </p:spTree>
    <p:extLst>
      <p:ext uri="{BB962C8B-B14F-4D97-AF65-F5344CB8AC3E}">
        <p14:creationId xmlns:p14="http://schemas.microsoft.com/office/powerpoint/2010/main" val="200828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879D97-9A69-47EC-B4DE-E611229F583E}" type="slidenum">
              <a:rPr lang="he-IL" smtClean="0"/>
              <a:pPr fontAlgn="base">
                <a:spcBef>
                  <a:spcPct val="0"/>
                </a:spcBef>
                <a:spcAft>
                  <a:spcPct val="0"/>
                </a:spcAft>
                <a:defRPr/>
              </a:pPr>
              <a:t>21</a:t>
            </a:fld>
            <a:endParaRPr lang="he-IL"/>
          </a:p>
        </p:txBody>
      </p:sp>
    </p:spTree>
    <p:extLst>
      <p:ext uri="{BB962C8B-B14F-4D97-AF65-F5344CB8AC3E}">
        <p14:creationId xmlns:p14="http://schemas.microsoft.com/office/powerpoint/2010/main" val="601024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879D97-9A69-47EC-B4DE-E611229F583E}" type="slidenum">
              <a:rPr lang="he-IL" smtClean="0"/>
              <a:pPr fontAlgn="base">
                <a:spcBef>
                  <a:spcPct val="0"/>
                </a:spcBef>
                <a:spcAft>
                  <a:spcPct val="0"/>
                </a:spcAft>
                <a:defRPr/>
              </a:pPr>
              <a:t>22</a:t>
            </a:fld>
            <a:endParaRPr lang="he-IL"/>
          </a:p>
        </p:txBody>
      </p:sp>
    </p:spTree>
    <p:extLst>
      <p:ext uri="{BB962C8B-B14F-4D97-AF65-F5344CB8AC3E}">
        <p14:creationId xmlns:p14="http://schemas.microsoft.com/office/powerpoint/2010/main" val="258653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algn="l" eaLnBrk="1" hangingPunct="1">
              <a:spcBef>
                <a:spcPct val="0"/>
              </a:spcBef>
            </a:pPr>
            <a:endParaRPr lang="he-IL"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879D97-9A69-47EC-B4DE-E611229F583E}" type="slidenum">
              <a:rPr lang="he-IL" smtClean="0"/>
              <a:pPr fontAlgn="base">
                <a:spcBef>
                  <a:spcPct val="0"/>
                </a:spcBef>
                <a:spcAft>
                  <a:spcPct val="0"/>
                </a:spcAft>
                <a:defRPr/>
              </a:pPr>
              <a:t>23</a:t>
            </a:fld>
            <a:endParaRPr lang="he-IL"/>
          </a:p>
        </p:txBody>
      </p:sp>
    </p:spTree>
    <p:extLst>
      <p:ext uri="{BB962C8B-B14F-4D97-AF65-F5344CB8AC3E}">
        <p14:creationId xmlns:p14="http://schemas.microsoft.com/office/powerpoint/2010/main" val="1822457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pPr algn="l" rtl="0" eaLnBrk="1" hangingPunct="1">
              <a:spcBef>
                <a:spcPct val="0"/>
              </a:spcBef>
            </a:pPr>
            <a:r>
              <a:rPr lang="en-US" dirty="0"/>
              <a:t>(a, b) &lt; (c, d)</a:t>
            </a:r>
          </a:p>
          <a:p>
            <a:pPr algn="l" rtl="0" eaLnBrk="1" hangingPunct="1">
              <a:spcBef>
                <a:spcPct val="0"/>
              </a:spcBef>
            </a:pPr>
            <a:r>
              <a:rPr lang="en-US" dirty="0"/>
              <a:t>is equivalent to:</a:t>
            </a:r>
          </a:p>
          <a:p>
            <a:pPr algn="l" rtl="0" eaLnBrk="1" hangingPunct="1">
              <a:spcBef>
                <a:spcPct val="0"/>
              </a:spcBef>
            </a:pPr>
            <a:r>
              <a:rPr lang="en-US" dirty="0"/>
              <a:t>(a &lt; c) or ((a == c) and (b &lt; d)) </a:t>
            </a:r>
            <a:endParaRPr lang="he-IL" dirty="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E99C55-3F73-4455-B362-43ACF442FE9A}" type="slidenum">
              <a:rPr lang="he-IL" smtClean="0"/>
              <a:pPr fontAlgn="base">
                <a:spcBef>
                  <a:spcPct val="0"/>
                </a:spcBef>
                <a:spcAft>
                  <a:spcPct val="0"/>
                </a:spcAft>
                <a:defRPr/>
              </a:pPr>
              <a:t>25</a:t>
            </a:fld>
            <a:endParaRPr lang="he-IL"/>
          </a:p>
        </p:txBody>
      </p:sp>
    </p:spTree>
    <p:extLst>
      <p:ext uri="{BB962C8B-B14F-4D97-AF65-F5344CB8AC3E}">
        <p14:creationId xmlns:p14="http://schemas.microsoft.com/office/powerpoint/2010/main" val="1142899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a:lstStyle/>
          <a:p>
            <a:pPr algn="l" rtl="0" eaLnBrk="1" hangingPunct="1">
              <a:spcBef>
                <a:spcPct val="0"/>
              </a:spcBef>
            </a:pPr>
            <a:endParaRPr lang="he-IL" dirty="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161C0A-23FB-4E64-BBA0-0F978CFA0E06}" type="slidenum">
              <a:rPr lang="he-IL" smtClean="0"/>
              <a:pPr fontAlgn="base">
                <a:spcBef>
                  <a:spcPct val="0"/>
                </a:spcBef>
                <a:spcAft>
                  <a:spcPct val="0"/>
                </a:spcAft>
                <a:defRPr/>
              </a:pPr>
              <a:t>26</a:t>
            </a:fld>
            <a:endParaRPr lang="he-IL"/>
          </a:p>
        </p:txBody>
      </p:sp>
    </p:spTree>
    <p:extLst>
      <p:ext uri="{BB962C8B-B14F-4D97-AF65-F5344CB8AC3E}">
        <p14:creationId xmlns:p14="http://schemas.microsoft.com/office/powerpoint/2010/main" val="31331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a:defRPr/>
            </a:pPr>
            <a:fld id="{7D8082FD-3413-4BB3-AC48-AF51E58E51FC}" type="slidenum">
              <a:rPr lang="he-IL" smtClean="0"/>
              <a:pPr>
                <a:defRPr/>
              </a:pPr>
              <a:t>27</a:t>
            </a:fld>
            <a:endParaRPr lang="he-IL"/>
          </a:p>
        </p:txBody>
      </p:sp>
    </p:spTree>
    <p:extLst>
      <p:ext uri="{BB962C8B-B14F-4D97-AF65-F5344CB8AC3E}">
        <p14:creationId xmlns:p14="http://schemas.microsoft.com/office/powerpoint/2010/main" val="2132958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a:defRPr/>
            </a:pPr>
            <a:fld id="{7D8082FD-3413-4BB3-AC48-AF51E58E51FC}" type="slidenum">
              <a:rPr lang="he-IL" smtClean="0"/>
              <a:pPr>
                <a:defRPr/>
              </a:pPr>
              <a:t>28</a:t>
            </a:fld>
            <a:endParaRPr lang="he-IL"/>
          </a:p>
        </p:txBody>
      </p:sp>
    </p:spTree>
    <p:extLst>
      <p:ext uri="{BB962C8B-B14F-4D97-AF65-F5344CB8AC3E}">
        <p14:creationId xmlns:p14="http://schemas.microsoft.com/office/powerpoint/2010/main" val="338288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CF999C-4AE7-4385-9F26-1353BB79CE2B}" type="slidenum">
              <a:rPr lang="en-US" smtClean="0"/>
              <a:pPr/>
              <a:t>30</a:t>
            </a:fld>
            <a:endParaRPr lang="en-US" smtClean="0"/>
          </a:p>
        </p:txBody>
      </p:sp>
    </p:spTree>
    <p:extLst>
      <p:ext uri="{BB962C8B-B14F-4D97-AF65-F5344CB8AC3E}">
        <p14:creationId xmlns:p14="http://schemas.microsoft.com/office/powerpoint/2010/main" val="2987344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r>
              <a:rPr lang="en-US" dirty="0"/>
              <a:t>Spinlock is used to</a:t>
            </a:r>
            <a:r>
              <a:rPr lang="en-US" baseline="0" dirty="0"/>
              <a:t> synchronized between different CPU’s running the kernel code and using common resources such as access to external controllers and memory</a:t>
            </a:r>
            <a:endParaRPr lang="he-IL"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31</a:t>
            </a:fld>
            <a:endParaRPr lang="he-IL"/>
          </a:p>
        </p:txBody>
      </p:sp>
    </p:spTree>
    <p:extLst>
      <p:ext uri="{BB962C8B-B14F-4D97-AF65-F5344CB8AC3E}">
        <p14:creationId xmlns:p14="http://schemas.microsoft.com/office/powerpoint/2010/main" val="1135136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r>
              <a:rPr lang="en-US" dirty="0"/>
              <a:t>Spinlock is used to</a:t>
            </a:r>
            <a:r>
              <a:rPr lang="en-US" baseline="0" dirty="0"/>
              <a:t> synchronized between different CPU’s running the kernel code and using common resources such as access to external controllers and memory</a:t>
            </a:r>
            <a:endParaRPr lang="he-IL"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32</a:t>
            </a:fld>
            <a:endParaRPr lang="he-IL"/>
          </a:p>
        </p:txBody>
      </p:sp>
    </p:spTree>
    <p:extLst>
      <p:ext uri="{BB962C8B-B14F-4D97-AF65-F5344CB8AC3E}">
        <p14:creationId xmlns:p14="http://schemas.microsoft.com/office/powerpoint/2010/main" val="546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eaLnBrk="1" hangingPunct="1">
              <a:spcBef>
                <a:spcPct val="0"/>
              </a:spcBef>
            </a:pPr>
            <a:endParaRPr lang="he-IL"/>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1F06B3-C954-4D9B-85FD-C3AF0E456586}" type="slidenum">
              <a:rPr lang="he-IL" smtClean="0"/>
              <a:pPr fontAlgn="base">
                <a:spcBef>
                  <a:spcPct val="0"/>
                </a:spcBef>
                <a:spcAft>
                  <a:spcPct val="0"/>
                </a:spcAft>
                <a:defRPr/>
              </a:pPr>
              <a:t>3</a:t>
            </a:fld>
            <a:endParaRPr lang="he-IL"/>
          </a:p>
        </p:txBody>
      </p:sp>
    </p:spTree>
    <p:extLst>
      <p:ext uri="{BB962C8B-B14F-4D97-AF65-F5344CB8AC3E}">
        <p14:creationId xmlns:p14="http://schemas.microsoft.com/office/powerpoint/2010/main" val="2150263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r>
              <a:rPr lang="en-US" dirty="0" err="1"/>
              <a:t>pushcli</a:t>
            </a:r>
            <a:r>
              <a:rPr lang="en-US" dirty="0"/>
              <a:t> disables</a:t>
            </a:r>
            <a:r>
              <a:rPr lang="en-US" baseline="0" dirty="0"/>
              <a:t> interrupts so the CPU will not return to handle a new request when in the middle of important code. If we would allow the CPU to receive interrupts it could return to handle an event via </a:t>
            </a:r>
            <a:r>
              <a:rPr lang="en-US" baseline="0" dirty="0" err="1"/>
              <a:t>alltraps</a:t>
            </a:r>
            <a:r>
              <a:rPr lang="en-US" baseline="0" dirty="0"/>
              <a:t> and try to take the lock again and get a panic (or deadlock if the panic would be removed).</a:t>
            </a:r>
          </a:p>
          <a:p>
            <a:pPr algn="l" rtl="0" eaLnBrk="1" hangingPunct="1">
              <a:spcBef>
                <a:spcPct val="0"/>
              </a:spcBef>
            </a:pPr>
            <a:r>
              <a:rPr lang="en-US" baseline="0" dirty="0"/>
              <a:t>The </a:t>
            </a:r>
            <a:r>
              <a:rPr lang="en-US" baseline="0" dirty="0" err="1"/>
              <a:t>pushcli</a:t>
            </a:r>
            <a:r>
              <a:rPr lang="en-US" baseline="0" dirty="0"/>
              <a:t> / </a:t>
            </a:r>
            <a:r>
              <a:rPr lang="en-US" baseline="0" dirty="0" err="1"/>
              <a:t>popcli</a:t>
            </a:r>
            <a:r>
              <a:rPr lang="en-US" baseline="0" dirty="0"/>
              <a:t> functions work as a stack disabling interrupts until the stack is empty.</a:t>
            </a:r>
          </a:p>
          <a:p>
            <a:pPr algn="l" rtl="0" eaLnBrk="1" hangingPunct="1">
              <a:spcBef>
                <a:spcPct val="0"/>
              </a:spcBef>
            </a:pPr>
            <a:endParaRPr lang="en-US" dirty="0"/>
          </a:p>
          <a:p>
            <a:pPr algn="l" rtl="0" eaLnBrk="1" hangingPunct="1">
              <a:spcBef>
                <a:spcPct val="0"/>
              </a:spcBef>
            </a:pPr>
            <a:r>
              <a:rPr lang="en-US" dirty="0"/>
              <a:t>Notice that this is a type of busy wait, we keep trying to take the lock using the </a:t>
            </a:r>
            <a:r>
              <a:rPr lang="en-US" dirty="0" err="1"/>
              <a:t>xchg</a:t>
            </a:r>
            <a:r>
              <a:rPr lang="en-US" baseline="0" dirty="0"/>
              <a:t> action (atomic).</a:t>
            </a:r>
          </a:p>
          <a:p>
            <a:pPr algn="l" rtl="0" eaLnBrk="1" hangingPunct="1">
              <a:spcBef>
                <a:spcPct val="0"/>
              </a:spcBef>
            </a:pPr>
            <a:r>
              <a:rPr lang="en-US" baseline="0" dirty="0"/>
              <a:t>This makes acquire a blocking action for the entire CPU! (not process)</a:t>
            </a:r>
          </a:p>
          <a:p>
            <a:pPr algn="l" rtl="0" eaLnBrk="1" hangingPunct="1">
              <a:spcBef>
                <a:spcPct val="0"/>
              </a:spcBef>
            </a:pPr>
            <a:endParaRPr lang="en-US" baseline="0" dirty="0"/>
          </a:p>
          <a:p>
            <a:pPr algn="l" rtl="0" eaLnBrk="1" hangingPunct="1">
              <a:spcBef>
                <a:spcPct val="0"/>
              </a:spcBef>
            </a:pPr>
            <a:endParaRPr lang="he-IL"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33</a:t>
            </a:fld>
            <a:endParaRPr lang="he-IL"/>
          </a:p>
        </p:txBody>
      </p:sp>
    </p:spTree>
    <p:extLst>
      <p:ext uri="{BB962C8B-B14F-4D97-AF65-F5344CB8AC3E}">
        <p14:creationId xmlns:p14="http://schemas.microsoft.com/office/powerpoint/2010/main" val="3432547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endParaRPr lang="he-IL"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34</a:t>
            </a:fld>
            <a:endParaRPr lang="he-IL"/>
          </a:p>
        </p:txBody>
      </p:sp>
    </p:spTree>
    <p:extLst>
      <p:ext uri="{BB962C8B-B14F-4D97-AF65-F5344CB8AC3E}">
        <p14:creationId xmlns:p14="http://schemas.microsoft.com/office/powerpoint/2010/main" val="64211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a:lstStyle/>
          <a:p>
            <a:pPr algn="l" rtl="0"/>
            <a:r>
              <a:rPr lang="en-US" i="1">
                <a:cs typeface="Arial" charset="0"/>
              </a:rPr>
              <a:t>Reductio ad absurdum</a:t>
            </a:r>
            <a:endParaRPr lang="en-US">
              <a:cs typeface="Arial" charset="0"/>
            </a:endParaRPr>
          </a:p>
        </p:txBody>
      </p:sp>
      <p:sp>
        <p:nvSpPr>
          <p:cNvPr id="4" name="Slide Number Placeholder 3"/>
          <p:cNvSpPr>
            <a:spLocks noGrp="1"/>
          </p:cNvSpPr>
          <p:nvPr>
            <p:ph type="sldNum" sz="quarter" idx="5"/>
          </p:nvPr>
        </p:nvSpPr>
        <p:spPr/>
        <p:txBody>
          <a:bodyPr/>
          <a:lstStyle/>
          <a:p>
            <a:pPr>
              <a:defRPr/>
            </a:pPr>
            <a:fld id="{379C05B8-F8CA-433B-9A91-FD1F83373235}" type="slidenum">
              <a:rPr lang="he-IL" smtClean="0"/>
              <a:pPr>
                <a:defRPr/>
              </a:pPr>
              <a:t>37</a:t>
            </a:fld>
            <a:endParaRPr lang="he-IL"/>
          </a:p>
        </p:txBody>
      </p:sp>
    </p:spTree>
    <p:extLst>
      <p:ext uri="{BB962C8B-B14F-4D97-AF65-F5344CB8AC3E}">
        <p14:creationId xmlns:p14="http://schemas.microsoft.com/office/powerpoint/2010/main" val="428013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a:lstStyle/>
          <a:p>
            <a:pPr algn="l" rtl="0"/>
            <a:r>
              <a:rPr lang="en-US" i="1">
                <a:cs typeface="Arial" charset="0"/>
              </a:rPr>
              <a:t>Reductio ad absurdum</a:t>
            </a:r>
            <a:endParaRPr lang="en-US">
              <a:cs typeface="Arial" charset="0"/>
            </a:endParaRPr>
          </a:p>
        </p:txBody>
      </p:sp>
      <p:sp>
        <p:nvSpPr>
          <p:cNvPr id="4" name="Slide Number Placeholder 3"/>
          <p:cNvSpPr>
            <a:spLocks noGrp="1"/>
          </p:cNvSpPr>
          <p:nvPr>
            <p:ph type="sldNum" sz="quarter" idx="5"/>
          </p:nvPr>
        </p:nvSpPr>
        <p:spPr/>
        <p:txBody>
          <a:bodyPr/>
          <a:lstStyle/>
          <a:p>
            <a:pPr>
              <a:defRPr/>
            </a:pPr>
            <a:fld id="{3778ABE4-6899-43C7-8634-AF919D5255DE}" type="slidenum">
              <a:rPr lang="he-IL" smtClean="0"/>
              <a:pPr>
                <a:defRPr/>
              </a:pPr>
              <a:t>38</a:t>
            </a:fld>
            <a:endParaRPr lang="he-IL"/>
          </a:p>
        </p:txBody>
      </p:sp>
    </p:spTree>
    <p:extLst>
      <p:ext uri="{BB962C8B-B14F-4D97-AF65-F5344CB8AC3E}">
        <p14:creationId xmlns:p14="http://schemas.microsoft.com/office/powerpoint/2010/main" val="3625908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a:lstStyle/>
          <a:p>
            <a:pPr algn="l" rtl="0"/>
            <a:r>
              <a:rPr lang="en-US" i="1">
                <a:cs typeface="Arial" charset="0"/>
              </a:rPr>
              <a:t>Reductio ad absurdum</a:t>
            </a:r>
            <a:endParaRPr lang="en-US">
              <a:cs typeface="Arial" charset="0"/>
            </a:endParaRPr>
          </a:p>
        </p:txBody>
      </p:sp>
      <p:sp>
        <p:nvSpPr>
          <p:cNvPr id="4" name="Slide Number Placeholder 3"/>
          <p:cNvSpPr>
            <a:spLocks noGrp="1"/>
          </p:cNvSpPr>
          <p:nvPr>
            <p:ph type="sldNum" sz="quarter" idx="5"/>
          </p:nvPr>
        </p:nvSpPr>
        <p:spPr/>
        <p:txBody>
          <a:bodyPr/>
          <a:lstStyle/>
          <a:p>
            <a:pPr>
              <a:defRPr/>
            </a:pPr>
            <a:fld id="{44B01A01-22B2-47F1-AE77-B7A08AEF9BE4}" type="slidenum">
              <a:rPr lang="he-IL" smtClean="0"/>
              <a:pPr>
                <a:defRPr/>
              </a:pPr>
              <a:t>40</a:t>
            </a:fld>
            <a:endParaRPr lang="he-IL"/>
          </a:p>
        </p:txBody>
      </p:sp>
    </p:spTree>
    <p:extLst>
      <p:ext uri="{BB962C8B-B14F-4D97-AF65-F5344CB8AC3E}">
        <p14:creationId xmlns:p14="http://schemas.microsoft.com/office/powerpoint/2010/main" val="2834555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pPr algn="l" rtl="0" eaLnBrk="1" hangingPunct="1">
              <a:spcBef>
                <a:spcPct val="0"/>
              </a:spcBef>
            </a:pPr>
            <a:r>
              <a:rPr lang="en-US" dirty="0"/>
              <a:t>Priority inversion may also occur with semaphores although results won’t be as</a:t>
            </a:r>
            <a:r>
              <a:rPr lang="en-US" baseline="0" dirty="0"/>
              <a:t> </a:t>
            </a:r>
            <a:r>
              <a:rPr lang="en-US" baseline="0"/>
              <a:t>bad:</a:t>
            </a:r>
            <a:endParaRPr lang="en-US" baseline="0" dirty="0"/>
          </a:p>
          <a:p>
            <a:pPr algn="l" rtl="0" eaLnBrk="1" hangingPunct="1">
              <a:spcBef>
                <a:spcPct val="0"/>
              </a:spcBef>
            </a:pPr>
            <a:r>
              <a:rPr lang="en-US" dirty="0">
                <a:cs typeface="Arial" charset="0"/>
              </a:rPr>
              <a:t>Task </a:t>
            </a:r>
            <a:r>
              <a:rPr lang="en-US" i="1" dirty="0">
                <a:effectLst>
                  <a:outerShdw blurRad="38100" dist="38100" dir="2700000" algn="tl">
                    <a:srgbClr val="000000">
                      <a:alpha val="43137"/>
                    </a:srgbClr>
                  </a:outerShdw>
                </a:effectLst>
                <a:cs typeface="Arial" charset="0"/>
              </a:rPr>
              <a:t>L</a:t>
            </a:r>
            <a:r>
              <a:rPr lang="en-US" dirty="0">
                <a:cs typeface="Arial" charset="0"/>
              </a:rPr>
              <a:t> (low priority) runs and gains exclusive use of resource </a:t>
            </a:r>
            <a:r>
              <a:rPr lang="en-US" i="1" dirty="0">
                <a:effectLst>
                  <a:outerShdw blurRad="38100" dist="38100" dir="2700000" algn="tl">
                    <a:srgbClr val="000000">
                      <a:alpha val="43137"/>
                    </a:srgbClr>
                  </a:outerShdw>
                </a:effectLst>
                <a:cs typeface="Arial" charset="0"/>
              </a:rPr>
              <a:t>R</a:t>
            </a:r>
            <a:r>
              <a:rPr lang="en-US" dirty="0">
                <a:cs typeface="Arial" charset="0"/>
              </a:rPr>
              <a:t>. </a:t>
            </a:r>
            <a:r>
              <a:rPr lang="en-US" i="1" dirty="0">
                <a:effectLst>
                  <a:outerShdw blurRad="38100" dist="38100" dir="2700000" algn="tl">
                    <a:srgbClr val="000000">
                      <a:alpha val="43137"/>
                    </a:srgbClr>
                  </a:outerShdw>
                </a:effectLst>
                <a:cs typeface="Arial" charset="0"/>
              </a:rPr>
              <a:t>H</a:t>
            </a:r>
            <a:r>
              <a:rPr lang="en-US" dirty="0">
                <a:cs typeface="Arial" charset="0"/>
              </a:rPr>
              <a:t> (high priority) task is introduced and attempts to acquire </a:t>
            </a:r>
            <a:r>
              <a:rPr lang="en-US" i="1" dirty="0">
                <a:effectLst>
                  <a:outerShdw blurRad="38100" dist="38100" dir="2700000" algn="tl">
                    <a:srgbClr val="000000">
                      <a:alpha val="43137"/>
                    </a:srgbClr>
                  </a:outerShdw>
                </a:effectLst>
                <a:cs typeface="Arial" charset="0"/>
              </a:rPr>
              <a:t>R</a:t>
            </a:r>
            <a:r>
              <a:rPr lang="en-US" dirty="0">
                <a:cs typeface="Arial" charset="0"/>
              </a:rPr>
              <a:t> – blocked. </a:t>
            </a:r>
            <a:r>
              <a:rPr lang="en-US" i="1" dirty="0">
                <a:effectLst>
                  <a:outerShdw blurRad="38100" dist="38100" dir="2700000" algn="tl">
                    <a:srgbClr val="000000">
                      <a:alpha val="43137"/>
                    </a:srgbClr>
                  </a:outerShdw>
                </a:effectLst>
                <a:cs typeface="Arial" charset="0"/>
              </a:rPr>
              <a:t>M</a:t>
            </a:r>
            <a:r>
              <a:rPr lang="en-US" dirty="0">
                <a:cs typeface="Arial" charset="0"/>
              </a:rPr>
              <a:t> (medium priority) becomes </a:t>
            </a:r>
            <a:r>
              <a:rPr lang="en-US" dirty="0" err="1">
                <a:cs typeface="Arial" charset="0"/>
              </a:rPr>
              <a:t>runnable</a:t>
            </a:r>
            <a:r>
              <a:rPr lang="en-US" dirty="0">
                <a:cs typeface="Arial" charset="0"/>
              </a:rPr>
              <a:t> before </a:t>
            </a:r>
            <a:r>
              <a:rPr lang="en-US" i="1" dirty="0">
                <a:effectLst>
                  <a:outerShdw blurRad="38100" dist="38100" dir="2700000" algn="tl">
                    <a:srgbClr val="000000">
                      <a:alpha val="43137"/>
                    </a:srgbClr>
                  </a:outerShdw>
                </a:effectLst>
                <a:cs typeface="Arial" charset="0"/>
              </a:rPr>
              <a:t>L</a:t>
            </a:r>
            <a:r>
              <a:rPr lang="en-US" dirty="0">
                <a:cs typeface="Arial" charset="0"/>
              </a:rPr>
              <a:t> releases </a:t>
            </a:r>
            <a:r>
              <a:rPr lang="en-US" i="1" dirty="0">
                <a:effectLst>
                  <a:outerShdw blurRad="38100" dist="38100" dir="2700000" algn="tl">
                    <a:srgbClr val="000000">
                      <a:alpha val="43137"/>
                    </a:srgbClr>
                  </a:outerShdw>
                </a:effectLst>
                <a:cs typeface="Arial" charset="0"/>
              </a:rPr>
              <a:t>R</a:t>
            </a:r>
            <a:r>
              <a:rPr lang="en-US" dirty="0">
                <a:cs typeface="Arial" charset="0"/>
              </a:rPr>
              <a:t>. </a:t>
            </a:r>
            <a:br>
              <a:rPr lang="en-US" dirty="0">
                <a:cs typeface="Arial" charset="0"/>
              </a:rPr>
            </a:br>
            <a:r>
              <a:rPr lang="en-US" dirty="0">
                <a:cs typeface="Arial" charset="0"/>
              </a:rPr>
              <a:t>Result: </a:t>
            </a:r>
            <a:r>
              <a:rPr lang="en-US" i="1" dirty="0">
                <a:effectLst>
                  <a:outerShdw blurRad="38100" dist="38100" dir="2700000" algn="tl">
                    <a:srgbClr val="000000">
                      <a:alpha val="43137"/>
                    </a:srgbClr>
                  </a:outerShdw>
                </a:effectLst>
                <a:cs typeface="Arial" charset="0"/>
              </a:rPr>
              <a:t>L</a:t>
            </a:r>
            <a:r>
              <a:rPr lang="en-US" dirty="0">
                <a:cs typeface="Arial" charset="0"/>
              </a:rPr>
              <a:t> can’t run and release </a:t>
            </a:r>
            <a:r>
              <a:rPr lang="en-US" i="1" dirty="0">
                <a:effectLst>
                  <a:outerShdw blurRad="38100" dist="38100" dir="2700000" algn="tl">
                    <a:srgbClr val="000000">
                      <a:alpha val="43137"/>
                    </a:srgbClr>
                  </a:outerShdw>
                </a:effectLst>
                <a:cs typeface="Arial" charset="0"/>
              </a:rPr>
              <a:t>R</a:t>
            </a:r>
            <a:r>
              <a:rPr lang="en-US" dirty="0">
                <a:cs typeface="Arial" charset="0"/>
              </a:rPr>
              <a:t>, </a:t>
            </a:r>
            <a:r>
              <a:rPr lang="en-US" i="1" dirty="0">
                <a:effectLst>
                  <a:outerShdw blurRad="38100" dist="38100" dir="2700000" algn="tl">
                    <a:srgbClr val="000000">
                      <a:alpha val="43137"/>
                    </a:srgbClr>
                  </a:outerShdw>
                </a:effectLst>
                <a:cs typeface="Arial" charset="0"/>
              </a:rPr>
              <a:t>H</a:t>
            </a:r>
            <a:r>
              <a:rPr lang="en-US" dirty="0">
                <a:cs typeface="Arial" charset="0"/>
              </a:rPr>
              <a:t> is waiting for </a:t>
            </a:r>
            <a:r>
              <a:rPr lang="en-US" i="1" dirty="0">
                <a:effectLst>
                  <a:outerShdw blurRad="38100" dist="38100" dir="2700000" algn="tl">
                    <a:srgbClr val="000000">
                      <a:alpha val="43137"/>
                    </a:srgbClr>
                  </a:outerShdw>
                </a:effectLst>
                <a:cs typeface="Arial" charset="0"/>
              </a:rPr>
              <a:t>R</a:t>
            </a:r>
            <a:r>
              <a:rPr lang="en-US" dirty="0">
                <a:cs typeface="Arial" charset="0"/>
              </a:rPr>
              <a:t> (and </a:t>
            </a:r>
            <a:r>
              <a:rPr lang="en-US" i="1" dirty="0">
                <a:effectLst>
                  <a:outerShdw blurRad="38100" dist="38100" dir="2700000" algn="tl">
                    <a:srgbClr val="000000">
                      <a:alpha val="43137"/>
                    </a:srgbClr>
                  </a:outerShdw>
                </a:effectLst>
                <a:cs typeface="Arial" charset="0"/>
              </a:rPr>
              <a:t>L</a:t>
            </a:r>
            <a:r>
              <a:rPr lang="en-US" dirty="0">
                <a:cs typeface="Arial" charset="0"/>
              </a:rPr>
              <a:t>) as long as </a:t>
            </a:r>
            <a:r>
              <a:rPr lang="en-US" i="1" dirty="0">
                <a:effectLst>
                  <a:outerShdw blurRad="38100" dist="38100" dir="2700000" algn="tl">
                    <a:srgbClr val="000000">
                      <a:alpha val="43137"/>
                    </a:srgbClr>
                  </a:outerShdw>
                </a:effectLst>
                <a:cs typeface="Arial" charset="0"/>
              </a:rPr>
              <a:t>M</a:t>
            </a:r>
            <a:r>
              <a:rPr lang="en-US" dirty="0">
                <a:cs typeface="Arial" charset="0"/>
              </a:rPr>
              <a:t> keeps running.</a:t>
            </a:r>
            <a:endParaRPr lang="he-IL" dirty="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420DDD-92BC-42CC-8A03-0EA79D9CCB66}" type="slidenum">
              <a:rPr lang="he-IL" smtClean="0"/>
              <a:pPr fontAlgn="base">
                <a:spcBef>
                  <a:spcPct val="0"/>
                </a:spcBef>
                <a:spcAft>
                  <a:spcPct val="0"/>
                </a:spcAft>
                <a:defRPr/>
              </a:pPr>
              <a:t>4</a:t>
            </a:fld>
            <a:endParaRPr lang="he-IL"/>
          </a:p>
        </p:txBody>
      </p:sp>
    </p:spTree>
    <p:extLst>
      <p:ext uri="{BB962C8B-B14F-4D97-AF65-F5344CB8AC3E}">
        <p14:creationId xmlns:p14="http://schemas.microsoft.com/office/powerpoint/2010/main" val="161483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he-IL"/>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FFCE1A-414C-4F69-A36D-98B957B47FF1}" type="slidenum">
              <a:rPr lang="he-IL" smtClean="0"/>
              <a:pPr fontAlgn="base">
                <a:spcBef>
                  <a:spcPct val="0"/>
                </a:spcBef>
                <a:spcAft>
                  <a:spcPct val="0"/>
                </a:spcAft>
                <a:defRPr/>
              </a:pPr>
              <a:t>5</a:t>
            </a:fld>
            <a:endParaRPr lang="he-IL"/>
          </a:p>
        </p:txBody>
      </p:sp>
    </p:spTree>
    <p:extLst>
      <p:ext uri="{BB962C8B-B14F-4D97-AF65-F5344CB8AC3E}">
        <p14:creationId xmlns:p14="http://schemas.microsoft.com/office/powerpoint/2010/main" val="22017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pPr algn="l" rtl="0" eaLnBrk="1" hangingPunct="1">
              <a:spcBef>
                <a:spcPct val="0"/>
              </a:spcBef>
            </a:pPr>
            <a:r>
              <a:rPr lang="en-US" dirty="0"/>
              <a:t>If we only examine code lines, then the</a:t>
            </a:r>
            <a:r>
              <a:rPr lang="en-US" baseline="0" dirty="0"/>
              <a:t> number of scheduling combinations is </a:t>
            </a:r>
            <a:r>
              <a:rPr lang="en-US" baseline="0" dirty="0">
                <a:sym typeface="Wingdings" pitchFamily="2" charset="2"/>
              </a:rPr>
              <a:t>6!/(3!*3!)=20, however, since the while loop is comprised of three different operations (assessing both parts + an AND operation) there are significantly more scheduling alternatives: </a:t>
            </a:r>
            <a:r>
              <a:rPr lang="en-US" baseline="0" dirty="0"/>
              <a:t>10!/(5!*5!)</a:t>
            </a:r>
            <a:endParaRPr lang="he-IL" dirty="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8DCFF7-E1CD-4CF0-B600-1CCF6A5761D1}" type="slidenum">
              <a:rPr lang="he-IL" smtClean="0"/>
              <a:pPr fontAlgn="base">
                <a:spcBef>
                  <a:spcPct val="0"/>
                </a:spcBef>
                <a:spcAft>
                  <a:spcPct val="0"/>
                </a:spcAft>
                <a:defRPr/>
              </a:pPr>
              <a:t>6</a:t>
            </a:fld>
            <a:endParaRPr lang="he-IL"/>
          </a:p>
        </p:txBody>
      </p:sp>
    </p:spTree>
    <p:extLst>
      <p:ext uri="{BB962C8B-B14F-4D97-AF65-F5344CB8AC3E}">
        <p14:creationId xmlns:p14="http://schemas.microsoft.com/office/powerpoint/2010/main" val="276020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algn="l" rtl="0" eaLnBrk="1" hangingPunct="1">
              <a:spcBef>
                <a:spcPct val="0"/>
              </a:spcBef>
            </a:pPr>
            <a:endParaRPr lang="he-IL" dirty="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D43158-BDC4-4675-803C-559B102D8573}" type="slidenum">
              <a:rPr lang="he-IL" smtClean="0"/>
              <a:pPr fontAlgn="base">
                <a:spcBef>
                  <a:spcPct val="0"/>
                </a:spcBef>
                <a:spcAft>
                  <a:spcPct val="0"/>
                </a:spcAft>
                <a:defRPr/>
              </a:pPr>
              <a:t>7</a:t>
            </a:fld>
            <a:endParaRPr lang="he-IL"/>
          </a:p>
        </p:txBody>
      </p:sp>
    </p:spTree>
    <p:extLst>
      <p:ext uri="{BB962C8B-B14F-4D97-AF65-F5344CB8AC3E}">
        <p14:creationId xmlns:p14="http://schemas.microsoft.com/office/powerpoint/2010/main" val="1335821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pPr algn="l" rtl="0" eaLnBrk="1" hangingPunct="1">
              <a:spcBef>
                <a:spcPct val="0"/>
              </a:spcBef>
            </a:pPr>
            <a:endParaRPr lang="he-IL" dirty="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8DCFF7-E1CD-4CF0-B600-1CCF6A5761D1}" type="slidenum">
              <a:rPr lang="he-IL" smtClean="0"/>
              <a:pPr fontAlgn="base">
                <a:spcBef>
                  <a:spcPct val="0"/>
                </a:spcBef>
                <a:spcAft>
                  <a:spcPct val="0"/>
                </a:spcAft>
                <a:defRPr/>
              </a:pPr>
              <a:t>8</a:t>
            </a:fld>
            <a:endParaRPr lang="he-IL"/>
          </a:p>
        </p:txBody>
      </p:sp>
    </p:spTree>
    <p:extLst>
      <p:ext uri="{BB962C8B-B14F-4D97-AF65-F5344CB8AC3E}">
        <p14:creationId xmlns:p14="http://schemas.microsoft.com/office/powerpoint/2010/main" val="316328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a:lstStyle/>
          <a:p>
            <a:pPr algn="l" rtl="0" eaLnBrk="1" hangingPunct="1">
              <a:spcBef>
                <a:spcPct val="0"/>
              </a:spcBef>
            </a:pPr>
            <a:endParaRPr lang="he-IL" dirty="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9E2E9B-29B8-461A-842C-54DA668F67B9}" type="slidenum">
              <a:rPr lang="he-IL" smtClean="0"/>
              <a:pPr fontAlgn="base">
                <a:spcBef>
                  <a:spcPct val="0"/>
                </a:spcBef>
                <a:spcAft>
                  <a:spcPct val="0"/>
                </a:spcAft>
                <a:defRPr/>
              </a:pPr>
              <a:t>9</a:t>
            </a:fld>
            <a:endParaRPr lang="he-IL"/>
          </a:p>
        </p:txBody>
      </p:sp>
    </p:spTree>
    <p:extLst>
      <p:ext uri="{BB962C8B-B14F-4D97-AF65-F5344CB8AC3E}">
        <p14:creationId xmlns:p14="http://schemas.microsoft.com/office/powerpoint/2010/main" val="319912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FFE9EC47-BBEB-479B-A9D8-C76AAA513E9D}" type="datetime8">
              <a:rPr lang="he-IL" smtClean="0"/>
              <a:t>23 אפריל 17</a:t>
            </a:fld>
            <a:endParaRPr lang="he-IL"/>
          </a:p>
        </p:txBody>
      </p:sp>
      <p:sp>
        <p:nvSpPr>
          <p:cNvPr id="5" name="מציין מיקום של כותרת תחתונה 4"/>
          <p:cNvSpPr>
            <a:spLocks noGrp="1"/>
          </p:cNvSpPr>
          <p:nvPr>
            <p:ph type="ftr" sz="quarter" idx="11"/>
          </p:nvPr>
        </p:nvSpPr>
        <p:spPr/>
        <p:txBody>
          <a:bodyPr/>
          <a:lstStyle>
            <a:lvl1pPr>
              <a:defRPr/>
            </a:lvl1pPr>
          </a:lstStyle>
          <a:p>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D5ECE8C6-2493-4C41-AE61-2E441ABF7D56}" type="slidenum">
              <a:rPr lang="he-IL"/>
              <a:pPr>
                <a:defRPr/>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EE0C2126-1E0B-4BC1-9068-38A82AD3C25D}" type="datetime8">
              <a:rPr lang="he-IL" smtClean="0"/>
              <a:t>23 אפריל 17</a:t>
            </a:fld>
            <a:endParaRPr lang="he-IL"/>
          </a:p>
        </p:txBody>
      </p:sp>
      <p:sp>
        <p:nvSpPr>
          <p:cNvPr id="5" name="מציין מיקום של כותרת תחתונה 4"/>
          <p:cNvSpPr>
            <a:spLocks noGrp="1"/>
          </p:cNvSpPr>
          <p:nvPr>
            <p:ph type="ftr" sz="quarter" idx="11"/>
          </p:nvPr>
        </p:nvSpPr>
        <p:spPr/>
        <p:txBody>
          <a:bodyPr/>
          <a:lstStyle>
            <a:lvl1pPr>
              <a:defRPr/>
            </a:lvl1pPr>
          </a:lstStyle>
          <a:p>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129361F1-F5F8-4318-8131-0FBE00E5A0E0}" type="slidenum">
              <a:rPr lang="he-IL"/>
              <a:pPr>
                <a:defRPr/>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AECF7668-D4CA-4D26-A859-D06D5F124DE9}" type="datetime8">
              <a:rPr lang="he-IL" smtClean="0"/>
              <a:t>23 אפריל 17</a:t>
            </a:fld>
            <a:endParaRPr lang="he-IL"/>
          </a:p>
        </p:txBody>
      </p:sp>
      <p:sp>
        <p:nvSpPr>
          <p:cNvPr id="5" name="מציין מיקום של כותרת תחתונה 4"/>
          <p:cNvSpPr>
            <a:spLocks noGrp="1"/>
          </p:cNvSpPr>
          <p:nvPr>
            <p:ph type="ftr" sz="quarter" idx="11"/>
          </p:nvPr>
        </p:nvSpPr>
        <p:spPr/>
        <p:txBody>
          <a:bodyPr/>
          <a:lstStyle>
            <a:lvl1pPr>
              <a:defRPr/>
            </a:lvl1pPr>
          </a:lstStyle>
          <a:p>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437ABC81-505D-43CB-9142-8A7C6862E809}" type="slidenum">
              <a:rPr lang="he-IL"/>
              <a:pPr>
                <a:defRPr/>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9BFCDB2-9B3C-4335-93A4-3DD61C2E757F}" type="datetime8">
              <a:rPr lang="he-IL" smtClean="0"/>
              <a:t>23 אפריל 17</a:t>
            </a:fld>
            <a:endParaRPr lang="he-IL"/>
          </a:p>
        </p:txBody>
      </p:sp>
      <p:sp>
        <p:nvSpPr>
          <p:cNvPr id="5" name="מציין מיקום של כותרת תחתונה 4"/>
          <p:cNvSpPr>
            <a:spLocks noGrp="1"/>
          </p:cNvSpPr>
          <p:nvPr>
            <p:ph type="ftr" sz="quarter" idx="11"/>
          </p:nvPr>
        </p:nvSpPr>
        <p:spPr/>
        <p:txBody>
          <a:bodyPr/>
          <a:lstStyle>
            <a:lvl1pPr>
              <a:defRPr/>
            </a:lvl1pPr>
          </a:lstStyle>
          <a:p>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6B2F206B-FE72-4B5B-A53C-B5077894A030}" type="slidenum">
              <a:rPr lang="he-IL"/>
              <a:pPr>
                <a:defRPr/>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B319A58F-04C3-4155-8D2D-5941202A0724}" type="datetime8">
              <a:rPr lang="he-IL" smtClean="0"/>
              <a:t>23 אפריל 17</a:t>
            </a:fld>
            <a:endParaRPr lang="he-IL"/>
          </a:p>
        </p:txBody>
      </p:sp>
      <p:sp>
        <p:nvSpPr>
          <p:cNvPr id="5" name="מציין מיקום של כותרת תחתונה 4"/>
          <p:cNvSpPr>
            <a:spLocks noGrp="1"/>
          </p:cNvSpPr>
          <p:nvPr>
            <p:ph type="ftr" sz="quarter" idx="11"/>
          </p:nvPr>
        </p:nvSpPr>
        <p:spPr/>
        <p:txBody>
          <a:bodyPr/>
          <a:lstStyle>
            <a:lvl1pPr>
              <a:defRPr/>
            </a:lvl1pPr>
          </a:lstStyle>
          <a:p>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B67634AA-C97B-477B-9FA2-5E75DDD82ACB}" type="slidenum">
              <a:rPr lang="he-IL"/>
              <a:pPr>
                <a:defRPr/>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59A77D12-1772-4F14-8914-20A8FBC32CA6}" type="datetime8">
              <a:rPr lang="he-IL" smtClean="0"/>
              <a:t>23 אפריל 17</a:t>
            </a:fld>
            <a:endParaRPr lang="he-IL"/>
          </a:p>
        </p:txBody>
      </p:sp>
      <p:sp>
        <p:nvSpPr>
          <p:cNvPr id="6" name="מציין מיקום של כותרת תחתונה 4"/>
          <p:cNvSpPr>
            <a:spLocks noGrp="1"/>
          </p:cNvSpPr>
          <p:nvPr>
            <p:ph type="ftr" sz="quarter" idx="11"/>
          </p:nvPr>
        </p:nvSpPr>
        <p:spPr/>
        <p:txBody>
          <a:bodyPr/>
          <a:lstStyle>
            <a:lvl1pPr>
              <a:defRPr/>
            </a:lvl1pPr>
          </a:lstStyle>
          <a:p>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FEF54FD2-874F-40C3-82C2-B34CE5CFA319}" type="slidenum">
              <a:rPr lang="he-IL"/>
              <a:pPr>
                <a:defRPr/>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3372EFB2-B42E-44AE-B0B9-88FDF6B0C3C8}" type="datetime8">
              <a:rPr lang="he-IL" smtClean="0"/>
              <a:t>23 אפריל 17</a:t>
            </a:fld>
            <a:endParaRPr lang="he-IL"/>
          </a:p>
        </p:txBody>
      </p:sp>
      <p:sp>
        <p:nvSpPr>
          <p:cNvPr id="8" name="מציין מיקום של כותרת תחתונה 4"/>
          <p:cNvSpPr>
            <a:spLocks noGrp="1"/>
          </p:cNvSpPr>
          <p:nvPr>
            <p:ph type="ftr" sz="quarter" idx="11"/>
          </p:nvPr>
        </p:nvSpPr>
        <p:spPr/>
        <p:txBody>
          <a:bodyPr/>
          <a:lstStyle>
            <a:lvl1pPr>
              <a:defRPr/>
            </a:lvl1pPr>
          </a:lstStyle>
          <a:p>
            <a:endParaRPr lang="he-IL"/>
          </a:p>
        </p:txBody>
      </p:sp>
      <p:sp>
        <p:nvSpPr>
          <p:cNvPr id="9" name="מציין מיקום של מספר שקופית 5"/>
          <p:cNvSpPr>
            <a:spLocks noGrp="1"/>
          </p:cNvSpPr>
          <p:nvPr>
            <p:ph type="sldNum" sz="quarter" idx="12"/>
          </p:nvPr>
        </p:nvSpPr>
        <p:spPr/>
        <p:txBody>
          <a:bodyPr/>
          <a:lstStyle>
            <a:lvl1pPr>
              <a:defRPr/>
            </a:lvl1pPr>
          </a:lstStyle>
          <a:p>
            <a:pPr>
              <a:defRPr/>
            </a:pPr>
            <a:fld id="{141D2301-0453-461D-ACF8-CF8293DD8479}" type="slidenum">
              <a:rPr lang="he-IL"/>
              <a:pPr>
                <a:defRPr/>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5C2E487B-5B2D-4A70-8038-58D12BFA91C6}" type="datetime8">
              <a:rPr lang="he-IL" smtClean="0"/>
              <a:t>23 אפריל 17</a:t>
            </a:fld>
            <a:endParaRPr lang="he-IL"/>
          </a:p>
        </p:txBody>
      </p:sp>
      <p:sp>
        <p:nvSpPr>
          <p:cNvPr id="4" name="מציין מיקום של כותרת תחתונה 4"/>
          <p:cNvSpPr>
            <a:spLocks noGrp="1"/>
          </p:cNvSpPr>
          <p:nvPr>
            <p:ph type="ftr" sz="quarter" idx="11"/>
          </p:nvPr>
        </p:nvSpPr>
        <p:spPr/>
        <p:txBody>
          <a:bodyPr/>
          <a:lstStyle>
            <a:lvl1pPr>
              <a:defRPr/>
            </a:lvl1pPr>
          </a:lstStyle>
          <a:p>
            <a:endParaRPr lang="he-IL"/>
          </a:p>
        </p:txBody>
      </p:sp>
      <p:sp>
        <p:nvSpPr>
          <p:cNvPr id="5" name="מציין מיקום של מספר שקופית 5"/>
          <p:cNvSpPr>
            <a:spLocks noGrp="1"/>
          </p:cNvSpPr>
          <p:nvPr>
            <p:ph type="sldNum" sz="quarter" idx="12"/>
          </p:nvPr>
        </p:nvSpPr>
        <p:spPr/>
        <p:txBody>
          <a:bodyPr/>
          <a:lstStyle>
            <a:lvl1pPr>
              <a:defRPr/>
            </a:lvl1pPr>
          </a:lstStyle>
          <a:p>
            <a:pPr>
              <a:defRPr/>
            </a:pPr>
            <a:fld id="{9D45B0EB-C116-445E-AA6F-024C899EA12D}" type="slidenum">
              <a:rPr lang="he-IL"/>
              <a:pPr>
                <a:defRPr/>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AFEE7EA6-B03B-4689-BA66-9396096DCDC4}" type="datetime8">
              <a:rPr lang="he-IL" smtClean="0"/>
              <a:t>23 אפריל 17</a:t>
            </a:fld>
            <a:endParaRPr lang="he-IL"/>
          </a:p>
        </p:txBody>
      </p:sp>
      <p:sp>
        <p:nvSpPr>
          <p:cNvPr id="3" name="מציין מיקום של כותרת תחתונה 4"/>
          <p:cNvSpPr>
            <a:spLocks noGrp="1"/>
          </p:cNvSpPr>
          <p:nvPr>
            <p:ph type="ftr" sz="quarter" idx="11"/>
          </p:nvPr>
        </p:nvSpPr>
        <p:spPr/>
        <p:txBody>
          <a:bodyPr/>
          <a:lstStyle>
            <a:lvl1pPr>
              <a:defRPr/>
            </a:lvl1pPr>
          </a:lstStyle>
          <a:p>
            <a:endParaRPr lang="he-IL"/>
          </a:p>
        </p:txBody>
      </p:sp>
      <p:sp>
        <p:nvSpPr>
          <p:cNvPr id="4" name="מציין מיקום של מספר שקופית 5"/>
          <p:cNvSpPr>
            <a:spLocks noGrp="1"/>
          </p:cNvSpPr>
          <p:nvPr>
            <p:ph type="sldNum" sz="quarter" idx="12"/>
          </p:nvPr>
        </p:nvSpPr>
        <p:spPr/>
        <p:txBody>
          <a:bodyPr/>
          <a:lstStyle>
            <a:lvl1pPr>
              <a:defRPr/>
            </a:lvl1pPr>
          </a:lstStyle>
          <a:p>
            <a:pPr>
              <a:defRPr/>
            </a:pPr>
            <a:fld id="{3F05E3B3-2F54-4AB4-A033-4DB62626A3A6}" type="slidenum">
              <a:rPr lang="he-IL"/>
              <a:pPr>
                <a:defRPr/>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69337C53-0A15-4BB9-AE42-42008E8E4390}" type="datetime8">
              <a:rPr lang="he-IL" smtClean="0"/>
              <a:t>23 אפריל 17</a:t>
            </a:fld>
            <a:endParaRPr lang="he-IL"/>
          </a:p>
        </p:txBody>
      </p:sp>
      <p:sp>
        <p:nvSpPr>
          <p:cNvPr id="6" name="מציין מיקום של כותרת תחתונה 4"/>
          <p:cNvSpPr>
            <a:spLocks noGrp="1"/>
          </p:cNvSpPr>
          <p:nvPr>
            <p:ph type="ftr" sz="quarter" idx="11"/>
          </p:nvPr>
        </p:nvSpPr>
        <p:spPr/>
        <p:txBody>
          <a:bodyPr/>
          <a:lstStyle>
            <a:lvl1pPr>
              <a:defRPr/>
            </a:lvl1pPr>
          </a:lstStyle>
          <a:p>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77BBDD86-07F1-4BEF-951C-1FF55721D0DA}" type="slidenum">
              <a:rPr lang="he-IL"/>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ציור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3AA0474C-B5FC-4642-BF49-36D7463803B0}" type="datetime8">
              <a:rPr lang="he-IL" smtClean="0"/>
              <a:t>23 אפריל 17</a:t>
            </a:fld>
            <a:endParaRPr lang="he-IL"/>
          </a:p>
        </p:txBody>
      </p:sp>
      <p:sp>
        <p:nvSpPr>
          <p:cNvPr id="6" name="מציין מיקום של כותרת תחתונה 4"/>
          <p:cNvSpPr>
            <a:spLocks noGrp="1"/>
          </p:cNvSpPr>
          <p:nvPr>
            <p:ph type="ftr" sz="quarter" idx="11"/>
          </p:nvPr>
        </p:nvSpPr>
        <p:spPr/>
        <p:txBody>
          <a:bodyPr/>
          <a:lstStyle>
            <a:lvl1pPr>
              <a:defRPr/>
            </a:lvl1pPr>
          </a:lstStyle>
          <a:p>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868EB698-6D49-49C8-80D6-EB520F7131AD}" type="slidenum">
              <a:rPr lang="he-IL"/>
              <a:pPr>
                <a:defRPr/>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he-IL"/>
              <a:t>לחץ כדי לערוך סגנון כותרת של תבנית בסיס</a:t>
            </a:r>
          </a:p>
        </p:txBody>
      </p:sp>
      <p:sp>
        <p:nvSpPr>
          <p:cNvPr id="1027" name="מציין מיקום טקסט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rtl="1" fontAlgn="auto">
              <a:spcBef>
                <a:spcPts val="0"/>
              </a:spcBef>
              <a:spcAft>
                <a:spcPts val="0"/>
              </a:spcAft>
              <a:defRPr sz="1200">
                <a:solidFill>
                  <a:schemeClr val="tx1">
                    <a:tint val="75000"/>
                  </a:schemeClr>
                </a:solidFill>
                <a:latin typeface="+mn-lt"/>
                <a:cs typeface="+mn-cs"/>
              </a:defRPr>
            </a:lvl1pPr>
          </a:lstStyle>
          <a:p>
            <a:pPr>
              <a:defRPr/>
            </a:pPr>
            <a:fld id="{C1673939-7F21-4111-A894-B95DFB90308E}" type="datetime8">
              <a:rPr lang="he-IL" smtClean="0"/>
              <a:t>23 אפריל 17</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rtl="1">
              <a:defRPr sz="1200">
                <a:solidFill>
                  <a:srgbClr val="898989"/>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rtl="1" fontAlgn="auto">
              <a:spcBef>
                <a:spcPts val="0"/>
              </a:spcBef>
              <a:spcAft>
                <a:spcPts val="0"/>
              </a:spcAft>
              <a:defRPr sz="1200">
                <a:solidFill>
                  <a:schemeClr val="tx1">
                    <a:tint val="75000"/>
                  </a:schemeClr>
                </a:solidFill>
                <a:latin typeface="+mn-lt"/>
                <a:cs typeface="+mn-cs"/>
              </a:defRPr>
            </a:lvl1pPr>
          </a:lstStyle>
          <a:p>
            <a:pPr>
              <a:defRPr/>
            </a:pPr>
            <a:fld id="{938193AE-719F-4776-94DA-BABDD59ED415}"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Q.E.D."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esearch.microsoft.com/en-us/um/people/mbj/mars_pathfinder/mars_pathfinder.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E1C045A-177A-4E2D-B486-ED12D3351B40}" type="slidenum">
              <a:rPr lang="he-IL"/>
              <a:pPr>
                <a:defRPr/>
              </a:pPr>
              <a:t>1</a:t>
            </a:fld>
            <a:endParaRPr lang="he-IL"/>
          </a:p>
        </p:txBody>
      </p:sp>
      <p:sp>
        <p:nvSpPr>
          <p:cNvPr id="2050" name="Title 1"/>
          <p:cNvSpPr>
            <a:spLocks noGrp="1"/>
          </p:cNvSpPr>
          <p:nvPr>
            <p:ph type="ctrTitle"/>
          </p:nvPr>
        </p:nvSpPr>
        <p:spPr/>
        <p:txBody>
          <a:bodyPr/>
          <a:lstStyle/>
          <a:p>
            <a:pPr rtl="0" eaLnBrk="1" hangingPunct="1"/>
            <a:r>
              <a:rPr lang="en-US" dirty="0">
                <a:cs typeface="Times New Roman" pitchFamily="18" charset="0"/>
              </a:rPr>
              <a:t>Operating Systems</a:t>
            </a:r>
            <a:endParaRPr lang="he-IL" dirty="0"/>
          </a:p>
        </p:txBody>
      </p:sp>
      <p:sp>
        <p:nvSpPr>
          <p:cNvPr id="8" name="Subtitle 2"/>
          <p:cNvSpPr>
            <a:spLocks noGrp="1"/>
          </p:cNvSpPr>
          <p:nvPr>
            <p:ph type="subTitle" idx="1"/>
          </p:nvPr>
        </p:nvSpPr>
        <p:spPr/>
        <p:txBody>
          <a:bodyPr rtlCol="1">
            <a:normAutofit/>
          </a:bodyPr>
          <a:lstStyle/>
          <a:p>
            <a:pPr eaLnBrk="1" fontAlgn="auto" hangingPunct="1">
              <a:spcAft>
                <a:spcPts val="0"/>
              </a:spcAft>
              <a:buFont typeface="Arial" pitchFamily="34" charset="0"/>
              <a:buNone/>
              <a:defRPr/>
            </a:pPr>
            <a:r>
              <a:rPr lang="en-US" dirty="0">
                <a:cs typeface="Times New Roman" pitchFamily="18" charset="0"/>
              </a:rPr>
              <a:t>Practical Session 5</a:t>
            </a:r>
          </a:p>
          <a:p>
            <a:pPr eaLnBrk="1" fontAlgn="auto" hangingPunct="1">
              <a:spcAft>
                <a:spcPts val="0"/>
              </a:spcAft>
              <a:buFont typeface="Arial" pitchFamily="34" charset="0"/>
              <a:buNone/>
              <a:defRPr/>
            </a:pPr>
            <a:r>
              <a:rPr lang="en-US" dirty="0"/>
              <a:t>Synchronization</a:t>
            </a:r>
            <a:endParaRPr lang="he-IL" dirty="0"/>
          </a:p>
        </p:txBody>
      </p:sp>
      <p:sp>
        <p:nvSpPr>
          <p:cNvPr id="10" name="Slide Number Placeholder 9"/>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B7DCCCA1-8DDA-4F30-BFBA-83C5D4EF6466}" type="slidenum">
              <a:rPr lang="he-IL" sz="1200">
                <a:solidFill>
                  <a:schemeClr val="tx1">
                    <a:tint val="75000"/>
                  </a:schemeClr>
                </a:solidFill>
                <a:latin typeface="+mn-lt"/>
                <a:cs typeface="+mn-cs"/>
              </a:rPr>
              <a:pPr rtl="1" fontAlgn="auto">
                <a:spcBef>
                  <a:spcPts val="0"/>
                </a:spcBef>
                <a:spcAft>
                  <a:spcPts val="0"/>
                </a:spcAft>
                <a:defRPr/>
              </a:pPr>
              <a:t>1</a:t>
            </a:fld>
            <a:endParaRPr lang="he-IL" sz="1200">
              <a:solidFill>
                <a:schemeClr val="tx1">
                  <a:tint val="75000"/>
                </a:schemeClr>
              </a:solidFill>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6EDD8CCB-1E1D-496F-AA0A-A3C14B94F118}" type="slidenum">
              <a:rPr lang="he-IL"/>
              <a:pPr>
                <a:defRPr/>
              </a:pPr>
              <a:t>10</a:t>
            </a:fld>
            <a:endParaRPr lang="he-IL"/>
          </a:p>
        </p:txBody>
      </p:sp>
      <p:sp>
        <p:nvSpPr>
          <p:cNvPr id="10242" name="Title 1"/>
          <p:cNvSpPr>
            <a:spLocks noGrp="1"/>
          </p:cNvSpPr>
          <p:nvPr>
            <p:ph type="title"/>
          </p:nvPr>
        </p:nvSpPr>
        <p:spPr/>
        <p:txBody>
          <a:bodyPr/>
          <a:lstStyle/>
          <a:p>
            <a:pPr algn="l" rtl="0" eaLnBrk="1" hangingPunct="1"/>
            <a:r>
              <a:rPr lang="en-US">
                <a:cs typeface="Times New Roman" pitchFamily="18" charset="0"/>
              </a:rPr>
              <a:t>Question 2</a:t>
            </a:r>
            <a:endParaRPr lang="he-IL"/>
          </a:p>
        </p:txBody>
      </p:sp>
      <p:sp>
        <p:nvSpPr>
          <p:cNvPr id="10243" name="Content Placeholder 2"/>
          <p:cNvSpPr>
            <a:spLocks noGrp="1"/>
          </p:cNvSpPr>
          <p:nvPr>
            <p:ph idx="1"/>
          </p:nvPr>
        </p:nvSpPr>
        <p:spPr/>
        <p:txBody>
          <a:bodyPr/>
          <a:lstStyle/>
          <a:p>
            <a:pPr marL="0" algn="l" rtl="0" eaLnBrk="1" hangingPunct="1">
              <a:buFont typeface="Arial" charset="0"/>
              <a:buNone/>
            </a:pPr>
            <a:r>
              <a:rPr lang="en-US" dirty="0">
                <a:cs typeface="Arial" charset="0"/>
              </a:rPr>
              <a:t>Assume the while statement in Peterson's solution is changed to:</a:t>
            </a:r>
          </a:p>
          <a:p>
            <a:pPr marL="0" algn="ctr" rtl="0" eaLnBrk="1" hangingPunct="1">
              <a:buFont typeface="Arial" charset="0"/>
              <a:buNone/>
            </a:pPr>
            <a:r>
              <a:rPr lang="en-US" sz="2800" i="1" dirty="0">
                <a:solidFill>
                  <a:srgbClr val="FF0000"/>
                </a:solidFill>
                <a:effectLst>
                  <a:outerShdw blurRad="38100" dist="38100" dir="2700000" algn="tl">
                    <a:srgbClr val="000000">
                      <a:alpha val="43137"/>
                    </a:srgbClr>
                  </a:outerShdw>
                </a:effectLst>
                <a:cs typeface="Arial" charset="0"/>
              </a:rPr>
              <a:t>while (</a:t>
            </a:r>
            <a:r>
              <a:rPr lang="en-US" sz="2800" i="1" dirty="0" err="1">
                <a:solidFill>
                  <a:srgbClr val="FF0000"/>
                </a:solidFill>
                <a:effectLst>
                  <a:outerShdw blurRad="38100" dist="38100" dir="2700000" algn="tl">
                    <a:srgbClr val="000000">
                      <a:alpha val="43137"/>
                    </a:srgbClr>
                  </a:outerShdw>
                </a:effectLst>
                <a:cs typeface="Arial" charset="0"/>
              </a:rPr>
              <a:t>giveup</a:t>
            </a:r>
            <a:r>
              <a:rPr lang="en-US" sz="2800" i="1" dirty="0">
                <a:solidFill>
                  <a:srgbClr val="FF0000"/>
                </a:solidFill>
                <a:effectLst>
                  <a:outerShdw blurRad="38100" dist="38100" dir="2700000" algn="tl">
                    <a:srgbClr val="000000">
                      <a:alpha val="43137"/>
                    </a:srgbClr>
                  </a:outerShdw>
                </a:effectLst>
                <a:cs typeface="Arial" charset="0"/>
              </a:rPr>
              <a:t> != process &amp;&amp; interested[other] == TRUE)</a:t>
            </a:r>
            <a:endParaRPr lang="en-US" dirty="0">
              <a:cs typeface="Arial" charset="0"/>
            </a:endParaRPr>
          </a:p>
          <a:p>
            <a:pPr marL="0" algn="l" rtl="0" eaLnBrk="1" hangingPunct="1">
              <a:buFont typeface="Arial" charset="0"/>
              <a:buNone/>
            </a:pP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C15EC0CF-E5D2-4E2B-89B0-B1B315AAB86F}" type="slidenum">
              <a:rPr lang="he-IL" sz="1200">
                <a:solidFill>
                  <a:schemeClr val="tx1">
                    <a:tint val="75000"/>
                  </a:schemeClr>
                </a:solidFill>
                <a:latin typeface="+mn-lt"/>
                <a:cs typeface="+mn-cs"/>
              </a:rPr>
              <a:pPr rtl="1" fontAlgn="auto">
                <a:spcBef>
                  <a:spcPts val="0"/>
                </a:spcBef>
                <a:spcAft>
                  <a:spcPts val="0"/>
                </a:spcAft>
                <a:defRPr/>
              </a:pPr>
              <a:t>10</a:t>
            </a:fld>
            <a:endParaRPr lang="he-IL" sz="1200">
              <a:solidFill>
                <a:schemeClr val="tx1">
                  <a:tint val="75000"/>
                </a:schemeClr>
              </a:solidFill>
              <a:latin typeface="+mn-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6EDD8CCB-1E1D-496F-AA0A-A3C14B94F118}" type="slidenum">
              <a:rPr lang="he-IL"/>
              <a:pPr>
                <a:defRPr/>
              </a:pPr>
              <a:t>11</a:t>
            </a:fld>
            <a:endParaRPr lang="he-IL"/>
          </a:p>
        </p:txBody>
      </p:sp>
      <p:sp>
        <p:nvSpPr>
          <p:cNvPr id="10242" name="Title 1"/>
          <p:cNvSpPr>
            <a:spLocks noGrp="1"/>
          </p:cNvSpPr>
          <p:nvPr>
            <p:ph type="title"/>
          </p:nvPr>
        </p:nvSpPr>
        <p:spPr/>
        <p:txBody>
          <a:bodyPr/>
          <a:lstStyle/>
          <a:p>
            <a:pPr algn="l" rtl="0" eaLnBrk="1" hangingPunct="1"/>
            <a:r>
              <a:rPr lang="en-US">
                <a:cs typeface="Times New Roman" pitchFamily="18" charset="0"/>
              </a:rPr>
              <a:t>Question 2</a:t>
            </a:r>
            <a:endParaRPr lang="he-IL"/>
          </a:p>
        </p:txBody>
      </p:sp>
      <p:sp>
        <p:nvSpPr>
          <p:cNvPr id="10243" name="Content Placeholder 2"/>
          <p:cNvSpPr>
            <a:spLocks noGrp="1"/>
          </p:cNvSpPr>
          <p:nvPr>
            <p:ph idx="1"/>
          </p:nvPr>
        </p:nvSpPr>
        <p:spPr/>
        <p:txBody>
          <a:bodyPr/>
          <a:lstStyle/>
          <a:p>
            <a:pPr marL="0" algn="l" rtl="0" eaLnBrk="1" hangingPunct="1">
              <a:buFont typeface="Arial" charset="0"/>
              <a:buNone/>
            </a:pPr>
            <a:r>
              <a:rPr lang="en-US" dirty="0">
                <a:cs typeface="Arial" charset="0"/>
              </a:rPr>
              <a:t>Assume the while statement in Peterson's solution is changed to:</a:t>
            </a:r>
          </a:p>
          <a:p>
            <a:pPr marL="0" algn="ctr" rtl="0" eaLnBrk="1" hangingPunct="1">
              <a:buFont typeface="Arial" charset="0"/>
              <a:buNone/>
            </a:pPr>
            <a:r>
              <a:rPr lang="en-US" sz="2800" i="1" dirty="0">
                <a:solidFill>
                  <a:srgbClr val="FF0000"/>
                </a:solidFill>
                <a:effectLst>
                  <a:outerShdw blurRad="38100" dist="38100" dir="2700000" algn="tl">
                    <a:srgbClr val="000000">
                      <a:alpha val="43137"/>
                    </a:srgbClr>
                  </a:outerShdw>
                </a:effectLst>
                <a:cs typeface="Arial" charset="0"/>
              </a:rPr>
              <a:t>while (turn != process &amp;&amp; interested[other] == TRUE)</a:t>
            </a:r>
            <a:endParaRPr lang="en-US" dirty="0">
              <a:cs typeface="Arial" charset="0"/>
            </a:endParaRPr>
          </a:p>
          <a:p>
            <a:pPr marL="0" algn="l" rtl="0" eaLnBrk="1" hangingPunct="1">
              <a:buFont typeface="Arial" charset="0"/>
              <a:buNone/>
            </a:pPr>
            <a:r>
              <a:rPr lang="en-US" dirty="0">
                <a:cs typeface="Arial" charset="0"/>
              </a:rPr>
              <a:t>Describe a scheduling scenario in which we will receive a mutual exclusion violation and one in which we will </a:t>
            </a:r>
            <a:r>
              <a:rPr lang="en-US" b="1" dirty="0">
                <a:cs typeface="Arial" charset="0"/>
              </a:rPr>
              <a:t>NOT</a:t>
            </a:r>
            <a:r>
              <a:rPr lang="en-US" dirty="0">
                <a:cs typeface="Arial" charset="0"/>
              </a:rPr>
              <a:t> receive a Mutual Exclusion violation. </a:t>
            </a:r>
          </a:p>
          <a:p>
            <a:pPr marL="0" algn="l" rtl="0" eaLnBrk="1" hangingPunct="1">
              <a:buFont typeface="Arial" charset="0"/>
              <a:buNone/>
            </a:pP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C15EC0CF-E5D2-4E2B-89B0-B1B315AAB86F}" type="slidenum">
              <a:rPr lang="he-IL" sz="1200">
                <a:solidFill>
                  <a:schemeClr val="tx1">
                    <a:tint val="75000"/>
                  </a:schemeClr>
                </a:solidFill>
                <a:latin typeface="+mn-lt"/>
                <a:cs typeface="+mn-cs"/>
              </a:rPr>
              <a:pPr rtl="1" fontAlgn="auto">
                <a:spcBef>
                  <a:spcPts val="0"/>
                </a:spcBef>
                <a:spcAft>
                  <a:spcPts val="0"/>
                </a:spcAft>
                <a:defRPr/>
              </a:pPr>
              <a:t>11</a:t>
            </a:fld>
            <a:endParaRPr lang="he-IL" sz="1200">
              <a:solidFill>
                <a:schemeClr val="tx1">
                  <a:tint val="75000"/>
                </a:schemeClr>
              </a:solidFill>
              <a:latin typeface="+mn-lt"/>
              <a:cs typeface="+mn-cs"/>
            </a:endParaRPr>
          </a:p>
        </p:txBody>
      </p:sp>
    </p:spTree>
    <p:extLst>
      <p:ext uri="{BB962C8B-B14F-4D97-AF65-F5344CB8AC3E}">
        <p14:creationId xmlns:p14="http://schemas.microsoft.com/office/powerpoint/2010/main" val="19171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של מספר שקופית 5"/>
          <p:cNvSpPr>
            <a:spLocks noGrp="1"/>
          </p:cNvSpPr>
          <p:nvPr>
            <p:ph type="sldNum" sz="quarter" idx="12"/>
          </p:nvPr>
        </p:nvSpPr>
        <p:spPr/>
        <p:txBody>
          <a:bodyPr/>
          <a:lstStyle/>
          <a:p>
            <a:pPr>
              <a:defRPr/>
            </a:pPr>
            <a:fld id="{6BFDA60A-6103-4881-B789-AC3928C35AED}" type="slidenum">
              <a:rPr lang="he-IL"/>
              <a:pPr>
                <a:defRPr/>
              </a:pPr>
              <a:t>12</a:t>
            </a:fld>
            <a:endParaRPr lang="he-IL"/>
          </a:p>
        </p:txBody>
      </p:sp>
      <p:sp>
        <p:nvSpPr>
          <p:cNvPr id="7170" name="Title 1"/>
          <p:cNvSpPr>
            <a:spLocks noGrp="1"/>
          </p:cNvSpPr>
          <p:nvPr>
            <p:ph type="title"/>
          </p:nvPr>
        </p:nvSpPr>
        <p:spPr/>
        <p:txBody>
          <a:bodyPr/>
          <a:lstStyle/>
          <a:p>
            <a:pPr algn="l" rtl="0" eaLnBrk="1" hangingPunct="1"/>
            <a:r>
              <a:rPr lang="en-US">
                <a:cs typeface="Times New Roman" pitchFamily="18" charset="0"/>
              </a:rPr>
              <a:t>Peterson’s Solution</a:t>
            </a:r>
            <a:endParaRPr lang="he-IL"/>
          </a:p>
        </p:txBody>
      </p:sp>
      <p:sp>
        <p:nvSpPr>
          <p:cNvPr id="7171" name="Content Placeholder 2"/>
          <p:cNvSpPr>
            <a:spLocks noGrp="1"/>
          </p:cNvSpPr>
          <p:nvPr>
            <p:ph idx="1"/>
          </p:nvPr>
        </p:nvSpPr>
        <p:spPr>
          <a:xfrm>
            <a:off x="428625" y="3271540"/>
            <a:ext cx="3971925" cy="2926080"/>
          </a:xfrm>
          <a:ln w="38100">
            <a:solidFill>
              <a:srgbClr val="000000"/>
            </a:solidFill>
          </a:ln>
        </p:spPr>
        <p:txBody>
          <a:bodyPr/>
          <a:lstStyle/>
          <a:p>
            <a:pPr algn="l" rtl="0" eaLnBrk="1" hangingPunct="1">
              <a:lnSpc>
                <a:spcPct val="80000"/>
              </a:lnSpc>
              <a:buNone/>
            </a:pPr>
            <a:r>
              <a:rPr lang="en-US" sz="2100" dirty="0">
                <a:solidFill>
                  <a:srgbClr val="00B050"/>
                </a:solidFill>
                <a:cs typeface="Arial" charset="0"/>
              </a:rPr>
              <a:t>void</a:t>
            </a:r>
            <a:r>
              <a:rPr lang="en-US" sz="2100" dirty="0">
                <a:cs typeface="Arial" charset="0"/>
              </a:rPr>
              <a:t>  </a:t>
            </a:r>
            <a:r>
              <a:rPr lang="en-US" sz="2100" b="1" dirty="0" err="1">
                <a:cs typeface="Arial" charset="0"/>
              </a:rPr>
              <a:t>enter_region</a:t>
            </a:r>
            <a:r>
              <a:rPr lang="en-US" sz="2100" dirty="0">
                <a:cs typeface="Arial" charset="0"/>
              </a:rPr>
              <a:t>(</a:t>
            </a:r>
            <a:r>
              <a:rPr lang="en-US" sz="2100" dirty="0">
                <a:solidFill>
                  <a:srgbClr val="00B050"/>
                </a:solidFill>
                <a:cs typeface="Arial" charset="0"/>
              </a:rPr>
              <a:t>…</a:t>
            </a:r>
            <a:r>
              <a:rPr lang="en-US" sz="2100" dirty="0">
                <a:cs typeface="Arial" charset="0"/>
              </a:rPr>
              <a:t>){  	</a:t>
            </a:r>
            <a:br>
              <a:rPr lang="en-US" sz="2100" dirty="0">
                <a:cs typeface="Arial" charset="0"/>
              </a:rPr>
            </a:br>
            <a:r>
              <a:rPr lang="en-US" sz="2100" dirty="0" err="1">
                <a:solidFill>
                  <a:srgbClr val="00B050"/>
                </a:solidFill>
                <a:cs typeface="Arial" charset="0"/>
              </a:rPr>
              <a:t>int</a:t>
            </a:r>
            <a:r>
              <a:rPr lang="en-US" sz="2100" dirty="0">
                <a:cs typeface="Arial" charset="0"/>
              </a:rPr>
              <a:t>  other = </a:t>
            </a:r>
            <a:r>
              <a:rPr lang="en-US" sz="2100" dirty="0">
                <a:solidFill>
                  <a:srgbClr val="FF0000"/>
                </a:solidFill>
                <a:cs typeface="Arial" charset="0"/>
              </a:rPr>
              <a:t>1</a:t>
            </a:r>
            <a:r>
              <a:rPr lang="en-US" sz="2100" dirty="0">
                <a:cs typeface="Arial" charset="0"/>
              </a:rPr>
              <a:t>;	</a:t>
            </a:r>
            <a:br>
              <a:rPr lang="en-US" sz="2100" dirty="0">
                <a:cs typeface="Arial" charset="0"/>
              </a:rPr>
            </a:br>
            <a:r>
              <a:rPr lang="en-US" sz="2100" dirty="0">
                <a:cs typeface="Arial" charset="0"/>
              </a:rPr>
              <a:t>interested[</a:t>
            </a:r>
            <a:r>
              <a:rPr lang="en-US" sz="2100" dirty="0">
                <a:solidFill>
                  <a:srgbClr val="FF0000"/>
                </a:solidFill>
                <a:cs typeface="Arial" charset="0"/>
              </a:rPr>
              <a:t>0</a:t>
            </a:r>
            <a:r>
              <a:rPr lang="en-US" sz="2100" dirty="0">
                <a:cs typeface="Arial" charset="0"/>
              </a:rPr>
              <a:t>] = </a:t>
            </a:r>
            <a:r>
              <a:rPr lang="en-US" sz="2100" dirty="0">
                <a:solidFill>
                  <a:srgbClr val="FF0000"/>
                </a:solidFill>
                <a:cs typeface="Arial" charset="0"/>
              </a:rPr>
              <a:t>TRUE</a:t>
            </a:r>
            <a:r>
              <a:rPr lang="en-US" sz="2100" dirty="0">
                <a:cs typeface="Arial" charset="0"/>
              </a:rPr>
              <a:t>; </a:t>
            </a:r>
            <a:br>
              <a:rPr lang="en-US" sz="2100" dirty="0">
                <a:cs typeface="Arial" charset="0"/>
              </a:rPr>
            </a:br>
            <a:r>
              <a:rPr lang="en-US" sz="2100" dirty="0" err="1">
                <a:cs typeface="Arial" charset="0"/>
              </a:rPr>
              <a:t>giveup</a:t>
            </a:r>
            <a:r>
              <a:rPr lang="en-US" sz="2100" dirty="0">
                <a:cs typeface="Arial" charset="0"/>
              </a:rPr>
              <a:t> = </a:t>
            </a:r>
            <a:r>
              <a:rPr lang="en-US" sz="2100" dirty="0">
                <a:solidFill>
                  <a:srgbClr val="FF0000"/>
                </a:solidFill>
                <a:cs typeface="Arial" charset="0"/>
              </a:rPr>
              <a:t>0</a:t>
            </a:r>
            <a:r>
              <a:rPr lang="en-US" sz="2100" dirty="0">
                <a:cs typeface="Arial" charset="0"/>
              </a:rPr>
              <a:t>; 		         </a:t>
            </a:r>
            <a:br>
              <a:rPr lang="en-US" sz="2100" dirty="0">
                <a:cs typeface="Arial" charset="0"/>
              </a:rPr>
            </a:br>
            <a:r>
              <a:rPr lang="en-US" sz="2100" i="1" dirty="0">
                <a:solidFill>
                  <a:srgbClr val="376092"/>
                </a:solidFill>
                <a:effectLst>
                  <a:glow rad="63500">
                    <a:schemeClr val="accent6">
                      <a:satMod val="175000"/>
                      <a:alpha val="40000"/>
                    </a:schemeClr>
                  </a:glow>
                  <a:outerShdw blurRad="38100" dist="38100" dir="2700000" algn="tl">
                    <a:srgbClr val="000000">
                      <a:alpha val="43137"/>
                    </a:srgbClr>
                  </a:outerShdw>
                </a:effectLst>
                <a:cs typeface="Arial" charset="0"/>
              </a:rPr>
              <a:t>while</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a:t>
            </a:r>
            <a:r>
              <a:rPr lang="en-US" sz="2100" i="1" dirty="0" err="1">
                <a:effectLst>
                  <a:glow rad="63500">
                    <a:schemeClr val="accent6">
                      <a:satMod val="175000"/>
                      <a:alpha val="40000"/>
                    </a:schemeClr>
                  </a:glow>
                  <a:outerShdw blurRad="38100" dist="38100" dir="2700000" algn="tl">
                    <a:srgbClr val="000000">
                      <a:alpha val="43137"/>
                    </a:srgbClr>
                  </a:outerShdw>
                </a:effectLst>
                <a:cs typeface="Arial" charset="0"/>
              </a:rPr>
              <a:t>giveup</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cs typeface="Arial" charset="0"/>
              </a:rPr>
              <a:t>0</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&amp;&amp; </a:t>
            </a:r>
            <a:b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b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interested[</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cs typeface="Arial" charset="0"/>
              </a:rPr>
              <a:t>1</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cs typeface="Arial" charset="0"/>
              </a:rPr>
              <a:t>TRUE</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a:t>
            </a:r>
            <a:r>
              <a:rPr lang="en-US" sz="2100" dirty="0">
                <a:effectLst>
                  <a:glow rad="63500">
                    <a:schemeClr val="accent6">
                      <a:satMod val="175000"/>
                      <a:alpha val="40000"/>
                    </a:schemeClr>
                  </a:glow>
                </a:effectLst>
                <a:cs typeface="Arial" charset="0"/>
              </a:rPr>
              <a:t>    </a:t>
            </a:r>
            <a:endParaRPr lang="en-US" sz="2100" dirty="0">
              <a:solidFill>
                <a:schemeClr val="accent2"/>
              </a:solidFill>
              <a:effectLst>
                <a:glow rad="63500">
                  <a:schemeClr val="accent6">
                    <a:satMod val="175000"/>
                    <a:alpha val="40000"/>
                  </a:schemeClr>
                </a:glow>
              </a:effectLst>
              <a:cs typeface="Arial" charset="0"/>
            </a:endParaRPr>
          </a:p>
          <a:p>
            <a:pPr algn="l" rtl="0" eaLnBrk="1" hangingPunct="1">
              <a:lnSpc>
                <a:spcPct val="80000"/>
              </a:lnSpc>
              <a:buFont typeface="Arial" charset="0"/>
              <a:buNone/>
            </a:pPr>
            <a:r>
              <a:rPr lang="en-US" sz="2100" dirty="0">
                <a:cs typeface="Arial" charset="0"/>
              </a:rPr>
              <a:t>}</a:t>
            </a:r>
          </a:p>
          <a:p>
            <a:pPr algn="l" rtl="0" eaLnBrk="1" hangingPunct="1">
              <a:lnSpc>
                <a:spcPct val="80000"/>
              </a:lnSpc>
              <a:buFont typeface="Arial" charset="0"/>
              <a:buNone/>
            </a:pPr>
            <a:endParaRPr lang="en-US" sz="2100" dirty="0">
              <a:cs typeface="Arial" charset="0"/>
            </a:endParaRPr>
          </a:p>
          <a:p>
            <a:pPr algn="l" rtl="0" eaLnBrk="1" hangingPunct="1">
              <a:lnSpc>
                <a:spcPct val="80000"/>
              </a:lnSpc>
              <a:buFont typeface="Arial" charset="0"/>
              <a:buNone/>
            </a:pPr>
            <a:r>
              <a:rPr lang="en-US" sz="2100" dirty="0">
                <a:solidFill>
                  <a:srgbClr val="00B050"/>
                </a:solidFill>
                <a:cs typeface="Arial" charset="0"/>
              </a:rPr>
              <a:t>void</a:t>
            </a:r>
            <a:r>
              <a:rPr lang="en-US" sz="2100" dirty="0">
                <a:cs typeface="Arial" charset="0"/>
              </a:rPr>
              <a:t>  </a:t>
            </a:r>
            <a:r>
              <a:rPr lang="en-US" sz="2100" b="1" dirty="0" err="1">
                <a:cs typeface="Arial" charset="0"/>
              </a:rPr>
              <a:t>leave_region</a:t>
            </a:r>
            <a:r>
              <a:rPr lang="en-US" sz="2100" dirty="0">
                <a:cs typeface="Arial" charset="0"/>
              </a:rPr>
              <a:t>(</a:t>
            </a:r>
            <a:r>
              <a:rPr lang="en-US" sz="2100" dirty="0">
                <a:solidFill>
                  <a:srgbClr val="00B050"/>
                </a:solidFill>
                <a:cs typeface="Arial" charset="0"/>
              </a:rPr>
              <a:t>…</a:t>
            </a:r>
            <a:r>
              <a:rPr lang="en-US" sz="2100" dirty="0">
                <a:cs typeface="Arial" charset="0"/>
              </a:rPr>
              <a:t>){	</a:t>
            </a:r>
            <a:br>
              <a:rPr lang="en-US" sz="2100" dirty="0">
                <a:cs typeface="Arial" charset="0"/>
              </a:rPr>
            </a:br>
            <a:r>
              <a:rPr lang="en-US" sz="2100" dirty="0">
                <a:cs typeface="Arial" charset="0"/>
              </a:rPr>
              <a:t>interested[</a:t>
            </a:r>
            <a:r>
              <a:rPr lang="en-US" sz="2100" dirty="0">
                <a:solidFill>
                  <a:srgbClr val="FF0000"/>
                </a:solidFill>
                <a:cs typeface="Arial" charset="0"/>
              </a:rPr>
              <a:t>0</a:t>
            </a:r>
            <a:r>
              <a:rPr lang="en-US" sz="2100" dirty="0">
                <a:cs typeface="Arial" charset="0"/>
              </a:rPr>
              <a:t>] = </a:t>
            </a:r>
            <a:r>
              <a:rPr lang="en-US" sz="2100" dirty="0">
                <a:solidFill>
                  <a:srgbClr val="FF0000"/>
                </a:solidFill>
                <a:cs typeface="Arial" charset="0"/>
              </a:rPr>
              <a:t>FALSE</a:t>
            </a:r>
            <a:r>
              <a:rPr lang="en-US" sz="2100" dirty="0">
                <a:cs typeface="Arial" charset="0"/>
              </a:rPr>
              <a:t>;}</a:t>
            </a:r>
          </a:p>
          <a:p>
            <a:pPr algn="l" rtl="0" eaLnBrk="1" hangingPunct="1">
              <a:lnSpc>
                <a:spcPct val="80000"/>
              </a:lnSpc>
              <a:buFont typeface="Arial" charset="0"/>
              <a:buNone/>
            </a:pPr>
            <a:endParaRPr lang="he-IL" sz="21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AF90C430-8F50-4250-A0CF-F987B65D0047}" type="slidenum">
              <a:rPr lang="he-IL" sz="1200">
                <a:solidFill>
                  <a:schemeClr val="tx1">
                    <a:tint val="75000"/>
                  </a:schemeClr>
                </a:solidFill>
                <a:latin typeface="+mn-lt"/>
                <a:cs typeface="+mn-cs"/>
              </a:rPr>
              <a:pPr rtl="1" fontAlgn="auto">
                <a:spcBef>
                  <a:spcPts val="0"/>
                </a:spcBef>
                <a:spcAft>
                  <a:spcPts val="0"/>
                </a:spcAft>
                <a:defRPr/>
              </a:pPr>
              <a:t>12</a:t>
            </a:fld>
            <a:endParaRPr lang="he-IL" sz="1200">
              <a:solidFill>
                <a:schemeClr val="tx1">
                  <a:tint val="75000"/>
                </a:schemeClr>
              </a:solidFill>
              <a:latin typeface="+mn-lt"/>
              <a:cs typeface="+mn-cs"/>
            </a:endParaRPr>
          </a:p>
        </p:txBody>
      </p:sp>
      <p:sp>
        <p:nvSpPr>
          <p:cNvPr id="5" name="Content Placeholder 2"/>
          <p:cNvSpPr txBox="1">
            <a:spLocks/>
          </p:cNvSpPr>
          <p:nvPr/>
        </p:nvSpPr>
        <p:spPr bwMode="auto">
          <a:xfrm>
            <a:off x="4714875" y="3289002"/>
            <a:ext cx="3971925" cy="2926080"/>
          </a:xfrm>
          <a:prstGeom prst="rect">
            <a:avLst/>
          </a:prstGeom>
          <a:noFill/>
          <a:ln w="38100">
            <a:solidFill>
              <a:srgbClr val="000000"/>
            </a:solidFill>
            <a:miter lim="800000"/>
            <a:headEnd/>
            <a:tailEnd/>
          </a:ln>
        </p:spPr>
        <p:txBody>
          <a:bodyPr/>
          <a:lstStyle/>
          <a:p>
            <a:pPr marL="342900" indent="-342900">
              <a:lnSpc>
                <a:spcPct val="80000"/>
              </a:lnSpc>
              <a:spcBef>
                <a:spcPct val="20000"/>
              </a:spcBef>
            </a:pPr>
            <a:r>
              <a:rPr lang="en-US" sz="2100" dirty="0">
                <a:solidFill>
                  <a:srgbClr val="00B050"/>
                </a:solidFill>
              </a:rPr>
              <a:t>void</a:t>
            </a:r>
            <a:r>
              <a:rPr lang="en-US" sz="2100" dirty="0"/>
              <a:t>  </a:t>
            </a:r>
            <a:r>
              <a:rPr lang="en-US" sz="2100" b="1" dirty="0" err="1"/>
              <a:t>enter_region</a:t>
            </a:r>
            <a:r>
              <a:rPr lang="en-US" sz="2100" dirty="0"/>
              <a:t>(</a:t>
            </a:r>
            <a:r>
              <a:rPr lang="en-US" sz="2100" dirty="0">
                <a:solidFill>
                  <a:srgbClr val="00B050"/>
                </a:solidFill>
              </a:rPr>
              <a:t>…</a:t>
            </a:r>
            <a:r>
              <a:rPr lang="en-US" sz="2100" dirty="0"/>
              <a:t>){   </a:t>
            </a:r>
            <a:br>
              <a:rPr lang="en-US" sz="2100" dirty="0"/>
            </a:br>
            <a:r>
              <a:rPr lang="en-US" sz="2100" dirty="0" err="1">
                <a:solidFill>
                  <a:srgbClr val="00B050"/>
                </a:solidFill>
              </a:rPr>
              <a:t>int</a:t>
            </a:r>
            <a:r>
              <a:rPr lang="en-US" sz="2100" dirty="0"/>
              <a:t>  other = </a:t>
            </a:r>
            <a:r>
              <a:rPr lang="en-US" sz="2100" dirty="0">
                <a:solidFill>
                  <a:srgbClr val="FF0000"/>
                </a:solidFill>
              </a:rPr>
              <a:t>0</a:t>
            </a:r>
            <a:r>
              <a:rPr lang="en-US" sz="2100" dirty="0"/>
              <a:t>;	</a:t>
            </a:r>
            <a:br>
              <a:rPr lang="en-US" sz="2100" dirty="0"/>
            </a:br>
            <a:r>
              <a:rPr lang="en-US" sz="2100" dirty="0"/>
              <a:t>interested[</a:t>
            </a:r>
            <a:r>
              <a:rPr lang="en-US" sz="2100" dirty="0">
                <a:solidFill>
                  <a:srgbClr val="FF0000"/>
                </a:solidFill>
              </a:rPr>
              <a:t>1</a:t>
            </a:r>
            <a:r>
              <a:rPr lang="en-US" sz="2100" dirty="0"/>
              <a:t>] = </a:t>
            </a:r>
            <a:r>
              <a:rPr lang="en-US" sz="2100" dirty="0">
                <a:solidFill>
                  <a:srgbClr val="FF0000"/>
                </a:solidFill>
              </a:rPr>
              <a:t>TRUE</a:t>
            </a:r>
            <a:r>
              <a:rPr lang="en-US" sz="2100" dirty="0"/>
              <a:t>; </a:t>
            </a:r>
            <a:br>
              <a:rPr lang="en-US" sz="2100" dirty="0"/>
            </a:br>
            <a:r>
              <a:rPr lang="en-US" sz="2100" dirty="0" err="1"/>
              <a:t>giveup</a:t>
            </a:r>
            <a:r>
              <a:rPr lang="en-US" sz="2100" dirty="0"/>
              <a:t> = </a:t>
            </a:r>
            <a:r>
              <a:rPr lang="en-US" sz="2100" dirty="0">
                <a:solidFill>
                  <a:srgbClr val="FF0000"/>
                </a:solidFill>
              </a:rPr>
              <a:t>1</a:t>
            </a:r>
            <a:r>
              <a:rPr lang="en-US" sz="2100" dirty="0"/>
              <a:t>; </a:t>
            </a:r>
            <a:r>
              <a:rPr lang="en-US" sz="2100" i="1" dirty="0"/>
              <a:t> </a:t>
            </a:r>
            <a:r>
              <a:rPr lang="en-US" sz="2100" dirty="0"/>
              <a:t>		         </a:t>
            </a:r>
            <a:br>
              <a:rPr lang="en-US" sz="2100" dirty="0"/>
            </a:br>
            <a:r>
              <a:rPr lang="en-US" sz="2100" i="1" dirty="0">
                <a:solidFill>
                  <a:srgbClr val="376092"/>
                </a:solidFill>
                <a:effectLst>
                  <a:glow rad="63500">
                    <a:schemeClr val="accent6">
                      <a:satMod val="175000"/>
                      <a:alpha val="40000"/>
                    </a:schemeClr>
                  </a:glow>
                  <a:outerShdw blurRad="38100" dist="38100" dir="2700000" algn="tl">
                    <a:srgbClr val="000000">
                      <a:alpha val="43137"/>
                    </a:srgbClr>
                  </a:outerShdw>
                </a:effectLst>
              </a:rPr>
              <a:t>while</a:t>
            </a:r>
            <a:r>
              <a:rPr lang="en-US" sz="2100" i="1" dirty="0">
                <a:effectLst>
                  <a:glow rad="63500">
                    <a:schemeClr val="accent6">
                      <a:satMod val="175000"/>
                      <a:alpha val="40000"/>
                    </a:schemeClr>
                  </a:glow>
                  <a:outerShdw blurRad="38100" dist="38100" dir="2700000" algn="tl">
                    <a:srgbClr val="000000">
                      <a:alpha val="43137"/>
                    </a:srgbClr>
                  </a:outerShdw>
                </a:effectLst>
              </a:rPr>
              <a:t> (</a:t>
            </a:r>
            <a:r>
              <a:rPr lang="en-US" sz="2100" i="1" dirty="0" err="1">
                <a:effectLst>
                  <a:glow rad="63500">
                    <a:schemeClr val="accent6">
                      <a:satMod val="175000"/>
                      <a:alpha val="40000"/>
                    </a:schemeClr>
                  </a:glow>
                  <a:outerShdw blurRad="38100" dist="38100" dir="2700000" algn="tl">
                    <a:srgbClr val="000000">
                      <a:alpha val="43137"/>
                    </a:srgbClr>
                  </a:outerShdw>
                </a:effectLst>
              </a:rPr>
              <a:t>giveup</a:t>
            </a:r>
            <a:r>
              <a:rPr lang="en-US" sz="2100" i="1" dirty="0">
                <a:effectLst>
                  <a:glow rad="63500">
                    <a:schemeClr val="accent6">
                      <a:satMod val="175000"/>
                      <a:alpha val="40000"/>
                    </a:schemeClr>
                  </a:glow>
                  <a:outerShdw blurRad="38100" dist="38100" dir="2700000" algn="tl">
                    <a:srgbClr val="000000">
                      <a:alpha val="43137"/>
                    </a:srgbClr>
                  </a:outerShdw>
                </a:effectLst>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rPr>
              <a:t>1</a:t>
            </a:r>
            <a:r>
              <a:rPr lang="en-US" sz="2100" i="1" dirty="0">
                <a:effectLst>
                  <a:glow rad="63500">
                    <a:schemeClr val="accent6">
                      <a:satMod val="175000"/>
                      <a:alpha val="40000"/>
                    </a:schemeClr>
                  </a:glow>
                  <a:outerShdw blurRad="38100" dist="38100" dir="2700000" algn="tl">
                    <a:srgbClr val="000000">
                      <a:alpha val="43137"/>
                    </a:srgbClr>
                  </a:outerShdw>
                </a:effectLst>
              </a:rPr>
              <a:t> &amp;&amp; </a:t>
            </a:r>
            <a:br>
              <a:rPr lang="en-US" sz="2100" i="1" dirty="0">
                <a:effectLst>
                  <a:glow rad="63500">
                    <a:schemeClr val="accent6">
                      <a:satMod val="175000"/>
                      <a:alpha val="40000"/>
                    </a:schemeClr>
                  </a:glow>
                  <a:outerShdw blurRad="38100" dist="38100" dir="2700000" algn="tl">
                    <a:srgbClr val="000000">
                      <a:alpha val="43137"/>
                    </a:srgbClr>
                  </a:outerShdw>
                </a:effectLst>
              </a:rPr>
            </a:br>
            <a:r>
              <a:rPr lang="en-US" sz="2100" i="1" dirty="0">
                <a:effectLst>
                  <a:glow rad="63500">
                    <a:schemeClr val="accent6">
                      <a:satMod val="175000"/>
                      <a:alpha val="40000"/>
                    </a:schemeClr>
                  </a:glow>
                  <a:outerShdw blurRad="38100" dist="38100" dir="2700000" algn="tl">
                    <a:srgbClr val="000000">
                      <a:alpha val="43137"/>
                    </a:srgbClr>
                  </a:outerShdw>
                </a:effectLst>
              </a:rPr>
              <a:t>	 interested[</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rPr>
              <a:t>0</a:t>
            </a:r>
            <a:r>
              <a:rPr lang="en-US" sz="2100" i="1" dirty="0">
                <a:effectLst>
                  <a:glow rad="63500">
                    <a:schemeClr val="accent6">
                      <a:satMod val="175000"/>
                      <a:alpha val="40000"/>
                    </a:schemeClr>
                  </a:glow>
                  <a:outerShdw blurRad="38100" dist="38100" dir="2700000" algn="tl">
                    <a:srgbClr val="000000">
                      <a:alpha val="43137"/>
                    </a:srgbClr>
                  </a:outerShdw>
                </a:effectLst>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rPr>
              <a:t>TRUE</a:t>
            </a:r>
            <a:r>
              <a:rPr lang="en-US" sz="2100" i="1" dirty="0">
                <a:effectLst>
                  <a:glow rad="63500">
                    <a:schemeClr val="accent6">
                      <a:satMod val="175000"/>
                      <a:alpha val="40000"/>
                    </a:schemeClr>
                  </a:glow>
                  <a:outerShdw blurRad="38100" dist="38100" dir="2700000" algn="tl">
                    <a:srgbClr val="000000">
                      <a:alpha val="43137"/>
                    </a:srgbClr>
                  </a:outerShdw>
                </a:effectLst>
              </a:rPr>
              <a:t>); </a:t>
            </a:r>
            <a:r>
              <a:rPr lang="en-US" sz="2100" dirty="0">
                <a:effectLst>
                  <a:glow rad="63500">
                    <a:schemeClr val="accent6">
                      <a:satMod val="175000"/>
                      <a:alpha val="40000"/>
                    </a:schemeClr>
                  </a:glow>
                </a:effectLst>
              </a:rPr>
              <a:t> </a:t>
            </a:r>
          </a:p>
          <a:p>
            <a:pPr marL="342900" indent="-342900">
              <a:lnSpc>
                <a:spcPct val="80000"/>
              </a:lnSpc>
              <a:spcBef>
                <a:spcPct val="20000"/>
              </a:spcBef>
            </a:pPr>
            <a:r>
              <a:rPr lang="en-US" sz="2100" dirty="0"/>
              <a:t>}</a:t>
            </a:r>
          </a:p>
          <a:p>
            <a:pPr marL="342900" indent="-342900">
              <a:lnSpc>
                <a:spcPct val="80000"/>
              </a:lnSpc>
              <a:spcBef>
                <a:spcPct val="20000"/>
              </a:spcBef>
              <a:buFont typeface="Arial" charset="0"/>
              <a:buNone/>
            </a:pPr>
            <a:endParaRPr lang="en-US" sz="2100" dirty="0"/>
          </a:p>
          <a:p>
            <a:pPr marL="342900" indent="-342900">
              <a:lnSpc>
                <a:spcPct val="80000"/>
              </a:lnSpc>
              <a:spcBef>
                <a:spcPct val="20000"/>
              </a:spcBef>
            </a:pPr>
            <a:r>
              <a:rPr lang="en-US" sz="2100" dirty="0">
                <a:solidFill>
                  <a:srgbClr val="00B050"/>
                </a:solidFill>
              </a:rPr>
              <a:t>void</a:t>
            </a:r>
            <a:r>
              <a:rPr lang="en-US" sz="2100" dirty="0"/>
              <a:t>  </a:t>
            </a:r>
            <a:r>
              <a:rPr lang="en-US" sz="2100" b="1" dirty="0" err="1"/>
              <a:t>leave_region</a:t>
            </a:r>
            <a:r>
              <a:rPr lang="en-US" sz="2100" dirty="0"/>
              <a:t>(</a:t>
            </a:r>
            <a:r>
              <a:rPr lang="en-US" sz="2100" dirty="0">
                <a:solidFill>
                  <a:srgbClr val="00B050"/>
                </a:solidFill>
              </a:rPr>
              <a:t>…</a:t>
            </a:r>
            <a:r>
              <a:rPr lang="en-US" sz="2100" dirty="0"/>
              <a:t>){	</a:t>
            </a:r>
            <a:br>
              <a:rPr lang="en-US" sz="2100" dirty="0"/>
            </a:br>
            <a:r>
              <a:rPr lang="en-US" sz="2100" dirty="0"/>
              <a:t>interested[</a:t>
            </a:r>
            <a:r>
              <a:rPr lang="en-US" sz="2100" dirty="0">
                <a:solidFill>
                  <a:srgbClr val="FF0000"/>
                </a:solidFill>
              </a:rPr>
              <a:t>1</a:t>
            </a:r>
            <a:r>
              <a:rPr lang="en-US" sz="2100" dirty="0"/>
              <a:t>] = </a:t>
            </a:r>
            <a:r>
              <a:rPr lang="en-US" sz="2100" dirty="0">
                <a:solidFill>
                  <a:srgbClr val="FF0000"/>
                </a:solidFill>
              </a:rPr>
              <a:t>FALSE</a:t>
            </a:r>
            <a:r>
              <a:rPr lang="en-US" sz="2100" dirty="0"/>
              <a:t>;}</a:t>
            </a:r>
          </a:p>
          <a:p>
            <a:pPr marL="342900" indent="-342900">
              <a:lnSpc>
                <a:spcPct val="80000"/>
              </a:lnSpc>
              <a:spcBef>
                <a:spcPct val="20000"/>
              </a:spcBef>
              <a:buFont typeface="Arial" charset="0"/>
              <a:buNone/>
            </a:pPr>
            <a:endParaRPr lang="he-IL" sz="2100" dirty="0"/>
          </a:p>
        </p:txBody>
      </p:sp>
      <p:sp>
        <p:nvSpPr>
          <p:cNvPr id="7174" name="TextBox 5"/>
          <p:cNvSpPr txBox="1">
            <a:spLocks noChangeArrowheads="1"/>
          </p:cNvSpPr>
          <p:nvPr/>
        </p:nvSpPr>
        <p:spPr bwMode="auto">
          <a:xfrm>
            <a:off x="1143000" y="1428750"/>
            <a:ext cx="3214688" cy="523875"/>
          </a:xfrm>
          <a:prstGeom prst="rect">
            <a:avLst/>
          </a:prstGeom>
          <a:noFill/>
          <a:ln w="9525">
            <a:noFill/>
            <a:miter lim="800000"/>
            <a:headEnd/>
            <a:tailEnd/>
          </a:ln>
        </p:spPr>
        <p:txBody>
          <a:bodyPr>
            <a:spAutoFit/>
          </a:bodyPr>
          <a:lstStyle/>
          <a:p>
            <a:r>
              <a:rPr lang="en-US" sz="2800"/>
              <a:t>Process = 0</a:t>
            </a:r>
            <a:endParaRPr lang="he-IL" sz="2800"/>
          </a:p>
        </p:txBody>
      </p:sp>
      <p:sp>
        <p:nvSpPr>
          <p:cNvPr id="7175" name="TextBox 6"/>
          <p:cNvSpPr txBox="1">
            <a:spLocks noChangeArrowheads="1"/>
          </p:cNvSpPr>
          <p:nvPr/>
        </p:nvSpPr>
        <p:spPr bwMode="auto">
          <a:xfrm>
            <a:off x="5500688" y="1428750"/>
            <a:ext cx="3214687" cy="523875"/>
          </a:xfrm>
          <a:prstGeom prst="rect">
            <a:avLst/>
          </a:prstGeom>
          <a:noFill/>
          <a:ln w="9525">
            <a:noFill/>
            <a:miter lim="800000"/>
            <a:headEnd/>
            <a:tailEnd/>
          </a:ln>
        </p:spPr>
        <p:txBody>
          <a:bodyPr>
            <a:spAutoFit/>
          </a:bodyPr>
          <a:lstStyle/>
          <a:p>
            <a:r>
              <a:rPr lang="en-US" sz="2800"/>
              <a:t>Process = 1</a:t>
            </a:r>
            <a:endParaRPr lang="he-IL" sz="2800"/>
          </a:p>
        </p:txBody>
      </p:sp>
      <p:sp>
        <p:nvSpPr>
          <p:cNvPr id="9" name="TextBox 8"/>
          <p:cNvSpPr txBox="1"/>
          <p:nvPr/>
        </p:nvSpPr>
        <p:spPr>
          <a:xfrm>
            <a:off x="2071670" y="2143116"/>
            <a:ext cx="5000660" cy="978729"/>
          </a:xfrm>
          <a:prstGeom prst="rect">
            <a:avLst/>
          </a:prstGeom>
          <a:noFill/>
        </p:spPr>
        <p:txBody>
          <a:bodyPr wrap="square" rtlCol="0">
            <a:spAutoFit/>
          </a:bodyPr>
          <a:lstStyle/>
          <a:p>
            <a:pPr>
              <a:lnSpc>
                <a:spcPct val="80000"/>
              </a:lnSpc>
            </a:pPr>
            <a:r>
              <a:rPr lang="en-US" sz="2400" dirty="0"/>
              <a:t>interested[</a:t>
            </a:r>
            <a:r>
              <a:rPr lang="en-US" sz="2400" dirty="0">
                <a:solidFill>
                  <a:srgbClr val="FF0000"/>
                </a:solidFill>
              </a:rPr>
              <a:t>0</a:t>
            </a:r>
            <a:r>
              <a:rPr lang="en-US" sz="2400" dirty="0"/>
              <a:t>]=interested[</a:t>
            </a:r>
            <a:r>
              <a:rPr lang="en-US" sz="2400" dirty="0">
                <a:solidFill>
                  <a:srgbClr val="FF0000"/>
                </a:solidFill>
              </a:rPr>
              <a:t>1</a:t>
            </a:r>
            <a:r>
              <a:rPr lang="en-US" sz="2400" dirty="0"/>
              <a:t>]=</a:t>
            </a:r>
            <a:r>
              <a:rPr lang="en-US" sz="2400" dirty="0">
                <a:solidFill>
                  <a:srgbClr val="FF0000"/>
                </a:solidFill>
              </a:rPr>
              <a:t>FALSE</a:t>
            </a:r>
          </a:p>
          <a:p>
            <a:pPr>
              <a:lnSpc>
                <a:spcPct val="80000"/>
              </a:lnSpc>
            </a:pPr>
            <a:r>
              <a:rPr lang="en-US" sz="2400" dirty="0" err="1">
                <a:solidFill>
                  <a:srgbClr val="00B050"/>
                </a:solidFill>
              </a:rPr>
              <a:t>int</a:t>
            </a:r>
            <a:r>
              <a:rPr lang="en-US" sz="2400" dirty="0"/>
              <a:t> </a:t>
            </a:r>
            <a:r>
              <a:rPr lang="en-US" sz="2400" dirty="0" err="1"/>
              <a:t>giveup</a:t>
            </a:r>
            <a:r>
              <a:rPr lang="en-US" sz="2400" dirty="0"/>
              <a:t>;	 </a:t>
            </a:r>
          </a:p>
          <a:p>
            <a:pPr>
              <a:lnSpc>
                <a:spcPct val="80000"/>
              </a:lnSpc>
            </a:pPr>
            <a:r>
              <a:rPr lang="en-US" sz="2400" dirty="0" err="1">
                <a:solidFill>
                  <a:srgbClr val="00B050"/>
                </a:solidFill>
              </a:rPr>
              <a:t>int</a:t>
            </a:r>
            <a:r>
              <a:rPr lang="en-US" sz="2400" dirty="0"/>
              <a:t> interested[</a:t>
            </a:r>
            <a:r>
              <a:rPr lang="en-US" sz="2400" dirty="0">
                <a:solidFill>
                  <a:srgbClr val="FF0000"/>
                </a:solidFill>
              </a:rPr>
              <a:t>2</a:t>
            </a:r>
            <a:r>
              <a:rPr lang="en-US" sz="2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CED69865-D51B-4BDF-BCFE-D3EE0F532BC2}" type="slidenum">
              <a:rPr lang="he-IL"/>
              <a:pPr>
                <a:defRPr/>
              </a:pPr>
              <a:t>13</a:t>
            </a:fld>
            <a:endParaRPr lang="he-IL"/>
          </a:p>
        </p:txBody>
      </p:sp>
      <p:sp>
        <p:nvSpPr>
          <p:cNvPr id="12290" name="Title 1"/>
          <p:cNvSpPr>
            <a:spLocks noGrp="1"/>
          </p:cNvSpPr>
          <p:nvPr>
            <p:ph type="title"/>
          </p:nvPr>
        </p:nvSpPr>
        <p:spPr/>
        <p:txBody>
          <a:bodyPr/>
          <a:lstStyle/>
          <a:p>
            <a:pPr algn="l" rtl="0" eaLnBrk="1" hangingPunct="1"/>
            <a:r>
              <a:rPr lang="en-US">
                <a:cs typeface="Times New Roman" pitchFamily="18" charset="0"/>
              </a:rPr>
              <a:t>Answer for Q.2</a:t>
            </a:r>
            <a:endParaRPr lang="he-IL"/>
          </a:p>
        </p:txBody>
      </p:sp>
      <p:sp>
        <p:nvSpPr>
          <p:cNvPr id="3" name="Content Placeholder 2"/>
          <p:cNvSpPr>
            <a:spLocks noGrp="1"/>
          </p:cNvSpPr>
          <p:nvPr>
            <p:ph idx="1"/>
          </p:nvPr>
        </p:nvSpPr>
        <p:spPr/>
        <p:txBody>
          <a:bodyPr>
            <a:normAutofit lnSpcReduction="10000"/>
          </a:bodyPr>
          <a:lstStyle/>
          <a:p>
            <a:pPr algn="l" rtl="0" eaLnBrk="1" hangingPunct="1">
              <a:lnSpc>
                <a:spcPct val="90000"/>
              </a:lnSpc>
              <a:buFont typeface="Arial" charset="0"/>
              <a:buNone/>
            </a:pPr>
            <a:r>
              <a:rPr lang="en-US" sz="3000" dirty="0">
                <a:effectLst>
                  <a:outerShdw blurRad="38100" dist="38100" dir="2700000" algn="tl">
                    <a:srgbClr val="000000">
                      <a:alpha val="43137"/>
                    </a:srgbClr>
                  </a:outerShdw>
                </a:effectLst>
                <a:cs typeface="Arial" charset="0"/>
              </a:rPr>
              <a:t>No mutual exclusion violation:</a:t>
            </a:r>
          </a:p>
          <a:p>
            <a:pPr algn="l" rtl="0" eaLnBrk="1" hangingPunct="1">
              <a:lnSpc>
                <a:spcPct val="90000"/>
              </a:lnSpc>
              <a:buFont typeface="Calibri" pitchFamily="34" charset="0"/>
              <a:buAutoNum type="arabicPeriod"/>
            </a:pPr>
            <a:r>
              <a:rPr lang="en-US" sz="3000" dirty="0">
                <a:cs typeface="Arial" charset="0"/>
              </a:rPr>
              <a:t>One enters and exits and only afterwards the second receives a time quanta.</a:t>
            </a:r>
          </a:p>
          <a:p>
            <a:pPr algn="l" rtl="0" eaLnBrk="1" hangingPunct="1">
              <a:lnSpc>
                <a:spcPct val="90000"/>
              </a:lnSpc>
              <a:buFont typeface="Calibri" pitchFamily="34" charset="0"/>
              <a:buAutoNum type="arabicPeriod"/>
            </a:pPr>
            <a:r>
              <a:rPr lang="en-US" sz="3000" dirty="0">
                <a:cs typeface="Arial" charset="0"/>
              </a:rPr>
              <a:t>  P0 – interested[0]=true,</a:t>
            </a:r>
          </a:p>
          <a:p>
            <a:pPr algn="l" rtl="0" eaLnBrk="1" hangingPunct="1">
              <a:lnSpc>
                <a:spcPct val="90000"/>
              </a:lnSpc>
              <a:buFont typeface="Arial" charset="0"/>
              <a:buNone/>
            </a:pPr>
            <a:r>
              <a:rPr lang="en-US" sz="3000" dirty="0">
                <a:cs typeface="Arial" charset="0"/>
              </a:rPr>
              <a:t>   	  P0 – </a:t>
            </a:r>
            <a:r>
              <a:rPr lang="en-US" sz="3000" dirty="0" err="1">
                <a:cs typeface="Arial" charset="0"/>
              </a:rPr>
              <a:t>giveup</a:t>
            </a:r>
            <a:r>
              <a:rPr lang="en-US" sz="3000" dirty="0">
                <a:cs typeface="Arial" charset="0"/>
              </a:rPr>
              <a:t> = 0, </a:t>
            </a:r>
          </a:p>
          <a:p>
            <a:pPr algn="l" rtl="0" eaLnBrk="1" hangingPunct="1">
              <a:lnSpc>
                <a:spcPct val="90000"/>
              </a:lnSpc>
              <a:buFont typeface="Arial" charset="0"/>
              <a:buNone/>
            </a:pPr>
            <a:r>
              <a:rPr lang="en-US" sz="3000" dirty="0">
                <a:cs typeface="Arial" charset="0"/>
              </a:rPr>
              <a:t>	  P1- interested[1]=true,</a:t>
            </a:r>
          </a:p>
          <a:p>
            <a:pPr algn="l" rtl="0" eaLnBrk="1" hangingPunct="1">
              <a:lnSpc>
                <a:spcPct val="90000"/>
              </a:lnSpc>
              <a:buFont typeface="Arial" charset="0"/>
              <a:buNone/>
            </a:pPr>
            <a:r>
              <a:rPr lang="en-US" sz="3000" dirty="0">
                <a:cs typeface="Arial" charset="0"/>
              </a:rPr>
              <a:t>	  P1 – </a:t>
            </a:r>
            <a:r>
              <a:rPr lang="en-US" sz="3000" dirty="0" err="1">
                <a:cs typeface="Arial" charset="0"/>
              </a:rPr>
              <a:t>giveup</a:t>
            </a:r>
            <a:r>
              <a:rPr lang="en-US" sz="3000" dirty="0">
                <a:cs typeface="Arial" charset="0"/>
              </a:rPr>
              <a:t> =1, </a:t>
            </a:r>
          </a:p>
          <a:p>
            <a:pPr algn="l" rtl="0" eaLnBrk="1" hangingPunct="1">
              <a:lnSpc>
                <a:spcPct val="90000"/>
              </a:lnSpc>
              <a:buFont typeface="Arial" charset="0"/>
              <a:buNone/>
            </a:pPr>
            <a:r>
              <a:rPr lang="en-US" sz="3000" dirty="0">
                <a:cs typeface="Arial" charset="0"/>
              </a:rPr>
              <a:t>	  P1 passes while loop and enters CS, </a:t>
            </a:r>
          </a:p>
          <a:p>
            <a:pPr algn="l" rtl="0" eaLnBrk="1" hangingPunct="1">
              <a:lnSpc>
                <a:spcPct val="90000"/>
              </a:lnSpc>
              <a:buFont typeface="Arial" charset="0"/>
              <a:buNone/>
            </a:pPr>
            <a:r>
              <a:rPr lang="en-US" sz="3000" dirty="0">
                <a:cs typeface="Arial" charset="0"/>
              </a:rPr>
              <a:t>	  P0 – stuck in while loop.</a:t>
            </a:r>
          </a:p>
          <a:p>
            <a:pPr algn="l" rtl="0" eaLnBrk="1" hangingPunct="1">
              <a:lnSpc>
                <a:spcPct val="90000"/>
              </a:lnSpc>
              <a:buFont typeface="Arial" charset="0"/>
              <a:buNone/>
            </a:pPr>
            <a:r>
              <a:rPr lang="en-US" sz="3000" dirty="0">
                <a:cs typeface="Arial" charset="0"/>
              </a:rPr>
              <a:t>3. Many more….</a:t>
            </a:r>
            <a:endParaRPr lang="he-IL" sz="30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8E472489-9ED1-4349-9115-B9F5D8A07E56}" type="slidenum">
              <a:rPr lang="he-IL" sz="1200">
                <a:solidFill>
                  <a:schemeClr val="tx1">
                    <a:tint val="75000"/>
                  </a:schemeClr>
                </a:solidFill>
                <a:latin typeface="+mn-lt"/>
                <a:cs typeface="+mn-cs"/>
              </a:rPr>
              <a:pPr rtl="1" fontAlgn="auto">
                <a:spcBef>
                  <a:spcPts val="0"/>
                </a:spcBef>
                <a:spcAft>
                  <a:spcPts val="0"/>
                </a:spcAft>
                <a:defRPr/>
              </a:pPr>
              <a:t>13</a:t>
            </a:fld>
            <a:endParaRPr lang="he-IL" sz="1200">
              <a:solidFill>
                <a:schemeClr val="tx1">
                  <a:tint val="75000"/>
                </a:schemeClr>
              </a:solidFill>
              <a:latin typeface="+mn-lt"/>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6AC37968-C4E1-4761-87FE-5D884775ED24}" type="slidenum">
              <a:rPr lang="he-IL"/>
              <a:pPr>
                <a:defRPr/>
              </a:pPr>
              <a:t>14</a:t>
            </a:fld>
            <a:endParaRPr lang="he-IL"/>
          </a:p>
        </p:txBody>
      </p:sp>
      <p:sp>
        <p:nvSpPr>
          <p:cNvPr id="13314" name="Title 1"/>
          <p:cNvSpPr>
            <a:spLocks noGrp="1"/>
          </p:cNvSpPr>
          <p:nvPr>
            <p:ph type="title"/>
          </p:nvPr>
        </p:nvSpPr>
        <p:spPr/>
        <p:txBody>
          <a:bodyPr/>
          <a:lstStyle/>
          <a:p>
            <a:pPr algn="l" rtl="0" eaLnBrk="1" hangingPunct="1"/>
            <a:r>
              <a:rPr lang="en-US">
                <a:cs typeface="Times New Roman" pitchFamily="18" charset="0"/>
              </a:rPr>
              <a:t>Answer  for Q.2</a:t>
            </a:r>
            <a:endParaRPr lang="he-IL"/>
          </a:p>
        </p:txBody>
      </p:sp>
      <p:sp>
        <p:nvSpPr>
          <p:cNvPr id="3" name="Content Placeholder 2"/>
          <p:cNvSpPr>
            <a:spLocks noGrp="1"/>
          </p:cNvSpPr>
          <p:nvPr>
            <p:ph idx="1"/>
          </p:nvPr>
        </p:nvSpPr>
        <p:spPr/>
        <p:txBody>
          <a:bodyPr rtlCol="1">
            <a:normAutofit fontScale="77500" lnSpcReduction="20000"/>
          </a:bodyPr>
          <a:lstStyle/>
          <a:p>
            <a:pPr algn="l" rtl="0" eaLnBrk="1" fontAlgn="auto" hangingPunct="1">
              <a:spcAft>
                <a:spcPts val="0"/>
              </a:spcAft>
              <a:buFont typeface="Arial" pitchFamily="34" charset="0"/>
              <a:buNone/>
              <a:defRPr/>
            </a:pPr>
            <a:r>
              <a:rPr lang="en-US" dirty="0">
                <a:effectLst>
                  <a:outerShdw blurRad="38100" dist="38100" dir="2700000" algn="tl">
                    <a:srgbClr val="000000">
                      <a:alpha val="43137"/>
                    </a:srgbClr>
                  </a:outerShdw>
                </a:effectLst>
              </a:rPr>
              <a:t>Mutual exclusion violation:</a:t>
            </a:r>
          </a:p>
          <a:p>
            <a:pPr algn="l" rtl="0" eaLnBrk="1" fontAlgn="auto" hangingPunct="1">
              <a:spcAft>
                <a:spcPts val="0"/>
              </a:spcAft>
              <a:buFont typeface="Arial" pitchFamily="34" charset="0"/>
              <a:buNone/>
              <a:defRPr/>
            </a:pPr>
            <a:endParaRPr lang="en-US" dirty="0"/>
          </a:p>
          <a:p>
            <a:pPr algn="l" rtl="0" eaLnBrk="1" fontAlgn="auto" hangingPunct="1">
              <a:spcAft>
                <a:spcPts val="0"/>
              </a:spcAft>
              <a:buFont typeface="Arial" pitchFamily="34" charset="0"/>
              <a:buNone/>
              <a:defRPr/>
            </a:pPr>
            <a:r>
              <a:rPr lang="en-US" dirty="0"/>
              <a:t>Process A executes:</a:t>
            </a:r>
          </a:p>
          <a:p>
            <a:pPr algn="l" rtl="0" eaLnBrk="1" fontAlgn="auto" hangingPunct="1">
              <a:spcAft>
                <a:spcPts val="0"/>
              </a:spcAft>
              <a:buFont typeface="Arial" pitchFamily="34" charset="0"/>
              <a:buNone/>
              <a:defRPr/>
            </a:pPr>
            <a:r>
              <a:rPr lang="en-US" dirty="0"/>
              <a:t> `</a:t>
            </a:r>
            <a:r>
              <a:rPr lang="en-US" dirty="0">
                <a:solidFill>
                  <a:schemeClr val="accent2"/>
                </a:solidFill>
                <a:effectLst>
                  <a:outerShdw blurRad="38100" dist="38100" dir="2700000" algn="tl">
                    <a:srgbClr val="000000">
                      <a:alpha val="43137"/>
                    </a:srgbClr>
                  </a:outerShdw>
                </a:effectLst>
              </a:rPr>
              <a:t>interested [process] = TRUE</a:t>
            </a:r>
            <a:r>
              <a:rPr lang="en-US" dirty="0"/>
              <a:t>', `</a:t>
            </a:r>
            <a:r>
              <a:rPr lang="en-US" dirty="0" err="1">
                <a:solidFill>
                  <a:schemeClr val="accent2"/>
                </a:solidFill>
                <a:effectLst>
                  <a:outerShdw blurRad="38100" dist="38100" dir="2700000" algn="tl">
                    <a:srgbClr val="000000">
                      <a:alpha val="43137"/>
                    </a:srgbClr>
                  </a:outerShdw>
                </a:effectLst>
              </a:rPr>
              <a:t>giveup</a:t>
            </a:r>
            <a:r>
              <a:rPr lang="en-US" dirty="0">
                <a:solidFill>
                  <a:schemeClr val="accent2"/>
                </a:solidFill>
                <a:effectLst>
                  <a:outerShdw blurRad="38100" dist="38100" dir="2700000" algn="tl">
                    <a:srgbClr val="000000">
                      <a:alpha val="43137"/>
                    </a:srgbClr>
                  </a:outerShdw>
                </a:effectLst>
              </a:rPr>
              <a:t> = process</a:t>
            </a:r>
            <a:r>
              <a:rPr lang="en-US" dirty="0"/>
              <a:t>‘</a:t>
            </a:r>
          </a:p>
          <a:p>
            <a:pPr algn="l" rtl="0" eaLnBrk="1" fontAlgn="auto" hangingPunct="1">
              <a:spcAft>
                <a:spcPts val="0"/>
              </a:spcAft>
              <a:buFont typeface="Arial" pitchFamily="34" charset="0"/>
              <a:buNone/>
              <a:defRPr/>
            </a:pPr>
            <a:r>
              <a:rPr lang="en-US" dirty="0"/>
              <a:t> and falls through the while loop shown above.</a:t>
            </a:r>
          </a:p>
          <a:p>
            <a:pPr algn="l" rtl="0" eaLnBrk="1" fontAlgn="auto" hangingPunct="1">
              <a:spcAft>
                <a:spcPts val="0"/>
              </a:spcAft>
              <a:buFont typeface="Arial" pitchFamily="34" charset="0"/>
              <a:buNone/>
              <a:defRPr/>
            </a:pPr>
            <a:endParaRPr lang="en-US" dirty="0"/>
          </a:p>
          <a:p>
            <a:pPr marL="0" algn="l" rtl="0" eaLnBrk="1" fontAlgn="auto" hangingPunct="1">
              <a:spcAft>
                <a:spcPts val="0"/>
              </a:spcAft>
              <a:buFont typeface="Arial" pitchFamily="34" charset="0"/>
              <a:buNone/>
              <a:defRPr/>
            </a:pPr>
            <a:r>
              <a:rPr lang="en-US" dirty="0"/>
              <a:t> While in the critical section, the timer fires and process B executes:</a:t>
            </a:r>
          </a:p>
          <a:p>
            <a:pPr algn="l" rtl="0" eaLnBrk="1" fontAlgn="auto" hangingPunct="1">
              <a:spcAft>
                <a:spcPts val="0"/>
              </a:spcAft>
              <a:buFont typeface="Arial" pitchFamily="34" charset="0"/>
              <a:buNone/>
              <a:defRPr/>
            </a:pPr>
            <a:r>
              <a:rPr lang="en-US" dirty="0"/>
              <a:t> `</a:t>
            </a:r>
            <a:r>
              <a:rPr lang="en-US" dirty="0">
                <a:solidFill>
                  <a:schemeClr val="accent2"/>
                </a:solidFill>
                <a:effectLst>
                  <a:outerShdw blurRad="38100" dist="38100" dir="2700000" algn="tl">
                    <a:srgbClr val="000000">
                      <a:alpha val="43137"/>
                    </a:srgbClr>
                  </a:outerShdw>
                </a:effectLst>
              </a:rPr>
              <a:t>interested [process] = TRUE</a:t>
            </a:r>
            <a:r>
              <a:rPr lang="en-US" dirty="0"/>
              <a:t>', `</a:t>
            </a:r>
            <a:r>
              <a:rPr lang="en-US" dirty="0" err="1">
                <a:solidFill>
                  <a:schemeClr val="accent2"/>
                </a:solidFill>
                <a:effectLst>
                  <a:outerShdw blurRad="38100" dist="38100" dir="2700000" algn="tl">
                    <a:srgbClr val="000000">
                      <a:alpha val="43137"/>
                    </a:srgbClr>
                  </a:outerShdw>
                </a:effectLst>
              </a:rPr>
              <a:t>giveup</a:t>
            </a:r>
            <a:r>
              <a:rPr lang="en-US" dirty="0">
                <a:solidFill>
                  <a:schemeClr val="accent2"/>
                </a:solidFill>
                <a:effectLst>
                  <a:outerShdw blurRad="38100" dist="38100" dir="2700000" algn="tl">
                    <a:srgbClr val="000000">
                      <a:alpha val="43137"/>
                    </a:srgbClr>
                  </a:outerShdw>
                </a:effectLst>
              </a:rPr>
              <a:t> = process</a:t>
            </a:r>
            <a:r>
              <a:rPr lang="en-US" dirty="0"/>
              <a:t>' </a:t>
            </a:r>
          </a:p>
          <a:p>
            <a:pPr algn="l" rtl="0" eaLnBrk="1" fontAlgn="auto" hangingPunct="1">
              <a:spcAft>
                <a:spcPts val="0"/>
              </a:spcAft>
              <a:buFont typeface="Arial" pitchFamily="34" charset="0"/>
              <a:buNone/>
              <a:defRPr/>
            </a:pPr>
            <a:r>
              <a:rPr lang="en-US" dirty="0"/>
              <a:t>and falls through the while loop shown above.</a:t>
            </a:r>
          </a:p>
          <a:p>
            <a:pPr algn="l" rtl="0" eaLnBrk="1" fontAlgn="auto" hangingPunct="1">
              <a:spcAft>
                <a:spcPts val="0"/>
              </a:spcAft>
              <a:buFont typeface="Arial" pitchFamily="34" charset="0"/>
              <a:buNone/>
              <a:defRPr/>
            </a:pPr>
            <a:endParaRPr lang="en-US" dirty="0"/>
          </a:p>
          <a:p>
            <a:pPr algn="l" rtl="0" eaLnBrk="1" fontAlgn="auto" hangingPunct="1">
              <a:spcAft>
                <a:spcPts val="0"/>
              </a:spcAft>
              <a:buFont typeface="Arial" pitchFamily="34" charset="0"/>
              <a:buNone/>
              <a:defRPr/>
            </a:pPr>
            <a:r>
              <a:rPr lang="en-US" dirty="0"/>
              <a:t> Both processes are in the critical section. </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48803814-0BAA-46D1-BE4E-04F2CDB75E4B}" type="slidenum">
              <a:rPr lang="he-IL" sz="1200">
                <a:solidFill>
                  <a:schemeClr val="tx1">
                    <a:tint val="75000"/>
                  </a:schemeClr>
                </a:solidFill>
                <a:latin typeface="+mn-lt"/>
                <a:cs typeface="+mn-cs"/>
              </a:rPr>
              <a:pPr rtl="1" fontAlgn="auto">
                <a:spcBef>
                  <a:spcPts val="0"/>
                </a:spcBef>
                <a:spcAft>
                  <a:spcPts val="0"/>
                </a:spcAft>
                <a:defRPr/>
              </a:pPr>
              <a:t>14</a:t>
            </a:fld>
            <a:endParaRPr lang="he-IL" sz="1200">
              <a:solidFill>
                <a:schemeClr val="tx1">
                  <a:tint val="75000"/>
                </a:schemeClr>
              </a:solidFill>
              <a:latin typeface="+mn-lt"/>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של מספר שקופית 5"/>
          <p:cNvSpPr>
            <a:spLocks noGrp="1"/>
          </p:cNvSpPr>
          <p:nvPr>
            <p:ph type="sldNum" sz="quarter" idx="12"/>
          </p:nvPr>
        </p:nvSpPr>
        <p:spPr/>
        <p:txBody>
          <a:bodyPr/>
          <a:lstStyle/>
          <a:p>
            <a:pPr>
              <a:defRPr/>
            </a:pPr>
            <a:fld id="{1C813B12-AB21-4CC3-B8F3-18E9BAA01756}" type="slidenum">
              <a:rPr lang="he-IL"/>
              <a:pPr>
                <a:defRPr/>
              </a:pPr>
              <a:t>15</a:t>
            </a:fld>
            <a:endParaRPr lang="he-IL"/>
          </a:p>
        </p:txBody>
      </p:sp>
      <p:sp>
        <p:nvSpPr>
          <p:cNvPr id="15362" name="Title 1"/>
          <p:cNvSpPr>
            <a:spLocks noGrp="1"/>
          </p:cNvSpPr>
          <p:nvPr>
            <p:ph type="title"/>
          </p:nvPr>
        </p:nvSpPr>
        <p:spPr/>
        <p:txBody>
          <a:bodyPr/>
          <a:lstStyle/>
          <a:p>
            <a:pPr algn="l" eaLnBrk="1" hangingPunct="1"/>
            <a:r>
              <a:rPr lang="en-US" dirty="0">
                <a:cs typeface="Arial" charset="0"/>
              </a:rPr>
              <a:t>Dekker’s algorithm</a:t>
            </a:r>
            <a:endParaRPr lang="he-IL" dirty="0"/>
          </a:p>
        </p:txBody>
      </p:sp>
      <p:sp>
        <p:nvSpPr>
          <p:cNvPr id="15363" name="Content Placeholder 2"/>
          <p:cNvSpPr>
            <a:spLocks noGrp="1"/>
          </p:cNvSpPr>
          <p:nvPr>
            <p:ph idx="1"/>
          </p:nvPr>
        </p:nvSpPr>
        <p:spPr>
          <a:xfrm>
            <a:off x="468313" y="1773238"/>
            <a:ext cx="3971925" cy="4621212"/>
          </a:xfrm>
          <a:ln w="38100">
            <a:solidFill>
              <a:srgbClr val="000000"/>
            </a:solidFill>
          </a:ln>
        </p:spPr>
        <p:txBody>
          <a:bodyPr/>
          <a:lstStyle/>
          <a:p>
            <a:pPr marL="609600" indent="-609600" algn="l" rtl="0" eaLnBrk="1" hangingPunct="1">
              <a:lnSpc>
                <a:spcPct val="80000"/>
              </a:lnSpc>
              <a:buFont typeface="Arial" charset="0"/>
              <a:buNone/>
            </a:pPr>
            <a:r>
              <a:rPr lang="en-US" sz="2000" dirty="0">
                <a:cs typeface="Arial" charset="0"/>
              </a:rPr>
              <a:t>1.</a:t>
            </a:r>
            <a:r>
              <a:rPr lang="en-US" sz="2000" dirty="0">
                <a:solidFill>
                  <a:srgbClr val="00B050"/>
                </a:solidFill>
                <a:cs typeface="Arial" charset="0"/>
              </a:rPr>
              <a:t>bool</a:t>
            </a:r>
            <a:r>
              <a:rPr lang="en-US" sz="2000" dirty="0">
                <a:cs typeface="Arial" charset="0"/>
              </a:rPr>
              <a:t> flag[2] = {</a:t>
            </a:r>
            <a:r>
              <a:rPr lang="en-US" sz="2000" dirty="0">
                <a:solidFill>
                  <a:srgbClr val="FF0000"/>
                </a:solidFill>
                <a:cs typeface="Arial" charset="0"/>
              </a:rPr>
              <a:t>false</a:t>
            </a:r>
            <a:r>
              <a:rPr lang="en-US" sz="2000" dirty="0">
                <a:cs typeface="Arial" charset="0"/>
              </a:rPr>
              <a:t>, </a:t>
            </a:r>
            <a:r>
              <a:rPr lang="en-US" sz="2000" dirty="0">
                <a:solidFill>
                  <a:srgbClr val="FF0000"/>
                </a:solidFill>
                <a:cs typeface="Arial" charset="0"/>
              </a:rPr>
              <a:t>false</a:t>
            </a:r>
            <a:r>
              <a:rPr lang="en-US" sz="2000" dirty="0">
                <a:cs typeface="Arial" charset="0"/>
              </a:rPr>
              <a:t>};</a:t>
            </a:r>
          </a:p>
          <a:p>
            <a:pPr marL="609600" indent="-609600" algn="l" rtl="0" eaLnBrk="1" hangingPunct="1">
              <a:lnSpc>
                <a:spcPct val="80000"/>
              </a:lnSpc>
              <a:buFont typeface="Arial" charset="0"/>
              <a:buNone/>
            </a:pPr>
            <a:r>
              <a:rPr lang="en-US" sz="2000" dirty="0">
                <a:cs typeface="Arial" charset="0"/>
              </a:rPr>
              <a:t>2.</a:t>
            </a:r>
            <a:r>
              <a:rPr lang="en-US" sz="2000" dirty="0">
                <a:solidFill>
                  <a:srgbClr val="00B050"/>
                </a:solidFill>
                <a:cs typeface="Arial" charset="0"/>
              </a:rPr>
              <a:t>int</a:t>
            </a:r>
            <a:r>
              <a:rPr lang="en-US" sz="2000" dirty="0">
                <a:cs typeface="Arial" charset="0"/>
              </a:rPr>
              <a:t> turn = </a:t>
            </a:r>
            <a:r>
              <a:rPr lang="en-US" sz="2000" dirty="0">
                <a:solidFill>
                  <a:srgbClr val="FF0000"/>
                </a:solidFill>
                <a:cs typeface="Arial" charset="0"/>
              </a:rPr>
              <a:t>0</a:t>
            </a:r>
            <a:r>
              <a:rPr lang="en-US" sz="2000" dirty="0">
                <a:cs typeface="Arial" charset="0"/>
              </a:rPr>
              <a:t> ;</a:t>
            </a:r>
          </a:p>
          <a:p>
            <a:pPr marL="609600" indent="-609600" algn="l" rtl="0" eaLnBrk="1" hangingPunct="1">
              <a:lnSpc>
                <a:spcPct val="80000"/>
              </a:lnSpc>
              <a:buFont typeface="Arial" charset="0"/>
              <a:buNone/>
            </a:pPr>
            <a:r>
              <a:rPr lang="en-US" sz="2000" dirty="0">
                <a:cs typeface="Arial" charset="0"/>
              </a:rPr>
              <a:t> </a:t>
            </a:r>
          </a:p>
          <a:p>
            <a:pPr marL="609600" indent="-609600" eaLnBrk="1" hangingPunct="1">
              <a:lnSpc>
                <a:spcPct val="80000"/>
              </a:lnSpc>
              <a:buNone/>
            </a:pPr>
            <a:r>
              <a:rPr lang="en-US" sz="2000" dirty="0">
                <a:solidFill>
                  <a:srgbClr val="00B050"/>
                </a:solidFill>
                <a:cs typeface="Arial" charset="0"/>
              </a:rPr>
              <a:t>3. void</a:t>
            </a:r>
            <a:r>
              <a:rPr lang="en-US" sz="2000" dirty="0">
                <a:cs typeface="Arial" charset="0"/>
              </a:rPr>
              <a:t>  </a:t>
            </a:r>
            <a:r>
              <a:rPr lang="en-US" sz="2000" b="1" dirty="0" err="1">
                <a:cs typeface="Arial" charset="0"/>
              </a:rPr>
              <a:t>enter_region</a:t>
            </a:r>
            <a:r>
              <a:rPr lang="en-US" sz="2000" dirty="0">
                <a:cs typeface="Arial" charset="0"/>
              </a:rPr>
              <a:t>(</a:t>
            </a:r>
            <a:r>
              <a:rPr lang="en-US" sz="2000" dirty="0">
                <a:solidFill>
                  <a:srgbClr val="00B050"/>
                </a:solidFill>
                <a:cs typeface="Arial" charset="0"/>
              </a:rPr>
              <a:t>…</a:t>
            </a:r>
            <a:r>
              <a:rPr lang="en-US" sz="2000" dirty="0">
                <a:cs typeface="Arial" charset="0"/>
              </a:rPr>
              <a:t>){</a:t>
            </a:r>
            <a:endParaRPr lang="en-US" sz="2000" b="1" dirty="0">
              <a:cs typeface="Arial" charset="0"/>
            </a:endParaRPr>
          </a:p>
          <a:p>
            <a:pPr marL="609600" indent="-609600" algn="l" rtl="0" eaLnBrk="1" hangingPunct="1">
              <a:lnSpc>
                <a:spcPct val="70000"/>
              </a:lnSpc>
              <a:buFont typeface="Arial" charset="0"/>
              <a:buNone/>
            </a:pPr>
            <a:r>
              <a:rPr lang="en-US" sz="2000" dirty="0">
                <a:cs typeface="Arial" charset="0"/>
              </a:rPr>
              <a:t>4.	flag[</a:t>
            </a:r>
            <a:r>
              <a:rPr lang="en-US" sz="2000" dirty="0">
                <a:solidFill>
                  <a:srgbClr val="FF0000"/>
                </a:solidFill>
                <a:cs typeface="Arial" charset="0"/>
              </a:rPr>
              <a:t>0</a:t>
            </a:r>
            <a:r>
              <a:rPr lang="en-US" sz="2000" dirty="0">
                <a:cs typeface="Arial" charset="0"/>
              </a:rPr>
              <a:t>] = </a:t>
            </a:r>
            <a:r>
              <a:rPr lang="en-US" sz="2000" dirty="0">
                <a:solidFill>
                  <a:srgbClr val="FF0000"/>
                </a:solidFill>
                <a:cs typeface="Arial" charset="0"/>
              </a:rPr>
              <a:t>true</a:t>
            </a:r>
            <a:r>
              <a:rPr lang="en-US" sz="2000" dirty="0">
                <a:cs typeface="Arial" charset="0"/>
              </a:rPr>
              <a:t>;</a:t>
            </a:r>
          </a:p>
          <a:p>
            <a:pPr marL="609600" indent="-609600" algn="l" rtl="0" eaLnBrk="1" hangingPunct="1">
              <a:lnSpc>
                <a:spcPct val="70000"/>
              </a:lnSpc>
              <a:buFont typeface="Arial" charset="0"/>
              <a:buAutoNum type="arabicPeriod" startAt="5"/>
            </a:pPr>
            <a:r>
              <a:rPr lang="en-US" sz="2000" dirty="0">
                <a:solidFill>
                  <a:schemeClr val="accent1"/>
                </a:solidFill>
                <a:cs typeface="Arial" charset="0"/>
              </a:rPr>
              <a:t>while</a:t>
            </a:r>
            <a:r>
              <a:rPr lang="en-US" sz="2000" dirty="0">
                <a:cs typeface="Arial" charset="0"/>
              </a:rPr>
              <a:t> (flag[</a:t>
            </a:r>
            <a:r>
              <a:rPr lang="en-US" sz="2000" dirty="0">
                <a:solidFill>
                  <a:srgbClr val="FF0000"/>
                </a:solidFill>
                <a:cs typeface="Arial" charset="0"/>
              </a:rPr>
              <a:t>1</a:t>
            </a:r>
            <a:r>
              <a:rPr lang="en-US" sz="2000" dirty="0">
                <a:cs typeface="Arial" charset="0"/>
              </a:rPr>
              <a:t>])</a:t>
            </a:r>
            <a:r>
              <a:rPr lang="en-US" sz="2000" b="1" dirty="0">
                <a:cs typeface="Arial" charset="0"/>
              </a:rPr>
              <a:t> {</a:t>
            </a:r>
          </a:p>
          <a:p>
            <a:pPr marL="609600" indent="-609600" algn="l" rtl="0" eaLnBrk="1" hangingPunct="1">
              <a:lnSpc>
                <a:spcPct val="70000"/>
              </a:lnSpc>
              <a:buFont typeface="Arial" charset="0"/>
              <a:buNone/>
            </a:pPr>
            <a:r>
              <a:rPr lang="en-US" sz="2000" dirty="0">
                <a:cs typeface="Arial" charset="0"/>
              </a:rPr>
              <a:t>6.	        </a:t>
            </a:r>
            <a:r>
              <a:rPr lang="en-US" sz="2000" dirty="0">
                <a:solidFill>
                  <a:schemeClr val="accent1"/>
                </a:solidFill>
                <a:cs typeface="Arial" charset="0"/>
              </a:rPr>
              <a:t>if</a:t>
            </a:r>
            <a:r>
              <a:rPr lang="en-US" sz="2000" dirty="0">
                <a:cs typeface="Arial" charset="0"/>
              </a:rPr>
              <a:t> (turn==</a:t>
            </a:r>
            <a:r>
              <a:rPr lang="en-US" sz="2000" dirty="0">
                <a:solidFill>
                  <a:srgbClr val="FF0000"/>
                </a:solidFill>
                <a:cs typeface="Arial" charset="0"/>
              </a:rPr>
              <a:t>1</a:t>
            </a:r>
            <a:r>
              <a:rPr lang="en-US" sz="2000" dirty="0">
                <a:cs typeface="Arial" charset="0"/>
              </a:rPr>
              <a:t>) {</a:t>
            </a:r>
          </a:p>
          <a:p>
            <a:pPr marL="609600" indent="-609600" algn="l" rtl="0" eaLnBrk="1" hangingPunct="1">
              <a:lnSpc>
                <a:spcPct val="70000"/>
              </a:lnSpc>
              <a:buFont typeface="Arial" charset="0"/>
              <a:buNone/>
            </a:pPr>
            <a:r>
              <a:rPr lang="en-US" sz="2000" dirty="0">
                <a:cs typeface="Arial" charset="0"/>
              </a:rPr>
              <a:t>7.	            flag[</a:t>
            </a:r>
            <a:r>
              <a:rPr lang="en-US" sz="2000" dirty="0">
                <a:solidFill>
                  <a:srgbClr val="FF0000"/>
                </a:solidFill>
                <a:cs typeface="Arial" charset="0"/>
              </a:rPr>
              <a:t>0</a:t>
            </a:r>
            <a:r>
              <a:rPr lang="en-US" sz="2000" dirty="0">
                <a:cs typeface="Arial" charset="0"/>
              </a:rPr>
              <a:t>] = </a:t>
            </a:r>
            <a:r>
              <a:rPr lang="en-US" sz="2000" dirty="0">
                <a:solidFill>
                  <a:srgbClr val="FF0000"/>
                </a:solidFill>
                <a:cs typeface="Arial" charset="0"/>
              </a:rPr>
              <a:t>false</a:t>
            </a:r>
            <a:r>
              <a:rPr lang="en-US" sz="2000" dirty="0">
                <a:cs typeface="Arial" charset="0"/>
              </a:rPr>
              <a:t>;</a:t>
            </a:r>
          </a:p>
          <a:p>
            <a:pPr marL="609600" indent="-609600" algn="l" rtl="0" eaLnBrk="1" hangingPunct="1">
              <a:lnSpc>
                <a:spcPct val="70000"/>
              </a:lnSpc>
              <a:buFont typeface="Arial" charset="0"/>
              <a:buNone/>
            </a:pPr>
            <a:r>
              <a:rPr lang="en-US" sz="2000" dirty="0">
                <a:cs typeface="Arial" charset="0"/>
              </a:rPr>
              <a:t>8.	            </a:t>
            </a:r>
            <a:r>
              <a:rPr lang="en-US" sz="2000" dirty="0">
                <a:solidFill>
                  <a:schemeClr val="accent1"/>
                </a:solidFill>
                <a:cs typeface="Arial" charset="0"/>
              </a:rPr>
              <a:t>while</a:t>
            </a:r>
            <a:r>
              <a:rPr lang="en-US" sz="2000" dirty="0">
                <a:cs typeface="Arial" charset="0"/>
              </a:rPr>
              <a:t> (turn == </a:t>
            </a:r>
            <a:r>
              <a:rPr lang="en-US" sz="2000" dirty="0">
                <a:solidFill>
                  <a:srgbClr val="FF0000"/>
                </a:solidFill>
                <a:cs typeface="Arial" charset="0"/>
              </a:rPr>
              <a:t>1</a:t>
            </a:r>
            <a:r>
              <a:rPr lang="en-US" sz="2000" dirty="0">
                <a:cs typeface="Arial" charset="0"/>
              </a:rPr>
              <a:t>) ; </a:t>
            </a:r>
          </a:p>
          <a:p>
            <a:pPr marL="609600" indent="-609600" algn="l" rtl="0" eaLnBrk="1" hangingPunct="1">
              <a:lnSpc>
                <a:spcPct val="70000"/>
              </a:lnSpc>
              <a:buFont typeface="Arial" charset="0"/>
              <a:buAutoNum type="arabicPeriod" startAt="9"/>
            </a:pPr>
            <a:r>
              <a:rPr lang="en-US" sz="2000" dirty="0">
                <a:cs typeface="Arial" charset="0"/>
              </a:rPr>
              <a:t>            flag[</a:t>
            </a:r>
            <a:r>
              <a:rPr lang="en-US" sz="2000" dirty="0">
                <a:solidFill>
                  <a:srgbClr val="FF0000"/>
                </a:solidFill>
                <a:cs typeface="Arial" charset="0"/>
              </a:rPr>
              <a:t>0</a:t>
            </a:r>
            <a:r>
              <a:rPr lang="en-US" sz="2000" dirty="0">
                <a:cs typeface="Arial" charset="0"/>
              </a:rPr>
              <a:t>] = </a:t>
            </a:r>
            <a:r>
              <a:rPr lang="en-US" sz="2000" dirty="0">
                <a:solidFill>
                  <a:srgbClr val="FF0000"/>
                </a:solidFill>
                <a:cs typeface="Arial" charset="0"/>
              </a:rPr>
              <a:t>true</a:t>
            </a:r>
            <a:r>
              <a:rPr lang="en-US" sz="2000" dirty="0">
                <a:cs typeface="Arial" charset="0"/>
              </a:rPr>
              <a:t>;</a:t>
            </a:r>
            <a:r>
              <a:rPr lang="en-US" sz="2000" b="1" dirty="0">
                <a:cs typeface="Arial" charset="0"/>
              </a:rPr>
              <a:t>}}}</a:t>
            </a:r>
          </a:p>
          <a:p>
            <a:pPr marL="0" indent="0" algn="l" rtl="0" eaLnBrk="1" hangingPunct="1">
              <a:lnSpc>
                <a:spcPct val="70000"/>
              </a:lnSpc>
              <a:buNone/>
            </a:pPr>
            <a:endParaRPr lang="en-US" sz="2000" b="1" dirty="0">
              <a:cs typeface="Arial" charset="0"/>
            </a:endParaRPr>
          </a:p>
          <a:p>
            <a:pPr marL="609600" indent="-609600" eaLnBrk="1" hangingPunct="1">
              <a:lnSpc>
                <a:spcPct val="70000"/>
              </a:lnSpc>
              <a:buNone/>
            </a:pPr>
            <a:r>
              <a:rPr lang="en-US" sz="2000" dirty="0">
                <a:cs typeface="Arial" charset="0"/>
              </a:rPr>
              <a:t>10.</a:t>
            </a:r>
            <a:r>
              <a:rPr lang="en-US" sz="2000" dirty="0">
                <a:solidFill>
                  <a:srgbClr val="00B050"/>
                </a:solidFill>
                <a:cs typeface="Arial" charset="0"/>
              </a:rPr>
              <a:t> void</a:t>
            </a:r>
            <a:r>
              <a:rPr lang="en-US" sz="2000" dirty="0">
                <a:cs typeface="Arial" charset="0"/>
              </a:rPr>
              <a:t>  </a:t>
            </a:r>
            <a:r>
              <a:rPr lang="en-US" sz="2000" b="1" dirty="0" err="1">
                <a:cs typeface="Arial" charset="0"/>
              </a:rPr>
              <a:t>leave_region</a:t>
            </a:r>
            <a:r>
              <a:rPr lang="en-US" sz="2000" dirty="0">
                <a:cs typeface="Arial" charset="0"/>
              </a:rPr>
              <a:t>(</a:t>
            </a:r>
            <a:r>
              <a:rPr lang="en-US" sz="2000" dirty="0">
                <a:solidFill>
                  <a:srgbClr val="00B050"/>
                </a:solidFill>
                <a:cs typeface="Arial" charset="0"/>
              </a:rPr>
              <a:t>…</a:t>
            </a:r>
            <a:r>
              <a:rPr lang="en-US" sz="2000" dirty="0">
                <a:cs typeface="Arial" charset="0"/>
              </a:rPr>
              <a:t>){	</a:t>
            </a:r>
            <a:endParaRPr lang="en-US" sz="2000" dirty="0">
              <a:solidFill>
                <a:schemeClr val="accent2"/>
              </a:solidFill>
              <a:cs typeface="Arial" charset="0"/>
            </a:endParaRPr>
          </a:p>
          <a:p>
            <a:pPr marL="609600" indent="-609600" algn="l" rtl="0" eaLnBrk="1" hangingPunct="1">
              <a:lnSpc>
                <a:spcPct val="70000"/>
              </a:lnSpc>
              <a:buFont typeface="Arial" charset="0"/>
              <a:buNone/>
            </a:pPr>
            <a:r>
              <a:rPr lang="en-US" sz="2000" dirty="0">
                <a:cs typeface="Arial" charset="0"/>
              </a:rPr>
              <a:t>11.	turn = </a:t>
            </a:r>
            <a:r>
              <a:rPr lang="en-US" sz="2000" dirty="0">
                <a:solidFill>
                  <a:srgbClr val="FF0000"/>
                </a:solidFill>
                <a:cs typeface="Arial" charset="0"/>
              </a:rPr>
              <a:t>1</a:t>
            </a:r>
            <a:r>
              <a:rPr lang="en-US" sz="2000" dirty="0">
                <a:cs typeface="Arial" charset="0"/>
              </a:rPr>
              <a:t>;</a:t>
            </a:r>
          </a:p>
          <a:p>
            <a:pPr marL="609600" indent="-609600" algn="l" rtl="0" eaLnBrk="1" hangingPunct="1">
              <a:lnSpc>
                <a:spcPct val="70000"/>
              </a:lnSpc>
              <a:buFont typeface="Arial" charset="0"/>
              <a:buNone/>
            </a:pPr>
            <a:r>
              <a:rPr lang="en-US" sz="2000" dirty="0">
                <a:cs typeface="Arial" charset="0"/>
              </a:rPr>
              <a:t>12.	flag[</a:t>
            </a:r>
            <a:r>
              <a:rPr lang="en-US" sz="2000" dirty="0">
                <a:solidFill>
                  <a:srgbClr val="FF0000"/>
                </a:solidFill>
                <a:cs typeface="Arial" charset="0"/>
              </a:rPr>
              <a:t>0</a:t>
            </a:r>
            <a:r>
              <a:rPr lang="en-US" sz="2000" dirty="0">
                <a:cs typeface="Arial" charset="0"/>
              </a:rPr>
              <a:t>] = </a:t>
            </a:r>
            <a:r>
              <a:rPr lang="en-US" sz="2000" dirty="0">
                <a:solidFill>
                  <a:srgbClr val="FF0000"/>
                </a:solidFill>
                <a:cs typeface="Arial" charset="0"/>
              </a:rPr>
              <a:t>false</a:t>
            </a:r>
            <a:r>
              <a:rPr lang="en-US" sz="2000" dirty="0">
                <a:cs typeface="Arial" charset="0"/>
              </a:rPr>
              <a:t>; }</a:t>
            </a:r>
            <a:endParaRPr lang="en-US" sz="2000" dirty="0">
              <a:solidFill>
                <a:schemeClr val="accent2"/>
              </a:solidFill>
              <a:cs typeface="Arial" charset="0"/>
            </a:endParaRPr>
          </a:p>
          <a:p>
            <a:pPr marL="609600" indent="-609600" algn="l" rtl="0" eaLnBrk="1" hangingPunct="1">
              <a:lnSpc>
                <a:spcPct val="70000"/>
              </a:lnSpc>
              <a:buFont typeface="Arial" charset="0"/>
              <a:buNone/>
            </a:pPr>
            <a:r>
              <a:rPr lang="en-US" sz="2000" dirty="0">
                <a:cs typeface="Arial" charset="0"/>
              </a:rPr>
              <a:t>      </a:t>
            </a:r>
            <a:endParaRPr lang="en-US" sz="2000" b="1" dirty="0">
              <a:cs typeface="Arial" charset="0"/>
            </a:endParaRPr>
          </a:p>
          <a:p>
            <a:pPr marL="609600" indent="-609600" algn="l" rtl="0" eaLnBrk="1" hangingPunct="1">
              <a:lnSpc>
                <a:spcPct val="80000"/>
              </a:lnSpc>
              <a:buFont typeface="Arial" charset="0"/>
              <a:buNone/>
            </a:pPr>
            <a:endParaRPr lang="he-IL" sz="20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9429B0A3-AA03-40F0-8BBE-969A14A51669}" type="slidenum">
              <a:rPr lang="he-IL" sz="1200">
                <a:solidFill>
                  <a:schemeClr val="tx1">
                    <a:tint val="75000"/>
                  </a:schemeClr>
                </a:solidFill>
                <a:latin typeface="+mn-lt"/>
                <a:cs typeface="+mn-cs"/>
              </a:rPr>
              <a:pPr rtl="1" fontAlgn="auto">
                <a:spcBef>
                  <a:spcPts val="0"/>
                </a:spcBef>
                <a:spcAft>
                  <a:spcPts val="0"/>
                </a:spcAft>
                <a:defRPr/>
              </a:pPr>
              <a:t>15</a:t>
            </a:fld>
            <a:endParaRPr lang="he-IL" sz="1200">
              <a:solidFill>
                <a:schemeClr val="tx1">
                  <a:tint val="75000"/>
                </a:schemeClr>
              </a:solidFill>
              <a:latin typeface="+mn-lt"/>
              <a:cs typeface="+mn-cs"/>
            </a:endParaRPr>
          </a:p>
        </p:txBody>
      </p:sp>
      <p:sp>
        <p:nvSpPr>
          <p:cNvPr id="15366" name="TextBox 5"/>
          <p:cNvSpPr txBox="1">
            <a:spLocks noChangeArrowheads="1"/>
          </p:cNvSpPr>
          <p:nvPr/>
        </p:nvSpPr>
        <p:spPr bwMode="auto">
          <a:xfrm>
            <a:off x="928688" y="1214438"/>
            <a:ext cx="3214687" cy="523875"/>
          </a:xfrm>
          <a:prstGeom prst="rect">
            <a:avLst/>
          </a:prstGeom>
          <a:noFill/>
          <a:ln w="9525">
            <a:noFill/>
            <a:miter lim="800000"/>
            <a:headEnd/>
            <a:tailEnd/>
          </a:ln>
        </p:spPr>
        <p:txBody>
          <a:bodyPr>
            <a:spAutoFit/>
          </a:bodyPr>
          <a:lstStyle/>
          <a:p>
            <a:r>
              <a:rPr lang="en-US" sz="2800"/>
              <a:t>Process = 0</a:t>
            </a:r>
            <a:endParaRPr lang="he-IL" sz="2800"/>
          </a:p>
        </p:txBody>
      </p:sp>
      <p:sp>
        <p:nvSpPr>
          <p:cNvPr id="15367" name="TextBox 6"/>
          <p:cNvSpPr txBox="1">
            <a:spLocks noChangeArrowheads="1"/>
          </p:cNvSpPr>
          <p:nvPr/>
        </p:nvSpPr>
        <p:spPr bwMode="auto">
          <a:xfrm>
            <a:off x="5286375" y="1214438"/>
            <a:ext cx="3214688" cy="523875"/>
          </a:xfrm>
          <a:prstGeom prst="rect">
            <a:avLst/>
          </a:prstGeom>
          <a:noFill/>
          <a:ln w="9525">
            <a:noFill/>
            <a:miter lim="800000"/>
            <a:headEnd/>
            <a:tailEnd/>
          </a:ln>
        </p:spPr>
        <p:txBody>
          <a:bodyPr>
            <a:spAutoFit/>
          </a:bodyPr>
          <a:lstStyle/>
          <a:p>
            <a:r>
              <a:rPr lang="en-US" sz="2800"/>
              <a:t>Process = 1</a:t>
            </a:r>
            <a:endParaRPr lang="he-IL" sz="2800"/>
          </a:p>
        </p:txBody>
      </p:sp>
      <p:sp>
        <p:nvSpPr>
          <p:cNvPr id="10" name="Content Placeholder 2"/>
          <p:cNvSpPr txBox="1">
            <a:spLocks/>
          </p:cNvSpPr>
          <p:nvPr/>
        </p:nvSpPr>
        <p:spPr bwMode="auto">
          <a:xfrm>
            <a:off x="4848547" y="1772816"/>
            <a:ext cx="3971925" cy="4621212"/>
          </a:xfrm>
          <a:prstGeom prst="rect">
            <a:avLst/>
          </a:prstGeom>
          <a:no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gn="l" rtl="0" eaLnBrk="1" hangingPunct="1">
              <a:lnSpc>
                <a:spcPct val="80000"/>
              </a:lnSpc>
              <a:buNone/>
            </a:pPr>
            <a:r>
              <a:rPr lang="en-US" sz="2000" dirty="0">
                <a:cs typeface="Arial" charset="0"/>
              </a:rPr>
              <a:t>1.</a:t>
            </a:r>
            <a:r>
              <a:rPr lang="en-US" sz="2000" dirty="0">
                <a:solidFill>
                  <a:srgbClr val="00B050"/>
                </a:solidFill>
                <a:cs typeface="Arial" charset="0"/>
              </a:rPr>
              <a:t>bool</a:t>
            </a:r>
            <a:r>
              <a:rPr lang="en-US" sz="2000" dirty="0">
                <a:cs typeface="Arial" charset="0"/>
              </a:rPr>
              <a:t> flag[2] = {</a:t>
            </a:r>
            <a:r>
              <a:rPr lang="en-US" sz="2000" dirty="0">
                <a:solidFill>
                  <a:srgbClr val="FF0000"/>
                </a:solidFill>
                <a:cs typeface="Arial" charset="0"/>
              </a:rPr>
              <a:t>false</a:t>
            </a:r>
            <a:r>
              <a:rPr lang="en-US" sz="2000" dirty="0">
                <a:cs typeface="Arial" charset="0"/>
              </a:rPr>
              <a:t>, </a:t>
            </a:r>
            <a:r>
              <a:rPr lang="en-US" sz="2000" dirty="0">
                <a:solidFill>
                  <a:srgbClr val="FF0000"/>
                </a:solidFill>
                <a:cs typeface="Arial" charset="0"/>
              </a:rPr>
              <a:t>false</a:t>
            </a:r>
            <a:r>
              <a:rPr lang="en-US" sz="2000" dirty="0">
                <a:cs typeface="Arial" charset="0"/>
              </a:rPr>
              <a:t>};</a:t>
            </a:r>
          </a:p>
          <a:p>
            <a:pPr marL="609600" indent="-609600" algn="l" rtl="0" eaLnBrk="1" hangingPunct="1">
              <a:lnSpc>
                <a:spcPct val="80000"/>
              </a:lnSpc>
              <a:buNone/>
            </a:pPr>
            <a:r>
              <a:rPr lang="en-US" sz="2000" dirty="0">
                <a:cs typeface="Arial" charset="0"/>
              </a:rPr>
              <a:t>2.</a:t>
            </a:r>
            <a:r>
              <a:rPr lang="en-US" sz="2000" dirty="0">
                <a:solidFill>
                  <a:srgbClr val="00B050"/>
                </a:solidFill>
                <a:cs typeface="Arial" charset="0"/>
              </a:rPr>
              <a:t>int</a:t>
            </a:r>
            <a:r>
              <a:rPr lang="en-US" sz="2000" dirty="0">
                <a:cs typeface="Arial" charset="0"/>
              </a:rPr>
              <a:t> turn = </a:t>
            </a:r>
            <a:r>
              <a:rPr lang="en-US" sz="2000" dirty="0">
                <a:solidFill>
                  <a:srgbClr val="FF0000"/>
                </a:solidFill>
                <a:cs typeface="Arial" charset="0"/>
              </a:rPr>
              <a:t>0</a:t>
            </a:r>
            <a:r>
              <a:rPr lang="en-US" sz="2000" dirty="0">
                <a:cs typeface="Arial" charset="0"/>
              </a:rPr>
              <a:t> ;</a:t>
            </a:r>
          </a:p>
          <a:p>
            <a:pPr marL="609600" indent="-609600" algn="l" rtl="0" eaLnBrk="1" hangingPunct="1">
              <a:lnSpc>
                <a:spcPct val="80000"/>
              </a:lnSpc>
              <a:buNone/>
            </a:pPr>
            <a:r>
              <a:rPr lang="en-US" sz="2000" dirty="0">
                <a:cs typeface="Arial" charset="0"/>
              </a:rPr>
              <a:t> </a:t>
            </a:r>
          </a:p>
          <a:p>
            <a:pPr marL="609600" indent="-609600" algn="l" rtl="0" eaLnBrk="1" hangingPunct="1">
              <a:lnSpc>
                <a:spcPct val="80000"/>
              </a:lnSpc>
              <a:buNone/>
            </a:pPr>
            <a:r>
              <a:rPr lang="en-US" sz="2000" dirty="0">
                <a:solidFill>
                  <a:srgbClr val="00B050"/>
                </a:solidFill>
                <a:cs typeface="Arial" charset="0"/>
              </a:rPr>
              <a:t>3. void</a:t>
            </a:r>
            <a:r>
              <a:rPr lang="en-US" sz="2000" dirty="0">
                <a:cs typeface="Arial" charset="0"/>
              </a:rPr>
              <a:t>  </a:t>
            </a:r>
            <a:r>
              <a:rPr lang="en-US" sz="2000" b="1" dirty="0" err="1">
                <a:cs typeface="Arial" charset="0"/>
              </a:rPr>
              <a:t>enter_region</a:t>
            </a:r>
            <a:r>
              <a:rPr lang="en-US" sz="2000" dirty="0">
                <a:cs typeface="Arial" charset="0"/>
              </a:rPr>
              <a:t>(</a:t>
            </a:r>
            <a:r>
              <a:rPr lang="en-US" sz="2000" dirty="0">
                <a:solidFill>
                  <a:srgbClr val="00B050"/>
                </a:solidFill>
                <a:cs typeface="Arial" charset="0"/>
              </a:rPr>
              <a:t>…</a:t>
            </a:r>
            <a:r>
              <a:rPr lang="en-US" sz="2000" dirty="0">
                <a:cs typeface="Arial" charset="0"/>
              </a:rPr>
              <a:t>){</a:t>
            </a:r>
            <a:endParaRPr lang="en-US" sz="2000" b="1" dirty="0">
              <a:cs typeface="Arial" charset="0"/>
            </a:endParaRPr>
          </a:p>
          <a:p>
            <a:pPr marL="609600" indent="-609600" algn="l" rtl="0" eaLnBrk="1" hangingPunct="1">
              <a:lnSpc>
                <a:spcPct val="70000"/>
              </a:lnSpc>
              <a:buNone/>
            </a:pPr>
            <a:r>
              <a:rPr lang="en-US" sz="2000" dirty="0">
                <a:cs typeface="Arial" charset="0"/>
              </a:rPr>
              <a:t>4.	flag[</a:t>
            </a:r>
            <a:r>
              <a:rPr lang="en-US" sz="2000" dirty="0">
                <a:solidFill>
                  <a:srgbClr val="FF0000"/>
                </a:solidFill>
                <a:cs typeface="Arial" charset="0"/>
              </a:rPr>
              <a:t>1</a:t>
            </a:r>
            <a:r>
              <a:rPr lang="en-US" sz="2000" dirty="0">
                <a:cs typeface="Arial" charset="0"/>
              </a:rPr>
              <a:t>] = </a:t>
            </a:r>
            <a:r>
              <a:rPr lang="en-US" sz="2000" dirty="0">
                <a:solidFill>
                  <a:srgbClr val="FF0000"/>
                </a:solidFill>
                <a:cs typeface="Arial" charset="0"/>
              </a:rPr>
              <a:t>true</a:t>
            </a:r>
            <a:r>
              <a:rPr lang="en-US" sz="2000" dirty="0">
                <a:cs typeface="Arial" charset="0"/>
              </a:rPr>
              <a:t>;</a:t>
            </a:r>
          </a:p>
          <a:p>
            <a:pPr marL="609600" indent="-609600" algn="l" rtl="0" eaLnBrk="1" hangingPunct="1">
              <a:lnSpc>
                <a:spcPct val="70000"/>
              </a:lnSpc>
              <a:buFont typeface="Arial" charset="0"/>
              <a:buAutoNum type="arabicPeriod" startAt="5"/>
            </a:pPr>
            <a:r>
              <a:rPr lang="en-US" sz="2000" dirty="0">
                <a:solidFill>
                  <a:schemeClr val="accent1"/>
                </a:solidFill>
                <a:cs typeface="Arial" charset="0"/>
              </a:rPr>
              <a:t>while</a:t>
            </a:r>
            <a:r>
              <a:rPr lang="en-US" sz="2000" dirty="0">
                <a:cs typeface="Arial" charset="0"/>
              </a:rPr>
              <a:t> (flag[</a:t>
            </a:r>
            <a:r>
              <a:rPr lang="en-US" sz="2000" dirty="0">
                <a:solidFill>
                  <a:srgbClr val="FF0000"/>
                </a:solidFill>
                <a:cs typeface="Arial" charset="0"/>
              </a:rPr>
              <a:t>0</a:t>
            </a:r>
            <a:r>
              <a:rPr lang="en-US" sz="2000" dirty="0">
                <a:cs typeface="Arial" charset="0"/>
              </a:rPr>
              <a:t>])</a:t>
            </a:r>
            <a:r>
              <a:rPr lang="en-US" sz="2000" b="1" dirty="0">
                <a:cs typeface="Arial" charset="0"/>
              </a:rPr>
              <a:t> {</a:t>
            </a:r>
          </a:p>
          <a:p>
            <a:pPr marL="609600" indent="-609600" algn="l" rtl="0" eaLnBrk="1" hangingPunct="1">
              <a:lnSpc>
                <a:spcPct val="70000"/>
              </a:lnSpc>
              <a:buNone/>
            </a:pPr>
            <a:r>
              <a:rPr lang="en-US" sz="2000" dirty="0">
                <a:cs typeface="Arial" charset="0"/>
              </a:rPr>
              <a:t>6.	        </a:t>
            </a:r>
            <a:r>
              <a:rPr lang="en-US" sz="2000" dirty="0">
                <a:solidFill>
                  <a:schemeClr val="accent1"/>
                </a:solidFill>
                <a:cs typeface="Arial" charset="0"/>
              </a:rPr>
              <a:t>if</a:t>
            </a:r>
            <a:r>
              <a:rPr lang="en-US" sz="2000" dirty="0">
                <a:cs typeface="Arial" charset="0"/>
              </a:rPr>
              <a:t> (turn==</a:t>
            </a:r>
            <a:r>
              <a:rPr lang="en-US" sz="2000" dirty="0">
                <a:solidFill>
                  <a:srgbClr val="FF0000"/>
                </a:solidFill>
                <a:cs typeface="Arial" charset="0"/>
              </a:rPr>
              <a:t>0</a:t>
            </a:r>
            <a:r>
              <a:rPr lang="en-US" sz="2000" dirty="0">
                <a:cs typeface="Arial" charset="0"/>
              </a:rPr>
              <a:t>) {</a:t>
            </a:r>
          </a:p>
          <a:p>
            <a:pPr marL="609600" indent="-609600" algn="l" rtl="0" eaLnBrk="1" hangingPunct="1">
              <a:lnSpc>
                <a:spcPct val="70000"/>
              </a:lnSpc>
              <a:buNone/>
            </a:pPr>
            <a:r>
              <a:rPr lang="en-US" sz="2000" dirty="0">
                <a:cs typeface="Arial" charset="0"/>
              </a:rPr>
              <a:t>7.	            flag[</a:t>
            </a:r>
            <a:r>
              <a:rPr lang="en-US" sz="2000" dirty="0">
                <a:solidFill>
                  <a:srgbClr val="FF0000"/>
                </a:solidFill>
                <a:cs typeface="Arial" charset="0"/>
              </a:rPr>
              <a:t>1</a:t>
            </a:r>
            <a:r>
              <a:rPr lang="en-US" sz="2000" dirty="0">
                <a:cs typeface="Arial" charset="0"/>
              </a:rPr>
              <a:t>] = </a:t>
            </a:r>
            <a:r>
              <a:rPr lang="en-US" sz="2000" dirty="0">
                <a:solidFill>
                  <a:srgbClr val="FF0000"/>
                </a:solidFill>
                <a:cs typeface="Arial" charset="0"/>
              </a:rPr>
              <a:t>false</a:t>
            </a:r>
            <a:r>
              <a:rPr lang="en-US" sz="2000" dirty="0">
                <a:cs typeface="Arial" charset="0"/>
              </a:rPr>
              <a:t>;</a:t>
            </a:r>
          </a:p>
          <a:p>
            <a:pPr marL="609600" indent="-609600" algn="l" rtl="0" eaLnBrk="1" hangingPunct="1">
              <a:lnSpc>
                <a:spcPct val="70000"/>
              </a:lnSpc>
              <a:buNone/>
            </a:pPr>
            <a:r>
              <a:rPr lang="en-US" sz="2000" dirty="0">
                <a:cs typeface="Arial" charset="0"/>
              </a:rPr>
              <a:t>8.	            </a:t>
            </a:r>
            <a:r>
              <a:rPr lang="en-US" sz="2000" dirty="0">
                <a:solidFill>
                  <a:schemeClr val="accent1"/>
                </a:solidFill>
                <a:cs typeface="Arial" charset="0"/>
              </a:rPr>
              <a:t>while</a:t>
            </a:r>
            <a:r>
              <a:rPr lang="en-US" sz="2000" dirty="0">
                <a:cs typeface="Arial" charset="0"/>
              </a:rPr>
              <a:t> (turn == </a:t>
            </a:r>
            <a:r>
              <a:rPr lang="en-US" sz="2000" dirty="0">
                <a:solidFill>
                  <a:srgbClr val="FF0000"/>
                </a:solidFill>
                <a:cs typeface="Arial" charset="0"/>
              </a:rPr>
              <a:t>0</a:t>
            </a:r>
            <a:r>
              <a:rPr lang="en-US" sz="2000" dirty="0">
                <a:cs typeface="Arial" charset="0"/>
              </a:rPr>
              <a:t>) ; </a:t>
            </a:r>
          </a:p>
          <a:p>
            <a:pPr marL="609600" indent="-609600" algn="l" rtl="0" eaLnBrk="1" hangingPunct="1">
              <a:lnSpc>
                <a:spcPct val="70000"/>
              </a:lnSpc>
              <a:buFont typeface="Arial" charset="0"/>
              <a:buAutoNum type="arabicPeriod" startAt="9"/>
            </a:pPr>
            <a:r>
              <a:rPr lang="en-US" sz="2000" dirty="0">
                <a:cs typeface="Arial" charset="0"/>
              </a:rPr>
              <a:t>            flag[</a:t>
            </a:r>
            <a:r>
              <a:rPr lang="en-US" sz="2000" dirty="0">
                <a:solidFill>
                  <a:srgbClr val="FF0000"/>
                </a:solidFill>
                <a:cs typeface="Arial" charset="0"/>
              </a:rPr>
              <a:t>1</a:t>
            </a:r>
            <a:r>
              <a:rPr lang="en-US" sz="2000" dirty="0">
                <a:cs typeface="Arial" charset="0"/>
              </a:rPr>
              <a:t>] = </a:t>
            </a:r>
            <a:r>
              <a:rPr lang="en-US" sz="2000" dirty="0">
                <a:solidFill>
                  <a:srgbClr val="FF0000"/>
                </a:solidFill>
                <a:cs typeface="Arial" charset="0"/>
              </a:rPr>
              <a:t>true</a:t>
            </a:r>
            <a:r>
              <a:rPr lang="en-US" sz="2000" dirty="0">
                <a:cs typeface="Arial" charset="0"/>
              </a:rPr>
              <a:t>;</a:t>
            </a:r>
            <a:r>
              <a:rPr lang="en-US" sz="2000" b="1" dirty="0">
                <a:cs typeface="Arial" charset="0"/>
              </a:rPr>
              <a:t>}}}</a:t>
            </a:r>
          </a:p>
          <a:p>
            <a:pPr marL="609600" indent="-609600" algn="l" rtl="0" eaLnBrk="1" hangingPunct="1">
              <a:lnSpc>
                <a:spcPct val="70000"/>
              </a:lnSpc>
              <a:buFont typeface="Arial" charset="0"/>
              <a:buAutoNum type="arabicPeriod" startAt="9"/>
            </a:pPr>
            <a:endParaRPr lang="en-US" sz="2000" b="1" dirty="0">
              <a:cs typeface="Arial" charset="0"/>
            </a:endParaRPr>
          </a:p>
          <a:p>
            <a:pPr marL="0" indent="0" algn="l" rtl="0" eaLnBrk="1" hangingPunct="1">
              <a:lnSpc>
                <a:spcPct val="70000"/>
              </a:lnSpc>
              <a:buNone/>
            </a:pPr>
            <a:r>
              <a:rPr lang="en-US" sz="2000" dirty="0">
                <a:solidFill>
                  <a:srgbClr val="00B050"/>
                </a:solidFill>
                <a:cs typeface="Arial" charset="0"/>
              </a:rPr>
              <a:t>10. void</a:t>
            </a:r>
            <a:r>
              <a:rPr lang="en-US" sz="2000" dirty="0">
                <a:cs typeface="Arial" charset="0"/>
              </a:rPr>
              <a:t>  </a:t>
            </a:r>
            <a:r>
              <a:rPr lang="en-US" sz="2000" b="1" dirty="0" err="1">
                <a:cs typeface="Arial" charset="0"/>
              </a:rPr>
              <a:t>leave_region</a:t>
            </a:r>
            <a:r>
              <a:rPr lang="en-US" sz="2000" dirty="0">
                <a:cs typeface="Arial" charset="0"/>
              </a:rPr>
              <a:t>(</a:t>
            </a:r>
            <a:r>
              <a:rPr lang="en-US" sz="2000" dirty="0">
                <a:solidFill>
                  <a:srgbClr val="00B050"/>
                </a:solidFill>
                <a:cs typeface="Arial" charset="0"/>
              </a:rPr>
              <a:t>…</a:t>
            </a:r>
            <a:r>
              <a:rPr lang="en-US" sz="2000" dirty="0">
                <a:cs typeface="Arial" charset="0"/>
              </a:rPr>
              <a:t>){	</a:t>
            </a:r>
            <a:endParaRPr lang="en-US" sz="2000" dirty="0">
              <a:solidFill>
                <a:schemeClr val="accent2"/>
              </a:solidFill>
              <a:cs typeface="Arial" charset="0"/>
            </a:endParaRPr>
          </a:p>
          <a:p>
            <a:pPr marL="609600" indent="-609600" algn="l" rtl="0" eaLnBrk="1" hangingPunct="1">
              <a:lnSpc>
                <a:spcPct val="70000"/>
              </a:lnSpc>
              <a:buNone/>
            </a:pPr>
            <a:r>
              <a:rPr lang="en-US" sz="2000" dirty="0">
                <a:cs typeface="Arial" charset="0"/>
              </a:rPr>
              <a:t>11.	turn = </a:t>
            </a:r>
            <a:r>
              <a:rPr lang="en-US" sz="2000" dirty="0">
                <a:solidFill>
                  <a:srgbClr val="FF0000"/>
                </a:solidFill>
                <a:cs typeface="Arial" charset="0"/>
              </a:rPr>
              <a:t>0</a:t>
            </a:r>
            <a:r>
              <a:rPr lang="en-US" sz="2000" dirty="0">
                <a:cs typeface="Arial" charset="0"/>
              </a:rPr>
              <a:t>;</a:t>
            </a:r>
          </a:p>
          <a:p>
            <a:pPr marL="609600" indent="-609600" algn="l" rtl="0" eaLnBrk="1" hangingPunct="1">
              <a:lnSpc>
                <a:spcPct val="70000"/>
              </a:lnSpc>
              <a:buNone/>
            </a:pPr>
            <a:r>
              <a:rPr lang="en-US" sz="2000" dirty="0">
                <a:cs typeface="Arial" charset="0"/>
              </a:rPr>
              <a:t>12.	flag[</a:t>
            </a:r>
            <a:r>
              <a:rPr lang="en-US" sz="2000" dirty="0">
                <a:solidFill>
                  <a:srgbClr val="FF0000"/>
                </a:solidFill>
                <a:cs typeface="Arial" charset="0"/>
              </a:rPr>
              <a:t>1</a:t>
            </a:r>
            <a:r>
              <a:rPr lang="en-US" sz="2000" dirty="0">
                <a:cs typeface="Arial" charset="0"/>
              </a:rPr>
              <a:t>] = </a:t>
            </a:r>
            <a:r>
              <a:rPr lang="en-US" sz="2000" dirty="0">
                <a:solidFill>
                  <a:srgbClr val="FF0000"/>
                </a:solidFill>
                <a:cs typeface="Arial" charset="0"/>
              </a:rPr>
              <a:t>false</a:t>
            </a:r>
            <a:r>
              <a:rPr lang="en-US" sz="2000" dirty="0">
                <a:cs typeface="Arial" charset="0"/>
              </a:rPr>
              <a:t>; }</a:t>
            </a:r>
            <a:endParaRPr lang="en-US" sz="2000" dirty="0">
              <a:solidFill>
                <a:schemeClr val="accent2"/>
              </a:solidFill>
              <a:cs typeface="Arial" charset="0"/>
            </a:endParaRPr>
          </a:p>
          <a:p>
            <a:pPr marL="609600" indent="-609600" algn="l" rtl="0" eaLnBrk="1" hangingPunct="1">
              <a:lnSpc>
                <a:spcPct val="80000"/>
              </a:lnSpc>
              <a:buFont typeface="Arial" charset="0"/>
              <a:buNone/>
            </a:pPr>
            <a:endParaRPr lang="he-IL" sz="2000" dirty="0"/>
          </a:p>
        </p:txBody>
      </p:sp>
    </p:spTree>
    <p:extLst>
      <p:ext uri="{BB962C8B-B14F-4D97-AF65-F5344CB8AC3E}">
        <p14:creationId xmlns:p14="http://schemas.microsoft.com/office/powerpoint/2010/main" val="175706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Times New Roman" pitchFamily="18" charset="0"/>
              </a:rPr>
              <a:t>Question 3 (from midterm of 2005)</a:t>
            </a:r>
            <a:endParaRPr lang="en-US" dirty="0"/>
          </a:p>
        </p:txBody>
      </p:sp>
      <p:sp>
        <p:nvSpPr>
          <p:cNvPr id="3" name="Content Placeholder 2"/>
          <p:cNvSpPr>
            <a:spLocks noGrp="1"/>
          </p:cNvSpPr>
          <p:nvPr>
            <p:ph idx="1"/>
          </p:nvPr>
        </p:nvSpPr>
        <p:spPr/>
        <p:txBody>
          <a:bodyPr/>
          <a:lstStyle/>
          <a:p>
            <a:pPr marL="0">
              <a:buNone/>
            </a:pPr>
            <a:r>
              <a:rPr lang="en-US" dirty="0">
                <a:cs typeface="Arial" charset="0"/>
              </a:rPr>
              <a:t>Prove Dekker’s algorithm for the Critical Section problem. That is, show that there are no mutual exclusion violations, no deadlocks and no starvation problem.</a:t>
            </a:r>
          </a:p>
          <a:p>
            <a:pPr>
              <a:buNone/>
            </a:pPr>
            <a:endParaRPr lang="en-US" dirty="0"/>
          </a:p>
        </p:txBody>
      </p:sp>
      <p:sp>
        <p:nvSpPr>
          <p:cNvPr id="4" name="Slide Number Placeholder 3"/>
          <p:cNvSpPr>
            <a:spLocks noGrp="1"/>
          </p:cNvSpPr>
          <p:nvPr>
            <p:ph type="sldNum" sz="quarter" idx="12"/>
          </p:nvPr>
        </p:nvSpPr>
        <p:spPr/>
        <p:txBody>
          <a:bodyPr/>
          <a:lstStyle/>
          <a:p>
            <a:pPr>
              <a:defRPr/>
            </a:pPr>
            <a:fld id="{6B2F206B-FE72-4B5B-A53C-B5077894A030}" type="slidenum">
              <a:rPr lang="he-IL" smtClean="0"/>
              <a:pPr>
                <a:defRPr/>
              </a:pPr>
              <a:t>16</a:t>
            </a:fld>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1EAA370-2EA2-4605-8308-D2C03C879764}" type="slidenum">
              <a:rPr lang="he-IL"/>
              <a:pPr>
                <a:defRPr/>
              </a:pPr>
              <a:t>17</a:t>
            </a:fld>
            <a:endParaRPr lang="he-IL"/>
          </a:p>
        </p:txBody>
      </p:sp>
      <p:sp>
        <p:nvSpPr>
          <p:cNvPr id="16386" name="Content Placeholder 2"/>
          <p:cNvSpPr>
            <a:spLocks noGrp="1"/>
          </p:cNvSpPr>
          <p:nvPr>
            <p:ph idx="1"/>
          </p:nvPr>
        </p:nvSpPr>
        <p:spPr/>
        <p:txBody>
          <a:bodyPr>
            <a:normAutofit fontScale="85000" lnSpcReduction="10000"/>
          </a:bodyPr>
          <a:lstStyle/>
          <a:p>
            <a:pPr eaLnBrk="1" hangingPunct="1">
              <a:buFont typeface="Arial" charset="0"/>
              <a:buNone/>
            </a:pPr>
            <a:r>
              <a:rPr lang="en-US" sz="2800" i="1" dirty="0">
                <a:effectLst>
                  <a:outerShdw blurRad="38100" dist="38100" dir="2700000" algn="tl">
                    <a:srgbClr val="000000">
                      <a:alpha val="43137"/>
                    </a:srgbClr>
                  </a:outerShdw>
                </a:effectLst>
                <a:cs typeface="Arial" charset="0"/>
              </a:rPr>
              <a:t>No mutual exclusion violations</a:t>
            </a:r>
            <a:r>
              <a:rPr lang="en-US" sz="2800" dirty="0">
                <a:cs typeface="Arial" charset="0"/>
              </a:rPr>
              <a:t> – (no two processes will be in the CS at the same time)</a:t>
            </a:r>
          </a:p>
          <a:p>
            <a:pPr marL="0" indent="0" eaLnBrk="1" hangingPunct="1">
              <a:spcBef>
                <a:spcPts val="0"/>
              </a:spcBef>
              <a:buFont typeface="Arial" charset="0"/>
              <a:buNone/>
            </a:pPr>
            <a:endParaRPr lang="en-US" dirty="0"/>
          </a:p>
          <a:p>
            <a:pPr marL="0" indent="0" eaLnBrk="1" hangingPunct="1">
              <a:spcBef>
                <a:spcPts val="0"/>
              </a:spcBef>
              <a:buFont typeface="Arial" charset="0"/>
              <a:buNone/>
            </a:pPr>
            <a:r>
              <a:rPr lang="en-US" dirty="0"/>
              <a:t>Falsely assume that both p</a:t>
            </a:r>
            <a:r>
              <a:rPr lang="en-US" baseline="-25000" dirty="0"/>
              <a:t>0</a:t>
            </a:r>
            <a:r>
              <a:rPr lang="en-US" dirty="0"/>
              <a:t> and p</a:t>
            </a:r>
            <a:r>
              <a:rPr lang="en-US" baseline="-25000" dirty="0"/>
              <a:t>1</a:t>
            </a:r>
            <a:r>
              <a:rPr lang="en-US" dirty="0"/>
              <a:t> are in the critical section. Further assume WLG that p</a:t>
            </a:r>
            <a:r>
              <a:rPr lang="en-US" baseline="-25000" dirty="0"/>
              <a:t>0</a:t>
            </a:r>
            <a:r>
              <a:rPr lang="en-US" dirty="0"/>
              <a:t> entered the CS first.</a:t>
            </a:r>
          </a:p>
          <a:p>
            <a:pPr marL="0" indent="0" eaLnBrk="1" hangingPunct="1">
              <a:spcBef>
                <a:spcPts val="0"/>
              </a:spcBef>
              <a:buFont typeface="Arial" charset="0"/>
              <a:buNone/>
            </a:pPr>
            <a:r>
              <a:rPr lang="en-US" dirty="0"/>
              <a:t>The last </a:t>
            </a:r>
            <a:r>
              <a:rPr lang="en-US" dirty="0">
                <a:effectLst>
                  <a:outerShdw blurRad="38100" dist="38100" dir="2700000" algn="tl">
                    <a:srgbClr val="000000">
                      <a:alpha val="43137"/>
                    </a:srgbClr>
                  </a:outerShdw>
                </a:effectLst>
              </a:rPr>
              <a:t>change</a:t>
            </a:r>
            <a:r>
              <a:rPr lang="en-US" dirty="0"/>
              <a:t> p</a:t>
            </a:r>
            <a:r>
              <a:rPr lang="en-US" baseline="-25000" dirty="0"/>
              <a:t>0</a:t>
            </a:r>
            <a:r>
              <a:rPr lang="en-US" dirty="0"/>
              <a:t> introduced  on the algorithm’s variables, before existing the outer loop (line 5), was the assignment </a:t>
            </a:r>
            <a:r>
              <a:rPr lang="en-US" dirty="0">
                <a:solidFill>
                  <a:schemeClr val="tx2">
                    <a:lumMod val="75000"/>
                  </a:schemeClr>
                </a:solidFill>
                <a:effectLst>
                  <a:outerShdw blurRad="38100" dist="38100" dir="2700000" algn="tl">
                    <a:srgbClr val="000000">
                      <a:alpha val="43137"/>
                    </a:srgbClr>
                  </a:outerShdw>
                </a:effectLst>
              </a:rPr>
              <a:t>flag[0]=true</a:t>
            </a:r>
            <a:r>
              <a:rPr lang="en-US" dirty="0"/>
              <a:t>.</a:t>
            </a:r>
          </a:p>
          <a:p>
            <a:pPr marL="0" indent="0" eaLnBrk="1" hangingPunct="1">
              <a:spcBef>
                <a:spcPts val="0"/>
              </a:spcBef>
              <a:buNone/>
            </a:pPr>
            <a:r>
              <a:rPr lang="en-US" dirty="0"/>
              <a:t>Following our assumption, p</a:t>
            </a:r>
            <a:r>
              <a:rPr lang="en-US" baseline="-25000" dirty="0"/>
              <a:t>1</a:t>
            </a:r>
            <a:r>
              <a:rPr lang="en-US" dirty="0"/>
              <a:t> followed p</a:t>
            </a:r>
            <a:r>
              <a:rPr lang="en-US" baseline="-25000" dirty="0"/>
              <a:t>0</a:t>
            </a:r>
            <a:r>
              <a:rPr lang="en-US" dirty="0"/>
              <a:t> into the CS which means that it must have exited its outer loop. This, however, is only possible if </a:t>
            </a:r>
            <a:r>
              <a:rPr lang="en-US" dirty="0">
                <a:solidFill>
                  <a:schemeClr val="tx2">
                    <a:lumMod val="75000"/>
                  </a:schemeClr>
                </a:solidFill>
                <a:effectLst>
                  <a:outerShdw blurRad="38100" dist="38100" dir="2700000" algn="tl">
                    <a:srgbClr val="000000">
                      <a:alpha val="43137"/>
                    </a:srgbClr>
                  </a:outerShdw>
                </a:effectLst>
              </a:rPr>
              <a:t>flag[0]=false</a:t>
            </a:r>
            <a:r>
              <a:rPr lang="en-US" dirty="0"/>
              <a:t> which is a contradiction to our initial assumption.</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EC7F064A-0579-46DA-A500-3DFEBD022CEC}" type="slidenum">
              <a:rPr lang="he-IL" sz="1200">
                <a:solidFill>
                  <a:schemeClr val="tx1">
                    <a:tint val="75000"/>
                  </a:schemeClr>
                </a:solidFill>
                <a:latin typeface="+mn-lt"/>
                <a:cs typeface="+mn-cs"/>
              </a:rPr>
              <a:pPr rtl="1" fontAlgn="auto">
                <a:spcBef>
                  <a:spcPts val="0"/>
                </a:spcBef>
                <a:spcAft>
                  <a:spcPts val="0"/>
                </a:spcAft>
                <a:defRPr/>
              </a:pPr>
              <a:t>17</a:t>
            </a:fld>
            <a:endParaRPr lang="he-IL" sz="1200">
              <a:solidFill>
                <a:schemeClr val="tx1">
                  <a:tint val="75000"/>
                </a:schemeClr>
              </a:solidFill>
              <a:latin typeface="+mn-lt"/>
              <a:cs typeface="+mn-cs"/>
            </a:endParaRPr>
          </a:p>
        </p:txBody>
      </p:sp>
      <p:sp>
        <p:nvSpPr>
          <p:cNvPr id="16388" name="Title 1"/>
          <p:cNvSpPr>
            <a:spLocks noGrp="1"/>
          </p:cNvSpPr>
          <p:nvPr>
            <p:ph type="title"/>
          </p:nvPr>
        </p:nvSpPr>
        <p:spPr/>
        <p:txBody>
          <a:bodyPr/>
          <a:lstStyle/>
          <a:p>
            <a:pPr algn="l" rtl="0" eaLnBrk="1" hangingPunct="1"/>
            <a:r>
              <a:rPr lang="en-US">
                <a:cs typeface="Times New Roman" pitchFamily="18" charset="0"/>
              </a:rPr>
              <a:t>Answer Q.3</a:t>
            </a:r>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1EAA370-2EA2-4605-8308-D2C03C879764}" type="slidenum">
              <a:rPr lang="he-IL"/>
              <a:pPr>
                <a:defRPr/>
              </a:pPr>
              <a:t>18</a:t>
            </a:fld>
            <a:endParaRPr lang="he-IL"/>
          </a:p>
        </p:txBody>
      </p:sp>
      <p:sp>
        <p:nvSpPr>
          <p:cNvPr id="16386" name="Content Placeholder 2"/>
          <p:cNvSpPr>
            <a:spLocks noGrp="1"/>
          </p:cNvSpPr>
          <p:nvPr>
            <p:ph idx="1"/>
          </p:nvPr>
        </p:nvSpPr>
        <p:spPr/>
        <p:txBody>
          <a:bodyPr>
            <a:normAutofit fontScale="92500" lnSpcReduction="10000"/>
          </a:bodyPr>
          <a:lstStyle/>
          <a:p>
            <a:pPr eaLnBrk="1" hangingPunct="1">
              <a:buFont typeface="Arial" charset="0"/>
              <a:buNone/>
            </a:pPr>
            <a:r>
              <a:rPr lang="en-US" sz="2800" i="1" dirty="0">
                <a:effectLst>
                  <a:outerShdw blurRad="38100" dist="38100" dir="2700000" algn="tl">
                    <a:srgbClr val="000000">
                      <a:alpha val="43137"/>
                    </a:srgbClr>
                  </a:outerShdw>
                </a:effectLst>
                <a:cs typeface="Arial" charset="0"/>
              </a:rPr>
              <a:t>No starvation </a:t>
            </a:r>
            <a:r>
              <a:rPr lang="en-US" sz="2800" dirty="0">
                <a:cs typeface="Arial" charset="0"/>
              </a:rPr>
              <a:t>– (any process attempting to enter the CS will eventually succeed)</a:t>
            </a:r>
          </a:p>
          <a:p>
            <a:pPr marL="0" indent="0" eaLnBrk="1" hangingPunct="1">
              <a:spcBef>
                <a:spcPts val="0"/>
              </a:spcBef>
              <a:buFont typeface="Arial" charset="0"/>
              <a:buNone/>
            </a:pPr>
            <a:endParaRPr lang="en-US" dirty="0"/>
          </a:p>
          <a:p>
            <a:pPr marL="0" indent="0" eaLnBrk="1" hangingPunct="1">
              <a:spcBef>
                <a:spcPts val="0"/>
              </a:spcBef>
              <a:buNone/>
            </a:pPr>
            <a:r>
              <a:rPr lang="en-US" dirty="0"/>
              <a:t>WLG assume p</a:t>
            </a:r>
            <a:r>
              <a:rPr lang="en-US" baseline="-25000" dirty="0"/>
              <a:t>0</a:t>
            </a:r>
            <a:r>
              <a:rPr lang="en-US" dirty="0"/>
              <a:t> is attempting to enter the CS and is somewhere in the while loop of line 5 (otherwise it will enter the CS). p1 can be in several different states:</a:t>
            </a:r>
          </a:p>
          <a:p>
            <a:pPr marL="514350" indent="-514350" eaLnBrk="1" hangingPunct="1">
              <a:spcBef>
                <a:spcPts val="0"/>
              </a:spcBef>
              <a:buFont typeface="+mj-lt"/>
              <a:buAutoNum type="arabicPeriod"/>
            </a:pPr>
            <a:r>
              <a:rPr lang="en-US" dirty="0"/>
              <a:t>Not in the CS</a:t>
            </a:r>
          </a:p>
          <a:p>
            <a:pPr marL="514350" indent="-514350" eaLnBrk="1" hangingPunct="1">
              <a:spcBef>
                <a:spcPts val="0"/>
              </a:spcBef>
              <a:buFont typeface="+mj-lt"/>
              <a:buAutoNum type="arabicPeriod"/>
            </a:pPr>
            <a:r>
              <a:rPr lang="en-US" dirty="0"/>
              <a:t>In the CS</a:t>
            </a:r>
          </a:p>
          <a:p>
            <a:pPr marL="514350" indent="-514350" eaLnBrk="1" hangingPunct="1">
              <a:spcBef>
                <a:spcPts val="0"/>
              </a:spcBef>
              <a:buFont typeface="+mj-lt"/>
              <a:buAutoNum type="arabicPeriod"/>
            </a:pPr>
            <a:r>
              <a:rPr lang="en-US" dirty="0"/>
              <a:t>In its while loop with </a:t>
            </a:r>
            <a:r>
              <a:rPr lang="en-US" dirty="0">
                <a:solidFill>
                  <a:schemeClr val="tx2">
                    <a:lumMod val="75000"/>
                  </a:schemeClr>
                </a:solidFill>
                <a:effectLst>
                  <a:outerShdw blurRad="38100" dist="38100" dir="2700000" algn="tl">
                    <a:srgbClr val="000000">
                      <a:alpha val="43137"/>
                    </a:srgbClr>
                  </a:outerShdw>
                </a:effectLst>
              </a:rPr>
              <a:t>turn=0</a:t>
            </a:r>
          </a:p>
          <a:p>
            <a:pPr marL="514350" indent="-514350" eaLnBrk="1" hangingPunct="1">
              <a:spcBef>
                <a:spcPts val="0"/>
              </a:spcBef>
              <a:buFont typeface="+mj-lt"/>
              <a:buAutoNum type="arabicPeriod"/>
            </a:pPr>
            <a:r>
              <a:rPr lang="en-US" dirty="0"/>
              <a:t>In its while loop with </a:t>
            </a:r>
            <a:r>
              <a:rPr lang="en-US" dirty="0">
                <a:solidFill>
                  <a:schemeClr val="tx2">
                    <a:lumMod val="75000"/>
                  </a:schemeClr>
                </a:solidFill>
                <a:effectLst>
                  <a:outerShdw blurRad="38100" dist="38100" dir="2700000" algn="tl">
                    <a:srgbClr val="000000">
                      <a:alpha val="43137"/>
                    </a:srgbClr>
                  </a:outerShdw>
                </a:effectLst>
              </a:rPr>
              <a:t>turn=1</a:t>
            </a:r>
            <a:endParaRPr lang="he-IL" dirty="0"/>
          </a:p>
          <a:p>
            <a:pPr marL="514350" indent="-514350" eaLnBrk="1" hangingPunct="1">
              <a:spcBef>
                <a:spcPts val="0"/>
              </a:spcBef>
              <a:buFont typeface="+mj-lt"/>
              <a:buAutoNum type="arabicPeriod"/>
            </a:pPr>
            <a:endParaRPr lang="he-IL" dirty="0"/>
          </a:p>
          <a:p>
            <a:pPr marL="514350" indent="-514350" eaLnBrk="1" hangingPunct="1">
              <a:spcBef>
                <a:spcPts val="0"/>
              </a:spcBef>
              <a:buFont typeface="+mj-lt"/>
              <a:buAutoNum type="arabicPeriod"/>
            </a:pPr>
            <a:endParaRPr lang="he-IL" dirty="0"/>
          </a:p>
          <a:p>
            <a:pPr marL="514350" indent="-514350" eaLnBrk="1" hangingPunct="1">
              <a:spcBef>
                <a:spcPts val="0"/>
              </a:spcBef>
              <a:buFont typeface="+mj-lt"/>
              <a:buAutoNum type="arabicPeriod"/>
            </a:pP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EC7F064A-0579-46DA-A500-3DFEBD022CEC}" type="slidenum">
              <a:rPr lang="he-IL" sz="1200">
                <a:solidFill>
                  <a:schemeClr val="tx1">
                    <a:tint val="75000"/>
                  </a:schemeClr>
                </a:solidFill>
                <a:latin typeface="+mn-lt"/>
                <a:cs typeface="+mn-cs"/>
              </a:rPr>
              <a:pPr rtl="1" fontAlgn="auto">
                <a:spcBef>
                  <a:spcPts val="0"/>
                </a:spcBef>
                <a:spcAft>
                  <a:spcPts val="0"/>
                </a:spcAft>
                <a:defRPr/>
              </a:pPr>
              <a:t>18</a:t>
            </a:fld>
            <a:endParaRPr lang="he-IL" sz="1200">
              <a:solidFill>
                <a:schemeClr val="tx1">
                  <a:tint val="75000"/>
                </a:schemeClr>
              </a:solidFill>
              <a:latin typeface="+mn-lt"/>
              <a:cs typeface="+mn-cs"/>
            </a:endParaRPr>
          </a:p>
        </p:txBody>
      </p:sp>
      <p:sp>
        <p:nvSpPr>
          <p:cNvPr id="16388" name="Title 1"/>
          <p:cNvSpPr>
            <a:spLocks noGrp="1"/>
          </p:cNvSpPr>
          <p:nvPr>
            <p:ph type="title"/>
          </p:nvPr>
        </p:nvSpPr>
        <p:spPr/>
        <p:txBody>
          <a:bodyPr/>
          <a:lstStyle/>
          <a:p>
            <a:pPr algn="l" rtl="0" eaLnBrk="1" hangingPunct="1"/>
            <a:r>
              <a:rPr lang="en-US">
                <a:cs typeface="Times New Roman" pitchFamily="18" charset="0"/>
              </a:rPr>
              <a:t>Answer Q.3</a:t>
            </a:r>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1EAA370-2EA2-4605-8308-D2C03C879764}" type="slidenum">
              <a:rPr lang="he-IL"/>
              <a:pPr>
                <a:defRPr/>
              </a:pPr>
              <a:t>19</a:t>
            </a:fld>
            <a:endParaRPr lang="he-IL"/>
          </a:p>
        </p:txBody>
      </p:sp>
      <p:sp>
        <p:nvSpPr>
          <p:cNvPr id="16386" name="Content Placeholder 2"/>
          <p:cNvSpPr>
            <a:spLocks noGrp="1"/>
          </p:cNvSpPr>
          <p:nvPr>
            <p:ph idx="1"/>
          </p:nvPr>
        </p:nvSpPr>
        <p:spPr/>
        <p:txBody>
          <a:bodyPr>
            <a:normAutofit fontScale="92500" lnSpcReduction="10000"/>
          </a:bodyPr>
          <a:lstStyle/>
          <a:p>
            <a:pPr eaLnBrk="1" hangingPunct="1">
              <a:buFont typeface="Arial" charset="0"/>
              <a:buNone/>
            </a:pPr>
            <a:r>
              <a:rPr lang="en-US" sz="2800" i="1" dirty="0">
                <a:effectLst>
                  <a:outerShdw blurRad="38100" dist="38100" dir="2700000" algn="tl">
                    <a:srgbClr val="000000">
                      <a:alpha val="43137"/>
                    </a:srgbClr>
                  </a:outerShdw>
                </a:effectLst>
                <a:cs typeface="Arial" charset="0"/>
              </a:rPr>
              <a:t>Case 1 </a:t>
            </a:r>
            <a:r>
              <a:rPr lang="en-US" sz="2800" dirty="0">
                <a:cs typeface="Arial" charset="0"/>
              </a:rPr>
              <a:t>– a process not in the CS will not prevent other processes from entering it</a:t>
            </a:r>
          </a:p>
          <a:p>
            <a:pPr marL="0" indent="0" eaLnBrk="1" hangingPunct="1">
              <a:spcBef>
                <a:spcPts val="0"/>
              </a:spcBef>
              <a:buFont typeface="Arial" charset="0"/>
              <a:buNone/>
            </a:pPr>
            <a:endParaRPr lang="en-US" dirty="0"/>
          </a:p>
          <a:p>
            <a:pPr marL="0" indent="-514350" eaLnBrk="1" hangingPunct="1">
              <a:spcBef>
                <a:spcPts val="0"/>
              </a:spcBef>
              <a:buNone/>
            </a:pPr>
            <a:r>
              <a:rPr lang="en-US" dirty="0"/>
              <a:t>Any process which is not in the CS and does not want to enter it turns off its flag </a:t>
            </a:r>
            <a:r>
              <a:rPr lang="en-US" dirty="0" err="1">
                <a:solidFill>
                  <a:schemeClr val="tx2">
                    <a:lumMod val="75000"/>
                  </a:schemeClr>
                </a:solidFill>
                <a:effectLst>
                  <a:outerShdw blurRad="38100" dist="38100" dir="2700000" algn="tl">
                    <a:srgbClr val="000000">
                      <a:alpha val="43137"/>
                    </a:srgbClr>
                  </a:outerShdw>
                </a:effectLst>
              </a:rPr>
              <a:t>flag</a:t>
            </a:r>
            <a:r>
              <a:rPr lang="en-US" dirty="0">
                <a:solidFill>
                  <a:schemeClr val="tx2">
                    <a:lumMod val="75000"/>
                  </a:schemeClr>
                </a:solidFill>
                <a:effectLst>
                  <a:outerShdw blurRad="38100" dist="38100" dir="2700000" algn="tl">
                    <a:srgbClr val="000000">
                      <a:alpha val="43137"/>
                    </a:srgbClr>
                  </a:outerShdw>
                </a:effectLst>
              </a:rPr>
              <a:t>[</a:t>
            </a:r>
            <a:r>
              <a:rPr lang="en-US" dirty="0" err="1">
                <a:solidFill>
                  <a:schemeClr val="tx2">
                    <a:lumMod val="75000"/>
                  </a:schemeClr>
                </a:solidFill>
                <a:effectLst>
                  <a:outerShdw blurRad="38100" dist="38100" dir="2700000" algn="tl">
                    <a:srgbClr val="000000">
                      <a:alpha val="43137"/>
                    </a:srgbClr>
                  </a:outerShdw>
                </a:effectLst>
              </a:rPr>
              <a:t>i</a:t>
            </a:r>
            <a:r>
              <a:rPr lang="en-US" dirty="0">
                <a:solidFill>
                  <a:schemeClr val="tx2">
                    <a:lumMod val="75000"/>
                  </a:schemeClr>
                </a:solidFill>
                <a:effectLst>
                  <a:outerShdw blurRad="38100" dist="38100" dir="2700000" algn="tl">
                    <a:srgbClr val="000000">
                      <a:alpha val="43137"/>
                    </a:srgbClr>
                  </a:outerShdw>
                </a:effectLst>
              </a:rPr>
              <a:t>]=false</a:t>
            </a:r>
            <a:r>
              <a:rPr lang="en-US" dirty="0"/>
              <a:t> (line 12 or </a:t>
            </a:r>
            <a:r>
              <a:rPr lang="en-US" i="1" dirty="0"/>
              <a:t>init</a:t>
            </a:r>
            <a:r>
              <a:rPr lang="en-US" dirty="0"/>
              <a:t>). </a:t>
            </a:r>
          </a:p>
          <a:p>
            <a:pPr marL="0" indent="-514350" eaLnBrk="1" hangingPunct="1">
              <a:spcBef>
                <a:spcPts val="0"/>
              </a:spcBef>
              <a:buNone/>
            </a:pPr>
            <a:r>
              <a:rPr lang="en-US" dirty="0"/>
              <a:t>This implies that any other process wishing to enter the CS will find the condition on the outer while loop (line 5, “</a:t>
            </a:r>
            <a:r>
              <a:rPr lang="en-US" dirty="0">
                <a:solidFill>
                  <a:schemeClr val="tx2">
                    <a:lumMod val="75000"/>
                  </a:schemeClr>
                </a:solidFill>
                <a:effectLst>
                  <a:outerShdw blurRad="38100" dist="38100" dir="2700000" algn="tl">
                    <a:srgbClr val="000000">
                      <a:alpha val="43137"/>
                    </a:srgbClr>
                  </a:outerShdw>
                </a:effectLst>
              </a:rPr>
              <a:t>while(flag[1])</a:t>
            </a:r>
            <a:r>
              <a:rPr lang="en-US" dirty="0"/>
              <a:t>”) unsatisfied and will be able to enter the CS without having to examine the value of </a:t>
            </a:r>
            <a:r>
              <a:rPr lang="en-US" dirty="0">
                <a:solidFill>
                  <a:schemeClr val="tx2">
                    <a:lumMod val="75000"/>
                  </a:schemeClr>
                </a:solidFill>
                <a:effectLst>
                  <a:outerShdw blurRad="38100" dist="38100" dir="2700000" algn="tl">
                    <a:srgbClr val="000000">
                      <a:alpha val="43137"/>
                    </a:srgbClr>
                  </a:outerShdw>
                </a:effectLst>
              </a:rPr>
              <a:t>turn</a:t>
            </a:r>
            <a:r>
              <a:rPr lang="en-US" dirty="0"/>
              <a:t>.</a:t>
            </a:r>
            <a:endParaRPr lang="he-IL" dirty="0"/>
          </a:p>
          <a:p>
            <a:pPr marL="514350" indent="-514350" eaLnBrk="1" hangingPunct="1">
              <a:spcBef>
                <a:spcPts val="0"/>
              </a:spcBef>
              <a:buFont typeface="+mj-lt"/>
              <a:buAutoNum type="arabicPeriod"/>
            </a:pPr>
            <a:endParaRPr lang="he-IL" dirty="0"/>
          </a:p>
          <a:p>
            <a:pPr marL="514350" indent="-514350" eaLnBrk="1" hangingPunct="1">
              <a:spcBef>
                <a:spcPts val="0"/>
              </a:spcBef>
              <a:buFont typeface="+mj-lt"/>
              <a:buAutoNum type="arabicPeriod"/>
            </a:pP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EC7F064A-0579-46DA-A500-3DFEBD022CEC}" type="slidenum">
              <a:rPr lang="he-IL" sz="1200">
                <a:solidFill>
                  <a:schemeClr val="tx1">
                    <a:tint val="75000"/>
                  </a:schemeClr>
                </a:solidFill>
                <a:latin typeface="+mn-lt"/>
                <a:cs typeface="+mn-cs"/>
              </a:rPr>
              <a:pPr rtl="1" fontAlgn="auto">
                <a:spcBef>
                  <a:spcPts val="0"/>
                </a:spcBef>
                <a:spcAft>
                  <a:spcPts val="0"/>
                </a:spcAft>
                <a:defRPr/>
              </a:pPr>
              <a:t>19</a:t>
            </a:fld>
            <a:endParaRPr lang="he-IL" sz="1200">
              <a:solidFill>
                <a:schemeClr val="tx1">
                  <a:tint val="75000"/>
                </a:schemeClr>
              </a:solidFill>
              <a:latin typeface="+mn-lt"/>
              <a:cs typeface="+mn-cs"/>
            </a:endParaRPr>
          </a:p>
        </p:txBody>
      </p:sp>
      <p:sp>
        <p:nvSpPr>
          <p:cNvPr id="16388" name="Title 1"/>
          <p:cNvSpPr>
            <a:spLocks noGrp="1"/>
          </p:cNvSpPr>
          <p:nvPr>
            <p:ph type="title"/>
          </p:nvPr>
        </p:nvSpPr>
        <p:spPr/>
        <p:txBody>
          <a:bodyPr/>
          <a:lstStyle/>
          <a:p>
            <a:pPr algn="l" rtl="0" eaLnBrk="1" hangingPunct="1"/>
            <a:r>
              <a:rPr lang="en-US">
                <a:cs typeface="Times New Roman" pitchFamily="18" charset="0"/>
              </a:rPr>
              <a:t>Answer Q.3</a:t>
            </a:r>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A283165B-535F-4811-807F-5ADFD2578326}" type="slidenum">
              <a:rPr lang="he-IL"/>
              <a:pPr>
                <a:defRPr/>
              </a:pPr>
              <a:t>2</a:t>
            </a:fld>
            <a:endParaRPr lang="he-IL"/>
          </a:p>
        </p:txBody>
      </p:sp>
      <p:sp>
        <p:nvSpPr>
          <p:cNvPr id="3074" name="Title 1"/>
          <p:cNvSpPr>
            <a:spLocks noGrp="1"/>
          </p:cNvSpPr>
          <p:nvPr>
            <p:ph type="title"/>
          </p:nvPr>
        </p:nvSpPr>
        <p:spPr/>
        <p:txBody>
          <a:bodyPr/>
          <a:lstStyle/>
          <a:p>
            <a:pPr algn="l" rtl="0" eaLnBrk="1" hangingPunct="1"/>
            <a:r>
              <a:rPr lang="en-US">
                <a:cs typeface="Times New Roman" pitchFamily="18" charset="0"/>
              </a:rPr>
              <a:t>Motivation</a:t>
            </a:r>
            <a:endParaRPr lang="he-IL"/>
          </a:p>
        </p:txBody>
      </p:sp>
      <p:sp>
        <p:nvSpPr>
          <p:cNvPr id="3075" name="Content Placeholder 2"/>
          <p:cNvSpPr>
            <a:spLocks noGrp="1"/>
          </p:cNvSpPr>
          <p:nvPr>
            <p:ph idx="1"/>
          </p:nvPr>
        </p:nvSpPr>
        <p:spPr/>
        <p:txBody>
          <a:bodyPr/>
          <a:lstStyle/>
          <a:p>
            <a:pPr algn="l" rtl="0" eaLnBrk="1" hangingPunct="1"/>
            <a:r>
              <a:rPr lang="en-US" dirty="0">
                <a:cs typeface="Arial" charset="0"/>
              </a:rPr>
              <a:t>Multiprocessing needs some tools for managing shared resources</a:t>
            </a:r>
          </a:p>
          <a:p>
            <a:pPr lvl="1" algn="l" rtl="0" eaLnBrk="1" hangingPunct="1"/>
            <a:r>
              <a:rPr lang="en-US" dirty="0">
                <a:cs typeface="Arial" charset="0"/>
              </a:rPr>
              <a:t>Printers</a:t>
            </a:r>
          </a:p>
          <a:p>
            <a:pPr lvl="1" algn="l" rtl="0" eaLnBrk="1" hangingPunct="1"/>
            <a:r>
              <a:rPr lang="en-US" dirty="0">
                <a:cs typeface="Arial" charset="0"/>
              </a:rPr>
              <a:t>Files</a:t>
            </a:r>
          </a:p>
          <a:p>
            <a:pPr lvl="1" algn="l" rtl="0" eaLnBrk="1" hangingPunct="1"/>
            <a:r>
              <a:rPr lang="en-US" dirty="0">
                <a:cs typeface="Arial" charset="0"/>
              </a:rPr>
              <a:t>Data Bases</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13914801-172A-408C-80CC-A94977C5B6B1}" type="slidenum">
              <a:rPr lang="he-IL" sz="1200">
                <a:solidFill>
                  <a:schemeClr val="tx1">
                    <a:tint val="75000"/>
                  </a:schemeClr>
                </a:solidFill>
                <a:latin typeface="+mn-lt"/>
                <a:cs typeface="+mn-cs"/>
              </a:rPr>
              <a:pPr rtl="1" fontAlgn="auto">
                <a:spcBef>
                  <a:spcPts val="0"/>
                </a:spcBef>
                <a:spcAft>
                  <a:spcPts val="0"/>
                </a:spcAft>
                <a:defRPr/>
              </a:pPr>
              <a:t>2</a:t>
            </a:fld>
            <a:endParaRPr lang="he-IL" sz="1200">
              <a:solidFill>
                <a:schemeClr val="tx1">
                  <a:tint val="75000"/>
                </a:schemeClr>
              </a:solidFill>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1EAA370-2EA2-4605-8308-D2C03C879764}" type="slidenum">
              <a:rPr lang="he-IL"/>
              <a:pPr>
                <a:defRPr/>
              </a:pPr>
              <a:t>20</a:t>
            </a:fld>
            <a:endParaRPr lang="he-IL"/>
          </a:p>
        </p:txBody>
      </p:sp>
      <p:sp>
        <p:nvSpPr>
          <p:cNvPr id="16386" name="Content Placeholder 2"/>
          <p:cNvSpPr>
            <a:spLocks noGrp="1"/>
          </p:cNvSpPr>
          <p:nvPr>
            <p:ph idx="1"/>
          </p:nvPr>
        </p:nvSpPr>
        <p:spPr/>
        <p:txBody>
          <a:bodyPr>
            <a:normAutofit/>
          </a:bodyPr>
          <a:lstStyle/>
          <a:p>
            <a:pPr eaLnBrk="1" hangingPunct="1">
              <a:lnSpc>
                <a:spcPct val="90000"/>
              </a:lnSpc>
              <a:buNone/>
            </a:pPr>
            <a:r>
              <a:rPr lang="en-US" sz="2600" i="1" dirty="0">
                <a:effectLst>
                  <a:outerShdw blurRad="38100" dist="38100" dir="2700000" algn="tl">
                    <a:srgbClr val="000000">
                      <a:alpha val="43137"/>
                    </a:srgbClr>
                  </a:outerShdw>
                </a:effectLst>
                <a:cs typeface="Arial" charset="0"/>
              </a:rPr>
              <a:t>Case 2 </a:t>
            </a:r>
            <a:r>
              <a:rPr lang="en-US" sz="2600" dirty="0">
                <a:cs typeface="Arial" charset="0"/>
              </a:rPr>
              <a:t>– p1 is in the CS</a:t>
            </a:r>
          </a:p>
          <a:p>
            <a:pPr marL="0" indent="0" eaLnBrk="1" hangingPunct="1">
              <a:spcBef>
                <a:spcPts val="0"/>
              </a:spcBef>
              <a:buFont typeface="Arial" charset="0"/>
              <a:buNone/>
            </a:pPr>
            <a:endParaRPr lang="en-US" dirty="0"/>
          </a:p>
          <a:p>
            <a:pPr marL="0" indent="-514350" eaLnBrk="1" hangingPunct="1">
              <a:spcBef>
                <a:spcPts val="0"/>
              </a:spcBef>
              <a:buNone/>
            </a:pPr>
            <a:r>
              <a:rPr lang="en-US" dirty="0"/>
              <a:t>After a finite amount of time p1 will exit the CS and will set the value of </a:t>
            </a:r>
            <a:r>
              <a:rPr lang="en-US" dirty="0">
                <a:solidFill>
                  <a:schemeClr val="tx2">
                    <a:lumMod val="75000"/>
                  </a:schemeClr>
                </a:solidFill>
                <a:effectLst>
                  <a:outerShdw blurRad="38100" dist="38100" dir="2700000" algn="tl">
                    <a:srgbClr val="000000">
                      <a:alpha val="43137"/>
                    </a:srgbClr>
                  </a:outerShdw>
                </a:effectLst>
              </a:rPr>
              <a:t>turn </a:t>
            </a:r>
            <a:r>
              <a:rPr lang="en-US" dirty="0"/>
              <a:t>to </a:t>
            </a:r>
            <a:r>
              <a:rPr lang="en-US" dirty="0">
                <a:solidFill>
                  <a:schemeClr val="tx2">
                    <a:lumMod val="75000"/>
                  </a:schemeClr>
                </a:solidFill>
                <a:effectLst>
                  <a:outerShdw blurRad="38100" dist="38100" dir="2700000" algn="tl">
                    <a:srgbClr val="000000">
                      <a:alpha val="43137"/>
                    </a:srgbClr>
                  </a:outerShdw>
                </a:effectLst>
              </a:rPr>
              <a:t>turn=0</a:t>
            </a:r>
            <a:r>
              <a:rPr lang="en-US" dirty="0"/>
              <a:t>. If it stays out then we are back to case 1. </a:t>
            </a:r>
          </a:p>
          <a:p>
            <a:pPr marL="0" indent="-514350" eaLnBrk="1" hangingPunct="1">
              <a:spcBef>
                <a:spcPts val="0"/>
              </a:spcBef>
              <a:buNone/>
            </a:pPr>
            <a:r>
              <a:rPr lang="en-US" dirty="0"/>
              <a:t>Otherwise, if there is no preemption p</a:t>
            </a:r>
            <a:r>
              <a:rPr lang="en-US" baseline="-25000" dirty="0"/>
              <a:t>1</a:t>
            </a:r>
            <a:r>
              <a:rPr lang="en-US" dirty="0"/>
              <a:t> may try to enter the CS and we have to consider case 3 (p1 is in its while loop with </a:t>
            </a:r>
            <a:r>
              <a:rPr lang="en-US" dirty="0">
                <a:solidFill>
                  <a:schemeClr val="tx2">
                    <a:lumMod val="75000"/>
                  </a:schemeClr>
                </a:solidFill>
                <a:effectLst>
                  <a:outerShdw blurRad="38100" dist="38100" dir="2700000" algn="tl">
                    <a:srgbClr val="000000">
                      <a:alpha val="43137"/>
                    </a:srgbClr>
                  </a:outerShdw>
                </a:effectLst>
              </a:rPr>
              <a:t>turn=0</a:t>
            </a:r>
            <a:r>
              <a:rPr lang="en-US" dirty="0"/>
              <a:t>).</a:t>
            </a:r>
            <a:endParaRPr lang="he-IL" dirty="0"/>
          </a:p>
          <a:p>
            <a:pPr marL="514350" indent="-514350" eaLnBrk="1" hangingPunct="1">
              <a:spcBef>
                <a:spcPts val="0"/>
              </a:spcBef>
              <a:buFont typeface="+mj-lt"/>
              <a:buAutoNum type="arabicPeriod"/>
            </a:pP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EC7F064A-0579-46DA-A500-3DFEBD022CEC}" type="slidenum">
              <a:rPr lang="he-IL" sz="1200">
                <a:solidFill>
                  <a:schemeClr val="tx1">
                    <a:tint val="75000"/>
                  </a:schemeClr>
                </a:solidFill>
                <a:latin typeface="+mn-lt"/>
                <a:cs typeface="+mn-cs"/>
              </a:rPr>
              <a:pPr rtl="1" fontAlgn="auto">
                <a:spcBef>
                  <a:spcPts val="0"/>
                </a:spcBef>
                <a:spcAft>
                  <a:spcPts val="0"/>
                </a:spcAft>
                <a:defRPr/>
              </a:pPr>
              <a:t>20</a:t>
            </a:fld>
            <a:endParaRPr lang="he-IL" sz="1200">
              <a:solidFill>
                <a:schemeClr val="tx1">
                  <a:tint val="75000"/>
                </a:schemeClr>
              </a:solidFill>
              <a:latin typeface="+mn-lt"/>
              <a:cs typeface="+mn-cs"/>
            </a:endParaRPr>
          </a:p>
        </p:txBody>
      </p:sp>
      <p:sp>
        <p:nvSpPr>
          <p:cNvPr id="16388" name="Title 1"/>
          <p:cNvSpPr>
            <a:spLocks noGrp="1"/>
          </p:cNvSpPr>
          <p:nvPr>
            <p:ph type="title"/>
          </p:nvPr>
        </p:nvSpPr>
        <p:spPr/>
        <p:txBody>
          <a:bodyPr/>
          <a:lstStyle/>
          <a:p>
            <a:pPr algn="l" rtl="0" eaLnBrk="1" hangingPunct="1"/>
            <a:r>
              <a:rPr lang="en-US">
                <a:cs typeface="Times New Roman" pitchFamily="18" charset="0"/>
              </a:rPr>
              <a:t>Answer Q.3</a:t>
            </a:r>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1EAA370-2EA2-4605-8308-D2C03C879764}" type="slidenum">
              <a:rPr lang="he-IL"/>
              <a:pPr>
                <a:defRPr/>
              </a:pPr>
              <a:t>21</a:t>
            </a:fld>
            <a:endParaRPr lang="he-IL"/>
          </a:p>
        </p:txBody>
      </p:sp>
      <p:sp>
        <p:nvSpPr>
          <p:cNvPr id="16386" name="Content Placeholder 2"/>
          <p:cNvSpPr>
            <a:spLocks noGrp="1"/>
          </p:cNvSpPr>
          <p:nvPr>
            <p:ph idx="1"/>
          </p:nvPr>
        </p:nvSpPr>
        <p:spPr/>
        <p:txBody>
          <a:bodyPr>
            <a:normAutofit fontScale="92500" lnSpcReduction="20000"/>
          </a:bodyPr>
          <a:lstStyle/>
          <a:p>
            <a:pPr eaLnBrk="1" hangingPunct="1">
              <a:buFont typeface="Arial" charset="0"/>
              <a:buNone/>
            </a:pPr>
            <a:r>
              <a:rPr lang="en-US" sz="2800" i="1" dirty="0">
                <a:effectLst>
                  <a:outerShdw blurRad="38100" dist="38100" dir="2700000" algn="tl">
                    <a:srgbClr val="000000">
                      <a:alpha val="43137"/>
                    </a:srgbClr>
                  </a:outerShdw>
                </a:effectLst>
                <a:cs typeface="Arial" charset="0"/>
              </a:rPr>
              <a:t>Case 3 </a:t>
            </a:r>
            <a:r>
              <a:rPr lang="en-US" sz="2800" dirty="0">
                <a:cs typeface="Arial" charset="0"/>
              </a:rPr>
              <a:t>– p</a:t>
            </a:r>
            <a:r>
              <a:rPr lang="en-US" sz="2800" baseline="-25000" dirty="0">
                <a:cs typeface="Arial" charset="0"/>
              </a:rPr>
              <a:t>1</a:t>
            </a:r>
            <a:r>
              <a:rPr lang="en-US" sz="2800" dirty="0">
                <a:cs typeface="Arial" charset="0"/>
              </a:rPr>
              <a:t> is in its while loop with turn=0</a:t>
            </a:r>
          </a:p>
          <a:p>
            <a:pPr marL="0" indent="0" eaLnBrk="1" hangingPunct="1">
              <a:spcBef>
                <a:spcPts val="0"/>
              </a:spcBef>
              <a:buFont typeface="Arial" charset="0"/>
              <a:buNone/>
            </a:pPr>
            <a:endParaRPr lang="en-US" dirty="0"/>
          </a:p>
          <a:p>
            <a:pPr marL="0" indent="-514350" eaLnBrk="1" hangingPunct="1">
              <a:spcBef>
                <a:spcPts val="0"/>
              </a:spcBef>
              <a:buNone/>
            </a:pPr>
            <a:r>
              <a:rPr lang="en-US" dirty="0"/>
              <a:t>Since the value of </a:t>
            </a:r>
            <a:r>
              <a:rPr lang="en-US" dirty="0">
                <a:solidFill>
                  <a:schemeClr val="tx2">
                    <a:lumMod val="75000"/>
                  </a:schemeClr>
                </a:solidFill>
                <a:effectLst>
                  <a:outerShdw blurRad="38100" dist="38100" dir="2700000" algn="tl">
                    <a:srgbClr val="000000">
                      <a:alpha val="43137"/>
                    </a:srgbClr>
                  </a:outerShdw>
                </a:effectLst>
              </a:rPr>
              <a:t>turn </a:t>
            </a:r>
            <a:r>
              <a:rPr lang="en-US" dirty="0"/>
              <a:t>is 0, and no process can change it (p</a:t>
            </a:r>
            <a:r>
              <a:rPr lang="en-US" baseline="-25000" dirty="0"/>
              <a:t>0</a:t>
            </a:r>
            <a:r>
              <a:rPr lang="en-US" dirty="0"/>
              <a:t> is attempting to enter the CS and will only be able to change </a:t>
            </a:r>
            <a:r>
              <a:rPr lang="en-US" dirty="0">
                <a:solidFill>
                  <a:schemeClr val="tx2">
                    <a:lumMod val="75000"/>
                  </a:schemeClr>
                </a:solidFill>
                <a:effectLst>
                  <a:outerShdw blurRad="38100" dist="38100" dir="2700000" algn="tl">
                    <a:srgbClr val="000000">
                      <a:alpha val="43137"/>
                    </a:srgbClr>
                  </a:outerShdw>
                </a:effectLst>
              </a:rPr>
              <a:t>turn</a:t>
            </a:r>
            <a:r>
              <a:rPr lang="en-US" dirty="0"/>
              <a:t>’s value after it leaves the CS), p</a:t>
            </a:r>
            <a:r>
              <a:rPr lang="en-US" baseline="-25000" dirty="0"/>
              <a:t>1</a:t>
            </a:r>
            <a:r>
              <a:rPr lang="en-US" dirty="0"/>
              <a:t> will eventually be held by the inner while loop (line 8) after setting </a:t>
            </a:r>
            <a:r>
              <a:rPr lang="en-US" dirty="0">
                <a:solidFill>
                  <a:schemeClr val="tx2">
                    <a:lumMod val="75000"/>
                  </a:schemeClr>
                </a:solidFill>
                <a:effectLst>
                  <a:outerShdw blurRad="38100" dist="38100" dir="2700000" algn="tl">
                    <a:srgbClr val="000000">
                      <a:alpha val="43137"/>
                    </a:srgbClr>
                  </a:outerShdw>
                </a:effectLst>
              </a:rPr>
              <a:t>flag[1]=false</a:t>
            </a:r>
            <a:r>
              <a:rPr lang="en-US" dirty="0"/>
              <a:t>. </a:t>
            </a:r>
          </a:p>
          <a:p>
            <a:pPr marL="0" indent="-514350" eaLnBrk="1" hangingPunct="1">
              <a:spcBef>
                <a:spcPts val="0"/>
              </a:spcBef>
              <a:buNone/>
            </a:pPr>
            <a:r>
              <a:rPr lang="en-US" dirty="0"/>
              <a:t>At some point, p</a:t>
            </a:r>
            <a:r>
              <a:rPr lang="en-US" baseline="-25000" dirty="0"/>
              <a:t>0</a:t>
            </a:r>
            <a:r>
              <a:rPr lang="en-US" dirty="0"/>
              <a:t> will receive CPU time. Since the value of </a:t>
            </a:r>
            <a:r>
              <a:rPr lang="en-US" dirty="0">
                <a:solidFill>
                  <a:schemeClr val="tx2">
                    <a:lumMod val="75000"/>
                  </a:schemeClr>
                </a:solidFill>
                <a:effectLst>
                  <a:outerShdw blurRad="38100" dist="38100" dir="2700000" algn="tl">
                    <a:srgbClr val="000000">
                      <a:alpha val="43137"/>
                    </a:srgbClr>
                  </a:outerShdw>
                </a:effectLst>
              </a:rPr>
              <a:t>turn </a:t>
            </a:r>
            <a:r>
              <a:rPr lang="en-US" dirty="0"/>
              <a:t>is 0, it will proceed to its outer while loop (line 5). At this point the outer loop condition will not hold it, since </a:t>
            </a:r>
            <a:r>
              <a:rPr lang="en-US" dirty="0">
                <a:solidFill>
                  <a:schemeClr val="tx2">
                    <a:lumMod val="75000"/>
                  </a:schemeClr>
                </a:solidFill>
                <a:effectLst>
                  <a:outerShdw blurRad="38100" dist="38100" dir="2700000" algn="tl">
                    <a:srgbClr val="000000">
                      <a:alpha val="43137"/>
                    </a:srgbClr>
                  </a:outerShdw>
                </a:effectLst>
              </a:rPr>
              <a:t>flag[1]=false</a:t>
            </a:r>
            <a:r>
              <a:rPr lang="en-US" dirty="0"/>
              <a:t> (by p</a:t>
            </a:r>
            <a:r>
              <a:rPr lang="en-US" baseline="-25000" dirty="0"/>
              <a:t>1</a:t>
            </a:r>
            <a:r>
              <a:rPr lang="en-US" dirty="0"/>
              <a:t>), and p</a:t>
            </a:r>
            <a:r>
              <a:rPr lang="en-US" baseline="-25000" dirty="0"/>
              <a:t>0</a:t>
            </a:r>
            <a:r>
              <a:rPr lang="en-US" dirty="0"/>
              <a:t> will proceed to the CS.</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EC7F064A-0579-46DA-A500-3DFEBD022CEC}" type="slidenum">
              <a:rPr lang="he-IL" sz="1200">
                <a:solidFill>
                  <a:schemeClr val="tx1">
                    <a:tint val="75000"/>
                  </a:schemeClr>
                </a:solidFill>
                <a:latin typeface="+mn-lt"/>
                <a:cs typeface="+mn-cs"/>
              </a:rPr>
              <a:pPr rtl="1" fontAlgn="auto">
                <a:spcBef>
                  <a:spcPts val="0"/>
                </a:spcBef>
                <a:spcAft>
                  <a:spcPts val="0"/>
                </a:spcAft>
                <a:defRPr/>
              </a:pPr>
              <a:t>21</a:t>
            </a:fld>
            <a:endParaRPr lang="he-IL" sz="1200">
              <a:solidFill>
                <a:schemeClr val="tx1">
                  <a:tint val="75000"/>
                </a:schemeClr>
              </a:solidFill>
              <a:latin typeface="+mn-lt"/>
              <a:cs typeface="+mn-cs"/>
            </a:endParaRPr>
          </a:p>
        </p:txBody>
      </p:sp>
      <p:sp>
        <p:nvSpPr>
          <p:cNvPr id="16388" name="Title 1"/>
          <p:cNvSpPr>
            <a:spLocks noGrp="1"/>
          </p:cNvSpPr>
          <p:nvPr>
            <p:ph type="title"/>
          </p:nvPr>
        </p:nvSpPr>
        <p:spPr/>
        <p:txBody>
          <a:bodyPr/>
          <a:lstStyle/>
          <a:p>
            <a:pPr algn="l" rtl="0" eaLnBrk="1" hangingPunct="1"/>
            <a:r>
              <a:rPr lang="en-US">
                <a:cs typeface="Times New Roman" pitchFamily="18" charset="0"/>
              </a:rPr>
              <a:t>Answer Q.3</a:t>
            </a:r>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1EAA370-2EA2-4605-8308-D2C03C879764}" type="slidenum">
              <a:rPr lang="he-IL"/>
              <a:pPr>
                <a:defRPr/>
              </a:pPr>
              <a:t>22</a:t>
            </a:fld>
            <a:endParaRPr lang="he-IL"/>
          </a:p>
        </p:txBody>
      </p:sp>
      <p:sp>
        <p:nvSpPr>
          <p:cNvPr id="16386" name="Content Placeholder 2"/>
          <p:cNvSpPr>
            <a:spLocks noGrp="1"/>
          </p:cNvSpPr>
          <p:nvPr>
            <p:ph idx="1"/>
          </p:nvPr>
        </p:nvSpPr>
        <p:spPr/>
        <p:txBody>
          <a:bodyPr>
            <a:normAutofit fontScale="92500" lnSpcReduction="20000"/>
          </a:bodyPr>
          <a:lstStyle/>
          <a:p>
            <a:pPr eaLnBrk="1" hangingPunct="1">
              <a:buFont typeface="Arial" charset="0"/>
              <a:buNone/>
            </a:pPr>
            <a:r>
              <a:rPr lang="en-US" sz="2800" i="1" dirty="0">
                <a:effectLst>
                  <a:outerShdw blurRad="38100" dist="38100" dir="2700000" algn="tl">
                    <a:srgbClr val="000000">
                      <a:alpha val="43137"/>
                    </a:srgbClr>
                  </a:outerShdw>
                </a:effectLst>
                <a:cs typeface="Arial" charset="0"/>
              </a:rPr>
              <a:t>Case 4 </a:t>
            </a:r>
            <a:r>
              <a:rPr lang="en-US" sz="2800" dirty="0">
                <a:cs typeface="Arial" charset="0"/>
              </a:rPr>
              <a:t>– p</a:t>
            </a:r>
            <a:r>
              <a:rPr lang="en-US" sz="2800" baseline="-25000" dirty="0">
                <a:cs typeface="Arial" charset="0"/>
              </a:rPr>
              <a:t>1</a:t>
            </a:r>
            <a:r>
              <a:rPr lang="en-US" sz="2800" dirty="0">
                <a:cs typeface="Arial" charset="0"/>
              </a:rPr>
              <a:t> is in its while loop with turn=1</a:t>
            </a:r>
          </a:p>
          <a:p>
            <a:pPr marL="0" indent="0" eaLnBrk="1" hangingPunct="1">
              <a:spcBef>
                <a:spcPts val="0"/>
              </a:spcBef>
              <a:buFont typeface="Arial" charset="0"/>
              <a:buNone/>
            </a:pPr>
            <a:endParaRPr lang="en-US" dirty="0"/>
          </a:p>
          <a:p>
            <a:pPr marL="0" indent="-514350" eaLnBrk="1" hangingPunct="1">
              <a:spcBef>
                <a:spcPts val="0"/>
              </a:spcBef>
              <a:buNone/>
            </a:pPr>
            <a:r>
              <a:rPr lang="en-US" dirty="0"/>
              <a:t>If the value of </a:t>
            </a:r>
            <a:r>
              <a:rPr lang="en-US" dirty="0">
                <a:solidFill>
                  <a:schemeClr val="tx2">
                    <a:lumMod val="75000"/>
                  </a:schemeClr>
                </a:solidFill>
                <a:effectLst>
                  <a:outerShdw blurRad="38100" dist="38100" dir="2700000" algn="tl">
                    <a:srgbClr val="000000">
                      <a:alpha val="43137"/>
                    </a:srgbClr>
                  </a:outerShdw>
                </a:effectLst>
              </a:rPr>
              <a:t>turn </a:t>
            </a:r>
            <a:r>
              <a:rPr lang="en-US" dirty="0"/>
              <a:t>is 1, then p</a:t>
            </a:r>
            <a:r>
              <a:rPr lang="en-US" baseline="-25000" dirty="0"/>
              <a:t>1</a:t>
            </a:r>
            <a:r>
              <a:rPr lang="en-US" dirty="0"/>
              <a:t> will revolve in its outer while loop (line 5). It will continue going through it as long as </a:t>
            </a:r>
            <a:r>
              <a:rPr lang="en-US" dirty="0">
                <a:solidFill>
                  <a:schemeClr val="tx2">
                    <a:lumMod val="75000"/>
                  </a:schemeClr>
                </a:solidFill>
                <a:effectLst>
                  <a:outerShdw blurRad="38100" dist="38100" dir="2700000" algn="tl">
                    <a:srgbClr val="000000">
                      <a:alpha val="43137"/>
                    </a:srgbClr>
                  </a:outerShdw>
                </a:effectLst>
              </a:rPr>
              <a:t>flag[0]=true</a:t>
            </a:r>
            <a:r>
              <a:rPr lang="en-US" dirty="0"/>
              <a:t>. </a:t>
            </a:r>
          </a:p>
          <a:p>
            <a:pPr marL="0" indent="-514350" eaLnBrk="1" hangingPunct="1">
              <a:spcBef>
                <a:spcPts val="0"/>
              </a:spcBef>
              <a:buNone/>
            </a:pPr>
            <a:r>
              <a:rPr lang="en-US" dirty="0"/>
              <a:t>At some point, p</a:t>
            </a:r>
            <a:r>
              <a:rPr lang="en-US" baseline="-25000" dirty="0"/>
              <a:t>0</a:t>
            </a:r>
            <a:r>
              <a:rPr lang="en-US" dirty="0"/>
              <a:t> will receive CPU time. Since the value of </a:t>
            </a:r>
            <a:r>
              <a:rPr lang="en-US" dirty="0">
                <a:solidFill>
                  <a:schemeClr val="tx2">
                    <a:lumMod val="75000"/>
                  </a:schemeClr>
                </a:solidFill>
                <a:effectLst>
                  <a:outerShdw blurRad="38100" dist="38100" dir="2700000" algn="tl">
                    <a:srgbClr val="000000">
                      <a:alpha val="43137"/>
                    </a:srgbClr>
                  </a:outerShdw>
                </a:effectLst>
              </a:rPr>
              <a:t>turn </a:t>
            </a:r>
            <a:r>
              <a:rPr lang="en-US" dirty="0"/>
              <a:t>is 1, it will proceed to its inner while loop (line 8) after setting </a:t>
            </a:r>
            <a:r>
              <a:rPr lang="en-US" dirty="0">
                <a:solidFill>
                  <a:schemeClr val="tx2">
                    <a:lumMod val="75000"/>
                  </a:schemeClr>
                </a:solidFill>
                <a:effectLst>
                  <a:outerShdw blurRad="38100" dist="38100" dir="2700000" algn="tl">
                    <a:srgbClr val="000000">
                      <a:alpha val="43137"/>
                    </a:srgbClr>
                  </a:outerShdw>
                </a:effectLst>
              </a:rPr>
              <a:t>flag[0]=false</a:t>
            </a:r>
            <a:r>
              <a:rPr lang="en-US" dirty="0"/>
              <a:t>. At this point the outer loop condition will not hold p</a:t>
            </a:r>
            <a:r>
              <a:rPr lang="en-US" baseline="-25000" dirty="0"/>
              <a:t>1</a:t>
            </a:r>
            <a:r>
              <a:rPr lang="en-US" dirty="0"/>
              <a:t>, and we will be back to case 2 or 3 (for which we have shown that p</a:t>
            </a:r>
            <a:r>
              <a:rPr lang="en-US" baseline="-25000" dirty="0"/>
              <a:t>0</a:t>
            </a:r>
            <a:r>
              <a:rPr lang="en-US" dirty="0"/>
              <a:t> may eventually enter the CS).</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EC7F064A-0579-46DA-A500-3DFEBD022CEC}" type="slidenum">
              <a:rPr lang="he-IL" sz="1200">
                <a:solidFill>
                  <a:schemeClr val="tx1">
                    <a:tint val="75000"/>
                  </a:schemeClr>
                </a:solidFill>
                <a:latin typeface="+mn-lt"/>
                <a:cs typeface="+mn-cs"/>
              </a:rPr>
              <a:pPr rtl="1" fontAlgn="auto">
                <a:spcBef>
                  <a:spcPts val="0"/>
                </a:spcBef>
                <a:spcAft>
                  <a:spcPts val="0"/>
                </a:spcAft>
                <a:defRPr/>
              </a:pPr>
              <a:t>22</a:t>
            </a:fld>
            <a:endParaRPr lang="he-IL" sz="1200">
              <a:solidFill>
                <a:schemeClr val="tx1">
                  <a:tint val="75000"/>
                </a:schemeClr>
              </a:solidFill>
              <a:latin typeface="+mn-lt"/>
              <a:cs typeface="+mn-cs"/>
            </a:endParaRPr>
          </a:p>
        </p:txBody>
      </p:sp>
      <p:sp>
        <p:nvSpPr>
          <p:cNvPr id="16388" name="Title 1"/>
          <p:cNvSpPr>
            <a:spLocks noGrp="1"/>
          </p:cNvSpPr>
          <p:nvPr>
            <p:ph type="title"/>
          </p:nvPr>
        </p:nvSpPr>
        <p:spPr/>
        <p:txBody>
          <a:bodyPr/>
          <a:lstStyle/>
          <a:p>
            <a:pPr algn="l" rtl="0" eaLnBrk="1" hangingPunct="1"/>
            <a:r>
              <a:rPr lang="en-US">
                <a:cs typeface="Times New Roman" pitchFamily="18" charset="0"/>
              </a:rPr>
              <a:t>Answer Q.3</a:t>
            </a:r>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01EAA370-2EA2-4605-8308-D2C03C879764}" type="slidenum">
              <a:rPr lang="he-IL"/>
              <a:pPr>
                <a:defRPr/>
              </a:pPr>
              <a:t>23</a:t>
            </a:fld>
            <a:endParaRPr lang="he-IL"/>
          </a:p>
        </p:txBody>
      </p:sp>
      <p:sp>
        <p:nvSpPr>
          <p:cNvPr id="16386" name="Content Placeholder 2"/>
          <p:cNvSpPr>
            <a:spLocks noGrp="1"/>
          </p:cNvSpPr>
          <p:nvPr>
            <p:ph idx="1"/>
          </p:nvPr>
        </p:nvSpPr>
        <p:spPr/>
        <p:txBody>
          <a:bodyPr>
            <a:normAutofit/>
          </a:bodyPr>
          <a:lstStyle/>
          <a:p>
            <a:pPr eaLnBrk="1" hangingPunct="1">
              <a:buFont typeface="Arial" charset="0"/>
              <a:buNone/>
            </a:pPr>
            <a:r>
              <a:rPr lang="en-US" sz="2800" i="1" dirty="0">
                <a:effectLst>
                  <a:outerShdw blurRad="38100" dist="38100" dir="2700000" algn="tl">
                    <a:srgbClr val="000000">
                      <a:alpha val="43137"/>
                    </a:srgbClr>
                  </a:outerShdw>
                </a:effectLst>
                <a:cs typeface="Arial" charset="0"/>
              </a:rPr>
              <a:t>No Deadlock</a:t>
            </a:r>
            <a:endParaRPr lang="en-US" sz="2800" dirty="0">
              <a:cs typeface="Arial" charset="0"/>
            </a:endParaRPr>
          </a:p>
          <a:p>
            <a:pPr marL="0" indent="0" eaLnBrk="1" hangingPunct="1">
              <a:spcBef>
                <a:spcPts val="0"/>
              </a:spcBef>
              <a:buFont typeface="Arial" charset="0"/>
              <a:buNone/>
            </a:pPr>
            <a:endParaRPr lang="en-US" dirty="0"/>
          </a:p>
          <a:p>
            <a:pPr marL="0" indent="0" eaLnBrk="1" hangingPunct="1">
              <a:spcBef>
                <a:spcPts val="0"/>
              </a:spcBef>
              <a:buFont typeface="Arial" charset="0"/>
              <a:buNone/>
            </a:pPr>
            <a:r>
              <a:rPr lang="en-US" dirty="0"/>
              <a:t>No need to prove! Follows from the fact that there’s no starvation. </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EC7F064A-0579-46DA-A500-3DFEBD022CEC}" type="slidenum">
              <a:rPr lang="he-IL" sz="1200">
                <a:solidFill>
                  <a:schemeClr val="tx1">
                    <a:tint val="75000"/>
                  </a:schemeClr>
                </a:solidFill>
                <a:latin typeface="+mn-lt"/>
                <a:cs typeface="+mn-cs"/>
              </a:rPr>
              <a:pPr rtl="1" fontAlgn="auto">
                <a:spcBef>
                  <a:spcPts val="0"/>
                </a:spcBef>
                <a:spcAft>
                  <a:spcPts val="0"/>
                </a:spcAft>
                <a:defRPr/>
              </a:pPr>
              <a:t>23</a:t>
            </a:fld>
            <a:endParaRPr lang="he-IL" sz="1200">
              <a:solidFill>
                <a:schemeClr val="tx1">
                  <a:tint val="75000"/>
                </a:schemeClr>
              </a:solidFill>
              <a:latin typeface="+mn-lt"/>
              <a:cs typeface="+mn-cs"/>
            </a:endParaRPr>
          </a:p>
        </p:txBody>
      </p:sp>
      <p:sp>
        <p:nvSpPr>
          <p:cNvPr id="16388" name="Title 1"/>
          <p:cNvSpPr>
            <a:spLocks noGrp="1"/>
          </p:cNvSpPr>
          <p:nvPr>
            <p:ph type="title"/>
          </p:nvPr>
        </p:nvSpPr>
        <p:spPr/>
        <p:txBody>
          <a:bodyPr/>
          <a:lstStyle/>
          <a:p>
            <a:pPr algn="l" rtl="0" eaLnBrk="1" hangingPunct="1"/>
            <a:r>
              <a:rPr lang="en-US">
                <a:cs typeface="Times New Roman" pitchFamily="18" charset="0"/>
              </a:rPr>
              <a:t>Answer Q.3</a:t>
            </a:r>
            <a:endParaRPr lang="he-IL"/>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185738" y="53975"/>
            <a:ext cx="8958262" cy="1143000"/>
          </a:xfrm>
        </p:spPr>
        <p:txBody>
          <a:bodyPr anchor="ctr"/>
          <a:lstStyle/>
          <a:p>
            <a:r>
              <a:rPr lang="en-US" altLang="he-IL" sz="3600"/>
              <a:t>Mutual exclusion for n processes:</a:t>
            </a:r>
            <a:br>
              <a:rPr lang="en-US" altLang="he-IL" sz="3600"/>
            </a:br>
            <a:r>
              <a:rPr lang="en-US" altLang="he-IL" sz="3600"/>
              <a:t>A tournament tree</a:t>
            </a:r>
          </a:p>
        </p:txBody>
      </p:sp>
      <p:grpSp>
        <p:nvGrpSpPr>
          <p:cNvPr id="21508" name="Group 5"/>
          <p:cNvGrpSpPr>
            <a:grpSpLocks/>
          </p:cNvGrpSpPr>
          <p:nvPr/>
        </p:nvGrpSpPr>
        <p:grpSpPr bwMode="auto">
          <a:xfrm>
            <a:off x="1285875" y="1728788"/>
            <a:ext cx="6900863" cy="3367087"/>
            <a:chOff x="558" y="1053"/>
            <a:chExt cx="4347" cy="2121"/>
          </a:xfrm>
        </p:grpSpPr>
        <p:sp>
          <p:nvSpPr>
            <p:cNvPr id="21516" name="Rectangle 6"/>
            <p:cNvSpPr>
              <a:spLocks noChangeArrowheads="1"/>
            </p:cNvSpPr>
            <p:nvPr/>
          </p:nvSpPr>
          <p:spPr bwMode="auto">
            <a:xfrm>
              <a:off x="2565" y="1053"/>
              <a:ext cx="261" cy="243"/>
            </a:xfrm>
            <a:prstGeom prst="rect">
              <a:avLst/>
            </a:prstGeom>
            <a:solidFill>
              <a:srgbClr val="CCFFFF"/>
            </a:solidFill>
            <a:ln w="9525">
              <a:solidFill>
                <a:schemeClr val="tx1"/>
              </a:solidFill>
              <a:miter lim="800000"/>
              <a:headEnd/>
              <a:tailEnd/>
            </a:ln>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17" name="Rectangle 7"/>
            <p:cNvSpPr>
              <a:spLocks noChangeArrowheads="1"/>
            </p:cNvSpPr>
            <p:nvPr/>
          </p:nvSpPr>
          <p:spPr bwMode="auto">
            <a:xfrm>
              <a:off x="1602" y="1588"/>
              <a:ext cx="261" cy="302"/>
            </a:xfrm>
            <a:prstGeom prst="rect">
              <a:avLst/>
            </a:prstGeom>
            <a:solidFill>
              <a:srgbClr val="CCFFFF"/>
            </a:solidFill>
            <a:ln w="9525">
              <a:solidFill>
                <a:schemeClr val="tx1"/>
              </a:solidFill>
              <a:miter lim="800000"/>
              <a:headEnd/>
              <a:tailEnd/>
            </a:ln>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18" name="Rectangle 8"/>
            <p:cNvSpPr>
              <a:spLocks noChangeArrowheads="1"/>
            </p:cNvSpPr>
            <p:nvPr/>
          </p:nvSpPr>
          <p:spPr bwMode="auto">
            <a:xfrm>
              <a:off x="3690" y="1619"/>
              <a:ext cx="261" cy="280"/>
            </a:xfrm>
            <a:prstGeom prst="rect">
              <a:avLst/>
            </a:prstGeom>
            <a:solidFill>
              <a:srgbClr val="CCFFFF"/>
            </a:solidFill>
            <a:ln w="9525">
              <a:solidFill>
                <a:schemeClr val="tx1"/>
              </a:solidFill>
              <a:miter lim="800000"/>
              <a:headEnd/>
              <a:tailEnd/>
            </a:ln>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19" name="Rectangle 9"/>
            <p:cNvSpPr>
              <a:spLocks noChangeArrowheads="1"/>
            </p:cNvSpPr>
            <p:nvPr/>
          </p:nvSpPr>
          <p:spPr bwMode="auto">
            <a:xfrm>
              <a:off x="936" y="2240"/>
              <a:ext cx="261" cy="280"/>
            </a:xfrm>
            <a:prstGeom prst="rect">
              <a:avLst/>
            </a:prstGeom>
            <a:solidFill>
              <a:srgbClr val="CCFFFF"/>
            </a:solidFill>
            <a:ln w="9525">
              <a:solidFill>
                <a:schemeClr val="tx1"/>
              </a:solidFill>
              <a:miter lim="800000"/>
              <a:headEnd/>
              <a:tailEnd/>
            </a:ln>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20" name="Rectangle 10"/>
            <p:cNvSpPr>
              <a:spLocks noChangeArrowheads="1"/>
            </p:cNvSpPr>
            <p:nvPr/>
          </p:nvSpPr>
          <p:spPr bwMode="auto">
            <a:xfrm>
              <a:off x="2115" y="2258"/>
              <a:ext cx="261" cy="280"/>
            </a:xfrm>
            <a:prstGeom prst="rect">
              <a:avLst/>
            </a:prstGeom>
            <a:solidFill>
              <a:srgbClr val="CCFFFF"/>
            </a:solidFill>
            <a:ln w="9525">
              <a:solidFill>
                <a:schemeClr val="tx1"/>
              </a:solidFill>
              <a:miter lim="800000"/>
              <a:headEnd/>
              <a:tailEnd/>
            </a:ln>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21" name="Rectangle 11"/>
            <p:cNvSpPr>
              <a:spLocks noChangeArrowheads="1"/>
            </p:cNvSpPr>
            <p:nvPr/>
          </p:nvSpPr>
          <p:spPr bwMode="auto">
            <a:xfrm>
              <a:off x="3186" y="2258"/>
              <a:ext cx="261" cy="280"/>
            </a:xfrm>
            <a:prstGeom prst="rect">
              <a:avLst/>
            </a:prstGeom>
            <a:solidFill>
              <a:srgbClr val="CCFFFF"/>
            </a:solidFill>
            <a:ln w="9525">
              <a:solidFill>
                <a:schemeClr val="tx1"/>
              </a:solidFill>
              <a:miter lim="800000"/>
              <a:headEnd/>
              <a:tailEnd/>
            </a:ln>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22" name="Rectangle 12"/>
            <p:cNvSpPr>
              <a:spLocks noChangeArrowheads="1"/>
            </p:cNvSpPr>
            <p:nvPr/>
          </p:nvSpPr>
          <p:spPr bwMode="auto">
            <a:xfrm>
              <a:off x="4437" y="2267"/>
              <a:ext cx="261" cy="280"/>
            </a:xfrm>
            <a:prstGeom prst="rect">
              <a:avLst/>
            </a:prstGeom>
            <a:solidFill>
              <a:srgbClr val="CCFFFF"/>
            </a:solidFill>
            <a:ln w="9525">
              <a:solidFill>
                <a:schemeClr val="tx1"/>
              </a:solidFill>
              <a:miter lim="800000"/>
              <a:headEnd/>
              <a:tailEnd/>
            </a:ln>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23" name="Oval 13"/>
            <p:cNvSpPr>
              <a:spLocks noChangeArrowheads="1"/>
            </p:cNvSpPr>
            <p:nvPr/>
          </p:nvSpPr>
          <p:spPr bwMode="auto">
            <a:xfrm>
              <a:off x="648"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24" name="Text Box 14"/>
            <p:cNvSpPr txBox="1">
              <a:spLocks noChangeArrowheads="1"/>
            </p:cNvSpPr>
            <p:nvPr/>
          </p:nvSpPr>
          <p:spPr bwMode="auto">
            <a:xfrm>
              <a:off x="2475" y="1062"/>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0</a:t>
              </a:r>
            </a:p>
          </p:txBody>
        </p:sp>
        <p:sp>
          <p:nvSpPr>
            <p:cNvPr id="21525" name="Text Box 15"/>
            <p:cNvSpPr txBox="1">
              <a:spLocks noChangeArrowheads="1"/>
            </p:cNvSpPr>
            <p:nvPr/>
          </p:nvSpPr>
          <p:spPr bwMode="auto">
            <a:xfrm>
              <a:off x="1521" y="1629"/>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0</a:t>
              </a:r>
            </a:p>
          </p:txBody>
        </p:sp>
        <p:sp>
          <p:nvSpPr>
            <p:cNvPr id="21526" name="Text Box 16"/>
            <p:cNvSpPr txBox="1">
              <a:spLocks noChangeArrowheads="1"/>
            </p:cNvSpPr>
            <p:nvPr/>
          </p:nvSpPr>
          <p:spPr bwMode="auto">
            <a:xfrm>
              <a:off x="3591" y="1647"/>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1</a:t>
              </a:r>
            </a:p>
          </p:txBody>
        </p:sp>
        <p:sp>
          <p:nvSpPr>
            <p:cNvPr id="21527" name="Text Box 17"/>
            <p:cNvSpPr txBox="1">
              <a:spLocks noChangeArrowheads="1"/>
            </p:cNvSpPr>
            <p:nvPr/>
          </p:nvSpPr>
          <p:spPr bwMode="auto">
            <a:xfrm>
              <a:off x="873" y="2259"/>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0</a:t>
              </a:r>
            </a:p>
          </p:txBody>
        </p:sp>
        <p:sp>
          <p:nvSpPr>
            <p:cNvPr id="21528" name="Text Box 18"/>
            <p:cNvSpPr txBox="1">
              <a:spLocks noChangeArrowheads="1"/>
            </p:cNvSpPr>
            <p:nvPr/>
          </p:nvSpPr>
          <p:spPr bwMode="auto">
            <a:xfrm>
              <a:off x="2052" y="2277"/>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1</a:t>
              </a:r>
            </a:p>
          </p:txBody>
        </p:sp>
        <p:sp>
          <p:nvSpPr>
            <p:cNvPr id="21529" name="Text Box 19"/>
            <p:cNvSpPr txBox="1">
              <a:spLocks noChangeArrowheads="1"/>
            </p:cNvSpPr>
            <p:nvPr/>
          </p:nvSpPr>
          <p:spPr bwMode="auto">
            <a:xfrm>
              <a:off x="3096" y="2286"/>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2</a:t>
              </a:r>
            </a:p>
          </p:txBody>
        </p:sp>
        <p:sp>
          <p:nvSpPr>
            <p:cNvPr id="21530" name="Text Box 20"/>
            <p:cNvSpPr txBox="1">
              <a:spLocks noChangeArrowheads="1"/>
            </p:cNvSpPr>
            <p:nvPr/>
          </p:nvSpPr>
          <p:spPr bwMode="auto">
            <a:xfrm>
              <a:off x="4329" y="2295"/>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3</a:t>
              </a:r>
            </a:p>
          </p:txBody>
        </p:sp>
        <p:sp>
          <p:nvSpPr>
            <p:cNvPr id="21531" name="Line 21"/>
            <p:cNvSpPr>
              <a:spLocks noChangeShapeType="1"/>
            </p:cNvSpPr>
            <p:nvPr/>
          </p:nvSpPr>
          <p:spPr bwMode="auto">
            <a:xfrm flipH="1">
              <a:off x="1782" y="1170"/>
              <a:ext cx="765" cy="4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2" name="Line 22"/>
            <p:cNvSpPr>
              <a:spLocks noChangeShapeType="1"/>
            </p:cNvSpPr>
            <p:nvPr/>
          </p:nvSpPr>
          <p:spPr bwMode="auto">
            <a:xfrm>
              <a:off x="2835" y="1170"/>
              <a:ext cx="963"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3" name="Line 23"/>
            <p:cNvSpPr>
              <a:spLocks noChangeShapeType="1"/>
            </p:cNvSpPr>
            <p:nvPr/>
          </p:nvSpPr>
          <p:spPr bwMode="auto">
            <a:xfrm flipH="1">
              <a:off x="1080" y="1890"/>
              <a:ext cx="639"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4" name="Line 24"/>
            <p:cNvSpPr>
              <a:spLocks noChangeShapeType="1"/>
            </p:cNvSpPr>
            <p:nvPr/>
          </p:nvSpPr>
          <p:spPr bwMode="auto">
            <a:xfrm>
              <a:off x="1737" y="1899"/>
              <a:ext cx="504"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25"/>
            <p:cNvSpPr>
              <a:spLocks noChangeShapeType="1"/>
            </p:cNvSpPr>
            <p:nvPr/>
          </p:nvSpPr>
          <p:spPr bwMode="auto">
            <a:xfrm flipH="1">
              <a:off x="3276" y="1899"/>
              <a:ext cx="54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26"/>
            <p:cNvSpPr>
              <a:spLocks noChangeShapeType="1"/>
            </p:cNvSpPr>
            <p:nvPr/>
          </p:nvSpPr>
          <p:spPr bwMode="auto">
            <a:xfrm>
              <a:off x="3834" y="1908"/>
              <a:ext cx="657" cy="3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7" name="Oval 27"/>
            <p:cNvSpPr>
              <a:spLocks noChangeArrowheads="1"/>
            </p:cNvSpPr>
            <p:nvPr/>
          </p:nvSpPr>
          <p:spPr bwMode="auto">
            <a:xfrm>
              <a:off x="1218"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38" name="Oval 28"/>
            <p:cNvSpPr>
              <a:spLocks noChangeArrowheads="1"/>
            </p:cNvSpPr>
            <p:nvPr/>
          </p:nvSpPr>
          <p:spPr bwMode="auto">
            <a:xfrm>
              <a:off x="1789"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39" name="Oval 29"/>
            <p:cNvSpPr>
              <a:spLocks noChangeArrowheads="1"/>
            </p:cNvSpPr>
            <p:nvPr/>
          </p:nvSpPr>
          <p:spPr bwMode="auto">
            <a:xfrm>
              <a:off x="2360"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40" name="Oval 30"/>
            <p:cNvSpPr>
              <a:spLocks noChangeArrowheads="1"/>
            </p:cNvSpPr>
            <p:nvPr/>
          </p:nvSpPr>
          <p:spPr bwMode="auto">
            <a:xfrm>
              <a:off x="2931"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41" name="Oval 31"/>
            <p:cNvSpPr>
              <a:spLocks noChangeArrowheads="1"/>
            </p:cNvSpPr>
            <p:nvPr/>
          </p:nvSpPr>
          <p:spPr bwMode="auto">
            <a:xfrm>
              <a:off x="3502"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42" name="Oval 32"/>
            <p:cNvSpPr>
              <a:spLocks noChangeArrowheads="1"/>
            </p:cNvSpPr>
            <p:nvPr/>
          </p:nvSpPr>
          <p:spPr bwMode="auto">
            <a:xfrm>
              <a:off x="4073"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43" name="Oval 33"/>
            <p:cNvSpPr>
              <a:spLocks noChangeArrowheads="1"/>
            </p:cNvSpPr>
            <p:nvPr/>
          </p:nvSpPr>
          <p:spPr bwMode="auto">
            <a:xfrm>
              <a:off x="4644" y="2907"/>
              <a:ext cx="261" cy="2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rtl="1">
                <a:spcBef>
                  <a:spcPct val="0"/>
                </a:spcBef>
                <a:buClrTx/>
                <a:buSzTx/>
                <a:buFontTx/>
                <a:buNone/>
              </a:pPr>
              <a:endParaRPr kumimoji="0" lang="he-IL" altLang="he-IL" sz="2000">
                <a:solidFill>
                  <a:schemeClr val="tx1"/>
                </a:solidFill>
                <a:latin typeface="Times New Roman" panose="02020603050405020304" pitchFamily="18" charset="0"/>
              </a:endParaRPr>
            </a:p>
          </p:txBody>
        </p:sp>
        <p:sp>
          <p:nvSpPr>
            <p:cNvPr id="21544" name="Line 34"/>
            <p:cNvSpPr>
              <a:spLocks noChangeShapeType="1"/>
            </p:cNvSpPr>
            <p:nvPr/>
          </p:nvSpPr>
          <p:spPr bwMode="auto">
            <a:xfrm flipH="1">
              <a:off x="756" y="2511"/>
              <a:ext cx="297" cy="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5" name="Line 35"/>
            <p:cNvSpPr>
              <a:spLocks noChangeShapeType="1"/>
            </p:cNvSpPr>
            <p:nvPr/>
          </p:nvSpPr>
          <p:spPr bwMode="auto">
            <a:xfrm>
              <a:off x="1062" y="2511"/>
              <a:ext cx="243"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6" name="Line 36"/>
            <p:cNvSpPr>
              <a:spLocks noChangeShapeType="1"/>
            </p:cNvSpPr>
            <p:nvPr/>
          </p:nvSpPr>
          <p:spPr bwMode="auto">
            <a:xfrm flipH="1">
              <a:off x="1953" y="2547"/>
              <a:ext cx="297" cy="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7" name="Line 37"/>
            <p:cNvSpPr>
              <a:spLocks noChangeShapeType="1"/>
            </p:cNvSpPr>
            <p:nvPr/>
          </p:nvSpPr>
          <p:spPr bwMode="auto">
            <a:xfrm>
              <a:off x="2259" y="2547"/>
              <a:ext cx="243" cy="3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38"/>
            <p:cNvSpPr>
              <a:spLocks noChangeShapeType="1"/>
            </p:cNvSpPr>
            <p:nvPr/>
          </p:nvSpPr>
          <p:spPr bwMode="auto">
            <a:xfrm flipH="1">
              <a:off x="3015" y="2556"/>
              <a:ext cx="297" cy="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39"/>
            <p:cNvSpPr>
              <a:spLocks noChangeShapeType="1"/>
            </p:cNvSpPr>
            <p:nvPr/>
          </p:nvSpPr>
          <p:spPr bwMode="auto">
            <a:xfrm>
              <a:off x="3321" y="2556"/>
              <a:ext cx="243" cy="3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Line 40"/>
            <p:cNvSpPr>
              <a:spLocks noChangeShapeType="1"/>
            </p:cNvSpPr>
            <p:nvPr/>
          </p:nvSpPr>
          <p:spPr bwMode="auto">
            <a:xfrm flipH="1">
              <a:off x="4257" y="2547"/>
              <a:ext cx="297" cy="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1" name="Line 41"/>
            <p:cNvSpPr>
              <a:spLocks noChangeShapeType="1"/>
            </p:cNvSpPr>
            <p:nvPr/>
          </p:nvSpPr>
          <p:spPr bwMode="auto">
            <a:xfrm>
              <a:off x="4563" y="2547"/>
              <a:ext cx="216"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2" name="Text Box 42"/>
            <p:cNvSpPr txBox="1">
              <a:spLocks noChangeArrowheads="1"/>
            </p:cNvSpPr>
            <p:nvPr/>
          </p:nvSpPr>
          <p:spPr bwMode="auto">
            <a:xfrm>
              <a:off x="558" y="2943"/>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0</a:t>
              </a:r>
            </a:p>
          </p:txBody>
        </p:sp>
        <p:sp>
          <p:nvSpPr>
            <p:cNvPr id="21553" name="Text Box 43"/>
            <p:cNvSpPr txBox="1">
              <a:spLocks noChangeArrowheads="1"/>
            </p:cNvSpPr>
            <p:nvPr/>
          </p:nvSpPr>
          <p:spPr bwMode="auto">
            <a:xfrm>
              <a:off x="1134" y="2934"/>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1</a:t>
              </a:r>
            </a:p>
          </p:txBody>
        </p:sp>
        <p:sp>
          <p:nvSpPr>
            <p:cNvPr id="21554" name="Text Box 44"/>
            <p:cNvSpPr txBox="1">
              <a:spLocks noChangeArrowheads="1"/>
            </p:cNvSpPr>
            <p:nvPr/>
          </p:nvSpPr>
          <p:spPr bwMode="auto">
            <a:xfrm>
              <a:off x="1719" y="2925"/>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2</a:t>
              </a:r>
            </a:p>
          </p:txBody>
        </p:sp>
        <p:sp>
          <p:nvSpPr>
            <p:cNvPr id="21555" name="Text Box 45"/>
            <p:cNvSpPr txBox="1">
              <a:spLocks noChangeArrowheads="1"/>
            </p:cNvSpPr>
            <p:nvPr/>
          </p:nvSpPr>
          <p:spPr bwMode="auto">
            <a:xfrm>
              <a:off x="2268" y="2934"/>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3</a:t>
              </a:r>
            </a:p>
          </p:txBody>
        </p:sp>
        <p:sp>
          <p:nvSpPr>
            <p:cNvPr id="21556" name="Text Box 46"/>
            <p:cNvSpPr txBox="1">
              <a:spLocks noChangeArrowheads="1"/>
            </p:cNvSpPr>
            <p:nvPr/>
          </p:nvSpPr>
          <p:spPr bwMode="auto">
            <a:xfrm>
              <a:off x="2835" y="2934"/>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4</a:t>
              </a:r>
            </a:p>
          </p:txBody>
        </p:sp>
        <p:sp>
          <p:nvSpPr>
            <p:cNvPr id="21557" name="Text Box 47"/>
            <p:cNvSpPr txBox="1">
              <a:spLocks noChangeArrowheads="1"/>
            </p:cNvSpPr>
            <p:nvPr/>
          </p:nvSpPr>
          <p:spPr bwMode="auto">
            <a:xfrm>
              <a:off x="3393" y="2925"/>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5</a:t>
              </a:r>
            </a:p>
          </p:txBody>
        </p:sp>
        <p:sp>
          <p:nvSpPr>
            <p:cNvPr id="21558" name="Text Box 48"/>
            <p:cNvSpPr txBox="1">
              <a:spLocks noChangeArrowheads="1"/>
            </p:cNvSpPr>
            <p:nvPr/>
          </p:nvSpPr>
          <p:spPr bwMode="auto">
            <a:xfrm>
              <a:off x="3996" y="2925"/>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6</a:t>
              </a:r>
            </a:p>
          </p:txBody>
        </p:sp>
        <p:sp>
          <p:nvSpPr>
            <p:cNvPr id="21559" name="Text Box 49"/>
            <p:cNvSpPr txBox="1">
              <a:spLocks noChangeArrowheads="1"/>
            </p:cNvSpPr>
            <p:nvPr/>
          </p:nvSpPr>
          <p:spPr bwMode="auto">
            <a:xfrm>
              <a:off x="4563" y="2916"/>
              <a:ext cx="3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lgn="r">
                <a:spcBef>
                  <a:spcPct val="50000"/>
                </a:spcBef>
                <a:buClrTx/>
                <a:buSzTx/>
                <a:buFontTx/>
                <a:buNone/>
              </a:pPr>
              <a:r>
                <a:rPr kumimoji="0" lang="en-US" altLang="he-IL" sz="1800" i="0">
                  <a:solidFill>
                    <a:srgbClr val="0000FF"/>
                  </a:solidFill>
                  <a:latin typeface="Comic Sans MS" panose="030F0702030302020204" pitchFamily="66" charset="0"/>
                </a:rPr>
                <a:t>7</a:t>
              </a:r>
            </a:p>
          </p:txBody>
        </p:sp>
      </p:grpSp>
      <p:sp>
        <p:nvSpPr>
          <p:cNvPr id="21509" name="Text Box 50"/>
          <p:cNvSpPr txBox="1">
            <a:spLocks noChangeArrowheads="1"/>
          </p:cNvSpPr>
          <p:nvPr/>
        </p:nvSpPr>
        <p:spPr bwMode="auto">
          <a:xfrm>
            <a:off x="171450" y="3571875"/>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spcBef>
                <a:spcPct val="50000"/>
              </a:spcBef>
              <a:buClrTx/>
              <a:buSzTx/>
              <a:buFontTx/>
              <a:buNone/>
            </a:pPr>
            <a:r>
              <a:rPr kumimoji="0" lang="en-US" altLang="he-IL" sz="2000" i="0">
                <a:solidFill>
                  <a:schemeClr val="tx1"/>
                </a:solidFill>
                <a:latin typeface="Comic Sans MS" panose="030F0702030302020204" pitchFamily="66" charset="0"/>
              </a:rPr>
              <a:t>Level 0</a:t>
            </a:r>
          </a:p>
        </p:txBody>
      </p:sp>
      <p:sp>
        <p:nvSpPr>
          <p:cNvPr id="21510" name="Text Box 51"/>
          <p:cNvSpPr txBox="1">
            <a:spLocks noChangeArrowheads="1"/>
          </p:cNvSpPr>
          <p:nvPr/>
        </p:nvSpPr>
        <p:spPr bwMode="auto">
          <a:xfrm>
            <a:off x="171450" y="255746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spcBef>
                <a:spcPct val="50000"/>
              </a:spcBef>
              <a:buClrTx/>
              <a:buSzTx/>
              <a:buFontTx/>
              <a:buNone/>
            </a:pPr>
            <a:r>
              <a:rPr kumimoji="0" lang="en-US" altLang="he-IL" sz="2000" i="0">
                <a:solidFill>
                  <a:schemeClr val="tx1"/>
                </a:solidFill>
                <a:latin typeface="Comic Sans MS" panose="030F0702030302020204" pitchFamily="66" charset="0"/>
              </a:rPr>
              <a:t>Level 1</a:t>
            </a:r>
          </a:p>
        </p:txBody>
      </p:sp>
      <p:sp>
        <p:nvSpPr>
          <p:cNvPr id="21511" name="Text Box 52"/>
          <p:cNvSpPr txBox="1">
            <a:spLocks noChangeArrowheads="1"/>
          </p:cNvSpPr>
          <p:nvPr/>
        </p:nvSpPr>
        <p:spPr bwMode="auto">
          <a:xfrm>
            <a:off x="171450" y="147161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spcBef>
                <a:spcPct val="50000"/>
              </a:spcBef>
              <a:buClrTx/>
              <a:buSzTx/>
              <a:buFontTx/>
              <a:buNone/>
            </a:pPr>
            <a:r>
              <a:rPr kumimoji="0" lang="en-US" altLang="he-IL" sz="2000" i="0">
                <a:solidFill>
                  <a:schemeClr val="tx1"/>
                </a:solidFill>
                <a:latin typeface="Comic Sans MS" panose="030F0702030302020204" pitchFamily="66" charset="0"/>
              </a:rPr>
              <a:t>Level 2</a:t>
            </a:r>
          </a:p>
        </p:txBody>
      </p:sp>
      <p:sp>
        <p:nvSpPr>
          <p:cNvPr id="21512" name="Text Box 53"/>
          <p:cNvSpPr txBox="1">
            <a:spLocks noChangeArrowheads="1"/>
          </p:cNvSpPr>
          <p:nvPr/>
        </p:nvSpPr>
        <p:spPr bwMode="auto">
          <a:xfrm>
            <a:off x="0" y="461486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spcBef>
                <a:spcPct val="50000"/>
              </a:spcBef>
              <a:buClrTx/>
              <a:buSzTx/>
              <a:buFontTx/>
              <a:buNone/>
            </a:pPr>
            <a:r>
              <a:rPr kumimoji="0" lang="en-US" altLang="he-IL" sz="2000" i="0">
                <a:solidFill>
                  <a:schemeClr val="tx1"/>
                </a:solidFill>
                <a:latin typeface="Comic Sans MS" panose="030F0702030302020204" pitchFamily="66" charset="0"/>
              </a:rPr>
              <a:t>Processes</a:t>
            </a:r>
          </a:p>
        </p:txBody>
      </p:sp>
      <p:sp>
        <p:nvSpPr>
          <p:cNvPr id="21513" name="Text Box 54"/>
          <p:cNvSpPr txBox="1">
            <a:spLocks noChangeArrowheads="1"/>
          </p:cNvSpPr>
          <p:nvPr/>
        </p:nvSpPr>
        <p:spPr bwMode="auto">
          <a:xfrm>
            <a:off x="1214438" y="5738813"/>
            <a:ext cx="650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hangingPunct="0">
              <a:spcBef>
                <a:spcPct val="20000"/>
              </a:spcBef>
              <a:buClr>
                <a:schemeClr val="accent2"/>
              </a:buClr>
              <a:buSzPct val="130000"/>
              <a:buFont typeface="Symbol" panose="05050102010706020507" pitchFamily="18" charset="2"/>
              <a:buChar char="§"/>
              <a:defRPr kumimoji="1" sz="3200">
                <a:solidFill>
                  <a:srgbClr val="800000"/>
                </a:solidFill>
                <a:latin typeface="Tahoma" panose="020B0604030504040204" pitchFamily="34" charset="0"/>
              </a:defRPr>
            </a:lvl1pPr>
            <a:lvl2pPr marL="742950" indent="-285750" algn="l" rtl="0" eaLnBrk="0" hangingPunct="0">
              <a:spcBef>
                <a:spcPct val="20000"/>
              </a:spcBef>
              <a:buClr>
                <a:schemeClr val="accent2"/>
              </a:buClr>
              <a:buSzPct val="130000"/>
              <a:buFont typeface="Symbol" panose="05050102010706020507" pitchFamily="18" charset="2"/>
              <a:buChar char="©"/>
              <a:defRPr kumimoji="1" sz="2800">
                <a:solidFill>
                  <a:srgbClr val="800000"/>
                </a:solidFill>
                <a:latin typeface="Tahoma" panose="020B0604030504040204" pitchFamily="34" charset="0"/>
              </a:defRPr>
            </a:lvl2pPr>
            <a:lvl3pPr marL="1143000" indent="-228600" algn="l" rtl="0" eaLnBrk="0" hangingPunct="0">
              <a:spcBef>
                <a:spcPct val="20000"/>
              </a:spcBef>
              <a:buClr>
                <a:schemeClr val="accent2"/>
              </a:buClr>
              <a:buFont typeface="Symbol" panose="05050102010706020507" pitchFamily="18" charset="2"/>
              <a:buChar char="¨"/>
              <a:defRPr kumimoji="1" sz="2400">
                <a:solidFill>
                  <a:srgbClr val="800000"/>
                </a:solidFill>
                <a:latin typeface="Tahoma" panose="020B0604030504040204" pitchFamily="34" charset="0"/>
              </a:defRPr>
            </a:lvl3pPr>
            <a:lvl4pPr marL="16002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4pPr>
            <a:lvl5pPr marL="2057400" indent="-228600" algn="l" rtl="0" eaLnBrk="0" hangingPunct="0">
              <a:spcBef>
                <a:spcPct val="20000"/>
              </a:spcBef>
              <a:buClr>
                <a:schemeClr val="accent2"/>
              </a:buClr>
              <a:buChar char="–"/>
              <a:defRPr kumimoji="1" sz="2000">
                <a:solidFill>
                  <a:srgbClr val="800000"/>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rgbClr val="800000"/>
                </a:solidFill>
                <a:latin typeface="Tahoma" panose="020B0604030504040204" pitchFamily="34" charset="0"/>
              </a:defRPr>
            </a:lvl9pPr>
          </a:lstStyle>
          <a:p>
            <a:pPr>
              <a:buClrTx/>
              <a:buSzTx/>
              <a:buFontTx/>
              <a:buNone/>
            </a:pPr>
            <a:r>
              <a:rPr kumimoji="0" lang="en-US" altLang="he-IL" sz="2400" i="0">
                <a:solidFill>
                  <a:schemeClr val="tx1"/>
                </a:solidFill>
                <a:latin typeface="Comic Sans MS" panose="030F0702030302020204" pitchFamily="66" charset="0"/>
              </a:rPr>
              <a:t>A tree-node is identified by: [level, node#]</a:t>
            </a:r>
            <a:endParaRPr kumimoji="0" lang="en-US" altLang="he-IL" sz="4400" i="0">
              <a:solidFill>
                <a:srgbClr val="0000FF"/>
              </a:solidFill>
              <a:latin typeface="Comic Sans MS" panose="030F0702030302020204" pitchFamily="66" charset="0"/>
            </a:endParaRPr>
          </a:p>
        </p:txBody>
      </p:sp>
      <p:sp>
        <p:nvSpPr>
          <p:cNvPr id="2" name="Slide Number Placeholder 1"/>
          <p:cNvSpPr>
            <a:spLocks noGrp="1"/>
          </p:cNvSpPr>
          <p:nvPr>
            <p:ph type="sldNum" sz="quarter" idx="12"/>
          </p:nvPr>
        </p:nvSpPr>
        <p:spPr/>
        <p:txBody>
          <a:bodyPr/>
          <a:lstStyle/>
          <a:p>
            <a:pPr>
              <a:defRPr/>
            </a:pPr>
            <a:fld id="{6B2F206B-FE72-4B5B-A53C-B5077894A030}" type="slidenum">
              <a:rPr lang="he-IL" smtClean="0"/>
              <a:pPr>
                <a:defRPr/>
              </a:pPr>
              <a:t>24</a:t>
            </a:fld>
            <a:endParaRPr lang="he-IL"/>
          </a:p>
        </p:txBody>
      </p:sp>
    </p:spTree>
    <p:extLst>
      <p:ext uri="{BB962C8B-B14F-4D97-AF65-F5344CB8AC3E}">
        <p14:creationId xmlns:p14="http://schemas.microsoft.com/office/powerpoint/2010/main" val="3314332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F7DE1158-F857-48CD-B202-4B4C3D7B3D2C}" type="slidenum">
              <a:rPr lang="he-IL"/>
              <a:pPr>
                <a:defRPr/>
              </a:pPr>
              <a:t>25</a:t>
            </a:fld>
            <a:endParaRPr lang="he-IL"/>
          </a:p>
        </p:txBody>
      </p:sp>
      <p:sp>
        <p:nvSpPr>
          <p:cNvPr id="22530" name="Title 1"/>
          <p:cNvSpPr>
            <a:spLocks noGrp="1"/>
          </p:cNvSpPr>
          <p:nvPr>
            <p:ph type="title"/>
          </p:nvPr>
        </p:nvSpPr>
        <p:spPr/>
        <p:txBody>
          <a:bodyPr/>
          <a:lstStyle/>
          <a:p>
            <a:pPr algn="l" rtl="0" eaLnBrk="1" hangingPunct="1"/>
            <a:r>
              <a:rPr lang="en-US" dirty="0" err="1">
                <a:cs typeface="Times New Roman" pitchFamily="18" charset="0"/>
              </a:rPr>
              <a:t>Lamport’s</a:t>
            </a:r>
            <a:r>
              <a:rPr lang="en-US" dirty="0">
                <a:cs typeface="Times New Roman" pitchFamily="18" charset="0"/>
              </a:rPr>
              <a:t> Bakery Algorithm</a:t>
            </a:r>
            <a:endParaRPr lang="he-IL" dirty="0"/>
          </a:p>
        </p:txBody>
      </p:sp>
      <p:sp>
        <p:nvSpPr>
          <p:cNvPr id="22531" name="Content Placeholder 2"/>
          <p:cNvSpPr>
            <a:spLocks noGrp="1"/>
          </p:cNvSpPr>
          <p:nvPr>
            <p:ph idx="1"/>
          </p:nvPr>
        </p:nvSpPr>
        <p:spPr/>
        <p:txBody>
          <a:bodyPr/>
          <a:lstStyle/>
          <a:p>
            <a:pPr algn="l" rtl="0" eaLnBrk="1" hangingPunct="1">
              <a:lnSpc>
                <a:spcPct val="70000"/>
              </a:lnSpc>
              <a:buFont typeface="Symbol" pitchFamily="18" charset="2"/>
              <a:buNone/>
            </a:pPr>
            <a:r>
              <a:rPr lang="en-US" sz="1800" dirty="0" err="1">
                <a:solidFill>
                  <a:srgbClr val="00B050"/>
                </a:solidFill>
                <a:cs typeface="Arial" charset="0"/>
              </a:rPr>
              <a:t>int</a:t>
            </a:r>
            <a:r>
              <a:rPr lang="en-US" sz="1800" dirty="0">
                <a:cs typeface="Arial" charset="0"/>
              </a:rPr>
              <a:t>   value[N]={</a:t>
            </a:r>
            <a:r>
              <a:rPr lang="en-US" sz="1800" dirty="0">
                <a:solidFill>
                  <a:srgbClr val="FF0000"/>
                </a:solidFill>
                <a:cs typeface="Arial" charset="0"/>
              </a:rPr>
              <a:t>0, 0,…,0</a:t>
            </a:r>
            <a:r>
              <a:rPr lang="en-US" sz="1800" dirty="0">
                <a:cs typeface="Arial" charset="0"/>
              </a:rPr>
              <a:t>};		</a:t>
            </a:r>
            <a:r>
              <a:rPr lang="en-US" sz="1800" dirty="0">
                <a:solidFill>
                  <a:schemeClr val="accent2"/>
                </a:solidFill>
                <a:cs typeface="Arial" charset="0"/>
              </a:rPr>
              <a:t>/* processes get “</a:t>
            </a:r>
            <a:r>
              <a:rPr lang="en-US" sz="1800" i="1" dirty="0">
                <a:solidFill>
                  <a:schemeClr val="accent2"/>
                </a:solidFill>
                <a:cs typeface="Arial" charset="0"/>
              </a:rPr>
              <a:t>waiting numbers</a:t>
            </a:r>
            <a:r>
              <a:rPr lang="en-US" sz="1800" dirty="0">
                <a:solidFill>
                  <a:schemeClr val="accent2"/>
                </a:solidFill>
                <a:cs typeface="Arial" charset="0"/>
              </a:rPr>
              <a:t>”  */</a:t>
            </a:r>
          </a:p>
          <a:p>
            <a:pPr algn="l" rtl="0" eaLnBrk="1" hangingPunct="1">
              <a:lnSpc>
                <a:spcPct val="70000"/>
              </a:lnSpc>
              <a:buFont typeface="Symbol" pitchFamily="18" charset="2"/>
              <a:buNone/>
            </a:pPr>
            <a:r>
              <a:rPr lang="en-US" sz="1800" dirty="0" err="1">
                <a:solidFill>
                  <a:srgbClr val="00B050"/>
                </a:solidFill>
                <a:cs typeface="Arial" charset="0"/>
              </a:rPr>
              <a:t>int</a:t>
            </a:r>
            <a:r>
              <a:rPr lang="en-US" sz="1800" dirty="0">
                <a:cs typeface="Arial" charset="0"/>
              </a:rPr>
              <a:t>   busy[N]={</a:t>
            </a:r>
            <a:r>
              <a:rPr lang="en-US" sz="1800" dirty="0">
                <a:solidFill>
                  <a:srgbClr val="FF0000"/>
                </a:solidFill>
                <a:cs typeface="Arial" charset="0"/>
              </a:rPr>
              <a:t>FALSE,…, FALSE</a:t>
            </a:r>
            <a:r>
              <a:rPr lang="en-US" sz="1800" dirty="0">
                <a:cs typeface="Arial" charset="0"/>
              </a:rPr>
              <a:t>};	</a:t>
            </a:r>
            <a:r>
              <a:rPr lang="en-US" sz="1800" dirty="0">
                <a:solidFill>
                  <a:schemeClr val="accent2"/>
                </a:solidFill>
                <a:cs typeface="Arial" charset="0"/>
              </a:rPr>
              <a:t>/* just a flag...  */</a:t>
            </a:r>
          </a:p>
          <a:p>
            <a:pPr algn="l" rtl="0" eaLnBrk="1" hangingPunct="1">
              <a:lnSpc>
                <a:spcPct val="70000"/>
              </a:lnSpc>
              <a:buFont typeface="Symbol" pitchFamily="18" charset="2"/>
              <a:buNone/>
            </a:pPr>
            <a:endParaRPr lang="en-US" sz="1800" dirty="0">
              <a:cs typeface="Arial" charset="0"/>
            </a:endParaRPr>
          </a:p>
          <a:p>
            <a:pPr algn="l" rtl="0" eaLnBrk="1" hangingPunct="1">
              <a:lnSpc>
                <a:spcPct val="70000"/>
              </a:lnSpc>
              <a:buFont typeface="Symbol" pitchFamily="18" charset="2"/>
              <a:buNone/>
            </a:pPr>
            <a:r>
              <a:rPr lang="en-US" sz="1800" dirty="0">
                <a:solidFill>
                  <a:srgbClr val="00B050"/>
                </a:solidFill>
                <a:cs typeface="Arial" charset="0"/>
              </a:rPr>
              <a:t>void</a:t>
            </a:r>
            <a:r>
              <a:rPr lang="en-US" sz="1800" dirty="0">
                <a:cs typeface="Arial" charset="0"/>
              </a:rPr>
              <a:t>  </a:t>
            </a:r>
            <a:r>
              <a:rPr lang="en-US" sz="1800" b="1" dirty="0" err="1">
                <a:cs typeface="Arial" charset="0"/>
              </a:rPr>
              <a:t>enter_region</a:t>
            </a:r>
            <a:r>
              <a:rPr lang="en-US" sz="1800" dirty="0">
                <a:cs typeface="Arial" charset="0"/>
              </a:rPr>
              <a:t>(</a:t>
            </a:r>
            <a:r>
              <a:rPr lang="en-US" sz="1800" dirty="0" err="1">
                <a:solidFill>
                  <a:srgbClr val="00B050"/>
                </a:solidFill>
                <a:cs typeface="Arial" charset="0"/>
              </a:rPr>
              <a:t>int</a:t>
            </a:r>
            <a:r>
              <a:rPr lang="en-US" sz="1800" dirty="0">
                <a:cs typeface="Arial" charset="0"/>
              </a:rPr>
              <a:t> </a:t>
            </a:r>
            <a:r>
              <a:rPr lang="en-US" sz="1800" b="1" i="1" dirty="0" err="1">
                <a:cs typeface="Arial" charset="0"/>
              </a:rPr>
              <a:t>i</a:t>
            </a:r>
            <a:r>
              <a:rPr lang="en-US" sz="1800" dirty="0">
                <a:cs typeface="Arial" charset="0"/>
              </a:rPr>
              <a:t> )   	</a:t>
            </a:r>
            <a:r>
              <a:rPr lang="en-US" sz="1800" dirty="0">
                <a:solidFill>
                  <a:schemeClr val="accent2"/>
                </a:solidFill>
                <a:cs typeface="Arial" charset="0"/>
              </a:rPr>
              <a:t>/* process  </a:t>
            </a:r>
            <a:r>
              <a:rPr lang="en-US" sz="1800" b="1" i="1" dirty="0" err="1">
                <a:solidFill>
                  <a:schemeClr val="accent2"/>
                </a:solidFill>
                <a:cs typeface="Arial" charset="0"/>
              </a:rPr>
              <a:t>i</a:t>
            </a:r>
            <a:r>
              <a:rPr lang="en-US" sz="1800" dirty="0">
                <a:solidFill>
                  <a:schemeClr val="accent2"/>
                </a:solidFill>
                <a:cs typeface="Arial" charset="0"/>
              </a:rPr>
              <a:t> entering.. */</a:t>
            </a:r>
          </a:p>
          <a:p>
            <a:pPr algn="l" rtl="0" eaLnBrk="1" hangingPunct="1">
              <a:lnSpc>
                <a:spcPct val="70000"/>
              </a:lnSpc>
              <a:buFont typeface="Symbol" pitchFamily="18" charset="2"/>
              <a:buNone/>
            </a:pPr>
            <a:r>
              <a:rPr lang="en-US" sz="1800" dirty="0">
                <a:cs typeface="Arial" charset="0"/>
              </a:rPr>
              <a:t>{</a:t>
            </a:r>
          </a:p>
          <a:p>
            <a:pPr algn="l" rtl="0" eaLnBrk="1" hangingPunct="1">
              <a:lnSpc>
                <a:spcPct val="70000"/>
              </a:lnSpc>
              <a:buFont typeface="Symbol" pitchFamily="18" charset="2"/>
              <a:buNone/>
            </a:pPr>
            <a:r>
              <a:rPr lang="en-US" sz="1800" dirty="0">
                <a:cs typeface="Arial" charset="0"/>
              </a:rPr>
              <a:t>	busy[</a:t>
            </a:r>
            <a:r>
              <a:rPr lang="en-US" sz="1800" b="1" i="1" dirty="0" err="1">
                <a:cs typeface="Arial" charset="0"/>
              </a:rPr>
              <a:t>i</a:t>
            </a:r>
            <a:r>
              <a:rPr lang="en-US" sz="1800" dirty="0">
                <a:cs typeface="Arial" charset="0"/>
              </a:rPr>
              <a:t>] = </a:t>
            </a:r>
            <a:r>
              <a:rPr lang="en-US" sz="1800" dirty="0">
                <a:solidFill>
                  <a:srgbClr val="FF0000"/>
                </a:solidFill>
                <a:cs typeface="Arial" charset="0"/>
              </a:rPr>
              <a:t>TRUE</a:t>
            </a:r>
            <a:r>
              <a:rPr lang="en-US" sz="1800" dirty="0">
                <a:cs typeface="Arial" charset="0"/>
              </a:rPr>
              <a:t>;		</a:t>
            </a:r>
            <a:r>
              <a:rPr lang="en-US" sz="1800" dirty="0">
                <a:solidFill>
                  <a:schemeClr val="accent2"/>
                </a:solidFill>
                <a:cs typeface="Arial" charset="0"/>
              </a:rPr>
              <a:t>/*  guard the value selection  */</a:t>
            </a:r>
          </a:p>
          <a:p>
            <a:pPr algn="l" rtl="0" eaLnBrk="1" hangingPunct="1">
              <a:lnSpc>
                <a:spcPct val="70000"/>
              </a:lnSpc>
              <a:buFont typeface="Symbol" pitchFamily="18" charset="2"/>
              <a:buNone/>
            </a:pPr>
            <a:r>
              <a:rPr lang="en-US" sz="1800" dirty="0">
                <a:cs typeface="Arial" charset="0"/>
              </a:rPr>
              <a:t>	value[</a:t>
            </a:r>
            <a:r>
              <a:rPr lang="en-US" sz="1800" b="1" i="1" dirty="0" err="1">
                <a:cs typeface="Arial" charset="0"/>
              </a:rPr>
              <a:t>i</a:t>
            </a:r>
            <a:r>
              <a:rPr lang="en-US" sz="1800" dirty="0">
                <a:cs typeface="Arial" charset="0"/>
              </a:rPr>
              <a:t>] = max(value[</a:t>
            </a:r>
            <a:r>
              <a:rPr lang="en-US" sz="1800" dirty="0">
                <a:solidFill>
                  <a:srgbClr val="FF0000"/>
                </a:solidFill>
                <a:cs typeface="Arial" charset="0"/>
              </a:rPr>
              <a:t>0</a:t>
            </a:r>
            <a:r>
              <a:rPr lang="en-US" sz="1800" dirty="0">
                <a:cs typeface="Arial" charset="0"/>
              </a:rPr>
              <a:t>], value[</a:t>
            </a:r>
            <a:r>
              <a:rPr lang="en-US" sz="1800" dirty="0">
                <a:solidFill>
                  <a:srgbClr val="FF0000"/>
                </a:solidFill>
                <a:cs typeface="Arial" charset="0"/>
              </a:rPr>
              <a:t>1</a:t>
            </a:r>
            <a:r>
              <a:rPr lang="en-US" sz="1800" dirty="0">
                <a:cs typeface="Arial" charset="0"/>
              </a:rPr>
              <a:t>], …, value[N-</a:t>
            </a:r>
            <a:r>
              <a:rPr lang="en-US" sz="1800" dirty="0">
                <a:solidFill>
                  <a:srgbClr val="FF0000"/>
                </a:solidFill>
                <a:cs typeface="Arial" charset="0"/>
              </a:rPr>
              <a:t>1</a:t>
            </a:r>
            <a:r>
              <a:rPr lang="en-US" sz="1800" dirty="0">
                <a:cs typeface="Arial" charset="0"/>
              </a:rPr>
              <a:t>]) + </a:t>
            </a:r>
            <a:r>
              <a:rPr lang="en-US" sz="1800" dirty="0">
                <a:solidFill>
                  <a:srgbClr val="FF0000"/>
                </a:solidFill>
                <a:cs typeface="Arial" charset="0"/>
              </a:rPr>
              <a:t>1</a:t>
            </a:r>
            <a:r>
              <a:rPr lang="en-US" sz="1800" dirty="0">
                <a:cs typeface="Arial" charset="0"/>
              </a:rPr>
              <a:t>;</a:t>
            </a:r>
            <a:r>
              <a:rPr lang="en-US" sz="1800" dirty="0">
                <a:solidFill>
                  <a:schemeClr val="accent2"/>
                </a:solidFill>
                <a:cs typeface="Arial" charset="0"/>
              </a:rPr>
              <a:t>   /* LAST in line … */</a:t>
            </a:r>
            <a:r>
              <a:rPr lang="en-US" sz="1800" dirty="0">
                <a:cs typeface="Arial" charset="0"/>
              </a:rPr>
              <a:t>	</a:t>
            </a:r>
          </a:p>
          <a:p>
            <a:pPr algn="l" rtl="0" eaLnBrk="1" hangingPunct="1">
              <a:lnSpc>
                <a:spcPct val="70000"/>
              </a:lnSpc>
              <a:buFont typeface="Symbol" pitchFamily="18" charset="2"/>
              <a:buNone/>
            </a:pPr>
            <a:r>
              <a:rPr lang="en-US" sz="1800" dirty="0">
                <a:cs typeface="Arial" charset="0"/>
              </a:rPr>
              <a:t>	busy[</a:t>
            </a:r>
            <a:r>
              <a:rPr lang="en-US" sz="1800" b="1" i="1" dirty="0" err="1">
                <a:cs typeface="Arial" charset="0"/>
              </a:rPr>
              <a:t>i</a:t>
            </a:r>
            <a:r>
              <a:rPr lang="en-US" sz="1800" dirty="0">
                <a:cs typeface="Arial" charset="0"/>
              </a:rPr>
              <a:t>] = </a:t>
            </a:r>
            <a:r>
              <a:rPr lang="en-US" sz="1800" dirty="0">
                <a:solidFill>
                  <a:srgbClr val="FF0000"/>
                </a:solidFill>
                <a:cs typeface="Arial" charset="0"/>
              </a:rPr>
              <a:t>FALSE</a:t>
            </a:r>
            <a:r>
              <a:rPr lang="en-US" sz="1800" dirty="0">
                <a:cs typeface="Arial" charset="0"/>
              </a:rPr>
              <a:t>;</a:t>
            </a:r>
          </a:p>
          <a:p>
            <a:pPr algn="l" rtl="0" eaLnBrk="1" hangingPunct="1">
              <a:lnSpc>
                <a:spcPct val="70000"/>
              </a:lnSpc>
              <a:buFont typeface="Symbol" pitchFamily="18" charset="2"/>
              <a:buNone/>
            </a:pPr>
            <a:r>
              <a:rPr lang="en-US" sz="1800" dirty="0">
                <a:cs typeface="Arial" charset="0"/>
              </a:rPr>
              <a:t>	</a:t>
            </a:r>
            <a:r>
              <a:rPr lang="en-US" sz="1800" dirty="0">
                <a:solidFill>
                  <a:schemeClr val="accent1"/>
                </a:solidFill>
                <a:cs typeface="Arial" charset="0"/>
              </a:rPr>
              <a:t>for</a:t>
            </a:r>
            <a:r>
              <a:rPr lang="en-US" sz="1800" dirty="0">
                <a:cs typeface="Arial" charset="0"/>
              </a:rPr>
              <a:t>(</a:t>
            </a:r>
            <a:r>
              <a:rPr lang="en-US" sz="1800" b="1" i="1" dirty="0">
                <a:cs typeface="Arial" charset="0"/>
              </a:rPr>
              <a:t>k</a:t>
            </a:r>
            <a:r>
              <a:rPr lang="en-US" sz="1800" dirty="0">
                <a:cs typeface="Arial" charset="0"/>
              </a:rPr>
              <a:t>=</a:t>
            </a:r>
            <a:r>
              <a:rPr lang="en-US" sz="1800" dirty="0">
                <a:solidFill>
                  <a:srgbClr val="FF0000"/>
                </a:solidFill>
                <a:cs typeface="Arial" charset="0"/>
              </a:rPr>
              <a:t>0</a:t>
            </a:r>
            <a:r>
              <a:rPr lang="en-US" sz="1800" dirty="0">
                <a:cs typeface="Arial" charset="0"/>
              </a:rPr>
              <a:t>; </a:t>
            </a:r>
            <a:r>
              <a:rPr lang="en-US" sz="1800" b="1" i="1" dirty="0">
                <a:cs typeface="Arial" charset="0"/>
              </a:rPr>
              <a:t>k</a:t>
            </a:r>
            <a:r>
              <a:rPr lang="en-US" sz="1800" dirty="0">
                <a:cs typeface="Arial" charset="0"/>
              </a:rPr>
              <a:t> &lt; N; </a:t>
            </a:r>
            <a:r>
              <a:rPr lang="en-US" sz="1800" b="1" i="1" dirty="0">
                <a:cs typeface="Arial" charset="0"/>
              </a:rPr>
              <a:t>k</a:t>
            </a:r>
            <a:r>
              <a:rPr lang="en-US" sz="1800" dirty="0">
                <a:cs typeface="Arial" charset="0"/>
              </a:rPr>
              <a:t> ++){</a:t>
            </a:r>
          </a:p>
          <a:p>
            <a:pPr algn="l" rtl="0" eaLnBrk="1" hangingPunct="1">
              <a:lnSpc>
                <a:spcPct val="70000"/>
              </a:lnSpc>
              <a:buFont typeface="Symbol" pitchFamily="18" charset="2"/>
              <a:buNone/>
            </a:pPr>
            <a:r>
              <a:rPr lang="en-US" sz="1800" dirty="0">
                <a:cs typeface="Arial" charset="0"/>
              </a:rPr>
              <a:t>		</a:t>
            </a:r>
            <a:r>
              <a:rPr lang="en-US" sz="1800" dirty="0">
                <a:solidFill>
                  <a:schemeClr val="accent1"/>
                </a:solidFill>
                <a:cs typeface="Arial" charset="0"/>
              </a:rPr>
              <a:t>while</a:t>
            </a:r>
            <a:r>
              <a:rPr lang="en-US" sz="1800" dirty="0">
                <a:cs typeface="Arial" charset="0"/>
              </a:rPr>
              <a:t> (busy[</a:t>
            </a:r>
            <a:r>
              <a:rPr lang="en-US" sz="1800" b="1" i="1" dirty="0">
                <a:cs typeface="Arial" charset="0"/>
              </a:rPr>
              <a:t>k</a:t>
            </a:r>
            <a:r>
              <a:rPr lang="en-US" sz="1800" dirty="0">
                <a:cs typeface="Arial" charset="0"/>
              </a:rPr>
              <a:t>] == </a:t>
            </a:r>
            <a:r>
              <a:rPr lang="en-US" sz="1800" dirty="0">
                <a:solidFill>
                  <a:srgbClr val="FF0000"/>
                </a:solidFill>
                <a:cs typeface="Arial" charset="0"/>
              </a:rPr>
              <a:t>TRUE</a:t>
            </a:r>
            <a:r>
              <a:rPr lang="en-US" sz="1800" dirty="0">
                <a:cs typeface="Arial" charset="0"/>
              </a:rPr>
              <a:t>) ;  </a:t>
            </a:r>
            <a:r>
              <a:rPr lang="en-US" sz="1800" dirty="0">
                <a:solidFill>
                  <a:schemeClr val="accent2"/>
                </a:solidFill>
                <a:cs typeface="Arial" charset="0"/>
              </a:rPr>
              <a:t>	/* wait before checking */</a:t>
            </a:r>
          </a:p>
          <a:p>
            <a:pPr algn="l" rtl="0" eaLnBrk="1" hangingPunct="1">
              <a:lnSpc>
                <a:spcPct val="70000"/>
              </a:lnSpc>
              <a:buFont typeface="Symbol" pitchFamily="18" charset="2"/>
              <a:buNone/>
            </a:pPr>
            <a:r>
              <a:rPr lang="en-US" sz="1800" dirty="0">
                <a:cs typeface="Arial" charset="0"/>
              </a:rPr>
              <a:t>		</a:t>
            </a:r>
            <a:r>
              <a:rPr lang="en-US" sz="1800" dirty="0">
                <a:solidFill>
                  <a:schemeClr val="accent1"/>
                </a:solidFill>
                <a:cs typeface="Arial" charset="0"/>
              </a:rPr>
              <a:t>while</a:t>
            </a:r>
            <a:r>
              <a:rPr lang="en-US" sz="1800" dirty="0">
                <a:cs typeface="Arial" charset="0"/>
              </a:rPr>
              <a:t>((value[</a:t>
            </a:r>
            <a:r>
              <a:rPr lang="en-US" sz="1800" b="1" i="1" dirty="0">
                <a:cs typeface="Arial" charset="0"/>
              </a:rPr>
              <a:t>k</a:t>
            </a:r>
            <a:r>
              <a:rPr lang="en-US" sz="1800" dirty="0">
                <a:cs typeface="Arial" charset="0"/>
              </a:rPr>
              <a:t>] != </a:t>
            </a:r>
            <a:r>
              <a:rPr lang="en-US" sz="1800" dirty="0">
                <a:solidFill>
                  <a:srgbClr val="FF0000"/>
                </a:solidFill>
                <a:cs typeface="Arial" charset="0"/>
              </a:rPr>
              <a:t>0</a:t>
            </a:r>
            <a:r>
              <a:rPr lang="en-US" sz="1800" dirty="0">
                <a:cs typeface="Arial" charset="0"/>
              </a:rPr>
              <a:t>) </a:t>
            </a:r>
          </a:p>
          <a:p>
            <a:pPr algn="l" rtl="0" eaLnBrk="1" hangingPunct="1">
              <a:lnSpc>
                <a:spcPct val="70000"/>
              </a:lnSpc>
              <a:buFont typeface="Symbol" pitchFamily="18" charset="2"/>
              <a:buNone/>
            </a:pPr>
            <a:r>
              <a:rPr lang="en-US" sz="1800" dirty="0">
                <a:cs typeface="Arial" charset="0"/>
              </a:rPr>
              <a:t>			&amp;&amp; (value[</a:t>
            </a:r>
            <a:r>
              <a:rPr lang="en-US" sz="1800" b="1" i="1" dirty="0">
                <a:cs typeface="Arial" charset="0"/>
              </a:rPr>
              <a:t>k</a:t>
            </a:r>
            <a:r>
              <a:rPr lang="en-US" sz="1800" dirty="0">
                <a:cs typeface="Arial" charset="0"/>
              </a:rPr>
              <a:t>] &lt; value[</a:t>
            </a:r>
            <a:r>
              <a:rPr lang="en-US" sz="1800" dirty="0" err="1">
                <a:cs typeface="Arial" charset="0"/>
              </a:rPr>
              <a:t>i</a:t>
            </a:r>
            <a:r>
              <a:rPr lang="en-US" sz="1800" dirty="0">
                <a:cs typeface="Arial" charset="0"/>
              </a:rPr>
              <a:t>] || (value[k] == value[</a:t>
            </a:r>
            <a:r>
              <a:rPr lang="en-US" sz="1800" dirty="0" err="1">
                <a:cs typeface="Arial" charset="0"/>
              </a:rPr>
              <a:t>i</a:t>
            </a:r>
            <a:r>
              <a:rPr lang="en-US" sz="1800" dirty="0">
                <a:cs typeface="Arial" charset="0"/>
              </a:rPr>
              <a:t>] &amp;&amp; k &lt; </a:t>
            </a:r>
            <a:r>
              <a:rPr lang="en-US" sz="1800" dirty="0" err="1">
                <a:cs typeface="Arial" charset="0"/>
              </a:rPr>
              <a:t>i</a:t>
            </a:r>
            <a:r>
              <a:rPr lang="en-US" sz="1800" dirty="0">
                <a:cs typeface="Arial" charset="0"/>
              </a:rPr>
              <a:t>) ));	</a:t>
            </a:r>
            <a:r>
              <a:rPr lang="en-US" sz="1800" dirty="0">
                <a:solidFill>
                  <a:schemeClr val="accent2"/>
                </a:solidFill>
                <a:cs typeface="Arial" charset="0"/>
              </a:rPr>
              <a:t>/* wait */</a:t>
            </a:r>
          </a:p>
          <a:p>
            <a:pPr algn="l" rtl="0" eaLnBrk="1" hangingPunct="1">
              <a:lnSpc>
                <a:spcPct val="70000"/>
              </a:lnSpc>
              <a:buFont typeface="Symbol" pitchFamily="18" charset="2"/>
              <a:buNone/>
            </a:pPr>
            <a:r>
              <a:rPr lang="en-US" sz="1800" dirty="0">
                <a:cs typeface="Arial" charset="0"/>
              </a:rPr>
              <a:t>	}</a:t>
            </a:r>
          </a:p>
          <a:p>
            <a:pPr algn="l" rtl="0" eaLnBrk="1" hangingPunct="1">
              <a:lnSpc>
                <a:spcPct val="70000"/>
              </a:lnSpc>
              <a:buFont typeface="Symbol" pitchFamily="18" charset="2"/>
              <a:buNone/>
            </a:pPr>
            <a:r>
              <a:rPr lang="en-US" sz="1800" dirty="0">
                <a:cs typeface="Arial" charset="0"/>
              </a:rPr>
              <a:t>}</a:t>
            </a:r>
          </a:p>
          <a:p>
            <a:pPr algn="l" rtl="0" eaLnBrk="1" hangingPunct="1">
              <a:lnSpc>
                <a:spcPct val="70000"/>
              </a:lnSpc>
              <a:buFont typeface="Symbol" pitchFamily="18" charset="2"/>
              <a:buNone/>
            </a:pPr>
            <a:r>
              <a:rPr lang="en-US" sz="1800" dirty="0">
                <a:solidFill>
                  <a:srgbClr val="00B050"/>
                </a:solidFill>
                <a:cs typeface="Arial" charset="0"/>
              </a:rPr>
              <a:t>void </a:t>
            </a:r>
            <a:r>
              <a:rPr lang="en-US" sz="1800" dirty="0">
                <a:cs typeface="Arial" charset="0"/>
              </a:rPr>
              <a:t> </a:t>
            </a:r>
            <a:r>
              <a:rPr lang="en-US" sz="1800" b="1" dirty="0" err="1">
                <a:cs typeface="Arial" charset="0"/>
              </a:rPr>
              <a:t>leave_region</a:t>
            </a:r>
            <a:r>
              <a:rPr lang="en-US" sz="1800" dirty="0">
                <a:cs typeface="Arial" charset="0"/>
              </a:rPr>
              <a:t>(</a:t>
            </a:r>
            <a:r>
              <a:rPr lang="en-US" sz="1800" dirty="0" err="1">
                <a:solidFill>
                  <a:srgbClr val="00B050"/>
                </a:solidFill>
                <a:cs typeface="Arial" charset="0"/>
              </a:rPr>
              <a:t>int</a:t>
            </a:r>
            <a:r>
              <a:rPr lang="en-US" sz="1800" dirty="0">
                <a:cs typeface="Arial" charset="0"/>
              </a:rPr>
              <a:t> </a:t>
            </a:r>
            <a:r>
              <a:rPr lang="en-US" sz="1800" b="1" i="1" dirty="0" err="1">
                <a:cs typeface="Arial" charset="0"/>
              </a:rPr>
              <a:t>i</a:t>
            </a:r>
            <a:r>
              <a:rPr lang="en-US" sz="1800" dirty="0">
                <a:cs typeface="Arial" charset="0"/>
              </a:rPr>
              <a:t> ) {</a:t>
            </a:r>
          </a:p>
          <a:p>
            <a:pPr algn="l" rtl="0" eaLnBrk="1" hangingPunct="1">
              <a:lnSpc>
                <a:spcPct val="70000"/>
              </a:lnSpc>
              <a:buFont typeface="Symbol" pitchFamily="18" charset="2"/>
              <a:buNone/>
            </a:pPr>
            <a:r>
              <a:rPr lang="en-US" sz="1800" dirty="0">
                <a:cs typeface="Arial" charset="0"/>
              </a:rPr>
              <a:t>	value[</a:t>
            </a:r>
            <a:r>
              <a:rPr lang="en-US" sz="1800" b="1" i="1" dirty="0" err="1">
                <a:cs typeface="Arial" charset="0"/>
              </a:rPr>
              <a:t>i</a:t>
            </a:r>
            <a:r>
              <a:rPr lang="en-US" sz="1800" dirty="0">
                <a:cs typeface="Arial" charset="0"/>
              </a:rPr>
              <a:t> ] = </a:t>
            </a:r>
            <a:r>
              <a:rPr lang="en-US" sz="1800" dirty="0">
                <a:solidFill>
                  <a:srgbClr val="FF0000"/>
                </a:solidFill>
                <a:cs typeface="Arial" charset="0"/>
              </a:rPr>
              <a:t>0</a:t>
            </a:r>
            <a:r>
              <a:rPr lang="en-US" sz="1800" dirty="0">
                <a:cs typeface="Arial" charset="0"/>
              </a:rPr>
              <a:t>;</a:t>
            </a:r>
          </a:p>
          <a:p>
            <a:pPr algn="l" rtl="0" eaLnBrk="1" hangingPunct="1">
              <a:lnSpc>
                <a:spcPct val="70000"/>
              </a:lnSpc>
              <a:buFont typeface="Symbol" pitchFamily="18" charset="2"/>
              <a:buNone/>
            </a:pPr>
            <a:r>
              <a:rPr lang="en-US" sz="1800" dirty="0">
                <a:cs typeface="Arial" charset="0"/>
              </a:rPr>
              <a:t>}</a:t>
            </a:r>
          </a:p>
          <a:p>
            <a:pPr algn="l" rtl="0" eaLnBrk="1" hangingPunct="1">
              <a:buFont typeface="Arial" charset="0"/>
              <a:buNone/>
            </a:pPr>
            <a:endParaRPr lang="he-IL" sz="18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047108D4-FF4E-4B17-9C94-906F463D113F}" type="slidenum">
              <a:rPr lang="he-IL" sz="1200">
                <a:solidFill>
                  <a:schemeClr val="tx1">
                    <a:tint val="75000"/>
                  </a:schemeClr>
                </a:solidFill>
                <a:latin typeface="+mn-lt"/>
                <a:cs typeface="+mn-cs"/>
              </a:rPr>
              <a:pPr rtl="1" fontAlgn="auto">
                <a:spcBef>
                  <a:spcPts val="0"/>
                </a:spcBef>
                <a:spcAft>
                  <a:spcPts val="0"/>
                </a:spcAft>
                <a:defRPr/>
              </a:pPr>
              <a:t>25</a:t>
            </a:fld>
            <a:endParaRPr lang="he-IL" sz="1200">
              <a:solidFill>
                <a:schemeClr val="tx1">
                  <a:tint val="75000"/>
                </a:schemeClr>
              </a:solidFill>
              <a:latin typeface="+mn-lt"/>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04F1CBD-C855-4105-8715-2586BB6E44CF}" type="slidenum">
              <a:rPr lang="he-IL"/>
              <a:pPr>
                <a:defRPr/>
              </a:pPr>
              <a:t>26</a:t>
            </a:fld>
            <a:endParaRPr lang="he-IL"/>
          </a:p>
        </p:txBody>
      </p:sp>
      <p:sp>
        <p:nvSpPr>
          <p:cNvPr id="23554" name="Title 1"/>
          <p:cNvSpPr>
            <a:spLocks noGrp="1"/>
          </p:cNvSpPr>
          <p:nvPr>
            <p:ph type="title"/>
          </p:nvPr>
        </p:nvSpPr>
        <p:spPr/>
        <p:txBody>
          <a:bodyPr/>
          <a:lstStyle/>
          <a:p>
            <a:pPr algn="l" rtl="0" eaLnBrk="1" hangingPunct="1"/>
            <a:r>
              <a:rPr lang="en-US">
                <a:cs typeface="Times New Roman" pitchFamily="18" charset="0"/>
              </a:rPr>
              <a:t>Question 4</a:t>
            </a:r>
            <a:endParaRPr lang="he-IL"/>
          </a:p>
        </p:txBody>
      </p:sp>
      <p:sp>
        <p:nvSpPr>
          <p:cNvPr id="3" name="Content Placeholder 2"/>
          <p:cNvSpPr>
            <a:spLocks noGrp="1"/>
          </p:cNvSpPr>
          <p:nvPr>
            <p:ph idx="1"/>
          </p:nvPr>
        </p:nvSpPr>
        <p:spPr/>
        <p:txBody>
          <a:bodyPr>
            <a:normAutofit fontScale="92500"/>
          </a:bodyPr>
          <a:lstStyle/>
          <a:p>
            <a:pPr marL="0" algn="l" rtl="0" eaLnBrk="1" hangingPunct="1">
              <a:lnSpc>
                <a:spcPct val="90000"/>
              </a:lnSpc>
              <a:buFont typeface="Arial" charset="0"/>
              <a:buNone/>
            </a:pPr>
            <a:r>
              <a:rPr lang="en-US" dirty="0">
                <a:cs typeface="Arial" charset="0"/>
              </a:rPr>
              <a:t>Assume we have the following </a:t>
            </a:r>
            <a:r>
              <a:rPr lang="en-US" i="1" dirty="0">
                <a:solidFill>
                  <a:schemeClr val="tx2">
                    <a:lumMod val="75000"/>
                  </a:schemeClr>
                </a:solidFill>
                <a:effectLst>
                  <a:outerShdw blurRad="38100" dist="38100" dir="2700000" algn="tl">
                    <a:srgbClr val="000000">
                      <a:alpha val="43137"/>
                    </a:srgbClr>
                  </a:outerShdw>
                </a:effectLst>
                <a:cs typeface="Arial" charset="0"/>
              </a:rPr>
              <a:t>atomic command</a:t>
            </a:r>
            <a:r>
              <a:rPr lang="en-US" dirty="0">
                <a:cs typeface="Arial" charset="0"/>
              </a:rPr>
              <a:t>: </a:t>
            </a:r>
            <a:br>
              <a:rPr lang="en-US" dirty="0">
                <a:cs typeface="Arial" charset="0"/>
              </a:rPr>
            </a:br>
            <a:endParaRPr lang="en-US" dirty="0">
              <a:cs typeface="Arial" charset="0"/>
            </a:endParaRPr>
          </a:p>
          <a:p>
            <a:pPr marL="0" algn="l" rtl="0" eaLnBrk="1" hangingPunct="1">
              <a:lnSpc>
                <a:spcPct val="90000"/>
              </a:lnSpc>
              <a:buFont typeface="Arial" charset="0"/>
              <a:buNone/>
            </a:pPr>
            <a:r>
              <a:rPr lang="en-US" dirty="0">
                <a:solidFill>
                  <a:srgbClr val="00B050"/>
                </a:solidFill>
                <a:cs typeface="Arial" charset="0"/>
              </a:rPr>
              <a:t>void</a:t>
            </a:r>
            <a:r>
              <a:rPr lang="en-US" dirty="0">
                <a:cs typeface="Arial" charset="0"/>
              </a:rPr>
              <a:t> </a:t>
            </a:r>
            <a:r>
              <a:rPr lang="en-US" b="1" dirty="0">
                <a:cs typeface="Arial" charset="0"/>
              </a:rPr>
              <a:t>swap</a:t>
            </a:r>
            <a:r>
              <a:rPr lang="en-US" dirty="0">
                <a:cs typeface="Arial" charset="0"/>
              </a:rPr>
              <a:t>(</a:t>
            </a:r>
            <a:r>
              <a:rPr lang="en-US" dirty="0" err="1">
                <a:solidFill>
                  <a:srgbClr val="00B050"/>
                </a:solidFill>
                <a:cs typeface="Arial" charset="0"/>
              </a:rPr>
              <a:t>bool</a:t>
            </a:r>
            <a:r>
              <a:rPr lang="en-US" dirty="0">
                <a:cs typeface="Arial" charset="0"/>
              </a:rPr>
              <a:t> *a, </a:t>
            </a:r>
            <a:r>
              <a:rPr lang="en-US" dirty="0" err="1">
                <a:solidFill>
                  <a:srgbClr val="00B050"/>
                </a:solidFill>
                <a:cs typeface="Arial" charset="0"/>
              </a:rPr>
              <a:t>bool</a:t>
            </a:r>
            <a:r>
              <a:rPr lang="en-US" dirty="0">
                <a:solidFill>
                  <a:srgbClr val="00B050"/>
                </a:solidFill>
                <a:cs typeface="Arial" charset="0"/>
              </a:rPr>
              <a:t> </a:t>
            </a:r>
            <a:r>
              <a:rPr lang="en-US" dirty="0">
                <a:cs typeface="Arial" charset="0"/>
              </a:rPr>
              <a:t>*b) {</a:t>
            </a:r>
            <a:br>
              <a:rPr lang="en-US" dirty="0">
                <a:cs typeface="Arial" charset="0"/>
              </a:rPr>
            </a:br>
            <a:r>
              <a:rPr lang="en-US" dirty="0">
                <a:cs typeface="Arial" charset="0"/>
              </a:rPr>
              <a:t>       </a:t>
            </a:r>
            <a:r>
              <a:rPr lang="en-US" dirty="0">
                <a:solidFill>
                  <a:srgbClr val="00B050"/>
                </a:solidFill>
                <a:cs typeface="Arial" charset="0"/>
              </a:rPr>
              <a:t> </a:t>
            </a:r>
            <a:r>
              <a:rPr lang="en-US" dirty="0" err="1">
                <a:solidFill>
                  <a:srgbClr val="00B050"/>
                </a:solidFill>
                <a:cs typeface="Arial" charset="0"/>
              </a:rPr>
              <a:t>bool</a:t>
            </a:r>
            <a:r>
              <a:rPr lang="en-US" dirty="0">
                <a:solidFill>
                  <a:srgbClr val="00B050"/>
                </a:solidFill>
                <a:cs typeface="Arial" charset="0"/>
              </a:rPr>
              <a:t> </a:t>
            </a:r>
            <a:r>
              <a:rPr lang="en-US" dirty="0">
                <a:cs typeface="Arial" charset="0"/>
              </a:rPr>
              <a:t>temp = *a;</a:t>
            </a:r>
            <a:br>
              <a:rPr lang="en-US" dirty="0">
                <a:cs typeface="Arial" charset="0"/>
              </a:rPr>
            </a:br>
            <a:r>
              <a:rPr lang="en-US" dirty="0">
                <a:cs typeface="Arial" charset="0"/>
              </a:rPr>
              <a:t>        *a = *b;</a:t>
            </a:r>
            <a:br>
              <a:rPr lang="en-US" dirty="0">
                <a:cs typeface="Arial" charset="0"/>
              </a:rPr>
            </a:br>
            <a:r>
              <a:rPr lang="en-US" dirty="0">
                <a:cs typeface="Arial" charset="0"/>
              </a:rPr>
              <a:t>        *b = temp;</a:t>
            </a:r>
            <a:br>
              <a:rPr lang="en-US" dirty="0">
                <a:cs typeface="Arial" charset="0"/>
              </a:rPr>
            </a:br>
            <a:r>
              <a:rPr lang="en-US" dirty="0">
                <a:cs typeface="Arial" charset="0"/>
              </a:rPr>
              <a:t>}</a:t>
            </a:r>
          </a:p>
          <a:p>
            <a:pPr marL="0" algn="l" rtl="0" eaLnBrk="1" hangingPunct="1">
              <a:lnSpc>
                <a:spcPct val="90000"/>
              </a:lnSpc>
              <a:buFont typeface="Arial" charset="0"/>
              <a:buNone/>
            </a:pPr>
            <a:endParaRPr lang="en-US" dirty="0">
              <a:cs typeface="Arial" charset="0"/>
            </a:endParaRPr>
          </a:p>
          <a:p>
            <a:pPr marL="0" algn="l" rtl="0" eaLnBrk="1" hangingPunct="1">
              <a:lnSpc>
                <a:spcPct val="90000"/>
              </a:lnSpc>
              <a:buFont typeface="Arial" charset="0"/>
              <a:buNone/>
            </a:pPr>
            <a:r>
              <a:rPr lang="en-US" dirty="0">
                <a:cs typeface="Arial" charset="0"/>
              </a:rPr>
              <a:t>Solve the N processes mutual exclusion problem using the swap command.</a:t>
            </a:r>
          </a:p>
          <a:p>
            <a:pPr algn="l" rtl="0" eaLnBrk="1" hangingPunct="1">
              <a:lnSpc>
                <a:spcPct val="90000"/>
              </a:lnSpc>
              <a:buFont typeface="Arial" charset="0"/>
              <a:buNone/>
            </a:pP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DBF3AD04-04F0-4B62-B6D5-79621106D9D8}" type="slidenum">
              <a:rPr lang="he-IL" sz="1200">
                <a:solidFill>
                  <a:schemeClr val="tx1">
                    <a:tint val="75000"/>
                  </a:schemeClr>
                </a:solidFill>
                <a:latin typeface="+mn-lt"/>
                <a:cs typeface="+mn-cs"/>
              </a:rPr>
              <a:pPr rtl="1" fontAlgn="auto">
                <a:spcBef>
                  <a:spcPts val="0"/>
                </a:spcBef>
                <a:spcAft>
                  <a:spcPts val="0"/>
                </a:spcAft>
                <a:defRPr/>
              </a:pPr>
              <a:t>26</a:t>
            </a:fld>
            <a:endParaRPr lang="he-IL" sz="1200">
              <a:solidFill>
                <a:schemeClr val="tx1">
                  <a:tint val="75000"/>
                </a:schemeClr>
              </a:solidFill>
              <a:latin typeface="+mn-lt"/>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5"/>
          <p:cNvSpPr>
            <a:spLocks noGrp="1"/>
          </p:cNvSpPr>
          <p:nvPr>
            <p:ph type="sldNum" sz="quarter" idx="12"/>
          </p:nvPr>
        </p:nvSpPr>
        <p:spPr/>
        <p:txBody>
          <a:bodyPr/>
          <a:lstStyle/>
          <a:p>
            <a:pPr>
              <a:defRPr/>
            </a:pPr>
            <a:fld id="{F88579C0-873C-4727-A28F-FA200B6D6539}" type="slidenum">
              <a:rPr lang="he-IL"/>
              <a:pPr>
                <a:defRPr/>
              </a:pPr>
              <a:t>27</a:t>
            </a:fld>
            <a:endParaRPr lang="he-IL"/>
          </a:p>
        </p:txBody>
      </p:sp>
      <p:sp>
        <p:nvSpPr>
          <p:cNvPr id="24578" name="Title 1"/>
          <p:cNvSpPr>
            <a:spLocks noGrp="1"/>
          </p:cNvSpPr>
          <p:nvPr>
            <p:ph type="title"/>
          </p:nvPr>
        </p:nvSpPr>
        <p:spPr/>
        <p:txBody>
          <a:bodyPr/>
          <a:lstStyle/>
          <a:p>
            <a:pPr algn="l" rtl="0" eaLnBrk="1" hangingPunct="1"/>
            <a:r>
              <a:rPr lang="en-US" dirty="0">
                <a:cs typeface="Times New Roman" pitchFamily="18" charset="0"/>
              </a:rPr>
              <a:t>Answer Q.4</a:t>
            </a:r>
            <a:endParaRPr lang="he-IL" dirty="0"/>
          </a:p>
        </p:txBody>
      </p:sp>
      <p:sp>
        <p:nvSpPr>
          <p:cNvPr id="24579" name="Content Placeholder 2"/>
          <p:cNvSpPr>
            <a:spLocks noGrp="1"/>
          </p:cNvSpPr>
          <p:nvPr>
            <p:ph idx="1"/>
          </p:nvPr>
        </p:nvSpPr>
        <p:spPr>
          <a:xfrm>
            <a:off x="457200" y="1371600"/>
            <a:ext cx="4175125" cy="4752975"/>
          </a:xfrm>
          <a:ln w="38100">
            <a:solidFill>
              <a:srgbClr val="000000"/>
            </a:solidFill>
          </a:ln>
        </p:spPr>
        <p:txBody>
          <a:bodyPr/>
          <a:lstStyle/>
          <a:p>
            <a:pPr algn="l" rtl="0" eaLnBrk="1" hangingPunct="1">
              <a:buFont typeface="Arial" charset="0"/>
              <a:buNone/>
            </a:pPr>
            <a:r>
              <a:rPr lang="en-US" sz="2200" dirty="0" err="1">
                <a:solidFill>
                  <a:srgbClr val="00B050"/>
                </a:solidFill>
                <a:cs typeface="Arial" charset="0"/>
              </a:rPr>
              <a:t>bool</a:t>
            </a:r>
            <a:r>
              <a:rPr lang="en-US" sz="2200" dirty="0">
                <a:cs typeface="Arial" charset="0"/>
              </a:rPr>
              <a:t> lock = </a:t>
            </a:r>
            <a:r>
              <a:rPr lang="en-US" sz="2200" dirty="0">
                <a:solidFill>
                  <a:srgbClr val="FF0000"/>
                </a:solidFill>
                <a:cs typeface="Arial" charset="0"/>
              </a:rPr>
              <a:t>FALSE</a:t>
            </a:r>
            <a:r>
              <a:rPr lang="en-US" sz="2200" dirty="0">
                <a:cs typeface="Arial" charset="0"/>
              </a:rPr>
              <a:t>;</a:t>
            </a:r>
          </a:p>
          <a:p>
            <a:pPr algn="l" rtl="0" eaLnBrk="1" hangingPunct="1">
              <a:buFont typeface="Arial" charset="0"/>
              <a:buNone/>
            </a:pPr>
            <a:endParaRPr lang="en-US" sz="2200" dirty="0">
              <a:cs typeface="Arial" charset="0"/>
            </a:endParaRPr>
          </a:p>
          <a:p>
            <a:pPr algn="l" rtl="0" eaLnBrk="1" hangingPunct="1">
              <a:buFont typeface="Arial" charset="0"/>
              <a:buNone/>
            </a:pPr>
            <a:r>
              <a:rPr lang="en-US" sz="2200" dirty="0">
                <a:solidFill>
                  <a:srgbClr val="00B050"/>
                </a:solidFill>
                <a:cs typeface="Arial" charset="0"/>
              </a:rPr>
              <a:t>void</a:t>
            </a:r>
            <a:r>
              <a:rPr lang="en-US" sz="2200" dirty="0">
                <a:cs typeface="Arial" charset="0"/>
              </a:rPr>
              <a:t> </a:t>
            </a:r>
            <a:r>
              <a:rPr lang="en-US" sz="2200" b="1" dirty="0">
                <a:cs typeface="Arial" charset="0"/>
              </a:rPr>
              <a:t>enter</a:t>
            </a:r>
            <a:r>
              <a:rPr lang="en-US" sz="2200" dirty="0">
                <a:cs typeface="Arial" charset="0"/>
              </a:rPr>
              <a:t>(</a:t>
            </a:r>
            <a:r>
              <a:rPr lang="en-US" sz="2200" dirty="0" err="1">
                <a:solidFill>
                  <a:srgbClr val="00B050"/>
                </a:solidFill>
                <a:cs typeface="Arial" charset="0"/>
              </a:rPr>
              <a:t>int</a:t>
            </a:r>
            <a:r>
              <a:rPr lang="en-US" sz="2200" dirty="0">
                <a:cs typeface="Arial" charset="0"/>
              </a:rPr>
              <a:t> </a:t>
            </a:r>
            <a:r>
              <a:rPr lang="en-US" sz="2200" dirty="0" err="1">
                <a:cs typeface="Arial" charset="0"/>
              </a:rPr>
              <a:t>i</a:t>
            </a:r>
            <a:r>
              <a:rPr lang="en-US" sz="2200" dirty="0">
                <a:cs typeface="Arial" charset="0"/>
              </a:rPr>
              <a:t>) {</a:t>
            </a:r>
          </a:p>
          <a:p>
            <a:pPr algn="l" rtl="0" eaLnBrk="1" hangingPunct="1">
              <a:buFont typeface="Arial" charset="0"/>
              <a:buNone/>
            </a:pPr>
            <a:r>
              <a:rPr lang="en-US" sz="2200" dirty="0">
                <a:solidFill>
                  <a:srgbClr val="00B050"/>
                </a:solidFill>
                <a:cs typeface="Arial" charset="0"/>
              </a:rPr>
              <a:t>	</a:t>
            </a:r>
            <a:r>
              <a:rPr lang="en-US" sz="2200" dirty="0" err="1">
                <a:solidFill>
                  <a:srgbClr val="00B050"/>
                </a:solidFill>
                <a:cs typeface="Arial" charset="0"/>
              </a:rPr>
              <a:t>bool</a:t>
            </a:r>
            <a:r>
              <a:rPr lang="en-US" sz="2200" dirty="0">
                <a:cs typeface="Arial" charset="0"/>
              </a:rPr>
              <a:t> key = </a:t>
            </a:r>
            <a:r>
              <a:rPr lang="en-US" sz="2200" dirty="0">
                <a:solidFill>
                  <a:srgbClr val="FF0000"/>
                </a:solidFill>
                <a:cs typeface="Arial" charset="0"/>
              </a:rPr>
              <a:t>TRUE</a:t>
            </a:r>
            <a:r>
              <a:rPr lang="en-US" sz="2200" dirty="0">
                <a:cs typeface="Arial" charset="0"/>
              </a:rPr>
              <a:t>;</a:t>
            </a:r>
            <a:br>
              <a:rPr lang="en-US" sz="2200" dirty="0">
                <a:cs typeface="Arial" charset="0"/>
              </a:rPr>
            </a:br>
            <a:r>
              <a:rPr lang="en-US" sz="2200" dirty="0">
                <a:solidFill>
                  <a:schemeClr val="accent1"/>
                </a:solidFill>
                <a:cs typeface="Arial" charset="0"/>
              </a:rPr>
              <a:t>while</a:t>
            </a:r>
            <a:r>
              <a:rPr lang="en-US" sz="2200" dirty="0">
                <a:cs typeface="Arial" charset="0"/>
              </a:rPr>
              <a:t> (key) {</a:t>
            </a:r>
            <a:br>
              <a:rPr lang="en-US" sz="2200" dirty="0">
                <a:cs typeface="Arial" charset="0"/>
              </a:rPr>
            </a:br>
            <a:r>
              <a:rPr lang="en-US" sz="2200" dirty="0">
                <a:cs typeface="Arial" charset="0"/>
              </a:rPr>
              <a:t> 	swap(&amp;key, &amp;lock);</a:t>
            </a:r>
          </a:p>
          <a:p>
            <a:pPr algn="l" rtl="0" eaLnBrk="1" hangingPunct="1">
              <a:buFont typeface="Arial" charset="0"/>
              <a:buNone/>
            </a:pPr>
            <a:r>
              <a:rPr lang="en-US" sz="2200" dirty="0">
                <a:cs typeface="Arial" charset="0"/>
              </a:rPr>
              <a:t>     }</a:t>
            </a:r>
          </a:p>
          <a:p>
            <a:pPr algn="l" rtl="0" eaLnBrk="1" hangingPunct="1">
              <a:buFont typeface="Arial" charset="0"/>
              <a:buNone/>
            </a:pPr>
            <a:r>
              <a:rPr lang="en-US" sz="2200" dirty="0">
                <a:cs typeface="Arial" charset="0"/>
              </a:rPr>
              <a:t>}</a:t>
            </a:r>
            <a:br>
              <a:rPr lang="en-US" sz="2200" dirty="0">
                <a:cs typeface="Arial" charset="0"/>
              </a:rPr>
            </a:br>
            <a:endParaRPr lang="he-IL" sz="22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0E51B15D-21B5-4F51-BCCF-3ACD00DE5E98}" type="slidenum">
              <a:rPr lang="he-IL" sz="1200">
                <a:solidFill>
                  <a:schemeClr val="tx1">
                    <a:tint val="75000"/>
                  </a:schemeClr>
                </a:solidFill>
                <a:latin typeface="+mn-lt"/>
                <a:cs typeface="+mn-cs"/>
              </a:rPr>
              <a:pPr rtl="1" fontAlgn="auto">
                <a:spcBef>
                  <a:spcPts val="0"/>
                </a:spcBef>
                <a:spcAft>
                  <a:spcPts val="0"/>
                </a:spcAft>
                <a:defRPr/>
              </a:pPr>
              <a:t>27</a:t>
            </a:fld>
            <a:endParaRPr lang="he-IL" sz="1200">
              <a:solidFill>
                <a:schemeClr val="tx1">
                  <a:tint val="75000"/>
                </a:schemeClr>
              </a:solidFill>
              <a:latin typeface="+mn-lt"/>
              <a:cs typeface="+mn-cs"/>
            </a:endParaRPr>
          </a:p>
        </p:txBody>
      </p:sp>
      <p:sp>
        <p:nvSpPr>
          <p:cNvPr id="3" name="Content Placeholder 2"/>
          <p:cNvSpPr>
            <a:spLocks/>
          </p:cNvSpPr>
          <p:nvPr/>
        </p:nvSpPr>
        <p:spPr bwMode="auto">
          <a:xfrm>
            <a:off x="4716463" y="2924175"/>
            <a:ext cx="4286250" cy="3817938"/>
          </a:xfrm>
          <a:prstGeom prst="rect">
            <a:avLst/>
          </a:prstGeom>
          <a:noFill/>
          <a:ln w="38100">
            <a:solidFill>
              <a:srgbClr val="000000"/>
            </a:solidFill>
            <a:miter lim="800000"/>
            <a:headEnd/>
            <a:tailEnd/>
          </a:ln>
        </p:spPr>
        <p:txBody>
          <a:bodyPr/>
          <a:lstStyle/>
          <a:p>
            <a:pPr marL="342900" indent="-342900">
              <a:lnSpc>
                <a:spcPct val="80000"/>
              </a:lnSpc>
              <a:spcBef>
                <a:spcPct val="20000"/>
              </a:spcBef>
              <a:buFont typeface="Arial" charset="0"/>
              <a:buNone/>
            </a:pPr>
            <a:r>
              <a:rPr lang="en-US" sz="2200" dirty="0">
                <a:solidFill>
                  <a:srgbClr val="00B050"/>
                </a:solidFill>
              </a:rPr>
              <a:t>void</a:t>
            </a:r>
            <a:r>
              <a:rPr lang="en-US" sz="2200" dirty="0"/>
              <a:t> </a:t>
            </a:r>
            <a:r>
              <a:rPr lang="en-US" sz="2200" b="1" dirty="0"/>
              <a:t>leave</a:t>
            </a:r>
            <a:r>
              <a:rPr lang="en-US" sz="2200" dirty="0"/>
              <a:t>(</a:t>
            </a:r>
            <a:r>
              <a:rPr lang="en-US" sz="2200" dirty="0" err="1">
                <a:solidFill>
                  <a:srgbClr val="00B050"/>
                </a:solidFill>
              </a:rPr>
              <a:t>int</a:t>
            </a:r>
            <a:r>
              <a:rPr lang="en-US" sz="2200" dirty="0"/>
              <a:t> </a:t>
            </a:r>
            <a:r>
              <a:rPr lang="en-US" sz="2200" dirty="0" err="1"/>
              <a:t>i</a:t>
            </a:r>
            <a:r>
              <a:rPr lang="en-US" sz="2200" dirty="0"/>
              <a:t>) {</a:t>
            </a:r>
          </a:p>
          <a:p>
            <a:pPr marL="342900" indent="-342900">
              <a:lnSpc>
                <a:spcPct val="80000"/>
              </a:lnSpc>
              <a:spcBef>
                <a:spcPct val="20000"/>
              </a:spcBef>
              <a:buFont typeface="Arial" charset="0"/>
              <a:buNone/>
            </a:pPr>
            <a:r>
              <a:rPr lang="en-US" sz="2200" dirty="0"/>
              <a:t>     lock = </a:t>
            </a:r>
            <a:r>
              <a:rPr lang="en-US" sz="2200" dirty="0">
                <a:solidFill>
                  <a:srgbClr val="FF0000"/>
                </a:solidFill>
              </a:rPr>
              <a:t>FALSE</a:t>
            </a:r>
            <a:r>
              <a:rPr lang="en-US" sz="2200" dirty="0"/>
              <a:t>;</a:t>
            </a:r>
          </a:p>
          <a:p>
            <a:pPr marL="342900" indent="-342900">
              <a:lnSpc>
                <a:spcPct val="80000"/>
              </a:lnSpc>
              <a:spcBef>
                <a:spcPct val="20000"/>
              </a:spcBef>
              <a:buFont typeface="Arial" charset="0"/>
              <a:buNone/>
            </a:pPr>
            <a:r>
              <a:rPr lang="en-US" sz="2200" dirty="0"/>
              <a:t>}</a:t>
            </a:r>
          </a:p>
          <a:p>
            <a:pPr marL="342900" indent="-342900">
              <a:lnSpc>
                <a:spcPct val="80000"/>
              </a:lnSpc>
              <a:spcBef>
                <a:spcPct val="20000"/>
              </a:spcBef>
              <a:buFont typeface="Arial" charset="0"/>
              <a:buNone/>
            </a:pPr>
            <a:endParaRPr lang="he-IL" sz="2200" dirty="0"/>
          </a:p>
        </p:txBody>
      </p:sp>
      <p:sp>
        <p:nvSpPr>
          <p:cNvPr id="24583" name="Text Box 7"/>
          <p:cNvSpPr txBox="1">
            <a:spLocks noChangeArrowheads="1"/>
          </p:cNvSpPr>
          <p:nvPr/>
        </p:nvSpPr>
        <p:spPr bwMode="auto">
          <a:xfrm>
            <a:off x="5724525" y="765175"/>
            <a:ext cx="3095625" cy="1781175"/>
          </a:xfrm>
          <a:prstGeom prst="rect">
            <a:avLst/>
          </a:prstGeom>
          <a:noFill/>
          <a:ln w="38100">
            <a:solidFill>
              <a:schemeClr val="tx1"/>
            </a:solidFill>
            <a:miter lim="800000"/>
            <a:headEnd/>
            <a:tailEnd/>
          </a:ln>
          <a:effectLst/>
        </p:spPr>
        <p:txBody>
          <a:bodyPr>
            <a:spAutoFit/>
          </a:bodyPr>
          <a:lstStyle/>
          <a:p>
            <a:pPr>
              <a:lnSpc>
                <a:spcPct val="90000"/>
              </a:lnSpc>
              <a:spcBef>
                <a:spcPct val="20000"/>
              </a:spcBef>
              <a:buFont typeface="Arial" charset="0"/>
              <a:buNone/>
            </a:pPr>
            <a:r>
              <a:rPr lang="en-US">
                <a:solidFill>
                  <a:srgbClr val="663300"/>
                </a:solidFill>
              </a:rPr>
              <a:t>void </a:t>
            </a:r>
            <a:r>
              <a:rPr lang="en-US" b="1">
                <a:solidFill>
                  <a:srgbClr val="663300"/>
                </a:solidFill>
              </a:rPr>
              <a:t>swap</a:t>
            </a:r>
            <a:r>
              <a:rPr lang="en-US">
                <a:solidFill>
                  <a:srgbClr val="663300"/>
                </a:solidFill>
              </a:rPr>
              <a:t>(bool *a, bool *b) {</a:t>
            </a:r>
            <a:br>
              <a:rPr lang="en-US">
                <a:solidFill>
                  <a:srgbClr val="663300"/>
                </a:solidFill>
              </a:rPr>
            </a:br>
            <a:r>
              <a:rPr lang="en-US">
                <a:solidFill>
                  <a:srgbClr val="663300"/>
                </a:solidFill>
              </a:rPr>
              <a:t>        bool temp = *a;</a:t>
            </a:r>
            <a:br>
              <a:rPr lang="en-US">
                <a:solidFill>
                  <a:srgbClr val="663300"/>
                </a:solidFill>
              </a:rPr>
            </a:br>
            <a:r>
              <a:rPr lang="en-US">
                <a:solidFill>
                  <a:srgbClr val="663300"/>
                </a:solidFill>
              </a:rPr>
              <a:t>        *a = *b;</a:t>
            </a:r>
            <a:br>
              <a:rPr lang="en-US">
                <a:solidFill>
                  <a:srgbClr val="663300"/>
                </a:solidFill>
              </a:rPr>
            </a:br>
            <a:r>
              <a:rPr lang="en-US">
                <a:solidFill>
                  <a:srgbClr val="663300"/>
                </a:solidFill>
              </a:rPr>
              <a:t>        *b = temp;</a:t>
            </a:r>
            <a:br>
              <a:rPr lang="en-US">
                <a:solidFill>
                  <a:srgbClr val="663300"/>
                </a:solidFill>
              </a:rPr>
            </a:br>
            <a:r>
              <a:rPr lang="en-US">
                <a:solidFill>
                  <a:srgbClr val="663300"/>
                </a:solidFill>
              </a:rPr>
              <a:t>}</a:t>
            </a:r>
          </a:p>
          <a:p>
            <a:pPr>
              <a:spcBef>
                <a:spcPct val="50000"/>
              </a:spcBef>
            </a:pPr>
            <a:endParaRPr lang="en-US">
              <a:solidFill>
                <a:srgbClr val="663300"/>
              </a:solidFill>
            </a:endParaRPr>
          </a:p>
        </p:txBody>
      </p:sp>
    </p:spTree>
    <p:extLst>
      <p:ext uri="{BB962C8B-B14F-4D97-AF65-F5344CB8AC3E}">
        <p14:creationId xmlns:p14="http://schemas.microsoft.com/office/powerpoint/2010/main" val="2171850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של מספר שקופית 5"/>
          <p:cNvSpPr>
            <a:spLocks noGrp="1"/>
          </p:cNvSpPr>
          <p:nvPr>
            <p:ph type="sldNum" sz="quarter" idx="12"/>
          </p:nvPr>
        </p:nvSpPr>
        <p:spPr/>
        <p:txBody>
          <a:bodyPr/>
          <a:lstStyle/>
          <a:p>
            <a:pPr>
              <a:defRPr/>
            </a:pPr>
            <a:fld id="{F88579C0-873C-4727-A28F-FA200B6D6539}" type="slidenum">
              <a:rPr lang="he-IL"/>
              <a:pPr>
                <a:defRPr/>
              </a:pPr>
              <a:t>28</a:t>
            </a:fld>
            <a:endParaRPr lang="he-IL"/>
          </a:p>
        </p:txBody>
      </p:sp>
      <p:sp>
        <p:nvSpPr>
          <p:cNvPr id="24578" name="Title 1"/>
          <p:cNvSpPr>
            <a:spLocks noGrp="1"/>
          </p:cNvSpPr>
          <p:nvPr>
            <p:ph type="title"/>
          </p:nvPr>
        </p:nvSpPr>
        <p:spPr/>
        <p:txBody>
          <a:bodyPr/>
          <a:lstStyle/>
          <a:p>
            <a:pPr algn="l" rtl="0" eaLnBrk="1" hangingPunct="1"/>
            <a:r>
              <a:rPr lang="en-US" dirty="0">
                <a:cs typeface="Times New Roman" pitchFamily="18" charset="0"/>
              </a:rPr>
              <a:t>Answer Q.4</a:t>
            </a:r>
            <a:endParaRPr lang="he-IL" dirty="0"/>
          </a:p>
        </p:txBody>
      </p:sp>
      <p:sp>
        <p:nvSpPr>
          <p:cNvPr id="24579" name="Content Placeholder 2"/>
          <p:cNvSpPr>
            <a:spLocks noGrp="1"/>
          </p:cNvSpPr>
          <p:nvPr>
            <p:ph idx="1"/>
          </p:nvPr>
        </p:nvSpPr>
        <p:spPr>
          <a:xfrm>
            <a:off x="468313" y="1412875"/>
            <a:ext cx="4175125" cy="4752975"/>
          </a:xfrm>
          <a:ln w="38100">
            <a:solidFill>
              <a:srgbClr val="000000"/>
            </a:solidFill>
          </a:ln>
        </p:spPr>
        <p:txBody>
          <a:bodyPr/>
          <a:lstStyle/>
          <a:p>
            <a:pPr algn="l" rtl="0" eaLnBrk="1" hangingPunct="1">
              <a:buFont typeface="Arial" charset="0"/>
              <a:buNone/>
            </a:pPr>
            <a:r>
              <a:rPr lang="en-US" sz="2200">
                <a:solidFill>
                  <a:srgbClr val="00B050"/>
                </a:solidFill>
                <a:cs typeface="Arial" charset="0"/>
              </a:rPr>
              <a:t>bool</a:t>
            </a:r>
            <a:r>
              <a:rPr lang="en-US" sz="2200">
                <a:cs typeface="Arial" charset="0"/>
              </a:rPr>
              <a:t> lock = </a:t>
            </a:r>
            <a:r>
              <a:rPr lang="en-US" sz="2200">
                <a:solidFill>
                  <a:srgbClr val="FF0000"/>
                </a:solidFill>
                <a:cs typeface="Arial" charset="0"/>
              </a:rPr>
              <a:t>FALSE</a:t>
            </a:r>
            <a:r>
              <a:rPr lang="en-US" sz="2200">
                <a:cs typeface="Arial" charset="0"/>
              </a:rPr>
              <a:t>;</a:t>
            </a:r>
          </a:p>
          <a:p>
            <a:pPr algn="l" rtl="0" eaLnBrk="1" hangingPunct="1">
              <a:buFont typeface="Arial" charset="0"/>
              <a:buNone/>
            </a:pPr>
            <a:r>
              <a:rPr lang="en-US" sz="2200">
                <a:solidFill>
                  <a:srgbClr val="00B050"/>
                </a:solidFill>
                <a:cs typeface="Arial" charset="0"/>
              </a:rPr>
              <a:t>bool</a:t>
            </a:r>
            <a:r>
              <a:rPr lang="en-US" sz="2200">
                <a:cs typeface="Arial" charset="0"/>
              </a:rPr>
              <a:t> waiting[N] = {</a:t>
            </a:r>
            <a:r>
              <a:rPr lang="en-US" sz="2200">
                <a:solidFill>
                  <a:srgbClr val="FF0000"/>
                </a:solidFill>
                <a:cs typeface="Arial" charset="0"/>
              </a:rPr>
              <a:t>FALSE</a:t>
            </a:r>
            <a:r>
              <a:rPr lang="en-US" sz="2200">
                <a:cs typeface="Arial" charset="0"/>
              </a:rPr>
              <a:t>, </a:t>
            </a:r>
            <a:r>
              <a:rPr lang="en-US" sz="2200">
                <a:solidFill>
                  <a:srgbClr val="FF0000"/>
                </a:solidFill>
                <a:cs typeface="Arial" charset="0"/>
              </a:rPr>
              <a:t>FALSE</a:t>
            </a:r>
            <a:r>
              <a:rPr lang="en-US" sz="2200">
                <a:cs typeface="Arial" charset="0"/>
              </a:rPr>
              <a:t>, …, </a:t>
            </a:r>
            <a:r>
              <a:rPr lang="en-US" sz="2200">
                <a:solidFill>
                  <a:srgbClr val="FF0000"/>
                </a:solidFill>
                <a:cs typeface="Arial" charset="0"/>
              </a:rPr>
              <a:t>FALSE</a:t>
            </a:r>
            <a:r>
              <a:rPr lang="en-US" sz="2200">
                <a:cs typeface="Arial" charset="0"/>
              </a:rPr>
              <a:t>};</a:t>
            </a:r>
          </a:p>
          <a:p>
            <a:pPr algn="l" rtl="0" eaLnBrk="1" hangingPunct="1">
              <a:buFont typeface="Arial" charset="0"/>
              <a:buNone/>
            </a:pPr>
            <a:endParaRPr lang="en-US" sz="2200">
              <a:cs typeface="Arial" charset="0"/>
            </a:endParaRPr>
          </a:p>
          <a:p>
            <a:pPr algn="l" rtl="0" eaLnBrk="1" hangingPunct="1">
              <a:buFont typeface="Arial" charset="0"/>
              <a:buNone/>
            </a:pPr>
            <a:r>
              <a:rPr lang="en-US" sz="2200">
                <a:solidFill>
                  <a:srgbClr val="00B050"/>
                </a:solidFill>
                <a:cs typeface="Arial" charset="0"/>
              </a:rPr>
              <a:t>void</a:t>
            </a:r>
            <a:r>
              <a:rPr lang="en-US" sz="2200">
                <a:cs typeface="Arial" charset="0"/>
              </a:rPr>
              <a:t> </a:t>
            </a:r>
            <a:r>
              <a:rPr lang="en-US" sz="2200" b="1">
                <a:cs typeface="Arial" charset="0"/>
              </a:rPr>
              <a:t>enter</a:t>
            </a:r>
            <a:r>
              <a:rPr lang="en-US" sz="2200">
                <a:cs typeface="Arial" charset="0"/>
              </a:rPr>
              <a:t>(</a:t>
            </a:r>
            <a:r>
              <a:rPr lang="en-US" sz="2200">
                <a:solidFill>
                  <a:srgbClr val="00B050"/>
                </a:solidFill>
                <a:cs typeface="Arial" charset="0"/>
              </a:rPr>
              <a:t>int</a:t>
            </a:r>
            <a:r>
              <a:rPr lang="en-US" sz="2200">
                <a:cs typeface="Arial" charset="0"/>
              </a:rPr>
              <a:t> i) {</a:t>
            </a:r>
          </a:p>
          <a:p>
            <a:pPr algn="l" rtl="0" eaLnBrk="1" hangingPunct="1">
              <a:buFont typeface="Arial" charset="0"/>
              <a:buNone/>
            </a:pPr>
            <a:r>
              <a:rPr lang="en-US" sz="2200">
                <a:cs typeface="Arial" charset="0"/>
              </a:rPr>
              <a:t>	waiting[i] = </a:t>
            </a:r>
            <a:r>
              <a:rPr lang="en-US" sz="2200">
                <a:solidFill>
                  <a:srgbClr val="FF0000"/>
                </a:solidFill>
                <a:cs typeface="Arial" charset="0"/>
              </a:rPr>
              <a:t>TRUE</a:t>
            </a:r>
            <a:r>
              <a:rPr lang="en-US" sz="2200">
                <a:cs typeface="Arial" charset="0"/>
              </a:rPr>
              <a:t>;</a:t>
            </a:r>
            <a:br>
              <a:rPr lang="en-US" sz="2200">
                <a:cs typeface="Arial" charset="0"/>
              </a:rPr>
            </a:br>
            <a:r>
              <a:rPr lang="en-US" sz="2200">
                <a:solidFill>
                  <a:srgbClr val="00B050"/>
                </a:solidFill>
                <a:cs typeface="Arial" charset="0"/>
              </a:rPr>
              <a:t>bool</a:t>
            </a:r>
            <a:r>
              <a:rPr lang="en-US" sz="2200">
                <a:cs typeface="Arial" charset="0"/>
              </a:rPr>
              <a:t> key = </a:t>
            </a:r>
            <a:r>
              <a:rPr lang="en-US" sz="2200">
                <a:solidFill>
                  <a:srgbClr val="FF0000"/>
                </a:solidFill>
                <a:cs typeface="Arial" charset="0"/>
              </a:rPr>
              <a:t>TRUE</a:t>
            </a:r>
            <a:r>
              <a:rPr lang="en-US" sz="2200">
                <a:cs typeface="Arial" charset="0"/>
              </a:rPr>
              <a:t>;</a:t>
            </a:r>
            <a:br>
              <a:rPr lang="en-US" sz="2200">
                <a:cs typeface="Arial" charset="0"/>
              </a:rPr>
            </a:br>
            <a:r>
              <a:rPr lang="en-US" sz="2200">
                <a:solidFill>
                  <a:schemeClr val="accent1"/>
                </a:solidFill>
                <a:cs typeface="Arial" charset="0"/>
              </a:rPr>
              <a:t>while</a:t>
            </a:r>
            <a:r>
              <a:rPr lang="en-US" sz="2200">
                <a:cs typeface="Arial" charset="0"/>
              </a:rPr>
              <a:t> (</a:t>
            </a:r>
            <a:r>
              <a:rPr lang="en-US" sz="2200">
                <a:solidFill>
                  <a:srgbClr val="FF0000"/>
                </a:solidFill>
                <a:cs typeface="Arial" charset="0"/>
              </a:rPr>
              <a:t>TRUE</a:t>
            </a:r>
            <a:r>
              <a:rPr lang="en-US" sz="2200">
                <a:cs typeface="Arial" charset="0"/>
              </a:rPr>
              <a:t>) {</a:t>
            </a:r>
            <a:br>
              <a:rPr lang="en-US" sz="2200">
                <a:cs typeface="Arial" charset="0"/>
              </a:rPr>
            </a:br>
            <a:r>
              <a:rPr lang="en-US" sz="2200">
                <a:cs typeface="Arial" charset="0"/>
              </a:rPr>
              <a:t> 	swap(&amp;key, &amp;lock);</a:t>
            </a:r>
            <a:br>
              <a:rPr lang="en-US" sz="2200">
                <a:cs typeface="Arial" charset="0"/>
              </a:rPr>
            </a:br>
            <a:r>
              <a:rPr lang="en-US" sz="2200">
                <a:cs typeface="Arial" charset="0"/>
              </a:rPr>
              <a:t>         </a:t>
            </a:r>
            <a:r>
              <a:rPr lang="en-US" sz="2200">
                <a:solidFill>
                  <a:schemeClr val="accent1"/>
                </a:solidFill>
                <a:cs typeface="Arial" charset="0"/>
              </a:rPr>
              <a:t>if</a:t>
            </a:r>
            <a:r>
              <a:rPr lang="en-US" sz="2200">
                <a:cs typeface="Arial" charset="0"/>
              </a:rPr>
              <a:t> ( </a:t>
            </a:r>
            <a:r>
              <a:rPr lang="en-US" sz="2200" b="1">
                <a:cs typeface="Arial" charset="0"/>
              </a:rPr>
              <a:t>!</a:t>
            </a:r>
            <a:r>
              <a:rPr lang="en-US" sz="2200">
                <a:cs typeface="Arial" charset="0"/>
              </a:rPr>
              <a:t>waiting[i] || </a:t>
            </a:r>
            <a:r>
              <a:rPr lang="en-US" sz="2200" b="1">
                <a:cs typeface="Arial" charset="0"/>
              </a:rPr>
              <a:t>!</a:t>
            </a:r>
            <a:r>
              <a:rPr lang="en-US" sz="2200">
                <a:cs typeface="Arial" charset="0"/>
              </a:rPr>
              <a:t>key) </a:t>
            </a:r>
            <a:br>
              <a:rPr lang="en-US" sz="2200">
                <a:cs typeface="Arial" charset="0"/>
              </a:rPr>
            </a:br>
            <a:r>
              <a:rPr lang="en-US" sz="2200">
                <a:cs typeface="Arial" charset="0"/>
              </a:rPr>
              <a:t>        	       break;</a:t>
            </a:r>
            <a:br>
              <a:rPr lang="en-US" sz="2200">
                <a:cs typeface="Arial" charset="0"/>
              </a:rPr>
            </a:br>
            <a:r>
              <a:rPr lang="en-US" sz="2200">
                <a:cs typeface="Arial" charset="0"/>
              </a:rPr>
              <a:t> }</a:t>
            </a:r>
          </a:p>
          <a:p>
            <a:pPr algn="l" rtl="0" eaLnBrk="1" hangingPunct="1">
              <a:buFont typeface="Arial" charset="0"/>
              <a:buNone/>
            </a:pPr>
            <a:r>
              <a:rPr lang="en-US" sz="2200">
                <a:cs typeface="Arial" charset="0"/>
              </a:rPr>
              <a:t>}</a:t>
            </a:r>
            <a:br>
              <a:rPr lang="en-US" sz="2200">
                <a:cs typeface="Arial" charset="0"/>
              </a:rPr>
            </a:br>
            <a:endParaRPr lang="he-IL" sz="220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0E51B15D-21B5-4F51-BCCF-3ACD00DE5E98}" type="slidenum">
              <a:rPr lang="he-IL" sz="1200">
                <a:solidFill>
                  <a:schemeClr val="tx1">
                    <a:tint val="75000"/>
                  </a:schemeClr>
                </a:solidFill>
                <a:latin typeface="+mn-lt"/>
                <a:cs typeface="+mn-cs"/>
              </a:rPr>
              <a:pPr rtl="1" fontAlgn="auto">
                <a:spcBef>
                  <a:spcPts val="0"/>
                </a:spcBef>
                <a:spcAft>
                  <a:spcPts val="0"/>
                </a:spcAft>
                <a:defRPr/>
              </a:pPr>
              <a:t>28</a:t>
            </a:fld>
            <a:endParaRPr lang="he-IL" sz="1200">
              <a:solidFill>
                <a:schemeClr val="tx1">
                  <a:tint val="75000"/>
                </a:schemeClr>
              </a:solidFill>
              <a:latin typeface="+mn-lt"/>
              <a:cs typeface="+mn-cs"/>
            </a:endParaRPr>
          </a:p>
        </p:txBody>
      </p:sp>
      <p:sp>
        <p:nvSpPr>
          <p:cNvPr id="3" name="Content Placeholder 2"/>
          <p:cNvSpPr>
            <a:spLocks/>
          </p:cNvSpPr>
          <p:nvPr/>
        </p:nvSpPr>
        <p:spPr bwMode="auto">
          <a:xfrm>
            <a:off x="4716463" y="2924175"/>
            <a:ext cx="4286250" cy="3817938"/>
          </a:xfrm>
          <a:prstGeom prst="rect">
            <a:avLst/>
          </a:prstGeom>
          <a:noFill/>
          <a:ln w="38100">
            <a:solidFill>
              <a:srgbClr val="000000"/>
            </a:solidFill>
            <a:miter lim="800000"/>
            <a:headEnd/>
            <a:tailEnd/>
          </a:ln>
        </p:spPr>
        <p:txBody>
          <a:bodyPr/>
          <a:lstStyle/>
          <a:p>
            <a:pPr marL="342900" indent="-342900">
              <a:lnSpc>
                <a:spcPct val="80000"/>
              </a:lnSpc>
              <a:spcBef>
                <a:spcPct val="20000"/>
              </a:spcBef>
              <a:buFont typeface="Arial" charset="0"/>
              <a:buNone/>
            </a:pPr>
            <a:r>
              <a:rPr lang="en-US" sz="2200" dirty="0">
                <a:solidFill>
                  <a:srgbClr val="00B050"/>
                </a:solidFill>
              </a:rPr>
              <a:t>void</a:t>
            </a:r>
            <a:r>
              <a:rPr lang="en-US" sz="2200" dirty="0"/>
              <a:t> </a:t>
            </a:r>
            <a:r>
              <a:rPr lang="en-US" sz="2200" b="1" dirty="0"/>
              <a:t>leave</a:t>
            </a:r>
            <a:r>
              <a:rPr lang="en-US" sz="2200" dirty="0"/>
              <a:t>(</a:t>
            </a:r>
            <a:r>
              <a:rPr lang="en-US" sz="2200" dirty="0" err="1">
                <a:solidFill>
                  <a:srgbClr val="00B050"/>
                </a:solidFill>
              </a:rPr>
              <a:t>int</a:t>
            </a:r>
            <a:r>
              <a:rPr lang="en-US" sz="2200" dirty="0"/>
              <a:t> </a:t>
            </a:r>
            <a:r>
              <a:rPr lang="en-US" sz="2200" dirty="0" err="1"/>
              <a:t>i</a:t>
            </a:r>
            <a:r>
              <a:rPr lang="en-US" sz="2200" dirty="0"/>
              <a:t>) {</a:t>
            </a:r>
          </a:p>
          <a:p>
            <a:pPr marL="342900" indent="-342900">
              <a:lnSpc>
                <a:spcPct val="80000"/>
              </a:lnSpc>
              <a:spcBef>
                <a:spcPct val="20000"/>
              </a:spcBef>
              <a:buFont typeface="Arial" charset="0"/>
              <a:buNone/>
            </a:pPr>
            <a:r>
              <a:rPr lang="en-US" sz="2200" dirty="0"/>
              <a:t>	        waiting[</a:t>
            </a:r>
            <a:r>
              <a:rPr lang="en-US" sz="2200" dirty="0" err="1"/>
              <a:t>i</a:t>
            </a:r>
            <a:r>
              <a:rPr lang="en-US" sz="2200" dirty="0"/>
              <a:t>]= </a:t>
            </a:r>
            <a:r>
              <a:rPr lang="en-US" sz="2200" dirty="0">
                <a:solidFill>
                  <a:srgbClr val="FF0000"/>
                </a:solidFill>
              </a:rPr>
              <a:t>FALSE</a:t>
            </a:r>
            <a:r>
              <a:rPr lang="en-US" sz="2200" dirty="0"/>
              <a:t> ;</a:t>
            </a:r>
          </a:p>
          <a:p>
            <a:pPr marL="342900" indent="-342900">
              <a:lnSpc>
                <a:spcPct val="80000"/>
              </a:lnSpc>
              <a:spcBef>
                <a:spcPct val="20000"/>
              </a:spcBef>
              <a:buFont typeface="Arial" charset="0"/>
              <a:buNone/>
            </a:pPr>
            <a:r>
              <a:rPr lang="en-US" sz="2200" dirty="0"/>
              <a:t>            </a:t>
            </a:r>
            <a:r>
              <a:rPr lang="en-US" sz="2200" dirty="0">
                <a:solidFill>
                  <a:srgbClr val="00B050"/>
                </a:solidFill>
              </a:rPr>
              <a:t> </a:t>
            </a:r>
            <a:r>
              <a:rPr lang="en-US" sz="2200" dirty="0" err="1">
                <a:solidFill>
                  <a:srgbClr val="00B050"/>
                </a:solidFill>
              </a:rPr>
              <a:t>int</a:t>
            </a:r>
            <a:r>
              <a:rPr lang="en-US" sz="2200" dirty="0">
                <a:solidFill>
                  <a:srgbClr val="00B050"/>
                </a:solidFill>
              </a:rPr>
              <a:t> </a:t>
            </a:r>
            <a:r>
              <a:rPr lang="en-US" sz="2200" dirty="0"/>
              <a:t>j = (</a:t>
            </a:r>
            <a:r>
              <a:rPr lang="en-US" sz="2200" dirty="0" err="1"/>
              <a:t>i</a:t>
            </a:r>
            <a:r>
              <a:rPr lang="en-US" sz="2200" dirty="0"/>
              <a:t> + </a:t>
            </a:r>
            <a:r>
              <a:rPr lang="en-US" sz="2200" dirty="0">
                <a:solidFill>
                  <a:srgbClr val="FF0000"/>
                </a:solidFill>
              </a:rPr>
              <a:t>1</a:t>
            </a:r>
            <a:r>
              <a:rPr lang="en-US" sz="2200" dirty="0"/>
              <a:t>) % N;</a:t>
            </a:r>
            <a:br>
              <a:rPr lang="en-US" sz="2200" dirty="0"/>
            </a:br>
            <a:r>
              <a:rPr lang="en-US" sz="2200" dirty="0"/>
              <a:t>        </a:t>
            </a:r>
            <a:r>
              <a:rPr lang="en-US" sz="2200" dirty="0">
                <a:solidFill>
                  <a:schemeClr val="accent1"/>
                </a:solidFill>
              </a:rPr>
              <a:t>while</a:t>
            </a:r>
            <a:r>
              <a:rPr lang="en-US" sz="2200" dirty="0"/>
              <a:t> ( (j != </a:t>
            </a:r>
            <a:r>
              <a:rPr lang="en-US" sz="2200" dirty="0" err="1"/>
              <a:t>i</a:t>
            </a:r>
            <a:r>
              <a:rPr lang="en-US" sz="2200" dirty="0"/>
              <a:t>) &amp;&amp; 		   waiting[j]==</a:t>
            </a:r>
            <a:r>
              <a:rPr lang="en-US" sz="2200" dirty="0">
                <a:solidFill>
                  <a:srgbClr val="FF0000"/>
                </a:solidFill>
              </a:rPr>
              <a:t>FALSE</a:t>
            </a:r>
            <a:r>
              <a:rPr lang="en-US" sz="2200" dirty="0"/>
              <a:t> ) {</a:t>
            </a:r>
            <a:br>
              <a:rPr lang="en-US" sz="2200" dirty="0"/>
            </a:br>
            <a:r>
              <a:rPr lang="en-US" sz="2200" dirty="0"/>
              <a:t>               j = (j + 1) % N;</a:t>
            </a:r>
            <a:br>
              <a:rPr lang="en-US" sz="2200" dirty="0"/>
            </a:br>
            <a:r>
              <a:rPr lang="en-US" sz="2200" dirty="0"/>
              <a:t>        }</a:t>
            </a:r>
            <a:br>
              <a:rPr lang="en-US" sz="2200" dirty="0"/>
            </a:br>
            <a:r>
              <a:rPr lang="en-US" sz="2200" dirty="0"/>
              <a:t>        </a:t>
            </a:r>
            <a:r>
              <a:rPr lang="en-US" sz="2200" dirty="0">
                <a:solidFill>
                  <a:schemeClr val="accent1"/>
                </a:solidFill>
              </a:rPr>
              <a:t>if</a:t>
            </a:r>
            <a:r>
              <a:rPr lang="en-US" sz="2200" dirty="0"/>
              <a:t> (j == </a:t>
            </a:r>
            <a:r>
              <a:rPr lang="en-US" sz="2200" dirty="0" err="1"/>
              <a:t>i</a:t>
            </a:r>
            <a:r>
              <a:rPr lang="en-US" sz="2200" dirty="0"/>
              <a:t>) {</a:t>
            </a:r>
            <a:br>
              <a:rPr lang="en-US" sz="2200" dirty="0"/>
            </a:br>
            <a:r>
              <a:rPr lang="en-US" sz="2200" dirty="0"/>
              <a:t>               lock = </a:t>
            </a:r>
            <a:r>
              <a:rPr lang="en-US" sz="2200" dirty="0">
                <a:solidFill>
                  <a:srgbClr val="FF0000"/>
                </a:solidFill>
              </a:rPr>
              <a:t>FALSE</a:t>
            </a:r>
            <a:r>
              <a:rPr lang="en-US" sz="2200" dirty="0"/>
              <a:t>;</a:t>
            </a:r>
            <a:br>
              <a:rPr lang="en-US" sz="2200" dirty="0"/>
            </a:br>
            <a:r>
              <a:rPr lang="en-US" sz="2200" dirty="0"/>
              <a:t>        } </a:t>
            </a:r>
            <a:r>
              <a:rPr lang="en-US" sz="2200" dirty="0">
                <a:solidFill>
                  <a:schemeClr val="accent1"/>
                </a:solidFill>
              </a:rPr>
              <a:t>else</a:t>
            </a:r>
            <a:r>
              <a:rPr lang="en-US" sz="2200" dirty="0"/>
              <a:t> {</a:t>
            </a:r>
            <a:br>
              <a:rPr lang="en-US" sz="2200" dirty="0"/>
            </a:br>
            <a:r>
              <a:rPr lang="en-US" sz="2200" dirty="0"/>
              <a:t>               waiting[j] = </a:t>
            </a:r>
            <a:r>
              <a:rPr lang="en-US" sz="2200" dirty="0">
                <a:solidFill>
                  <a:srgbClr val="FF0000"/>
                </a:solidFill>
              </a:rPr>
              <a:t>FALSE</a:t>
            </a:r>
            <a:r>
              <a:rPr lang="en-US" sz="2200" dirty="0"/>
              <a:t>;</a:t>
            </a:r>
            <a:br>
              <a:rPr lang="en-US" sz="2200" dirty="0"/>
            </a:br>
            <a:r>
              <a:rPr lang="en-US" sz="2200" dirty="0"/>
              <a:t>        }</a:t>
            </a:r>
            <a:br>
              <a:rPr lang="en-US" sz="2200" dirty="0"/>
            </a:br>
            <a:r>
              <a:rPr lang="en-US" sz="2200" dirty="0"/>
              <a:t>}</a:t>
            </a:r>
          </a:p>
          <a:p>
            <a:pPr marL="342900" indent="-342900">
              <a:lnSpc>
                <a:spcPct val="80000"/>
              </a:lnSpc>
              <a:spcBef>
                <a:spcPct val="20000"/>
              </a:spcBef>
              <a:buFont typeface="Arial" charset="0"/>
              <a:buNone/>
            </a:pPr>
            <a:endParaRPr lang="he-IL" sz="2200" dirty="0"/>
          </a:p>
        </p:txBody>
      </p:sp>
      <p:sp>
        <p:nvSpPr>
          <p:cNvPr id="24583" name="Text Box 7"/>
          <p:cNvSpPr txBox="1">
            <a:spLocks noChangeArrowheads="1"/>
          </p:cNvSpPr>
          <p:nvPr/>
        </p:nvSpPr>
        <p:spPr bwMode="auto">
          <a:xfrm>
            <a:off x="5724525" y="765175"/>
            <a:ext cx="3095625" cy="1781175"/>
          </a:xfrm>
          <a:prstGeom prst="rect">
            <a:avLst/>
          </a:prstGeom>
          <a:noFill/>
          <a:ln w="38100">
            <a:solidFill>
              <a:schemeClr val="tx1"/>
            </a:solidFill>
            <a:miter lim="800000"/>
            <a:headEnd/>
            <a:tailEnd/>
          </a:ln>
          <a:effectLst/>
        </p:spPr>
        <p:txBody>
          <a:bodyPr>
            <a:spAutoFit/>
          </a:bodyPr>
          <a:lstStyle/>
          <a:p>
            <a:pPr>
              <a:lnSpc>
                <a:spcPct val="90000"/>
              </a:lnSpc>
              <a:spcBef>
                <a:spcPct val="20000"/>
              </a:spcBef>
              <a:buFont typeface="Arial" charset="0"/>
              <a:buNone/>
            </a:pPr>
            <a:r>
              <a:rPr lang="en-US">
                <a:solidFill>
                  <a:srgbClr val="663300"/>
                </a:solidFill>
              </a:rPr>
              <a:t>void </a:t>
            </a:r>
            <a:r>
              <a:rPr lang="en-US" b="1">
                <a:solidFill>
                  <a:srgbClr val="663300"/>
                </a:solidFill>
              </a:rPr>
              <a:t>swap</a:t>
            </a:r>
            <a:r>
              <a:rPr lang="en-US">
                <a:solidFill>
                  <a:srgbClr val="663300"/>
                </a:solidFill>
              </a:rPr>
              <a:t>(bool *a, bool *b) {</a:t>
            </a:r>
            <a:br>
              <a:rPr lang="en-US">
                <a:solidFill>
                  <a:srgbClr val="663300"/>
                </a:solidFill>
              </a:rPr>
            </a:br>
            <a:r>
              <a:rPr lang="en-US">
                <a:solidFill>
                  <a:srgbClr val="663300"/>
                </a:solidFill>
              </a:rPr>
              <a:t>        bool temp = *a;</a:t>
            </a:r>
            <a:br>
              <a:rPr lang="en-US">
                <a:solidFill>
                  <a:srgbClr val="663300"/>
                </a:solidFill>
              </a:rPr>
            </a:br>
            <a:r>
              <a:rPr lang="en-US">
                <a:solidFill>
                  <a:srgbClr val="663300"/>
                </a:solidFill>
              </a:rPr>
              <a:t>        *a = *b;</a:t>
            </a:r>
            <a:br>
              <a:rPr lang="en-US">
                <a:solidFill>
                  <a:srgbClr val="663300"/>
                </a:solidFill>
              </a:rPr>
            </a:br>
            <a:r>
              <a:rPr lang="en-US">
                <a:solidFill>
                  <a:srgbClr val="663300"/>
                </a:solidFill>
              </a:rPr>
              <a:t>        *b = temp;</a:t>
            </a:r>
            <a:br>
              <a:rPr lang="en-US">
                <a:solidFill>
                  <a:srgbClr val="663300"/>
                </a:solidFill>
              </a:rPr>
            </a:br>
            <a:r>
              <a:rPr lang="en-US">
                <a:solidFill>
                  <a:srgbClr val="663300"/>
                </a:solidFill>
              </a:rPr>
              <a:t>}</a:t>
            </a:r>
          </a:p>
          <a:p>
            <a:pPr>
              <a:spcBef>
                <a:spcPct val="50000"/>
              </a:spcBef>
            </a:pPr>
            <a:endParaRPr lang="en-US">
              <a:solidFill>
                <a:srgbClr val="663300"/>
              </a:solidFill>
            </a:endParaRPr>
          </a:p>
        </p:txBody>
      </p:sp>
      <p:sp>
        <p:nvSpPr>
          <p:cNvPr id="8" name="Rectangle 7"/>
          <p:cNvSpPr/>
          <p:nvPr/>
        </p:nvSpPr>
        <p:spPr>
          <a:xfrm>
            <a:off x="914400" y="3352800"/>
            <a:ext cx="3352800"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75000"/>
                  </a:schemeClr>
                </a:solidFill>
              </a:rPr>
              <a:t>The idea:</a:t>
            </a:r>
            <a:br>
              <a:rPr lang="en-US" dirty="0">
                <a:solidFill>
                  <a:schemeClr val="tx2">
                    <a:lumMod val="75000"/>
                  </a:schemeClr>
                </a:solidFill>
              </a:rPr>
            </a:br>
            <a:r>
              <a:rPr lang="en-US" dirty="0">
                <a:solidFill>
                  <a:schemeClr val="tx2">
                    <a:lumMod val="75000"/>
                  </a:schemeClr>
                </a:solidFill>
              </a:rPr>
              <a:t>Use a local variable “key” which will be set to true. Let all processes swap it with current lock and compete  over this line. Only the first process to grab it will have a value of false to the key. This process will enter the CS.</a:t>
            </a:r>
          </a:p>
        </p:txBody>
      </p:sp>
      <p:sp>
        <p:nvSpPr>
          <p:cNvPr id="9" name="Rectangle 8"/>
          <p:cNvSpPr/>
          <p:nvPr/>
        </p:nvSpPr>
        <p:spPr>
          <a:xfrm>
            <a:off x="5181600" y="3245068"/>
            <a:ext cx="3352800" cy="30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75000"/>
                  </a:schemeClr>
                </a:solidFill>
              </a:rPr>
              <a:t>The idea:</a:t>
            </a:r>
            <a:br>
              <a:rPr lang="en-US" dirty="0">
                <a:solidFill>
                  <a:schemeClr val="tx2">
                    <a:lumMod val="75000"/>
                  </a:schemeClr>
                </a:solidFill>
              </a:rPr>
            </a:br>
            <a:r>
              <a:rPr lang="en-US" dirty="0">
                <a:solidFill>
                  <a:schemeClr val="tx2">
                    <a:lumMod val="75000"/>
                  </a:schemeClr>
                </a:solidFill>
              </a:rPr>
              <a:t>Seek the next (chronologically ordered) interested process. If such a process exist, grant it the ability to enter the CS. Otherwise reset the lock so that other processes will be able to enter the CS at a later time.</a:t>
            </a:r>
            <a:br>
              <a:rPr lang="en-US" dirty="0">
                <a:solidFill>
                  <a:schemeClr val="tx2">
                    <a:lumMod val="75000"/>
                  </a:schemeClr>
                </a:solidFill>
              </a:rPr>
            </a:br>
            <a:endParaRPr lang="en-US" dirty="0">
              <a:solidFill>
                <a:schemeClr val="tx2">
                  <a:lumMod val="75000"/>
                </a:schemeClr>
              </a:solidFill>
            </a:endParaRPr>
          </a:p>
        </p:txBody>
      </p:sp>
    </p:spTree>
    <p:extLst>
      <p:ext uri="{BB962C8B-B14F-4D97-AF65-F5344CB8AC3E}">
        <p14:creationId xmlns:p14="http://schemas.microsoft.com/office/powerpoint/2010/main" val="280639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8">
                                            <p:txEl>
                                              <p:pRg st="0" end="0"/>
                                            </p:txEl>
                                          </p:spTgt>
                                        </p:tgtEl>
                                      </p:cBhvr>
                                    </p:animEffect>
                                    <p:set>
                                      <p:cBhvr>
                                        <p:cTn id="12" dur="1" fill="hold">
                                          <p:stCondLst>
                                            <p:cond delay="499"/>
                                          </p:stCondLst>
                                        </p:cTn>
                                        <p:tgtEl>
                                          <p:spTgt spid="8">
                                            <p:txEl>
                                              <p:pRg st="0" end="0"/>
                                            </p:txEl>
                                          </p:spTgt>
                                        </p:tgtEl>
                                        <p:attrNameLst>
                                          <p:attrName>style.visibility</p:attrName>
                                        </p:attrNameLst>
                                      </p:cBhvr>
                                      <p:to>
                                        <p:strVal val="hidden"/>
                                      </p:to>
                                    </p:set>
                                  </p:childTnLst>
                                </p:cTn>
                              </p:par>
                              <p:par>
                                <p:cTn id="13" presetID="22" presetClass="exit" presetSubtype="4" fill="hold" grpId="0" nodeType="withEffect">
                                  <p:stCondLst>
                                    <p:cond delay="0"/>
                                  </p:stCondLst>
                                  <p:childTnLst>
                                    <p:animEffect transition="out" filter="wipe(down)">
                                      <p:cBhvr>
                                        <p:cTn id="14" dur="500"/>
                                        <p:tgtEl>
                                          <p:spTgt spid="8">
                                            <p:bg/>
                                          </p:spTgt>
                                        </p:tgtEl>
                                      </p:cBhvr>
                                    </p:animEffect>
                                    <p:set>
                                      <p:cBhvr>
                                        <p:cTn id="15" dur="1" fill="hold">
                                          <p:stCondLst>
                                            <p:cond delay="499"/>
                                          </p:stCondLst>
                                        </p:cTn>
                                        <p:tgtEl>
                                          <p:spTgt spid="8">
                                            <p:bg/>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up)">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9">
                                            <p:txEl>
                                              <p:pRg st="0" end="0"/>
                                            </p:txEl>
                                          </p:spTgt>
                                        </p:tgtEl>
                                      </p:cBhvr>
                                    </p:animEffect>
                                    <p:set>
                                      <p:cBhvr>
                                        <p:cTn id="25" dur="1" fill="hold">
                                          <p:stCondLst>
                                            <p:cond delay="499"/>
                                          </p:stCondLst>
                                        </p:cTn>
                                        <p:tgtEl>
                                          <p:spTgt spid="9">
                                            <p:txEl>
                                              <p:pRg st="0" end="0"/>
                                            </p:txEl>
                                          </p:spTgt>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9">
                                            <p:bg/>
                                          </p:spTgt>
                                        </p:tgtEl>
                                      </p:cBhvr>
                                    </p:animEffect>
                                    <p:set>
                                      <p:cBhvr>
                                        <p:cTn id="28" dur="1" fill="hold">
                                          <p:stCondLst>
                                            <p:cond delay="499"/>
                                          </p:stCondLst>
                                        </p:cTn>
                                        <p:tgtEl>
                                          <p:spTgt spid="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Semaphores</a:t>
            </a:r>
            <a:endParaRPr lang="en-US" dirty="0"/>
          </a:p>
        </p:txBody>
      </p:sp>
      <p:sp>
        <p:nvSpPr>
          <p:cNvPr id="3" name="Content Placeholder 2"/>
          <p:cNvSpPr>
            <a:spLocks noGrp="1"/>
          </p:cNvSpPr>
          <p:nvPr>
            <p:ph idx="1"/>
          </p:nvPr>
        </p:nvSpPr>
        <p:spPr/>
        <p:txBody>
          <a:bodyPr/>
          <a:lstStyle/>
          <a:p>
            <a:r>
              <a:rPr lang="en-US" dirty="0"/>
              <a:t>E</a:t>
            </a:r>
            <a:r>
              <a:rPr lang="en-US" dirty="0" smtClean="0"/>
              <a:t>nable simple synchronization</a:t>
            </a:r>
          </a:p>
          <a:p>
            <a:r>
              <a:rPr lang="en-US" dirty="0" smtClean="0"/>
              <a:t>An interface of atomic functions supplying mutual exclusion</a:t>
            </a:r>
          </a:p>
          <a:p>
            <a:r>
              <a:rPr lang="en-US" dirty="0" smtClean="0"/>
              <a:t>Programmers don’t need to bother with synchronization algorithms</a:t>
            </a:r>
          </a:p>
        </p:txBody>
      </p:sp>
    </p:spTree>
    <p:extLst>
      <p:ext uri="{BB962C8B-B14F-4D97-AF65-F5344CB8AC3E}">
        <p14:creationId xmlns:p14="http://schemas.microsoft.com/office/powerpoint/2010/main" val="1421089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515B07E0-47DB-49E2-95FE-1A8E3EBD9D2C}" type="slidenum">
              <a:rPr lang="he-IL"/>
              <a:pPr>
                <a:defRPr/>
              </a:pPr>
              <a:t>3</a:t>
            </a:fld>
            <a:endParaRPr lang="he-IL"/>
          </a:p>
        </p:txBody>
      </p:sp>
      <p:sp>
        <p:nvSpPr>
          <p:cNvPr id="4098" name="Title 1"/>
          <p:cNvSpPr>
            <a:spLocks noGrp="1"/>
          </p:cNvSpPr>
          <p:nvPr>
            <p:ph type="title"/>
          </p:nvPr>
        </p:nvSpPr>
        <p:spPr/>
        <p:txBody>
          <a:bodyPr/>
          <a:lstStyle/>
          <a:p>
            <a:pPr algn="l" rtl="0" eaLnBrk="1" hangingPunct="1"/>
            <a:r>
              <a:rPr lang="en-US">
                <a:cs typeface="Times New Roman" pitchFamily="18" charset="0"/>
              </a:rPr>
              <a:t>Conditions for a good Solution</a:t>
            </a:r>
            <a:endParaRPr lang="he-IL"/>
          </a:p>
        </p:txBody>
      </p:sp>
      <p:sp>
        <p:nvSpPr>
          <p:cNvPr id="4099" name="Content Placeholder 2"/>
          <p:cNvSpPr>
            <a:spLocks noGrp="1"/>
          </p:cNvSpPr>
          <p:nvPr>
            <p:ph idx="1"/>
          </p:nvPr>
        </p:nvSpPr>
        <p:spPr/>
        <p:txBody>
          <a:bodyPr/>
          <a:lstStyle/>
          <a:p>
            <a:pPr marL="514350" indent="-514350" algn="l" rtl="0" eaLnBrk="1" hangingPunct="1">
              <a:buFont typeface="Calibri" pitchFamily="34" charset="0"/>
              <a:buAutoNum type="arabicPeriod"/>
            </a:pPr>
            <a:r>
              <a:rPr lang="en-US" i="1" dirty="0">
                <a:solidFill>
                  <a:schemeClr val="accent2"/>
                </a:solidFill>
                <a:effectLst>
                  <a:outerShdw blurRad="38100" dist="38100" dir="2700000" algn="tl">
                    <a:srgbClr val="000000">
                      <a:alpha val="43137"/>
                    </a:srgbClr>
                  </a:outerShdw>
                </a:effectLst>
                <a:cs typeface="Arial" charset="0"/>
              </a:rPr>
              <a:t>Mutual Exclusion </a:t>
            </a:r>
            <a:r>
              <a:rPr lang="en-US" dirty="0">
                <a:cs typeface="Arial" charset="0"/>
              </a:rPr>
              <a:t>– No two processes are in the </a:t>
            </a:r>
            <a:r>
              <a:rPr lang="en-US" i="1" dirty="0">
                <a:effectLst>
                  <a:outerShdw blurRad="38100" dist="38100" dir="2700000" algn="tl">
                    <a:srgbClr val="000000">
                      <a:alpha val="43137"/>
                    </a:srgbClr>
                  </a:outerShdw>
                </a:effectLst>
                <a:cs typeface="Arial" charset="0"/>
              </a:rPr>
              <a:t>critical section</a:t>
            </a:r>
            <a:r>
              <a:rPr lang="en-US" dirty="0">
                <a:effectLst>
                  <a:outerShdw blurRad="38100" dist="38100" dir="2700000" algn="tl">
                    <a:srgbClr val="000000">
                      <a:alpha val="43137"/>
                    </a:srgbClr>
                  </a:outerShdw>
                </a:effectLst>
                <a:cs typeface="Arial" charset="0"/>
              </a:rPr>
              <a:t> </a:t>
            </a:r>
            <a:r>
              <a:rPr lang="en-US" dirty="0">
                <a:cs typeface="Arial" charset="0"/>
              </a:rPr>
              <a:t>(CS) at the same time</a:t>
            </a:r>
          </a:p>
          <a:p>
            <a:pPr marL="514350" indent="-514350" algn="l" rtl="0" eaLnBrk="1" hangingPunct="1">
              <a:buFont typeface="Calibri" pitchFamily="34" charset="0"/>
              <a:buAutoNum type="arabicPeriod"/>
            </a:pPr>
            <a:r>
              <a:rPr lang="en-US" i="1" dirty="0">
                <a:solidFill>
                  <a:schemeClr val="accent2"/>
                </a:solidFill>
                <a:effectLst>
                  <a:outerShdw blurRad="38100" dist="38100" dir="2700000" algn="tl">
                    <a:srgbClr val="000000">
                      <a:alpha val="43137"/>
                    </a:srgbClr>
                  </a:outerShdw>
                </a:effectLst>
                <a:cs typeface="Arial" charset="0"/>
              </a:rPr>
              <a:t>Deadlock Freedom </a:t>
            </a:r>
            <a:r>
              <a:rPr lang="en-US" dirty="0">
                <a:cs typeface="Arial" charset="0"/>
              </a:rPr>
              <a:t>– If processes are trying to enter the CS </a:t>
            </a:r>
            <a:r>
              <a:rPr lang="en-US" i="1" dirty="0">
                <a:effectLst>
                  <a:outerShdw blurRad="38100" dist="38100" dir="2700000" algn="tl">
                    <a:srgbClr val="000000">
                      <a:alpha val="43137"/>
                    </a:srgbClr>
                  </a:outerShdw>
                </a:effectLst>
                <a:cs typeface="Arial" charset="0"/>
              </a:rPr>
              <a:t>one</a:t>
            </a:r>
            <a:r>
              <a:rPr lang="en-US" dirty="0">
                <a:effectLst>
                  <a:outerShdw blurRad="38100" dist="38100" dir="2700000" algn="tl">
                    <a:srgbClr val="000000">
                      <a:alpha val="43137"/>
                    </a:srgbClr>
                  </a:outerShdw>
                </a:effectLst>
                <a:cs typeface="Arial" charset="0"/>
              </a:rPr>
              <a:t> </a:t>
            </a:r>
            <a:r>
              <a:rPr lang="en-US" dirty="0">
                <a:cs typeface="Arial" charset="0"/>
              </a:rPr>
              <a:t>will eventually enter it</a:t>
            </a:r>
            <a:endParaRPr lang="en-US" i="1" dirty="0">
              <a:solidFill>
                <a:schemeClr val="tx2">
                  <a:lumMod val="60000"/>
                  <a:lumOff val="40000"/>
                </a:schemeClr>
              </a:solidFill>
              <a:effectLst>
                <a:outerShdw blurRad="38100" dist="38100" dir="2700000" algn="tl">
                  <a:srgbClr val="000000">
                    <a:alpha val="43137"/>
                  </a:srgbClr>
                </a:outerShdw>
              </a:effectLst>
              <a:cs typeface="Arial" charset="0"/>
            </a:endParaRPr>
          </a:p>
          <a:p>
            <a:pPr marL="514350" indent="-514350" algn="l" rtl="0" eaLnBrk="1" hangingPunct="1">
              <a:buFont typeface="Calibri" pitchFamily="34" charset="0"/>
              <a:buAutoNum type="arabicPeriod"/>
            </a:pPr>
            <a:r>
              <a:rPr lang="en-US" i="1" dirty="0">
                <a:solidFill>
                  <a:schemeClr val="accent2"/>
                </a:solidFill>
                <a:effectLst>
                  <a:outerShdw blurRad="38100" dist="38100" dir="2700000" algn="tl">
                    <a:srgbClr val="000000">
                      <a:alpha val="43137"/>
                    </a:srgbClr>
                  </a:outerShdw>
                </a:effectLst>
                <a:cs typeface="Arial" charset="0"/>
              </a:rPr>
              <a:t>Starvation Freedom </a:t>
            </a:r>
            <a:r>
              <a:rPr lang="en-US" dirty="0">
                <a:cs typeface="Arial" charset="0"/>
              </a:rPr>
              <a:t>– When a process tries to enter its CS, it will eventually succeed</a:t>
            </a: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71C18503-1699-4A3D-AFE5-6CCBDF8FDC01}" type="slidenum">
              <a:rPr lang="he-IL" sz="1200">
                <a:solidFill>
                  <a:schemeClr val="tx1">
                    <a:tint val="75000"/>
                  </a:schemeClr>
                </a:solidFill>
                <a:latin typeface="+mn-lt"/>
                <a:cs typeface="+mn-cs"/>
              </a:rPr>
              <a:pPr rtl="1" fontAlgn="auto">
                <a:spcBef>
                  <a:spcPts val="0"/>
                </a:spcBef>
                <a:spcAft>
                  <a:spcPts val="0"/>
                </a:spcAft>
                <a:defRPr/>
              </a:pPr>
              <a:t>3</a:t>
            </a:fld>
            <a:endParaRPr lang="he-IL" sz="1200">
              <a:solidFill>
                <a:schemeClr val="tx1">
                  <a:tint val="75000"/>
                </a:schemeClr>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eaLnBrk="1" hangingPunct="1"/>
            <a:r>
              <a:rPr lang="en-US" dirty="0" smtClean="0">
                <a:cs typeface="Times New Roman" pitchFamily="18" charset="0"/>
              </a:rPr>
              <a:t>Counting </a:t>
            </a:r>
            <a:r>
              <a:rPr lang="en-US" dirty="0">
                <a:cs typeface="Times New Roman" pitchFamily="18" charset="0"/>
              </a:rPr>
              <a:t>s</a:t>
            </a:r>
            <a:r>
              <a:rPr lang="en-US" dirty="0" smtClean="0">
                <a:cs typeface="Times New Roman" pitchFamily="18" charset="0"/>
              </a:rPr>
              <a:t>emaphore</a:t>
            </a:r>
            <a:endParaRPr lang="he-IL" dirty="0" smtClean="0"/>
          </a:p>
        </p:txBody>
      </p:sp>
      <p:sp>
        <p:nvSpPr>
          <p:cNvPr id="4" name="Slide Number Placeholder 3"/>
          <p:cNvSpPr>
            <a:spLocks noGrp="1"/>
          </p:cNvSpPr>
          <p:nvPr>
            <p:ph type="sldNum" sz="quarter" idx="12"/>
          </p:nvPr>
        </p:nvSpPr>
        <p:spPr/>
        <p:txBody>
          <a:bodyPr/>
          <a:lstStyle/>
          <a:p>
            <a:pPr>
              <a:defRPr/>
            </a:pPr>
            <a:fld id="{4ADD1B83-9CF8-498F-BA6F-C66937ED28CD}" type="slidenum">
              <a:rPr lang="he-IL"/>
              <a:pPr>
                <a:defRPr/>
              </a:pPr>
              <a:t>30</a:t>
            </a:fld>
            <a:endParaRPr lang="he-IL" dirty="0"/>
          </a:p>
        </p:txBody>
      </p:sp>
      <p:sp>
        <p:nvSpPr>
          <p:cNvPr id="5" name="TextBox 4"/>
          <p:cNvSpPr txBox="1"/>
          <p:nvPr/>
        </p:nvSpPr>
        <p:spPr>
          <a:xfrm>
            <a:off x="457200" y="5029200"/>
            <a:ext cx="8229600" cy="2031325"/>
          </a:xfrm>
          <a:prstGeom prst="rect">
            <a:avLst/>
          </a:prstGeom>
          <a:noFill/>
        </p:spPr>
        <p:txBody>
          <a:bodyPr wrap="square" rtlCol="0">
            <a:spAutoFit/>
          </a:bodyPr>
          <a:lstStyle/>
          <a:p>
            <a:pPr marL="285750" indent="-285750">
              <a:buFont typeface="Arial" pitchFamily="34" charset="0"/>
              <a:buChar char="•"/>
            </a:pPr>
            <a:r>
              <a:rPr lang="en-US" dirty="0" smtClean="0"/>
              <a:t>Semaphore’s interface doesn’t enforce the implementation of </a:t>
            </a:r>
            <a:r>
              <a:rPr lang="en-US" i="1" dirty="0" smtClean="0">
                <a:solidFill>
                  <a:schemeClr val="accent2"/>
                </a:solidFill>
                <a:effectLst>
                  <a:outerShdw blurRad="38100" dist="38100" dir="2700000" algn="tl">
                    <a:srgbClr val="000000">
                      <a:alpha val="43137"/>
                    </a:srgbClr>
                  </a:outerShdw>
                </a:effectLst>
              </a:rPr>
              <a:t>starvation freedom</a:t>
            </a:r>
            <a:r>
              <a:rPr lang="en-US" dirty="0" smtClean="0"/>
              <a:t>.</a:t>
            </a:r>
          </a:p>
          <a:p>
            <a:pPr marL="285750" indent="-285750">
              <a:buFont typeface="Arial" pitchFamily="34" charset="0"/>
              <a:buChar char="•"/>
            </a:pPr>
            <a:r>
              <a:rPr lang="en-US" dirty="0" smtClean="0"/>
              <a:t>All </a:t>
            </a:r>
            <a:r>
              <a:rPr lang="en-US" dirty="0"/>
              <a:t>operations are ATOMIC! That is, up(s) is more than just s:=</a:t>
            </a:r>
            <a:r>
              <a:rPr lang="en-US" dirty="0" smtClean="0"/>
              <a:t>s+1</a:t>
            </a:r>
          </a:p>
          <a:p>
            <a:pPr marL="285750" indent="-285750">
              <a:buFont typeface="Arial" pitchFamily="34" charset="0"/>
              <a:buChar char="•"/>
            </a:pPr>
            <a:r>
              <a:rPr lang="en-US" dirty="0"/>
              <a:t>There is no way to access the semaphore’s internal value. Any attempt to access it is a mistake.</a:t>
            </a:r>
          </a:p>
          <a:p>
            <a:pPr marL="285750" indent="-285750">
              <a:buFont typeface="Arial" pitchFamily="34" charset="0"/>
              <a:buChar char="•"/>
            </a:pPr>
            <a:r>
              <a:rPr lang="en-US" dirty="0" smtClean="0"/>
              <a:t>Always remember to initialize the semaphore</a:t>
            </a:r>
            <a:endParaRPr lang="en-US" dirty="0"/>
          </a:p>
          <a:p>
            <a:pPr marL="285750" indent="-285750">
              <a:buFont typeface="Arial" pitchFamily="34" charset="0"/>
              <a:buChar char="•"/>
            </a:pPr>
            <a:endParaRPr lang="en-US" dirty="0" smtClean="0"/>
          </a:p>
          <a:p>
            <a:endParaRPr lang="en-US" dirty="0"/>
          </a:p>
        </p:txBody>
      </p:sp>
      <p:sp>
        <p:nvSpPr>
          <p:cNvPr id="6" name="Rectangle 5"/>
          <p:cNvSpPr txBox="1">
            <a:spLocks noChangeArrowheads="1"/>
          </p:cNvSpPr>
          <p:nvPr/>
        </p:nvSpPr>
        <p:spPr>
          <a:xfrm>
            <a:off x="5013960" y="2590800"/>
            <a:ext cx="3657600" cy="2286000"/>
          </a:xfrm>
          <a:prstGeom prst="rect">
            <a:avLst/>
          </a:prstGeom>
          <a:solidFill>
            <a:schemeClr val="accent3">
              <a:lumMod val="40000"/>
              <a:lumOff val="60000"/>
            </a:schemeClr>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en-US" sz="2400" b="0" i="1" u="none" strike="noStrike" kern="1200" cap="none" spc="0" normalizeH="0" baseline="0" noProof="0" dirty="0" smtClean="0">
                <a:ln>
                  <a:noFill/>
                </a:ln>
                <a:solidFill>
                  <a:schemeClr val="tx2">
                    <a:lumMod val="50000"/>
                  </a:schemeClr>
                </a:solidFill>
                <a:effectLst>
                  <a:outerShdw blurRad="38100" dist="38100" dir="2700000" algn="tl">
                    <a:srgbClr val="000000">
                      <a:alpha val="43137"/>
                    </a:srgbClr>
                  </a:outerShdw>
                </a:effectLst>
                <a:uLnTx/>
                <a:uFillTx/>
                <a:latin typeface="+mn-lt"/>
                <a:ea typeface="+mn-ea"/>
                <a:cs typeface="+mn-cs"/>
                <a:sym typeface="Symbol" pitchFamily="18" charset="2"/>
              </a:rPr>
              <a:t>up(S) </a:t>
            </a:r>
            <a:r>
              <a:rPr kumimoji="0" lang="en-US" sz="2400" b="0" i="0" u="none" strike="noStrike" kern="1200" cap="none" spc="0" normalizeH="0" baseline="0" noProof="0" dirty="0" smtClean="0">
                <a:ln>
                  <a:noFill/>
                </a:ln>
                <a:solidFill>
                  <a:schemeClr val="tx2">
                    <a:lumMod val="50000"/>
                  </a:schemeClr>
                </a:solidFill>
                <a:effectLst/>
                <a:uLnTx/>
                <a:uFillTx/>
                <a:latin typeface="+mn-lt"/>
                <a:ea typeface="+mn-ea"/>
                <a:cs typeface="+mn-cs"/>
                <a:sym typeface="Symbol" pitchFamily="18" charset="2"/>
              </a:rPr>
              <a:t>[the `v’ operation]</a:t>
            </a:r>
            <a:endParaRPr kumimoji="0" lang="en-US" sz="2400" b="1" i="0" u="none" strike="noStrike" kern="1200" cap="none" spc="0" normalizeH="0" baseline="0" noProof="0" dirty="0" smtClean="0">
              <a:ln>
                <a:noFill/>
              </a:ln>
              <a:solidFill>
                <a:schemeClr val="tx2">
                  <a:lumMod val="50000"/>
                </a:schemeClr>
              </a:solidFill>
              <a:effectLst/>
              <a:uLnTx/>
              <a:uFillTx/>
              <a:latin typeface="+mn-lt"/>
              <a:ea typeface="+mn-ea"/>
              <a:cs typeface="+mn-cs"/>
              <a:sym typeface="Symbol" pitchFamily="18" charset="2"/>
            </a:endParaRPr>
          </a:p>
          <a:p>
            <a:pPr marL="285750" marR="0" lvl="0" indent="-285750" eaLnBrk="0" fontAlgn="auto" hangingPunct="0">
              <a:lnSpc>
                <a:spcPct val="100000"/>
              </a:lnSpc>
              <a:spcBef>
                <a:spcPct val="20000"/>
              </a:spcBef>
              <a:spcAft>
                <a:spcPts val="0"/>
              </a:spcAft>
              <a:buClr>
                <a:schemeClr val="tx1"/>
              </a:buClr>
              <a:buSzPct val="75000"/>
              <a:tabLst/>
              <a:defRPr/>
            </a:pPr>
            <a:r>
              <a:rPr lang="en-US" b="1" dirty="0">
                <a:latin typeface="Tahoma" pitchFamily="34" charset="0"/>
                <a:cs typeface="Tahoma" pitchFamily="34" charset="0"/>
                <a:sym typeface="Symbol" pitchFamily="18" charset="2"/>
              </a:rPr>
              <a:t>If </a:t>
            </a:r>
            <a:r>
              <a:rPr lang="en-US" dirty="0">
                <a:latin typeface="Tahoma" pitchFamily="34" charset="0"/>
                <a:cs typeface="Tahoma" pitchFamily="34" charset="0"/>
                <a:sym typeface="Symbol" pitchFamily="18" charset="2"/>
              </a:rPr>
              <a:t>(there are blocked processes) wake-up one of them</a:t>
            </a:r>
          </a:p>
          <a:p>
            <a:pPr marL="285750" marR="0" lvl="0" indent="-285750" eaLnBrk="0" fontAlgn="auto" hangingPunct="0">
              <a:lnSpc>
                <a:spcPct val="100000"/>
              </a:lnSpc>
              <a:spcBef>
                <a:spcPct val="20000"/>
              </a:spcBef>
              <a:spcAft>
                <a:spcPts val="0"/>
              </a:spcAft>
              <a:buClr>
                <a:schemeClr val="tx1"/>
              </a:buClr>
              <a:buSzPct val="75000"/>
              <a:tabLst/>
              <a:defRPr/>
            </a:pPr>
            <a:r>
              <a:rPr lang="en-US" b="1" dirty="0">
                <a:latin typeface="Tahoma" pitchFamily="34" charset="0"/>
                <a:cs typeface="Tahoma" pitchFamily="34" charset="0"/>
                <a:sym typeface="Symbol" pitchFamily="18" charset="2"/>
              </a:rPr>
              <a:t>Else </a:t>
            </a:r>
          </a:p>
          <a:p>
            <a:pPr marL="285750" marR="0" lvl="0" indent="-285750" eaLnBrk="0" fontAlgn="auto" hangingPunct="0">
              <a:lnSpc>
                <a:spcPct val="100000"/>
              </a:lnSpc>
              <a:spcBef>
                <a:spcPct val="20000"/>
              </a:spcBef>
              <a:spcAft>
                <a:spcPts val="0"/>
              </a:spcAft>
              <a:buClr>
                <a:schemeClr val="tx1"/>
              </a:buClr>
              <a:buSzPct val="75000"/>
              <a:tabLst/>
              <a:defRPr/>
            </a:pPr>
            <a:r>
              <a:rPr lang="en-US" dirty="0">
                <a:latin typeface="Tahoma" pitchFamily="34" charset="0"/>
                <a:cs typeface="Tahoma" pitchFamily="34" charset="0"/>
                <a:sym typeface="Symbol" pitchFamily="18" charset="2"/>
              </a:rPr>
              <a:t>	S++</a:t>
            </a:r>
          </a:p>
        </p:txBody>
      </p:sp>
      <p:sp>
        <p:nvSpPr>
          <p:cNvPr id="7" name="Rectangle 7"/>
          <p:cNvSpPr>
            <a:spLocks noChangeArrowheads="1"/>
          </p:cNvSpPr>
          <p:nvPr/>
        </p:nvSpPr>
        <p:spPr bwMode="auto">
          <a:xfrm>
            <a:off x="457200" y="2590800"/>
            <a:ext cx="3657600" cy="2286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down(S)</a:t>
            </a:r>
            <a:r>
              <a:rPr lang="en-US" sz="2400" i="0" dirty="0">
                <a:solidFill>
                  <a:schemeClr val="tx2">
                    <a:lumMod val="50000"/>
                  </a:schemeClr>
                </a:solidFill>
                <a:latin typeface="Calibri" pitchFamily="34" charset="0"/>
                <a:cs typeface="Tahoma" pitchFamily="34" charset="0"/>
              </a:rPr>
              <a:t>  [the ‘p’ operation]</a:t>
            </a:r>
            <a:endParaRPr lang="en-US" sz="2400" i="0" dirty="0">
              <a:solidFill>
                <a:schemeClr val="tx2">
                  <a:lumMod val="50000"/>
                </a:schemeClr>
              </a:solidFill>
              <a:latin typeface="Calibri" pitchFamily="34" charset="0"/>
              <a:cs typeface="Tahoma" pitchFamily="34" charset="0"/>
              <a:sym typeface="Symbol" pitchFamily="18" charset="2"/>
            </a:endParaRPr>
          </a:p>
          <a:p>
            <a:pPr marL="285750" indent="-285750" eaLnBrk="0" hangingPunct="0">
              <a:spcBef>
                <a:spcPct val="20000"/>
              </a:spcBef>
              <a:buClr>
                <a:schemeClr val="tx1"/>
              </a:buClr>
              <a:buSzPct val="75000"/>
            </a:pPr>
            <a:r>
              <a:rPr lang="en-US" b="1" i="0" dirty="0" smtClean="0">
                <a:latin typeface="Tahoma" pitchFamily="34" charset="0"/>
                <a:cs typeface="Tahoma" pitchFamily="34" charset="0"/>
                <a:sym typeface="Symbol" pitchFamily="18" charset="2"/>
              </a:rPr>
              <a:t>If</a:t>
            </a:r>
            <a:r>
              <a:rPr lang="en-US" i="0" dirty="0" smtClean="0">
                <a:latin typeface="Tahoma" pitchFamily="34" charset="0"/>
                <a:cs typeface="Tahoma" pitchFamily="34" charset="0"/>
                <a:sym typeface="Symbol" pitchFamily="18" charset="2"/>
              </a:rPr>
              <a:t> (S</a:t>
            </a:r>
            <a:r>
              <a:rPr lang="en-US" i="0" dirty="0">
                <a:latin typeface="Courier New" pitchFamily="49" charset="0"/>
                <a:cs typeface="Tahoma" pitchFamily="34" charset="0"/>
                <a:sym typeface="Symbol" pitchFamily="18" charset="2"/>
              </a:rPr>
              <a:t>≤</a:t>
            </a:r>
            <a:r>
              <a:rPr lang="en-US" i="0" dirty="0" smtClean="0">
                <a:latin typeface="Tahoma" pitchFamily="34" charset="0"/>
                <a:cs typeface="Tahoma" pitchFamily="34" charset="0"/>
                <a:sym typeface="Symbol" pitchFamily="18" charset="2"/>
              </a:rPr>
              <a:t>0)</a:t>
            </a:r>
          </a:p>
          <a:p>
            <a:pPr marL="285750" indent="-285750" eaLnBrk="0" hangingPunct="0">
              <a:spcBef>
                <a:spcPct val="20000"/>
              </a:spcBef>
              <a:buClr>
                <a:schemeClr val="tx1"/>
              </a:buClr>
              <a:buSzPct val="75000"/>
            </a:pPr>
            <a:r>
              <a:rPr lang="en-US" dirty="0">
                <a:latin typeface="Tahoma" pitchFamily="34" charset="0"/>
                <a:cs typeface="Tahoma" pitchFamily="34" charset="0"/>
                <a:sym typeface="Symbol" pitchFamily="18" charset="2"/>
              </a:rPr>
              <a:t>	</a:t>
            </a:r>
            <a:r>
              <a:rPr lang="en-US" i="0" dirty="0" smtClean="0">
                <a:latin typeface="Tahoma" pitchFamily="34" charset="0"/>
                <a:cs typeface="Tahoma" pitchFamily="34" charset="0"/>
                <a:sym typeface="Symbol" pitchFamily="18" charset="2"/>
              </a:rPr>
              <a:t>the </a:t>
            </a:r>
            <a:r>
              <a:rPr lang="en-US" i="0" dirty="0">
                <a:latin typeface="Tahoma" pitchFamily="34" charset="0"/>
                <a:cs typeface="Tahoma" pitchFamily="34" charset="0"/>
                <a:sym typeface="Symbol" pitchFamily="18" charset="2"/>
              </a:rPr>
              <a:t>process is blocked. </a:t>
            </a:r>
            <a:r>
              <a:rPr lang="en-US" i="0" dirty="0" smtClean="0">
                <a:latin typeface="Tahoma" pitchFamily="34" charset="0"/>
                <a:cs typeface="Tahoma" pitchFamily="34" charset="0"/>
                <a:sym typeface="Symbol" pitchFamily="18" charset="2"/>
              </a:rPr>
              <a:t/>
            </a:r>
            <a:br>
              <a:rPr lang="en-US" i="0" dirty="0" smtClean="0">
                <a:latin typeface="Tahoma" pitchFamily="34" charset="0"/>
                <a:cs typeface="Tahoma" pitchFamily="34" charset="0"/>
                <a:sym typeface="Symbol" pitchFamily="18" charset="2"/>
              </a:rPr>
            </a:br>
            <a:r>
              <a:rPr lang="en-US" i="0" dirty="0" smtClean="0">
                <a:latin typeface="Tahoma" pitchFamily="34" charset="0"/>
                <a:cs typeface="Tahoma" pitchFamily="34" charset="0"/>
                <a:sym typeface="Symbol" pitchFamily="18" charset="2"/>
              </a:rPr>
              <a:t>It </a:t>
            </a:r>
            <a:r>
              <a:rPr lang="en-US" i="0" dirty="0">
                <a:latin typeface="Tahoma" pitchFamily="34" charset="0"/>
                <a:cs typeface="Tahoma" pitchFamily="34" charset="0"/>
                <a:sym typeface="Symbol" pitchFamily="18" charset="2"/>
              </a:rPr>
              <a:t>will resume execution only after it is woken-up</a:t>
            </a:r>
          </a:p>
          <a:p>
            <a:pPr marL="285750" indent="-285750" eaLnBrk="0" hangingPunct="0">
              <a:spcBef>
                <a:spcPct val="20000"/>
              </a:spcBef>
              <a:buClr>
                <a:schemeClr val="tx1"/>
              </a:buClr>
              <a:buSzPct val="75000"/>
            </a:pPr>
            <a:r>
              <a:rPr lang="en-US" b="1" i="0" dirty="0">
                <a:latin typeface="Tahoma" pitchFamily="34" charset="0"/>
                <a:cs typeface="Tahoma" pitchFamily="34" charset="0"/>
                <a:sym typeface="Symbol" pitchFamily="18" charset="2"/>
              </a:rPr>
              <a:t>Else</a:t>
            </a:r>
            <a:r>
              <a:rPr lang="en-US" i="0" dirty="0">
                <a:latin typeface="Tahoma" pitchFamily="34" charset="0"/>
                <a:cs typeface="Tahoma" pitchFamily="34" charset="0"/>
                <a:sym typeface="Symbol" pitchFamily="18" charset="2"/>
              </a:rPr>
              <a:t> </a:t>
            </a:r>
            <a:endParaRPr lang="en-US" i="0" dirty="0" smtClean="0">
              <a:latin typeface="Tahoma" pitchFamily="34" charset="0"/>
              <a:cs typeface="Tahoma" pitchFamily="34" charset="0"/>
              <a:sym typeface="Symbol" pitchFamily="18" charset="2"/>
            </a:endParaRPr>
          </a:p>
          <a:p>
            <a:pPr marL="285750" indent="-285750" eaLnBrk="0" hangingPunct="0">
              <a:spcBef>
                <a:spcPct val="20000"/>
              </a:spcBef>
              <a:buClr>
                <a:schemeClr val="tx1"/>
              </a:buClr>
              <a:buSzPct val="75000"/>
            </a:pPr>
            <a:r>
              <a:rPr lang="en-US" dirty="0">
                <a:latin typeface="Tahoma" pitchFamily="34" charset="0"/>
                <a:cs typeface="Tahoma" pitchFamily="34" charset="0"/>
                <a:sym typeface="Symbol" pitchFamily="18" charset="2"/>
              </a:rPr>
              <a:t>	</a:t>
            </a:r>
            <a:r>
              <a:rPr lang="en-US" i="0" dirty="0" smtClean="0">
                <a:latin typeface="Tahoma" pitchFamily="34" charset="0"/>
                <a:cs typeface="Tahoma" pitchFamily="34" charset="0"/>
                <a:sym typeface="Symbol" pitchFamily="18" charset="2"/>
              </a:rPr>
              <a:t>S-</a:t>
            </a:r>
            <a:r>
              <a:rPr lang="en-US" i="0" dirty="0">
                <a:latin typeface="Tahoma" pitchFamily="34" charset="0"/>
                <a:cs typeface="Tahoma" pitchFamily="34" charset="0"/>
                <a:sym typeface="Symbol" pitchFamily="18" charset="2"/>
              </a:rPr>
              <a:t>-</a:t>
            </a:r>
          </a:p>
        </p:txBody>
      </p:sp>
      <p:sp>
        <p:nvSpPr>
          <p:cNvPr id="9" name="Rectangle 7"/>
          <p:cNvSpPr>
            <a:spLocks noChangeArrowheads="1"/>
          </p:cNvSpPr>
          <p:nvPr/>
        </p:nvSpPr>
        <p:spPr bwMode="auto">
          <a:xfrm>
            <a:off x="457200" y="1524000"/>
            <a:ext cx="8229600" cy="762000"/>
          </a:xfrm>
          <a:prstGeom prst="rect">
            <a:avLst/>
          </a:prstGeom>
          <a:solidFill>
            <a:schemeClr val="accent3">
              <a:lumMod val="40000"/>
              <a:lumOff val="60000"/>
            </a:schemeClr>
          </a:solidFill>
          <a:ln w="9525">
            <a:solidFill>
              <a:schemeClr val="tx1"/>
            </a:solidFill>
            <a:miter lim="800000"/>
            <a:headEnd/>
            <a:tailEnd/>
          </a:ln>
        </p:spPr>
        <p:txBody>
          <a:bodyPr/>
          <a:lstStyle/>
          <a:p>
            <a:pPr marL="342900" indent="-342900" algn="l" rtl="0" eaLnBrk="0" hangingPunct="0">
              <a:spcBef>
                <a:spcPct val="20000"/>
              </a:spcBef>
              <a:buClr>
                <a:schemeClr val="accent2"/>
              </a:buClr>
              <a:buSzPct val="85000"/>
              <a:buFont typeface="Wingdings" pitchFamily="2" charset="2"/>
              <a:buNone/>
            </a:pP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Init(</a:t>
            </a:r>
            <a:r>
              <a:rPr lang="en-US" sz="2400" i="1" dirty="0" err="1"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i</a:t>
            </a:r>
            <a:r>
              <a:rPr lang="en-US" sz="2400" i="1" dirty="0" smtClean="0">
                <a:solidFill>
                  <a:schemeClr val="tx2">
                    <a:lumMod val="50000"/>
                  </a:schemeClr>
                </a:solidFill>
                <a:effectLst>
                  <a:outerShdw blurRad="38100" dist="38100" dir="2700000" algn="tl">
                    <a:srgbClr val="000000">
                      <a:alpha val="43137"/>
                    </a:srgbClr>
                  </a:outerShdw>
                </a:effectLst>
                <a:latin typeface="Calibri" pitchFamily="34" charset="0"/>
                <a:cs typeface="Tahoma" pitchFamily="34" charset="0"/>
              </a:rPr>
              <a:t>)</a:t>
            </a:r>
            <a:r>
              <a:rPr lang="en-US" sz="2400" i="0" dirty="0" smtClean="0">
                <a:solidFill>
                  <a:schemeClr val="tx2">
                    <a:lumMod val="50000"/>
                  </a:schemeClr>
                </a:solidFill>
                <a:latin typeface="Calibri" pitchFamily="34" charset="0"/>
                <a:cs typeface="Tahoma" pitchFamily="34" charset="0"/>
              </a:rPr>
              <a:t> </a:t>
            </a:r>
          </a:p>
          <a:p>
            <a:pPr marL="285750" indent="-285750" eaLnBrk="0" hangingPunct="0">
              <a:spcBef>
                <a:spcPct val="20000"/>
              </a:spcBef>
              <a:buClr>
                <a:schemeClr val="tx1"/>
              </a:buClr>
              <a:buSzPct val="75000"/>
            </a:pPr>
            <a:r>
              <a:rPr lang="en-US" dirty="0">
                <a:latin typeface="Tahoma" pitchFamily="34" charset="0"/>
                <a:cs typeface="Tahoma" pitchFamily="34" charset="0"/>
                <a:sym typeface="Symbol" pitchFamily="18" charset="2"/>
              </a:rPr>
              <a:t>	</a:t>
            </a:r>
            <a:r>
              <a:rPr lang="en-US" i="0" dirty="0" smtClean="0">
                <a:latin typeface="Tahoma" pitchFamily="34" charset="0"/>
                <a:cs typeface="Tahoma" pitchFamily="34" charset="0"/>
                <a:sym typeface="Symbol" pitchFamily="18" charset="2"/>
              </a:rPr>
              <a:t>S = </a:t>
            </a:r>
            <a:r>
              <a:rPr lang="en-US" i="0" dirty="0" err="1" smtClean="0">
                <a:latin typeface="Tahoma" pitchFamily="34" charset="0"/>
                <a:cs typeface="Tahoma" pitchFamily="34" charset="0"/>
                <a:sym typeface="Symbol" pitchFamily="18" charset="2"/>
              </a:rPr>
              <a:t>i</a:t>
            </a:r>
            <a:endParaRPr lang="en-US" i="0" dirty="0">
              <a:latin typeface="Tahoma" pitchFamily="34" charset="0"/>
              <a:cs typeface="Tahoma" pitchFamily="34" charset="0"/>
              <a:sym typeface="Symbol" pitchFamily="18" charset="2"/>
            </a:endParaRPr>
          </a:p>
        </p:txBody>
      </p:sp>
    </p:spTree>
    <p:extLst>
      <p:ext uri="{BB962C8B-B14F-4D97-AF65-F5344CB8AC3E}">
        <p14:creationId xmlns:p14="http://schemas.microsoft.com/office/powerpoint/2010/main" val="3220433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31</a:t>
            </a:fld>
            <a:endParaRPr lang="he-IL"/>
          </a:p>
        </p:txBody>
      </p:sp>
      <p:sp>
        <p:nvSpPr>
          <p:cNvPr id="14338" name="Title 1"/>
          <p:cNvSpPr>
            <a:spLocks noGrp="1"/>
          </p:cNvSpPr>
          <p:nvPr>
            <p:ph type="title"/>
          </p:nvPr>
        </p:nvSpPr>
        <p:spPr/>
        <p:txBody>
          <a:bodyPr/>
          <a:lstStyle/>
          <a:p>
            <a:pPr algn="l" eaLnBrk="1" hangingPunct="1"/>
            <a:r>
              <a:rPr lang="en-US" dirty="0">
                <a:cs typeface="Arial" charset="0"/>
              </a:rPr>
              <a:t>XV6 - Spinlock</a:t>
            </a:r>
            <a:endParaRPr lang="he-IL" dirty="0"/>
          </a:p>
        </p:txBody>
      </p:sp>
      <p:sp>
        <p:nvSpPr>
          <p:cNvPr id="3" name="Content Placeholder 2"/>
          <p:cNvSpPr>
            <a:spLocks noGrp="1"/>
          </p:cNvSpPr>
          <p:nvPr>
            <p:ph idx="1"/>
          </p:nvPr>
        </p:nvSpPr>
        <p:spPr/>
        <p:txBody>
          <a:bodyPr>
            <a:normAutofit/>
          </a:bodyPr>
          <a:lstStyle/>
          <a:p>
            <a:pPr marL="609600" indent="-609600" eaLnBrk="1" hangingPunct="1">
              <a:lnSpc>
                <a:spcPct val="70000"/>
              </a:lnSpc>
              <a:buNone/>
            </a:pPr>
            <a:r>
              <a:rPr lang="en-US" sz="2000" b="1" dirty="0" err="1">
                <a:solidFill>
                  <a:srgbClr val="00B050"/>
                </a:solidFill>
                <a:cs typeface="Arial" charset="0"/>
              </a:rPr>
              <a:t>spinlock.h</a:t>
            </a:r>
            <a:endParaRPr lang="en-US" sz="2000" b="1" dirty="0">
              <a:solidFill>
                <a:srgbClr val="00B050"/>
              </a:solidFill>
              <a:cs typeface="Arial" charset="0"/>
            </a:endParaRPr>
          </a:p>
          <a:p>
            <a:pPr marL="609600" indent="-609600" eaLnBrk="1" hangingPunct="1">
              <a:lnSpc>
                <a:spcPct val="70000"/>
              </a:lnSpc>
              <a:buNone/>
            </a:pPr>
            <a:endParaRPr lang="en-US" sz="2000" b="1" dirty="0">
              <a:cs typeface="Arial" charset="0"/>
            </a:endParaRPr>
          </a:p>
          <a:p>
            <a:pPr marL="609600" indent="-609600" eaLnBrk="1" hangingPunct="1">
              <a:lnSpc>
                <a:spcPct val="70000"/>
              </a:lnSpc>
              <a:buNone/>
            </a:pPr>
            <a:r>
              <a:rPr lang="en-US" sz="2000" b="1" dirty="0">
                <a:cs typeface="Arial" charset="0"/>
              </a:rPr>
              <a:t>// Mutual exclusion lock.</a:t>
            </a:r>
          </a:p>
          <a:p>
            <a:pPr marL="609600" indent="-609600" eaLnBrk="1" hangingPunct="1">
              <a:lnSpc>
                <a:spcPct val="70000"/>
              </a:lnSpc>
              <a:buNone/>
            </a:pPr>
            <a:r>
              <a:rPr lang="en-US" sz="2000" b="1" dirty="0" err="1">
                <a:cs typeface="Arial" charset="0"/>
              </a:rPr>
              <a:t>struct</a:t>
            </a:r>
            <a:r>
              <a:rPr lang="en-US" sz="2000" b="1" dirty="0">
                <a:cs typeface="Arial" charset="0"/>
              </a:rPr>
              <a:t> spinlock {</a:t>
            </a:r>
          </a:p>
          <a:p>
            <a:pPr marL="609600" indent="-609600" eaLnBrk="1" hangingPunct="1">
              <a:lnSpc>
                <a:spcPct val="70000"/>
              </a:lnSpc>
              <a:buNone/>
            </a:pPr>
            <a:r>
              <a:rPr lang="en-US" sz="2000" b="1" dirty="0">
                <a:cs typeface="Arial" charset="0"/>
              </a:rPr>
              <a:t>  </a:t>
            </a:r>
            <a:r>
              <a:rPr lang="en-US" sz="2000" b="1" dirty="0" err="1">
                <a:cs typeface="Arial" charset="0"/>
              </a:rPr>
              <a:t>uint</a:t>
            </a:r>
            <a:r>
              <a:rPr lang="en-US" sz="2000" b="1" dirty="0">
                <a:cs typeface="Arial" charset="0"/>
              </a:rPr>
              <a:t> locked;       // Is the lock held?</a:t>
            </a:r>
          </a:p>
          <a:p>
            <a:pPr marL="609600" indent="-609600" eaLnBrk="1" hangingPunct="1">
              <a:lnSpc>
                <a:spcPct val="70000"/>
              </a:lnSpc>
              <a:buNone/>
            </a:pPr>
            <a:r>
              <a:rPr lang="en-US" sz="2000" b="1" dirty="0">
                <a:cs typeface="Arial" charset="0"/>
              </a:rPr>
              <a:t>  </a:t>
            </a:r>
          </a:p>
          <a:p>
            <a:pPr marL="609600" indent="-609600" eaLnBrk="1" hangingPunct="1">
              <a:lnSpc>
                <a:spcPct val="70000"/>
              </a:lnSpc>
              <a:buNone/>
            </a:pPr>
            <a:r>
              <a:rPr lang="en-US" sz="2000" b="1" dirty="0">
                <a:cs typeface="Arial" charset="0"/>
              </a:rPr>
              <a:t>  // For debugging:</a:t>
            </a:r>
          </a:p>
          <a:p>
            <a:pPr marL="609600" indent="-609600" eaLnBrk="1" hangingPunct="1">
              <a:lnSpc>
                <a:spcPct val="70000"/>
              </a:lnSpc>
              <a:buNone/>
            </a:pPr>
            <a:r>
              <a:rPr lang="en-US" sz="2000" b="1" dirty="0">
                <a:cs typeface="Arial" charset="0"/>
              </a:rPr>
              <a:t>  char *name;          // Name of lock.</a:t>
            </a:r>
          </a:p>
          <a:p>
            <a:pPr marL="609600" indent="-609600" eaLnBrk="1" hangingPunct="1">
              <a:lnSpc>
                <a:spcPct val="70000"/>
              </a:lnSpc>
              <a:buNone/>
            </a:pPr>
            <a:r>
              <a:rPr lang="en-US" sz="2000" b="1" dirty="0">
                <a:cs typeface="Arial" charset="0"/>
              </a:rPr>
              <a:t>  </a:t>
            </a:r>
            <a:r>
              <a:rPr lang="en-US" sz="2000" b="1" dirty="0" err="1">
                <a:cs typeface="Arial" charset="0"/>
              </a:rPr>
              <a:t>struct</a:t>
            </a:r>
            <a:r>
              <a:rPr lang="en-US" sz="2000" b="1" dirty="0">
                <a:cs typeface="Arial" charset="0"/>
              </a:rPr>
              <a:t> </a:t>
            </a:r>
            <a:r>
              <a:rPr lang="en-US" sz="2000" b="1" dirty="0" err="1">
                <a:cs typeface="Arial" charset="0"/>
              </a:rPr>
              <a:t>cpu</a:t>
            </a:r>
            <a:r>
              <a:rPr lang="en-US" sz="2000" b="1" dirty="0">
                <a:cs typeface="Arial" charset="0"/>
              </a:rPr>
              <a:t> *</a:t>
            </a:r>
            <a:r>
              <a:rPr lang="en-US" sz="2000" b="1" dirty="0" err="1">
                <a:cs typeface="Arial" charset="0"/>
              </a:rPr>
              <a:t>cpu</a:t>
            </a:r>
            <a:r>
              <a:rPr lang="en-US" sz="2000" b="1" dirty="0">
                <a:cs typeface="Arial" charset="0"/>
              </a:rPr>
              <a:t>;   // The </a:t>
            </a:r>
            <a:r>
              <a:rPr lang="en-US" sz="2000" b="1" dirty="0" err="1">
                <a:cs typeface="Arial" charset="0"/>
              </a:rPr>
              <a:t>cpu</a:t>
            </a:r>
            <a:r>
              <a:rPr lang="en-US" sz="2000" b="1" dirty="0">
                <a:cs typeface="Arial" charset="0"/>
              </a:rPr>
              <a:t> holding the lock.</a:t>
            </a:r>
          </a:p>
          <a:p>
            <a:pPr marL="609600" indent="-609600" eaLnBrk="1" hangingPunct="1">
              <a:lnSpc>
                <a:spcPct val="70000"/>
              </a:lnSpc>
              <a:buNone/>
            </a:pPr>
            <a:r>
              <a:rPr lang="en-US" sz="2000" b="1" dirty="0">
                <a:cs typeface="Arial" charset="0"/>
              </a:rPr>
              <a:t>  </a:t>
            </a:r>
            <a:r>
              <a:rPr lang="en-US" sz="2000" b="1" dirty="0" err="1">
                <a:cs typeface="Arial" charset="0"/>
              </a:rPr>
              <a:t>uint</a:t>
            </a:r>
            <a:r>
              <a:rPr lang="en-US" sz="2000" b="1" dirty="0">
                <a:cs typeface="Arial" charset="0"/>
              </a:rPr>
              <a:t> pcs[10];         // The call stack (an array of program counters)</a:t>
            </a:r>
          </a:p>
          <a:p>
            <a:pPr marL="609600" indent="-609600" eaLnBrk="1" hangingPunct="1">
              <a:lnSpc>
                <a:spcPct val="70000"/>
              </a:lnSpc>
              <a:buNone/>
            </a:pPr>
            <a:r>
              <a:rPr lang="en-US" sz="2000" b="1" dirty="0">
                <a:cs typeface="Arial" charset="0"/>
              </a:rPr>
              <a:t>                                  // that locked the lock.</a:t>
            </a:r>
          </a:p>
          <a:p>
            <a:pPr marL="609600" indent="-609600" eaLnBrk="1" hangingPunct="1">
              <a:lnSpc>
                <a:spcPct val="70000"/>
              </a:lnSpc>
              <a:buNone/>
            </a:pPr>
            <a:r>
              <a:rPr lang="en-US" sz="2000" b="1" dirty="0">
                <a:cs typeface="Arial" charset="0"/>
              </a:rPr>
              <a:t>};</a:t>
            </a:r>
          </a:p>
          <a:p>
            <a:pPr marL="609600" indent="-609600" algn="l" rtl="0" eaLnBrk="1" hangingPunct="1">
              <a:lnSpc>
                <a:spcPct val="70000"/>
              </a:lnSpc>
              <a:buFont typeface="Arial" charset="0"/>
              <a:buNone/>
            </a:pPr>
            <a:endParaRPr lang="en-US" sz="2000" b="1" dirty="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31</a:t>
            </a:fld>
            <a:endParaRPr lang="he-IL" sz="1200">
              <a:solidFill>
                <a:schemeClr val="tx1">
                  <a:tint val="75000"/>
                </a:schemeClr>
              </a:solidFill>
              <a:latin typeface="+mn-lt"/>
              <a:cs typeface="+mn-cs"/>
            </a:endParaRPr>
          </a:p>
        </p:txBody>
      </p:sp>
    </p:spTree>
    <p:extLst>
      <p:ext uri="{BB962C8B-B14F-4D97-AF65-F5344CB8AC3E}">
        <p14:creationId xmlns:p14="http://schemas.microsoft.com/office/powerpoint/2010/main" val="1771387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32</a:t>
            </a:fld>
            <a:endParaRPr lang="he-IL"/>
          </a:p>
        </p:txBody>
      </p:sp>
      <p:sp>
        <p:nvSpPr>
          <p:cNvPr id="14338" name="Title 1"/>
          <p:cNvSpPr>
            <a:spLocks noGrp="1"/>
          </p:cNvSpPr>
          <p:nvPr>
            <p:ph type="title"/>
          </p:nvPr>
        </p:nvSpPr>
        <p:spPr/>
        <p:txBody>
          <a:bodyPr/>
          <a:lstStyle/>
          <a:p>
            <a:pPr algn="l" eaLnBrk="1" hangingPunct="1"/>
            <a:r>
              <a:rPr lang="en-US" dirty="0">
                <a:cs typeface="Arial" charset="0"/>
              </a:rPr>
              <a:t>XV6 - Spinlock</a:t>
            </a:r>
            <a:endParaRPr lang="he-IL" dirty="0"/>
          </a:p>
        </p:txBody>
      </p:sp>
      <p:sp>
        <p:nvSpPr>
          <p:cNvPr id="3" name="Content Placeholder 2"/>
          <p:cNvSpPr>
            <a:spLocks noGrp="1"/>
          </p:cNvSpPr>
          <p:nvPr>
            <p:ph idx="1"/>
          </p:nvPr>
        </p:nvSpPr>
        <p:spPr/>
        <p:txBody>
          <a:bodyPr>
            <a:normAutofit/>
          </a:bodyPr>
          <a:lstStyle/>
          <a:p>
            <a:pPr marL="609600" indent="-609600" eaLnBrk="1" hangingPunct="1">
              <a:lnSpc>
                <a:spcPct val="70000"/>
              </a:lnSpc>
              <a:buNone/>
            </a:pPr>
            <a:r>
              <a:rPr lang="en-US" dirty="0">
                <a:solidFill>
                  <a:schemeClr val="tx2">
                    <a:lumMod val="75000"/>
                  </a:schemeClr>
                </a:solidFill>
              </a:rPr>
              <a:t>XV6 uses an atomic x86 operation called </a:t>
            </a:r>
            <a:r>
              <a:rPr lang="en-US" dirty="0" err="1">
                <a:solidFill>
                  <a:schemeClr val="tx2">
                    <a:lumMod val="75000"/>
                  </a:schemeClr>
                </a:solidFill>
              </a:rPr>
              <a:t>xchg</a:t>
            </a:r>
            <a:r>
              <a:rPr lang="en-US" dirty="0">
                <a:solidFill>
                  <a:schemeClr val="tx2">
                    <a:lumMod val="75000"/>
                  </a:schemeClr>
                </a:solidFill>
              </a:rPr>
              <a:t>:</a:t>
            </a:r>
          </a:p>
          <a:p>
            <a:pPr marL="609600" indent="-609600" eaLnBrk="1" hangingPunct="1">
              <a:lnSpc>
                <a:spcPct val="70000"/>
              </a:lnSpc>
              <a:buNone/>
            </a:pPr>
            <a:endParaRPr lang="en-US" sz="4000" b="1" dirty="0">
              <a:solidFill>
                <a:srgbClr val="00B050"/>
              </a:solidFill>
              <a:cs typeface="Arial" charset="0"/>
            </a:endParaRPr>
          </a:p>
          <a:p>
            <a:pPr marL="609600" indent="-609600" eaLnBrk="1" hangingPunct="1">
              <a:lnSpc>
                <a:spcPct val="70000"/>
              </a:lnSpc>
              <a:buNone/>
            </a:pPr>
            <a:r>
              <a:rPr lang="en-US" sz="4000" b="1" dirty="0" err="1">
                <a:solidFill>
                  <a:srgbClr val="00B050"/>
                </a:solidFill>
                <a:cs typeface="Arial" charset="0"/>
              </a:rPr>
              <a:t>Int</a:t>
            </a:r>
            <a:r>
              <a:rPr lang="en-US" sz="4000" b="1" dirty="0">
                <a:solidFill>
                  <a:srgbClr val="00B050"/>
                </a:solidFill>
                <a:cs typeface="Arial" charset="0"/>
              </a:rPr>
              <a:t> </a:t>
            </a:r>
            <a:r>
              <a:rPr lang="en-US" sz="4000" b="1" dirty="0" err="1">
                <a:cs typeface="Arial" charset="0"/>
              </a:rPr>
              <a:t>xchg</a:t>
            </a:r>
            <a:r>
              <a:rPr lang="en-US" sz="4000" b="1" dirty="0">
                <a:cs typeface="Arial" charset="0"/>
              </a:rPr>
              <a:t>(</a:t>
            </a:r>
            <a:r>
              <a:rPr lang="en-US" sz="4000" b="1" dirty="0" err="1">
                <a:solidFill>
                  <a:srgbClr val="00B050"/>
                </a:solidFill>
                <a:cs typeface="Arial" charset="0"/>
              </a:rPr>
              <a:t>int</a:t>
            </a:r>
            <a:r>
              <a:rPr lang="en-US" sz="4000" b="1" dirty="0">
                <a:solidFill>
                  <a:srgbClr val="00B050"/>
                </a:solidFill>
                <a:cs typeface="Arial" charset="0"/>
              </a:rPr>
              <a:t> </a:t>
            </a:r>
            <a:r>
              <a:rPr lang="en-US" sz="4000" b="1" dirty="0">
                <a:cs typeface="Arial" charset="0"/>
              </a:rPr>
              <a:t>*</a:t>
            </a:r>
            <a:r>
              <a:rPr lang="en-US" sz="4000" b="1" dirty="0" err="1">
                <a:cs typeface="Arial" charset="0"/>
              </a:rPr>
              <a:t>addr</a:t>
            </a:r>
            <a:r>
              <a:rPr lang="en-US" sz="4000" b="1" dirty="0">
                <a:cs typeface="Arial" charset="0"/>
              </a:rPr>
              <a:t>,</a:t>
            </a:r>
            <a:r>
              <a:rPr lang="en-US" sz="4000" b="1" dirty="0">
                <a:solidFill>
                  <a:srgbClr val="00B050"/>
                </a:solidFill>
                <a:cs typeface="Arial" charset="0"/>
              </a:rPr>
              <a:t> </a:t>
            </a:r>
            <a:r>
              <a:rPr lang="en-US" sz="4000" b="1" dirty="0" err="1">
                <a:solidFill>
                  <a:srgbClr val="00B050"/>
                </a:solidFill>
                <a:cs typeface="Arial" charset="0"/>
              </a:rPr>
              <a:t>int</a:t>
            </a:r>
            <a:r>
              <a:rPr lang="en-US" sz="4000" b="1" dirty="0">
                <a:solidFill>
                  <a:srgbClr val="00B050"/>
                </a:solidFill>
                <a:cs typeface="Arial" charset="0"/>
              </a:rPr>
              <a:t> </a:t>
            </a:r>
            <a:r>
              <a:rPr lang="en-US" sz="4000" b="1" dirty="0">
                <a:cs typeface="Arial" charset="0"/>
              </a:rPr>
              <a:t>value) {</a:t>
            </a:r>
          </a:p>
          <a:p>
            <a:pPr marL="609600" indent="-609600" eaLnBrk="1" hangingPunct="1">
              <a:lnSpc>
                <a:spcPct val="70000"/>
              </a:lnSpc>
              <a:buNone/>
            </a:pPr>
            <a:r>
              <a:rPr lang="en-US" sz="4000" b="1" dirty="0">
                <a:solidFill>
                  <a:srgbClr val="00B050"/>
                </a:solidFill>
                <a:cs typeface="Arial" charset="0"/>
              </a:rPr>
              <a:t>   </a:t>
            </a:r>
            <a:r>
              <a:rPr lang="en-US" sz="4000" b="1" dirty="0" err="1">
                <a:solidFill>
                  <a:srgbClr val="00B050"/>
                </a:solidFill>
                <a:cs typeface="Arial" charset="0"/>
              </a:rPr>
              <a:t>int</a:t>
            </a:r>
            <a:r>
              <a:rPr lang="en-US" sz="4000" b="1" dirty="0">
                <a:solidFill>
                  <a:srgbClr val="00B050"/>
                </a:solidFill>
                <a:cs typeface="Arial" charset="0"/>
              </a:rPr>
              <a:t> </a:t>
            </a:r>
            <a:r>
              <a:rPr lang="en-US" sz="4000" b="1" dirty="0">
                <a:cs typeface="Arial" charset="0"/>
              </a:rPr>
              <a:t>temp = *</a:t>
            </a:r>
            <a:r>
              <a:rPr lang="en-US" sz="4000" b="1" dirty="0" err="1">
                <a:cs typeface="Arial" charset="0"/>
              </a:rPr>
              <a:t>addr</a:t>
            </a:r>
            <a:r>
              <a:rPr lang="en-US" sz="4000" b="1" dirty="0">
                <a:cs typeface="Arial" charset="0"/>
              </a:rPr>
              <a:t>;</a:t>
            </a:r>
          </a:p>
          <a:p>
            <a:pPr marL="609600" indent="-609600" eaLnBrk="1" hangingPunct="1">
              <a:lnSpc>
                <a:spcPct val="70000"/>
              </a:lnSpc>
              <a:buNone/>
            </a:pPr>
            <a:r>
              <a:rPr lang="en-US" sz="4000" b="1" dirty="0">
                <a:solidFill>
                  <a:srgbClr val="00B050"/>
                </a:solidFill>
                <a:cs typeface="Arial" charset="0"/>
              </a:rPr>
              <a:t>   </a:t>
            </a:r>
            <a:r>
              <a:rPr lang="en-US" sz="4000" b="1" dirty="0">
                <a:cs typeface="Arial" charset="0"/>
              </a:rPr>
              <a:t>*</a:t>
            </a:r>
            <a:r>
              <a:rPr lang="en-US" sz="4000" b="1" dirty="0" err="1">
                <a:cs typeface="Arial" charset="0"/>
              </a:rPr>
              <a:t>addr</a:t>
            </a:r>
            <a:r>
              <a:rPr lang="en-US" sz="4000" b="1" dirty="0">
                <a:cs typeface="Arial" charset="0"/>
              </a:rPr>
              <a:t> = value;</a:t>
            </a:r>
          </a:p>
          <a:p>
            <a:pPr marL="609600" indent="-609600" eaLnBrk="1" hangingPunct="1">
              <a:lnSpc>
                <a:spcPct val="70000"/>
              </a:lnSpc>
              <a:buNone/>
            </a:pPr>
            <a:r>
              <a:rPr lang="en-US" sz="4000" b="1" dirty="0">
                <a:cs typeface="Arial" charset="0"/>
              </a:rPr>
              <a:t>   </a:t>
            </a:r>
            <a:r>
              <a:rPr lang="en-US" sz="4000" b="1" dirty="0">
                <a:solidFill>
                  <a:srgbClr val="00B050"/>
                </a:solidFill>
                <a:cs typeface="Arial" charset="0"/>
              </a:rPr>
              <a:t>return</a:t>
            </a:r>
            <a:r>
              <a:rPr lang="en-US" sz="4000" b="1" dirty="0">
                <a:cs typeface="Arial" charset="0"/>
              </a:rPr>
              <a:t> temp;</a:t>
            </a:r>
          </a:p>
          <a:p>
            <a:pPr marL="609600" indent="-609600" eaLnBrk="1" hangingPunct="1">
              <a:lnSpc>
                <a:spcPct val="70000"/>
              </a:lnSpc>
              <a:buNone/>
            </a:pPr>
            <a:r>
              <a:rPr lang="en-US" sz="4000" b="1" dirty="0">
                <a:cs typeface="Arial" charset="0"/>
              </a:rPr>
              <a:t>}</a:t>
            </a:r>
          </a:p>
          <a:p>
            <a:pPr marL="609600" indent="-609600" algn="l" rtl="0" eaLnBrk="1" hangingPunct="1">
              <a:lnSpc>
                <a:spcPct val="70000"/>
              </a:lnSpc>
              <a:buFont typeface="Arial" charset="0"/>
              <a:buNone/>
            </a:pPr>
            <a:endParaRPr lang="en-US" sz="2000" b="1" dirty="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32</a:t>
            </a:fld>
            <a:endParaRPr lang="he-IL" sz="1200">
              <a:solidFill>
                <a:schemeClr val="tx1">
                  <a:tint val="75000"/>
                </a:schemeClr>
              </a:solidFill>
              <a:latin typeface="+mn-lt"/>
              <a:cs typeface="+mn-cs"/>
            </a:endParaRPr>
          </a:p>
        </p:txBody>
      </p:sp>
    </p:spTree>
    <p:extLst>
      <p:ext uri="{BB962C8B-B14F-4D97-AF65-F5344CB8AC3E}">
        <p14:creationId xmlns:p14="http://schemas.microsoft.com/office/powerpoint/2010/main" val="3873380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33</a:t>
            </a:fld>
            <a:endParaRPr lang="he-IL"/>
          </a:p>
        </p:txBody>
      </p:sp>
      <p:sp>
        <p:nvSpPr>
          <p:cNvPr id="14338" name="Title 1"/>
          <p:cNvSpPr>
            <a:spLocks noGrp="1"/>
          </p:cNvSpPr>
          <p:nvPr>
            <p:ph type="title"/>
          </p:nvPr>
        </p:nvSpPr>
        <p:spPr/>
        <p:txBody>
          <a:bodyPr/>
          <a:lstStyle/>
          <a:p>
            <a:pPr algn="l" eaLnBrk="1" hangingPunct="1"/>
            <a:r>
              <a:rPr lang="en-US" dirty="0">
                <a:cs typeface="Arial" charset="0"/>
              </a:rPr>
              <a:t>XV6 - Spinlock</a:t>
            </a:r>
            <a:endParaRPr lang="he-IL" dirty="0"/>
          </a:p>
        </p:txBody>
      </p:sp>
      <p:sp>
        <p:nvSpPr>
          <p:cNvPr id="3" name="Content Placeholder 2"/>
          <p:cNvSpPr>
            <a:spLocks noGrp="1"/>
          </p:cNvSpPr>
          <p:nvPr>
            <p:ph idx="1"/>
          </p:nvPr>
        </p:nvSpPr>
        <p:spPr>
          <a:xfrm>
            <a:off x="457200" y="1600200"/>
            <a:ext cx="4191000" cy="4525963"/>
          </a:xfrm>
        </p:spPr>
        <p:txBody>
          <a:bodyPr>
            <a:normAutofit/>
          </a:bodyPr>
          <a:lstStyle/>
          <a:p>
            <a:pPr marL="609600" indent="-609600" eaLnBrk="1" hangingPunct="1">
              <a:lnSpc>
                <a:spcPct val="70000"/>
              </a:lnSpc>
              <a:buNone/>
            </a:pPr>
            <a:r>
              <a:rPr lang="en-US" sz="2000" b="1" dirty="0" err="1">
                <a:solidFill>
                  <a:srgbClr val="00B050"/>
                </a:solidFill>
                <a:cs typeface="Arial" charset="0"/>
              </a:rPr>
              <a:t>spinlock.c</a:t>
            </a:r>
            <a:endParaRPr lang="en-US" sz="2000" b="1" dirty="0">
              <a:solidFill>
                <a:srgbClr val="00B050"/>
              </a:solidFill>
              <a:cs typeface="Arial" charset="0"/>
            </a:endParaRPr>
          </a:p>
          <a:p>
            <a:pPr marL="609600" indent="-609600" eaLnBrk="1" hangingPunct="1">
              <a:lnSpc>
                <a:spcPct val="70000"/>
              </a:lnSpc>
              <a:buNone/>
            </a:pPr>
            <a:endParaRPr lang="en-US" sz="2000" b="1" dirty="0">
              <a:cs typeface="Arial" charset="0"/>
            </a:endParaRPr>
          </a:p>
          <a:p>
            <a:pPr marL="609600" indent="-609600" eaLnBrk="1" hangingPunct="1">
              <a:lnSpc>
                <a:spcPct val="70000"/>
              </a:lnSpc>
              <a:buNone/>
            </a:pPr>
            <a:r>
              <a:rPr lang="en-US" sz="1100" dirty="0">
                <a:cs typeface="Arial" charset="0"/>
              </a:rPr>
              <a:t>// Acquire the lock.</a:t>
            </a:r>
          </a:p>
          <a:p>
            <a:pPr marL="609600" indent="-609600" eaLnBrk="1" hangingPunct="1">
              <a:lnSpc>
                <a:spcPct val="70000"/>
              </a:lnSpc>
              <a:buNone/>
            </a:pPr>
            <a:r>
              <a:rPr lang="en-US" sz="1100" dirty="0">
                <a:cs typeface="Arial" charset="0"/>
              </a:rPr>
              <a:t>// Loops (spins) until the lock is acquired.</a:t>
            </a:r>
          </a:p>
          <a:p>
            <a:pPr marL="609600" indent="-609600" eaLnBrk="1" hangingPunct="1">
              <a:lnSpc>
                <a:spcPct val="70000"/>
              </a:lnSpc>
              <a:buNone/>
            </a:pPr>
            <a:r>
              <a:rPr lang="en-US" sz="1100" dirty="0">
                <a:cs typeface="Arial" charset="0"/>
              </a:rPr>
              <a:t>// Holding a lock for a long time may cause</a:t>
            </a:r>
          </a:p>
          <a:p>
            <a:pPr marL="609600" indent="-609600" eaLnBrk="1" hangingPunct="1">
              <a:lnSpc>
                <a:spcPct val="70000"/>
              </a:lnSpc>
              <a:buNone/>
            </a:pPr>
            <a:r>
              <a:rPr lang="en-US" sz="1100" dirty="0">
                <a:cs typeface="Arial" charset="0"/>
              </a:rPr>
              <a:t>// other CPUs to waste time spinning to acquire it.</a:t>
            </a:r>
          </a:p>
          <a:p>
            <a:pPr marL="609600" indent="-609600" eaLnBrk="1" hangingPunct="1">
              <a:lnSpc>
                <a:spcPct val="70000"/>
              </a:lnSpc>
              <a:buNone/>
            </a:pPr>
            <a:r>
              <a:rPr lang="en-US" sz="1300" dirty="0">
                <a:cs typeface="Arial" charset="0"/>
              </a:rPr>
              <a:t>void</a:t>
            </a:r>
          </a:p>
          <a:p>
            <a:pPr marL="609600" indent="-609600" eaLnBrk="1" hangingPunct="1">
              <a:lnSpc>
                <a:spcPct val="70000"/>
              </a:lnSpc>
              <a:buNone/>
            </a:pPr>
            <a:r>
              <a:rPr lang="en-US" sz="1300" dirty="0">
                <a:cs typeface="Arial" charset="0"/>
              </a:rPr>
              <a:t>acquire(</a:t>
            </a:r>
            <a:r>
              <a:rPr lang="en-US" sz="1300" dirty="0" err="1">
                <a:cs typeface="Arial" charset="0"/>
              </a:rPr>
              <a:t>struct</a:t>
            </a:r>
            <a:r>
              <a:rPr lang="en-US" sz="1300" dirty="0">
                <a:cs typeface="Arial" charset="0"/>
              </a:rPr>
              <a:t> spinlock *</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a:t>
            </a:r>
          </a:p>
          <a:p>
            <a:pPr marL="609600" indent="-609600" eaLnBrk="1" hangingPunct="1">
              <a:lnSpc>
                <a:spcPct val="70000"/>
              </a:lnSpc>
              <a:buNone/>
            </a:pPr>
            <a:r>
              <a:rPr lang="en-US" sz="1300" dirty="0">
                <a:cs typeface="Arial" charset="0"/>
              </a:rPr>
              <a:t>  </a:t>
            </a:r>
            <a:r>
              <a:rPr lang="en-US" sz="1300" b="1" dirty="0" err="1">
                <a:solidFill>
                  <a:srgbClr val="FF0000"/>
                </a:solidFill>
                <a:cs typeface="Arial" charset="0"/>
              </a:rPr>
              <a:t>pushcli</a:t>
            </a:r>
            <a:r>
              <a:rPr lang="en-US" sz="1300" b="1" dirty="0">
                <a:solidFill>
                  <a:srgbClr val="FF0000"/>
                </a:solidFill>
                <a:cs typeface="Arial" charset="0"/>
              </a:rPr>
              <a:t>();</a:t>
            </a:r>
            <a:r>
              <a:rPr lang="en-US" sz="1300" dirty="0">
                <a:cs typeface="Arial" charset="0"/>
              </a:rPr>
              <a:t> // disable interrupts to avoid deadlock.</a:t>
            </a:r>
          </a:p>
          <a:p>
            <a:pPr marL="609600" indent="-609600" eaLnBrk="1" hangingPunct="1">
              <a:lnSpc>
                <a:spcPct val="70000"/>
              </a:lnSpc>
              <a:buNone/>
            </a:pPr>
            <a:r>
              <a:rPr lang="en-US" sz="1300" dirty="0">
                <a:cs typeface="Arial" charset="0"/>
              </a:rPr>
              <a:t>  if(holding(</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    panic("acquire");</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100" dirty="0">
                <a:cs typeface="Arial" charset="0"/>
              </a:rPr>
              <a:t>  // The </a:t>
            </a:r>
            <a:r>
              <a:rPr lang="en-US" sz="1100" dirty="0" err="1">
                <a:cs typeface="Arial" charset="0"/>
              </a:rPr>
              <a:t>xchg</a:t>
            </a:r>
            <a:r>
              <a:rPr lang="en-US" sz="1100" dirty="0">
                <a:cs typeface="Arial" charset="0"/>
              </a:rPr>
              <a:t> is atomic.</a:t>
            </a:r>
          </a:p>
          <a:p>
            <a:pPr marL="609600" indent="-609600" eaLnBrk="1" hangingPunct="1">
              <a:lnSpc>
                <a:spcPct val="70000"/>
              </a:lnSpc>
              <a:buNone/>
            </a:pPr>
            <a:r>
              <a:rPr lang="en-US" sz="1100" dirty="0">
                <a:cs typeface="Arial" charset="0"/>
              </a:rPr>
              <a:t>  // It also serializes, so that reads after acquire are not</a:t>
            </a:r>
          </a:p>
          <a:p>
            <a:pPr marL="609600" indent="-609600" eaLnBrk="1" hangingPunct="1">
              <a:lnSpc>
                <a:spcPct val="70000"/>
              </a:lnSpc>
              <a:buNone/>
            </a:pPr>
            <a:r>
              <a:rPr lang="en-US" sz="1100" dirty="0">
                <a:cs typeface="Arial" charset="0"/>
              </a:rPr>
              <a:t>  // reordered before it. </a:t>
            </a:r>
          </a:p>
          <a:p>
            <a:pPr marL="609600" indent="-609600" eaLnBrk="1" hangingPunct="1">
              <a:lnSpc>
                <a:spcPct val="70000"/>
              </a:lnSpc>
              <a:buNone/>
            </a:pPr>
            <a:r>
              <a:rPr lang="en-US" sz="1300" dirty="0">
                <a:cs typeface="Arial" charset="0"/>
              </a:rPr>
              <a:t>  while(</a:t>
            </a:r>
            <a:r>
              <a:rPr lang="en-US" sz="1300" b="1" dirty="0" err="1">
                <a:solidFill>
                  <a:srgbClr val="0070C0"/>
                </a:solidFill>
                <a:cs typeface="Arial" charset="0"/>
              </a:rPr>
              <a:t>xchg</a:t>
            </a:r>
            <a:r>
              <a:rPr lang="en-US" sz="1300" b="1" dirty="0">
                <a:solidFill>
                  <a:srgbClr val="0070C0"/>
                </a:solidFill>
                <a:cs typeface="Arial" charset="0"/>
              </a:rPr>
              <a:t>(&amp;</a:t>
            </a:r>
            <a:r>
              <a:rPr lang="en-US" sz="1300" b="1" dirty="0" err="1">
                <a:solidFill>
                  <a:srgbClr val="0070C0"/>
                </a:solidFill>
                <a:cs typeface="Arial" charset="0"/>
              </a:rPr>
              <a:t>lk</a:t>
            </a:r>
            <a:r>
              <a:rPr lang="en-US" sz="1300" b="1" dirty="0">
                <a:solidFill>
                  <a:srgbClr val="0070C0"/>
                </a:solidFill>
                <a:cs typeface="Arial" charset="0"/>
              </a:rPr>
              <a:t>-&gt;locked, 1) </a:t>
            </a:r>
            <a:r>
              <a:rPr lang="en-US" sz="1300" dirty="0">
                <a:cs typeface="Arial" charset="0"/>
              </a:rPr>
              <a:t>!= 0)</a:t>
            </a:r>
          </a:p>
          <a:p>
            <a:pPr marL="609600" indent="-609600" eaLnBrk="1" hangingPunct="1">
              <a:lnSpc>
                <a:spcPct val="70000"/>
              </a:lnSpc>
              <a:buNone/>
            </a:pPr>
            <a:r>
              <a:rPr lang="en-US" sz="1300" dirty="0">
                <a:cs typeface="Arial" charset="0"/>
              </a:rPr>
              <a:t>    ;</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100" dirty="0">
                <a:cs typeface="Arial" charset="0"/>
              </a:rPr>
              <a:t>// Record info about lock acquisition for debugging.</a:t>
            </a:r>
          </a:p>
          <a:p>
            <a:pPr marL="609600" indent="-609600" eaLnBrk="1" hangingPunct="1">
              <a:lnSpc>
                <a:spcPct val="70000"/>
              </a:lnSpc>
              <a:buNone/>
            </a:pPr>
            <a:r>
              <a:rPr lang="en-US" sz="1300" dirty="0">
                <a:cs typeface="Arial" charset="0"/>
              </a:rPr>
              <a:t>  </a:t>
            </a:r>
            <a:r>
              <a:rPr lang="en-US" sz="1300" dirty="0" err="1">
                <a:cs typeface="Arial" charset="0"/>
              </a:rPr>
              <a:t>lk</a:t>
            </a:r>
            <a:r>
              <a:rPr lang="en-US" sz="1300" dirty="0">
                <a:cs typeface="Arial" charset="0"/>
              </a:rPr>
              <a:t>-&gt;</a:t>
            </a:r>
            <a:r>
              <a:rPr lang="en-US" sz="1300" dirty="0" err="1">
                <a:cs typeface="Arial" charset="0"/>
              </a:rPr>
              <a:t>cpu</a:t>
            </a:r>
            <a:r>
              <a:rPr lang="en-US" sz="1300" dirty="0">
                <a:cs typeface="Arial" charset="0"/>
              </a:rPr>
              <a:t> = </a:t>
            </a:r>
            <a:r>
              <a:rPr lang="en-US" sz="1300" dirty="0" err="1">
                <a:cs typeface="Arial" charset="0"/>
              </a:rPr>
              <a:t>cpu</a:t>
            </a:r>
            <a:r>
              <a:rPr lang="en-US" sz="1300" dirty="0">
                <a:cs typeface="Arial" charset="0"/>
              </a:rPr>
              <a:t>;</a:t>
            </a:r>
          </a:p>
          <a:p>
            <a:pPr marL="609600" indent="-609600" eaLnBrk="1" hangingPunct="1">
              <a:lnSpc>
                <a:spcPct val="70000"/>
              </a:lnSpc>
              <a:buNone/>
            </a:pPr>
            <a:r>
              <a:rPr lang="en-US" sz="1300" dirty="0">
                <a:cs typeface="Arial" charset="0"/>
              </a:rPr>
              <a:t>  </a:t>
            </a:r>
            <a:r>
              <a:rPr lang="en-US" sz="1300" dirty="0" err="1">
                <a:cs typeface="Arial" charset="0"/>
              </a:rPr>
              <a:t>getcallerpcs</a:t>
            </a:r>
            <a:r>
              <a:rPr lang="en-US" sz="1300" dirty="0">
                <a:cs typeface="Arial" charset="0"/>
              </a:rPr>
              <a:t>(&amp;</a:t>
            </a:r>
            <a:r>
              <a:rPr lang="en-US" sz="1300" dirty="0" err="1">
                <a:cs typeface="Arial" charset="0"/>
              </a:rPr>
              <a:t>lk</a:t>
            </a:r>
            <a:r>
              <a:rPr lang="en-US" sz="1300" dirty="0">
                <a:cs typeface="Arial" charset="0"/>
              </a:rPr>
              <a:t>, </a:t>
            </a:r>
            <a:r>
              <a:rPr lang="en-US" sz="1300" dirty="0" err="1">
                <a:cs typeface="Arial" charset="0"/>
              </a:rPr>
              <a:t>lk</a:t>
            </a:r>
            <a:r>
              <a:rPr lang="en-US" sz="1300" dirty="0">
                <a:cs typeface="Arial" charset="0"/>
              </a:rPr>
              <a:t>-&gt;pcs);</a:t>
            </a:r>
          </a:p>
          <a:p>
            <a:pPr marL="609600" indent="-609600" eaLnBrk="1" hangingPunct="1">
              <a:lnSpc>
                <a:spcPct val="70000"/>
              </a:lnSpc>
              <a:buNone/>
            </a:pPr>
            <a:r>
              <a:rPr lang="en-US" sz="1300" dirty="0">
                <a:cs typeface="Arial" charset="0"/>
              </a:rPr>
              <a:t>}</a:t>
            </a:r>
          </a:p>
          <a:p>
            <a:pPr marL="609600" indent="-609600" algn="l" rtl="0" eaLnBrk="1" hangingPunct="1">
              <a:lnSpc>
                <a:spcPct val="70000"/>
              </a:lnSpc>
              <a:buFont typeface="Arial" charset="0"/>
              <a:buNone/>
            </a:pPr>
            <a:endParaRPr lang="en-US" sz="2000" b="1" dirty="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33</a:t>
            </a:fld>
            <a:endParaRPr lang="he-IL" sz="1200">
              <a:solidFill>
                <a:schemeClr val="tx1">
                  <a:tint val="75000"/>
                </a:schemeClr>
              </a:solidFill>
              <a:latin typeface="+mn-lt"/>
              <a:cs typeface="+mn-cs"/>
            </a:endParaRPr>
          </a:p>
        </p:txBody>
      </p:sp>
      <p:sp>
        <p:nvSpPr>
          <p:cNvPr id="7" name="Content Placeholder 2"/>
          <p:cNvSpPr txBox="1">
            <a:spLocks/>
          </p:cNvSpPr>
          <p:nvPr/>
        </p:nvSpPr>
        <p:spPr bwMode="auto">
          <a:xfrm>
            <a:off x="4800600" y="15240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70000"/>
              </a:lnSpc>
              <a:buFont typeface="Arial" charset="0"/>
              <a:buNone/>
            </a:pPr>
            <a:r>
              <a:rPr lang="en-US" sz="2000" b="1" dirty="0" err="1">
                <a:solidFill>
                  <a:srgbClr val="00B050"/>
                </a:solidFill>
                <a:cs typeface="Arial" charset="0"/>
              </a:rPr>
              <a:t>spinlock.c</a:t>
            </a:r>
            <a:endParaRPr lang="en-US" sz="2000" b="1" dirty="0">
              <a:solidFill>
                <a:srgbClr val="00B050"/>
              </a:solidFill>
              <a:cs typeface="Arial" charset="0"/>
            </a:endParaRPr>
          </a:p>
          <a:p>
            <a:pPr marL="609600" indent="-609600" eaLnBrk="1" hangingPunct="1">
              <a:lnSpc>
                <a:spcPct val="70000"/>
              </a:lnSpc>
              <a:buFont typeface="Arial" charset="0"/>
              <a:buNone/>
            </a:pPr>
            <a:endParaRPr lang="en-US" sz="2000" b="1" dirty="0">
              <a:cs typeface="Arial" charset="0"/>
            </a:endParaRPr>
          </a:p>
          <a:p>
            <a:pPr marL="609600" indent="-609600" eaLnBrk="1" hangingPunct="1">
              <a:lnSpc>
                <a:spcPct val="70000"/>
              </a:lnSpc>
              <a:buNone/>
            </a:pPr>
            <a:r>
              <a:rPr lang="en-US" sz="1300" dirty="0">
                <a:cs typeface="Arial" charset="0"/>
              </a:rPr>
              <a:t>// Release the lock.</a:t>
            </a:r>
          </a:p>
          <a:p>
            <a:pPr marL="609600" indent="-609600" eaLnBrk="1" hangingPunct="1">
              <a:lnSpc>
                <a:spcPct val="70000"/>
              </a:lnSpc>
              <a:buNone/>
            </a:pPr>
            <a:r>
              <a:rPr lang="en-US" sz="1300" dirty="0">
                <a:cs typeface="Arial" charset="0"/>
              </a:rPr>
              <a:t>void</a:t>
            </a:r>
          </a:p>
          <a:p>
            <a:pPr marL="609600" indent="-609600" eaLnBrk="1" hangingPunct="1">
              <a:lnSpc>
                <a:spcPct val="70000"/>
              </a:lnSpc>
              <a:buNone/>
            </a:pPr>
            <a:r>
              <a:rPr lang="en-US" sz="1300" dirty="0">
                <a:cs typeface="Arial" charset="0"/>
              </a:rPr>
              <a:t>release(</a:t>
            </a:r>
            <a:r>
              <a:rPr lang="en-US" sz="1300" dirty="0" err="1">
                <a:cs typeface="Arial" charset="0"/>
              </a:rPr>
              <a:t>struct</a:t>
            </a:r>
            <a:r>
              <a:rPr lang="en-US" sz="1300" dirty="0">
                <a:cs typeface="Arial" charset="0"/>
              </a:rPr>
              <a:t> spinlock *</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a:t>
            </a:r>
          </a:p>
          <a:p>
            <a:pPr marL="609600" indent="-609600" eaLnBrk="1" hangingPunct="1">
              <a:lnSpc>
                <a:spcPct val="70000"/>
              </a:lnSpc>
              <a:buNone/>
            </a:pPr>
            <a:r>
              <a:rPr lang="en-US" sz="1300" dirty="0">
                <a:cs typeface="Arial" charset="0"/>
              </a:rPr>
              <a:t>  if(!holding(</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    panic("release");</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300" dirty="0" err="1">
                <a:cs typeface="Arial" charset="0"/>
              </a:rPr>
              <a:t>lk</a:t>
            </a:r>
            <a:r>
              <a:rPr lang="en-US" sz="1300" dirty="0">
                <a:cs typeface="Arial" charset="0"/>
              </a:rPr>
              <a:t>-&gt;pcs[0] = 0;</a:t>
            </a:r>
          </a:p>
          <a:p>
            <a:pPr marL="609600" indent="-609600" eaLnBrk="1" hangingPunct="1">
              <a:lnSpc>
                <a:spcPct val="70000"/>
              </a:lnSpc>
              <a:buNone/>
            </a:pPr>
            <a:r>
              <a:rPr lang="en-US" sz="1300" dirty="0">
                <a:cs typeface="Arial" charset="0"/>
              </a:rPr>
              <a:t>  </a:t>
            </a:r>
            <a:r>
              <a:rPr lang="en-US" sz="1300" dirty="0" err="1">
                <a:cs typeface="Arial" charset="0"/>
              </a:rPr>
              <a:t>lk</a:t>
            </a:r>
            <a:r>
              <a:rPr lang="en-US" sz="1300" dirty="0">
                <a:cs typeface="Arial" charset="0"/>
              </a:rPr>
              <a:t>-&gt;</a:t>
            </a:r>
            <a:r>
              <a:rPr lang="en-US" sz="1300" dirty="0" err="1">
                <a:cs typeface="Arial" charset="0"/>
              </a:rPr>
              <a:t>cpu</a:t>
            </a:r>
            <a:r>
              <a:rPr lang="en-US" sz="1300" dirty="0">
                <a:cs typeface="Arial" charset="0"/>
              </a:rPr>
              <a:t> = 0;</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100" dirty="0">
                <a:cs typeface="Arial" charset="0"/>
              </a:rPr>
              <a:t>// The </a:t>
            </a:r>
            <a:r>
              <a:rPr lang="en-US" sz="1100" dirty="0" err="1">
                <a:cs typeface="Arial" charset="0"/>
              </a:rPr>
              <a:t>xchg</a:t>
            </a:r>
            <a:r>
              <a:rPr lang="en-US" sz="1100" dirty="0">
                <a:cs typeface="Arial" charset="0"/>
              </a:rPr>
              <a:t> serializes, so that reads before release are </a:t>
            </a:r>
          </a:p>
          <a:p>
            <a:pPr marL="609600" indent="-609600" eaLnBrk="1" hangingPunct="1">
              <a:lnSpc>
                <a:spcPct val="70000"/>
              </a:lnSpc>
              <a:buNone/>
            </a:pPr>
            <a:r>
              <a:rPr lang="en-US" sz="1100" dirty="0">
                <a:cs typeface="Arial" charset="0"/>
              </a:rPr>
              <a:t>  // not reordered after it.  The 1996 </a:t>
            </a:r>
            <a:r>
              <a:rPr lang="en-US" sz="1100" dirty="0" err="1">
                <a:cs typeface="Arial" charset="0"/>
              </a:rPr>
              <a:t>PentiumPro</a:t>
            </a:r>
            <a:r>
              <a:rPr lang="en-US" sz="1100" dirty="0">
                <a:cs typeface="Arial" charset="0"/>
              </a:rPr>
              <a:t> manual (Volume 3,</a:t>
            </a:r>
          </a:p>
          <a:p>
            <a:pPr marL="609600" indent="-609600" eaLnBrk="1" hangingPunct="1">
              <a:lnSpc>
                <a:spcPct val="70000"/>
              </a:lnSpc>
              <a:buNone/>
            </a:pPr>
            <a:r>
              <a:rPr lang="en-US" sz="1100" dirty="0">
                <a:cs typeface="Arial" charset="0"/>
              </a:rPr>
              <a:t>  // 7.2) says reads can be carried out speculatively and in</a:t>
            </a:r>
          </a:p>
          <a:p>
            <a:pPr marL="609600" indent="-609600" eaLnBrk="1" hangingPunct="1">
              <a:lnSpc>
                <a:spcPct val="70000"/>
              </a:lnSpc>
              <a:buNone/>
            </a:pPr>
            <a:r>
              <a:rPr lang="en-US" sz="1100" dirty="0">
                <a:cs typeface="Arial" charset="0"/>
              </a:rPr>
              <a:t>  // any order, which implies we need to serialize here.</a:t>
            </a:r>
          </a:p>
          <a:p>
            <a:pPr marL="609600" indent="-609600" eaLnBrk="1" hangingPunct="1">
              <a:lnSpc>
                <a:spcPct val="70000"/>
              </a:lnSpc>
              <a:buNone/>
            </a:pPr>
            <a:r>
              <a:rPr lang="en-US" sz="1100" dirty="0">
                <a:cs typeface="Arial" charset="0"/>
              </a:rPr>
              <a:t>  // But the 2007 Intel 64 Architecture Memory Ordering White</a:t>
            </a:r>
          </a:p>
          <a:p>
            <a:pPr marL="609600" indent="-609600" eaLnBrk="1" hangingPunct="1">
              <a:lnSpc>
                <a:spcPct val="70000"/>
              </a:lnSpc>
              <a:buNone/>
            </a:pPr>
            <a:r>
              <a:rPr lang="en-US" sz="1100" dirty="0">
                <a:cs typeface="Arial" charset="0"/>
              </a:rPr>
              <a:t>  // Paper says that Intel 64 and IA-32 will not move a load</a:t>
            </a:r>
          </a:p>
          <a:p>
            <a:pPr marL="609600" indent="-609600" eaLnBrk="1" hangingPunct="1">
              <a:lnSpc>
                <a:spcPct val="70000"/>
              </a:lnSpc>
              <a:buNone/>
            </a:pPr>
            <a:r>
              <a:rPr lang="en-US" sz="1100" dirty="0">
                <a:cs typeface="Arial" charset="0"/>
              </a:rPr>
              <a:t>  // after a store. So lock-&gt;locked = 0 would work here.</a:t>
            </a:r>
          </a:p>
          <a:p>
            <a:pPr marL="609600" indent="-609600" eaLnBrk="1" hangingPunct="1">
              <a:lnSpc>
                <a:spcPct val="70000"/>
              </a:lnSpc>
              <a:buNone/>
            </a:pPr>
            <a:r>
              <a:rPr lang="en-US" sz="1100" dirty="0">
                <a:cs typeface="Arial" charset="0"/>
              </a:rPr>
              <a:t>  // The </a:t>
            </a:r>
            <a:r>
              <a:rPr lang="en-US" sz="1100" dirty="0" err="1">
                <a:cs typeface="Arial" charset="0"/>
              </a:rPr>
              <a:t>xchg</a:t>
            </a:r>
            <a:r>
              <a:rPr lang="en-US" sz="1100" dirty="0">
                <a:cs typeface="Arial" charset="0"/>
              </a:rPr>
              <a:t> being </a:t>
            </a:r>
            <a:r>
              <a:rPr lang="en-US" sz="1100" dirty="0" err="1">
                <a:cs typeface="Arial" charset="0"/>
              </a:rPr>
              <a:t>asm</a:t>
            </a:r>
            <a:r>
              <a:rPr lang="en-US" sz="1100" dirty="0">
                <a:cs typeface="Arial" charset="0"/>
              </a:rPr>
              <a:t> volatile ensures </a:t>
            </a:r>
            <a:r>
              <a:rPr lang="en-US" sz="1100" dirty="0" err="1">
                <a:cs typeface="Arial" charset="0"/>
              </a:rPr>
              <a:t>gcc</a:t>
            </a:r>
            <a:r>
              <a:rPr lang="en-US" sz="1100" dirty="0">
                <a:cs typeface="Arial" charset="0"/>
              </a:rPr>
              <a:t> emits it after</a:t>
            </a:r>
          </a:p>
          <a:p>
            <a:pPr marL="609600" indent="-609600" eaLnBrk="1" hangingPunct="1">
              <a:lnSpc>
                <a:spcPct val="70000"/>
              </a:lnSpc>
              <a:buNone/>
            </a:pPr>
            <a:r>
              <a:rPr lang="en-US" sz="1100" dirty="0">
                <a:cs typeface="Arial" charset="0"/>
              </a:rPr>
              <a:t>  // the above assignments (and after the critical section).</a:t>
            </a:r>
          </a:p>
          <a:p>
            <a:pPr marL="609600" indent="-609600" eaLnBrk="1" hangingPunct="1">
              <a:lnSpc>
                <a:spcPct val="70000"/>
              </a:lnSpc>
              <a:buNone/>
            </a:pPr>
            <a:r>
              <a:rPr lang="en-US" sz="1300" dirty="0">
                <a:cs typeface="Arial" charset="0"/>
              </a:rPr>
              <a:t>  </a:t>
            </a:r>
            <a:r>
              <a:rPr lang="en-US" sz="1300" b="1" dirty="0" err="1">
                <a:solidFill>
                  <a:srgbClr val="0070C0"/>
                </a:solidFill>
                <a:cs typeface="Arial" charset="0"/>
              </a:rPr>
              <a:t>xchg</a:t>
            </a:r>
            <a:r>
              <a:rPr lang="en-US" sz="1300" b="1" dirty="0">
                <a:solidFill>
                  <a:srgbClr val="0070C0"/>
                </a:solidFill>
                <a:cs typeface="Arial" charset="0"/>
              </a:rPr>
              <a:t>(&amp;</a:t>
            </a:r>
            <a:r>
              <a:rPr lang="en-US" sz="1300" b="1" dirty="0" err="1">
                <a:solidFill>
                  <a:srgbClr val="0070C0"/>
                </a:solidFill>
                <a:cs typeface="Arial" charset="0"/>
              </a:rPr>
              <a:t>lk</a:t>
            </a:r>
            <a:r>
              <a:rPr lang="en-US" sz="1300" b="1" dirty="0">
                <a:solidFill>
                  <a:srgbClr val="0070C0"/>
                </a:solidFill>
                <a:cs typeface="Arial" charset="0"/>
              </a:rPr>
              <a:t>-&gt;locked, 0);</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300" b="1" dirty="0" err="1">
                <a:solidFill>
                  <a:srgbClr val="FF0000"/>
                </a:solidFill>
                <a:cs typeface="Arial" charset="0"/>
              </a:rPr>
              <a:t>popcli</a:t>
            </a:r>
            <a:r>
              <a:rPr lang="en-US" sz="1300" b="1" dirty="0">
                <a:solidFill>
                  <a:srgbClr val="FF0000"/>
                </a:solidFill>
                <a:cs typeface="Arial" charset="0"/>
              </a:rPr>
              <a:t>();</a:t>
            </a:r>
          </a:p>
          <a:p>
            <a:pPr marL="609600" indent="-609600" eaLnBrk="1" hangingPunct="1">
              <a:lnSpc>
                <a:spcPct val="70000"/>
              </a:lnSpc>
              <a:buNone/>
            </a:pPr>
            <a:r>
              <a:rPr lang="en-US" sz="1300" dirty="0">
                <a:cs typeface="Arial" charset="0"/>
              </a:rPr>
              <a:t>}</a:t>
            </a:r>
            <a:endParaRPr lang="en-US" sz="2000" dirty="0">
              <a:cs typeface="Arial" charset="0"/>
            </a:endParaRPr>
          </a:p>
        </p:txBody>
      </p:sp>
    </p:spTree>
    <p:extLst>
      <p:ext uri="{BB962C8B-B14F-4D97-AF65-F5344CB8AC3E}">
        <p14:creationId xmlns:p14="http://schemas.microsoft.com/office/powerpoint/2010/main" val="3366523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34</a:t>
            </a:fld>
            <a:endParaRPr lang="he-IL"/>
          </a:p>
        </p:txBody>
      </p:sp>
      <p:sp>
        <p:nvSpPr>
          <p:cNvPr id="14338" name="Title 1"/>
          <p:cNvSpPr>
            <a:spLocks noGrp="1"/>
          </p:cNvSpPr>
          <p:nvPr>
            <p:ph type="title"/>
          </p:nvPr>
        </p:nvSpPr>
        <p:spPr/>
        <p:txBody>
          <a:bodyPr/>
          <a:lstStyle/>
          <a:p>
            <a:pPr algn="l" eaLnBrk="1" hangingPunct="1"/>
            <a:r>
              <a:rPr lang="en-US" dirty="0">
                <a:cs typeface="Arial" charset="0"/>
              </a:rPr>
              <a:t>XV6 - Scheduler</a:t>
            </a:r>
            <a:endParaRPr lang="he-IL" dirty="0"/>
          </a:p>
        </p:txBody>
      </p:sp>
      <p:sp>
        <p:nvSpPr>
          <p:cNvPr id="3" name="Content Placeholder 2"/>
          <p:cNvSpPr>
            <a:spLocks noGrp="1"/>
          </p:cNvSpPr>
          <p:nvPr>
            <p:ph idx="1"/>
          </p:nvPr>
        </p:nvSpPr>
        <p:spPr>
          <a:xfrm>
            <a:off x="457200" y="1600200"/>
            <a:ext cx="4191000" cy="4525963"/>
          </a:xfrm>
        </p:spPr>
        <p:txBody>
          <a:bodyPr>
            <a:normAutofit/>
          </a:bodyPr>
          <a:lstStyle/>
          <a:p>
            <a:pPr marL="609600" indent="-609600" eaLnBrk="1" hangingPunct="1">
              <a:lnSpc>
                <a:spcPct val="70000"/>
              </a:lnSpc>
              <a:buNone/>
            </a:pPr>
            <a:r>
              <a:rPr lang="en-US" sz="2000" b="1" dirty="0" err="1">
                <a:solidFill>
                  <a:srgbClr val="00B050"/>
                </a:solidFill>
                <a:cs typeface="Arial" charset="0"/>
              </a:rPr>
              <a:t>proc.c</a:t>
            </a:r>
            <a:endParaRPr lang="en-US" sz="2000" b="1" dirty="0">
              <a:solidFill>
                <a:srgbClr val="00B050"/>
              </a:solidFill>
              <a:cs typeface="Arial" charset="0"/>
            </a:endParaRPr>
          </a:p>
          <a:p>
            <a:pPr marL="609600" indent="-609600" eaLnBrk="1" hangingPunct="1">
              <a:lnSpc>
                <a:spcPct val="70000"/>
              </a:lnSpc>
              <a:buNone/>
            </a:pPr>
            <a:endParaRPr lang="en-US" sz="2000" b="1" dirty="0">
              <a:cs typeface="Arial" charset="0"/>
            </a:endParaRPr>
          </a:p>
          <a:p>
            <a:pPr marL="609600" indent="-609600" eaLnBrk="1" hangingPunct="1">
              <a:lnSpc>
                <a:spcPct val="70000"/>
              </a:lnSpc>
              <a:buNone/>
            </a:pPr>
            <a:r>
              <a:rPr lang="en-US" sz="1100" dirty="0">
                <a:cs typeface="Arial" charset="0"/>
              </a:rPr>
              <a:t>// Per-CPU process scheduler.</a:t>
            </a:r>
          </a:p>
          <a:p>
            <a:pPr marL="609600" indent="-609600" eaLnBrk="1" hangingPunct="1">
              <a:lnSpc>
                <a:spcPct val="70000"/>
              </a:lnSpc>
              <a:buNone/>
            </a:pPr>
            <a:r>
              <a:rPr lang="en-US" sz="1100" dirty="0">
                <a:cs typeface="Arial" charset="0"/>
              </a:rPr>
              <a:t>// Each CPU calls scheduler() after setting itself up.</a:t>
            </a:r>
          </a:p>
          <a:p>
            <a:pPr marL="609600" indent="-609600" eaLnBrk="1" hangingPunct="1">
              <a:lnSpc>
                <a:spcPct val="70000"/>
              </a:lnSpc>
              <a:buNone/>
            </a:pPr>
            <a:r>
              <a:rPr lang="en-US" sz="1100" dirty="0">
                <a:cs typeface="Arial" charset="0"/>
              </a:rPr>
              <a:t>// Scheduler never returns.  It loops, doing:</a:t>
            </a:r>
          </a:p>
          <a:p>
            <a:pPr marL="609600" indent="-609600" eaLnBrk="1" hangingPunct="1">
              <a:lnSpc>
                <a:spcPct val="70000"/>
              </a:lnSpc>
              <a:buNone/>
            </a:pPr>
            <a:r>
              <a:rPr lang="en-US" sz="1100" dirty="0">
                <a:cs typeface="Arial" charset="0"/>
              </a:rPr>
              <a:t>//  - choose a process to run</a:t>
            </a:r>
          </a:p>
          <a:p>
            <a:pPr marL="609600" indent="-609600" eaLnBrk="1" hangingPunct="1">
              <a:lnSpc>
                <a:spcPct val="70000"/>
              </a:lnSpc>
              <a:buNone/>
            </a:pPr>
            <a:r>
              <a:rPr lang="en-US" sz="1100" dirty="0">
                <a:cs typeface="Arial" charset="0"/>
              </a:rPr>
              <a:t>//  - </a:t>
            </a:r>
            <a:r>
              <a:rPr lang="en-US" sz="1100" dirty="0" err="1">
                <a:cs typeface="Arial" charset="0"/>
              </a:rPr>
              <a:t>swtch</a:t>
            </a:r>
            <a:r>
              <a:rPr lang="en-US" sz="1100" dirty="0">
                <a:cs typeface="Arial" charset="0"/>
              </a:rPr>
              <a:t> to start running that process</a:t>
            </a:r>
          </a:p>
          <a:p>
            <a:pPr marL="609600" indent="-609600" eaLnBrk="1" hangingPunct="1">
              <a:lnSpc>
                <a:spcPct val="70000"/>
              </a:lnSpc>
              <a:buNone/>
            </a:pPr>
            <a:r>
              <a:rPr lang="en-US" sz="1100" dirty="0">
                <a:cs typeface="Arial" charset="0"/>
              </a:rPr>
              <a:t>//  - eventually that process transfers control</a:t>
            </a:r>
          </a:p>
          <a:p>
            <a:pPr marL="609600" indent="-609600" eaLnBrk="1" hangingPunct="1">
              <a:lnSpc>
                <a:spcPct val="70000"/>
              </a:lnSpc>
              <a:buNone/>
            </a:pPr>
            <a:r>
              <a:rPr lang="en-US" sz="1100" dirty="0">
                <a:cs typeface="Arial" charset="0"/>
              </a:rPr>
              <a:t>//      via </a:t>
            </a:r>
            <a:r>
              <a:rPr lang="en-US" sz="1100" dirty="0" err="1">
                <a:cs typeface="Arial" charset="0"/>
              </a:rPr>
              <a:t>swtch</a:t>
            </a:r>
            <a:r>
              <a:rPr lang="en-US" sz="1100" dirty="0">
                <a:cs typeface="Arial" charset="0"/>
              </a:rPr>
              <a:t> back to the scheduler.</a:t>
            </a:r>
          </a:p>
          <a:p>
            <a:pPr marL="609600" indent="-609600" eaLnBrk="1" hangingPunct="1">
              <a:lnSpc>
                <a:spcPct val="70000"/>
              </a:lnSpc>
              <a:buNone/>
            </a:pPr>
            <a:r>
              <a:rPr lang="en-US" sz="1400" dirty="0">
                <a:cs typeface="Arial" charset="0"/>
              </a:rPr>
              <a:t>void</a:t>
            </a:r>
          </a:p>
          <a:p>
            <a:pPr marL="609600" indent="-609600" eaLnBrk="1" hangingPunct="1">
              <a:lnSpc>
                <a:spcPct val="70000"/>
              </a:lnSpc>
              <a:buNone/>
            </a:pPr>
            <a:r>
              <a:rPr lang="en-US" sz="1400" dirty="0">
                <a:cs typeface="Arial" charset="0"/>
              </a:rPr>
              <a:t>scheduler(void)</a:t>
            </a:r>
          </a:p>
          <a:p>
            <a:pPr marL="609600" indent="-609600" eaLnBrk="1" hangingPunct="1">
              <a:lnSpc>
                <a:spcPct val="70000"/>
              </a:lnSpc>
              <a:buNone/>
            </a:pPr>
            <a:r>
              <a:rPr lang="en-US" sz="1400" dirty="0">
                <a:cs typeface="Arial" charset="0"/>
              </a:rPr>
              <a:t>{</a:t>
            </a:r>
          </a:p>
          <a:p>
            <a:pPr marL="609600" indent="-609600" eaLnBrk="1" hangingPunct="1">
              <a:lnSpc>
                <a:spcPct val="70000"/>
              </a:lnSpc>
              <a:buNone/>
            </a:pPr>
            <a:r>
              <a:rPr lang="en-US" sz="1400" dirty="0">
                <a:cs typeface="Arial" charset="0"/>
              </a:rPr>
              <a:t>  </a:t>
            </a:r>
            <a:r>
              <a:rPr lang="en-US" sz="1400" dirty="0" err="1">
                <a:cs typeface="Arial" charset="0"/>
              </a:rPr>
              <a:t>struct</a:t>
            </a:r>
            <a:r>
              <a:rPr lang="en-US" sz="1400" dirty="0">
                <a:cs typeface="Arial" charset="0"/>
              </a:rPr>
              <a:t> </a:t>
            </a:r>
            <a:r>
              <a:rPr lang="en-US" sz="1400" dirty="0" err="1">
                <a:cs typeface="Arial" charset="0"/>
              </a:rPr>
              <a:t>proc</a:t>
            </a:r>
            <a:r>
              <a:rPr lang="en-US" sz="1400" dirty="0">
                <a:cs typeface="Arial" charset="0"/>
              </a:rPr>
              <a:t> *p;</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400" dirty="0">
                <a:cs typeface="Arial" charset="0"/>
              </a:rPr>
              <a:t>  for(;;){</a:t>
            </a:r>
          </a:p>
          <a:p>
            <a:pPr marL="609600" indent="-609600" eaLnBrk="1" hangingPunct="1">
              <a:lnSpc>
                <a:spcPct val="70000"/>
              </a:lnSpc>
              <a:buNone/>
            </a:pPr>
            <a:r>
              <a:rPr lang="en-US" sz="1400" dirty="0">
                <a:cs typeface="Arial" charset="0"/>
              </a:rPr>
              <a:t>    // Enable interrupts on this processor.</a:t>
            </a:r>
          </a:p>
          <a:p>
            <a:pPr marL="609600" indent="-609600" eaLnBrk="1" hangingPunct="1">
              <a:lnSpc>
                <a:spcPct val="70000"/>
              </a:lnSpc>
              <a:buNone/>
            </a:pPr>
            <a:r>
              <a:rPr lang="en-US" sz="1400" dirty="0">
                <a:cs typeface="Arial" charset="0"/>
              </a:rPr>
              <a:t>    </a:t>
            </a:r>
            <a:r>
              <a:rPr lang="en-US" sz="1400" dirty="0" err="1">
                <a:cs typeface="Arial" charset="0"/>
              </a:rPr>
              <a:t>sti</a:t>
            </a:r>
            <a:r>
              <a:rPr lang="en-US" sz="1400" dirty="0">
                <a:cs typeface="Arial" charset="0"/>
              </a:rPr>
              <a:t>();</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100" dirty="0">
                <a:cs typeface="Arial" charset="0"/>
              </a:rPr>
              <a:t>    // Loop over process table looking for process to run.</a:t>
            </a:r>
          </a:p>
          <a:p>
            <a:pPr marL="609600" indent="-609600" eaLnBrk="1" hangingPunct="1">
              <a:lnSpc>
                <a:spcPct val="70000"/>
              </a:lnSpc>
              <a:buNone/>
            </a:pPr>
            <a:r>
              <a:rPr lang="en-US" sz="1400" dirty="0">
                <a:cs typeface="Arial" charset="0"/>
              </a:rPr>
              <a:t>    </a:t>
            </a:r>
            <a:r>
              <a:rPr lang="en-US" sz="1400" b="1" dirty="0">
                <a:solidFill>
                  <a:srgbClr val="FF0000"/>
                </a:solidFill>
                <a:cs typeface="Arial" charset="0"/>
              </a:rPr>
              <a:t>acquire(&amp;</a:t>
            </a:r>
            <a:r>
              <a:rPr lang="en-US" sz="1400" b="1" dirty="0" err="1">
                <a:solidFill>
                  <a:srgbClr val="FF0000"/>
                </a:solidFill>
                <a:cs typeface="Arial" charset="0"/>
              </a:rPr>
              <a:t>ptable.lock</a:t>
            </a:r>
            <a:r>
              <a:rPr lang="en-US" sz="1400" b="1" dirty="0">
                <a:solidFill>
                  <a:srgbClr val="FF0000"/>
                </a:solidFill>
                <a:cs typeface="Arial" charset="0"/>
              </a:rPr>
              <a:t>);</a:t>
            </a:r>
          </a:p>
          <a:p>
            <a:pPr marL="609600" indent="-609600" eaLnBrk="1" hangingPunct="1">
              <a:lnSpc>
                <a:spcPct val="70000"/>
              </a:lnSpc>
              <a:buNone/>
            </a:pPr>
            <a:r>
              <a:rPr lang="en-US" sz="1400" dirty="0">
                <a:cs typeface="Arial" charset="0"/>
              </a:rPr>
              <a:t>    for(p = </a:t>
            </a:r>
            <a:r>
              <a:rPr lang="en-US" sz="1400" dirty="0" err="1">
                <a:cs typeface="Arial" charset="0"/>
              </a:rPr>
              <a:t>ptable.proc</a:t>
            </a:r>
            <a:r>
              <a:rPr lang="en-US" sz="1400" dirty="0">
                <a:cs typeface="Arial" charset="0"/>
              </a:rPr>
              <a:t>; p &lt; &amp;</a:t>
            </a:r>
            <a:r>
              <a:rPr lang="en-US" sz="1400" dirty="0" err="1">
                <a:cs typeface="Arial" charset="0"/>
              </a:rPr>
              <a:t>ptable.proc</a:t>
            </a:r>
            <a:r>
              <a:rPr lang="en-US" sz="1400" dirty="0">
                <a:cs typeface="Arial" charset="0"/>
              </a:rPr>
              <a:t>[NPROC]; p++){</a:t>
            </a:r>
          </a:p>
          <a:p>
            <a:pPr marL="609600" indent="-609600" eaLnBrk="1" hangingPunct="1">
              <a:lnSpc>
                <a:spcPct val="70000"/>
              </a:lnSpc>
              <a:buNone/>
            </a:pPr>
            <a:r>
              <a:rPr lang="en-US" sz="1400" dirty="0">
                <a:cs typeface="Arial" charset="0"/>
              </a:rPr>
              <a:t>      if(p-&gt;state != RUNNABLE)</a:t>
            </a:r>
          </a:p>
          <a:p>
            <a:pPr marL="609600" indent="-609600" eaLnBrk="1" hangingPunct="1">
              <a:lnSpc>
                <a:spcPct val="70000"/>
              </a:lnSpc>
              <a:buNone/>
            </a:pPr>
            <a:r>
              <a:rPr lang="en-US" sz="1400" dirty="0">
                <a:cs typeface="Arial" charset="0"/>
              </a:rPr>
              <a:t>        continue;</a:t>
            </a:r>
          </a:p>
          <a:p>
            <a:pPr marL="609600" indent="-609600" eaLnBrk="1" hangingPunct="1">
              <a:lnSpc>
                <a:spcPct val="70000"/>
              </a:lnSpc>
              <a:buNone/>
            </a:pPr>
            <a:endParaRPr lang="en-US" sz="1100" dirty="0">
              <a:cs typeface="Arial" charset="0"/>
            </a:endParaRPr>
          </a:p>
          <a:p>
            <a:pPr marL="609600" indent="-609600" algn="l" rtl="0" eaLnBrk="1" hangingPunct="1">
              <a:lnSpc>
                <a:spcPct val="70000"/>
              </a:lnSpc>
              <a:buFont typeface="Arial" charset="0"/>
              <a:buNone/>
            </a:pPr>
            <a:endParaRPr lang="en-US" sz="2000" b="1" dirty="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34</a:t>
            </a:fld>
            <a:endParaRPr lang="he-IL" sz="1200">
              <a:solidFill>
                <a:schemeClr val="tx1">
                  <a:tint val="75000"/>
                </a:schemeClr>
              </a:solidFill>
              <a:latin typeface="+mn-lt"/>
              <a:cs typeface="+mn-cs"/>
            </a:endParaRPr>
          </a:p>
        </p:txBody>
      </p:sp>
      <p:sp>
        <p:nvSpPr>
          <p:cNvPr id="7" name="Content Placeholder 2"/>
          <p:cNvSpPr txBox="1">
            <a:spLocks/>
          </p:cNvSpPr>
          <p:nvPr/>
        </p:nvSpPr>
        <p:spPr bwMode="auto">
          <a:xfrm>
            <a:off x="4800600" y="15240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70000"/>
              </a:lnSpc>
              <a:buFont typeface="Arial" charset="0"/>
              <a:buNone/>
            </a:pPr>
            <a:r>
              <a:rPr lang="en-US" sz="2000" b="1" dirty="0" err="1">
                <a:solidFill>
                  <a:srgbClr val="00B050"/>
                </a:solidFill>
                <a:cs typeface="Arial" charset="0"/>
              </a:rPr>
              <a:t>proc.c</a:t>
            </a:r>
            <a:endParaRPr lang="en-US" sz="2000" b="1" dirty="0">
              <a:solidFill>
                <a:srgbClr val="00B050"/>
              </a:solidFill>
              <a:cs typeface="Arial" charset="0"/>
            </a:endParaRPr>
          </a:p>
          <a:p>
            <a:pPr marL="609600" indent="-609600" eaLnBrk="1" hangingPunct="1">
              <a:lnSpc>
                <a:spcPct val="70000"/>
              </a:lnSpc>
              <a:buFont typeface="Arial" charset="0"/>
              <a:buNone/>
            </a:pPr>
            <a:endParaRPr lang="en-US" sz="2000" b="1" dirty="0">
              <a:cs typeface="Arial" charset="0"/>
            </a:endParaRPr>
          </a:p>
          <a:p>
            <a:pPr marL="609600" indent="-609600" eaLnBrk="1" hangingPunct="1">
              <a:lnSpc>
                <a:spcPct val="70000"/>
              </a:lnSpc>
              <a:buNone/>
            </a:pPr>
            <a:r>
              <a:rPr lang="en-US" sz="1100" dirty="0">
                <a:cs typeface="Arial" charset="0"/>
              </a:rPr>
              <a:t>      // Switch to chosen process.  It is the process's job</a:t>
            </a:r>
          </a:p>
          <a:p>
            <a:pPr marL="609600" indent="-609600" eaLnBrk="1" hangingPunct="1">
              <a:lnSpc>
                <a:spcPct val="70000"/>
              </a:lnSpc>
              <a:buNone/>
            </a:pPr>
            <a:r>
              <a:rPr lang="en-US" sz="1100" dirty="0">
                <a:cs typeface="Arial" charset="0"/>
              </a:rPr>
              <a:t>      // to release </a:t>
            </a:r>
            <a:r>
              <a:rPr lang="en-US" sz="1100" dirty="0" err="1">
                <a:cs typeface="Arial" charset="0"/>
              </a:rPr>
              <a:t>ptable.lock</a:t>
            </a:r>
            <a:r>
              <a:rPr lang="en-US" sz="1100" dirty="0">
                <a:cs typeface="Arial" charset="0"/>
              </a:rPr>
              <a:t> and then reacquire it</a:t>
            </a:r>
          </a:p>
          <a:p>
            <a:pPr marL="609600" indent="-609600" eaLnBrk="1" hangingPunct="1">
              <a:lnSpc>
                <a:spcPct val="70000"/>
              </a:lnSpc>
              <a:buNone/>
            </a:pPr>
            <a:r>
              <a:rPr lang="en-US" sz="1100" dirty="0">
                <a:cs typeface="Arial" charset="0"/>
              </a:rPr>
              <a:t>      // before jumping back to us.</a:t>
            </a:r>
            <a:endParaRPr lang="en-US" sz="1400" dirty="0">
              <a:cs typeface="Arial" charset="0"/>
            </a:endParaRPr>
          </a:p>
          <a:p>
            <a:pPr marL="609600" indent="-609600" eaLnBrk="1" hangingPunct="1">
              <a:lnSpc>
                <a:spcPct val="70000"/>
              </a:lnSpc>
              <a:buNone/>
            </a:pPr>
            <a:r>
              <a:rPr lang="en-US" sz="1400" dirty="0">
                <a:cs typeface="Arial" charset="0"/>
              </a:rPr>
              <a:t>      </a:t>
            </a:r>
            <a:r>
              <a:rPr lang="en-US" sz="1400" dirty="0" err="1">
                <a:cs typeface="Arial" charset="0"/>
              </a:rPr>
              <a:t>proc</a:t>
            </a:r>
            <a:r>
              <a:rPr lang="en-US" sz="1400" dirty="0">
                <a:cs typeface="Arial" charset="0"/>
              </a:rPr>
              <a:t> = p;</a:t>
            </a:r>
          </a:p>
          <a:p>
            <a:pPr marL="609600" indent="-609600" eaLnBrk="1" hangingPunct="1">
              <a:lnSpc>
                <a:spcPct val="70000"/>
              </a:lnSpc>
              <a:buNone/>
            </a:pPr>
            <a:r>
              <a:rPr lang="en-US" sz="1400" dirty="0">
                <a:cs typeface="Arial" charset="0"/>
              </a:rPr>
              <a:t>      </a:t>
            </a:r>
            <a:r>
              <a:rPr lang="en-US" sz="1400" dirty="0" err="1">
                <a:cs typeface="Arial" charset="0"/>
              </a:rPr>
              <a:t>switchuvm</a:t>
            </a:r>
            <a:r>
              <a:rPr lang="en-US" sz="1400" dirty="0">
                <a:cs typeface="Arial" charset="0"/>
              </a:rPr>
              <a:t>(p);</a:t>
            </a:r>
          </a:p>
          <a:p>
            <a:pPr marL="609600" indent="-609600" eaLnBrk="1" hangingPunct="1">
              <a:lnSpc>
                <a:spcPct val="70000"/>
              </a:lnSpc>
              <a:buNone/>
            </a:pPr>
            <a:r>
              <a:rPr lang="en-US" sz="1400" dirty="0">
                <a:cs typeface="Arial" charset="0"/>
              </a:rPr>
              <a:t>      p-&gt;state = RUNNING;</a:t>
            </a:r>
          </a:p>
          <a:p>
            <a:pPr marL="609600" indent="-609600" eaLnBrk="1" hangingPunct="1">
              <a:lnSpc>
                <a:spcPct val="70000"/>
              </a:lnSpc>
              <a:buNone/>
            </a:pPr>
            <a:r>
              <a:rPr lang="en-US" sz="1400" dirty="0">
                <a:cs typeface="Arial" charset="0"/>
              </a:rPr>
              <a:t>      </a:t>
            </a:r>
            <a:r>
              <a:rPr lang="en-US" sz="1400" dirty="0" err="1">
                <a:cs typeface="Arial" charset="0"/>
              </a:rPr>
              <a:t>swtch</a:t>
            </a:r>
            <a:r>
              <a:rPr lang="en-US" sz="1400" dirty="0">
                <a:cs typeface="Arial" charset="0"/>
              </a:rPr>
              <a:t>(&amp;</a:t>
            </a:r>
            <a:r>
              <a:rPr lang="en-US" sz="1400" dirty="0" err="1">
                <a:cs typeface="Arial" charset="0"/>
              </a:rPr>
              <a:t>cpu</a:t>
            </a:r>
            <a:r>
              <a:rPr lang="en-US" sz="1400" dirty="0">
                <a:cs typeface="Arial" charset="0"/>
              </a:rPr>
              <a:t>-&gt;scheduler, </a:t>
            </a:r>
            <a:r>
              <a:rPr lang="en-US" sz="1400" dirty="0" err="1">
                <a:cs typeface="Arial" charset="0"/>
              </a:rPr>
              <a:t>proc</a:t>
            </a:r>
            <a:r>
              <a:rPr lang="en-US" sz="1400" dirty="0">
                <a:cs typeface="Arial" charset="0"/>
              </a:rPr>
              <a:t>-&gt;context);</a:t>
            </a:r>
          </a:p>
          <a:p>
            <a:pPr marL="609600" indent="-609600" eaLnBrk="1" hangingPunct="1">
              <a:lnSpc>
                <a:spcPct val="70000"/>
              </a:lnSpc>
              <a:buNone/>
            </a:pPr>
            <a:r>
              <a:rPr lang="en-US" sz="1400" dirty="0">
                <a:cs typeface="Arial" charset="0"/>
              </a:rPr>
              <a:t>      </a:t>
            </a:r>
            <a:r>
              <a:rPr lang="en-US" sz="1400" dirty="0" err="1">
                <a:cs typeface="Arial" charset="0"/>
              </a:rPr>
              <a:t>switchkvm</a:t>
            </a:r>
            <a:r>
              <a:rPr lang="en-US" sz="1400" dirty="0">
                <a:cs typeface="Arial" charset="0"/>
              </a:rPr>
              <a:t>();</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400" dirty="0">
                <a:cs typeface="Arial" charset="0"/>
              </a:rPr>
              <a:t>      </a:t>
            </a:r>
            <a:r>
              <a:rPr lang="en-US" sz="1100" dirty="0">
                <a:cs typeface="Arial" charset="0"/>
              </a:rPr>
              <a:t>// Process is done running for now.</a:t>
            </a:r>
          </a:p>
          <a:p>
            <a:pPr marL="609600" indent="-609600" eaLnBrk="1" hangingPunct="1">
              <a:lnSpc>
                <a:spcPct val="70000"/>
              </a:lnSpc>
              <a:buNone/>
            </a:pPr>
            <a:r>
              <a:rPr lang="en-US" sz="1100" dirty="0">
                <a:cs typeface="Arial" charset="0"/>
              </a:rPr>
              <a:t>       // It should have changed its p-&gt;state before coming back.</a:t>
            </a:r>
          </a:p>
          <a:p>
            <a:pPr marL="609600" indent="-609600" eaLnBrk="1" hangingPunct="1">
              <a:lnSpc>
                <a:spcPct val="70000"/>
              </a:lnSpc>
              <a:buNone/>
            </a:pPr>
            <a:r>
              <a:rPr lang="en-US" sz="1400" dirty="0">
                <a:cs typeface="Arial" charset="0"/>
              </a:rPr>
              <a:t>      </a:t>
            </a:r>
            <a:r>
              <a:rPr lang="en-US" sz="1400" dirty="0" err="1">
                <a:cs typeface="Arial" charset="0"/>
              </a:rPr>
              <a:t>proc</a:t>
            </a:r>
            <a:r>
              <a:rPr lang="en-US" sz="1400" dirty="0">
                <a:cs typeface="Arial" charset="0"/>
              </a:rPr>
              <a:t> = 0;</a:t>
            </a:r>
          </a:p>
          <a:p>
            <a:pPr marL="609600" indent="-609600" eaLnBrk="1" hangingPunct="1">
              <a:lnSpc>
                <a:spcPct val="70000"/>
              </a:lnSpc>
              <a:buNone/>
            </a:pPr>
            <a:r>
              <a:rPr lang="en-US" sz="1400" dirty="0">
                <a:cs typeface="Arial" charset="0"/>
              </a:rPr>
              <a:t>    }</a:t>
            </a:r>
          </a:p>
          <a:p>
            <a:pPr marL="609600" indent="-609600" eaLnBrk="1" hangingPunct="1">
              <a:lnSpc>
                <a:spcPct val="70000"/>
              </a:lnSpc>
              <a:buNone/>
            </a:pPr>
            <a:r>
              <a:rPr lang="en-US" sz="1400" b="1" dirty="0">
                <a:solidFill>
                  <a:srgbClr val="FF0000"/>
                </a:solidFill>
                <a:cs typeface="Arial" charset="0"/>
              </a:rPr>
              <a:t>    release(&amp;</a:t>
            </a:r>
            <a:r>
              <a:rPr lang="en-US" sz="1400" b="1" dirty="0" err="1">
                <a:solidFill>
                  <a:srgbClr val="FF0000"/>
                </a:solidFill>
                <a:cs typeface="Arial" charset="0"/>
              </a:rPr>
              <a:t>ptable.lock</a:t>
            </a:r>
            <a:r>
              <a:rPr lang="en-US" sz="1400" b="1" dirty="0">
                <a:solidFill>
                  <a:srgbClr val="FF0000"/>
                </a:solidFill>
                <a:cs typeface="Arial" charset="0"/>
              </a:rPr>
              <a:t>);</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400" dirty="0">
                <a:cs typeface="Arial" charset="0"/>
              </a:rPr>
              <a:t>  }</a:t>
            </a:r>
          </a:p>
          <a:p>
            <a:pPr marL="609600" indent="-609600" eaLnBrk="1" hangingPunct="1">
              <a:lnSpc>
                <a:spcPct val="70000"/>
              </a:lnSpc>
              <a:buNone/>
            </a:pPr>
            <a:r>
              <a:rPr lang="en-US" sz="1400" dirty="0">
                <a:cs typeface="Arial" charset="0"/>
              </a:rPr>
              <a:t>}</a:t>
            </a:r>
            <a:endParaRPr lang="en-US" sz="2000" dirty="0">
              <a:cs typeface="Arial" charset="0"/>
            </a:endParaRPr>
          </a:p>
        </p:txBody>
      </p:sp>
    </p:spTree>
    <p:extLst>
      <p:ext uri="{BB962C8B-B14F-4D97-AF65-F5344CB8AC3E}">
        <p14:creationId xmlns:p14="http://schemas.microsoft.com/office/powerpoint/2010/main" val="80878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endParaRPr lang="he-IL" dirty="0"/>
          </a:p>
        </p:txBody>
      </p:sp>
      <p:sp>
        <p:nvSpPr>
          <p:cNvPr id="3" name="Content Placeholder 2"/>
          <p:cNvSpPr>
            <a:spLocks noGrp="1"/>
          </p:cNvSpPr>
          <p:nvPr>
            <p:ph idx="1"/>
          </p:nvPr>
        </p:nvSpPr>
        <p:spPr/>
        <p:txBody>
          <a:bodyPr/>
          <a:lstStyle/>
          <a:p>
            <a:endParaRPr lang="he-IL"/>
          </a:p>
        </p:txBody>
      </p:sp>
      <p:sp>
        <p:nvSpPr>
          <p:cNvPr id="4" name="Slide Number Placeholder 3"/>
          <p:cNvSpPr>
            <a:spLocks noGrp="1"/>
          </p:cNvSpPr>
          <p:nvPr>
            <p:ph type="sldNum" sz="quarter" idx="12"/>
          </p:nvPr>
        </p:nvSpPr>
        <p:spPr/>
        <p:txBody>
          <a:bodyPr/>
          <a:lstStyle/>
          <a:p>
            <a:pPr>
              <a:defRPr/>
            </a:pPr>
            <a:fld id="{6B2F206B-FE72-4B5B-A53C-B5077894A030}" type="slidenum">
              <a:rPr lang="he-IL" smtClean="0"/>
              <a:pPr>
                <a:defRPr/>
              </a:pPr>
              <a:t>35</a:t>
            </a:fld>
            <a:endParaRPr lang="he-IL"/>
          </a:p>
        </p:txBody>
      </p:sp>
    </p:spTree>
    <p:extLst>
      <p:ext uri="{BB962C8B-B14F-4D97-AF65-F5344CB8AC3E}">
        <p14:creationId xmlns:p14="http://schemas.microsoft.com/office/powerpoint/2010/main" val="3276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a:r>
              <a:rPr lang="en-US" dirty="0">
                <a:cs typeface="Times New Roman" pitchFamily="18" charset="0"/>
              </a:rPr>
              <a:t>Question 5a – midterm 2010</a:t>
            </a:r>
          </a:p>
        </p:txBody>
      </p:sp>
      <p:sp>
        <p:nvSpPr>
          <p:cNvPr id="3" name="Content Placeholder 2"/>
          <p:cNvSpPr>
            <a:spLocks noGrp="1"/>
          </p:cNvSpPr>
          <p:nvPr>
            <p:ph idx="1"/>
          </p:nvPr>
        </p:nvSpPr>
        <p:spPr/>
        <p:txBody>
          <a:bodyPr/>
          <a:lstStyle/>
          <a:p>
            <a:pPr marL="0" indent="0">
              <a:buFont typeface="Arial" charset="0"/>
              <a:buNone/>
              <a:defRPr/>
            </a:pPr>
            <a:r>
              <a:rPr lang="en-US" dirty="0"/>
              <a:t>Let A be an </a:t>
            </a:r>
            <a:r>
              <a:rPr lang="en-US" i="1" dirty="0">
                <a:effectLst>
                  <a:outerShdw blurRad="38100" dist="38100" dir="2700000" algn="tl">
                    <a:srgbClr val="000000">
                      <a:alpha val="43137"/>
                    </a:srgbClr>
                  </a:outerShdw>
                </a:effectLst>
              </a:rPr>
              <a:t>n processes</a:t>
            </a:r>
            <a:r>
              <a:rPr lang="en-US" dirty="0"/>
              <a:t> (finite) mutual exclusion algorithm which is applied with the following guarantee: whenever A is used, any process will attempt to access the critical section only once.</a:t>
            </a:r>
          </a:p>
          <a:p>
            <a:pPr marL="0" indent="0">
              <a:buFont typeface="Arial" charset="0"/>
              <a:buNone/>
              <a:defRPr/>
            </a:pPr>
            <a:endParaRPr lang="en-US" dirty="0"/>
          </a:p>
          <a:p>
            <a:pPr marL="0" indent="0">
              <a:buFont typeface="Arial" charset="0"/>
              <a:buNone/>
              <a:defRPr/>
            </a:pPr>
            <a:r>
              <a:rPr lang="en-US" dirty="0"/>
              <a:t>Prove or disprove the following claim:</a:t>
            </a:r>
          </a:p>
          <a:p>
            <a:pPr marL="400050" lvl="1" indent="0">
              <a:buFont typeface="Arial" charset="0"/>
              <a:buNone/>
              <a:defRPr/>
            </a:pPr>
            <a:r>
              <a:rPr lang="en-US" dirty="0">
                <a:solidFill>
                  <a:schemeClr val="accent2"/>
                </a:solidFill>
              </a:rPr>
              <a:t>A is a starvation free algorithm </a:t>
            </a:r>
            <a:r>
              <a:rPr lang="en-US" i="1" dirty="0">
                <a:solidFill>
                  <a:schemeClr val="accent2"/>
                </a:solidFill>
                <a:effectLst>
                  <a:outerShdw blurRad="38100" dist="38100" dir="2700000" algn="tl">
                    <a:srgbClr val="000000">
                      <a:alpha val="43137"/>
                    </a:srgbClr>
                  </a:outerShdw>
                </a:effectLst>
              </a:rPr>
              <a:t>if and only if</a:t>
            </a:r>
            <a:r>
              <a:rPr lang="en-US" dirty="0">
                <a:solidFill>
                  <a:schemeClr val="accent2"/>
                </a:solidFill>
              </a:rPr>
              <a:t> it is a deadlock free algorithm.</a:t>
            </a:r>
          </a:p>
        </p:txBody>
      </p:sp>
      <p:sp>
        <p:nvSpPr>
          <p:cNvPr id="4" name="Slide Number Placeholder 3"/>
          <p:cNvSpPr>
            <a:spLocks noGrp="1"/>
          </p:cNvSpPr>
          <p:nvPr>
            <p:ph type="sldNum" sz="quarter" idx="12"/>
          </p:nvPr>
        </p:nvSpPr>
        <p:spPr/>
        <p:txBody>
          <a:bodyPr/>
          <a:lstStyle/>
          <a:p>
            <a:pPr>
              <a:defRPr/>
            </a:pPr>
            <a:fld id="{9CA9215A-3B4D-43AE-BC77-813C9FE2C077}" type="slidenum">
              <a:rPr lang="he-IL" smtClean="0"/>
              <a:pPr>
                <a:defRPr/>
              </a:pPr>
              <a:t>36</a:t>
            </a:fld>
            <a:endParaRPr lang="he-I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l"/>
            <a:r>
              <a:rPr lang="en-US" dirty="0">
                <a:cs typeface="Times New Roman" pitchFamily="18" charset="0"/>
              </a:rPr>
              <a:t>Answer Q.5a</a:t>
            </a:r>
          </a:p>
        </p:txBody>
      </p:sp>
      <p:sp>
        <p:nvSpPr>
          <p:cNvPr id="3" name="Content Placeholder 2"/>
          <p:cNvSpPr>
            <a:spLocks noGrp="1"/>
          </p:cNvSpPr>
          <p:nvPr>
            <p:ph idx="1"/>
          </p:nvPr>
        </p:nvSpPr>
        <p:spPr/>
        <p:txBody>
          <a:bodyPr>
            <a:normAutofit fontScale="92500" lnSpcReduction="10000"/>
          </a:bodyPr>
          <a:lstStyle/>
          <a:p>
            <a:pPr marL="0" indent="0">
              <a:buFont typeface="Arial" charset="0"/>
              <a:buNone/>
              <a:defRPr/>
            </a:pPr>
            <a:r>
              <a:rPr lang="en-US" dirty="0"/>
              <a:t>The first part of the proof is trivial: starvation freedom also implies deadlock freedom.</a:t>
            </a:r>
          </a:p>
          <a:p>
            <a:pPr marL="0" indent="0">
              <a:buFont typeface="Arial" charset="0"/>
              <a:buNone/>
              <a:defRPr/>
            </a:pPr>
            <a:r>
              <a:rPr lang="en-US" dirty="0"/>
              <a:t>What about the second one?</a:t>
            </a:r>
          </a:p>
          <a:p>
            <a:pPr marL="0" indent="0">
              <a:buFont typeface="Arial" charset="0"/>
              <a:buNone/>
              <a:defRPr/>
            </a:pPr>
            <a:r>
              <a:rPr lang="en-US" dirty="0"/>
              <a:t>Assume that there are n processes and that A is free of deadlocks. Now, let us falsely assume that A is </a:t>
            </a:r>
            <a:r>
              <a:rPr lang="en-US" i="1" dirty="0">
                <a:effectLst>
                  <a:outerShdw blurRad="38100" dist="38100" dir="2700000" algn="tl">
                    <a:srgbClr val="000000">
                      <a:alpha val="43137"/>
                    </a:srgbClr>
                  </a:outerShdw>
                </a:effectLst>
              </a:rPr>
              <a:t>not</a:t>
            </a:r>
            <a:r>
              <a:rPr lang="en-US" dirty="0"/>
              <a:t> a starvation free algorithm and contradict this assumption.</a:t>
            </a:r>
          </a:p>
          <a:p>
            <a:pPr marL="0" indent="0">
              <a:buFont typeface="Arial" charset="0"/>
              <a:buNone/>
              <a:defRPr/>
            </a:pPr>
            <a:r>
              <a:rPr lang="en-US" dirty="0"/>
              <a:t>If A is not a starvation free algorithm, then there must exist some process p</a:t>
            </a:r>
            <a:r>
              <a:rPr lang="en-US" baseline="-25000" dirty="0"/>
              <a:t>i</a:t>
            </a:r>
            <a:r>
              <a:rPr lang="en-US" dirty="0"/>
              <a:t> which goes through infinitely many steps but still can’t enter the CS.</a:t>
            </a:r>
          </a:p>
        </p:txBody>
      </p:sp>
      <p:sp>
        <p:nvSpPr>
          <p:cNvPr id="4" name="Slide Number Placeholder 3"/>
          <p:cNvSpPr>
            <a:spLocks noGrp="1"/>
          </p:cNvSpPr>
          <p:nvPr>
            <p:ph type="sldNum" sz="quarter" idx="12"/>
          </p:nvPr>
        </p:nvSpPr>
        <p:spPr/>
        <p:txBody>
          <a:bodyPr/>
          <a:lstStyle/>
          <a:p>
            <a:pPr>
              <a:defRPr/>
            </a:pPr>
            <a:fld id="{0D9F50B1-5E5C-49FB-8B92-3DE9D534D5B6}" type="slidenum">
              <a:rPr lang="he-IL" smtClean="0"/>
              <a:pPr>
                <a:defRPr/>
              </a:pPr>
              <a:t>37</a:t>
            </a:fld>
            <a:endParaRPr lang="he-I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en-US" dirty="0">
                <a:cs typeface="Times New Roman" pitchFamily="18" charset="0"/>
              </a:rPr>
              <a:t>Answer Q.5a, continued</a:t>
            </a:r>
          </a:p>
        </p:txBody>
      </p:sp>
      <p:sp>
        <p:nvSpPr>
          <p:cNvPr id="3" name="Content Placeholder 2"/>
          <p:cNvSpPr>
            <a:spLocks noGrp="1"/>
          </p:cNvSpPr>
          <p:nvPr>
            <p:ph idx="1"/>
          </p:nvPr>
        </p:nvSpPr>
        <p:spPr/>
        <p:txBody>
          <a:bodyPr>
            <a:normAutofit fontScale="92500" lnSpcReduction="20000"/>
          </a:bodyPr>
          <a:lstStyle/>
          <a:p>
            <a:pPr marL="0" indent="0">
              <a:buFont typeface="Arial" charset="0"/>
              <a:buNone/>
              <a:defRPr/>
            </a:pPr>
            <a:r>
              <a:rPr lang="en-US" dirty="0"/>
              <a:t>While p</a:t>
            </a:r>
            <a:r>
              <a:rPr lang="en-US" baseline="-25000" dirty="0"/>
              <a:t>i</a:t>
            </a:r>
            <a:r>
              <a:rPr lang="en-US" dirty="0"/>
              <a:t> goes through its steps other processes manage to enter the CS (we assumed deadlock freedom). As each process </a:t>
            </a:r>
            <a:r>
              <a:rPr lang="en-US" dirty="0" err="1"/>
              <a:t>p</a:t>
            </a:r>
            <a:r>
              <a:rPr lang="en-US" baseline="-25000" dirty="0" err="1"/>
              <a:t>j</a:t>
            </a:r>
            <a:r>
              <a:rPr lang="en-US" dirty="0"/>
              <a:t> may only enter the CS once, at some point all n-1 processes will go through (in and out of) the CS and we will be left with p</a:t>
            </a:r>
            <a:r>
              <a:rPr lang="en-US" baseline="-25000" dirty="0"/>
              <a:t>i</a:t>
            </a:r>
            <a:r>
              <a:rPr lang="en-US" dirty="0"/>
              <a:t>. At this point, p</a:t>
            </a:r>
            <a:r>
              <a:rPr lang="en-US" baseline="-25000" dirty="0"/>
              <a:t>i</a:t>
            </a:r>
            <a:r>
              <a:rPr lang="en-US" dirty="0"/>
              <a:t> is the only process attempting to enter the CS. Following our initial assumption, there can be no deadlocks and p</a:t>
            </a:r>
            <a:r>
              <a:rPr lang="en-US" baseline="-25000" dirty="0"/>
              <a:t>i</a:t>
            </a:r>
            <a:r>
              <a:rPr lang="en-US" dirty="0"/>
              <a:t> will enter the CS. This contradicts our false assumption that A is not a starvation free algorithm.</a:t>
            </a:r>
          </a:p>
          <a:p>
            <a:pPr marL="0" indent="0">
              <a:buFont typeface="Arial" charset="0"/>
              <a:buNone/>
              <a:defRPr/>
            </a:pPr>
            <a:r>
              <a:rPr lang="en-US" dirty="0">
                <a:hlinkClick r:id="rId3"/>
              </a:rPr>
              <a:t>QED  </a:t>
            </a:r>
            <a:endParaRPr lang="en-US" dirty="0"/>
          </a:p>
        </p:txBody>
      </p:sp>
      <p:sp>
        <p:nvSpPr>
          <p:cNvPr id="4" name="Slide Number Placeholder 3"/>
          <p:cNvSpPr>
            <a:spLocks noGrp="1"/>
          </p:cNvSpPr>
          <p:nvPr>
            <p:ph type="sldNum" sz="quarter" idx="12"/>
          </p:nvPr>
        </p:nvSpPr>
        <p:spPr/>
        <p:txBody>
          <a:bodyPr/>
          <a:lstStyle/>
          <a:p>
            <a:pPr>
              <a:defRPr/>
            </a:pPr>
            <a:fld id="{7B48D0F0-7597-4397-9FF3-0D6E026AAA6A}" type="slidenum">
              <a:rPr lang="he-IL" smtClean="0"/>
              <a:pPr>
                <a:defRPr/>
              </a:pPr>
              <a:t>38</a:t>
            </a:fld>
            <a:endParaRPr lang="he-IL"/>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en-US" dirty="0">
                <a:cs typeface="Times New Roman" pitchFamily="18" charset="0"/>
              </a:rPr>
              <a:t>Question Q.5b – midterm 2010</a:t>
            </a:r>
          </a:p>
        </p:txBody>
      </p:sp>
      <p:sp>
        <p:nvSpPr>
          <p:cNvPr id="31747" name="Content Placeholder 2"/>
          <p:cNvSpPr>
            <a:spLocks noGrp="1"/>
          </p:cNvSpPr>
          <p:nvPr>
            <p:ph idx="1"/>
          </p:nvPr>
        </p:nvSpPr>
        <p:spPr/>
        <p:txBody>
          <a:bodyPr/>
          <a:lstStyle/>
          <a:p>
            <a:pPr marL="0" indent="0">
              <a:buFont typeface="Arial" charset="0"/>
              <a:buNone/>
            </a:pPr>
            <a:r>
              <a:rPr lang="en-US" sz="2400" dirty="0">
                <a:cs typeface="Arial" charset="0"/>
              </a:rPr>
              <a:t>Consider the following simple algorithm similar to that shown in class:</a:t>
            </a:r>
          </a:p>
          <a:p>
            <a:pPr marL="0" indent="0">
              <a:buFont typeface="Arial" charset="0"/>
              <a:buNone/>
            </a:pPr>
            <a:endParaRPr lang="en-US" sz="2400" dirty="0">
              <a:solidFill>
                <a:schemeClr val="accent2"/>
              </a:solidFill>
              <a:cs typeface="Arial" charset="0"/>
            </a:endParaRPr>
          </a:p>
          <a:p>
            <a:pPr marL="0" indent="0">
              <a:buFont typeface="Arial" charset="0"/>
              <a:buNone/>
            </a:pPr>
            <a:endParaRPr lang="en-US" sz="2400" dirty="0">
              <a:solidFill>
                <a:schemeClr val="accent2"/>
              </a:solidFill>
              <a:cs typeface="Arial" charset="0"/>
            </a:endParaRPr>
          </a:p>
          <a:p>
            <a:pPr marL="0" indent="0">
              <a:buFont typeface="Arial" charset="0"/>
              <a:buNone/>
            </a:pPr>
            <a:endParaRPr lang="en-US" sz="2400" dirty="0">
              <a:solidFill>
                <a:schemeClr val="accent2"/>
              </a:solidFill>
              <a:cs typeface="Arial" charset="0"/>
            </a:endParaRPr>
          </a:p>
          <a:p>
            <a:pPr marL="0" indent="0">
              <a:buFont typeface="Arial" charset="0"/>
              <a:buNone/>
            </a:pPr>
            <a:endParaRPr lang="en-US" sz="2400" dirty="0">
              <a:solidFill>
                <a:schemeClr val="accent2"/>
              </a:solidFill>
              <a:cs typeface="Arial" charset="0"/>
            </a:endParaRPr>
          </a:p>
          <a:p>
            <a:pPr marL="0" indent="0">
              <a:buFont typeface="Arial" charset="0"/>
              <a:buNone/>
            </a:pPr>
            <a:endParaRPr lang="en-US" sz="2400" dirty="0">
              <a:solidFill>
                <a:schemeClr val="accent2"/>
              </a:solidFill>
              <a:cs typeface="Arial" charset="0"/>
            </a:endParaRPr>
          </a:p>
          <a:p>
            <a:pPr marL="0" indent="0">
              <a:buFont typeface="Arial" charset="0"/>
              <a:buNone/>
            </a:pPr>
            <a:endParaRPr lang="en-US" sz="2400" dirty="0">
              <a:solidFill>
                <a:schemeClr val="accent2"/>
              </a:solidFill>
              <a:cs typeface="Arial" charset="0"/>
            </a:endParaRPr>
          </a:p>
          <a:p>
            <a:pPr marL="0" indent="0">
              <a:buFont typeface="Arial" charset="0"/>
              <a:buNone/>
            </a:pPr>
            <a:endParaRPr lang="en-US" sz="2400" dirty="0">
              <a:cs typeface="Arial" charset="0"/>
            </a:endParaRPr>
          </a:p>
          <a:p>
            <a:pPr marL="0" indent="0">
              <a:buFont typeface="Arial" charset="0"/>
              <a:buNone/>
            </a:pPr>
            <a:endParaRPr lang="en-US" sz="2400" dirty="0">
              <a:cs typeface="Arial" charset="0"/>
            </a:endParaRPr>
          </a:p>
          <a:p>
            <a:pPr marL="0" indent="0">
              <a:buFont typeface="Arial" charset="0"/>
              <a:buNone/>
            </a:pPr>
            <a:r>
              <a:rPr lang="en-US" sz="2000" dirty="0">
                <a:cs typeface="Arial" charset="0"/>
              </a:rPr>
              <a:t>Is this algorithm deadlock free? Prove or disprove by providing an accurate scenario which leads to a deadlock.</a:t>
            </a:r>
          </a:p>
        </p:txBody>
      </p:sp>
      <p:sp>
        <p:nvSpPr>
          <p:cNvPr id="4" name="Slide Number Placeholder 3"/>
          <p:cNvSpPr>
            <a:spLocks noGrp="1"/>
          </p:cNvSpPr>
          <p:nvPr>
            <p:ph type="sldNum" sz="quarter" idx="12"/>
          </p:nvPr>
        </p:nvSpPr>
        <p:spPr/>
        <p:txBody>
          <a:bodyPr/>
          <a:lstStyle/>
          <a:p>
            <a:pPr>
              <a:defRPr/>
            </a:pPr>
            <a:fld id="{CE6D42D9-4031-4607-9293-F8F174B6C98D}" type="slidenum">
              <a:rPr lang="he-IL" smtClean="0"/>
              <a:pPr>
                <a:defRPr/>
              </a:pPr>
              <a:t>39</a:t>
            </a:fld>
            <a:endParaRPr lang="he-IL" dirty="0"/>
          </a:p>
        </p:txBody>
      </p:sp>
      <p:grpSp>
        <p:nvGrpSpPr>
          <p:cNvPr id="2" name="Group 4"/>
          <p:cNvGrpSpPr>
            <a:grpSpLocks/>
          </p:cNvGrpSpPr>
          <p:nvPr/>
        </p:nvGrpSpPr>
        <p:grpSpPr bwMode="auto">
          <a:xfrm>
            <a:off x="5651500" y="2155825"/>
            <a:ext cx="2736850" cy="1920875"/>
            <a:chOff x="3123" y="2510"/>
            <a:chExt cx="2487" cy="1210"/>
          </a:xfrm>
        </p:grpSpPr>
        <p:sp>
          <p:nvSpPr>
            <p:cNvPr id="6" name="AutoShape 5"/>
            <p:cNvSpPr>
              <a:spLocks noChangeArrowheads="1"/>
            </p:cNvSpPr>
            <p:nvPr/>
          </p:nvSpPr>
          <p:spPr bwMode="auto">
            <a:xfrm>
              <a:off x="3123" y="2510"/>
              <a:ext cx="2487" cy="1210"/>
            </a:xfrm>
            <a:prstGeom prst="roundRect">
              <a:avLst>
                <a:gd name="adj" fmla="val 3366"/>
              </a:avLst>
            </a:prstGeom>
            <a:solidFill>
              <a:srgbClr val="FFFF99"/>
            </a:solidFill>
            <a:ln w="9525">
              <a:solidFill>
                <a:srgbClr val="000000"/>
              </a:solidFill>
              <a:round/>
              <a:headEnd/>
              <a:tailEnd/>
            </a:ln>
          </p:spPr>
          <p:txBody>
            <a:bodyPr wrap="none" anchor="ctr"/>
            <a:lstStyle/>
            <a:p>
              <a:pPr algn="l" rtl="0">
                <a:defRPr/>
              </a:pPr>
              <a:endParaRPr lang="he-IL">
                <a:latin typeface="+mj-lt"/>
              </a:endParaRPr>
            </a:p>
          </p:txBody>
        </p:sp>
        <p:sp>
          <p:nvSpPr>
            <p:cNvPr id="7" name="Text Box 6"/>
            <p:cNvSpPr txBox="1">
              <a:spLocks noChangeArrowheads="1"/>
            </p:cNvSpPr>
            <p:nvPr/>
          </p:nvSpPr>
          <p:spPr bwMode="auto">
            <a:xfrm>
              <a:off x="3345" y="2619"/>
              <a:ext cx="2085" cy="885"/>
            </a:xfrm>
            <a:prstGeom prst="rect">
              <a:avLst/>
            </a:prstGeom>
            <a:noFill/>
            <a:ln w="9525">
              <a:noFill/>
              <a:miter lim="800000"/>
              <a:headEnd/>
              <a:tailEnd/>
            </a:ln>
          </p:spPr>
          <p:txBody>
            <a:bodyPr lIns="0" tIns="0" rIns="0" bIns="0">
              <a:spAutoFit/>
            </a:bodyPr>
            <a:lstStyle/>
            <a:p>
              <a:pPr algn="l" rtl="0">
                <a:lnSpc>
                  <a:spcPct val="95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i="1" dirty="0">
                  <a:effectLst>
                    <a:outerShdw blurRad="38100" dist="38100" dir="2700000" algn="tl">
                      <a:srgbClr val="000000">
                        <a:alpha val="43137"/>
                      </a:srgbClr>
                    </a:outerShdw>
                  </a:effectLst>
                  <a:latin typeface="+mj-lt"/>
                </a:rPr>
                <a:t>Test-and-set</a:t>
              </a:r>
              <a:r>
                <a:rPr lang="en-GB" dirty="0">
                  <a:latin typeface="+mj-lt"/>
                </a:rPr>
                <a:t>(w)</a:t>
              </a:r>
            </a:p>
            <a:p>
              <a:pPr algn="l" rtl="0">
                <a:lnSpc>
                  <a:spcPct val="10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a:latin typeface="+mj-lt"/>
                </a:rPr>
                <a:t>do atomically</a:t>
              </a:r>
            </a:p>
            <a:p>
              <a:pPr algn="l" rtl="0">
                <a:lnSpc>
                  <a:spcPct val="10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a:latin typeface="+mj-lt"/>
                </a:rPr>
                <a:t>   </a:t>
              </a:r>
              <a:r>
                <a:rPr lang="en-GB" dirty="0" err="1">
                  <a:latin typeface="+mj-lt"/>
                </a:rPr>
                <a:t>prev</a:t>
              </a:r>
              <a:r>
                <a:rPr lang="en-GB" dirty="0">
                  <a:latin typeface="+mj-lt"/>
                </a:rPr>
                <a:t>:=w</a:t>
              </a:r>
            </a:p>
            <a:p>
              <a:pPr algn="l" rtl="0">
                <a:lnSpc>
                  <a:spcPct val="10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a:latin typeface="+mj-lt"/>
                </a:rPr>
                <a:t>   w:=1</a:t>
              </a:r>
            </a:p>
            <a:p>
              <a:pPr algn="l" rtl="0">
                <a:lnSpc>
                  <a:spcPct val="10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dirty="0">
                  <a:latin typeface="+mj-lt"/>
                </a:rPr>
                <a:t>   return </a:t>
              </a:r>
              <a:r>
                <a:rPr lang="en-GB" dirty="0" err="1">
                  <a:latin typeface="+mj-lt"/>
                </a:rPr>
                <a:t>prev</a:t>
              </a:r>
              <a:endParaRPr lang="en-GB" dirty="0">
                <a:latin typeface="+mj-lt"/>
              </a:endParaRPr>
            </a:p>
          </p:txBody>
        </p:sp>
      </p:grpSp>
      <p:sp>
        <p:nvSpPr>
          <p:cNvPr id="8" name="Rectangle 2"/>
          <p:cNvSpPr>
            <a:spLocks noChangeArrowheads="1"/>
          </p:cNvSpPr>
          <p:nvPr/>
        </p:nvSpPr>
        <p:spPr bwMode="auto">
          <a:xfrm>
            <a:off x="611188" y="2362200"/>
            <a:ext cx="4608512" cy="3505200"/>
          </a:xfrm>
          <a:prstGeom prst="rect">
            <a:avLst/>
          </a:prstGeom>
          <a:solidFill>
            <a:srgbClr val="FFFFFF"/>
          </a:solidFill>
          <a:ln w="9525">
            <a:solidFill>
              <a:srgbClr val="000000"/>
            </a:solidFill>
            <a:miter lim="800000"/>
            <a:headEnd/>
            <a:tailEnd/>
          </a:ln>
        </p:spPr>
        <p:txBody>
          <a:bodyPr/>
          <a:lstStyle/>
          <a:p>
            <a:pPr algn="l" rtl="0">
              <a:defRPr/>
            </a:pPr>
            <a:r>
              <a:rPr lang="en-US" sz="1500" dirty="0"/>
              <a:t>1    </a:t>
            </a:r>
            <a:r>
              <a:rPr lang="en-US" sz="1500" dirty="0" err="1">
                <a:solidFill>
                  <a:srgbClr val="00B050"/>
                </a:solidFill>
              </a:rPr>
              <a:t>int</a:t>
            </a:r>
            <a:r>
              <a:rPr lang="en-US" sz="1500" dirty="0">
                <a:solidFill>
                  <a:srgbClr val="00B050"/>
                </a:solidFill>
              </a:rPr>
              <a:t> </a:t>
            </a:r>
            <a:r>
              <a:rPr lang="en-US" sz="1500" dirty="0"/>
              <a:t>lock initially </a:t>
            </a:r>
            <a:r>
              <a:rPr lang="he-IL" sz="1500" dirty="0"/>
              <a:t>0</a:t>
            </a:r>
            <a:endParaRPr lang="en-US" sz="1500" dirty="0"/>
          </a:p>
          <a:p>
            <a:pPr algn="l" rtl="0">
              <a:defRPr/>
            </a:pPr>
            <a:r>
              <a:rPr lang="en-US" sz="1500" dirty="0"/>
              <a:t>2    </a:t>
            </a:r>
            <a:r>
              <a:rPr lang="en-US" sz="1500" dirty="0" err="1">
                <a:solidFill>
                  <a:srgbClr val="00B050"/>
                </a:solidFill>
              </a:rPr>
              <a:t>boolean</a:t>
            </a:r>
            <a:r>
              <a:rPr lang="en-US" sz="1500" dirty="0"/>
              <a:t> interested[n] initially {false,…,false}</a:t>
            </a:r>
            <a:br>
              <a:rPr lang="en-US" sz="1500" dirty="0"/>
            </a:br>
            <a:endParaRPr lang="en-US" sz="1500" dirty="0"/>
          </a:p>
          <a:p>
            <a:pPr algn="l" rtl="0">
              <a:defRPr/>
            </a:pPr>
            <a:r>
              <a:rPr lang="en-US" sz="1500" u="sng" dirty="0"/>
              <a:t>Code for </a:t>
            </a:r>
            <a:r>
              <a:rPr lang="en-US" sz="1500" u="sng" dirty="0" err="1"/>
              <a:t>procss</a:t>
            </a:r>
            <a:r>
              <a:rPr lang="en-US" sz="1500" u="sng" dirty="0"/>
              <a:t> i</a:t>
            </a:r>
            <a:r>
              <a:rPr lang="en-US" sz="1500" u="sng" dirty="0">
                <a:sym typeface="Symbol"/>
              </a:rPr>
              <a:t></a:t>
            </a:r>
            <a:r>
              <a:rPr lang="en-US" sz="1500" u="sng" dirty="0"/>
              <a:t>{0,…,n-1}</a:t>
            </a:r>
            <a:endParaRPr lang="en-US" sz="1500" dirty="0"/>
          </a:p>
          <a:p>
            <a:pPr algn="l" rtl="0">
              <a:defRPr/>
            </a:pPr>
            <a:r>
              <a:rPr lang="en-US" sz="1500" dirty="0"/>
              <a:t>3    interested[i]:=true</a:t>
            </a:r>
          </a:p>
          <a:p>
            <a:pPr algn="l" rtl="0">
              <a:defRPr/>
            </a:pPr>
            <a:r>
              <a:rPr lang="en-US" sz="1500" dirty="0"/>
              <a:t>4    </a:t>
            </a:r>
            <a:r>
              <a:rPr lang="en-US" sz="1500" dirty="0">
                <a:solidFill>
                  <a:schemeClr val="accent1"/>
                </a:solidFill>
              </a:rPr>
              <a:t>await</a:t>
            </a:r>
            <a:r>
              <a:rPr lang="en-US" sz="1500" dirty="0"/>
              <a:t> ((test-and-set(lock)=0) </a:t>
            </a:r>
            <a:r>
              <a:rPr lang="en-US" sz="1500" dirty="0">
                <a:solidFill>
                  <a:schemeClr val="accent1"/>
                </a:solidFill>
              </a:rPr>
              <a:t>OR</a:t>
            </a:r>
            <a:r>
              <a:rPr lang="en-US" sz="1500" dirty="0"/>
              <a:t> (interested[i] =false))</a:t>
            </a:r>
          </a:p>
          <a:p>
            <a:pPr algn="l" rtl="0">
              <a:defRPr/>
            </a:pPr>
            <a:r>
              <a:rPr lang="en-US" sz="1500" dirty="0"/>
              <a:t>5    </a:t>
            </a:r>
            <a:r>
              <a:rPr lang="en-US" sz="1500" i="1" dirty="0">
                <a:solidFill>
                  <a:schemeClr val="accent2"/>
                </a:solidFill>
                <a:effectLst>
                  <a:outerShdw blurRad="38100" dist="38100" dir="2700000" algn="tl">
                    <a:srgbClr val="000000">
                      <a:alpha val="43137"/>
                    </a:srgbClr>
                  </a:outerShdw>
                </a:effectLst>
              </a:rPr>
              <a:t>Critical Section</a:t>
            </a:r>
          </a:p>
          <a:p>
            <a:pPr algn="l" rtl="0">
              <a:defRPr/>
            </a:pPr>
            <a:r>
              <a:rPr lang="en-US" sz="1500" dirty="0"/>
              <a:t>6     j:=(i+1) modulo n</a:t>
            </a:r>
          </a:p>
          <a:p>
            <a:pPr algn="l" rtl="0">
              <a:defRPr/>
            </a:pPr>
            <a:r>
              <a:rPr lang="en-US" sz="1500" dirty="0"/>
              <a:t>7    </a:t>
            </a:r>
            <a:r>
              <a:rPr lang="en-US" sz="1500" dirty="0">
                <a:solidFill>
                  <a:schemeClr val="accent1"/>
                </a:solidFill>
              </a:rPr>
              <a:t>while</a:t>
            </a:r>
            <a:r>
              <a:rPr lang="en-US" sz="1500" dirty="0"/>
              <a:t> (j ≠ i) </a:t>
            </a:r>
            <a:r>
              <a:rPr lang="en-US" sz="1500" dirty="0">
                <a:solidFill>
                  <a:schemeClr val="accent1"/>
                </a:solidFill>
              </a:rPr>
              <a:t>AND</a:t>
            </a:r>
            <a:r>
              <a:rPr lang="en-US" sz="1500" dirty="0"/>
              <a:t> (interested[j] = false)</a:t>
            </a:r>
          </a:p>
          <a:p>
            <a:pPr algn="l" rtl="0">
              <a:defRPr/>
            </a:pPr>
            <a:r>
              <a:rPr lang="en-US" sz="1500" dirty="0"/>
              <a:t>8     	j:=(j+1) modulo n</a:t>
            </a:r>
          </a:p>
          <a:p>
            <a:pPr algn="l" rtl="0">
              <a:defRPr/>
            </a:pPr>
            <a:r>
              <a:rPr lang="en-US" sz="1500" dirty="0"/>
              <a:t>9     </a:t>
            </a:r>
            <a:r>
              <a:rPr lang="en-US" sz="1500" dirty="0">
                <a:solidFill>
                  <a:schemeClr val="accent1"/>
                </a:solidFill>
              </a:rPr>
              <a:t>if</a:t>
            </a:r>
            <a:r>
              <a:rPr lang="en-US" sz="1500" dirty="0"/>
              <a:t> (j=i)</a:t>
            </a:r>
          </a:p>
          <a:p>
            <a:pPr algn="l" rtl="0">
              <a:defRPr/>
            </a:pPr>
            <a:r>
              <a:rPr lang="en-US" sz="1500" dirty="0"/>
              <a:t>10   	lock:=0</a:t>
            </a:r>
          </a:p>
          <a:p>
            <a:pPr algn="l" rtl="0">
              <a:defRPr/>
            </a:pPr>
            <a:r>
              <a:rPr lang="en-US" sz="1500" dirty="0"/>
              <a:t>11   </a:t>
            </a:r>
            <a:r>
              <a:rPr lang="en-US" sz="1500" dirty="0">
                <a:solidFill>
                  <a:schemeClr val="accent1"/>
                </a:solidFill>
              </a:rPr>
              <a:t>else</a:t>
            </a:r>
          </a:p>
          <a:p>
            <a:pPr algn="l" rtl="0">
              <a:defRPr/>
            </a:pPr>
            <a:r>
              <a:rPr lang="en-US" sz="1500" dirty="0"/>
              <a:t>12   	interested[j]:=false</a:t>
            </a:r>
          </a:p>
          <a:p>
            <a:pPr algn="l" rtl="0">
              <a:defRPr/>
            </a:pPr>
            <a:r>
              <a:rPr lang="en-US" sz="1500" dirty="0"/>
              <a:t>13   interested[i]=false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4AA902AD-C4E2-4851-B63A-D81F18D493A8}" type="slidenum">
              <a:rPr lang="he-IL"/>
              <a:pPr>
                <a:defRPr/>
              </a:pPr>
              <a:t>4</a:t>
            </a:fld>
            <a:endParaRPr lang="he-IL"/>
          </a:p>
        </p:txBody>
      </p:sp>
      <p:sp>
        <p:nvSpPr>
          <p:cNvPr id="5122" name="Title 1"/>
          <p:cNvSpPr>
            <a:spLocks noGrp="1"/>
          </p:cNvSpPr>
          <p:nvPr>
            <p:ph type="title"/>
          </p:nvPr>
        </p:nvSpPr>
        <p:spPr/>
        <p:txBody>
          <a:bodyPr/>
          <a:lstStyle/>
          <a:p>
            <a:pPr algn="l" rtl="0" eaLnBrk="1" hangingPunct="1"/>
            <a:r>
              <a:rPr lang="en-US" dirty="0">
                <a:cs typeface="Times New Roman" pitchFamily="18" charset="0"/>
              </a:rPr>
              <a:t>Solution Archetypes</a:t>
            </a:r>
            <a:endParaRPr lang="he-IL" dirty="0"/>
          </a:p>
        </p:txBody>
      </p:sp>
      <p:sp>
        <p:nvSpPr>
          <p:cNvPr id="5123" name="Content Placeholder 2"/>
          <p:cNvSpPr>
            <a:spLocks noGrp="1"/>
          </p:cNvSpPr>
          <p:nvPr>
            <p:ph idx="1"/>
          </p:nvPr>
        </p:nvSpPr>
        <p:spPr/>
        <p:txBody>
          <a:bodyPr>
            <a:normAutofit fontScale="77500" lnSpcReduction="20000"/>
          </a:bodyPr>
          <a:lstStyle/>
          <a:p>
            <a:pPr algn="l" rtl="0" eaLnBrk="1" hangingPunct="1"/>
            <a:r>
              <a:rPr lang="en-US" dirty="0">
                <a:cs typeface="Arial" charset="0"/>
              </a:rPr>
              <a:t>Busy wait</a:t>
            </a:r>
          </a:p>
          <a:p>
            <a:pPr lvl="1" algn="l" rtl="0" eaLnBrk="1" hangingPunct="1"/>
            <a:r>
              <a:rPr lang="en-US" dirty="0">
                <a:cs typeface="Arial" charset="0"/>
              </a:rPr>
              <a:t>Wastes CPU</a:t>
            </a:r>
          </a:p>
          <a:p>
            <a:pPr lvl="1" algn="l" rtl="0" eaLnBrk="1" hangingPunct="1"/>
            <a:r>
              <a:rPr lang="en-US" dirty="0">
                <a:cs typeface="Arial" charset="0"/>
              </a:rPr>
              <a:t>Priority inversion with busy waiting (</a:t>
            </a:r>
            <a:r>
              <a:rPr lang="en-US" baseline="30000" dirty="0">
                <a:cs typeface="Arial" charset="0"/>
              </a:rPr>
              <a:t>*</a:t>
            </a:r>
            <a:r>
              <a:rPr lang="en-US" dirty="0">
                <a:cs typeface="Arial" charset="0"/>
              </a:rPr>
              <a:t>):</a:t>
            </a:r>
            <a:br>
              <a:rPr lang="en-US" dirty="0">
                <a:cs typeface="Arial" charset="0"/>
              </a:rPr>
            </a:br>
            <a:r>
              <a:rPr lang="en-US" dirty="0">
                <a:cs typeface="Arial" charset="0"/>
              </a:rPr>
              <a:t>Task </a:t>
            </a:r>
            <a:r>
              <a:rPr lang="en-US" i="1" dirty="0">
                <a:effectLst>
                  <a:outerShdw blurRad="38100" dist="38100" dir="2700000" algn="tl">
                    <a:srgbClr val="000000">
                      <a:alpha val="43137"/>
                    </a:srgbClr>
                  </a:outerShdw>
                </a:effectLst>
                <a:cs typeface="Arial" charset="0"/>
              </a:rPr>
              <a:t>L</a:t>
            </a:r>
            <a:r>
              <a:rPr lang="en-US" dirty="0">
                <a:cs typeface="Arial" charset="0"/>
              </a:rPr>
              <a:t> (low priority) runs and gains exclusive use of resource </a:t>
            </a:r>
            <a:r>
              <a:rPr lang="en-US" i="1" dirty="0">
                <a:effectLst>
                  <a:outerShdw blurRad="38100" dist="38100" dir="2700000" algn="tl">
                    <a:srgbClr val="000000">
                      <a:alpha val="43137"/>
                    </a:srgbClr>
                  </a:outerShdw>
                </a:effectLst>
                <a:cs typeface="Arial" charset="0"/>
              </a:rPr>
              <a:t>R</a:t>
            </a:r>
            <a:r>
              <a:rPr lang="en-US" dirty="0">
                <a:cs typeface="Arial" charset="0"/>
              </a:rPr>
              <a:t>. </a:t>
            </a:r>
            <a:r>
              <a:rPr lang="en-US" i="1" dirty="0">
                <a:effectLst>
                  <a:outerShdw blurRad="38100" dist="38100" dir="2700000" algn="tl">
                    <a:srgbClr val="000000">
                      <a:alpha val="43137"/>
                    </a:srgbClr>
                  </a:outerShdw>
                </a:effectLst>
                <a:cs typeface="Arial" charset="0"/>
              </a:rPr>
              <a:t>H</a:t>
            </a:r>
            <a:r>
              <a:rPr lang="en-US" dirty="0">
                <a:cs typeface="Arial" charset="0"/>
              </a:rPr>
              <a:t> (high priority) task is introduced and attempts to acquire </a:t>
            </a:r>
            <a:r>
              <a:rPr lang="en-US" i="1" dirty="0">
                <a:effectLst>
                  <a:outerShdw blurRad="38100" dist="38100" dir="2700000" algn="tl">
                    <a:srgbClr val="000000">
                      <a:alpha val="43137"/>
                    </a:srgbClr>
                  </a:outerShdw>
                </a:effectLst>
                <a:cs typeface="Arial" charset="0"/>
              </a:rPr>
              <a:t>R</a:t>
            </a:r>
            <a:r>
              <a:rPr lang="en-US" dirty="0">
                <a:cs typeface="Arial" charset="0"/>
              </a:rPr>
              <a:t> and must therefore wait. Note that since H is busy waiting it may still be scheduled (its state remains </a:t>
            </a:r>
            <a:r>
              <a:rPr lang="en-US" i="1" dirty="0" err="1">
                <a:cs typeface="Arial" charset="0"/>
              </a:rPr>
              <a:t>runnable</a:t>
            </a:r>
            <a:r>
              <a:rPr lang="en-US" dirty="0">
                <a:cs typeface="Arial" charset="0"/>
              </a:rPr>
              <a:t>). </a:t>
            </a:r>
            <a:br>
              <a:rPr lang="en-US" dirty="0">
                <a:cs typeface="Arial" charset="0"/>
              </a:rPr>
            </a:br>
            <a:r>
              <a:rPr lang="en-US" dirty="0">
                <a:cs typeface="Arial" charset="0"/>
              </a:rPr>
              <a:t>Result: </a:t>
            </a:r>
            <a:r>
              <a:rPr lang="en-US" i="1" dirty="0">
                <a:effectLst>
                  <a:outerShdw blurRad="38100" dist="38100" dir="2700000" algn="tl">
                    <a:srgbClr val="000000">
                      <a:alpha val="43137"/>
                    </a:srgbClr>
                  </a:outerShdw>
                </a:effectLst>
                <a:cs typeface="Arial" charset="0"/>
              </a:rPr>
              <a:t>L</a:t>
            </a:r>
            <a:r>
              <a:rPr lang="en-US" dirty="0">
                <a:cs typeface="Arial" charset="0"/>
              </a:rPr>
              <a:t> can’t run and release </a:t>
            </a:r>
            <a:r>
              <a:rPr lang="en-US" i="1" dirty="0">
                <a:effectLst>
                  <a:outerShdw blurRad="38100" dist="38100" dir="2700000" algn="tl">
                    <a:srgbClr val="000000">
                      <a:alpha val="43137"/>
                    </a:srgbClr>
                  </a:outerShdw>
                </a:effectLst>
                <a:cs typeface="Arial" charset="0"/>
              </a:rPr>
              <a:t>R</a:t>
            </a:r>
            <a:r>
              <a:rPr lang="en-US" dirty="0">
                <a:cs typeface="Arial" charset="0"/>
              </a:rPr>
              <a:t> because </a:t>
            </a:r>
            <a:r>
              <a:rPr lang="en-US" i="1" dirty="0">
                <a:effectLst>
                  <a:outerShdw blurRad="38100" dist="38100" dir="2700000" algn="tl">
                    <a:srgbClr val="000000">
                      <a:alpha val="43137"/>
                    </a:srgbClr>
                  </a:outerShdw>
                </a:effectLst>
                <a:cs typeface="Arial" charset="0"/>
              </a:rPr>
              <a:t>H</a:t>
            </a:r>
            <a:r>
              <a:rPr lang="en-US" dirty="0">
                <a:cs typeface="Arial" charset="0"/>
              </a:rPr>
              <a:t> is of higher priority and is scheduled to run before it. </a:t>
            </a:r>
            <a:r>
              <a:rPr lang="en-US" i="1" dirty="0">
                <a:effectLst>
                  <a:outerShdw blurRad="38100" dist="38100" dir="2700000" algn="tl">
                    <a:srgbClr val="000000">
                      <a:alpha val="43137"/>
                    </a:srgbClr>
                  </a:outerShdw>
                </a:effectLst>
                <a:cs typeface="Arial" charset="0"/>
              </a:rPr>
              <a:t>H</a:t>
            </a:r>
            <a:r>
              <a:rPr lang="en-US" dirty="0">
                <a:cs typeface="Arial" charset="0"/>
              </a:rPr>
              <a:t> on the other hand can’t proceed past its busy wait loop. </a:t>
            </a:r>
            <a:br>
              <a:rPr lang="en-US" dirty="0">
                <a:cs typeface="Arial" charset="0"/>
              </a:rPr>
            </a:br>
            <a:r>
              <a:rPr lang="en-US" dirty="0">
                <a:cs typeface="Arial" charset="0"/>
              </a:rPr>
              <a:t>Deadlock!</a:t>
            </a:r>
          </a:p>
          <a:p>
            <a:pPr algn="l" rtl="0" eaLnBrk="1" hangingPunct="1"/>
            <a:r>
              <a:rPr lang="en-US" dirty="0">
                <a:cs typeface="Arial" charset="0"/>
              </a:rPr>
              <a:t>Sleep &amp; Wake up</a:t>
            </a:r>
          </a:p>
          <a:p>
            <a:pPr lvl="1" eaLnBrk="1" hangingPunct="1"/>
            <a:r>
              <a:rPr lang="en-US" dirty="0">
                <a:cs typeface="Arial" charset="0"/>
              </a:rPr>
              <a:t>Also prone to priority inversion but will not deadlock.</a:t>
            </a:r>
            <a:br>
              <a:rPr lang="en-US" dirty="0">
                <a:cs typeface="Arial" charset="0"/>
              </a:rPr>
            </a:br>
            <a:r>
              <a:rPr lang="en-US" dirty="0">
                <a:cs typeface="Arial" charset="0"/>
              </a:rPr>
              <a:t>Can you think of a scenario?</a:t>
            </a: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BF754299-43C0-480E-B209-C8068A35F643}" type="slidenum">
              <a:rPr lang="he-IL" sz="1200">
                <a:solidFill>
                  <a:schemeClr val="tx1">
                    <a:tint val="75000"/>
                  </a:schemeClr>
                </a:solidFill>
                <a:latin typeface="+mn-lt"/>
                <a:cs typeface="+mn-cs"/>
              </a:rPr>
              <a:pPr rtl="1" fontAlgn="auto">
                <a:spcBef>
                  <a:spcPts val="0"/>
                </a:spcBef>
                <a:spcAft>
                  <a:spcPts val="0"/>
                </a:spcAft>
                <a:defRPr/>
              </a:pPr>
              <a:t>4</a:t>
            </a:fld>
            <a:endParaRPr lang="he-IL" sz="1200">
              <a:solidFill>
                <a:schemeClr val="tx1">
                  <a:tint val="75000"/>
                </a:schemeClr>
              </a:solidFill>
              <a:latin typeface="+mn-lt"/>
              <a:cs typeface="+mn-cs"/>
            </a:endParaRPr>
          </a:p>
        </p:txBody>
      </p:sp>
      <p:pic>
        <p:nvPicPr>
          <p:cNvPr id="1026" name="Picture 2">
            <a:hlinkClick r:id="rId3"/>
          </p:cNvPr>
          <p:cNvPicPr>
            <a:picLocks noChangeAspect="1" noChangeArrowheads="1"/>
          </p:cNvPicPr>
          <p:nvPr/>
        </p:nvPicPr>
        <p:blipFill>
          <a:blip r:embed="rId4" cstate="print"/>
          <a:srcRect/>
          <a:stretch>
            <a:fillRect/>
          </a:stretch>
        </p:blipFill>
        <p:spPr bwMode="auto">
          <a:xfrm>
            <a:off x="7467600" y="5257800"/>
            <a:ext cx="1066792" cy="1333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a:r>
              <a:rPr lang="en-US" dirty="0">
                <a:cs typeface="Times New Roman" pitchFamily="18" charset="0"/>
              </a:rPr>
              <a:t>Answer Q.5b</a:t>
            </a:r>
          </a:p>
        </p:txBody>
      </p:sp>
      <p:sp>
        <p:nvSpPr>
          <p:cNvPr id="3" name="Content Placeholder 2"/>
          <p:cNvSpPr>
            <a:spLocks noGrp="1"/>
          </p:cNvSpPr>
          <p:nvPr>
            <p:ph idx="1"/>
          </p:nvPr>
        </p:nvSpPr>
        <p:spPr/>
        <p:txBody>
          <a:bodyPr>
            <a:normAutofit fontScale="70000" lnSpcReduction="20000"/>
          </a:bodyPr>
          <a:lstStyle/>
          <a:p>
            <a:pPr marL="0" indent="0">
              <a:buFont typeface="Arial" charset="0"/>
              <a:buNone/>
              <a:defRPr/>
            </a:pPr>
            <a:r>
              <a:rPr lang="en-US" sz="3300" dirty="0"/>
              <a:t>The following scenario results in a </a:t>
            </a:r>
            <a:r>
              <a:rPr lang="en-US" sz="3300" i="1" dirty="0">
                <a:solidFill>
                  <a:schemeClr val="accent2"/>
                </a:solidFill>
                <a:effectLst>
                  <a:outerShdw blurRad="38100" dist="38100" dir="2700000" algn="tl">
                    <a:srgbClr val="000000">
                      <a:alpha val="43137"/>
                    </a:srgbClr>
                  </a:outerShdw>
                </a:effectLst>
              </a:rPr>
              <a:t>deadlock</a:t>
            </a:r>
            <a:r>
              <a:rPr lang="en-US" sz="3300" dirty="0"/>
              <a:t>:</a:t>
            </a:r>
          </a:p>
          <a:p>
            <a:pPr marL="514350" indent="-514350">
              <a:buFont typeface="+mj-lt"/>
              <a:buAutoNum type="arabicPeriod"/>
              <a:defRPr/>
            </a:pPr>
            <a:r>
              <a:rPr lang="en-US" sz="3300" dirty="0"/>
              <a:t>A process p</a:t>
            </a:r>
            <a:r>
              <a:rPr lang="en-US" sz="3300" baseline="-25000" dirty="0"/>
              <a:t>0</a:t>
            </a:r>
            <a:r>
              <a:rPr lang="en-US" sz="3300" dirty="0"/>
              <a:t> is executed and executes all lines up until the beginning of line 13.</a:t>
            </a:r>
            <a:br>
              <a:rPr lang="en-US" sz="3300" dirty="0"/>
            </a:br>
            <a:r>
              <a:rPr lang="en-US" sz="3300" dirty="0"/>
              <a:t>(Note that ‘</a:t>
            </a:r>
            <a:r>
              <a:rPr lang="en-US" sz="3300" dirty="0">
                <a:solidFill>
                  <a:schemeClr val="accent1"/>
                </a:solidFill>
                <a:effectLst>
                  <a:outerShdw blurRad="38100" dist="38100" dir="2700000" algn="tl">
                    <a:srgbClr val="000000">
                      <a:alpha val="43137"/>
                    </a:srgbClr>
                  </a:outerShdw>
                </a:effectLst>
              </a:rPr>
              <a:t>lock</a:t>
            </a:r>
            <a:r>
              <a:rPr lang="en-US" sz="3300" dirty="0"/>
              <a:t>’ is freed)</a:t>
            </a:r>
          </a:p>
          <a:p>
            <a:pPr marL="514350" indent="-514350">
              <a:buFont typeface="+mj-lt"/>
              <a:buAutoNum type="arabicPeriod"/>
              <a:defRPr/>
            </a:pPr>
            <a:r>
              <a:rPr lang="en-US" sz="3300" dirty="0"/>
              <a:t>Another process p</a:t>
            </a:r>
            <a:r>
              <a:rPr lang="en-US" sz="3300" baseline="-25000" dirty="0"/>
              <a:t>1</a:t>
            </a:r>
            <a:r>
              <a:rPr lang="en-US" sz="3300" dirty="0"/>
              <a:t> is executed and allowed to run all the way through the CS. At this point p</a:t>
            </a:r>
            <a:r>
              <a:rPr lang="en-US" sz="3300" baseline="-25000" dirty="0"/>
              <a:t>1</a:t>
            </a:r>
            <a:r>
              <a:rPr lang="en-US" sz="3300" dirty="0"/>
              <a:t> iterates through the other processes and identifies that ‘interested[0]=true’.</a:t>
            </a:r>
          </a:p>
          <a:p>
            <a:pPr marL="514350" indent="-514350">
              <a:buFont typeface="+mj-lt"/>
              <a:buAutoNum type="arabicPeriod"/>
              <a:defRPr/>
            </a:pPr>
            <a:r>
              <a:rPr lang="en-US" sz="3300" dirty="0"/>
              <a:t>As a result p</a:t>
            </a:r>
            <a:r>
              <a:rPr lang="en-US" sz="3300" baseline="-25000" dirty="0"/>
              <a:t>1</a:t>
            </a:r>
            <a:r>
              <a:rPr lang="en-US" sz="3300" dirty="0"/>
              <a:t> resets the value ‘interested[0]:=false’ (line 12) and does not free the lock. It then proceeds to line 13 and exits.</a:t>
            </a:r>
          </a:p>
          <a:p>
            <a:pPr marL="514350" indent="-514350">
              <a:buFont typeface="+mj-lt"/>
              <a:buAutoNum type="arabicPeriod"/>
              <a:defRPr/>
            </a:pPr>
            <a:r>
              <a:rPr lang="en-US" sz="3300" dirty="0"/>
              <a:t>p</a:t>
            </a:r>
            <a:r>
              <a:rPr lang="en-US" sz="3300" baseline="-25000" dirty="0"/>
              <a:t>0</a:t>
            </a:r>
            <a:r>
              <a:rPr lang="en-US" sz="3300" dirty="0"/>
              <a:t> runs line 13.</a:t>
            </a:r>
          </a:p>
          <a:p>
            <a:pPr marL="514350" indent="-514350">
              <a:buFont typeface="+mj-lt"/>
              <a:buAutoNum type="arabicPeriod"/>
              <a:defRPr/>
            </a:pPr>
            <a:r>
              <a:rPr lang="en-US" sz="3300" dirty="0"/>
              <a:t>At this point the system is in a state of deadlock. Any process attempting to enter the CS will be stopped by line 4.</a:t>
            </a:r>
          </a:p>
          <a:p>
            <a:pPr marL="514350" indent="-514350">
              <a:buFont typeface="+mj-lt"/>
              <a:buAutoNum type="arabicPeriod"/>
              <a:defRPr/>
            </a:pPr>
            <a:endParaRPr lang="en-US" dirty="0"/>
          </a:p>
        </p:txBody>
      </p:sp>
      <p:sp>
        <p:nvSpPr>
          <p:cNvPr id="4" name="Slide Number Placeholder 3"/>
          <p:cNvSpPr>
            <a:spLocks noGrp="1"/>
          </p:cNvSpPr>
          <p:nvPr>
            <p:ph type="sldNum" sz="quarter" idx="12"/>
          </p:nvPr>
        </p:nvSpPr>
        <p:spPr/>
        <p:txBody>
          <a:bodyPr/>
          <a:lstStyle/>
          <a:p>
            <a:pPr>
              <a:defRPr/>
            </a:pPr>
            <a:fld id="{763B66F7-CB71-4ABC-BC36-AC6BEE347B2D}" type="slidenum">
              <a:rPr lang="he-IL" smtClean="0"/>
              <a:pPr>
                <a:defRPr/>
              </a:pPr>
              <a:t>40</a:t>
            </a:fld>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3371ECAE-24EA-4869-BD46-1DF4D3EAD5B8}" type="slidenum">
              <a:rPr lang="he-IL"/>
              <a:pPr>
                <a:defRPr/>
              </a:pPr>
              <a:t>5</a:t>
            </a:fld>
            <a:endParaRPr lang="he-IL"/>
          </a:p>
        </p:txBody>
      </p:sp>
      <p:sp>
        <p:nvSpPr>
          <p:cNvPr id="6146" name="Title 1"/>
          <p:cNvSpPr>
            <a:spLocks noGrp="1"/>
          </p:cNvSpPr>
          <p:nvPr>
            <p:ph type="title"/>
          </p:nvPr>
        </p:nvSpPr>
        <p:spPr/>
        <p:txBody>
          <a:bodyPr/>
          <a:lstStyle/>
          <a:p>
            <a:pPr algn="l" rtl="0" eaLnBrk="1" hangingPunct="1"/>
            <a:r>
              <a:rPr lang="en-US">
                <a:cs typeface="Times New Roman" pitchFamily="18" charset="0"/>
              </a:rPr>
              <a:t>Peterson’s Solution</a:t>
            </a:r>
            <a:endParaRPr lang="he-IL"/>
          </a:p>
        </p:txBody>
      </p:sp>
      <p:sp>
        <p:nvSpPr>
          <p:cNvPr id="6147" name="Content Placeholder 2"/>
          <p:cNvSpPr>
            <a:spLocks noGrp="1"/>
          </p:cNvSpPr>
          <p:nvPr>
            <p:ph idx="1"/>
          </p:nvPr>
        </p:nvSpPr>
        <p:spPr/>
        <p:txBody>
          <a:bodyPr/>
          <a:lstStyle/>
          <a:p>
            <a:pPr algn="l" rtl="0" eaLnBrk="1" hangingPunct="1">
              <a:lnSpc>
                <a:spcPct val="80000"/>
              </a:lnSpc>
              <a:buFont typeface="Arial" charset="0"/>
              <a:buNone/>
            </a:pPr>
            <a:r>
              <a:rPr lang="en-US" sz="2600" dirty="0">
                <a:solidFill>
                  <a:srgbClr val="FF0000"/>
                </a:solidFill>
                <a:cs typeface="Arial" charset="0"/>
              </a:rPr>
              <a:t>N</a:t>
            </a:r>
            <a:r>
              <a:rPr lang="en-US" sz="2600" dirty="0">
                <a:cs typeface="Arial" charset="0"/>
              </a:rPr>
              <a:t>=</a:t>
            </a:r>
            <a:r>
              <a:rPr lang="en-US" sz="2600" dirty="0">
                <a:solidFill>
                  <a:srgbClr val="FF0000"/>
                </a:solidFill>
                <a:cs typeface="Arial" charset="0"/>
              </a:rPr>
              <a:t>2</a:t>
            </a:r>
            <a:r>
              <a:rPr lang="en-US" sz="2600" dirty="0">
                <a:cs typeface="Arial" charset="0"/>
              </a:rPr>
              <a:t>;  interested[</a:t>
            </a:r>
            <a:r>
              <a:rPr lang="en-US" sz="2600" dirty="0">
                <a:solidFill>
                  <a:srgbClr val="FF0000"/>
                </a:solidFill>
                <a:cs typeface="Arial" charset="0"/>
              </a:rPr>
              <a:t>0</a:t>
            </a:r>
            <a:r>
              <a:rPr lang="en-US" sz="2600" dirty="0">
                <a:cs typeface="Arial" charset="0"/>
              </a:rPr>
              <a:t>]=interested[</a:t>
            </a:r>
            <a:r>
              <a:rPr lang="en-US" sz="2600" dirty="0">
                <a:solidFill>
                  <a:srgbClr val="FF0000"/>
                </a:solidFill>
                <a:cs typeface="Arial" charset="0"/>
              </a:rPr>
              <a:t>1</a:t>
            </a:r>
            <a:r>
              <a:rPr lang="en-US" sz="2600" dirty="0">
                <a:cs typeface="Arial" charset="0"/>
              </a:rPr>
              <a:t>]=</a:t>
            </a:r>
            <a:r>
              <a:rPr lang="en-US" sz="2600" dirty="0">
                <a:solidFill>
                  <a:srgbClr val="FF0000"/>
                </a:solidFill>
                <a:cs typeface="Arial" charset="0"/>
              </a:rPr>
              <a:t>FALSE</a:t>
            </a:r>
            <a:r>
              <a:rPr lang="en-US" sz="2600" dirty="0">
                <a:cs typeface="Arial" charset="0"/>
              </a:rPr>
              <a:t>;</a:t>
            </a:r>
          </a:p>
          <a:p>
            <a:pPr algn="l" rtl="0" eaLnBrk="1" hangingPunct="1">
              <a:lnSpc>
                <a:spcPct val="80000"/>
              </a:lnSpc>
              <a:buFont typeface="Arial" charset="0"/>
              <a:buNone/>
            </a:pPr>
            <a:r>
              <a:rPr lang="en-US" sz="2600" dirty="0" err="1">
                <a:solidFill>
                  <a:srgbClr val="00B050"/>
                </a:solidFill>
                <a:cs typeface="Arial" charset="0"/>
              </a:rPr>
              <a:t>int</a:t>
            </a:r>
            <a:r>
              <a:rPr lang="en-US" sz="2600" dirty="0">
                <a:cs typeface="Arial" charset="0"/>
              </a:rPr>
              <a:t> turn;			</a:t>
            </a:r>
            <a:r>
              <a:rPr lang="en-US" sz="1800" dirty="0">
                <a:solidFill>
                  <a:schemeClr val="accent2"/>
                </a:solidFill>
                <a:cs typeface="Arial" charset="0"/>
              </a:rPr>
              <a:t>/*  Should be named </a:t>
            </a:r>
            <a:r>
              <a:rPr lang="en-US" sz="1800" b="1" u="sng" dirty="0">
                <a:solidFill>
                  <a:schemeClr val="accent2"/>
                </a:solidFill>
                <a:cs typeface="Arial" charset="0"/>
              </a:rPr>
              <a:t>NOT_MY_TURN</a:t>
            </a:r>
            <a:r>
              <a:rPr lang="en-US" sz="1800" dirty="0">
                <a:solidFill>
                  <a:schemeClr val="accent2"/>
                </a:solidFill>
                <a:cs typeface="Arial" charset="0"/>
              </a:rPr>
              <a:t>  */</a:t>
            </a:r>
          </a:p>
          <a:p>
            <a:pPr algn="l" rtl="0" eaLnBrk="1" hangingPunct="1">
              <a:lnSpc>
                <a:spcPct val="80000"/>
              </a:lnSpc>
              <a:buFont typeface="Arial" charset="0"/>
              <a:buNone/>
            </a:pPr>
            <a:r>
              <a:rPr lang="en-US" sz="2600" dirty="0" err="1">
                <a:solidFill>
                  <a:srgbClr val="00B050"/>
                </a:solidFill>
                <a:cs typeface="Arial" charset="0"/>
              </a:rPr>
              <a:t>int</a:t>
            </a:r>
            <a:r>
              <a:rPr lang="en-US" sz="2600" dirty="0">
                <a:cs typeface="Arial" charset="0"/>
              </a:rPr>
              <a:t> interested[</a:t>
            </a:r>
            <a:r>
              <a:rPr lang="en-US" sz="2600" dirty="0">
                <a:solidFill>
                  <a:srgbClr val="FF0000"/>
                </a:solidFill>
                <a:cs typeface="Arial" charset="0"/>
              </a:rPr>
              <a:t>N</a:t>
            </a:r>
            <a:r>
              <a:rPr lang="en-US" sz="2600" dirty="0">
                <a:cs typeface="Arial" charset="0"/>
              </a:rPr>
              <a:t>];		</a:t>
            </a:r>
            <a:r>
              <a:rPr lang="en-US" sz="1800" dirty="0">
                <a:solidFill>
                  <a:schemeClr val="accent2"/>
                </a:solidFill>
                <a:cs typeface="Arial" charset="0"/>
              </a:rPr>
              <a:t>/* all initially 0  (FALSE)  */</a:t>
            </a:r>
          </a:p>
          <a:p>
            <a:pPr algn="l" rtl="0" eaLnBrk="1" hangingPunct="1">
              <a:lnSpc>
                <a:spcPct val="80000"/>
              </a:lnSpc>
              <a:buFont typeface="Arial" charset="0"/>
              <a:buNone/>
            </a:pPr>
            <a:endParaRPr lang="en-US" sz="1800" dirty="0">
              <a:solidFill>
                <a:schemeClr val="accent2"/>
              </a:solidFill>
              <a:cs typeface="Arial" charset="0"/>
            </a:endParaRPr>
          </a:p>
          <a:p>
            <a:pPr algn="l" rtl="0" eaLnBrk="1" hangingPunct="1">
              <a:lnSpc>
                <a:spcPct val="80000"/>
              </a:lnSpc>
              <a:buFont typeface="Arial" charset="0"/>
              <a:buNone/>
            </a:pPr>
            <a:r>
              <a:rPr lang="en-US" sz="2600" dirty="0">
                <a:solidFill>
                  <a:srgbClr val="00B050"/>
                </a:solidFill>
                <a:cs typeface="Arial" charset="0"/>
              </a:rPr>
              <a:t>void</a:t>
            </a:r>
            <a:r>
              <a:rPr lang="en-US" sz="2600" dirty="0">
                <a:cs typeface="Arial" charset="0"/>
              </a:rPr>
              <a:t>  </a:t>
            </a:r>
            <a:r>
              <a:rPr lang="en-US" sz="2600" b="1" dirty="0" err="1">
                <a:cs typeface="Arial" charset="0"/>
              </a:rPr>
              <a:t>enter_region</a:t>
            </a:r>
            <a:r>
              <a:rPr lang="en-US" sz="2600" dirty="0">
                <a:cs typeface="Arial" charset="0"/>
              </a:rPr>
              <a:t>(</a:t>
            </a:r>
            <a:r>
              <a:rPr lang="en-US" sz="2600" dirty="0" err="1">
                <a:solidFill>
                  <a:srgbClr val="00B050"/>
                </a:solidFill>
                <a:cs typeface="Arial" charset="0"/>
              </a:rPr>
              <a:t>int</a:t>
            </a:r>
            <a:r>
              <a:rPr lang="en-US" sz="2600" dirty="0">
                <a:cs typeface="Arial" charset="0"/>
              </a:rPr>
              <a:t>  process){   	</a:t>
            </a:r>
            <a:r>
              <a:rPr lang="en-US" sz="1800" dirty="0">
                <a:solidFill>
                  <a:schemeClr val="accent2"/>
                </a:solidFill>
                <a:cs typeface="Arial" charset="0"/>
              </a:rPr>
              <a:t>/* who is entering 0 or 1 ? */</a:t>
            </a:r>
            <a:r>
              <a:rPr lang="en-US" sz="2600" dirty="0">
                <a:cs typeface="Arial" charset="0"/>
              </a:rPr>
              <a:t/>
            </a:r>
            <a:br>
              <a:rPr lang="en-US" sz="2600" dirty="0">
                <a:cs typeface="Arial" charset="0"/>
              </a:rPr>
            </a:br>
            <a:r>
              <a:rPr lang="en-US" sz="2600" dirty="0" err="1">
                <a:solidFill>
                  <a:srgbClr val="00B050"/>
                </a:solidFill>
                <a:cs typeface="Arial" charset="0"/>
              </a:rPr>
              <a:t>int</a:t>
            </a:r>
            <a:r>
              <a:rPr lang="en-US" sz="2600" dirty="0">
                <a:cs typeface="Arial" charset="0"/>
              </a:rPr>
              <a:t>  other = </a:t>
            </a:r>
            <a:r>
              <a:rPr lang="en-US" sz="2600" dirty="0">
                <a:solidFill>
                  <a:srgbClr val="FF0000"/>
                </a:solidFill>
                <a:cs typeface="Arial" charset="0"/>
              </a:rPr>
              <a:t>1</a:t>
            </a:r>
            <a:r>
              <a:rPr lang="en-US" sz="2600" dirty="0">
                <a:cs typeface="Arial" charset="0"/>
              </a:rPr>
              <a:t>- process;	</a:t>
            </a:r>
            <a:r>
              <a:rPr lang="en-US" sz="1800" dirty="0">
                <a:solidFill>
                  <a:schemeClr val="accent2"/>
                </a:solidFill>
                <a:cs typeface="Arial" charset="0"/>
              </a:rPr>
              <a:t>/* opposite of process   */</a:t>
            </a:r>
            <a:r>
              <a:rPr lang="en-US" sz="2600" dirty="0">
                <a:cs typeface="Arial" charset="0"/>
              </a:rPr>
              <a:t/>
            </a:r>
            <a:br>
              <a:rPr lang="en-US" sz="2600" dirty="0">
                <a:cs typeface="Arial" charset="0"/>
              </a:rPr>
            </a:br>
            <a:r>
              <a:rPr lang="en-US" sz="2600" dirty="0">
                <a:cs typeface="Arial" charset="0"/>
              </a:rPr>
              <a:t>interested[process] = </a:t>
            </a:r>
            <a:r>
              <a:rPr lang="en-US" sz="2600" dirty="0">
                <a:solidFill>
                  <a:srgbClr val="FF0000"/>
                </a:solidFill>
                <a:cs typeface="Arial" charset="0"/>
              </a:rPr>
              <a:t>TRUE</a:t>
            </a:r>
            <a:r>
              <a:rPr lang="en-US" sz="2600" dirty="0">
                <a:cs typeface="Arial" charset="0"/>
              </a:rPr>
              <a:t>;     </a:t>
            </a:r>
            <a:r>
              <a:rPr lang="en-US" sz="1800" dirty="0">
                <a:solidFill>
                  <a:schemeClr val="accent2"/>
                </a:solidFill>
                <a:cs typeface="Arial" charset="0"/>
              </a:rPr>
              <a:t>/* signal that you're interested */</a:t>
            </a:r>
            <a:r>
              <a:rPr lang="en-US" sz="2600" dirty="0">
                <a:cs typeface="Arial" charset="0"/>
              </a:rPr>
              <a:t/>
            </a:r>
            <a:br>
              <a:rPr lang="en-US" sz="2600" dirty="0">
                <a:cs typeface="Arial" charset="0"/>
              </a:rPr>
            </a:br>
            <a:r>
              <a:rPr lang="en-US" sz="2600" dirty="0">
                <a:cs typeface="Arial" charset="0"/>
              </a:rPr>
              <a:t>turn = process;		         </a:t>
            </a:r>
            <a:r>
              <a:rPr lang="en-US" sz="1800" dirty="0">
                <a:solidFill>
                  <a:schemeClr val="accent2"/>
                </a:solidFill>
                <a:cs typeface="Arial" charset="0"/>
              </a:rPr>
              <a:t>/* set flag  –  </a:t>
            </a:r>
            <a:r>
              <a:rPr lang="en-US" sz="1800" b="1" u="sng" dirty="0">
                <a:solidFill>
                  <a:schemeClr val="accent2"/>
                </a:solidFill>
                <a:cs typeface="Arial" charset="0"/>
              </a:rPr>
              <a:t>NOT</a:t>
            </a:r>
            <a:r>
              <a:rPr lang="en-US" sz="1800" dirty="0">
                <a:solidFill>
                  <a:schemeClr val="accent2"/>
                </a:solidFill>
                <a:cs typeface="Arial" charset="0"/>
              </a:rPr>
              <a:t> my turn */</a:t>
            </a:r>
            <a:r>
              <a:rPr lang="en-US" sz="2600" dirty="0">
                <a:cs typeface="Arial" charset="0"/>
              </a:rPr>
              <a:t/>
            </a:r>
            <a:br>
              <a:rPr lang="en-US" sz="2600" dirty="0">
                <a:cs typeface="Arial" charset="0"/>
              </a:rPr>
            </a:br>
            <a:r>
              <a:rPr lang="en-US" sz="2600" dirty="0">
                <a:solidFill>
                  <a:srgbClr val="376092"/>
                </a:solidFill>
                <a:cs typeface="Arial" charset="0"/>
              </a:rPr>
              <a:t>while</a:t>
            </a:r>
            <a:r>
              <a:rPr lang="en-US" sz="2600" dirty="0">
                <a:cs typeface="Arial" charset="0"/>
              </a:rPr>
              <a:t> (turn == process &amp;&amp; </a:t>
            </a:r>
            <a:br>
              <a:rPr lang="en-US" sz="2600" dirty="0">
                <a:cs typeface="Arial" charset="0"/>
              </a:rPr>
            </a:br>
            <a:r>
              <a:rPr lang="en-US" sz="2600" dirty="0">
                <a:cs typeface="Arial" charset="0"/>
              </a:rPr>
              <a:t>	 interested[other] == </a:t>
            </a:r>
            <a:r>
              <a:rPr lang="en-US" sz="2600" dirty="0">
                <a:solidFill>
                  <a:srgbClr val="FF0000"/>
                </a:solidFill>
                <a:cs typeface="Arial" charset="0"/>
              </a:rPr>
              <a:t>TRUE</a:t>
            </a:r>
            <a:r>
              <a:rPr lang="en-US" sz="2600" dirty="0">
                <a:cs typeface="Arial" charset="0"/>
              </a:rPr>
              <a:t>);    </a:t>
            </a:r>
            <a:r>
              <a:rPr lang="en-US" sz="1800" dirty="0">
                <a:solidFill>
                  <a:schemeClr val="accent2"/>
                </a:solidFill>
                <a:cs typeface="Arial" charset="0"/>
              </a:rPr>
              <a:t>/* null statement */</a:t>
            </a:r>
          </a:p>
          <a:p>
            <a:pPr algn="l" rtl="0" eaLnBrk="1" hangingPunct="1">
              <a:lnSpc>
                <a:spcPct val="80000"/>
              </a:lnSpc>
              <a:buFont typeface="Arial" charset="0"/>
              <a:buNone/>
            </a:pPr>
            <a:r>
              <a:rPr lang="en-US" sz="1800" dirty="0">
                <a:cs typeface="Arial" charset="0"/>
              </a:rPr>
              <a:t>}</a:t>
            </a:r>
          </a:p>
          <a:p>
            <a:pPr algn="l" rtl="0" eaLnBrk="1" hangingPunct="1">
              <a:lnSpc>
                <a:spcPct val="80000"/>
              </a:lnSpc>
              <a:buFont typeface="Arial" charset="0"/>
              <a:buNone/>
            </a:pPr>
            <a:endParaRPr lang="en-US" sz="1800" dirty="0">
              <a:cs typeface="Arial" charset="0"/>
            </a:endParaRPr>
          </a:p>
          <a:p>
            <a:pPr algn="l" rtl="0" eaLnBrk="1" hangingPunct="1">
              <a:lnSpc>
                <a:spcPct val="80000"/>
              </a:lnSpc>
              <a:buFont typeface="Arial" charset="0"/>
              <a:buNone/>
            </a:pPr>
            <a:r>
              <a:rPr lang="en-US" sz="2600" dirty="0">
                <a:solidFill>
                  <a:srgbClr val="00B050"/>
                </a:solidFill>
                <a:cs typeface="Arial" charset="0"/>
              </a:rPr>
              <a:t>void</a:t>
            </a:r>
            <a:r>
              <a:rPr lang="en-US" sz="2600" dirty="0">
                <a:cs typeface="Arial" charset="0"/>
              </a:rPr>
              <a:t>  </a:t>
            </a:r>
            <a:r>
              <a:rPr lang="en-US" sz="2600" b="1" dirty="0" err="1">
                <a:cs typeface="Arial" charset="0"/>
              </a:rPr>
              <a:t>leave_region</a:t>
            </a:r>
            <a:r>
              <a:rPr lang="en-US" sz="2600" dirty="0">
                <a:cs typeface="Arial" charset="0"/>
              </a:rPr>
              <a:t>(</a:t>
            </a:r>
            <a:r>
              <a:rPr lang="en-US" sz="2600" dirty="0" err="1">
                <a:cs typeface="Arial" charset="0"/>
              </a:rPr>
              <a:t>int</a:t>
            </a:r>
            <a:r>
              <a:rPr lang="en-US" sz="2600" dirty="0">
                <a:cs typeface="Arial" charset="0"/>
              </a:rPr>
              <a:t>  process){	</a:t>
            </a:r>
            <a:r>
              <a:rPr lang="en-US" sz="1800" dirty="0">
                <a:solidFill>
                  <a:schemeClr val="accent2"/>
                </a:solidFill>
                <a:cs typeface="Arial" charset="0"/>
              </a:rPr>
              <a:t>/* who is leaving 0 or 1 ? */</a:t>
            </a:r>
            <a:r>
              <a:rPr lang="en-US" sz="1800" dirty="0">
                <a:cs typeface="Arial" charset="0"/>
              </a:rPr>
              <a:t/>
            </a:r>
            <a:br>
              <a:rPr lang="en-US" sz="1800" dirty="0">
                <a:cs typeface="Arial" charset="0"/>
              </a:rPr>
            </a:br>
            <a:r>
              <a:rPr lang="en-US" sz="2600" dirty="0">
                <a:cs typeface="Arial" charset="0"/>
              </a:rPr>
              <a:t>interested[process] = </a:t>
            </a:r>
            <a:r>
              <a:rPr lang="en-US" sz="2600" dirty="0">
                <a:solidFill>
                  <a:srgbClr val="FF0000"/>
                </a:solidFill>
                <a:cs typeface="Arial" charset="0"/>
              </a:rPr>
              <a:t>FALSE</a:t>
            </a:r>
            <a:r>
              <a:rPr lang="en-US" sz="1800" dirty="0">
                <a:cs typeface="Arial" charset="0"/>
              </a:rPr>
              <a:t>;         </a:t>
            </a:r>
            <a:r>
              <a:rPr lang="en-US" sz="1800" dirty="0">
                <a:solidFill>
                  <a:schemeClr val="accent2"/>
                </a:solidFill>
                <a:cs typeface="Arial" charset="0"/>
              </a:rPr>
              <a:t>/* departure from critical region */</a:t>
            </a:r>
          </a:p>
          <a:p>
            <a:pPr algn="l" rtl="0" eaLnBrk="1" hangingPunct="1">
              <a:lnSpc>
                <a:spcPct val="80000"/>
              </a:lnSpc>
              <a:buFont typeface="Arial" charset="0"/>
              <a:buNone/>
            </a:pPr>
            <a:r>
              <a:rPr lang="en-US" sz="1800" dirty="0">
                <a:cs typeface="Arial" charset="0"/>
              </a:rPr>
              <a:t>}</a:t>
            </a:r>
          </a:p>
          <a:p>
            <a:pPr algn="l" rtl="0" eaLnBrk="1" hangingPunct="1">
              <a:lnSpc>
                <a:spcPct val="80000"/>
              </a:lnSpc>
              <a:buFont typeface="Arial" charset="0"/>
              <a:buNone/>
            </a:pPr>
            <a:endParaRPr lang="he-IL" sz="8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B121ED3E-820E-42E3-A7BA-DC3C01B0807D}" type="slidenum">
              <a:rPr lang="he-IL" sz="1200">
                <a:solidFill>
                  <a:schemeClr val="tx1">
                    <a:tint val="75000"/>
                  </a:schemeClr>
                </a:solidFill>
                <a:latin typeface="+mn-lt"/>
                <a:cs typeface="+mn-cs"/>
              </a:rPr>
              <a:pPr rtl="1" fontAlgn="auto">
                <a:spcBef>
                  <a:spcPts val="0"/>
                </a:spcBef>
                <a:spcAft>
                  <a:spcPts val="0"/>
                </a:spcAft>
                <a:defRPr/>
              </a:pPr>
              <a:t>5</a:t>
            </a:fld>
            <a:endParaRPr lang="he-IL" sz="1200">
              <a:solidFill>
                <a:schemeClr val="tx1">
                  <a:tint val="75000"/>
                </a:schemeClr>
              </a:solidFill>
              <a:latin typeface="+mn-lt"/>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של מספר שקופית 5"/>
          <p:cNvSpPr>
            <a:spLocks noGrp="1"/>
          </p:cNvSpPr>
          <p:nvPr>
            <p:ph type="sldNum" sz="quarter" idx="12"/>
          </p:nvPr>
        </p:nvSpPr>
        <p:spPr/>
        <p:txBody>
          <a:bodyPr/>
          <a:lstStyle/>
          <a:p>
            <a:pPr>
              <a:defRPr/>
            </a:pPr>
            <a:fld id="{6BFDA60A-6103-4881-B789-AC3928C35AED}" type="slidenum">
              <a:rPr lang="he-IL"/>
              <a:pPr>
                <a:defRPr/>
              </a:pPr>
              <a:t>6</a:t>
            </a:fld>
            <a:endParaRPr lang="he-IL"/>
          </a:p>
        </p:txBody>
      </p:sp>
      <p:sp>
        <p:nvSpPr>
          <p:cNvPr id="7170" name="Title 1"/>
          <p:cNvSpPr>
            <a:spLocks noGrp="1"/>
          </p:cNvSpPr>
          <p:nvPr>
            <p:ph type="title"/>
          </p:nvPr>
        </p:nvSpPr>
        <p:spPr/>
        <p:txBody>
          <a:bodyPr/>
          <a:lstStyle/>
          <a:p>
            <a:pPr algn="l" rtl="0" eaLnBrk="1" hangingPunct="1"/>
            <a:r>
              <a:rPr lang="en-US">
                <a:cs typeface="Times New Roman" pitchFamily="18" charset="0"/>
              </a:rPr>
              <a:t>Peterson’s Solution</a:t>
            </a:r>
            <a:endParaRPr lang="he-IL"/>
          </a:p>
        </p:txBody>
      </p:sp>
      <p:sp>
        <p:nvSpPr>
          <p:cNvPr id="7171" name="Content Placeholder 2"/>
          <p:cNvSpPr>
            <a:spLocks noGrp="1"/>
          </p:cNvSpPr>
          <p:nvPr>
            <p:ph idx="1"/>
          </p:nvPr>
        </p:nvSpPr>
        <p:spPr>
          <a:xfrm>
            <a:off x="428625" y="2071688"/>
            <a:ext cx="3971925" cy="4381500"/>
          </a:xfrm>
          <a:ln w="38100">
            <a:solidFill>
              <a:srgbClr val="000000"/>
            </a:solidFill>
          </a:ln>
        </p:spPr>
        <p:txBody>
          <a:bodyPr/>
          <a:lstStyle/>
          <a:p>
            <a:pPr eaLnBrk="1" hangingPunct="1">
              <a:lnSpc>
                <a:spcPct val="80000"/>
              </a:lnSpc>
              <a:buNone/>
            </a:pPr>
            <a:r>
              <a:rPr lang="en-US" sz="2100" dirty="0" err="1">
                <a:solidFill>
                  <a:srgbClr val="00B050"/>
                </a:solidFill>
                <a:cs typeface="Arial" charset="0"/>
              </a:rPr>
              <a:t>int</a:t>
            </a:r>
            <a:r>
              <a:rPr lang="en-US" sz="2100" dirty="0">
                <a:cs typeface="Arial" charset="0"/>
              </a:rPr>
              <a:t> interested[</a:t>
            </a:r>
            <a:r>
              <a:rPr lang="en-US" sz="2100" dirty="0">
                <a:solidFill>
                  <a:srgbClr val="FF0000"/>
                </a:solidFill>
                <a:cs typeface="Arial" charset="0"/>
              </a:rPr>
              <a:t>2</a:t>
            </a:r>
            <a:r>
              <a:rPr lang="en-US" sz="2100" dirty="0">
                <a:cs typeface="Arial" charset="0"/>
              </a:rPr>
              <a:t>];</a:t>
            </a:r>
          </a:p>
          <a:p>
            <a:pPr eaLnBrk="1" hangingPunct="1">
              <a:lnSpc>
                <a:spcPct val="80000"/>
              </a:lnSpc>
              <a:buNone/>
            </a:pPr>
            <a:r>
              <a:rPr lang="en-US" sz="2100" dirty="0" err="1">
                <a:solidFill>
                  <a:srgbClr val="00B050"/>
                </a:solidFill>
                <a:cs typeface="Arial" charset="0"/>
              </a:rPr>
              <a:t>int</a:t>
            </a:r>
            <a:r>
              <a:rPr lang="en-US" sz="2100" dirty="0">
                <a:cs typeface="Arial" charset="0"/>
              </a:rPr>
              <a:t> </a:t>
            </a:r>
            <a:r>
              <a:rPr lang="en-US" sz="2100" dirty="0" err="1">
                <a:cs typeface="Arial" charset="0"/>
              </a:rPr>
              <a:t>giveup</a:t>
            </a:r>
            <a:r>
              <a:rPr lang="en-US" sz="2100" dirty="0">
                <a:cs typeface="Arial" charset="0"/>
              </a:rPr>
              <a:t>;</a:t>
            </a:r>
            <a:endParaRPr lang="he-IL" sz="2100" dirty="0">
              <a:cs typeface="Arial" charset="0"/>
            </a:endParaRPr>
          </a:p>
          <a:p>
            <a:pPr algn="l" rtl="0" eaLnBrk="1" hangingPunct="1">
              <a:lnSpc>
                <a:spcPct val="80000"/>
              </a:lnSpc>
              <a:buFont typeface="Arial" charset="0"/>
              <a:buNone/>
            </a:pPr>
            <a:r>
              <a:rPr lang="en-US" sz="2100" dirty="0">
                <a:cs typeface="Arial" charset="0"/>
              </a:rPr>
              <a:t>interested[</a:t>
            </a:r>
            <a:r>
              <a:rPr lang="en-US" sz="2100" dirty="0">
                <a:solidFill>
                  <a:srgbClr val="FF0000"/>
                </a:solidFill>
                <a:cs typeface="Arial" charset="0"/>
              </a:rPr>
              <a:t>0</a:t>
            </a:r>
            <a:r>
              <a:rPr lang="en-US" sz="2100" dirty="0">
                <a:cs typeface="Arial" charset="0"/>
              </a:rPr>
              <a:t>]=interested[</a:t>
            </a:r>
            <a:r>
              <a:rPr lang="en-US" sz="2100" dirty="0">
                <a:solidFill>
                  <a:srgbClr val="FF0000"/>
                </a:solidFill>
                <a:cs typeface="Arial" charset="0"/>
              </a:rPr>
              <a:t>1</a:t>
            </a:r>
            <a:r>
              <a:rPr lang="en-US" sz="2100" dirty="0">
                <a:cs typeface="Arial" charset="0"/>
              </a:rPr>
              <a:t>]=</a:t>
            </a:r>
            <a:r>
              <a:rPr lang="en-US" sz="2100" dirty="0">
                <a:solidFill>
                  <a:srgbClr val="FF0000"/>
                </a:solidFill>
                <a:cs typeface="Arial" charset="0"/>
              </a:rPr>
              <a:t>FALSE</a:t>
            </a:r>
          </a:p>
          <a:p>
            <a:pPr algn="l" rtl="0" eaLnBrk="1" hangingPunct="1">
              <a:lnSpc>
                <a:spcPct val="80000"/>
              </a:lnSpc>
              <a:buFont typeface="Arial" charset="0"/>
              <a:buNone/>
            </a:pPr>
            <a:endParaRPr lang="en-US" sz="2100" dirty="0">
              <a:solidFill>
                <a:schemeClr val="accent2"/>
              </a:solidFill>
              <a:cs typeface="Arial" charset="0"/>
            </a:endParaRPr>
          </a:p>
          <a:p>
            <a:pPr algn="l" rtl="0" eaLnBrk="1" hangingPunct="1">
              <a:lnSpc>
                <a:spcPct val="80000"/>
              </a:lnSpc>
              <a:buFont typeface="Arial" charset="0"/>
              <a:buNone/>
            </a:pPr>
            <a:r>
              <a:rPr lang="en-US" sz="2100" dirty="0">
                <a:solidFill>
                  <a:srgbClr val="00B050"/>
                </a:solidFill>
                <a:cs typeface="Arial" charset="0"/>
              </a:rPr>
              <a:t>void</a:t>
            </a:r>
            <a:r>
              <a:rPr lang="en-US" sz="2100" dirty="0">
                <a:cs typeface="Arial" charset="0"/>
              </a:rPr>
              <a:t>  </a:t>
            </a:r>
            <a:r>
              <a:rPr lang="en-US" sz="2100" b="1" dirty="0" err="1">
                <a:cs typeface="Arial" charset="0"/>
              </a:rPr>
              <a:t>enter_region</a:t>
            </a:r>
            <a:r>
              <a:rPr lang="en-US" sz="2100" dirty="0">
                <a:cs typeface="Arial" charset="0"/>
              </a:rPr>
              <a:t>(</a:t>
            </a:r>
            <a:r>
              <a:rPr lang="en-US" sz="2100" dirty="0">
                <a:solidFill>
                  <a:srgbClr val="00B050"/>
                </a:solidFill>
                <a:cs typeface="Arial" charset="0"/>
              </a:rPr>
              <a:t>…</a:t>
            </a:r>
            <a:r>
              <a:rPr lang="en-US" sz="2100" dirty="0">
                <a:cs typeface="Arial" charset="0"/>
              </a:rPr>
              <a:t>){  	</a:t>
            </a:r>
            <a:br>
              <a:rPr lang="en-US" sz="2100" dirty="0">
                <a:cs typeface="Arial" charset="0"/>
              </a:rPr>
            </a:br>
            <a:r>
              <a:rPr lang="en-US" sz="2100" dirty="0" err="1">
                <a:solidFill>
                  <a:srgbClr val="00B050"/>
                </a:solidFill>
                <a:cs typeface="Arial" charset="0"/>
              </a:rPr>
              <a:t>int</a:t>
            </a:r>
            <a:r>
              <a:rPr lang="en-US" sz="2100" dirty="0">
                <a:cs typeface="Arial" charset="0"/>
              </a:rPr>
              <a:t>  other = </a:t>
            </a:r>
            <a:r>
              <a:rPr lang="en-US" sz="2100" dirty="0">
                <a:solidFill>
                  <a:srgbClr val="FF0000"/>
                </a:solidFill>
                <a:cs typeface="Arial" charset="0"/>
              </a:rPr>
              <a:t>1</a:t>
            </a:r>
            <a:r>
              <a:rPr lang="en-US" sz="2100" dirty="0">
                <a:cs typeface="Arial" charset="0"/>
              </a:rPr>
              <a:t>;	</a:t>
            </a:r>
            <a:br>
              <a:rPr lang="en-US" sz="2100" dirty="0">
                <a:cs typeface="Arial" charset="0"/>
              </a:rPr>
            </a:br>
            <a:r>
              <a:rPr lang="en-US" sz="2100" dirty="0">
                <a:cs typeface="Arial" charset="0"/>
              </a:rPr>
              <a:t>interested[</a:t>
            </a:r>
            <a:r>
              <a:rPr lang="en-US" sz="2100" dirty="0">
                <a:solidFill>
                  <a:srgbClr val="FF0000"/>
                </a:solidFill>
                <a:cs typeface="Arial" charset="0"/>
              </a:rPr>
              <a:t>0</a:t>
            </a:r>
            <a:r>
              <a:rPr lang="en-US" sz="2100" dirty="0">
                <a:cs typeface="Arial" charset="0"/>
              </a:rPr>
              <a:t>] = </a:t>
            </a:r>
            <a:r>
              <a:rPr lang="en-US" sz="2100" dirty="0">
                <a:solidFill>
                  <a:srgbClr val="FF0000"/>
                </a:solidFill>
                <a:cs typeface="Arial" charset="0"/>
              </a:rPr>
              <a:t>TRUE</a:t>
            </a:r>
            <a:r>
              <a:rPr lang="en-US" sz="2100" dirty="0">
                <a:cs typeface="Arial" charset="0"/>
              </a:rPr>
              <a:t>; </a:t>
            </a:r>
            <a:br>
              <a:rPr lang="en-US" sz="2100" dirty="0">
                <a:cs typeface="Arial" charset="0"/>
              </a:rPr>
            </a:br>
            <a:r>
              <a:rPr lang="en-US" sz="2100" dirty="0" err="1">
                <a:cs typeface="Arial" charset="0"/>
              </a:rPr>
              <a:t>giveup</a:t>
            </a:r>
            <a:r>
              <a:rPr lang="en-US" sz="2100" dirty="0">
                <a:cs typeface="Arial" charset="0"/>
              </a:rPr>
              <a:t> = </a:t>
            </a:r>
            <a:r>
              <a:rPr lang="en-US" sz="2100" dirty="0">
                <a:solidFill>
                  <a:srgbClr val="FF0000"/>
                </a:solidFill>
                <a:cs typeface="Arial" charset="0"/>
              </a:rPr>
              <a:t>0</a:t>
            </a:r>
            <a:r>
              <a:rPr lang="en-US" sz="2100" dirty="0">
                <a:cs typeface="Arial" charset="0"/>
              </a:rPr>
              <a:t>;		         </a:t>
            </a:r>
            <a:br>
              <a:rPr lang="en-US" sz="2100" dirty="0">
                <a:cs typeface="Arial" charset="0"/>
              </a:rPr>
            </a:br>
            <a:r>
              <a:rPr lang="en-US" sz="2100" dirty="0">
                <a:solidFill>
                  <a:srgbClr val="376092"/>
                </a:solidFill>
                <a:cs typeface="Arial" charset="0"/>
              </a:rPr>
              <a:t>while</a:t>
            </a:r>
            <a:r>
              <a:rPr lang="en-US" sz="2100" dirty="0">
                <a:cs typeface="Arial" charset="0"/>
              </a:rPr>
              <a:t> (</a:t>
            </a:r>
            <a:r>
              <a:rPr lang="en-US" sz="2100" dirty="0" err="1">
                <a:cs typeface="Arial" charset="0"/>
              </a:rPr>
              <a:t>giveup</a:t>
            </a:r>
            <a:r>
              <a:rPr lang="en-US" sz="2100" dirty="0">
                <a:cs typeface="Arial" charset="0"/>
              </a:rPr>
              <a:t> == </a:t>
            </a:r>
            <a:r>
              <a:rPr lang="en-US" sz="2100" dirty="0">
                <a:solidFill>
                  <a:srgbClr val="FF0000"/>
                </a:solidFill>
                <a:cs typeface="Arial" charset="0"/>
              </a:rPr>
              <a:t>0</a:t>
            </a:r>
            <a:r>
              <a:rPr lang="en-US" sz="2100" dirty="0">
                <a:cs typeface="Arial" charset="0"/>
              </a:rPr>
              <a:t> &amp;&amp; </a:t>
            </a:r>
            <a:br>
              <a:rPr lang="en-US" sz="2100" dirty="0">
                <a:cs typeface="Arial" charset="0"/>
              </a:rPr>
            </a:br>
            <a:r>
              <a:rPr lang="en-US" sz="2100" dirty="0">
                <a:cs typeface="Arial" charset="0"/>
              </a:rPr>
              <a:t>	 interested[</a:t>
            </a:r>
            <a:r>
              <a:rPr lang="en-US" sz="2100" dirty="0">
                <a:solidFill>
                  <a:srgbClr val="FF0000"/>
                </a:solidFill>
                <a:cs typeface="Arial" charset="0"/>
              </a:rPr>
              <a:t>1</a:t>
            </a:r>
            <a:r>
              <a:rPr lang="en-US" sz="2100" dirty="0">
                <a:cs typeface="Arial" charset="0"/>
              </a:rPr>
              <a:t>] == </a:t>
            </a:r>
            <a:r>
              <a:rPr lang="en-US" sz="2100" dirty="0">
                <a:solidFill>
                  <a:srgbClr val="FF0000"/>
                </a:solidFill>
                <a:cs typeface="Arial" charset="0"/>
              </a:rPr>
              <a:t>TRUE</a:t>
            </a:r>
            <a:r>
              <a:rPr lang="en-US" sz="2100" dirty="0">
                <a:cs typeface="Arial" charset="0"/>
              </a:rPr>
              <a:t>);    </a:t>
            </a:r>
            <a:endParaRPr lang="en-US" sz="2100" dirty="0">
              <a:solidFill>
                <a:schemeClr val="accent2"/>
              </a:solidFill>
              <a:cs typeface="Arial" charset="0"/>
            </a:endParaRPr>
          </a:p>
          <a:p>
            <a:pPr algn="l" rtl="0" eaLnBrk="1" hangingPunct="1">
              <a:lnSpc>
                <a:spcPct val="80000"/>
              </a:lnSpc>
              <a:buFont typeface="Arial" charset="0"/>
              <a:buNone/>
            </a:pPr>
            <a:r>
              <a:rPr lang="en-US" sz="2100" dirty="0">
                <a:cs typeface="Arial" charset="0"/>
              </a:rPr>
              <a:t>}</a:t>
            </a:r>
          </a:p>
          <a:p>
            <a:pPr algn="l" rtl="0" eaLnBrk="1" hangingPunct="1">
              <a:lnSpc>
                <a:spcPct val="80000"/>
              </a:lnSpc>
              <a:buFont typeface="Arial" charset="0"/>
              <a:buNone/>
            </a:pPr>
            <a:endParaRPr lang="en-US" sz="2100" dirty="0">
              <a:cs typeface="Arial" charset="0"/>
            </a:endParaRPr>
          </a:p>
          <a:p>
            <a:pPr algn="l" rtl="0" eaLnBrk="1" hangingPunct="1">
              <a:lnSpc>
                <a:spcPct val="80000"/>
              </a:lnSpc>
              <a:buFont typeface="Arial" charset="0"/>
              <a:buNone/>
            </a:pPr>
            <a:r>
              <a:rPr lang="en-US" sz="2100" dirty="0">
                <a:solidFill>
                  <a:srgbClr val="00B050"/>
                </a:solidFill>
                <a:cs typeface="Arial" charset="0"/>
              </a:rPr>
              <a:t>void</a:t>
            </a:r>
            <a:r>
              <a:rPr lang="en-US" sz="2100" dirty="0">
                <a:cs typeface="Arial" charset="0"/>
              </a:rPr>
              <a:t>  </a:t>
            </a:r>
            <a:r>
              <a:rPr lang="en-US" sz="2100" b="1" dirty="0" err="1">
                <a:cs typeface="Arial" charset="0"/>
              </a:rPr>
              <a:t>leave_region</a:t>
            </a:r>
            <a:r>
              <a:rPr lang="en-US" sz="2100" dirty="0">
                <a:cs typeface="Arial" charset="0"/>
              </a:rPr>
              <a:t>(</a:t>
            </a:r>
            <a:r>
              <a:rPr lang="en-US" sz="2100" dirty="0">
                <a:solidFill>
                  <a:srgbClr val="00B050"/>
                </a:solidFill>
                <a:cs typeface="Arial" charset="0"/>
              </a:rPr>
              <a:t>…</a:t>
            </a:r>
            <a:r>
              <a:rPr lang="en-US" sz="2100" dirty="0">
                <a:cs typeface="Arial" charset="0"/>
              </a:rPr>
              <a:t>){	</a:t>
            </a:r>
            <a:br>
              <a:rPr lang="en-US" sz="2100" dirty="0">
                <a:cs typeface="Arial" charset="0"/>
              </a:rPr>
            </a:br>
            <a:r>
              <a:rPr lang="en-US" sz="2100" dirty="0">
                <a:cs typeface="Arial" charset="0"/>
              </a:rPr>
              <a:t>interested[</a:t>
            </a:r>
            <a:r>
              <a:rPr lang="en-US" sz="2100" dirty="0">
                <a:solidFill>
                  <a:srgbClr val="FF0000"/>
                </a:solidFill>
                <a:cs typeface="Arial" charset="0"/>
              </a:rPr>
              <a:t>0</a:t>
            </a:r>
            <a:r>
              <a:rPr lang="en-US" sz="2100" dirty="0">
                <a:cs typeface="Arial" charset="0"/>
              </a:rPr>
              <a:t>] = </a:t>
            </a:r>
            <a:r>
              <a:rPr lang="en-US" sz="2100" dirty="0">
                <a:solidFill>
                  <a:srgbClr val="FF0000"/>
                </a:solidFill>
                <a:cs typeface="Arial" charset="0"/>
              </a:rPr>
              <a:t>FALSE</a:t>
            </a:r>
            <a:r>
              <a:rPr lang="en-US" sz="2100" dirty="0">
                <a:cs typeface="Arial" charset="0"/>
              </a:rPr>
              <a:t>;}</a:t>
            </a:r>
          </a:p>
          <a:p>
            <a:pPr algn="l" rtl="0" eaLnBrk="1" hangingPunct="1">
              <a:lnSpc>
                <a:spcPct val="80000"/>
              </a:lnSpc>
              <a:buFont typeface="Arial" charset="0"/>
              <a:buNone/>
            </a:pPr>
            <a:endParaRPr lang="he-IL" sz="21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AF90C430-8F50-4250-A0CF-F987B65D0047}" type="slidenum">
              <a:rPr lang="he-IL" sz="1200">
                <a:solidFill>
                  <a:schemeClr val="tx1">
                    <a:tint val="75000"/>
                  </a:schemeClr>
                </a:solidFill>
                <a:latin typeface="+mn-lt"/>
                <a:cs typeface="+mn-cs"/>
              </a:rPr>
              <a:pPr rtl="1" fontAlgn="auto">
                <a:spcBef>
                  <a:spcPts val="0"/>
                </a:spcBef>
                <a:spcAft>
                  <a:spcPts val="0"/>
                </a:spcAft>
                <a:defRPr/>
              </a:pPr>
              <a:t>6</a:t>
            </a:fld>
            <a:endParaRPr lang="he-IL" sz="1200">
              <a:solidFill>
                <a:schemeClr val="tx1">
                  <a:tint val="75000"/>
                </a:schemeClr>
              </a:solidFill>
              <a:latin typeface="+mn-lt"/>
              <a:cs typeface="+mn-cs"/>
            </a:endParaRPr>
          </a:p>
        </p:txBody>
      </p:sp>
      <p:sp>
        <p:nvSpPr>
          <p:cNvPr id="5" name="Content Placeholder 2"/>
          <p:cNvSpPr txBox="1">
            <a:spLocks/>
          </p:cNvSpPr>
          <p:nvPr/>
        </p:nvSpPr>
        <p:spPr bwMode="auto">
          <a:xfrm>
            <a:off x="4714875" y="2089150"/>
            <a:ext cx="3971925" cy="4364038"/>
          </a:xfrm>
          <a:prstGeom prst="rect">
            <a:avLst/>
          </a:prstGeom>
          <a:noFill/>
          <a:ln w="38100">
            <a:solidFill>
              <a:srgbClr val="000000"/>
            </a:solidFill>
            <a:miter lim="800000"/>
            <a:headEnd/>
            <a:tailEnd/>
          </a:ln>
        </p:spPr>
        <p:txBody>
          <a:bodyPr/>
          <a:lstStyle/>
          <a:p>
            <a:pPr eaLnBrk="1" hangingPunct="1">
              <a:lnSpc>
                <a:spcPct val="80000"/>
              </a:lnSpc>
              <a:buNone/>
            </a:pPr>
            <a:r>
              <a:rPr lang="en-US" sz="2100" dirty="0" err="1">
                <a:solidFill>
                  <a:srgbClr val="00B050"/>
                </a:solidFill>
              </a:rPr>
              <a:t>int</a:t>
            </a:r>
            <a:r>
              <a:rPr lang="en-US" sz="2100" dirty="0"/>
              <a:t> interested[</a:t>
            </a:r>
            <a:r>
              <a:rPr lang="en-US" sz="2100" dirty="0">
                <a:solidFill>
                  <a:srgbClr val="FF0000"/>
                </a:solidFill>
              </a:rPr>
              <a:t>2</a:t>
            </a:r>
            <a:r>
              <a:rPr lang="en-US" sz="2100" dirty="0"/>
              <a:t>];</a:t>
            </a:r>
          </a:p>
          <a:p>
            <a:pPr eaLnBrk="1" hangingPunct="1">
              <a:lnSpc>
                <a:spcPct val="80000"/>
              </a:lnSpc>
              <a:buNone/>
            </a:pPr>
            <a:r>
              <a:rPr lang="en-US" sz="2100" dirty="0" err="1">
                <a:solidFill>
                  <a:srgbClr val="00B050"/>
                </a:solidFill>
              </a:rPr>
              <a:t>int</a:t>
            </a:r>
            <a:r>
              <a:rPr lang="en-US" sz="2100" dirty="0"/>
              <a:t> </a:t>
            </a:r>
            <a:r>
              <a:rPr lang="en-US" sz="2100" dirty="0" err="1"/>
              <a:t>giveup</a:t>
            </a:r>
            <a:r>
              <a:rPr lang="en-US" sz="2100" dirty="0"/>
              <a:t>;</a:t>
            </a:r>
            <a:br>
              <a:rPr lang="en-US" sz="2100" dirty="0"/>
            </a:br>
            <a:r>
              <a:rPr lang="en-US" sz="2100" dirty="0"/>
              <a:t>interested[</a:t>
            </a:r>
            <a:r>
              <a:rPr lang="en-US" sz="2100" dirty="0">
                <a:solidFill>
                  <a:srgbClr val="FF0000"/>
                </a:solidFill>
              </a:rPr>
              <a:t>0</a:t>
            </a:r>
            <a:r>
              <a:rPr lang="en-US" sz="2100" dirty="0"/>
              <a:t>]=interested[</a:t>
            </a:r>
            <a:r>
              <a:rPr lang="en-US" sz="2100" dirty="0">
                <a:solidFill>
                  <a:srgbClr val="FF0000"/>
                </a:solidFill>
              </a:rPr>
              <a:t>1</a:t>
            </a:r>
            <a:r>
              <a:rPr lang="en-US" sz="2100" dirty="0"/>
              <a:t>]=</a:t>
            </a:r>
            <a:r>
              <a:rPr lang="en-US" sz="2100" dirty="0">
                <a:solidFill>
                  <a:srgbClr val="FF0000"/>
                </a:solidFill>
              </a:rPr>
              <a:t>FALSE</a:t>
            </a:r>
          </a:p>
          <a:p>
            <a:pPr marL="342900" indent="-342900">
              <a:lnSpc>
                <a:spcPct val="80000"/>
              </a:lnSpc>
              <a:spcBef>
                <a:spcPct val="20000"/>
              </a:spcBef>
            </a:pPr>
            <a:endParaRPr lang="he-IL" sz="2100" dirty="0">
              <a:solidFill>
                <a:srgbClr val="00B050"/>
              </a:solidFill>
            </a:endParaRPr>
          </a:p>
          <a:p>
            <a:pPr marL="342900" indent="-342900">
              <a:lnSpc>
                <a:spcPct val="80000"/>
              </a:lnSpc>
              <a:spcBef>
                <a:spcPct val="20000"/>
              </a:spcBef>
            </a:pPr>
            <a:r>
              <a:rPr lang="en-US" sz="2100" dirty="0">
                <a:solidFill>
                  <a:srgbClr val="00B050"/>
                </a:solidFill>
              </a:rPr>
              <a:t>void</a:t>
            </a:r>
            <a:r>
              <a:rPr lang="en-US" sz="2100" dirty="0"/>
              <a:t>  </a:t>
            </a:r>
            <a:r>
              <a:rPr lang="en-US" sz="2100" b="1" dirty="0" err="1"/>
              <a:t>enter_region</a:t>
            </a:r>
            <a:r>
              <a:rPr lang="en-US" sz="2100" dirty="0"/>
              <a:t>(</a:t>
            </a:r>
            <a:r>
              <a:rPr lang="en-US" sz="2100" dirty="0">
                <a:solidFill>
                  <a:srgbClr val="00B050"/>
                </a:solidFill>
              </a:rPr>
              <a:t>…</a:t>
            </a:r>
            <a:r>
              <a:rPr lang="en-US" sz="2100" dirty="0"/>
              <a:t>){   </a:t>
            </a:r>
            <a:br>
              <a:rPr lang="en-US" sz="2100" dirty="0"/>
            </a:br>
            <a:r>
              <a:rPr lang="en-US" sz="2100" dirty="0" err="1">
                <a:solidFill>
                  <a:srgbClr val="00B050"/>
                </a:solidFill>
              </a:rPr>
              <a:t>int</a:t>
            </a:r>
            <a:r>
              <a:rPr lang="en-US" sz="2100" dirty="0"/>
              <a:t>  other = </a:t>
            </a:r>
            <a:r>
              <a:rPr lang="en-US" sz="2100" dirty="0">
                <a:solidFill>
                  <a:srgbClr val="FF0000"/>
                </a:solidFill>
              </a:rPr>
              <a:t>0</a:t>
            </a:r>
            <a:r>
              <a:rPr lang="en-US" sz="2100" dirty="0"/>
              <a:t>;	</a:t>
            </a:r>
            <a:br>
              <a:rPr lang="en-US" sz="2100" dirty="0"/>
            </a:br>
            <a:r>
              <a:rPr lang="en-US" sz="2100" dirty="0"/>
              <a:t>interested[</a:t>
            </a:r>
            <a:r>
              <a:rPr lang="en-US" sz="2100" dirty="0">
                <a:solidFill>
                  <a:srgbClr val="FF0000"/>
                </a:solidFill>
              </a:rPr>
              <a:t>1</a:t>
            </a:r>
            <a:r>
              <a:rPr lang="en-US" sz="2100" dirty="0"/>
              <a:t>] = </a:t>
            </a:r>
            <a:r>
              <a:rPr lang="en-US" sz="2100" dirty="0">
                <a:solidFill>
                  <a:srgbClr val="FF0000"/>
                </a:solidFill>
              </a:rPr>
              <a:t>TRUE</a:t>
            </a:r>
            <a:r>
              <a:rPr lang="en-US" sz="2100" dirty="0"/>
              <a:t>; </a:t>
            </a:r>
            <a:br>
              <a:rPr lang="en-US" sz="2100" dirty="0"/>
            </a:br>
            <a:r>
              <a:rPr lang="en-US" sz="2100" dirty="0" err="1"/>
              <a:t>giveup</a:t>
            </a:r>
            <a:r>
              <a:rPr lang="en-US" sz="2100" dirty="0"/>
              <a:t> = </a:t>
            </a:r>
            <a:r>
              <a:rPr lang="en-US" sz="2100" dirty="0">
                <a:solidFill>
                  <a:srgbClr val="FF0000"/>
                </a:solidFill>
              </a:rPr>
              <a:t>1</a:t>
            </a:r>
            <a:r>
              <a:rPr lang="en-US" sz="2100" dirty="0"/>
              <a:t>;		         </a:t>
            </a:r>
            <a:br>
              <a:rPr lang="en-US" sz="2100" dirty="0"/>
            </a:br>
            <a:r>
              <a:rPr lang="en-US" sz="2100" dirty="0">
                <a:solidFill>
                  <a:srgbClr val="376092"/>
                </a:solidFill>
              </a:rPr>
              <a:t>while</a:t>
            </a:r>
            <a:r>
              <a:rPr lang="en-US" sz="2100" dirty="0"/>
              <a:t> (</a:t>
            </a:r>
            <a:r>
              <a:rPr lang="en-US" sz="2100" dirty="0" err="1"/>
              <a:t>giveup</a:t>
            </a:r>
            <a:r>
              <a:rPr lang="en-US" sz="2100" dirty="0"/>
              <a:t> == </a:t>
            </a:r>
            <a:r>
              <a:rPr lang="en-US" sz="2100" dirty="0">
                <a:solidFill>
                  <a:srgbClr val="FF0000"/>
                </a:solidFill>
              </a:rPr>
              <a:t>1</a:t>
            </a:r>
            <a:r>
              <a:rPr lang="en-US" sz="2100" dirty="0"/>
              <a:t> &amp;&amp; </a:t>
            </a:r>
            <a:br>
              <a:rPr lang="en-US" sz="2100" dirty="0"/>
            </a:br>
            <a:r>
              <a:rPr lang="en-US" sz="2100" dirty="0"/>
              <a:t>	 interested[</a:t>
            </a:r>
            <a:r>
              <a:rPr lang="en-US" sz="2100" dirty="0">
                <a:solidFill>
                  <a:srgbClr val="FF0000"/>
                </a:solidFill>
              </a:rPr>
              <a:t>0</a:t>
            </a:r>
            <a:r>
              <a:rPr lang="en-US" sz="2100" dirty="0"/>
              <a:t>] == </a:t>
            </a:r>
            <a:r>
              <a:rPr lang="en-US" sz="2100" dirty="0">
                <a:solidFill>
                  <a:srgbClr val="FF0000"/>
                </a:solidFill>
              </a:rPr>
              <a:t>TRUE</a:t>
            </a:r>
            <a:r>
              <a:rPr lang="en-US" sz="2100" dirty="0"/>
              <a:t>);  </a:t>
            </a:r>
          </a:p>
          <a:p>
            <a:pPr marL="342900" indent="-342900">
              <a:lnSpc>
                <a:spcPct val="80000"/>
              </a:lnSpc>
              <a:spcBef>
                <a:spcPct val="20000"/>
              </a:spcBef>
            </a:pPr>
            <a:r>
              <a:rPr lang="en-US" sz="2100" dirty="0"/>
              <a:t>}</a:t>
            </a:r>
          </a:p>
          <a:p>
            <a:pPr marL="342900" indent="-342900">
              <a:lnSpc>
                <a:spcPct val="80000"/>
              </a:lnSpc>
              <a:spcBef>
                <a:spcPct val="20000"/>
              </a:spcBef>
              <a:buFont typeface="Arial" charset="0"/>
              <a:buNone/>
            </a:pPr>
            <a:endParaRPr lang="en-US" sz="2100" dirty="0"/>
          </a:p>
          <a:p>
            <a:pPr marL="342900" indent="-342900">
              <a:lnSpc>
                <a:spcPct val="80000"/>
              </a:lnSpc>
              <a:spcBef>
                <a:spcPct val="20000"/>
              </a:spcBef>
            </a:pPr>
            <a:r>
              <a:rPr lang="en-US" sz="2100" dirty="0">
                <a:solidFill>
                  <a:srgbClr val="00B050"/>
                </a:solidFill>
              </a:rPr>
              <a:t>void</a:t>
            </a:r>
            <a:r>
              <a:rPr lang="en-US" sz="2100" dirty="0"/>
              <a:t>  </a:t>
            </a:r>
            <a:r>
              <a:rPr lang="en-US" sz="2100" b="1" dirty="0" err="1"/>
              <a:t>leave_region</a:t>
            </a:r>
            <a:r>
              <a:rPr lang="en-US" sz="2100" dirty="0"/>
              <a:t>(</a:t>
            </a:r>
            <a:r>
              <a:rPr lang="en-US" sz="2100" dirty="0">
                <a:solidFill>
                  <a:srgbClr val="00B050"/>
                </a:solidFill>
              </a:rPr>
              <a:t>…</a:t>
            </a:r>
            <a:r>
              <a:rPr lang="en-US" sz="2100" dirty="0"/>
              <a:t>){	</a:t>
            </a:r>
            <a:br>
              <a:rPr lang="en-US" sz="2100" dirty="0"/>
            </a:br>
            <a:r>
              <a:rPr lang="en-US" sz="2100" dirty="0"/>
              <a:t>interested[</a:t>
            </a:r>
            <a:r>
              <a:rPr lang="en-US" sz="2100" dirty="0">
                <a:solidFill>
                  <a:srgbClr val="FF0000"/>
                </a:solidFill>
              </a:rPr>
              <a:t>1</a:t>
            </a:r>
            <a:r>
              <a:rPr lang="en-US" sz="2100" dirty="0"/>
              <a:t>] = </a:t>
            </a:r>
            <a:r>
              <a:rPr lang="en-US" sz="2100" dirty="0">
                <a:solidFill>
                  <a:srgbClr val="FF0000"/>
                </a:solidFill>
              </a:rPr>
              <a:t>FALSE</a:t>
            </a:r>
            <a:r>
              <a:rPr lang="en-US" sz="2100" dirty="0"/>
              <a:t>;}</a:t>
            </a:r>
          </a:p>
          <a:p>
            <a:pPr marL="342900" indent="-342900">
              <a:lnSpc>
                <a:spcPct val="80000"/>
              </a:lnSpc>
              <a:spcBef>
                <a:spcPct val="20000"/>
              </a:spcBef>
              <a:buFont typeface="Arial" charset="0"/>
              <a:buNone/>
            </a:pPr>
            <a:endParaRPr lang="he-IL" sz="2100" dirty="0"/>
          </a:p>
        </p:txBody>
      </p:sp>
      <p:sp>
        <p:nvSpPr>
          <p:cNvPr id="7174" name="TextBox 5"/>
          <p:cNvSpPr txBox="1">
            <a:spLocks noChangeArrowheads="1"/>
          </p:cNvSpPr>
          <p:nvPr/>
        </p:nvSpPr>
        <p:spPr bwMode="auto">
          <a:xfrm>
            <a:off x="1143000" y="1428750"/>
            <a:ext cx="3214688" cy="523875"/>
          </a:xfrm>
          <a:prstGeom prst="rect">
            <a:avLst/>
          </a:prstGeom>
          <a:noFill/>
          <a:ln w="9525">
            <a:noFill/>
            <a:miter lim="800000"/>
            <a:headEnd/>
            <a:tailEnd/>
          </a:ln>
        </p:spPr>
        <p:txBody>
          <a:bodyPr>
            <a:spAutoFit/>
          </a:bodyPr>
          <a:lstStyle/>
          <a:p>
            <a:r>
              <a:rPr lang="en-US" sz="2800"/>
              <a:t>Process = 0</a:t>
            </a:r>
            <a:endParaRPr lang="he-IL" sz="2800"/>
          </a:p>
        </p:txBody>
      </p:sp>
      <p:sp>
        <p:nvSpPr>
          <p:cNvPr id="7175" name="TextBox 6"/>
          <p:cNvSpPr txBox="1">
            <a:spLocks noChangeArrowheads="1"/>
          </p:cNvSpPr>
          <p:nvPr/>
        </p:nvSpPr>
        <p:spPr bwMode="auto">
          <a:xfrm>
            <a:off x="5500688" y="1428750"/>
            <a:ext cx="3214687" cy="523875"/>
          </a:xfrm>
          <a:prstGeom prst="rect">
            <a:avLst/>
          </a:prstGeom>
          <a:noFill/>
          <a:ln w="9525">
            <a:noFill/>
            <a:miter lim="800000"/>
            <a:headEnd/>
            <a:tailEnd/>
          </a:ln>
        </p:spPr>
        <p:txBody>
          <a:bodyPr>
            <a:spAutoFit/>
          </a:bodyPr>
          <a:lstStyle/>
          <a:p>
            <a:r>
              <a:rPr lang="en-US" sz="2800"/>
              <a:t>Process = 1</a:t>
            </a:r>
            <a:endParaRPr lang="he-IL"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789561FC-3A51-41C1-B303-0FF6CF5EC66F}" type="slidenum">
              <a:rPr lang="he-IL"/>
              <a:pPr>
                <a:defRPr/>
              </a:pPr>
              <a:t>7</a:t>
            </a:fld>
            <a:endParaRPr lang="he-IL"/>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8CB5DBB7-C0ED-47FE-A43A-8F61D164528C}" type="slidenum">
              <a:rPr lang="he-IL" sz="1200">
                <a:solidFill>
                  <a:schemeClr val="tx1">
                    <a:tint val="75000"/>
                  </a:schemeClr>
                </a:solidFill>
                <a:latin typeface="+mn-lt"/>
                <a:cs typeface="+mn-cs"/>
              </a:rPr>
              <a:pPr rtl="1" fontAlgn="auto">
                <a:spcBef>
                  <a:spcPts val="0"/>
                </a:spcBef>
                <a:spcAft>
                  <a:spcPts val="0"/>
                </a:spcAft>
                <a:defRPr/>
              </a:pPr>
              <a:t>7</a:t>
            </a:fld>
            <a:endParaRPr lang="he-IL" sz="1200">
              <a:solidFill>
                <a:schemeClr val="tx1">
                  <a:tint val="75000"/>
                </a:schemeClr>
              </a:solidFill>
              <a:latin typeface="+mn-lt"/>
              <a:cs typeface="+mn-cs"/>
            </a:endParaRPr>
          </a:p>
        </p:txBody>
      </p:sp>
      <p:sp>
        <p:nvSpPr>
          <p:cNvPr id="8195" name="Title 1"/>
          <p:cNvSpPr>
            <a:spLocks noGrp="1"/>
          </p:cNvSpPr>
          <p:nvPr>
            <p:ph type="title"/>
          </p:nvPr>
        </p:nvSpPr>
        <p:spPr/>
        <p:txBody>
          <a:bodyPr/>
          <a:lstStyle/>
          <a:p>
            <a:pPr algn="l" rtl="0" eaLnBrk="1" hangingPunct="1"/>
            <a:r>
              <a:rPr lang="en-US">
                <a:cs typeface="Times New Roman" pitchFamily="18" charset="0"/>
              </a:rPr>
              <a:t>Question 1</a:t>
            </a:r>
            <a:endParaRPr lang="he-IL"/>
          </a:p>
        </p:txBody>
      </p:sp>
      <p:sp>
        <p:nvSpPr>
          <p:cNvPr id="8196" name="Content Placeholder 2"/>
          <p:cNvSpPr>
            <a:spLocks noGrp="1"/>
          </p:cNvSpPr>
          <p:nvPr>
            <p:ph idx="1"/>
          </p:nvPr>
        </p:nvSpPr>
        <p:spPr>
          <a:xfrm>
            <a:off x="428625" y="1500188"/>
            <a:ext cx="8229600" cy="4929187"/>
          </a:xfrm>
        </p:spPr>
        <p:txBody>
          <a:bodyPr>
            <a:normAutofit lnSpcReduction="10000"/>
          </a:bodyPr>
          <a:lstStyle/>
          <a:p>
            <a:pPr algn="l" rtl="0" eaLnBrk="1" hangingPunct="1">
              <a:lnSpc>
                <a:spcPct val="80000"/>
              </a:lnSpc>
              <a:buFont typeface="Arial" charset="0"/>
              <a:buNone/>
            </a:pPr>
            <a:r>
              <a:rPr lang="en-US" sz="2100" dirty="0">
                <a:cs typeface="Arial" charset="0"/>
              </a:rPr>
              <a:t>N=1;  interested[0]=interested[1]=FALSE;</a:t>
            </a:r>
          </a:p>
          <a:p>
            <a:pPr algn="l" rtl="0" eaLnBrk="1" hangingPunct="1">
              <a:lnSpc>
                <a:spcPct val="80000"/>
              </a:lnSpc>
              <a:buFont typeface="Arial" charset="0"/>
              <a:buNone/>
            </a:pPr>
            <a:r>
              <a:rPr lang="en-US" sz="2100" dirty="0" err="1">
                <a:cs typeface="Arial" charset="0"/>
              </a:rPr>
              <a:t>int</a:t>
            </a:r>
            <a:r>
              <a:rPr lang="en-US" sz="2100" dirty="0">
                <a:cs typeface="Arial" charset="0"/>
              </a:rPr>
              <a:t> </a:t>
            </a:r>
            <a:r>
              <a:rPr lang="en-US" sz="2100" dirty="0" err="1">
                <a:cs typeface="Arial" charset="0"/>
              </a:rPr>
              <a:t>giveup</a:t>
            </a:r>
            <a:r>
              <a:rPr lang="en-US" sz="2100" dirty="0">
                <a:cs typeface="Arial" charset="0"/>
              </a:rPr>
              <a:t>;				</a:t>
            </a:r>
          </a:p>
          <a:p>
            <a:pPr algn="l" rtl="0" eaLnBrk="1" hangingPunct="1">
              <a:lnSpc>
                <a:spcPct val="80000"/>
              </a:lnSpc>
              <a:buFont typeface="Arial" charset="0"/>
              <a:buNone/>
            </a:pPr>
            <a:r>
              <a:rPr lang="en-US" sz="2100" dirty="0" err="1">
                <a:cs typeface="Arial" charset="0"/>
              </a:rPr>
              <a:t>int</a:t>
            </a:r>
            <a:r>
              <a:rPr lang="en-US" sz="2100" dirty="0">
                <a:cs typeface="Arial" charset="0"/>
              </a:rPr>
              <a:t> interested[N];			</a:t>
            </a:r>
            <a:r>
              <a:rPr lang="en-US" sz="2100" dirty="0">
                <a:solidFill>
                  <a:schemeClr val="accent2"/>
                </a:solidFill>
                <a:cs typeface="Arial" charset="0"/>
              </a:rPr>
              <a:t>/* all initially 0  (FALSE)  */</a:t>
            </a:r>
          </a:p>
          <a:p>
            <a:pPr algn="l" rtl="0" eaLnBrk="1" hangingPunct="1">
              <a:lnSpc>
                <a:spcPct val="80000"/>
              </a:lnSpc>
              <a:buFont typeface="Arial" charset="0"/>
              <a:buNone/>
            </a:pPr>
            <a:r>
              <a:rPr lang="en-US" sz="2100" dirty="0">
                <a:cs typeface="Arial" charset="0"/>
              </a:rPr>
              <a:t>void  </a:t>
            </a:r>
            <a:r>
              <a:rPr lang="en-US" sz="2100" b="1" dirty="0" err="1">
                <a:cs typeface="Arial" charset="0"/>
              </a:rPr>
              <a:t>enter_region</a:t>
            </a:r>
            <a:r>
              <a:rPr lang="en-US" sz="2100" dirty="0">
                <a:cs typeface="Arial" charset="0"/>
              </a:rPr>
              <a:t>(</a:t>
            </a:r>
            <a:r>
              <a:rPr lang="en-US" sz="2100" dirty="0" err="1">
                <a:cs typeface="Arial" charset="0"/>
              </a:rPr>
              <a:t>int</a:t>
            </a:r>
            <a:r>
              <a:rPr lang="en-US" sz="2100" dirty="0">
                <a:cs typeface="Arial" charset="0"/>
              </a:rPr>
              <a:t>  process){   	</a:t>
            </a:r>
            <a:r>
              <a:rPr lang="en-US" sz="2100" dirty="0">
                <a:solidFill>
                  <a:schemeClr val="accent2"/>
                </a:solidFill>
                <a:cs typeface="Arial" charset="0"/>
              </a:rPr>
              <a:t>/* who is entering 0 or 1 ? */</a:t>
            </a:r>
            <a:br>
              <a:rPr lang="en-US" sz="2100" dirty="0">
                <a:solidFill>
                  <a:schemeClr val="accent2"/>
                </a:solidFill>
                <a:cs typeface="Arial" charset="0"/>
              </a:rPr>
            </a:br>
            <a:r>
              <a:rPr lang="en-US" sz="2100" dirty="0" err="1">
                <a:cs typeface="Arial" charset="0"/>
              </a:rPr>
              <a:t>int</a:t>
            </a:r>
            <a:r>
              <a:rPr lang="en-US" sz="2100" dirty="0">
                <a:cs typeface="Arial" charset="0"/>
              </a:rPr>
              <a:t>  other = 1- process;		</a:t>
            </a:r>
            <a:r>
              <a:rPr lang="en-US" sz="2100" dirty="0">
                <a:solidFill>
                  <a:schemeClr val="accent2"/>
                </a:solidFill>
                <a:cs typeface="Arial" charset="0"/>
              </a:rPr>
              <a:t>/* opposite of process   */</a:t>
            </a:r>
          </a:p>
          <a:p>
            <a:pPr algn="l" rtl="0" eaLnBrk="1" hangingPunct="1">
              <a:lnSpc>
                <a:spcPct val="80000"/>
              </a:lnSpc>
              <a:buFont typeface="Arial" charset="0"/>
              <a:buNone/>
            </a:pPr>
            <a:r>
              <a:rPr lang="en-US" sz="2100" dirty="0">
                <a:solidFill>
                  <a:srgbClr val="FF0000"/>
                </a:solidFill>
                <a:cs typeface="Arial" charset="0"/>
              </a:rPr>
              <a:t>	</a:t>
            </a:r>
            <a:r>
              <a:rPr lang="en-US" sz="2100" dirty="0" err="1">
                <a:solidFill>
                  <a:srgbClr val="FF0000"/>
                </a:solidFill>
                <a:effectLst>
                  <a:outerShdw blurRad="38100" dist="38100" dir="2700000" algn="tl">
                    <a:srgbClr val="000000">
                      <a:alpha val="43137"/>
                    </a:srgbClr>
                  </a:outerShdw>
                </a:effectLst>
                <a:cs typeface="Arial" charset="0"/>
              </a:rPr>
              <a:t>giveup</a:t>
            </a:r>
            <a:r>
              <a:rPr lang="en-US" sz="2100" dirty="0">
                <a:solidFill>
                  <a:srgbClr val="FF0000"/>
                </a:solidFill>
                <a:effectLst>
                  <a:outerShdw blurRad="38100" dist="38100" dir="2700000" algn="tl">
                    <a:srgbClr val="000000">
                      <a:alpha val="43137"/>
                    </a:srgbClr>
                  </a:outerShdw>
                </a:effectLst>
                <a:cs typeface="Arial" charset="0"/>
              </a:rPr>
              <a:t> = process;</a:t>
            </a:r>
            <a:r>
              <a:rPr lang="en-US" sz="2100" dirty="0">
                <a:solidFill>
                  <a:srgbClr val="FF0000"/>
                </a:solidFill>
                <a:cs typeface="Arial" charset="0"/>
              </a:rPr>
              <a:t>		</a:t>
            </a:r>
            <a:r>
              <a:rPr lang="en-US" sz="2100" dirty="0">
                <a:cs typeface="Arial" charset="0"/>
              </a:rPr>
              <a:t>         	</a:t>
            </a:r>
            <a:br>
              <a:rPr lang="en-US" sz="2100" dirty="0">
                <a:cs typeface="Arial" charset="0"/>
              </a:rPr>
            </a:br>
            <a:r>
              <a:rPr lang="en-US" sz="2100" dirty="0">
                <a:solidFill>
                  <a:srgbClr val="FF0000"/>
                </a:solidFill>
                <a:effectLst>
                  <a:outerShdw blurRad="38100" dist="38100" dir="2700000" algn="tl">
                    <a:srgbClr val="000000">
                      <a:alpha val="43137"/>
                    </a:srgbClr>
                  </a:outerShdw>
                </a:effectLst>
                <a:cs typeface="Arial" charset="0"/>
              </a:rPr>
              <a:t>interested[process] = TRUE;     </a:t>
            </a:r>
            <a:r>
              <a:rPr lang="en-US" sz="2100" dirty="0">
                <a:solidFill>
                  <a:schemeClr val="accent2"/>
                </a:solidFill>
                <a:cs typeface="Arial" charset="0"/>
              </a:rPr>
              <a:t>/* signal that you're interested */</a:t>
            </a:r>
            <a:br>
              <a:rPr lang="en-US" sz="2100" dirty="0">
                <a:solidFill>
                  <a:schemeClr val="accent2"/>
                </a:solidFill>
                <a:cs typeface="Arial" charset="0"/>
              </a:rPr>
            </a:br>
            <a:r>
              <a:rPr lang="en-US" sz="2100" dirty="0">
                <a:cs typeface="Arial" charset="0"/>
              </a:rPr>
              <a:t>while (turn == process &amp;&amp; </a:t>
            </a:r>
            <a:br>
              <a:rPr lang="en-US" sz="2100" dirty="0">
                <a:cs typeface="Arial" charset="0"/>
              </a:rPr>
            </a:br>
            <a:r>
              <a:rPr lang="en-US" sz="2100" dirty="0">
                <a:cs typeface="Arial" charset="0"/>
              </a:rPr>
              <a:t>	 interested[other] == TRUE);    </a:t>
            </a:r>
            <a:r>
              <a:rPr lang="en-US" sz="2100" dirty="0">
                <a:solidFill>
                  <a:schemeClr val="accent2"/>
                </a:solidFill>
                <a:cs typeface="Arial" charset="0"/>
              </a:rPr>
              <a:t>/* null statement */</a:t>
            </a:r>
          </a:p>
          <a:p>
            <a:pPr algn="l" rtl="0" eaLnBrk="1" hangingPunct="1">
              <a:lnSpc>
                <a:spcPct val="80000"/>
              </a:lnSpc>
              <a:buFont typeface="Arial" charset="0"/>
              <a:buNone/>
            </a:pPr>
            <a:r>
              <a:rPr lang="en-US" sz="2100" dirty="0">
                <a:cs typeface="Arial" charset="0"/>
              </a:rPr>
              <a:t>}</a:t>
            </a:r>
          </a:p>
          <a:p>
            <a:pPr algn="l" rtl="0" eaLnBrk="1" hangingPunct="1">
              <a:lnSpc>
                <a:spcPct val="80000"/>
              </a:lnSpc>
              <a:buFont typeface="Arial" charset="0"/>
              <a:buNone/>
            </a:pPr>
            <a:r>
              <a:rPr lang="en-US" sz="2100" dirty="0">
                <a:cs typeface="Arial" charset="0"/>
              </a:rPr>
              <a:t>void  </a:t>
            </a:r>
            <a:r>
              <a:rPr lang="en-US" sz="2100" b="1" dirty="0" err="1">
                <a:cs typeface="Arial" charset="0"/>
              </a:rPr>
              <a:t>leave_region</a:t>
            </a:r>
            <a:r>
              <a:rPr lang="en-US" sz="2100" dirty="0">
                <a:cs typeface="Arial" charset="0"/>
              </a:rPr>
              <a:t>(</a:t>
            </a:r>
            <a:r>
              <a:rPr lang="en-US" sz="2100" dirty="0" err="1">
                <a:cs typeface="Arial" charset="0"/>
              </a:rPr>
              <a:t>int</a:t>
            </a:r>
            <a:r>
              <a:rPr lang="en-US" sz="2100" dirty="0">
                <a:cs typeface="Arial" charset="0"/>
              </a:rPr>
              <a:t>  process){		</a:t>
            </a:r>
            <a:r>
              <a:rPr lang="en-US" sz="2100" dirty="0">
                <a:solidFill>
                  <a:schemeClr val="accent2"/>
                </a:solidFill>
                <a:cs typeface="Arial" charset="0"/>
              </a:rPr>
              <a:t>/* who is leaving 0 or 1 ? */</a:t>
            </a:r>
            <a:r>
              <a:rPr lang="en-US" sz="2100" dirty="0">
                <a:cs typeface="Arial" charset="0"/>
              </a:rPr>
              <a:t/>
            </a:r>
            <a:br>
              <a:rPr lang="en-US" sz="2100" dirty="0">
                <a:cs typeface="Arial" charset="0"/>
              </a:rPr>
            </a:br>
            <a:r>
              <a:rPr lang="en-US" sz="2100" dirty="0">
                <a:cs typeface="Arial" charset="0"/>
              </a:rPr>
              <a:t>interested[process] = FALSE;         </a:t>
            </a:r>
            <a:r>
              <a:rPr lang="en-US" sz="2100" dirty="0">
                <a:solidFill>
                  <a:schemeClr val="accent2"/>
                </a:solidFill>
                <a:cs typeface="Arial" charset="0"/>
              </a:rPr>
              <a:t>/* departure from critical region */</a:t>
            </a:r>
          </a:p>
          <a:p>
            <a:pPr algn="l" rtl="0" eaLnBrk="1" hangingPunct="1">
              <a:lnSpc>
                <a:spcPct val="80000"/>
              </a:lnSpc>
              <a:buFont typeface="Arial" charset="0"/>
              <a:buNone/>
            </a:pPr>
            <a:r>
              <a:rPr lang="en-US" sz="2100" dirty="0">
                <a:cs typeface="Arial" charset="0"/>
              </a:rPr>
              <a:t>}</a:t>
            </a:r>
            <a:br>
              <a:rPr lang="en-US" sz="2100" dirty="0">
                <a:cs typeface="Arial" charset="0"/>
              </a:rPr>
            </a:br>
            <a:endParaRPr lang="en-US" sz="2100" dirty="0">
              <a:cs typeface="Arial" charset="0"/>
            </a:endParaRPr>
          </a:p>
          <a:p>
            <a:pPr marL="0" algn="l" rtl="0" eaLnBrk="1" hangingPunct="1">
              <a:lnSpc>
                <a:spcPct val="80000"/>
              </a:lnSpc>
              <a:buFont typeface="Arial" charset="0"/>
              <a:buNone/>
            </a:pPr>
            <a:r>
              <a:rPr lang="en-US" sz="2800" dirty="0">
                <a:cs typeface="Arial" charset="0"/>
              </a:rPr>
              <a:t>Consider the following variant of Peterson’s solution where the two red lines are swapped. Does this variant solve the mutual exclusion problem?</a:t>
            </a:r>
            <a:endParaRPr lang="he-IL"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של מספר שקופית 5"/>
          <p:cNvSpPr>
            <a:spLocks noGrp="1"/>
          </p:cNvSpPr>
          <p:nvPr>
            <p:ph type="sldNum" sz="quarter" idx="12"/>
          </p:nvPr>
        </p:nvSpPr>
        <p:spPr/>
        <p:txBody>
          <a:bodyPr/>
          <a:lstStyle/>
          <a:p>
            <a:pPr>
              <a:defRPr/>
            </a:pPr>
            <a:fld id="{6BFDA60A-6103-4881-B789-AC3928C35AED}" type="slidenum">
              <a:rPr lang="he-IL"/>
              <a:pPr>
                <a:defRPr/>
              </a:pPr>
              <a:t>8</a:t>
            </a:fld>
            <a:endParaRPr lang="he-IL"/>
          </a:p>
        </p:txBody>
      </p:sp>
      <p:sp>
        <p:nvSpPr>
          <p:cNvPr id="7170" name="Title 1"/>
          <p:cNvSpPr>
            <a:spLocks noGrp="1"/>
          </p:cNvSpPr>
          <p:nvPr>
            <p:ph type="title"/>
          </p:nvPr>
        </p:nvSpPr>
        <p:spPr/>
        <p:txBody>
          <a:bodyPr/>
          <a:lstStyle/>
          <a:p>
            <a:pPr algn="l" rtl="0" eaLnBrk="1" hangingPunct="1"/>
            <a:r>
              <a:rPr lang="en-US">
                <a:cs typeface="Times New Roman" pitchFamily="18" charset="0"/>
              </a:rPr>
              <a:t>Peterson’s Solution</a:t>
            </a:r>
            <a:endParaRPr lang="he-IL"/>
          </a:p>
        </p:txBody>
      </p:sp>
      <p:sp>
        <p:nvSpPr>
          <p:cNvPr id="7171" name="Content Placeholder 2"/>
          <p:cNvSpPr>
            <a:spLocks noGrp="1"/>
          </p:cNvSpPr>
          <p:nvPr>
            <p:ph idx="1"/>
          </p:nvPr>
        </p:nvSpPr>
        <p:spPr>
          <a:xfrm>
            <a:off x="428625" y="3271540"/>
            <a:ext cx="3971925" cy="2926080"/>
          </a:xfrm>
          <a:ln w="38100">
            <a:solidFill>
              <a:srgbClr val="000000"/>
            </a:solidFill>
          </a:ln>
        </p:spPr>
        <p:txBody>
          <a:bodyPr/>
          <a:lstStyle/>
          <a:p>
            <a:pPr algn="l" rtl="0" eaLnBrk="1" hangingPunct="1">
              <a:lnSpc>
                <a:spcPct val="80000"/>
              </a:lnSpc>
              <a:buNone/>
            </a:pPr>
            <a:r>
              <a:rPr lang="en-US" sz="2100" dirty="0">
                <a:solidFill>
                  <a:srgbClr val="00B050"/>
                </a:solidFill>
                <a:cs typeface="Arial" charset="0"/>
              </a:rPr>
              <a:t>void</a:t>
            </a:r>
            <a:r>
              <a:rPr lang="en-US" sz="2100" dirty="0">
                <a:cs typeface="Arial" charset="0"/>
              </a:rPr>
              <a:t>  </a:t>
            </a:r>
            <a:r>
              <a:rPr lang="en-US" sz="2100" b="1" dirty="0" err="1">
                <a:cs typeface="Arial" charset="0"/>
              </a:rPr>
              <a:t>enter_region</a:t>
            </a:r>
            <a:r>
              <a:rPr lang="en-US" sz="2100" dirty="0">
                <a:cs typeface="Arial" charset="0"/>
              </a:rPr>
              <a:t>(</a:t>
            </a:r>
            <a:r>
              <a:rPr lang="en-US" sz="2100" dirty="0">
                <a:solidFill>
                  <a:srgbClr val="00B050"/>
                </a:solidFill>
                <a:cs typeface="Arial" charset="0"/>
              </a:rPr>
              <a:t>…</a:t>
            </a:r>
            <a:r>
              <a:rPr lang="en-US" sz="2100" dirty="0">
                <a:cs typeface="Arial" charset="0"/>
              </a:rPr>
              <a:t>){  	</a:t>
            </a:r>
            <a:br>
              <a:rPr lang="en-US" sz="2100" dirty="0">
                <a:cs typeface="Arial" charset="0"/>
              </a:rPr>
            </a:br>
            <a:r>
              <a:rPr lang="en-US" sz="2100" dirty="0" err="1">
                <a:solidFill>
                  <a:srgbClr val="00B050"/>
                </a:solidFill>
                <a:cs typeface="Arial" charset="0"/>
              </a:rPr>
              <a:t>int</a:t>
            </a:r>
            <a:r>
              <a:rPr lang="en-US" sz="2100" dirty="0">
                <a:cs typeface="Arial" charset="0"/>
              </a:rPr>
              <a:t>  other = </a:t>
            </a:r>
            <a:r>
              <a:rPr lang="en-US" sz="2100" dirty="0">
                <a:solidFill>
                  <a:srgbClr val="FF0000"/>
                </a:solidFill>
                <a:cs typeface="Arial" charset="0"/>
              </a:rPr>
              <a:t>1</a:t>
            </a:r>
            <a:r>
              <a:rPr lang="en-US" sz="2100" dirty="0">
                <a:cs typeface="Arial" charset="0"/>
              </a:rPr>
              <a:t>;	</a:t>
            </a:r>
            <a:br>
              <a:rPr lang="en-US" sz="2100" dirty="0">
                <a:cs typeface="Arial" charset="0"/>
              </a:rPr>
            </a:br>
            <a:r>
              <a:rPr lang="en-US" sz="2100" i="1" dirty="0" err="1">
                <a:effectLst>
                  <a:glow rad="63500">
                    <a:schemeClr val="accent6">
                      <a:satMod val="175000"/>
                      <a:alpha val="40000"/>
                    </a:schemeClr>
                  </a:glow>
                  <a:outerShdw blurRad="38100" dist="38100" dir="2700000" algn="tl">
                    <a:srgbClr val="000000">
                      <a:alpha val="43137"/>
                    </a:srgbClr>
                  </a:outerShdw>
                </a:effectLst>
                <a:cs typeface="Arial" charset="0"/>
              </a:rPr>
              <a:t>giveup</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cs typeface="Arial" charset="0"/>
              </a:rPr>
              <a:t>0</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a:t>
            </a:r>
            <a:b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b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interested[</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cs typeface="Arial" charset="0"/>
              </a:rPr>
              <a:t>0</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cs typeface="Arial" charset="0"/>
              </a:rPr>
              <a:t>TRUE</a:t>
            </a:r>
            <a:r>
              <a:rPr lang="en-US" sz="2100" i="1" dirty="0">
                <a:effectLst>
                  <a:glow rad="63500">
                    <a:schemeClr val="accent6">
                      <a:satMod val="175000"/>
                      <a:alpha val="40000"/>
                    </a:schemeClr>
                  </a:glow>
                  <a:outerShdw blurRad="38100" dist="38100" dir="2700000" algn="tl">
                    <a:srgbClr val="000000">
                      <a:alpha val="43137"/>
                    </a:srgbClr>
                  </a:outerShdw>
                </a:effectLst>
                <a:cs typeface="Arial" charset="0"/>
              </a:rPr>
              <a:t>; </a:t>
            </a:r>
            <a:r>
              <a:rPr lang="en-US" sz="2100" dirty="0">
                <a:effectLst>
                  <a:glow rad="63500">
                    <a:schemeClr val="accent6">
                      <a:satMod val="175000"/>
                      <a:alpha val="40000"/>
                    </a:schemeClr>
                  </a:glow>
                  <a:outerShdw blurRad="38100" dist="38100" dir="2700000" algn="tl">
                    <a:srgbClr val="000000">
                      <a:alpha val="43137"/>
                    </a:srgbClr>
                  </a:outerShdw>
                </a:effectLst>
                <a:cs typeface="Arial" charset="0"/>
              </a:rPr>
              <a:t>	</a:t>
            </a:r>
            <a:r>
              <a:rPr lang="en-US" sz="2100" dirty="0">
                <a:cs typeface="Arial" charset="0"/>
              </a:rPr>
              <a:t>	         </a:t>
            </a:r>
            <a:br>
              <a:rPr lang="en-US" sz="2100" dirty="0">
                <a:cs typeface="Arial" charset="0"/>
              </a:rPr>
            </a:br>
            <a:r>
              <a:rPr lang="en-US" sz="2100" dirty="0">
                <a:solidFill>
                  <a:srgbClr val="376092"/>
                </a:solidFill>
                <a:cs typeface="Arial" charset="0"/>
              </a:rPr>
              <a:t>while</a:t>
            </a:r>
            <a:r>
              <a:rPr lang="en-US" sz="2100" dirty="0">
                <a:cs typeface="Arial" charset="0"/>
              </a:rPr>
              <a:t> (</a:t>
            </a:r>
            <a:r>
              <a:rPr lang="en-US" sz="2100" dirty="0" err="1">
                <a:cs typeface="Arial" charset="0"/>
              </a:rPr>
              <a:t>giveup</a:t>
            </a:r>
            <a:r>
              <a:rPr lang="en-US" sz="2100" dirty="0">
                <a:cs typeface="Arial" charset="0"/>
              </a:rPr>
              <a:t> == </a:t>
            </a:r>
            <a:r>
              <a:rPr lang="en-US" sz="2100" dirty="0">
                <a:solidFill>
                  <a:srgbClr val="FF0000"/>
                </a:solidFill>
                <a:cs typeface="Arial" charset="0"/>
              </a:rPr>
              <a:t>0</a:t>
            </a:r>
            <a:r>
              <a:rPr lang="en-US" sz="2100" dirty="0">
                <a:cs typeface="Arial" charset="0"/>
              </a:rPr>
              <a:t> &amp;&amp; </a:t>
            </a:r>
            <a:br>
              <a:rPr lang="en-US" sz="2100" dirty="0">
                <a:cs typeface="Arial" charset="0"/>
              </a:rPr>
            </a:br>
            <a:r>
              <a:rPr lang="en-US" sz="2100" dirty="0">
                <a:cs typeface="Arial" charset="0"/>
              </a:rPr>
              <a:t>	 interested[</a:t>
            </a:r>
            <a:r>
              <a:rPr lang="en-US" sz="2100" dirty="0">
                <a:solidFill>
                  <a:srgbClr val="FF0000"/>
                </a:solidFill>
                <a:cs typeface="Arial" charset="0"/>
              </a:rPr>
              <a:t>1</a:t>
            </a:r>
            <a:r>
              <a:rPr lang="en-US" sz="2100" dirty="0">
                <a:cs typeface="Arial" charset="0"/>
              </a:rPr>
              <a:t>] == </a:t>
            </a:r>
            <a:r>
              <a:rPr lang="en-US" sz="2100" dirty="0">
                <a:solidFill>
                  <a:srgbClr val="FF0000"/>
                </a:solidFill>
                <a:cs typeface="Arial" charset="0"/>
              </a:rPr>
              <a:t>TRUE</a:t>
            </a:r>
            <a:r>
              <a:rPr lang="en-US" sz="2100" dirty="0">
                <a:cs typeface="Arial" charset="0"/>
              </a:rPr>
              <a:t>);    </a:t>
            </a:r>
            <a:endParaRPr lang="en-US" sz="2100" dirty="0">
              <a:solidFill>
                <a:schemeClr val="accent2"/>
              </a:solidFill>
              <a:cs typeface="Arial" charset="0"/>
            </a:endParaRPr>
          </a:p>
          <a:p>
            <a:pPr algn="l" rtl="0" eaLnBrk="1" hangingPunct="1">
              <a:lnSpc>
                <a:spcPct val="80000"/>
              </a:lnSpc>
              <a:buFont typeface="Arial" charset="0"/>
              <a:buNone/>
            </a:pPr>
            <a:r>
              <a:rPr lang="en-US" sz="2100" dirty="0">
                <a:cs typeface="Arial" charset="0"/>
              </a:rPr>
              <a:t>}</a:t>
            </a:r>
          </a:p>
          <a:p>
            <a:pPr algn="l" rtl="0" eaLnBrk="1" hangingPunct="1">
              <a:lnSpc>
                <a:spcPct val="80000"/>
              </a:lnSpc>
              <a:buFont typeface="Arial" charset="0"/>
              <a:buNone/>
            </a:pPr>
            <a:endParaRPr lang="en-US" sz="2100" dirty="0">
              <a:cs typeface="Arial" charset="0"/>
            </a:endParaRPr>
          </a:p>
          <a:p>
            <a:pPr algn="l" rtl="0" eaLnBrk="1" hangingPunct="1">
              <a:lnSpc>
                <a:spcPct val="80000"/>
              </a:lnSpc>
              <a:buFont typeface="Arial" charset="0"/>
              <a:buNone/>
            </a:pPr>
            <a:r>
              <a:rPr lang="en-US" sz="2100" dirty="0">
                <a:solidFill>
                  <a:srgbClr val="00B050"/>
                </a:solidFill>
                <a:cs typeface="Arial" charset="0"/>
              </a:rPr>
              <a:t>void</a:t>
            </a:r>
            <a:r>
              <a:rPr lang="en-US" sz="2100" dirty="0">
                <a:cs typeface="Arial" charset="0"/>
              </a:rPr>
              <a:t>  </a:t>
            </a:r>
            <a:r>
              <a:rPr lang="en-US" sz="2100" b="1" dirty="0" err="1">
                <a:cs typeface="Arial" charset="0"/>
              </a:rPr>
              <a:t>leave_region</a:t>
            </a:r>
            <a:r>
              <a:rPr lang="en-US" sz="2100" dirty="0">
                <a:cs typeface="Arial" charset="0"/>
              </a:rPr>
              <a:t>(</a:t>
            </a:r>
            <a:r>
              <a:rPr lang="en-US" sz="2100" dirty="0">
                <a:solidFill>
                  <a:srgbClr val="00B050"/>
                </a:solidFill>
                <a:cs typeface="Arial" charset="0"/>
              </a:rPr>
              <a:t>…</a:t>
            </a:r>
            <a:r>
              <a:rPr lang="en-US" sz="2100" dirty="0">
                <a:cs typeface="Arial" charset="0"/>
              </a:rPr>
              <a:t>){	</a:t>
            </a:r>
            <a:br>
              <a:rPr lang="en-US" sz="2100" dirty="0">
                <a:cs typeface="Arial" charset="0"/>
              </a:rPr>
            </a:br>
            <a:r>
              <a:rPr lang="en-US" sz="2100" dirty="0">
                <a:cs typeface="Arial" charset="0"/>
              </a:rPr>
              <a:t>interested[</a:t>
            </a:r>
            <a:r>
              <a:rPr lang="en-US" sz="2100" dirty="0">
                <a:solidFill>
                  <a:srgbClr val="FF0000"/>
                </a:solidFill>
                <a:cs typeface="Arial" charset="0"/>
              </a:rPr>
              <a:t>0</a:t>
            </a:r>
            <a:r>
              <a:rPr lang="en-US" sz="2100" dirty="0">
                <a:cs typeface="Arial" charset="0"/>
              </a:rPr>
              <a:t>] = </a:t>
            </a:r>
            <a:r>
              <a:rPr lang="en-US" sz="2100" dirty="0">
                <a:solidFill>
                  <a:srgbClr val="FF0000"/>
                </a:solidFill>
                <a:cs typeface="Arial" charset="0"/>
              </a:rPr>
              <a:t>FALSE</a:t>
            </a:r>
            <a:r>
              <a:rPr lang="en-US" sz="2100" dirty="0">
                <a:cs typeface="Arial" charset="0"/>
              </a:rPr>
              <a:t>;}</a:t>
            </a:r>
          </a:p>
          <a:p>
            <a:pPr algn="l" rtl="0" eaLnBrk="1" hangingPunct="1">
              <a:lnSpc>
                <a:spcPct val="80000"/>
              </a:lnSpc>
              <a:buFont typeface="Arial" charset="0"/>
              <a:buNone/>
            </a:pPr>
            <a:endParaRPr lang="he-IL" sz="2100"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AF90C430-8F50-4250-A0CF-F987B65D0047}" type="slidenum">
              <a:rPr lang="he-IL" sz="1200">
                <a:solidFill>
                  <a:schemeClr val="tx1">
                    <a:tint val="75000"/>
                  </a:schemeClr>
                </a:solidFill>
                <a:latin typeface="+mn-lt"/>
                <a:cs typeface="+mn-cs"/>
              </a:rPr>
              <a:pPr rtl="1" fontAlgn="auto">
                <a:spcBef>
                  <a:spcPts val="0"/>
                </a:spcBef>
                <a:spcAft>
                  <a:spcPts val="0"/>
                </a:spcAft>
                <a:defRPr/>
              </a:pPr>
              <a:t>8</a:t>
            </a:fld>
            <a:endParaRPr lang="he-IL" sz="1200">
              <a:solidFill>
                <a:schemeClr val="tx1">
                  <a:tint val="75000"/>
                </a:schemeClr>
              </a:solidFill>
              <a:latin typeface="+mn-lt"/>
              <a:cs typeface="+mn-cs"/>
            </a:endParaRPr>
          </a:p>
        </p:txBody>
      </p:sp>
      <p:sp>
        <p:nvSpPr>
          <p:cNvPr id="5" name="Content Placeholder 2"/>
          <p:cNvSpPr txBox="1">
            <a:spLocks/>
          </p:cNvSpPr>
          <p:nvPr/>
        </p:nvSpPr>
        <p:spPr bwMode="auto">
          <a:xfrm>
            <a:off x="4714875" y="3289002"/>
            <a:ext cx="3971925" cy="2926080"/>
          </a:xfrm>
          <a:prstGeom prst="rect">
            <a:avLst/>
          </a:prstGeom>
          <a:noFill/>
          <a:ln w="38100">
            <a:solidFill>
              <a:srgbClr val="000000"/>
            </a:solidFill>
            <a:miter lim="800000"/>
            <a:headEnd/>
            <a:tailEnd/>
          </a:ln>
        </p:spPr>
        <p:txBody>
          <a:bodyPr/>
          <a:lstStyle/>
          <a:p>
            <a:pPr marL="342900" indent="-342900">
              <a:lnSpc>
                <a:spcPct val="80000"/>
              </a:lnSpc>
              <a:spcBef>
                <a:spcPct val="20000"/>
              </a:spcBef>
            </a:pPr>
            <a:r>
              <a:rPr lang="en-US" sz="2100" dirty="0">
                <a:solidFill>
                  <a:srgbClr val="00B050"/>
                </a:solidFill>
              </a:rPr>
              <a:t>void</a:t>
            </a:r>
            <a:r>
              <a:rPr lang="en-US" sz="2100" dirty="0"/>
              <a:t>  </a:t>
            </a:r>
            <a:r>
              <a:rPr lang="en-US" sz="2100" b="1" dirty="0" err="1"/>
              <a:t>enter_region</a:t>
            </a:r>
            <a:r>
              <a:rPr lang="en-US" sz="2100" dirty="0"/>
              <a:t>(</a:t>
            </a:r>
            <a:r>
              <a:rPr lang="en-US" sz="2100" dirty="0">
                <a:solidFill>
                  <a:srgbClr val="00B050"/>
                </a:solidFill>
              </a:rPr>
              <a:t>…</a:t>
            </a:r>
            <a:r>
              <a:rPr lang="en-US" sz="2100" dirty="0"/>
              <a:t>){   </a:t>
            </a:r>
            <a:br>
              <a:rPr lang="en-US" sz="2100" dirty="0"/>
            </a:br>
            <a:r>
              <a:rPr lang="en-US" sz="2100" dirty="0" err="1">
                <a:solidFill>
                  <a:srgbClr val="00B050"/>
                </a:solidFill>
              </a:rPr>
              <a:t>int</a:t>
            </a:r>
            <a:r>
              <a:rPr lang="en-US" sz="2100" dirty="0"/>
              <a:t>  other = </a:t>
            </a:r>
            <a:r>
              <a:rPr lang="en-US" sz="2100" dirty="0">
                <a:solidFill>
                  <a:srgbClr val="FF0000"/>
                </a:solidFill>
              </a:rPr>
              <a:t>0</a:t>
            </a:r>
            <a:r>
              <a:rPr lang="en-US" sz="2100" dirty="0"/>
              <a:t>;	</a:t>
            </a:r>
            <a:br>
              <a:rPr lang="en-US" sz="2100" dirty="0"/>
            </a:br>
            <a:r>
              <a:rPr lang="en-US" sz="2100" i="1" dirty="0" err="1">
                <a:effectLst>
                  <a:glow rad="63500">
                    <a:schemeClr val="accent6">
                      <a:satMod val="175000"/>
                      <a:alpha val="40000"/>
                    </a:schemeClr>
                  </a:glow>
                  <a:outerShdw blurRad="38100" dist="38100" dir="2700000" algn="tl">
                    <a:srgbClr val="000000">
                      <a:alpha val="43137"/>
                    </a:srgbClr>
                  </a:outerShdw>
                </a:effectLst>
              </a:rPr>
              <a:t>giveup</a:t>
            </a:r>
            <a:r>
              <a:rPr lang="en-US" sz="2100" i="1" dirty="0">
                <a:effectLst>
                  <a:glow rad="63500">
                    <a:schemeClr val="accent6">
                      <a:satMod val="175000"/>
                      <a:alpha val="40000"/>
                    </a:schemeClr>
                  </a:glow>
                  <a:outerShdw blurRad="38100" dist="38100" dir="2700000" algn="tl">
                    <a:srgbClr val="000000">
                      <a:alpha val="43137"/>
                    </a:srgbClr>
                  </a:outerShdw>
                </a:effectLst>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rPr>
              <a:t>1</a:t>
            </a:r>
            <a:r>
              <a:rPr lang="en-US" sz="2100" i="1" dirty="0">
                <a:effectLst>
                  <a:glow rad="63500">
                    <a:schemeClr val="accent6">
                      <a:satMod val="175000"/>
                      <a:alpha val="40000"/>
                    </a:schemeClr>
                  </a:glow>
                  <a:outerShdw blurRad="38100" dist="38100" dir="2700000" algn="tl">
                    <a:srgbClr val="000000">
                      <a:alpha val="43137"/>
                    </a:srgbClr>
                  </a:outerShdw>
                </a:effectLst>
              </a:rPr>
              <a:t>; </a:t>
            </a:r>
            <a:br>
              <a:rPr lang="en-US" sz="2100" i="1" dirty="0">
                <a:effectLst>
                  <a:glow rad="63500">
                    <a:schemeClr val="accent6">
                      <a:satMod val="175000"/>
                      <a:alpha val="40000"/>
                    </a:schemeClr>
                  </a:glow>
                  <a:outerShdw blurRad="38100" dist="38100" dir="2700000" algn="tl">
                    <a:srgbClr val="000000">
                      <a:alpha val="43137"/>
                    </a:srgbClr>
                  </a:outerShdw>
                </a:effectLst>
              </a:rPr>
            </a:br>
            <a:r>
              <a:rPr lang="en-US" sz="2100" i="1" dirty="0">
                <a:effectLst>
                  <a:glow rad="63500">
                    <a:schemeClr val="accent6">
                      <a:satMod val="175000"/>
                      <a:alpha val="40000"/>
                    </a:schemeClr>
                  </a:glow>
                  <a:outerShdw blurRad="38100" dist="38100" dir="2700000" algn="tl">
                    <a:srgbClr val="000000">
                      <a:alpha val="43137"/>
                    </a:srgbClr>
                  </a:outerShdw>
                </a:effectLst>
              </a:rPr>
              <a:t>interested[</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rPr>
              <a:t>1</a:t>
            </a:r>
            <a:r>
              <a:rPr lang="en-US" sz="2100" i="1" dirty="0">
                <a:effectLst>
                  <a:glow rad="63500">
                    <a:schemeClr val="accent6">
                      <a:satMod val="175000"/>
                      <a:alpha val="40000"/>
                    </a:schemeClr>
                  </a:glow>
                  <a:outerShdw blurRad="38100" dist="38100" dir="2700000" algn="tl">
                    <a:srgbClr val="000000">
                      <a:alpha val="43137"/>
                    </a:srgbClr>
                  </a:outerShdw>
                </a:effectLst>
              </a:rPr>
              <a:t>] = </a:t>
            </a:r>
            <a:r>
              <a:rPr lang="en-US" sz="2100" i="1" dirty="0">
                <a:solidFill>
                  <a:srgbClr val="FF0000"/>
                </a:solidFill>
                <a:effectLst>
                  <a:glow rad="63500">
                    <a:schemeClr val="accent6">
                      <a:satMod val="175000"/>
                      <a:alpha val="40000"/>
                    </a:schemeClr>
                  </a:glow>
                  <a:outerShdw blurRad="38100" dist="38100" dir="2700000" algn="tl">
                    <a:srgbClr val="000000">
                      <a:alpha val="43137"/>
                    </a:srgbClr>
                  </a:outerShdw>
                </a:effectLst>
              </a:rPr>
              <a:t>TRUE</a:t>
            </a:r>
            <a:r>
              <a:rPr lang="en-US" sz="2100" i="1" dirty="0">
                <a:effectLst>
                  <a:glow rad="63500">
                    <a:schemeClr val="accent6">
                      <a:satMod val="175000"/>
                      <a:alpha val="40000"/>
                    </a:schemeClr>
                  </a:glow>
                  <a:outerShdw blurRad="38100" dist="38100" dir="2700000" algn="tl">
                    <a:srgbClr val="000000">
                      <a:alpha val="43137"/>
                    </a:srgbClr>
                  </a:outerShdw>
                </a:effectLst>
              </a:rPr>
              <a:t>;</a:t>
            </a:r>
            <a:r>
              <a:rPr lang="en-US" sz="2100" i="1" dirty="0">
                <a:effectLst>
                  <a:glow rad="63500">
                    <a:schemeClr val="accent6">
                      <a:satMod val="175000"/>
                      <a:alpha val="40000"/>
                    </a:schemeClr>
                  </a:glow>
                </a:effectLst>
              </a:rPr>
              <a:t> </a:t>
            </a:r>
            <a:r>
              <a:rPr lang="en-US" sz="2100" dirty="0">
                <a:effectLst>
                  <a:glow rad="63500">
                    <a:schemeClr val="accent6">
                      <a:satMod val="175000"/>
                      <a:alpha val="40000"/>
                    </a:schemeClr>
                  </a:glow>
                </a:effectLst>
              </a:rPr>
              <a:t>	</a:t>
            </a:r>
            <a:r>
              <a:rPr lang="en-US" sz="2100" dirty="0"/>
              <a:t>	         </a:t>
            </a:r>
            <a:br>
              <a:rPr lang="en-US" sz="2100" dirty="0"/>
            </a:br>
            <a:r>
              <a:rPr lang="en-US" sz="2100" dirty="0">
                <a:solidFill>
                  <a:srgbClr val="376092"/>
                </a:solidFill>
              </a:rPr>
              <a:t>while</a:t>
            </a:r>
            <a:r>
              <a:rPr lang="en-US" sz="2100" dirty="0"/>
              <a:t> (</a:t>
            </a:r>
            <a:r>
              <a:rPr lang="en-US" sz="2100" dirty="0" err="1"/>
              <a:t>giveup</a:t>
            </a:r>
            <a:r>
              <a:rPr lang="en-US" sz="2100" dirty="0"/>
              <a:t> == </a:t>
            </a:r>
            <a:r>
              <a:rPr lang="en-US" sz="2100" dirty="0">
                <a:solidFill>
                  <a:srgbClr val="FF0000"/>
                </a:solidFill>
              </a:rPr>
              <a:t>1</a:t>
            </a:r>
            <a:r>
              <a:rPr lang="en-US" sz="2100" dirty="0"/>
              <a:t> &amp;&amp; </a:t>
            </a:r>
            <a:br>
              <a:rPr lang="en-US" sz="2100" dirty="0"/>
            </a:br>
            <a:r>
              <a:rPr lang="en-US" sz="2100" dirty="0"/>
              <a:t>	 interested[</a:t>
            </a:r>
            <a:r>
              <a:rPr lang="en-US" sz="2100" dirty="0">
                <a:solidFill>
                  <a:srgbClr val="FF0000"/>
                </a:solidFill>
              </a:rPr>
              <a:t>0</a:t>
            </a:r>
            <a:r>
              <a:rPr lang="en-US" sz="2100" dirty="0"/>
              <a:t>] == </a:t>
            </a:r>
            <a:r>
              <a:rPr lang="en-US" sz="2100" dirty="0">
                <a:solidFill>
                  <a:srgbClr val="FF0000"/>
                </a:solidFill>
              </a:rPr>
              <a:t>TRUE</a:t>
            </a:r>
            <a:r>
              <a:rPr lang="en-US" sz="2100" dirty="0"/>
              <a:t>);  </a:t>
            </a:r>
          </a:p>
          <a:p>
            <a:pPr marL="342900" indent="-342900">
              <a:lnSpc>
                <a:spcPct val="80000"/>
              </a:lnSpc>
              <a:spcBef>
                <a:spcPct val="20000"/>
              </a:spcBef>
            </a:pPr>
            <a:r>
              <a:rPr lang="en-US" sz="2100" dirty="0"/>
              <a:t>}</a:t>
            </a:r>
          </a:p>
          <a:p>
            <a:pPr marL="342900" indent="-342900">
              <a:lnSpc>
                <a:spcPct val="80000"/>
              </a:lnSpc>
              <a:spcBef>
                <a:spcPct val="20000"/>
              </a:spcBef>
              <a:buFont typeface="Arial" charset="0"/>
              <a:buNone/>
            </a:pPr>
            <a:endParaRPr lang="en-US" sz="2100" dirty="0"/>
          </a:p>
          <a:p>
            <a:pPr marL="342900" indent="-342900">
              <a:lnSpc>
                <a:spcPct val="80000"/>
              </a:lnSpc>
              <a:spcBef>
                <a:spcPct val="20000"/>
              </a:spcBef>
            </a:pPr>
            <a:r>
              <a:rPr lang="en-US" sz="2100" dirty="0">
                <a:solidFill>
                  <a:srgbClr val="00B050"/>
                </a:solidFill>
              </a:rPr>
              <a:t>void</a:t>
            </a:r>
            <a:r>
              <a:rPr lang="en-US" sz="2100" dirty="0"/>
              <a:t>  </a:t>
            </a:r>
            <a:r>
              <a:rPr lang="en-US" sz="2100" b="1" dirty="0" err="1"/>
              <a:t>leave_region</a:t>
            </a:r>
            <a:r>
              <a:rPr lang="en-US" sz="2100" dirty="0"/>
              <a:t>(</a:t>
            </a:r>
            <a:r>
              <a:rPr lang="en-US" sz="2100" dirty="0">
                <a:solidFill>
                  <a:srgbClr val="00B050"/>
                </a:solidFill>
              </a:rPr>
              <a:t>…</a:t>
            </a:r>
            <a:r>
              <a:rPr lang="en-US" sz="2100" dirty="0"/>
              <a:t>){	</a:t>
            </a:r>
            <a:br>
              <a:rPr lang="en-US" sz="2100" dirty="0"/>
            </a:br>
            <a:r>
              <a:rPr lang="en-US" sz="2100" dirty="0"/>
              <a:t>interested[</a:t>
            </a:r>
            <a:r>
              <a:rPr lang="en-US" sz="2100" dirty="0">
                <a:solidFill>
                  <a:srgbClr val="FF0000"/>
                </a:solidFill>
              </a:rPr>
              <a:t>1</a:t>
            </a:r>
            <a:r>
              <a:rPr lang="en-US" sz="2100" dirty="0"/>
              <a:t>] = </a:t>
            </a:r>
            <a:r>
              <a:rPr lang="en-US" sz="2100" dirty="0">
                <a:solidFill>
                  <a:srgbClr val="FF0000"/>
                </a:solidFill>
              </a:rPr>
              <a:t>FALSE</a:t>
            </a:r>
            <a:r>
              <a:rPr lang="en-US" sz="2100" dirty="0"/>
              <a:t>;}</a:t>
            </a:r>
          </a:p>
          <a:p>
            <a:pPr marL="342900" indent="-342900">
              <a:lnSpc>
                <a:spcPct val="80000"/>
              </a:lnSpc>
              <a:spcBef>
                <a:spcPct val="20000"/>
              </a:spcBef>
              <a:buFont typeface="Arial" charset="0"/>
              <a:buNone/>
            </a:pPr>
            <a:endParaRPr lang="he-IL" sz="2100" dirty="0"/>
          </a:p>
        </p:txBody>
      </p:sp>
      <p:sp>
        <p:nvSpPr>
          <p:cNvPr id="7174" name="TextBox 5"/>
          <p:cNvSpPr txBox="1">
            <a:spLocks noChangeArrowheads="1"/>
          </p:cNvSpPr>
          <p:nvPr/>
        </p:nvSpPr>
        <p:spPr bwMode="auto">
          <a:xfrm>
            <a:off x="1143000" y="1428750"/>
            <a:ext cx="3214688" cy="523875"/>
          </a:xfrm>
          <a:prstGeom prst="rect">
            <a:avLst/>
          </a:prstGeom>
          <a:noFill/>
          <a:ln w="9525">
            <a:noFill/>
            <a:miter lim="800000"/>
            <a:headEnd/>
            <a:tailEnd/>
          </a:ln>
        </p:spPr>
        <p:txBody>
          <a:bodyPr>
            <a:spAutoFit/>
          </a:bodyPr>
          <a:lstStyle/>
          <a:p>
            <a:r>
              <a:rPr lang="en-US" sz="2800"/>
              <a:t>Process = 0</a:t>
            </a:r>
            <a:endParaRPr lang="he-IL" sz="2800"/>
          </a:p>
        </p:txBody>
      </p:sp>
      <p:sp>
        <p:nvSpPr>
          <p:cNvPr id="7175" name="TextBox 6"/>
          <p:cNvSpPr txBox="1">
            <a:spLocks noChangeArrowheads="1"/>
          </p:cNvSpPr>
          <p:nvPr/>
        </p:nvSpPr>
        <p:spPr bwMode="auto">
          <a:xfrm>
            <a:off x="5500688" y="1428750"/>
            <a:ext cx="3214687" cy="523875"/>
          </a:xfrm>
          <a:prstGeom prst="rect">
            <a:avLst/>
          </a:prstGeom>
          <a:noFill/>
          <a:ln w="9525">
            <a:noFill/>
            <a:miter lim="800000"/>
            <a:headEnd/>
            <a:tailEnd/>
          </a:ln>
        </p:spPr>
        <p:txBody>
          <a:bodyPr>
            <a:spAutoFit/>
          </a:bodyPr>
          <a:lstStyle/>
          <a:p>
            <a:r>
              <a:rPr lang="en-US" sz="2800"/>
              <a:t>Process = 1</a:t>
            </a:r>
            <a:endParaRPr lang="he-IL" sz="2800"/>
          </a:p>
        </p:txBody>
      </p:sp>
      <p:sp>
        <p:nvSpPr>
          <p:cNvPr id="9" name="TextBox 8"/>
          <p:cNvSpPr txBox="1"/>
          <p:nvPr/>
        </p:nvSpPr>
        <p:spPr>
          <a:xfrm>
            <a:off x="2071670" y="2143116"/>
            <a:ext cx="5000660" cy="1274195"/>
          </a:xfrm>
          <a:prstGeom prst="rect">
            <a:avLst/>
          </a:prstGeom>
          <a:noFill/>
        </p:spPr>
        <p:txBody>
          <a:bodyPr wrap="square" rtlCol="0">
            <a:spAutoFit/>
          </a:bodyPr>
          <a:lstStyle/>
          <a:p>
            <a:pPr>
              <a:lnSpc>
                <a:spcPct val="80000"/>
              </a:lnSpc>
            </a:pPr>
            <a:r>
              <a:rPr lang="en-US" sz="2400" dirty="0" err="1">
                <a:solidFill>
                  <a:srgbClr val="00B050"/>
                </a:solidFill>
              </a:rPr>
              <a:t>int</a:t>
            </a:r>
            <a:r>
              <a:rPr lang="en-US" sz="2400" dirty="0"/>
              <a:t> </a:t>
            </a:r>
            <a:r>
              <a:rPr lang="en-US" sz="2400" dirty="0" err="1"/>
              <a:t>giveup</a:t>
            </a:r>
            <a:r>
              <a:rPr lang="en-US" sz="2400" dirty="0"/>
              <a:t>;	 </a:t>
            </a:r>
          </a:p>
          <a:p>
            <a:pPr>
              <a:lnSpc>
                <a:spcPct val="80000"/>
              </a:lnSpc>
            </a:pPr>
            <a:r>
              <a:rPr lang="en-US" sz="2400" dirty="0" err="1">
                <a:solidFill>
                  <a:srgbClr val="00B050"/>
                </a:solidFill>
              </a:rPr>
              <a:t>int</a:t>
            </a:r>
            <a:r>
              <a:rPr lang="en-US" sz="2400" dirty="0"/>
              <a:t> interested[</a:t>
            </a:r>
            <a:r>
              <a:rPr lang="en-US" sz="2400" dirty="0">
                <a:solidFill>
                  <a:srgbClr val="FF0000"/>
                </a:solidFill>
              </a:rPr>
              <a:t>2</a:t>
            </a:r>
            <a:r>
              <a:rPr lang="en-US" sz="2400" dirty="0"/>
              <a:t>];</a:t>
            </a:r>
          </a:p>
          <a:p>
            <a:pPr>
              <a:lnSpc>
                <a:spcPct val="80000"/>
              </a:lnSpc>
            </a:pPr>
            <a:r>
              <a:rPr lang="en-US" sz="2400" dirty="0"/>
              <a:t>interested[</a:t>
            </a:r>
            <a:r>
              <a:rPr lang="en-US" sz="2400" dirty="0">
                <a:solidFill>
                  <a:srgbClr val="FF0000"/>
                </a:solidFill>
              </a:rPr>
              <a:t>0</a:t>
            </a:r>
            <a:r>
              <a:rPr lang="en-US" sz="2400" dirty="0"/>
              <a:t>]=interested[</a:t>
            </a:r>
            <a:r>
              <a:rPr lang="en-US" sz="2400" dirty="0">
                <a:solidFill>
                  <a:srgbClr val="FF0000"/>
                </a:solidFill>
              </a:rPr>
              <a:t>1</a:t>
            </a:r>
            <a:r>
              <a:rPr lang="en-US" sz="2400" dirty="0"/>
              <a:t>]=</a:t>
            </a:r>
            <a:r>
              <a:rPr lang="en-US" sz="2400" dirty="0">
                <a:solidFill>
                  <a:srgbClr val="FF0000"/>
                </a:solidFill>
              </a:rPr>
              <a:t>FALSE</a:t>
            </a:r>
          </a:p>
          <a:p>
            <a:pPr>
              <a:lnSpc>
                <a:spcPct val="80000"/>
              </a:lnSpc>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2F5FAF5B-FCE4-41AD-8654-C43236C1AE08}" type="slidenum">
              <a:rPr lang="he-IL"/>
              <a:pPr>
                <a:defRPr/>
              </a:pPr>
              <a:t>9</a:t>
            </a:fld>
            <a:endParaRPr lang="he-IL"/>
          </a:p>
        </p:txBody>
      </p:sp>
      <p:sp>
        <p:nvSpPr>
          <p:cNvPr id="9218" name="Title 1"/>
          <p:cNvSpPr>
            <a:spLocks noGrp="1"/>
          </p:cNvSpPr>
          <p:nvPr>
            <p:ph type="title"/>
          </p:nvPr>
        </p:nvSpPr>
        <p:spPr/>
        <p:txBody>
          <a:bodyPr/>
          <a:lstStyle/>
          <a:p>
            <a:pPr algn="l" rtl="0" eaLnBrk="1" hangingPunct="1"/>
            <a:r>
              <a:rPr lang="en-US">
                <a:cs typeface="Times New Roman" pitchFamily="18" charset="0"/>
              </a:rPr>
              <a:t>Answer</a:t>
            </a:r>
            <a:endParaRPr lang="he-IL"/>
          </a:p>
        </p:txBody>
      </p:sp>
      <p:sp>
        <p:nvSpPr>
          <p:cNvPr id="3" name="Content Placeholder 2"/>
          <p:cNvSpPr>
            <a:spLocks noGrp="1"/>
          </p:cNvSpPr>
          <p:nvPr>
            <p:ph idx="1"/>
          </p:nvPr>
        </p:nvSpPr>
        <p:spPr/>
        <p:txBody>
          <a:bodyPr rtlCol="1">
            <a:normAutofit fontScale="77500" lnSpcReduction="20000"/>
          </a:bodyPr>
          <a:lstStyle/>
          <a:p>
            <a:pPr algn="l" rtl="0" eaLnBrk="1" fontAlgn="auto" hangingPunct="1">
              <a:spcAft>
                <a:spcPts val="0"/>
              </a:spcAft>
              <a:buFont typeface="Arial" pitchFamily="34" charset="0"/>
              <a:buNone/>
              <a:defRPr/>
            </a:pPr>
            <a:r>
              <a:rPr lang="en-US" dirty="0"/>
              <a:t>We will get a mutual exclusion violation:</a:t>
            </a:r>
          </a:p>
          <a:p>
            <a:pPr algn="l" rtl="0" eaLnBrk="1" fontAlgn="auto" hangingPunct="1">
              <a:spcAft>
                <a:spcPts val="0"/>
              </a:spcAft>
              <a:buFont typeface="Arial" pitchFamily="34" charset="0"/>
              <a:buNone/>
              <a:defRPr/>
            </a:pPr>
            <a:endParaRPr lang="en-US" dirty="0"/>
          </a:p>
          <a:p>
            <a:pPr algn="l" rtl="0" eaLnBrk="1" fontAlgn="auto" hangingPunct="1">
              <a:spcAft>
                <a:spcPts val="0"/>
              </a:spcAft>
              <a:buFont typeface="Arial" pitchFamily="34" charset="0"/>
              <a:buNone/>
              <a:defRPr/>
            </a:pPr>
            <a:r>
              <a:rPr lang="en-US" dirty="0"/>
              <a:t>P1 does </a:t>
            </a:r>
            <a:r>
              <a:rPr lang="en-US" dirty="0" err="1"/>
              <a:t>giveup</a:t>
            </a:r>
            <a:r>
              <a:rPr lang="en-US" dirty="0"/>
              <a:t>:=1;</a:t>
            </a:r>
          </a:p>
          <a:p>
            <a:pPr algn="l" rtl="0" eaLnBrk="1" fontAlgn="auto" hangingPunct="1">
              <a:spcAft>
                <a:spcPts val="0"/>
              </a:spcAft>
              <a:buFont typeface="Arial" pitchFamily="34" charset="0"/>
              <a:buNone/>
              <a:defRPr/>
            </a:pPr>
            <a:r>
              <a:rPr lang="en-US" dirty="0"/>
              <a:t>P0 does </a:t>
            </a:r>
            <a:r>
              <a:rPr lang="en-US" dirty="0" err="1"/>
              <a:t>giveup</a:t>
            </a:r>
            <a:r>
              <a:rPr lang="en-US" dirty="0"/>
              <a:t>:=0;</a:t>
            </a:r>
          </a:p>
          <a:p>
            <a:pPr algn="l" rtl="0" eaLnBrk="1" fontAlgn="auto" hangingPunct="1">
              <a:spcAft>
                <a:spcPts val="0"/>
              </a:spcAft>
              <a:buFont typeface="Arial" pitchFamily="34" charset="0"/>
              <a:buNone/>
              <a:defRPr/>
            </a:pPr>
            <a:r>
              <a:rPr lang="en-US" dirty="0"/>
              <a:t>P0 does interested[0]:=true;</a:t>
            </a:r>
          </a:p>
          <a:p>
            <a:pPr algn="l" rtl="0" eaLnBrk="1" fontAlgn="auto" hangingPunct="1">
              <a:spcAft>
                <a:spcPts val="0"/>
              </a:spcAft>
              <a:buFont typeface="Arial" pitchFamily="34" charset="0"/>
              <a:buNone/>
              <a:defRPr/>
            </a:pPr>
            <a:r>
              <a:rPr lang="en-US" dirty="0"/>
              <a:t>P0 does while(</a:t>
            </a:r>
            <a:r>
              <a:rPr lang="en-US" dirty="0" err="1"/>
              <a:t>giveup</a:t>
            </a:r>
            <a:r>
              <a:rPr lang="en-US" dirty="0"/>
              <a:t> == 0 &amp;&amp; interested [1]); </a:t>
            </a:r>
            <a:r>
              <a:rPr lang="en-US" sz="2600" dirty="0"/>
              <a:t>// (#t and #f) </a:t>
            </a:r>
            <a:r>
              <a:rPr lang="en-US" sz="2600" dirty="0">
                <a:sym typeface="Wingdings"/>
              </a:rPr>
              <a:t></a:t>
            </a:r>
            <a:r>
              <a:rPr lang="en-US" sz="2600" dirty="0"/>
              <a:t> #f</a:t>
            </a:r>
            <a:endParaRPr lang="en-US" dirty="0"/>
          </a:p>
          <a:p>
            <a:pPr algn="l" rtl="0" eaLnBrk="1" fontAlgn="auto" hangingPunct="1">
              <a:spcAft>
                <a:spcPts val="0"/>
              </a:spcAft>
              <a:buFont typeface="Arial" pitchFamily="34" charset="0"/>
              <a:buNone/>
              <a:defRPr/>
            </a:pPr>
            <a:r>
              <a:rPr lang="en-US" dirty="0"/>
              <a:t>P0 enters the CS.</a:t>
            </a:r>
          </a:p>
          <a:p>
            <a:pPr algn="l" rtl="0" eaLnBrk="1" fontAlgn="auto" hangingPunct="1">
              <a:spcAft>
                <a:spcPts val="0"/>
              </a:spcAft>
              <a:buFont typeface="Arial" pitchFamily="34" charset="0"/>
              <a:buNone/>
              <a:defRPr/>
            </a:pPr>
            <a:r>
              <a:rPr lang="en-US" dirty="0"/>
              <a:t>P1 does interested [1]:=true;</a:t>
            </a:r>
          </a:p>
          <a:p>
            <a:pPr algn="l" rtl="0" eaLnBrk="1" fontAlgn="auto" hangingPunct="1">
              <a:spcAft>
                <a:spcPts val="0"/>
              </a:spcAft>
              <a:buFont typeface="Arial" pitchFamily="34" charset="0"/>
              <a:buNone/>
              <a:defRPr/>
            </a:pPr>
            <a:r>
              <a:rPr lang="en-US" dirty="0"/>
              <a:t>P1 does while(</a:t>
            </a:r>
            <a:r>
              <a:rPr lang="en-US" dirty="0" err="1"/>
              <a:t>giveup</a:t>
            </a:r>
            <a:r>
              <a:rPr lang="en-US" dirty="0"/>
              <a:t> == 1 &amp;&amp; interested [0]); </a:t>
            </a:r>
            <a:r>
              <a:rPr lang="en-US" sz="2600" dirty="0"/>
              <a:t>// (#f and #t) </a:t>
            </a:r>
            <a:r>
              <a:rPr lang="en-US" sz="2600" dirty="0">
                <a:sym typeface="Wingdings"/>
              </a:rPr>
              <a:t></a:t>
            </a:r>
            <a:r>
              <a:rPr lang="en-US" sz="2600" dirty="0"/>
              <a:t> #f</a:t>
            </a:r>
            <a:endParaRPr lang="en-US" dirty="0"/>
          </a:p>
          <a:p>
            <a:pPr algn="l" rtl="0" eaLnBrk="1" fontAlgn="auto" hangingPunct="1">
              <a:spcAft>
                <a:spcPts val="0"/>
              </a:spcAft>
              <a:buFont typeface="Arial" pitchFamily="34" charset="0"/>
              <a:buNone/>
              <a:defRPr/>
            </a:pPr>
            <a:r>
              <a:rPr lang="en-US" dirty="0"/>
              <a:t>P1 enters the CS.</a:t>
            </a:r>
          </a:p>
          <a:p>
            <a:pPr algn="l" rtl="0" eaLnBrk="1" fontAlgn="auto" hangingPunct="1">
              <a:spcAft>
                <a:spcPts val="0"/>
              </a:spcAft>
              <a:buFont typeface="Arial" pitchFamily="34" charset="0"/>
              <a:buNone/>
              <a:defRPr/>
            </a:pPr>
            <a:r>
              <a:rPr lang="en-US" dirty="0"/>
              <a:t>now both processes are in the critical section.</a:t>
            </a:r>
          </a:p>
          <a:p>
            <a:pPr algn="l" rtl="0" eaLnBrk="1" fontAlgn="auto" hangingPunct="1">
              <a:spcAft>
                <a:spcPts val="0"/>
              </a:spcAft>
              <a:buFont typeface="Arial" pitchFamily="34" charset="0"/>
              <a:buNone/>
              <a:defRPr/>
            </a:pPr>
            <a:endParaRPr lang="he-IL" dirty="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510F3584-E197-4F9A-9832-F0FFB347B029}" type="slidenum">
              <a:rPr lang="he-IL" sz="1200">
                <a:solidFill>
                  <a:schemeClr val="tx1">
                    <a:tint val="75000"/>
                  </a:schemeClr>
                </a:solidFill>
                <a:latin typeface="+mn-lt"/>
                <a:cs typeface="+mn-cs"/>
              </a:rPr>
              <a:pPr rtl="1" fontAlgn="auto">
                <a:spcBef>
                  <a:spcPts val="0"/>
                </a:spcBef>
                <a:spcAft>
                  <a:spcPts val="0"/>
                </a:spcAft>
                <a:defRPr/>
              </a:pPr>
              <a:t>9</a:t>
            </a:fld>
            <a:endParaRPr lang="he-IL" sz="1200">
              <a:solidFill>
                <a:schemeClr val="tx1">
                  <a:tint val="75000"/>
                </a:schemeClr>
              </a:solidFill>
              <a:latin typeface="+mn-lt"/>
              <a:cs typeface="+mn-cs"/>
            </a:endParaRPr>
          </a:p>
        </p:txBody>
      </p:sp>
    </p:spTree>
  </p:cSld>
  <p:clrMapOvr>
    <a:masterClrMapping/>
  </p:clrMapOvr>
</p:sld>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2079</TotalTime>
  <Words>2800</Words>
  <Application>Microsoft Office PowerPoint</Application>
  <PresentationFormat>On-screen Show (4:3)</PresentationFormat>
  <Paragraphs>569</Paragraphs>
  <Slides>40</Slides>
  <Notes>34</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Comic Sans MS</vt:lpstr>
      <vt:lpstr>Courier New</vt:lpstr>
      <vt:lpstr>Symbol</vt:lpstr>
      <vt:lpstr>Tahoma</vt:lpstr>
      <vt:lpstr>Times New Roman</vt:lpstr>
      <vt:lpstr>Wingdings</vt:lpstr>
      <vt:lpstr>ערכת נושא של Office</vt:lpstr>
      <vt:lpstr>Operating Systems</vt:lpstr>
      <vt:lpstr>Motivation</vt:lpstr>
      <vt:lpstr>Conditions for a good Solution</vt:lpstr>
      <vt:lpstr>Solution Archetypes</vt:lpstr>
      <vt:lpstr>Peterson’s Solution</vt:lpstr>
      <vt:lpstr>Peterson’s Solution</vt:lpstr>
      <vt:lpstr>Question 1</vt:lpstr>
      <vt:lpstr>Peterson’s Solution</vt:lpstr>
      <vt:lpstr>Answer</vt:lpstr>
      <vt:lpstr>Question 2</vt:lpstr>
      <vt:lpstr>Question 2</vt:lpstr>
      <vt:lpstr>Peterson’s Solution</vt:lpstr>
      <vt:lpstr>Answer for Q.2</vt:lpstr>
      <vt:lpstr>Answer  for Q.2</vt:lpstr>
      <vt:lpstr>Dekker’s algorithm</vt:lpstr>
      <vt:lpstr>Question 3 (from midterm of 2005)</vt:lpstr>
      <vt:lpstr>Answer Q.3</vt:lpstr>
      <vt:lpstr>Answer Q.3</vt:lpstr>
      <vt:lpstr>Answer Q.3</vt:lpstr>
      <vt:lpstr>Answer Q.3</vt:lpstr>
      <vt:lpstr>Answer Q.3</vt:lpstr>
      <vt:lpstr>Answer Q.3</vt:lpstr>
      <vt:lpstr>Answer Q.3</vt:lpstr>
      <vt:lpstr>Mutual exclusion for n processes: A tournament tree</vt:lpstr>
      <vt:lpstr>Lamport’s Bakery Algorithm</vt:lpstr>
      <vt:lpstr>Question 4</vt:lpstr>
      <vt:lpstr>Answer Q.4</vt:lpstr>
      <vt:lpstr>Answer Q.4</vt:lpstr>
      <vt:lpstr>Semaphores</vt:lpstr>
      <vt:lpstr>Counting semaphore</vt:lpstr>
      <vt:lpstr>XV6 - Spinlock</vt:lpstr>
      <vt:lpstr>XV6 - Spinlock</vt:lpstr>
      <vt:lpstr>XV6 - Spinlock</vt:lpstr>
      <vt:lpstr>XV6 - Scheduler</vt:lpstr>
      <vt:lpstr>Homework</vt:lpstr>
      <vt:lpstr>Question 5a – midterm 2010</vt:lpstr>
      <vt:lpstr>Answer Q.5a</vt:lpstr>
      <vt:lpstr>Answer Q.5a, continued</vt:lpstr>
      <vt:lpstr>Question Q.5b – midterm 2010</vt:lpstr>
      <vt:lpstr>Answer Q.5b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Synchronization1</dc:title>
  <dc:creator>Alon</dc:creator>
  <cp:lastModifiedBy>Vadim Levit</cp:lastModifiedBy>
  <cp:revision>299</cp:revision>
  <dcterms:modified xsi:type="dcterms:W3CDTF">2017-04-23T07:16:54Z</dcterms:modified>
</cp:coreProperties>
</file>