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02" r:id="rId3"/>
    <p:sldId id="301" r:id="rId4"/>
    <p:sldId id="261" r:id="rId5"/>
    <p:sldId id="262" r:id="rId6"/>
    <p:sldId id="263" r:id="rId7"/>
    <p:sldId id="264" r:id="rId8"/>
    <p:sldId id="265" r:id="rId9"/>
    <p:sldId id="290" r:id="rId10"/>
    <p:sldId id="267" r:id="rId11"/>
    <p:sldId id="268" r:id="rId12"/>
    <p:sldId id="269" r:id="rId13"/>
    <p:sldId id="270" r:id="rId14"/>
    <p:sldId id="276" r:id="rId15"/>
    <p:sldId id="277" r:id="rId16"/>
    <p:sldId id="278" r:id="rId17"/>
    <p:sldId id="279" r:id="rId18"/>
    <p:sldId id="280" r:id="rId19"/>
    <p:sldId id="281" r:id="rId20"/>
    <p:sldId id="283" r:id="rId21"/>
    <p:sldId id="284" r:id="rId22"/>
    <p:sldId id="285" r:id="rId23"/>
    <p:sldId id="287" r:id="rId24"/>
    <p:sldId id="288" r:id="rId25"/>
    <p:sldId id="289" r:id="rId26"/>
    <p:sldId id="271" r:id="rId27"/>
    <p:sldId id="272" r:id="rId28"/>
    <p:sldId id="273" r:id="rId29"/>
    <p:sldId id="274" r:id="rId30"/>
    <p:sldId id="275" r:id="rId31"/>
    <p:sldId id="291" r:id="rId32"/>
    <p:sldId id="296" r:id="rId33"/>
    <p:sldId id="298" r:id="rId34"/>
    <p:sldId id="299" r:id="rId35"/>
    <p:sldId id="297"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91" autoAdjust="0"/>
  </p:normalViewPr>
  <p:slideViewPr>
    <p:cSldViewPr>
      <p:cViewPr varScale="1">
        <p:scale>
          <a:sx n="65" d="100"/>
          <a:sy n="65" d="100"/>
        </p:scale>
        <p:origin x="139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AEC09-AA16-4F0F-82F3-D21B3FEC23A0}" type="datetimeFigureOut">
              <a:rPr lang="en-US" smtClean="0"/>
              <a:pPr/>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9996-9D03-48D6-B07E-2FBC3BF188DA}" type="slidenum">
              <a:rPr lang="en-US" smtClean="0"/>
              <a:pPr/>
              <a:t>‹#›</a:t>
            </a:fld>
            <a:endParaRPr lang="en-US"/>
          </a:p>
        </p:txBody>
      </p:sp>
    </p:spTree>
    <p:extLst>
      <p:ext uri="{BB962C8B-B14F-4D97-AF65-F5344CB8AC3E}">
        <p14:creationId xmlns:p14="http://schemas.microsoft.com/office/powerpoint/2010/main" val="37034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CF999C-4AE7-4385-9F26-1353BB79CE2B}" type="slidenum">
              <a:rPr lang="en-US" smtClean="0"/>
              <a:pPr/>
              <a:t>3</a:t>
            </a:fld>
            <a:endParaRPr lang="en-US" smtClean="0"/>
          </a:p>
        </p:txBody>
      </p:sp>
    </p:spTree>
    <p:extLst>
      <p:ext uri="{BB962C8B-B14F-4D97-AF65-F5344CB8AC3E}">
        <p14:creationId xmlns:p14="http://schemas.microsoft.com/office/powerpoint/2010/main" val="159042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CF999C-4AE7-4385-9F26-1353BB79CE2B}" type="slidenum">
              <a:rPr lang="en-US" smtClean="0"/>
              <a:pPr/>
              <a:t>4</a:t>
            </a:fld>
            <a:endParaRPr lang="en-US" smtClean="0"/>
          </a:p>
        </p:txBody>
      </p:sp>
    </p:spTree>
    <p:extLst>
      <p:ext uri="{BB962C8B-B14F-4D97-AF65-F5344CB8AC3E}">
        <p14:creationId xmlns:p14="http://schemas.microsoft.com/office/powerpoint/2010/main" val="289247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S2 – blocks the process,</a:t>
            </a:r>
            <a:r>
              <a:rPr lang="en-US" baseline="0" dirty="0" smtClean="0"/>
              <a:t> performing down, when s = 0</a:t>
            </a:r>
            <a:endParaRPr lang="en-US" dirty="0"/>
          </a:p>
        </p:txBody>
      </p:sp>
      <p:sp>
        <p:nvSpPr>
          <p:cNvPr id="4" name="Slide Number Placeholder 3"/>
          <p:cNvSpPr>
            <a:spLocks noGrp="1"/>
          </p:cNvSpPr>
          <p:nvPr>
            <p:ph type="sldNum" sz="quarter" idx="10"/>
          </p:nvPr>
        </p:nvSpPr>
        <p:spPr/>
        <p:txBody>
          <a:bodyPr/>
          <a:lstStyle/>
          <a:p>
            <a:fld id="{B7F49996-9D03-48D6-B07E-2FBC3BF188DA}" type="slidenum">
              <a:rPr lang="en-US" smtClean="0"/>
              <a:pPr/>
              <a:t>5</a:t>
            </a:fld>
            <a:endParaRPr lang="en-US"/>
          </a:p>
        </p:txBody>
      </p:sp>
    </p:spTree>
    <p:extLst>
      <p:ext uri="{BB962C8B-B14F-4D97-AF65-F5344CB8AC3E}">
        <p14:creationId xmlns:p14="http://schemas.microsoft.com/office/powerpoint/2010/main" val="6833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more ways</a:t>
            </a:r>
            <a:r>
              <a:rPr lang="en-US" baseline="0" dirty="0" smtClean="0"/>
              <a:t> to break 25:</a:t>
            </a:r>
          </a:p>
          <a:p>
            <a:r>
              <a:rPr lang="en-US" baseline="0" dirty="0" smtClean="0"/>
              <a:t>9+9+7</a:t>
            </a:r>
          </a:p>
          <a:p>
            <a:r>
              <a:rPr lang="en-US" baseline="0" dirty="0" smtClean="0"/>
              <a:t>7+7+7+3+1</a:t>
            </a:r>
          </a:p>
          <a:p>
            <a:r>
              <a:rPr lang="en-US" baseline="0" dirty="0" smtClean="0"/>
              <a:t>1+1+…+1</a:t>
            </a:r>
          </a:p>
          <a:p>
            <a:endParaRPr lang="en-US" baseline="0" dirty="0" smtClean="0"/>
          </a:p>
          <a:p>
            <a:r>
              <a:rPr lang="en-US" baseline="0" dirty="0" smtClean="0"/>
              <a:t>The solution 9+7+5+3+1 is easiest (and requires the least number of semaphores) because it results in a simple interleaved scheduling.</a:t>
            </a:r>
            <a:endParaRPr lang="en-US" dirty="0"/>
          </a:p>
        </p:txBody>
      </p:sp>
      <p:sp>
        <p:nvSpPr>
          <p:cNvPr id="4" name="Slide Number Placeholder 3"/>
          <p:cNvSpPr>
            <a:spLocks noGrp="1"/>
          </p:cNvSpPr>
          <p:nvPr>
            <p:ph type="sldNum" sz="quarter" idx="10"/>
          </p:nvPr>
        </p:nvSpPr>
        <p:spPr/>
        <p:txBody>
          <a:bodyPr/>
          <a:lstStyle/>
          <a:p>
            <a:fld id="{B7F49996-9D03-48D6-B07E-2FBC3BF188DA}" type="slidenum">
              <a:rPr lang="en-US" smtClean="0"/>
              <a:pPr/>
              <a:t>7</a:t>
            </a:fld>
            <a:endParaRPr lang="en-US"/>
          </a:p>
        </p:txBody>
      </p:sp>
    </p:spTree>
    <p:extLst>
      <p:ext uri="{BB962C8B-B14F-4D97-AF65-F5344CB8AC3E}">
        <p14:creationId xmlns:p14="http://schemas.microsoft.com/office/powerpoint/2010/main" val="353141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F49996-9D03-48D6-B07E-2FBC3BF188DA}"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41068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After</a:t>
            </a:r>
            <a:r>
              <a:rPr lang="en-US" sz="1200" kern="1200" baseline="0" dirty="0" smtClean="0">
                <a:solidFill>
                  <a:schemeClr val="tx1"/>
                </a:solidFill>
                <a:latin typeface="+mn-lt"/>
                <a:ea typeface="+mn-ea"/>
                <a:cs typeface="+mn-cs"/>
              </a:rPr>
              <a:t> each iteration there is 2 possibilities:</a:t>
            </a:r>
            <a:endParaRPr lang="en-US" sz="1200" kern="1200" dirty="0" smtClean="0">
              <a:solidFill>
                <a:schemeClr val="tx1"/>
              </a:solidFill>
              <a:latin typeface="+mn-lt"/>
              <a:ea typeface="+mn-ea"/>
              <a:cs typeface="+mn-cs"/>
            </a:endParaRPr>
          </a:p>
          <a:p>
            <a:pPr marL="171450" indent="-171450">
              <a:buFont typeface="Arial" pitchFamily="34" charset="0"/>
              <a:buChar char="•"/>
            </a:pPr>
            <a:r>
              <a:rPr lang="en-US" sz="1200" kern="1200" dirty="0" smtClean="0">
                <a:solidFill>
                  <a:schemeClr val="tx1"/>
                </a:solidFill>
                <a:latin typeface="+mn-lt"/>
                <a:ea typeface="+mn-ea"/>
                <a:cs typeface="+mn-cs"/>
              </a:rPr>
              <a:t>either </a:t>
            </a:r>
            <a:r>
              <a:rPr lang="en-US" sz="1200" kern="1200" dirty="0" err="1" smtClean="0">
                <a:solidFill>
                  <a:schemeClr val="tx1"/>
                </a:solidFill>
                <a:latin typeface="+mn-lt"/>
                <a:ea typeface="+mn-ea"/>
                <a:cs typeface="+mn-cs"/>
              </a:rPr>
              <a:t>buffer.occupied</a:t>
            </a:r>
            <a:r>
              <a:rPr lang="en-US" sz="1200" kern="1200" dirty="0" smtClean="0">
                <a:solidFill>
                  <a:schemeClr val="tx1"/>
                </a:solidFill>
                <a:latin typeface="+mn-lt"/>
                <a:ea typeface="+mn-ea"/>
                <a:cs typeface="+mn-cs"/>
              </a:rPr>
              <a:t> &lt; BSIZE and </a:t>
            </a:r>
            <a:r>
              <a:rPr lang="en-US" sz="1200" kern="1200" dirty="0" err="1" smtClean="0">
                <a:solidFill>
                  <a:schemeClr val="tx1"/>
                </a:solidFill>
                <a:latin typeface="+mn-lt"/>
                <a:ea typeface="+mn-ea"/>
                <a:cs typeface="+mn-cs"/>
              </a:rPr>
              <a:t>buffer.nextin</a:t>
            </a:r>
            <a:r>
              <a:rPr lang="en-US" sz="1200" kern="1200" dirty="0" smtClean="0">
                <a:solidFill>
                  <a:schemeClr val="tx1"/>
                </a:solidFill>
                <a:latin typeface="+mn-lt"/>
                <a:ea typeface="+mn-ea"/>
                <a:cs typeface="+mn-cs"/>
              </a:rPr>
              <a:t> is the index</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the next empty slot in the buffer</a:t>
            </a:r>
          </a:p>
          <a:p>
            <a:pPr marL="171450" indent="-171450">
              <a:buFont typeface="Arial" pitchFamily="34" charset="0"/>
              <a:buChar char="•"/>
            </a:pPr>
            <a:r>
              <a:rPr lang="en-US" sz="1200" kern="1200" dirty="0" smtClean="0">
                <a:solidFill>
                  <a:schemeClr val="tx1"/>
                </a:solidFill>
                <a:latin typeface="+mn-lt"/>
                <a:ea typeface="+mn-ea"/>
                <a:cs typeface="+mn-cs"/>
              </a:rPr>
              <a:t>or </a:t>
            </a:r>
            <a:r>
              <a:rPr lang="en-US" sz="1200" kern="1200" dirty="0" err="1" smtClean="0">
                <a:solidFill>
                  <a:schemeClr val="tx1"/>
                </a:solidFill>
                <a:latin typeface="+mn-lt"/>
                <a:ea typeface="+mn-ea"/>
                <a:cs typeface="+mn-cs"/>
              </a:rPr>
              <a:t>buffer.occupied</a:t>
            </a:r>
            <a:r>
              <a:rPr lang="en-US" sz="1200" kern="1200" dirty="0" smtClean="0">
                <a:solidFill>
                  <a:schemeClr val="tx1"/>
                </a:solidFill>
                <a:latin typeface="+mn-lt"/>
                <a:ea typeface="+mn-ea"/>
                <a:cs typeface="+mn-cs"/>
              </a:rPr>
              <a:t> == BSIZE and </a:t>
            </a:r>
            <a:r>
              <a:rPr lang="en-US" sz="1200" kern="1200" dirty="0" err="1" smtClean="0">
                <a:solidFill>
                  <a:schemeClr val="tx1"/>
                </a:solidFill>
                <a:latin typeface="+mn-lt"/>
                <a:ea typeface="+mn-ea"/>
                <a:cs typeface="+mn-cs"/>
              </a:rPr>
              <a:t>buffer.nextin</a:t>
            </a:r>
            <a:r>
              <a:rPr lang="en-US" sz="1200" kern="1200" dirty="0" smtClean="0">
                <a:solidFill>
                  <a:schemeClr val="tx1"/>
                </a:solidFill>
                <a:latin typeface="+mn-lt"/>
                <a:ea typeface="+mn-ea"/>
                <a:cs typeface="+mn-cs"/>
              </a:rPr>
              <a:t> is the index of the	 next (occupied) slot that will </a:t>
            </a:r>
            <a:r>
              <a:rPr lang="en-US" sz="1200" kern="1200" baseline="0" dirty="0" smtClean="0">
                <a:solidFill>
                  <a:schemeClr val="tx1"/>
                </a:solidFill>
                <a:latin typeface="+mn-lt"/>
                <a:ea typeface="+mn-ea"/>
                <a:cs typeface="+mn-cs"/>
              </a:rPr>
              <a:t>b</a:t>
            </a:r>
            <a:r>
              <a:rPr lang="en-US" sz="1200" kern="1200" dirty="0" smtClean="0">
                <a:solidFill>
                  <a:schemeClr val="tx1"/>
                </a:solidFill>
                <a:latin typeface="+mn-lt"/>
                <a:ea typeface="+mn-ea"/>
                <a:cs typeface="+mn-cs"/>
              </a:rPr>
              <a:t>e emptied by a consumer (such as </a:t>
            </a:r>
            <a:r>
              <a:rPr lang="en-US" sz="1200" kern="1200" dirty="0" err="1" smtClean="0">
                <a:solidFill>
                  <a:schemeClr val="tx1"/>
                </a:solidFill>
                <a:latin typeface="+mn-lt"/>
                <a:ea typeface="+mn-ea"/>
                <a:cs typeface="+mn-cs"/>
              </a:rPr>
              <a:t>buffer.nextin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buffer.nextout</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7F49996-9D03-48D6-B07E-2FBC3BF188DA}"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413171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After</a:t>
            </a:r>
            <a:r>
              <a:rPr lang="en-US" sz="1200" kern="1200" baseline="0" dirty="0" smtClean="0">
                <a:solidFill>
                  <a:schemeClr val="tx1"/>
                </a:solidFill>
                <a:latin typeface="+mn-lt"/>
                <a:ea typeface="+mn-ea"/>
                <a:cs typeface="+mn-cs"/>
              </a:rPr>
              <a:t> each iteration there is 2 possibilities:</a:t>
            </a:r>
            <a:endParaRPr lang="en-US" dirty="0" smtClean="0"/>
          </a:p>
          <a:p>
            <a:pPr marL="171450" indent="-171450">
              <a:buFont typeface="Arial" pitchFamily="34" charset="0"/>
              <a:buChar char="•"/>
            </a:pPr>
            <a:r>
              <a:rPr lang="en-US" dirty="0" smtClean="0"/>
              <a:t>either </a:t>
            </a:r>
            <a:r>
              <a:rPr lang="en-US" dirty="0" err="1" smtClean="0"/>
              <a:t>buffer.occupied</a:t>
            </a:r>
            <a:r>
              <a:rPr lang="en-US" dirty="0" smtClean="0"/>
              <a:t> &gt; 0 and </a:t>
            </a:r>
            <a:r>
              <a:rPr lang="en-US" dirty="0" err="1" smtClean="0"/>
              <a:t>buffer.nextout</a:t>
            </a:r>
            <a:r>
              <a:rPr lang="en-US" dirty="0" smtClean="0"/>
              <a:t> is the index  of the next occupied slot in the buffer</a:t>
            </a:r>
          </a:p>
          <a:p>
            <a:pPr marL="171450" indent="-171450">
              <a:buFont typeface="Arial" pitchFamily="34" charset="0"/>
              <a:buChar char="•"/>
            </a:pPr>
            <a:r>
              <a:rPr lang="en-US" dirty="0" smtClean="0"/>
              <a:t>or </a:t>
            </a:r>
            <a:r>
              <a:rPr lang="en-US" dirty="0" err="1" smtClean="0"/>
              <a:t>buffer.occupied</a:t>
            </a:r>
            <a:r>
              <a:rPr lang="en-US" dirty="0" smtClean="0"/>
              <a:t> == 0 and </a:t>
            </a:r>
            <a:r>
              <a:rPr lang="en-US" dirty="0" err="1" smtClean="0"/>
              <a:t>buffer.nextout</a:t>
            </a:r>
            <a:r>
              <a:rPr lang="en-US" dirty="0" smtClean="0"/>
              <a:t> is the index of the next  (empty) slot that will be filled by a producer (such as  </a:t>
            </a:r>
            <a:r>
              <a:rPr lang="en-US" dirty="0" err="1" smtClean="0"/>
              <a:t>buffer.nextout</a:t>
            </a:r>
            <a:r>
              <a:rPr lang="en-US" dirty="0" smtClean="0"/>
              <a:t> == </a:t>
            </a:r>
            <a:r>
              <a:rPr lang="en-US" dirty="0" err="1" smtClean="0"/>
              <a:t>buffer.nextin</a:t>
            </a:r>
            <a:r>
              <a:rPr lang="en-US" dirty="0" smtClean="0"/>
              <a:t>)</a:t>
            </a:r>
            <a:endParaRPr lang="en-US" dirty="0"/>
          </a:p>
        </p:txBody>
      </p:sp>
      <p:sp>
        <p:nvSpPr>
          <p:cNvPr id="4" name="Slide Number Placeholder 3"/>
          <p:cNvSpPr>
            <a:spLocks noGrp="1"/>
          </p:cNvSpPr>
          <p:nvPr>
            <p:ph type="sldNum" sz="quarter" idx="10"/>
          </p:nvPr>
        </p:nvSpPr>
        <p:spPr/>
        <p:txBody>
          <a:bodyPr/>
          <a:lstStyle/>
          <a:p>
            <a:fld id="{B7F49996-9D03-48D6-B07E-2FBC3BF188DA}"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8203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88B694-4BBD-4C1F-949E-065600D2E6A6}" type="datetimeFigureOut">
              <a:rPr lang="en-US"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8B694-4BBD-4C1F-949E-065600D2E6A6}" type="datetimeFigureOut">
              <a:rPr lang="en-US"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8B694-4BBD-4C1F-949E-065600D2E6A6}" type="datetimeFigureOut">
              <a:rPr lang="en-US"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8B694-4BBD-4C1F-949E-065600D2E6A6}" type="datetimeFigureOut">
              <a:rPr lang="en-US"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88B694-4BBD-4C1F-949E-065600D2E6A6}" type="datetimeFigureOut">
              <a:rPr lang="en-US" smtClean="0"/>
              <a:pPr/>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88B694-4BBD-4C1F-949E-065600D2E6A6}" type="datetimeFigureOut">
              <a:rPr lang="en-US" smtClean="0"/>
              <a:pPr/>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88B694-4BBD-4C1F-949E-065600D2E6A6}" type="datetimeFigureOut">
              <a:rPr lang="en-US" smtClean="0"/>
              <a:pPr/>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88B694-4BBD-4C1F-949E-065600D2E6A6}" type="datetimeFigureOut">
              <a:rPr lang="en-US" smtClean="0"/>
              <a:pPr/>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B694-4BBD-4C1F-949E-065600D2E6A6}" type="datetimeFigureOut">
              <a:rPr lang="en-US" smtClean="0"/>
              <a:pPr/>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8B694-4BBD-4C1F-949E-065600D2E6A6}" type="datetimeFigureOut">
              <a:rPr lang="en-US" smtClean="0"/>
              <a:pPr/>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8B694-4BBD-4C1F-949E-065600D2E6A6}" type="datetimeFigureOut">
              <a:rPr lang="en-US" smtClean="0"/>
              <a:pPr/>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2DF88-D25F-4287-B141-0ED498399E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8B694-4BBD-4C1F-949E-065600D2E6A6}" type="datetimeFigureOut">
              <a:rPr lang="en-US" smtClean="0"/>
              <a:pPr/>
              <a:t>5/7/2017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2DF88-D25F-4287-B141-0ED498399E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group.org/onlinepubs/9699919799/functions/pthread_mutexattr_getrobust.html" TargetMode="External"/><Relationship Id="rId2" Type="http://schemas.openxmlformats.org/officeDocument/2006/relationships/hyperlink" Target="http://www.opengroup.org/onlinepubs/9699919799/functions/pthread_mutexattr_gettype.html" TargetMode="External"/><Relationship Id="rId1" Type="http://schemas.openxmlformats.org/officeDocument/2006/relationships/slideLayout" Target="../slideLayouts/slideLayout7.xml"/><Relationship Id="rId6" Type="http://schemas.openxmlformats.org/officeDocument/2006/relationships/hyperlink" Target="http://www.opengroup.org/onlinepubs/9699919799/functions/pthread_mutexattr_getprioceiling.html" TargetMode="External"/><Relationship Id="rId5" Type="http://schemas.openxmlformats.org/officeDocument/2006/relationships/hyperlink" Target="http://www.opengroup.org/onlinepubs/9699919799/functions/pthread_mutexattr_getprotocol.html" TargetMode="External"/><Relationship Id="rId4" Type="http://schemas.openxmlformats.org/officeDocument/2006/relationships/hyperlink" Target="http://www.opengroup.org/onlinepubs/9699919799/functions/pthread_mutexattr_getpshared.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endParaRPr lang="en-US" dirty="0"/>
          </a:p>
        </p:txBody>
      </p:sp>
      <p:sp>
        <p:nvSpPr>
          <p:cNvPr id="3" name="Subtitle 2"/>
          <p:cNvSpPr>
            <a:spLocks noGrp="1"/>
          </p:cNvSpPr>
          <p:nvPr>
            <p:ph type="subTitle" idx="1"/>
          </p:nvPr>
        </p:nvSpPr>
        <p:spPr/>
        <p:txBody>
          <a:bodyPr/>
          <a:lstStyle/>
          <a:p>
            <a:pPr>
              <a:defRPr/>
            </a:pPr>
            <a:r>
              <a:rPr lang="en-US" dirty="0"/>
              <a:t>Synchronization, Part 2</a:t>
            </a:r>
          </a:p>
          <a:p>
            <a:pPr>
              <a:defRPr/>
            </a:pPr>
            <a:r>
              <a:rPr lang="en-US" dirty="0" smtClean="0"/>
              <a:t>Semaphores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331ABB23-BFAF-4098-AB82-0883EDC0AC4F}" type="slidenum">
              <a:rPr lang="he-IL"/>
              <a:pPr>
                <a:defRPr/>
              </a:pPr>
              <a:t>10</a:t>
            </a:fld>
            <a:endParaRPr lang="he-IL"/>
          </a:p>
        </p:txBody>
      </p:sp>
      <p:sp>
        <p:nvSpPr>
          <p:cNvPr id="29698" name="Title 1"/>
          <p:cNvSpPr>
            <a:spLocks noGrp="1"/>
          </p:cNvSpPr>
          <p:nvPr>
            <p:ph type="title"/>
          </p:nvPr>
        </p:nvSpPr>
        <p:spPr/>
        <p:txBody>
          <a:bodyPr/>
          <a:lstStyle/>
          <a:p>
            <a:pPr algn="l" rtl="0" eaLnBrk="1" hangingPunct="1"/>
            <a:r>
              <a:rPr lang="en-US" dirty="0" smtClean="0">
                <a:cs typeface="Times New Roman" pitchFamily="18" charset="0"/>
              </a:rPr>
              <a:t>Question 2a</a:t>
            </a:r>
            <a:endParaRPr lang="he-IL" dirty="0" smtClean="0"/>
          </a:p>
        </p:txBody>
      </p:sp>
      <p:sp>
        <p:nvSpPr>
          <p:cNvPr id="3" name="Content Placeholder 2"/>
          <p:cNvSpPr>
            <a:spLocks noGrp="1"/>
          </p:cNvSpPr>
          <p:nvPr>
            <p:ph idx="1"/>
          </p:nvPr>
        </p:nvSpPr>
        <p:spPr/>
        <p:txBody>
          <a:bodyPr>
            <a:normAutofit fontScale="92500" lnSpcReduction="20000"/>
          </a:bodyPr>
          <a:lstStyle/>
          <a:p>
            <a:pPr marL="0" rtl="0" eaLnBrk="1" hangingPunct="1">
              <a:buFont typeface="Arial" charset="0"/>
              <a:buNone/>
            </a:pPr>
            <a:r>
              <a:rPr lang="en-US" sz="3000" dirty="0" smtClean="0"/>
              <a:t>Use </a:t>
            </a:r>
            <a:r>
              <a:rPr lang="en-US" sz="3000" dirty="0" smtClean="0">
                <a:effectLst>
                  <a:outerShdw blurRad="38100" dist="38100" dir="2700000" algn="tl">
                    <a:srgbClr val="000000">
                      <a:alpha val="43137"/>
                    </a:srgbClr>
                  </a:outerShdw>
                </a:effectLst>
              </a:rPr>
              <a:t>two counting semaphores </a:t>
            </a:r>
            <a:r>
              <a:rPr lang="en-US" sz="3000" dirty="0" smtClean="0"/>
              <a:t>with properly initialized values so that in every execution of A and B the execution order of code lines will be consistent with the constraint graph defined above. </a:t>
            </a:r>
          </a:p>
          <a:p>
            <a:pPr marL="0" rtl="0" eaLnBrk="1" hangingPunct="1">
              <a:buFont typeface="Arial" charset="0"/>
              <a:buNone/>
            </a:pPr>
            <a:r>
              <a:rPr lang="en-US" sz="3000" dirty="0" smtClean="0"/>
              <a:t>That is, add </a:t>
            </a:r>
            <a:r>
              <a:rPr lang="en-US" sz="3000" dirty="0" smtClean="0">
                <a:effectLst>
                  <a:outerShdw blurRad="38100" dist="38100" dir="2700000" algn="tl">
                    <a:srgbClr val="000000">
                      <a:alpha val="43137"/>
                    </a:srgbClr>
                  </a:outerShdw>
                </a:effectLst>
              </a:rPr>
              <a:t>up</a:t>
            </a:r>
            <a:r>
              <a:rPr lang="en-US" sz="3000" dirty="0" smtClean="0"/>
              <a:t> and </a:t>
            </a:r>
            <a:r>
              <a:rPr lang="en-US" sz="3000" dirty="0" smtClean="0">
                <a:effectLst>
                  <a:outerShdw blurRad="38100" dist="38100" dir="2700000" algn="tl">
                    <a:srgbClr val="000000">
                      <a:alpha val="43137"/>
                    </a:srgbClr>
                  </a:outerShdw>
                </a:effectLst>
              </a:rPr>
              <a:t>down</a:t>
            </a:r>
            <a:r>
              <a:rPr lang="en-US" sz="3000" dirty="0" smtClean="0"/>
              <a:t> operations within A and B’s code lines so that no precedence constraint is violated.</a:t>
            </a:r>
          </a:p>
          <a:p>
            <a:pPr marL="0" rtl="0" eaLnBrk="1" hangingPunct="1">
              <a:buFont typeface="Arial" charset="0"/>
              <a:buNone/>
            </a:pPr>
            <a:r>
              <a:rPr lang="en-US" sz="3000" dirty="0" smtClean="0"/>
              <a:t>You may assume that in every execution both A and B run their code only once.</a:t>
            </a:r>
          </a:p>
          <a:p>
            <a:pPr marL="0" rtl="0" eaLnBrk="1" hangingPunct="1">
              <a:buFont typeface="Arial" charset="0"/>
              <a:buNone/>
            </a:pPr>
            <a:endParaRPr lang="en-US" sz="3000" dirty="0" smtClean="0"/>
          </a:p>
          <a:p>
            <a:pPr marL="0" rtl="0" eaLnBrk="1" hangingPunct="1">
              <a:buFont typeface="Arial" charset="0"/>
              <a:buNone/>
            </a:pPr>
            <a:r>
              <a:rPr lang="en-US" sz="3000" dirty="0" smtClean="0"/>
              <a:t>Note: </a:t>
            </a:r>
            <a:r>
              <a:rPr lang="en-US" sz="3000" dirty="0"/>
              <a:t>P</a:t>
            </a:r>
            <a:r>
              <a:rPr lang="en-US" sz="3000" dirty="0" smtClean="0"/>
              <a:t>artial scoring will be given to solutions using more than two semaphores.</a:t>
            </a:r>
            <a:endParaRPr lang="he-IL" sz="3000" dirty="0" smtClean="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1E3C9390-703E-4AEF-AD4E-8C9991795D15}" type="slidenum">
              <a:rPr lang="he-IL" sz="1200">
                <a:solidFill>
                  <a:schemeClr val="tx1">
                    <a:tint val="75000"/>
                  </a:schemeClr>
                </a:solidFill>
                <a:latin typeface="+mn-lt"/>
                <a:cs typeface="+mn-cs"/>
              </a:rPr>
              <a:pPr rtl="1" fontAlgn="auto">
                <a:spcBef>
                  <a:spcPts val="0"/>
                </a:spcBef>
                <a:spcAft>
                  <a:spcPts val="0"/>
                </a:spcAft>
                <a:defRPr/>
              </a:pPr>
              <a:t>10</a:t>
            </a:fld>
            <a:endParaRPr lang="he-IL"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של מספר שקופית 5"/>
          <p:cNvSpPr>
            <a:spLocks noGrp="1"/>
          </p:cNvSpPr>
          <p:nvPr>
            <p:ph type="sldNum" sz="quarter" idx="12"/>
          </p:nvPr>
        </p:nvSpPr>
        <p:spPr/>
        <p:txBody>
          <a:bodyPr/>
          <a:lstStyle/>
          <a:p>
            <a:pPr>
              <a:defRPr/>
            </a:pPr>
            <a:fld id="{F2040C65-625F-4316-8310-F1B224BAA372}" type="slidenum">
              <a:rPr lang="he-IL"/>
              <a:pPr>
                <a:defRPr/>
              </a:pPr>
              <a:t>11</a:t>
            </a:fld>
            <a:endParaRPr lang="he-IL"/>
          </a:p>
        </p:txBody>
      </p:sp>
      <p:sp>
        <p:nvSpPr>
          <p:cNvPr id="30722" name="Title 4"/>
          <p:cNvSpPr>
            <a:spLocks noGrp="1"/>
          </p:cNvSpPr>
          <p:nvPr>
            <p:ph type="title"/>
          </p:nvPr>
        </p:nvSpPr>
        <p:spPr/>
        <p:txBody>
          <a:bodyPr/>
          <a:lstStyle/>
          <a:p>
            <a:pPr algn="l" rtl="0" eaLnBrk="1" hangingPunct="1"/>
            <a:r>
              <a:rPr lang="en-US" dirty="0" smtClean="0">
                <a:cs typeface="Times New Roman" pitchFamily="18" charset="0"/>
              </a:rPr>
              <a:t>Question 2a</a:t>
            </a:r>
            <a:endParaRPr lang="he-IL" dirty="0" smtClean="0"/>
          </a:p>
        </p:txBody>
      </p:sp>
      <p:sp>
        <p:nvSpPr>
          <p:cNvPr id="6" name="Content Placeholder 5"/>
          <p:cNvSpPr>
            <a:spLocks noGrp="1"/>
          </p:cNvSpPr>
          <p:nvPr>
            <p:ph sz="half" idx="1"/>
          </p:nvPr>
        </p:nvSpPr>
        <p:spPr/>
        <p:txBody>
          <a:bodyPr rtlCol="1">
            <a:normAutofit fontScale="85000" lnSpcReduction="10000"/>
          </a:bodyPr>
          <a:lstStyle/>
          <a:p>
            <a:pPr algn="l" rtl="0" eaLnBrk="1" fontAlgn="auto" hangingPunct="1">
              <a:spcAft>
                <a:spcPts val="0"/>
              </a:spcAft>
              <a:buFont typeface="Arial" pitchFamily="34" charset="0"/>
              <a:buNone/>
              <a:defRPr/>
            </a:pPr>
            <a:r>
              <a:rPr lang="en-US" dirty="0" smtClean="0"/>
              <a:t>Semaphores: </a:t>
            </a:r>
            <a:r>
              <a:rPr lang="en-US" b="1" dirty="0" err="1" smtClean="0"/>
              <a:t>semA</a:t>
            </a:r>
            <a:r>
              <a:rPr lang="en-US" b="1" dirty="0" smtClean="0"/>
              <a:t>=0, </a:t>
            </a:r>
            <a:r>
              <a:rPr lang="en-US" b="1" dirty="0" err="1" smtClean="0"/>
              <a:t>semB</a:t>
            </a:r>
            <a:r>
              <a:rPr lang="en-US" b="1" dirty="0" smtClean="0"/>
              <a:t>=0</a:t>
            </a:r>
            <a:endParaRPr lang="en-US" dirty="0" smtClean="0"/>
          </a:p>
          <a:p>
            <a:pPr algn="l" rtl="0" eaLnBrk="1" fontAlgn="auto" hangingPunct="1">
              <a:spcAft>
                <a:spcPts val="0"/>
              </a:spcAft>
              <a:buFont typeface="Arial" pitchFamily="34" charset="0"/>
              <a:buNone/>
              <a:defRPr/>
            </a:pPr>
            <a:r>
              <a:rPr lang="en-US" b="1" u="sng" dirty="0" smtClean="0"/>
              <a:t>Process A</a:t>
            </a:r>
            <a:r>
              <a:rPr lang="en-US" dirty="0" smtClean="0"/>
              <a:t>      </a:t>
            </a:r>
          </a:p>
          <a:p>
            <a:pPr algn="l" rtl="0" eaLnBrk="1" fontAlgn="auto" hangingPunct="1">
              <a:spcAft>
                <a:spcPts val="0"/>
              </a:spcAft>
              <a:buFont typeface="Arial" pitchFamily="34" charset="0"/>
              <a:buNone/>
              <a:defRPr/>
            </a:pPr>
            <a:r>
              <a:rPr lang="en-US" dirty="0" smtClean="0"/>
              <a:t>S1                                            </a:t>
            </a:r>
          </a:p>
          <a:p>
            <a:pPr algn="l" rtl="0" eaLnBrk="1" fontAlgn="auto" hangingPunct="1">
              <a:spcAft>
                <a:spcPts val="0"/>
              </a:spcAft>
              <a:buFont typeface="Arial" pitchFamily="34" charset="0"/>
              <a:buNone/>
              <a:defRPr/>
            </a:pPr>
            <a:r>
              <a:rPr lang="en-US" b="1" dirty="0" err="1" smtClean="0"/>
              <a:t>SemB.up</a:t>
            </a:r>
            <a:r>
              <a:rPr lang="en-US" b="1" dirty="0" smtClean="0"/>
              <a:t> </a:t>
            </a:r>
            <a:endParaRPr lang="en-US" dirty="0" smtClean="0"/>
          </a:p>
          <a:p>
            <a:pPr algn="l" rtl="0" eaLnBrk="1" fontAlgn="auto" hangingPunct="1">
              <a:spcAft>
                <a:spcPts val="0"/>
              </a:spcAft>
              <a:buFont typeface="Arial" pitchFamily="34" charset="0"/>
              <a:buNone/>
              <a:defRPr/>
            </a:pPr>
            <a:r>
              <a:rPr lang="en-US" dirty="0" smtClean="0"/>
              <a:t>S5                                            </a:t>
            </a:r>
          </a:p>
          <a:p>
            <a:pPr algn="l" rtl="0" eaLnBrk="1" fontAlgn="auto" hangingPunct="1">
              <a:spcAft>
                <a:spcPts val="0"/>
              </a:spcAft>
              <a:buFont typeface="Arial" pitchFamily="34" charset="0"/>
              <a:buNone/>
              <a:defRPr/>
            </a:pPr>
            <a:r>
              <a:rPr lang="en-US" b="1" dirty="0" err="1" smtClean="0"/>
              <a:t>SemB.up</a:t>
            </a:r>
            <a:r>
              <a:rPr lang="en-US" dirty="0" smtClean="0"/>
              <a:t>                                           </a:t>
            </a:r>
          </a:p>
          <a:p>
            <a:pPr algn="l" rtl="0" eaLnBrk="1" fontAlgn="auto" hangingPunct="1">
              <a:spcAft>
                <a:spcPts val="0"/>
              </a:spcAft>
              <a:buFont typeface="Arial" pitchFamily="34" charset="0"/>
              <a:buNone/>
              <a:defRPr/>
            </a:pPr>
            <a:r>
              <a:rPr lang="en-US" dirty="0" smtClean="0"/>
              <a:t>S8                                            </a:t>
            </a:r>
          </a:p>
          <a:p>
            <a:pPr algn="l" rtl="0" eaLnBrk="1" fontAlgn="auto" hangingPunct="1">
              <a:spcAft>
                <a:spcPts val="0"/>
              </a:spcAft>
              <a:buFont typeface="Arial" pitchFamily="34" charset="0"/>
              <a:buNone/>
              <a:defRPr/>
            </a:pPr>
            <a:r>
              <a:rPr lang="en-US" dirty="0" smtClean="0"/>
              <a:t>S9                                           </a:t>
            </a:r>
          </a:p>
          <a:p>
            <a:pPr algn="l" rtl="0" eaLnBrk="1" fontAlgn="auto" hangingPunct="1">
              <a:spcAft>
                <a:spcPts val="0"/>
              </a:spcAft>
              <a:buFont typeface="Arial" pitchFamily="34" charset="0"/>
              <a:buNone/>
              <a:defRPr/>
            </a:pPr>
            <a:r>
              <a:rPr lang="en-US" b="1" dirty="0" err="1" smtClean="0"/>
              <a:t>SemA.down</a:t>
            </a:r>
            <a:endParaRPr lang="en-US" dirty="0" smtClean="0"/>
          </a:p>
          <a:p>
            <a:pPr algn="l" rtl="0" eaLnBrk="1" fontAlgn="auto" hangingPunct="1">
              <a:spcAft>
                <a:spcPts val="0"/>
              </a:spcAft>
              <a:buFont typeface="Arial" pitchFamily="34" charset="0"/>
              <a:buNone/>
              <a:defRPr/>
            </a:pPr>
            <a:r>
              <a:rPr lang="en-US" dirty="0" smtClean="0"/>
              <a:t>S7</a:t>
            </a:r>
          </a:p>
          <a:p>
            <a:pPr algn="l" rtl="0" eaLnBrk="1" fontAlgn="auto" hangingPunct="1">
              <a:spcAft>
                <a:spcPts val="0"/>
              </a:spcAft>
              <a:buFont typeface="Arial" pitchFamily="34" charset="0"/>
              <a:buNone/>
              <a:defRPr/>
            </a:pPr>
            <a:r>
              <a:rPr lang="en-US" b="1" dirty="0" err="1" smtClean="0"/>
              <a:t>SemB.up</a:t>
            </a:r>
            <a:endParaRPr lang="en-US" dirty="0" smtClean="0"/>
          </a:p>
          <a:p>
            <a:pPr algn="l" rtl="0" eaLnBrk="1" fontAlgn="auto" hangingPunct="1">
              <a:spcAft>
                <a:spcPts val="0"/>
              </a:spcAft>
              <a:buFont typeface="Arial" pitchFamily="34" charset="0"/>
              <a:buNone/>
              <a:defRPr/>
            </a:pPr>
            <a:endParaRPr lang="he-IL" dirty="0"/>
          </a:p>
        </p:txBody>
      </p:sp>
      <p:sp>
        <p:nvSpPr>
          <p:cNvPr id="7" name="Content Placeholder 6"/>
          <p:cNvSpPr>
            <a:spLocks noGrp="1"/>
          </p:cNvSpPr>
          <p:nvPr>
            <p:ph sz="half" idx="2"/>
          </p:nvPr>
        </p:nvSpPr>
        <p:spPr>
          <a:xfrm>
            <a:off x="4643438" y="2071688"/>
            <a:ext cx="4038600" cy="4525962"/>
          </a:xfrm>
        </p:spPr>
        <p:txBody>
          <a:bodyPr rtlCol="1">
            <a:normAutofit fontScale="85000" lnSpcReduction="10000"/>
          </a:bodyPr>
          <a:lstStyle/>
          <a:p>
            <a:pPr algn="l" rtl="0" eaLnBrk="1" fontAlgn="auto" hangingPunct="1">
              <a:spcAft>
                <a:spcPts val="0"/>
              </a:spcAft>
              <a:buFont typeface="Arial" pitchFamily="34" charset="0"/>
              <a:buNone/>
              <a:defRPr/>
            </a:pPr>
            <a:r>
              <a:rPr lang="en-US" b="1" u="sng" dirty="0" smtClean="0"/>
              <a:t>Process B</a:t>
            </a:r>
            <a:endParaRPr lang="en-US" dirty="0" smtClean="0"/>
          </a:p>
          <a:p>
            <a:pPr algn="l" rtl="0" eaLnBrk="1" fontAlgn="auto" hangingPunct="1">
              <a:spcAft>
                <a:spcPts val="0"/>
              </a:spcAft>
              <a:buFont typeface="Arial" pitchFamily="34" charset="0"/>
              <a:buNone/>
              <a:defRPr/>
            </a:pPr>
            <a:r>
              <a:rPr lang="en-US" b="1" dirty="0" err="1" smtClean="0"/>
              <a:t>SemB.down</a:t>
            </a:r>
            <a:endParaRPr lang="en-US" dirty="0" smtClean="0"/>
          </a:p>
          <a:p>
            <a:pPr algn="l" rtl="0" eaLnBrk="1" fontAlgn="auto" hangingPunct="1">
              <a:spcAft>
                <a:spcPts val="0"/>
              </a:spcAft>
              <a:buFont typeface="Arial" pitchFamily="34" charset="0"/>
              <a:buNone/>
              <a:defRPr/>
            </a:pPr>
            <a:r>
              <a:rPr lang="en-US" dirty="0" smtClean="0"/>
              <a:t>S2</a:t>
            </a:r>
          </a:p>
          <a:p>
            <a:pPr algn="l" rtl="0" eaLnBrk="1" fontAlgn="auto" hangingPunct="1">
              <a:spcAft>
                <a:spcPts val="0"/>
              </a:spcAft>
              <a:buFont typeface="Arial" pitchFamily="34" charset="0"/>
              <a:buNone/>
              <a:defRPr/>
            </a:pPr>
            <a:r>
              <a:rPr lang="en-US" dirty="0" smtClean="0"/>
              <a:t>S3</a:t>
            </a:r>
          </a:p>
          <a:p>
            <a:pPr algn="l" rtl="0" eaLnBrk="1" fontAlgn="auto" hangingPunct="1">
              <a:spcAft>
                <a:spcPts val="0"/>
              </a:spcAft>
              <a:buFont typeface="Arial" pitchFamily="34" charset="0"/>
              <a:buNone/>
              <a:defRPr/>
            </a:pPr>
            <a:r>
              <a:rPr lang="en-US" b="1" dirty="0" err="1" smtClean="0"/>
              <a:t>SemB.down</a:t>
            </a:r>
            <a:endParaRPr lang="en-US" dirty="0" smtClean="0"/>
          </a:p>
          <a:p>
            <a:pPr algn="l" rtl="0" eaLnBrk="1" fontAlgn="auto" hangingPunct="1">
              <a:spcAft>
                <a:spcPts val="0"/>
              </a:spcAft>
              <a:buFont typeface="Arial" pitchFamily="34" charset="0"/>
              <a:buNone/>
              <a:defRPr/>
            </a:pPr>
            <a:r>
              <a:rPr lang="en-US" dirty="0" smtClean="0"/>
              <a:t>S6</a:t>
            </a:r>
          </a:p>
          <a:p>
            <a:pPr algn="l" rtl="0" eaLnBrk="1" fontAlgn="auto" hangingPunct="1">
              <a:spcAft>
                <a:spcPts val="0"/>
              </a:spcAft>
              <a:buFont typeface="Arial" pitchFamily="34" charset="0"/>
              <a:buNone/>
              <a:defRPr/>
            </a:pPr>
            <a:r>
              <a:rPr lang="en-US" b="1" dirty="0" err="1" smtClean="0"/>
              <a:t>SemA.up</a:t>
            </a:r>
            <a:endParaRPr lang="en-US" dirty="0" smtClean="0"/>
          </a:p>
          <a:p>
            <a:pPr algn="l" rtl="0" eaLnBrk="1" fontAlgn="auto" hangingPunct="1">
              <a:spcAft>
                <a:spcPts val="0"/>
              </a:spcAft>
              <a:buFont typeface="Arial" pitchFamily="34" charset="0"/>
              <a:buNone/>
              <a:defRPr/>
            </a:pPr>
            <a:r>
              <a:rPr lang="en-US" b="1" dirty="0" err="1" smtClean="0"/>
              <a:t>SemB.down</a:t>
            </a:r>
            <a:endParaRPr lang="en-US" dirty="0" smtClean="0"/>
          </a:p>
          <a:p>
            <a:pPr algn="l" rtl="0" eaLnBrk="1" fontAlgn="auto" hangingPunct="1">
              <a:spcAft>
                <a:spcPts val="0"/>
              </a:spcAft>
              <a:buFont typeface="Arial" pitchFamily="34" charset="0"/>
              <a:buNone/>
              <a:defRPr/>
            </a:pPr>
            <a:r>
              <a:rPr lang="en-US" dirty="0" smtClean="0"/>
              <a:t>S4</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5F2F0462-E8A6-4FDA-9172-DCA19D81B1D3}" type="slidenum">
              <a:rPr lang="he-IL" sz="1200">
                <a:solidFill>
                  <a:schemeClr val="tx1">
                    <a:tint val="75000"/>
                  </a:schemeClr>
                </a:solidFill>
                <a:latin typeface="+mn-lt"/>
                <a:cs typeface="+mn-cs"/>
              </a:rPr>
              <a:pPr rtl="1" fontAlgn="auto">
                <a:spcBef>
                  <a:spcPts val="0"/>
                </a:spcBef>
                <a:spcAft>
                  <a:spcPts val="0"/>
                </a:spcAft>
                <a:defRPr/>
              </a:pPr>
              <a:t>11</a:t>
            </a:fld>
            <a:endParaRPr lang="he-IL"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של מספר שקופית 5"/>
          <p:cNvSpPr>
            <a:spLocks noGrp="1"/>
          </p:cNvSpPr>
          <p:nvPr>
            <p:ph type="sldNum" sz="quarter" idx="12"/>
          </p:nvPr>
        </p:nvSpPr>
        <p:spPr/>
        <p:txBody>
          <a:bodyPr/>
          <a:lstStyle/>
          <a:p>
            <a:pPr>
              <a:defRPr/>
            </a:pPr>
            <a:fld id="{E1D10C57-A63B-46BB-83E9-5D0A886ABA86}" type="slidenum">
              <a:rPr lang="he-IL"/>
              <a:pPr>
                <a:defRPr/>
              </a:pPr>
              <a:t>12</a:t>
            </a:fld>
            <a:endParaRPr lang="he-IL"/>
          </a:p>
        </p:txBody>
      </p:sp>
      <p:sp>
        <p:nvSpPr>
          <p:cNvPr id="31746" name="Title 5"/>
          <p:cNvSpPr>
            <a:spLocks noGrp="1"/>
          </p:cNvSpPr>
          <p:nvPr>
            <p:ph type="title"/>
          </p:nvPr>
        </p:nvSpPr>
        <p:spPr/>
        <p:txBody>
          <a:bodyPr/>
          <a:lstStyle/>
          <a:p>
            <a:pPr algn="l" rtl="0" eaLnBrk="1" hangingPunct="1"/>
            <a:r>
              <a:rPr lang="en-US" dirty="0" smtClean="0">
                <a:cs typeface="Times New Roman" pitchFamily="18" charset="0"/>
              </a:rPr>
              <a:t>Question 2b</a:t>
            </a:r>
            <a:endParaRPr lang="he-IL" dirty="0" smtClean="0"/>
          </a:p>
        </p:txBody>
      </p:sp>
      <p:sp>
        <p:nvSpPr>
          <p:cNvPr id="31747" name="Content Placeholder 6"/>
          <p:cNvSpPr>
            <a:spLocks noGrp="1"/>
          </p:cNvSpPr>
          <p:nvPr>
            <p:ph idx="1"/>
          </p:nvPr>
        </p:nvSpPr>
        <p:spPr/>
        <p:txBody>
          <a:bodyPr/>
          <a:lstStyle/>
          <a:p>
            <a:pPr marL="0" eaLnBrk="1" hangingPunct="1">
              <a:buNone/>
            </a:pPr>
            <a:r>
              <a:rPr lang="en-US" dirty="0" smtClean="0"/>
              <a:t>Give a concise but accurate explanation why a single semaphore is insufficient for maintaining consistency of the above constraint graph and the two processes.</a:t>
            </a:r>
            <a:endParaRPr lang="he-IL" dirty="0" smtClean="0"/>
          </a:p>
        </p:txBody>
      </p:sp>
      <p:sp>
        <p:nvSpPr>
          <p:cNvPr id="5" name="Slide Number Placeholder 4"/>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C055A60E-13B9-42D4-A9F1-6EE05492C9E8}" type="slidenum">
              <a:rPr lang="he-IL" sz="1200">
                <a:solidFill>
                  <a:schemeClr val="tx1">
                    <a:tint val="75000"/>
                  </a:schemeClr>
                </a:solidFill>
                <a:latin typeface="+mn-lt"/>
                <a:cs typeface="+mn-cs"/>
              </a:rPr>
              <a:pPr rtl="1" fontAlgn="auto">
                <a:spcBef>
                  <a:spcPts val="0"/>
                </a:spcBef>
                <a:spcAft>
                  <a:spcPts val="0"/>
                </a:spcAft>
                <a:defRPr/>
              </a:pPr>
              <a:t>12</a:t>
            </a:fld>
            <a:endParaRPr lang="he-IL" sz="1200" dirty="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801FFD9A-C793-4455-8BF7-C91170ADAAC0}" type="slidenum">
              <a:rPr lang="he-IL"/>
              <a:pPr>
                <a:defRPr/>
              </a:pPr>
              <a:t>13</a:t>
            </a:fld>
            <a:endParaRPr lang="he-IL" dirty="0"/>
          </a:p>
        </p:txBody>
      </p:sp>
      <p:sp>
        <p:nvSpPr>
          <p:cNvPr id="32770" name="Title 1"/>
          <p:cNvSpPr>
            <a:spLocks noGrp="1"/>
          </p:cNvSpPr>
          <p:nvPr>
            <p:ph type="title"/>
          </p:nvPr>
        </p:nvSpPr>
        <p:spPr/>
        <p:txBody>
          <a:bodyPr/>
          <a:lstStyle/>
          <a:p>
            <a:pPr algn="l" rtl="0" eaLnBrk="1" hangingPunct="1"/>
            <a:r>
              <a:rPr lang="en-US" dirty="0" smtClean="0">
                <a:cs typeface="Times New Roman" pitchFamily="18" charset="0"/>
              </a:rPr>
              <a:t>Question 2b</a:t>
            </a:r>
            <a:endParaRPr lang="he-IL" dirty="0" smtClean="0"/>
          </a:p>
        </p:txBody>
      </p:sp>
      <p:sp>
        <p:nvSpPr>
          <p:cNvPr id="32771" name="Content Placeholder 2"/>
          <p:cNvSpPr>
            <a:spLocks noGrp="1"/>
          </p:cNvSpPr>
          <p:nvPr>
            <p:ph idx="1"/>
          </p:nvPr>
        </p:nvSpPr>
        <p:spPr/>
        <p:txBody>
          <a:bodyPr/>
          <a:lstStyle/>
          <a:p>
            <a:pPr marL="0" eaLnBrk="1" hangingPunct="1">
              <a:buFont typeface="Arial" charset="0"/>
              <a:buNone/>
            </a:pPr>
            <a:r>
              <a:rPr lang="en-US" dirty="0" smtClean="0"/>
              <a:t>A single semaphore is insufficient because there are constraints which require that A waits until B completes one of its lines and vice versa. In such a state, having A signaling B and immediately waiting for it on the same semaphore will result in either a deadlock or a breaking of one of its constraints.</a:t>
            </a:r>
            <a:endParaRPr lang="he-IL" dirty="0" smtClean="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8178531B-55A9-4BF7-8359-AF9A6374E518}" type="slidenum">
              <a:rPr lang="he-IL" sz="1200">
                <a:solidFill>
                  <a:schemeClr val="tx1">
                    <a:tint val="75000"/>
                  </a:schemeClr>
                </a:solidFill>
                <a:latin typeface="+mn-lt"/>
                <a:cs typeface="+mn-cs"/>
              </a:rPr>
              <a:pPr rtl="1" fontAlgn="auto">
                <a:spcBef>
                  <a:spcPts val="0"/>
                </a:spcBef>
                <a:spcAft>
                  <a:spcPts val="0"/>
                </a:spcAft>
                <a:defRPr/>
              </a:pPr>
              <a:t>13</a:t>
            </a:fld>
            <a:endParaRPr lang="he-IL"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algn="l" eaLnBrk="1" hangingPunct="1"/>
            <a:r>
              <a:rPr lang="en-US" sz="3600" dirty="0" smtClean="0">
                <a:cs typeface="Times New Roman" pitchFamily="18" charset="0"/>
              </a:rPr>
              <a:t>Question 3 – Producer Consumer Problem</a:t>
            </a:r>
            <a:endParaRPr lang="he-IL" sz="3600" dirty="0" smtClean="0"/>
          </a:p>
        </p:txBody>
      </p:sp>
      <p:sp>
        <p:nvSpPr>
          <p:cNvPr id="4" name="Slide Number Placeholder 3"/>
          <p:cNvSpPr>
            <a:spLocks noGrp="1"/>
          </p:cNvSpPr>
          <p:nvPr>
            <p:ph type="sldNum" sz="quarter" idx="12"/>
          </p:nvPr>
        </p:nvSpPr>
        <p:spPr/>
        <p:txBody>
          <a:bodyPr/>
          <a:lstStyle/>
          <a:p>
            <a:pPr>
              <a:defRPr/>
            </a:pPr>
            <a:fld id="{1F84D8E4-5249-4618-BE0C-D4A35BB0D28D}" type="slidenum">
              <a:rPr lang="he-IL"/>
              <a:pPr>
                <a:defRPr/>
              </a:pPr>
              <a:t>14</a:t>
            </a:fld>
            <a:endParaRPr lang="he-IL"/>
          </a:p>
        </p:txBody>
      </p:sp>
      <p:sp>
        <p:nvSpPr>
          <p:cNvPr id="5" name="Rectangle 3"/>
          <p:cNvSpPr txBox="1">
            <a:spLocks noChangeArrowheads="1"/>
          </p:cNvSpPr>
          <p:nvPr/>
        </p:nvSpPr>
        <p:spPr>
          <a:xfrm>
            <a:off x="457200" y="1600200"/>
            <a:ext cx="7772400" cy="5029200"/>
          </a:xfrm>
          <a:prstGeom prst="rect">
            <a:avLst/>
          </a:prstGeom>
        </p:spPr>
        <p:txBody>
          <a:bodyPr lIns="92075" tIns="46038" rIns="92075" bIns="46038" rtlCol="1">
            <a:normAutofit lnSpcReduction="10000"/>
          </a:bodyPr>
          <a:lstStyle/>
          <a:p>
            <a:pPr marL="342900" indent="-342900" fontAlgn="auto">
              <a:spcBef>
                <a:spcPct val="20000"/>
              </a:spcBef>
              <a:spcAft>
                <a:spcPts val="0"/>
              </a:spcAft>
              <a:buFont typeface="Symbol" pitchFamily="18" charset="2"/>
              <a:buNone/>
              <a:defRPr/>
            </a:pPr>
            <a:r>
              <a:rPr lang="en-US" dirty="0">
                <a:latin typeface="+mn-lt"/>
                <a:cs typeface="+mn-cs"/>
              </a:rPr>
              <a:t>#define	N	</a:t>
            </a:r>
            <a:r>
              <a:rPr lang="en-US" dirty="0">
                <a:solidFill>
                  <a:srgbClr val="FF0000"/>
                </a:solidFill>
                <a:latin typeface="+mn-lt"/>
                <a:cs typeface="+mn-cs"/>
              </a:rPr>
              <a:t>100</a:t>
            </a:r>
            <a:r>
              <a:rPr lang="en-US" dirty="0">
                <a:latin typeface="+mn-lt"/>
                <a:cs typeface="+mn-cs"/>
              </a:rPr>
              <a:t>		</a:t>
            </a:r>
            <a:r>
              <a:rPr lang="en-US" dirty="0">
                <a:solidFill>
                  <a:schemeClr val="accent3">
                    <a:lumMod val="50000"/>
                  </a:schemeClr>
                </a:solidFill>
                <a:latin typeface="+mn-lt"/>
                <a:cs typeface="+mn-cs"/>
              </a:rPr>
              <a:t>/* Buffer size */</a:t>
            </a:r>
          </a:p>
          <a:p>
            <a:pPr marL="342900" indent="-342900" fontAlgn="auto">
              <a:spcBef>
                <a:spcPct val="20000"/>
              </a:spcBef>
              <a:spcAft>
                <a:spcPts val="0"/>
              </a:spcAft>
              <a:buFont typeface="Symbol" pitchFamily="18" charset="2"/>
              <a:buNone/>
              <a:defRPr/>
            </a:pPr>
            <a:r>
              <a:rPr lang="en-US" i="1" dirty="0" smtClean="0">
                <a:solidFill>
                  <a:srgbClr val="00B050"/>
                </a:solidFill>
                <a:effectLst>
                  <a:outerShdw blurRad="38100" dist="38100" dir="2700000" algn="tl">
                    <a:srgbClr val="C0C0C0"/>
                  </a:outerShdw>
                </a:effectLst>
                <a:latin typeface="+mn-lt"/>
                <a:cs typeface="+mn-cs"/>
              </a:rPr>
              <a:t>semaphore</a:t>
            </a:r>
            <a:r>
              <a:rPr lang="en-US" dirty="0">
                <a:latin typeface="+mn-lt"/>
                <a:cs typeface="+mn-cs"/>
              </a:rPr>
              <a:t>	</a:t>
            </a:r>
            <a:r>
              <a:rPr lang="en-US" dirty="0" err="1">
                <a:latin typeface="+mn-lt"/>
                <a:cs typeface="+mn-cs"/>
              </a:rPr>
              <a:t>mutex</a:t>
            </a:r>
            <a:r>
              <a:rPr lang="en-US" dirty="0">
                <a:latin typeface="+mn-lt"/>
                <a:cs typeface="+mn-cs"/>
              </a:rPr>
              <a:t> = </a:t>
            </a:r>
            <a:r>
              <a:rPr lang="en-US" dirty="0">
                <a:solidFill>
                  <a:srgbClr val="FF0000"/>
                </a:solidFill>
                <a:latin typeface="+mn-lt"/>
                <a:cs typeface="+mn-cs"/>
              </a:rPr>
              <a:t>1</a:t>
            </a:r>
            <a:r>
              <a:rPr lang="en-US" dirty="0">
                <a:latin typeface="+mn-lt"/>
                <a:cs typeface="+mn-cs"/>
              </a:rPr>
              <a:t>;	</a:t>
            </a:r>
            <a:r>
              <a:rPr lang="en-US" dirty="0">
                <a:solidFill>
                  <a:schemeClr val="accent3">
                    <a:lumMod val="50000"/>
                  </a:schemeClr>
                </a:solidFill>
                <a:latin typeface="+mn-lt"/>
                <a:cs typeface="+mn-cs"/>
              </a:rPr>
              <a:t>/* access control to critical section */</a:t>
            </a:r>
          </a:p>
          <a:p>
            <a:pPr marL="342900" indent="-342900" fontAlgn="auto">
              <a:spcBef>
                <a:spcPct val="20000"/>
              </a:spcBef>
              <a:spcAft>
                <a:spcPts val="0"/>
              </a:spcAft>
              <a:buFont typeface="Symbol" pitchFamily="18" charset="2"/>
              <a:buNone/>
              <a:defRPr/>
            </a:pPr>
            <a:r>
              <a:rPr lang="en-US" i="1" dirty="0">
                <a:solidFill>
                  <a:srgbClr val="00B050"/>
                </a:solidFill>
                <a:effectLst>
                  <a:outerShdw blurRad="38100" dist="38100" dir="2700000" algn="tl">
                    <a:srgbClr val="C0C0C0"/>
                  </a:outerShdw>
                </a:effectLst>
                <a:latin typeface="+mn-lt"/>
                <a:cs typeface="+mn-cs"/>
              </a:rPr>
              <a:t>semaphore</a:t>
            </a:r>
            <a:r>
              <a:rPr lang="en-US" dirty="0">
                <a:latin typeface="+mn-lt"/>
                <a:cs typeface="+mn-cs"/>
              </a:rPr>
              <a:t>	empty = N;	</a:t>
            </a:r>
            <a:r>
              <a:rPr lang="en-US" dirty="0">
                <a:solidFill>
                  <a:schemeClr val="accent3">
                    <a:lumMod val="50000"/>
                  </a:schemeClr>
                </a:solidFill>
                <a:latin typeface="+mn-lt"/>
                <a:cs typeface="+mn-cs"/>
              </a:rPr>
              <a:t>/* counts empty buffer slots */</a:t>
            </a:r>
          </a:p>
          <a:p>
            <a:pPr marL="342900" indent="-342900" fontAlgn="auto">
              <a:spcBef>
                <a:spcPct val="20000"/>
              </a:spcBef>
              <a:spcAft>
                <a:spcPts val="0"/>
              </a:spcAft>
              <a:buFont typeface="Symbol" pitchFamily="18" charset="2"/>
              <a:buNone/>
              <a:defRPr/>
            </a:pPr>
            <a:r>
              <a:rPr lang="en-US" i="1" dirty="0">
                <a:solidFill>
                  <a:srgbClr val="00B050"/>
                </a:solidFill>
                <a:effectLst>
                  <a:outerShdw blurRad="38100" dist="38100" dir="2700000" algn="tl">
                    <a:srgbClr val="C0C0C0"/>
                  </a:outerShdw>
                </a:effectLst>
                <a:latin typeface="+mn-lt"/>
                <a:cs typeface="+mn-cs"/>
              </a:rPr>
              <a:t>semaphore</a:t>
            </a:r>
            <a:r>
              <a:rPr lang="en-US" dirty="0">
                <a:latin typeface="+mn-lt"/>
                <a:cs typeface="+mn-cs"/>
              </a:rPr>
              <a:t>	full = </a:t>
            </a:r>
            <a:r>
              <a:rPr lang="en-US" dirty="0">
                <a:solidFill>
                  <a:srgbClr val="FF0000"/>
                </a:solidFill>
                <a:latin typeface="+mn-lt"/>
                <a:cs typeface="+mn-cs"/>
              </a:rPr>
              <a:t>0</a:t>
            </a:r>
            <a:r>
              <a:rPr lang="en-US" dirty="0">
                <a:latin typeface="+mn-lt"/>
                <a:cs typeface="+mn-cs"/>
              </a:rPr>
              <a:t>;		</a:t>
            </a:r>
            <a:r>
              <a:rPr lang="en-US" dirty="0">
                <a:solidFill>
                  <a:schemeClr val="accent3">
                    <a:lumMod val="50000"/>
                  </a:schemeClr>
                </a:solidFill>
                <a:latin typeface="+mn-lt"/>
                <a:cs typeface="+mn-cs"/>
              </a:rPr>
              <a:t>/* full slots */</a:t>
            </a:r>
          </a:p>
          <a:p>
            <a:pPr marL="342900" indent="-342900" fontAlgn="auto">
              <a:spcBef>
                <a:spcPct val="20000"/>
              </a:spcBef>
              <a:spcAft>
                <a:spcPts val="0"/>
              </a:spcAft>
              <a:buFont typeface="Symbol" pitchFamily="18" charset="2"/>
              <a:buNone/>
              <a:defRPr/>
            </a:pPr>
            <a:r>
              <a:rPr lang="en-US" sz="2000" dirty="0">
                <a:solidFill>
                  <a:srgbClr val="00B050"/>
                </a:solidFill>
                <a:latin typeface="+mn-lt"/>
                <a:cs typeface="+mn-cs"/>
              </a:rPr>
              <a:t>void</a:t>
            </a:r>
            <a:r>
              <a:rPr lang="en-US" sz="2000" dirty="0">
                <a:latin typeface="+mn-lt"/>
                <a:cs typeface="+mn-cs"/>
              </a:rPr>
              <a:t> </a:t>
            </a:r>
            <a:r>
              <a:rPr lang="en-US" sz="2000" b="1" i="1" dirty="0">
                <a:effectLst>
                  <a:outerShdw blurRad="38100" dist="38100" dir="2700000" algn="tl">
                    <a:srgbClr val="C0C0C0"/>
                  </a:outerShdw>
                </a:effectLst>
                <a:latin typeface="+mn-lt"/>
                <a:cs typeface="+mn-cs"/>
              </a:rPr>
              <a:t>producer</a:t>
            </a:r>
            <a:r>
              <a:rPr lang="en-US" sz="2000" dirty="0">
                <a:latin typeface="+mn-lt"/>
                <a:cs typeface="+mn-cs"/>
              </a:rPr>
              <a:t>(</a:t>
            </a:r>
            <a:r>
              <a:rPr lang="en-US" sz="2000" dirty="0">
                <a:solidFill>
                  <a:srgbClr val="00B050"/>
                </a:solidFill>
                <a:latin typeface="+mn-lt"/>
                <a:cs typeface="+mn-cs"/>
              </a:rPr>
              <a:t>void</a:t>
            </a:r>
            <a:r>
              <a:rPr lang="en-US" sz="2000" dirty="0">
                <a:latin typeface="+mn-lt"/>
                <a:cs typeface="+mn-cs"/>
              </a:rPr>
              <a:t>)  {</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dirty="0" err="1">
                <a:solidFill>
                  <a:srgbClr val="00B050"/>
                </a:solidFill>
                <a:latin typeface="+mn-lt"/>
                <a:cs typeface="+mn-cs"/>
              </a:rPr>
              <a:t>int</a:t>
            </a:r>
            <a:r>
              <a:rPr lang="en-US" sz="2000" dirty="0">
                <a:latin typeface="+mn-lt"/>
                <a:cs typeface="+mn-cs"/>
              </a:rPr>
              <a:t>	item;</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dirty="0">
                <a:solidFill>
                  <a:schemeClr val="accent1"/>
                </a:solidFill>
                <a:latin typeface="+mn-lt"/>
                <a:cs typeface="+mn-cs"/>
              </a:rPr>
              <a:t>while</a:t>
            </a:r>
            <a:r>
              <a:rPr lang="en-US" sz="2000" dirty="0">
                <a:latin typeface="+mn-lt"/>
                <a:cs typeface="+mn-cs"/>
              </a:rPr>
              <a:t>(</a:t>
            </a:r>
            <a:r>
              <a:rPr lang="en-US" sz="2000" dirty="0">
                <a:solidFill>
                  <a:srgbClr val="FF0000"/>
                </a:solidFill>
                <a:latin typeface="+mn-lt"/>
                <a:cs typeface="+mn-cs"/>
              </a:rPr>
              <a:t>TRUE</a:t>
            </a:r>
            <a:r>
              <a:rPr lang="en-US" sz="2000" dirty="0">
                <a:latin typeface="+mn-lt"/>
                <a:cs typeface="+mn-cs"/>
              </a:rPr>
              <a:t>) {</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dirty="0" err="1">
                <a:latin typeface="+mn-lt"/>
                <a:cs typeface="+mn-cs"/>
              </a:rPr>
              <a:t>produce_item</a:t>
            </a:r>
            <a:r>
              <a:rPr lang="en-US" sz="2000" dirty="0">
                <a:latin typeface="+mn-lt"/>
                <a:cs typeface="+mn-cs"/>
              </a:rPr>
              <a:t>(&amp;item);	</a:t>
            </a:r>
            <a:r>
              <a:rPr lang="en-US" sz="2000" dirty="0">
                <a:solidFill>
                  <a:schemeClr val="accent3">
                    <a:lumMod val="50000"/>
                  </a:schemeClr>
                </a:solidFill>
                <a:latin typeface="+mn-lt"/>
                <a:cs typeface="+mn-cs"/>
              </a:rPr>
              <a:t>/* generate something... */</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i="1" dirty="0">
                <a:effectLst>
                  <a:outerShdw blurRad="38100" dist="38100" dir="2700000" algn="tl">
                    <a:srgbClr val="C0C0C0"/>
                  </a:outerShdw>
                </a:effectLst>
                <a:latin typeface="+mn-lt"/>
                <a:cs typeface="+mn-cs"/>
              </a:rPr>
              <a:t>down</a:t>
            </a:r>
            <a:r>
              <a:rPr lang="en-US" sz="2000" dirty="0">
                <a:latin typeface="+mn-lt"/>
                <a:cs typeface="+mn-cs"/>
              </a:rPr>
              <a:t>(&amp;empty);		</a:t>
            </a:r>
            <a:r>
              <a:rPr lang="en-US" sz="2000" dirty="0">
                <a:solidFill>
                  <a:schemeClr val="accent3">
                    <a:lumMod val="50000"/>
                  </a:schemeClr>
                </a:solidFill>
                <a:latin typeface="+mn-lt"/>
                <a:cs typeface="+mn-cs"/>
              </a:rPr>
              <a:t>/* decrement count of empty */</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i="1" dirty="0">
                <a:effectLst>
                  <a:outerShdw blurRad="38100" dist="38100" dir="2700000" algn="tl">
                    <a:srgbClr val="C0C0C0"/>
                  </a:outerShdw>
                </a:effectLst>
                <a:latin typeface="+mn-lt"/>
                <a:cs typeface="+mn-cs"/>
              </a:rPr>
              <a:t>down</a:t>
            </a:r>
            <a:r>
              <a:rPr lang="en-US" sz="2000" dirty="0">
                <a:latin typeface="+mn-lt"/>
                <a:cs typeface="+mn-cs"/>
              </a:rPr>
              <a:t>(&amp;</a:t>
            </a:r>
            <a:r>
              <a:rPr lang="en-US" sz="2000" dirty="0" err="1">
                <a:latin typeface="+mn-lt"/>
                <a:cs typeface="+mn-cs"/>
              </a:rPr>
              <a:t>mutex</a:t>
            </a:r>
            <a:r>
              <a:rPr lang="en-US" sz="2000" dirty="0">
                <a:latin typeface="+mn-lt"/>
                <a:cs typeface="+mn-cs"/>
              </a:rPr>
              <a:t>);		</a:t>
            </a:r>
            <a:r>
              <a:rPr lang="en-US" sz="2000" dirty="0">
                <a:solidFill>
                  <a:schemeClr val="accent3">
                    <a:lumMod val="50000"/>
                  </a:schemeClr>
                </a:solidFill>
                <a:latin typeface="+mn-lt"/>
                <a:cs typeface="+mn-cs"/>
              </a:rPr>
              <a:t>/* enter critical section */</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dirty="0" err="1">
                <a:latin typeface="+mn-lt"/>
                <a:cs typeface="+mn-cs"/>
              </a:rPr>
              <a:t>enter_item</a:t>
            </a:r>
            <a:r>
              <a:rPr lang="en-US" sz="2000" dirty="0">
                <a:latin typeface="+mn-lt"/>
                <a:cs typeface="+mn-cs"/>
              </a:rPr>
              <a:t>(item);	</a:t>
            </a:r>
            <a:r>
              <a:rPr lang="en-US" sz="2000" dirty="0">
                <a:solidFill>
                  <a:schemeClr val="accent3">
                    <a:lumMod val="50000"/>
                  </a:schemeClr>
                </a:solidFill>
                <a:latin typeface="+mn-lt"/>
                <a:cs typeface="+mn-cs"/>
              </a:rPr>
              <a:t>/* insert into buffer */</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i="1" dirty="0">
                <a:effectLst>
                  <a:outerShdw blurRad="38100" dist="38100" dir="2700000" algn="tl">
                    <a:srgbClr val="C0C0C0"/>
                  </a:outerShdw>
                </a:effectLst>
                <a:latin typeface="+mn-lt"/>
                <a:cs typeface="+mn-cs"/>
              </a:rPr>
              <a:t>up</a:t>
            </a:r>
            <a:r>
              <a:rPr lang="en-US" sz="2000" dirty="0">
                <a:latin typeface="+mn-lt"/>
                <a:cs typeface="+mn-cs"/>
              </a:rPr>
              <a:t>(&amp;</a:t>
            </a:r>
            <a:r>
              <a:rPr lang="en-US" sz="2000" dirty="0" err="1">
                <a:latin typeface="+mn-lt"/>
                <a:cs typeface="+mn-cs"/>
              </a:rPr>
              <a:t>mutex</a:t>
            </a:r>
            <a:r>
              <a:rPr lang="en-US" sz="2000" dirty="0">
                <a:latin typeface="+mn-lt"/>
                <a:cs typeface="+mn-cs"/>
              </a:rPr>
              <a:t>);		</a:t>
            </a:r>
            <a:r>
              <a:rPr lang="en-US" sz="2000" dirty="0">
                <a:solidFill>
                  <a:schemeClr val="accent3">
                    <a:lumMod val="50000"/>
                  </a:schemeClr>
                </a:solidFill>
                <a:latin typeface="+mn-lt"/>
                <a:cs typeface="+mn-cs"/>
              </a:rPr>
              <a:t>/* leave critical section */</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i="1" dirty="0">
                <a:effectLst>
                  <a:outerShdw blurRad="38100" dist="38100" dir="2700000" algn="tl">
                    <a:srgbClr val="C0C0C0"/>
                  </a:outerShdw>
                </a:effectLst>
                <a:latin typeface="+mn-lt"/>
                <a:cs typeface="+mn-cs"/>
              </a:rPr>
              <a:t>up</a:t>
            </a:r>
            <a:r>
              <a:rPr lang="en-US" sz="2000" dirty="0">
                <a:latin typeface="+mn-lt"/>
                <a:cs typeface="+mn-cs"/>
              </a:rPr>
              <a:t>(&amp;full);		</a:t>
            </a:r>
            <a:r>
              <a:rPr lang="en-US" sz="2000" dirty="0">
                <a:solidFill>
                  <a:schemeClr val="accent3">
                    <a:lumMod val="50000"/>
                  </a:schemeClr>
                </a:solidFill>
                <a:latin typeface="+mn-lt"/>
                <a:cs typeface="+mn-cs"/>
              </a:rPr>
              <a:t>/* increment count of full slots */</a:t>
            </a:r>
          </a:p>
          <a:p>
            <a:pPr marL="342900" indent="-342900" fontAlgn="auto">
              <a:spcBef>
                <a:spcPct val="20000"/>
              </a:spcBef>
              <a:spcAft>
                <a:spcPts val="0"/>
              </a:spcAft>
              <a:buFont typeface="Symbol" pitchFamily="18" charset="2"/>
              <a:buNone/>
              <a:defRPr/>
            </a:pPr>
            <a:r>
              <a:rPr lang="en-US" sz="2000" dirty="0" smtClean="0">
                <a:latin typeface="+mn-lt"/>
                <a:cs typeface="+mn-cs"/>
              </a:rPr>
              <a:t>	}</a:t>
            </a:r>
            <a:r>
              <a:rPr lang="en-US" sz="2000" dirty="0">
                <a:latin typeface="+mn-lt"/>
                <a:cs typeface="+mn-cs"/>
              </a:rPr>
              <a:t>	</a:t>
            </a:r>
            <a:endParaRPr lang="en-US" sz="2000" dirty="0" smtClean="0">
              <a:latin typeface="+mn-lt"/>
              <a:cs typeface="+mn-cs"/>
            </a:endParaRPr>
          </a:p>
          <a:p>
            <a:pPr marL="342900" indent="-342900" fontAlgn="auto">
              <a:spcBef>
                <a:spcPct val="20000"/>
              </a:spcBef>
              <a:spcAft>
                <a:spcPts val="0"/>
              </a:spcAft>
              <a:buFont typeface="Symbol" pitchFamily="18" charset="2"/>
              <a:buNone/>
              <a:defRPr/>
            </a:pPr>
            <a:r>
              <a:rPr lang="en-US" sz="2000" dirty="0" smtClean="0">
                <a:latin typeface="+mn-lt"/>
                <a:cs typeface="+mn-cs"/>
              </a:rPr>
              <a:t>}</a:t>
            </a:r>
            <a:endParaRPr lang="en-US" sz="2000" dirty="0">
              <a:latin typeface="+mn-lt"/>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600200"/>
            <a:ext cx="8229600" cy="4514850"/>
          </a:xfrm>
          <a:prstGeom prst="rect">
            <a:avLst/>
          </a:prstGeom>
        </p:spPr>
        <p:txBody>
          <a:bodyPr rtlCol="1"/>
          <a:lstStyle/>
          <a:p>
            <a:pPr marL="342900" indent="-342900" defTabSz="517525" fontAlgn="auto">
              <a:lnSpc>
                <a:spcPct val="90000"/>
              </a:lnSpc>
              <a:spcBef>
                <a:spcPct val="20000"/>
              </a:spcBef>
              <a:spcAft>
                <a:spcPts val="0"/>
              </a:spcAft>
              <a:buFont typeface="Symbol" pitchFamily="18" charset="2"/>
              <a:buNone/>
              <a:defRPr/>
            </a:pPr>
            <a:r>
              <a:rPr lang="en-US" sz="2400" dirty="0">
                <a:solidFill>
                  <a:srgbClr val="00B050"/>
                </a:solidFill>
                <a:latin typeface="+mn-lt"/>
                <a:cs typeface="+mn-cs"/>
              </a:rPr>
              <a:t>void</a:t>
            </a:r>
            <a:r>
              <a:rPr lang="en-US" sz="2400" dirty="0">
                <a:latin typeface="+mn-lt"/>
                <a:cs typeface="+mn-cs"/>
              </a:rPr>
              <a:t> </a:t>
            </a:r>
            <a:r>
              <a:rPr lang="en-US" sz="2400" b="1" i="1" dirty="0">
                <a:effectLst>
                  <a:outerShdw blurRad="38100" dist="38100" dir="2700000" algn="tl">
                    <a:srgbClr val="C0C0C0"/>
                  </a:outerShdw>
                </a:effectLst>
                <a:latin typeface="+mn-lt"/>
                <a:cs typeface="+mn-cs"/>
              </a:rPr>
              <a:t>consume</a:t>
            </a:r>
            <a:r>
              <a:rPr lang="en-US" sz="2400" i="1" dirty="0">
                <a:effectLst>
                  <a:outerShdw blurRad="38100" dist="38100" dir="2700000" algn="tl">
                    <a:srgbClr val="C0C0C0"/>
                  </a:outerShdw>
                </a:effectLst>
                <a:latin typeface="+mn-lt"/>
                <a:cs typeface="+mn-cs"/>
              </a:rPr>
              <a:t>r</a:t>
            </a:r>
            <a:r>
              <a:rPr lang="en-US" sz="2400" dirty="0">
                <a:latin typeface="+mn-lt"/>
                <a:cs typeface="+mn-cs"/>
              </a:rPr>
              <a:t>(</a:t>
            </a:r>
            <a:r>
              <a:rPr lang="en-US" sz="2400" dirty="0">
                <a:solidFill>
                  <a:srgbClr val="00B050"/>
                </a:solidFill>
                <a:latin typeface="+mn-lt"/>
                <a:cs typeface="+mn-cs"/>
              </a:rPr>
              <a:t>void</a:t>
            </a:r>
            <a:r>
              <a:rPr lang="en-US" sz="2400" dirty="0">
                <a:latin typeface="+mn-lt"/>
                <a:cs typeface="+mn-cs"/>
              </a:rPr>
              <a:t>){</a:t>
            </a:r>
            <a:br>
              <a:rPr lang="en-US" sz="2400" dirty="0">
                <a:latin typeface="+mn-lt"/>
                <a:cs typeface="+mn-cs"/>
              </a:rPr>
            </a:br>
            <a:r>
              <a:rPr lang="en-US" sz="2400" dirty="0">
                <a:latin typeface="+mn-lt"/>
                <a:cs typeface="+mn-cs"/>
              </a:rPr>
              <a:t>	</a:t>
            </a:r>
            <a:r>
              <a:rPr lang="en-US" sz="2400" dirty="0" err="1">
                <a:solidFill>
                  <a:srgbClr val="00B050"/>
                </a:solidFill>
                <a:latin typeface="+mn-lt"/>
                <a:cs typeface="+mn-cs"/>
              </a:rPr>
              <a:t>int</a:t>
            </a:r>
            <a:r>
              <a:rPr lang="en-US" sz="2400" dirty="0">
                <a:latin typeface="+mn-lt"/>
                <a:cs typeface="+mn-cs"/>
              </a:rPr>
              <a:t>	item;</a:t>
            </a:r>
            <a:br>
              <a:rPr lang="en-US" sz="2400" dirty="0">
                <a:latin typeface="+mn-lt"/>
                <a:cs typeface="+mn-cs"/>
              </a:rPr>
            </a:br>
            <a:r>
              <a:rPr lang="en-US" sz="2400" dirty="0">
                <a:latin typeface="+mn-lt"/>
                <a:cs typeface="+mn-cs"/>
              </a:rPr>
              <a:t/>
            </a:r>
            <a:br>
              <a:rPr lang="en-US" sz="2400" dirty="0">
                <a:latin typeface="+mn-lt"/>
                <a:cs typeface="+mn-cs"/>
              </a:rPr>
            </a:br>
            <a:r>
              <a:rPr lang="en-US" sz="2400" dirty="0">
                <a:latin typeface="+mn-lt"/>
                <a:cs typeface="+mn-cs"/>
              </a:rPr>
              <a:t>	</a:t>
            </a:r>
            <a:r>
              <a:rPr lang="en-US" sz="2400" dirty="0">
                <a:solidFill>
                  <a:schemeClr val="accent1"/>
                </a:solidFill>
                <a:latin typeface="+mn-lt"/>
                <a:cs typeface="+mn-cs"/>
              </a:rPr>
              <a:t>while</a:t>
            </a:r>
            <a:r>
              <a:rPr lang="en-US" sz="2400" dirty="0">
                <a:latin typeface="+mn-lt"/>
                <a:cs typeface="+mn-cs"/>
              </a:rPr>
              <a:t>(</a:t>
            </a:r>
            <a:r>
              <a:rPr lang="en-US" sz="2400" dirty="0">
                <a:solidFill>
                  <a:srgbClr val="FF0000"/>
                </a:solidFill>
                <a:latin typeface="+mn-lt"/>
                <a:cs typeface="+mn-cs"/>
              </a:rPr>
              <a:t>TRUE</a:t>
            </a:r>
            <a:r>
              <a:rPr lang="en-US" sz="2400" dirty="0">
                <a:latin typeface="+mn-lt"/>
                <a:cs typeface="+mn-cs"/>
              </a:rPr>
              <a:t>){</a:t>
            </a:r>
            <a:br>
              <a:rPr lang="en-US" sz="2400" dirty="0">
                <a:latin typeface="+mn-lt"/>
                <a:cs typeface="+mn-cs"/>
              </a:rPr>
            </a:br>
            <a:r>
              <a:rPr lang="en-US" sz="2400" dirty="0">
                <a:latin typeface="+mn-lt"/>
                <a:cs typeface="+mn-cs"/>
              </a:rPr>
              <a:t>	   </a:t>
            </a:r>
            <a:r>
              <a:rPr lang="en-US" sz="2400" i="1" dirty="0">
                <a:effectLst>
                  <a:outerShdw blurRad="38100" dist="38100" dir="2700000" algn="tl">
                    <a:srgbClr val="C0C0C0"/>
                  </a:outerShdw>
                </a:effectLst>
                <a:latin typeface="+mn-lt"/>
                <a:cs typeface="+mn-cs"/>
              </a:rPr>
              <a:t>down</a:t>
            </a:r>
            <a:r>
              <a:rPr lang="en-US" sz="2400" dirty="0">
                <a:latin typeface="+mn-lt"/>
                <a:cs typeface="+mn-cs"/>
              </a:rPr>
              <a:t>(&amp;full);		</a:t>
            </a:r>
            <a:r>
              <a:rPr lang="en-US" sz="2400" dirty="0" smtClean="0">
                <a:latin typeface="+mn-lt"/>
                <a:cs typeface="+mn-cs"/>
              </a:rPr>
              <a:t>	</a:t>
            </a:r>
            <a:r>
              <a:rPr lang="en-US" sz="2400" dirty="0" smtClean="0">
                <a:solidFill>
                  <a:schemeClr val="accent3">
                    <a:lumMod val="50000"/>
                  </a:schemeClr>
                </a:solidFill>
                <a:latin typeface="+mn-lt"/>
                <a:cs typeface="+mn-cs"/>
              </a:rPr>
              <a:t>/* </a:t>
            </a:r>
            <a:r>
              <a:rPr lang="en-US" sz="2400" dirty="0">
                <a:solidFill>
                  <a:schemeClr val="accent3">
                    <a:lumMod val="50000"/>
                  </a:schemeClr>
                </a:solidFill>
                <a:latin typeface="+mn-lt"/>
                <a:cs typeface="+mn-cs"/>
              </a:rPr>
              <a:t>decrement count of full */</a:t>
            </a:r>
            <a:br>
              <a:rPr lang="en-US" sz="2400" dirty="0">
                <a:solidFill>
                  <a:schemeClr val="accent3">
                    <a:lumMod val="50000"/>
                  </a:schemeClr>
                </a:solidFill>
                <a:latin typeface="+mn-lt"/>
                <a:cs typeface="+mn-cs"/>
              </a:rPr>
            </a:br>
            <a:r>
              <a:rPr lang="en-US" sz="2400" dirty="0">
                <a:latin typeface="+mn-lt"/>
                <a:cs typeface="+mn-cs"/>
              </a:rPr>
              <a:t>	   </a:t>
            </a:r>
            <a:r>
              <a:rPr lang="en-US" sz="2400" i="1" dirty="0">
                <a:effectLst>
                  <a:outerShdw blurRad="38100" dist="38100" dir="2700000" algn="tl">
                    <a:srgbClr val="C0C0C0"/>
                  </a:outerShdw>
                </a:effectLst>
                <a:latin typeface="+mn-lt"/>
                <a:cs typeface="+mn-cs"/>
              </a:rPr>
              <a:t>down</a:t>
            </a:r>
            <a:r>
              <a:rPr lang="en-US" sz="2400" dirty="0">
                <a:latin typeface="+mn-lt"/>
                <a:cs typeface="+mn-cs"/>
              </a:rPr>
              <a:t>(&amp;mutex);	</a:t>
            </a:r>
            <a:r>
              <a:rPr lang="en-US" sz="2400" dirty="0" smtClean="0">
                <a:latin typeface="+mn-lt"/>
                <a:cs typeface="+mn-cs"/>
              </a:rPr>
              <a:t>	</a:t>
            </a:r>
            <a:r>
              <a:rPr lang="en-US" sz="2400" dirty="0" smtClean="0">
                <a:solidFill>
                  <a:schemeClr val="accent3">
                    <a:lumMod val="50000"/>
                  </a:schemeClr>
                </a:solidFill>
                <a:latin typeface="+mn-lt"/>
                <a:cs typeface="+mn-cs"/>
              </a:rPr>
              <a:t>/* </a:t>
            </a:r>
            <a:r>
              <a:rPr lang="en-US" sz="2400" dirty="0">
                <a:solidFill>
                  <a:schemeClr val="accent3">
                    <a:lumMod val="50000"/>
                  </a:schemeClr>
                </a:solidFill>
                <a:latin typeface="+mn-lt"/>
                <a:cs typeface="+mn-cs"/>
              </a:rPr>
              <a:t>enter critical section */</a:t>
            </a:r>
            <a:r>
              <a:rPr lang="en-US" sz="2400" dirty="0">
                <a:latin typeface="+mn-lt"/>
                <a:cs typeface="+mn-cs"/>
              </a:rPr>
              <a:t/>
            </a:r>
            <a:br>
              <a:rPr lang="en-US" sz="2400" dirty="0">
                <a:latin typeface="+mn-lt"/>
                <a:cs typeface="+mn-cs"/>
              </a:rPr>
            </a:br>
            <a:r>
              <a:rPr lang="en-US" sz="2400" dirty="0">
                <a:latin typeface="+mn-lt"/>
                <a:cs typeface="+mn-cs"/>
              </a:rPr>
              <a:t>	   </a:t>
            </a:r>
            <a:r>
              <a:rPr lang="en-US" sz="2400" dirty="0" err="1">
                <a:latin typeface="+mn-lt"/>
                <a:cs typeface="+mn-cs"/>
              </a:rPr>
              <a:t>remove_item</a:t>
            </a:r>
            <a:r>
              <a:rPr lang="en-US" sz="2400" dirty="0">
                <a:latin typeface="+mn-lt"/>
                <a:cs typeface="+mn-cs"/>
              </a:rPr>
              <a:t>(&amp;item);	</a:t>
            </a:r>
            <a:r>
              <a:rPr lang="en-US" sz="2400" dirty="0">
                <a:solidFill>
                  <a:schemeClr val="accent3">
                    <a:lumMod val="50000"/>
                  </a:schemeClr>
                </a:solidFill>
                <a:latin typeface="+mn-lt"/>
                <a:cs typeface="+mn-cs"/>
              </a:rPr>
              <a:t>/* take item from buffer */</a:t>
            </a:r>
            <a:r>
              <a:rPr lang="en-US" sz="2400" dirty="0">
                <a:latin typeface="+mn-lt"/>
                <a:cs typeface="+mn-cs"/>
              </a:rPr>
              <a:t/>
            </a:r>
            <a:br>
              <a:rPr lang="en-US" sz="2400" dirty="0">
                <a:latin typeface="+mn-lt"/>
                <a:cs typeface="+mn-cs"/>
              </a:rPr>
            </a:br>
            <a:r>
              <a:rPr lang="en-US" sz="2400" dirty="0">
                <a:latin typeface="+mn-lt"/>
                <a:cs typeface="+mn-cs"/>
              </a:rPr>
              <a:t>	   </a:t>
            </a:r>
            <a:r>
              <a:rPr lang="en-US" sz="2400" i="1" dirty="0">
                <a:effectLst>
                  <a:outerShdw blurRad="38100" dist="38100" dir="2700000" algn="tl">
                    <a:srgbClr val="C0C0C0"/>
                  </a:outerShdw>
                </a:effectLst>
                <a:latin typeface="+mn-lt"/>
                <a:cs typeface="+mn-cs"/>
              </a:rPr>
              <a:t>up</a:t>
            </a:r>
            <a:r>
              <a:rPr lang="en-US" sz="2400" dirty="0">
                <a:latin typeface="+mn-lt"/>
                <a:cs typeface="+mn-cs"/>
              </a:rPr>
              <a:t>(&amp;mutex</a:t>
            </a:r>
            <a:r>
              <a:rPr lang="en-US" sz="2400" dirty="0" smtClean="0">
                <a:latin typeface="+mn-lt"/>
                <a:cs typeface="+mn-cs"/>
              </a:rPr>
              <a:t>);</a:t>
            </a:r>
            <a:r>
              <a:rPr lang="en-US" sz="2400" dirty="0">
                <a:latin typeface="+mn-lt"/>
                <a:cs typeface="+mn-cs"/>
              </a:rPr>
              <a:t>		</a:t>
            </a:r>
            <a:r>
              <a:rPr lang="en-US" sz="2400" dirty="0" smtClean="0">
                <a:latin typeface="+mn-lt"/>
                <a:cs typeface="+mn-cs"/>
              </a:rPr>
              <a:t>	</a:t>
            </a:r>
            <a:r>
              <a:rPr lang="en-US" sz="2400" dirty="0" smtClean="0">
                <a:solidFill>
                  <a:schemeClr val="accent3">
                    <a:lumMod val="50000"/>
                  </a:schemeClr>
                </a:solidFill>
                <a:latin typeface="+mn-lt"/>
                <a:cs typeface="+mn-cs"/>
              </a:rPr>
              <a:t>/* </a:t>
            </a:r>
            <a:r>
              <a:rPr lang="en-US" sz="2400" dirty="0">
                <a:solidFill>
                  <a:schemeClr val="accent3">
                    <a:lumMod val="50000"/>
                  </a:schemeClr>
                </a:solidFill>
                <a:latin typeface="+mn-lt"/>
                <a:cs typeface="+mn-cs"/>
              </a:rPr>
              <a:t>leave critical section */</a:t>
            </a:r>
            <a:r>
              <a:rPr lang="en-US" sz="2400" dirty="0">
                <a:latin typeface="+mn-lt"/>
                <a:cs typeface="+mn-cs"/>
              </a:rPr>
              <a:t/>
            </a:r>
            <a:br>
              <a:rPr lang="en-US" sz="2400" dirty="0">
                <a:latin typeface="+mn-lt"/>
                <a:cs typeface="+mn-cs"/>
              </a:rPr>
            </a:br>
            <a:r>
              <a:rPr lang="en-US" sz="2400" dirty="0">
                <a:latin typeface="+mn-lt"/>
                <a:cs typeface="+mn-cs"/>
              </a:rPr>
              <a:t>	   </a:t>
            </a:r>
            <a:r>
              <a:rPr lang="en-US" sz="2400" i="1" dirty="0">
                <a:effectLst>
                  <a:outerShdw blurRad="38100" dist="38100" dir="2700000" algn="tl">
                    <a:srgbClr val="C0C0C0"/>
                  </a:outerShdw>
                </a:effectLst>
                <a:latin typeface="+mn-lt"/>
                <a:cs typeface="+mn-cs"/>
              </a:rPr>
              <a:t>up</a:t>
            </a:r>
            <a:r>
              <a:rPr lang="en-US" sz="2400" dirty="0">
                <a:latin typeface="+mn-lt"/>
                <a:cs typeface="+mn-cs"/>
              </a:rPr>
              <a:t>(&amp;empty);		</a:t>
            </a:r>
            <a:r>
              <a:rPr lang="en-US" sz="2400" dirty="0" smtClean="0">
                <a:latin typeface="+mn-lt"/>
                <a:cs typeface="+mn-cs"/>
              </a:rPr>
              <a:t>	</a:t>
            </a:r>
            <a:r>
              <a:rPr lang="en-US" sz="2400" dirty="0" smtClean="0">
                <a:solidFill>
                  <a:schemeClr val="accent3">
                    <a:lumMod val="50000"/>
                  </a:schemeClr>
                </a:solidFill>
                <a:latin typeface="+mn-lt"/>
                <a:cs typeface="+mn-cs"/>
              </a:rPr>
              <a:t>/* </a:t>
            </a:r>
            <a:r>
              <a:rPr lang="en-US" sz="2400" dirty="0">
                <a:solidFill>
                  <a:schemeClr val="accent3">
                    <a:lumMod val="50000"/>
                  </a:schemeClr>
                </a:solidFill>
                <a:latin typeface="+mn-lt"/>
                <a:cs typeface="+mn-cs"/>
              </a:rPr>
              <a:t>update count of empty */</a:t>
            </a:r>
            <a:r>
              <a:rPr lang="en-US" sz="2400" dirty="0">
                <a:latin typeface="+mn-lt"/>
                <a:cs typeface="+mn-cs"/>
              </a:rPr>
              <a:t/>
            </a:r>
            <a:br>
              <a:rPr lang="en-US" sz="2400" dirty="0">
                <a:latin typeface="+mn-lt"/>
                <a:cs typeface="+mn-cs"/>
              </a:rPr>
            </a:br>
            <a:r>
              <a:rPr lang="en-US" sz="2400" dirty="0">
                <a:latin typeface="+mn-lt"/>
                <a:cs typeface="+mn-cs"/>
              </a:rPr>
              <a:t>	   </a:t>
            </a:r>
            <a:r>
              <a:rPr lang="en-US" sz="2400" dirty="0" err="1">
                <a:latin typeface="+mn-lt"/>
                <a:cs typeface="+mn-cs"/>
              </a:rPr>
              <a:t>consume_item</a:t>
            </a:r>
            <a:r>
              <a:rPr lang="en-US" sz="2400" dirty="0">
                <a:latin typeface="+mn-lt"/>
                <a:cs typeface="+mn-cs"/>
              </a:rPr>
              <a:t>(item);	</a:t>
            </a:r>
            <a:r>
              <a:rPr lang="en-US" sz="2400" dirty="0">
                <a:solidFill>
                  <a:schemeClr val="accent3">
                    <a:lumMod val="50000"/>
                  </a:schemeClr>
                </a:solidFill>
                <a:latin typeface="+mn-lt"/>
                <a:cs typeface="+mn-cs"/>
              </a:rPr>
              <a:t>/* do something... */</a:t>
            </a:r>
            <a:r>
              <a:rPr lang="en-US" sz="2400" dirty="0">
                <a:latin typeface="+mn-lt"/>
                <a:cs typeface="+mn-cs"/>
              </a:rPr>
              <a:t/>
            </a:r>
            <a:br>
              <a:rPr lang="en-US" sz="2400" dirty="0">
                <a:latin typeface="+mn-lt"/>
                <a:cs typeface="+mn-cs"/>
              </a:rPr>
            </a:br>
            <a:r>
              <a:rPr lang="en-US" sz="2400" dirty="0">
                <a:latin typeface="+mn-lt"/>
                <a:cs typeface="+mn-cs"/>
              </a:rPr>
              <a:t>	}</a:t>
            </a:r>
            <a:br>
              <a:rPr lang="en-US" sz="2400" dirty="0">
                <a:latin typeface="+mn-lt"/>
                <a:cs typeface="+mn-cs"/>
              </a:rPr>
            </a:br>
            <a:r>
              <a:rPr lang="en-US" sz="2400" dirty="0">
                <a:latin typeface="+mn-lt"/>
                <a:cs typeface="+mn-cs"/>
              </a:rPr>
              <a:t>}</a:t>
            </a:r>
            <a:br>
              <a:rPr lang="en-US" sz="2400" dirty="0">
                <a:latin typeface="+mn-lt"/>
                <a:cs typeface="+mn-cs"/>
              </a:rPr>
            </a:br>
            <a:endParaRPr lang="en-US" sz="2400" dirty="0">
              <a:latin typeface="+mn-lt"/>
              <a:cs typeface="+mn-cs"/>
            </a:endParaRPr>
          </a:p>
        </p:txBody>
      </p:sp>
      <p:sp>
        <p:nvSpPr>
          <p:cNvPr id="8194" name="Title 1"/>
          <p:cNvSpPr>
            <a:spLocks noGrp="1"/>
          </p:cNvSpPr>
          <p:nvPr>
            <p:ph type="title"/>
          </p:nvPr>
        </p:nvSpPr>
        <p:spPr/>
        <p:txBody>
          <a:bodyPr>
            <a:noAutofit/>
          </a:bodyPr>
          <a:lstStyle/>
          <a:p>
            <a:pPr algn="l"/>
            <a:r>
              <a:rPr lang="en-US" sz="3600" dirty="0" smtClean="0">
                <a:cs typeface="Times New Roman" pitchFamily="18" charset="0"/>
              </a:rPr>
              <a:t>Question 3 – Producer Consumer Problem</a:t>
            </a:r>
            <a:endParaRPr lang="he-IL" sz="3600" dirty="0" smtClean="0"/>
          </a:p>
        </p:txBody>
      </p:sp>
      <p:sp>
        <p:nvSpPr>
          <p:cNvPr id="4" name="Slide Number Placeholder 3"/>
          <p:cNvSpPr>
            <a:spLocks noGrp="1"/>
          </p:cNvSpPr>
          <p:nvPr>
            <p:ph type="sldNum" sz="quarter" idx="12"/>
          </p:nvPr>
        </p:nvSpPr>
        <p:spPr/>
        <p:txBody>
          <a:bodyPr/>
          <a:lstStyle/>
          <a:p>
            <a:pPr>
              <a:defRPr/>
            </a:pPr>
            <a:fld id="{7D36E2EE-29A2-4752-8F68-82C4B6CD8E6A}" type="slidenum">
              <a:rPr lang="he-IL"/>
              <a:pPr>
                <a:defRPr/>
              </a:pPr>
              <a:t>15</a:t>
            </a:fld>
            <a:endParaRPr lang="he-IL"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dirty="0" smtClean="0">
                <a:cs typeface="Times New Roman" pitchFamily="18" charset="0"/>
              </a:rPr>
              <a:t>Question 3</a:t>
            </a:r>
            <a:endParaRPr lang="he-IL" dirty="0" smtClean="0"/>
          </a:p>
        </p:txBody>
      </p:sp>
      <p:sp>
        <p:nvSpPr>
          <p:cNvPr id="3" name="Content Placeholder 2"/>
          <p:cNvSpPr>
            <a:spLocks noGrp="1"/>
          </p:cNvSpPr>
          <p:nvPr>
            <p:ph idx="1"/>
          </p:nvPr>
        </p:nvSpPr>
        <p:spPr/>
        <p:txBody>
          <a:bodyPr rtlCol="1">
            <a:normAutofit fontScale="55000" lnSpcReduction="20000"/>
          </a:bodyPr>
          <a:lstStyle/>
          <a:p>
            <a:pPr marL="0" indent="0" algn="l" eaLnBrk="1" fontAlgn="auto" hangingPunct="1">
              <a:spcAft>
                <a:spcPts val="0"/>
              </a:spcAft>
              <a:buNone/>
              <a:defRPr/>
            </a:pPr>
            <a:r>
              <a:rPr lang="en-US" sz="3800" dirty="0" smtClean="0"/>
              <a:t>1. The red lines of the following code were swapped. How will this affect the algorithm?</a:t>
            </a:r>
          </a:p>
          <a:p>
            <a:pPr marL="514350" indent="-514350" algn="l" eaLnBrk="1" fontAlgn="auto" hangingPunct="1">
              <a:spcAft>
                <a:spcPts val="0"/>
              </a:spcAft>
              <a:buFont typeface="+mj-lt"/>
              <a:buAutoNum type="arabicPeriod"/>
              <a:defRPr/>
            </a:pPr>
            <a:endParaRPr lang="he-IL" sz="3800" dirty="0" smtClean="0"/>
          </a:p>
          <a:p>
            <a:pPr eaLnBrk="1" fontAlgn="auto" hangingPunct="1">
              <a:spcAft>
                <a:spcPts val="0"/>
              </a:spcAft>
              <a:buFont typeface="Arial" pitchFamily="34" charset="0"/>
              <a:buNone/>
              <a:defRPr/>
            </a:pPr>
            <a:r>
              <a:rPr lang="en-US" sz="3800" dirty="0" smtClean="0">
                <a:solidFill>
                  <a:srgbClr val="00B050"/>
                </a:solidFill>
              </a:rPr>
              <a:t>void</a:t>
            </a:r>
            <a:r>
              <a:rPr lang="en-US" sz="3800" dirty="0" smtClean="0"/>
              <a:t> </a:t>
            </a:r>
            <a:r>
              <a:rPr lang="en-US" sz="3800" b="1" i="1" dirty="0" smtClean="0">
                <a:effectLst>
                  <a:outerShdw blurRad="38100" dist="38100" dir="2700000" algn="tl">
                    <a:srgbClr val="C0C0C0"/>
                  </a:outerShdw>
                </a:effectLst>
              </a:rPr>
              <a:t>producer</a:t>
            </a:r>
            <a:r>
              <a:rPr lang="en-US" sz="3800" dirty="0" smtClean="0"/>
              <a:t>(</a:t>
            </a:r>
            <a:r>
              <a:rPr lang="en-US" sz="3800" dirty="0" smtClean="0">
                <a:solidFill>
                  <a:srgbClr val="00B050"/>
                </a:solidFill>
              </a:rPr>
              <a:t>void</a:t>
            </a:r>
            <a:r>
              <a:rPr lang="en-US" sz="3800" dirty="0" smtClean="0"/>
              <a:t>)  {</a:t>
            </a:r>
          </a:p>
          <a:p>
            <a:pPr eaLnBrk="1" fontAlgn="auto" hangingPunct="1">
              <a:spcAft>
                <a:spcPts val="0"/>
              </a:spcAft>
              <a:buFont typeface="Arial" pitchFamily="34" charset="0"/>
              <a:buNone/>
              <a:defRPr/>
            </a:pPr>
            <a:r>
              <a:rPr lang="en-US" sz="3800" dirty="0" smtClean="0"/>
              <a:t>	</a:t>
            </a:r>
            <a:r>
              <a:rPr lang="en-US" sz="3800" dirty="0" err="1" smtClean="0">
                <a:solidFill>
                  <a:srgbClr val="00B050"/>
                </a:solidFill>
              </a:rPr>
              <a:t>int</a:t>
            </a:r>
            <a:r>
              <a:rPr lang="en-US" sz="3800" dirty="0" smtClean="0"/>
              <a:t>	item;</a:t>
            </a:r>
          </a:p>
          <a:p>
            <a:pPr eaLnBrk="1" fontAlgn="auto" hangingPunct="1">
              <a:spcAft>
                <a:spcPts val="0"/>
              </a:spcAft>
              <a:buFont typeface="Arial" pitchFamily="34" charset="0"/>
              <a:buNone/>
              <a:defRPr/>
            </a:pPr>
            <a:r>
              <a:rPr lang="en-US" sz="3800" dirty="0" smtClean="0"/>
              <a:t>	</a:t>
            </a:r>
            <a:r>
              <a:rPr lang="en-US" sz="3800" dirty="0" smtClean="0">
                <a:solidFill>
                  <a:schemeClr val="accent1"/>
                </a:solidFill>
              </a:rPr>
              <a:t>while</a:t>
            </a:r>
            <a:r>
              <a:rPr lang="en-US" sz="3800" dirty="0" smtClean="0"/>
              <a:t>(</a:t>
            </a:r>
            <a:r>
              <a:rPr lang="en-US" sz="3800" dirty="0" smtClean="0">
                <a:solidFill>
                  <a:srgbClr val="FF0000"/>
                </a:solidFill>
              </a:rPr>
              <a:t>TRUE</a:t>
            </a:r>
            <a:r>
              <a:rPr lang="en-US" sz="3800" dirty="0" smtClean="0"/>
              <a:t>) {</a:t>
            </a:r>
          </a:p>
          <a:p>
            <a:pPr eaLnBrk="1" fontAlgn="auto" hangingPunct="1">
              <a:spcAft>
                <a:spcPts val="0"/>
              </a:spcAft>
              <a:buFont typeface="Arial" pitchFamily="34" charset="0"/>
              <a:buNone/>
              <a:defRPr/>
            </a:pPr>
            <a:r>
              <a:rPr lang="en-US" sz="3800" dirty="0" smtClean="0"/>
              <a:t>		</a:t>
            </a:r>
            <a:r>
              <a:rPr lang="en-US" sz="3800" dirty="0" err="1" smtClean="0"/>
              <a:t>produce_item</a:t>
            </a:r>
            <a:r>
              <a:rPr lang="en-US" sz="3800" dirty="0" smtClean="0"/>
              <a:t>(&amp;item);	</a:t>
            </a:r>
            <a:r>
              <a:rPr lang="en-US" sz="3800" dirty="0" smtClean="0">
                <a:solidFill>
                  <a:schemeClr val="accent3">
                    <a:lumMod val="50000"/>
                  </a:schemeClr>
                </a:solidFill>
              </a:rPr>
              <a:t>/* generate something... */</a:t>
            </a:r>
          </a:p>
          <a:p>
            <a:pPr eaLnBrk="1" fontAlgn="auto" hangingPunct="1">
              <a:spcAft>
                <a:spcPts val="0"/>
              </a:spcAft>
              <a:buFont typeface="Arial" pitchFamily="34" charset="0"/>
              <a:buNone/>
              <a:defRPr/>
            </a:pPr>
            <a:r>
              <a:rPr lang="en-US" sz="3800" dirty="0" smtClean="0"/>
              <a:t>		</a:t>
            </a:r>
            <a:r>
              <a:rPr lang="en-US" sz="3800" i="1" dirty="0" smtClean="0">
                <a:effectLst>
                  <a:outerShdw blurRad="38100" dist="38100" dir="2700000" algn="tl">
                    <a:srgbClr val="C0C0C0"/>
                  </a:outerShdw>
                </a:effectLst>
              </a:rPr>
              <a:t>down</a:t>
            </a:r>
            <a:r>
              <a:rPr lang="en-US" sz="3800" dirty="0" smtClean="0"/>
              <a:t>(&amp;empty);		</a:t>
            </a:r>
            <a:r>
              <a:rPr lang="en-US" sz="3800" dirty="0" smtClean="0">
                <a:solidFill>
                  <a:schemeClr val="accent3">
                    <a:lumMod val="50000"/>
                  </a:schemeClr>
                </a:solidFill>
              </a:rPr>
              <a:t>/* decrement count of empty */</a:t>
            </a:r>
          </a:p>
          <a:p>
            <a:pPr eaLnBrk="1" fontAlgn="auto" hangingPunct="1">
              <a:spcAft>
                <a:spcPts val="0"/>
              </a:spcAft>
              <a:buFont typeface="Arial" pitchFamily="34" charset="0"/>
              <a:buNone/>
              <a:defRPr/>
            </a:pPr>
            <a:r>
              <a:rPr lang="en-US" sz="3800" dirty="0" smtClean="0"/>
              <a:t>		</a:t>
            </a:r>
            <a:r>
              <a:rPr lang="en-US" sz="3800" i="1" dirty="0" smtClean="0">
                <a:effectLst>
                  <a:outerShdw blurRad="38100" dist="38100" dir="2700000" algn="tl">
                    <a:srgbClr val="C0C0C0"/>
                  </a:outerShdw>
                </a:effectLst>
              </a:rPr>
              <a:t>down</a:t>
            </a:r>
            <a:r>
              <a:rPr lang="en-US" sz="3800" dirty="0" smtClean="0"/>
              <a:t>(&amp;</a:t>
            </a:r>
            <a:r>
              <a:rPr lang="en-US" sz="3800" dirty="0" err="1" smtClean="0"/>
              <a:t>mutex</a:t>
            </a:r>
            <a:r>
              <a:rPr lang="en-US" sz="3800" dirty="0" smtClean="0"/>
              <a:t>);		</a:t>
            </a:r>
            <a:r>
              <a:rPr lang="en-US" sz="3800" dirty="0" smtClean="0">
                <a:solidFill>
                  <a:schemeClr val="accent3">
                    <a:lumMod val="50000"/>
                  </a:schemeClr>
                </a:solidFill>
              </a:rPr>
              <a:t>/* enter critical section */</a:t>
            </a:r>
          </a:p>
          <a:p>
            <a:pPr eaLnBrk="1" fontAlgn="auto" hangingPunct="1">
              <a:spcAft>
                <a:spcPts val="0"/>
              </a:spcAft>
              <a:buFont typeface="Arial" charset="0"/>
              <a:buNone/>
              <a:defRPr/>
            </a:pPr>
            <a:r>
              <a:rPr lang="en-US" sz="3800" dirty="0" smtClean="0">
                <a:solidFill>
                  <a:srgbClr val="FF0000"/>
                </a:solidFill>
              </a:rPr>
              <a:t>		</a:t>
            </a:r>
            <a:r>
              <a:rPr lang="en-US" sz="3800" i="1" dirty="0" smtClean="0">
                <a:solidFill>
                  <a:srgbClr val="FF0000"/>
                </a:solidFill>
                <a:effectLst>
                  <a:outerShdw blurRad="38100" dist="38100" dir="2700000" algn="tl">
                    <a:srgbClr val="000000">
                      <a:alpha val="43137"/>
                    </a:srgbClr>
                  </a:outerShdw>
                </a:effectLst>
              </a:rPr>
              <a:t>up</a:t>
            </a:r>
            <a:r>
              <a:rPr lang="en-US" sz="3800" dirty="0" smtClean="0">
                <a:solidFill>
                  <a:srgbClr val="FF0000"/>
                </a:solidFill>
                <a:effectLst>
                  <a:outerShdw blurRad="38100" dist="38100" dir="2700000" algn="tl">
                    <a:srgbClr val="000000">
                      <a:alpha val="43137"/>
                    </a:srgbClr>
                  </a:outerShdw>
                </a:effectLst>
              </a:rPr>
              <a:t>(&amp;</a:t>
            </a:r>
            <a:r>
              <a:rPr lang="en-US" sz="3800" dirty="0" err="1" smtClean="0">
                <a:solidFill>
                  <a:srgbClr val="FF0000"/>
                </a:solidFill>
                <a:effectLst>
                  <a:outerShdw blurRad="38100" dist="38100" dir="2700000" algn="tl">
                    <a:srgbClr val="000000">
                      <a:alpha val="43137"/>
                    </a:srgbClr>
                  </a:outerShdw>
                </a:effectLst>
              </a:rPr>
              <a:t>mutex</a:t>
            </a:r>
            <a:r>
              <a:rPr lang="en-US" sz="3800" dirty="0" smtClean="0">
                <a:solidFill>
                  <a:srgbClr val="FF0000"/>
                </a:solidFill>
                <a:effectLst>
                  <a:outerShdw blurRad="38100" dist="38100" dir="2700000" algn="tl">
                    <a:srgbClr val="000000">
                      <a:alpha val="43137"/>
                    </a:srgbClr>
                  </a:outerShdw>
                </a:effectLst>
              </a:rPr>
              <a:t>);</a:t>
            </a:r>
            <a:r>
              <a:rPr lang="en-US" sz="3800" dirty="0" smtClean="0">
                <a:solidFill>
                  <a:srgbClr val="FF0000"/>
                </a:solidFill>
              </a:rPr>
              <a:t>		/* leave critical section */</a:t>
            </a:r>
          </a:p>
          <a:p>
            <a:pPr eaLnBrk="1" fontAlgn="auto" hangingPunct="1">
              <a:spcAft>
                <a:spcPts val="0"/>
              </a:spcAft>
              <a:buFont typeface="Arial" pitchFamily="34" charset="0"/>
              <a:buNone/>
              <a:defRPr/>
            </a:pPr>
            <a:r>
              <a:rPr lang="en-US" sz="3800" dirty="0" smtClean="0"/>
              <a:t>		</a:t>
            </a:r>
            <a:r>
              <a:rPr lang="en-US" sz="3800" dirty="0" err="1" smtClean="0">
                <a:solidFill>
                  <a:srgbClr val="FF0000"/>
                </a:solidFill>
                <a:effectLst>
                  <a:outerShdw blurRad="38100" dist="38100" dir="2700000" algn="tl">
                    <a:srgbClr val="000000">
                      <a:alpha val="43137"/>
                    </a:srgbClr>
                  </a:outerShdw>
                </a:effectLst>
              </a:rPr>
              <a:t>enter_item</a:t>
            </a:r>
            <a:r>
              <a:rPr lang="en-US" sz="3800" dirty="0" smtClean="0">
                <a:solidFill>
                  <a:srgbClr val="FF0000"/>
                </a:solidFill>
                <a:effectLst>
                  <a:outerShdw blurRad="38100" dist="38100" dir="2700000" algn="tl">
                    <a:srgbClr val="000000">
                      <a:alpha val="43137"/>
                    </a:srgbClr>
                  </a:outerShdw>
                </a:effectLst>
              </a:rPr>
              <a:t>(item);</a:t>
            </a:r>
            <a:r>
              <a:rPr lang="en-US" sz="3800" dirty="0" smtClean="0">
                <a:solidFill>
                  <a:srgbClr val="FF0000"/>
                </a:solidFill>
              </a:rPr>
              <a:t>	/* insert into buffer */</a:t>
            </a:r>
          </a:p>
          <a:p>
            <a:pPr eaLnBrk="1" fontAlgn="auto" hangingPunct="1">
              <a:spcAft>
                <a:spcPts val="0"/>
              </a:spcAft>
              <a:buFont typeface="Arial" pitchFamily="34" charset="0"/>
              <a:buNone/>
              <a:defRPr/>
            </a:pPr>
            <a:r>
              <a:rPr lang="en-US" sz="3800" dirty="0" smtClean="0"/>
              <a:t>		</a:t>
            </a:r>
            <a:r>
              <a:rPr lang="en-US" sz="3800" i="1" dirty="0" smtClean="0">
                <a:effectLst>
                  <a:outerShdw blurRad="38100" dist="38100" dir="2700000" algn="tl">
                    <a:srgbClr val="C0C0C0"/>
                  </a:outerShdw>
                </a:effectLst>
              </a:rPr>
              <a:t>up</a:t>
            </a:r>
            <a:r>
              <a:rPr lang="en-US" sz="3800" dirty="0" smtClean="0"/>
              <a:t>(&amp;full);		</a:t>
            </a:r>
            <a:r>
              <a:rPr lang="en-US" sz="3800" dirty="0" smtClean="0">
                <a:solidFill>
                  <a:schemeClr val="accent3">
                    <a:lumMod val="50000"/>
                  </a:schemeClr>
                </a:solidFill>
              </a:rPr>
              <a:t>/* increment count of full slots */</a:t>
            </a:r>
          </a:p>
          <a:p>
            <a:pPr eaLnBrk="1" fontAlgn="auto" hangingPunct="1">
              <a:spcAft>
                <a:spcPts val="0"/>
              </a:spcAft>
              <a:buFont typeface="Arial" pitchFamily="34" charset="0"/>
              <a:buNone/>
              <a:defRPr/>
            </a:pPr>
            <a:r>
              <a:rPr lang="en-US" sz="3800" dirty="0" smtClean="0"/>
              <a:t>	}	</a:t>
            </a:r>
          </a:p>
          <a:p>
            <a:pPr eaLnBrk="1" fontAlgn="auto" hangingPunct="1">
              <a:spcAft>
                <a:spcPts val="0"/>
              </a:spcAft>
              <a:buFont typeface="Arial" pitchFamily="34" charset="0"/>
              <a:buNone/>
              <a:defRPr/>
            </a:pPr>
            <a:r>
              <a:rPr lang="en-US" sz="3800" dirty="0" smtClean="0"/>
              <a:t>}</a:t>
            </a:r>
          </a:p>
          <a:p>
            <a:pPr marL="514350" indent="-514350" eaLnBrk="1" fontAlgn="auto" hangingPunct="1">
              <a:spcAft>
                <a:spcPts val="0"/>
              </a:spcAft>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C47D3FF8-7A65-4EA3-8180-0F3CEFBFB667}" type="slidenum">
              <a:rPr lang="he-IL"/>
              <a:pPr>
                <a:defRPr/>
              </a:pPr>
              <a:t>16</a:t>
            </a:fld>
            <a:endParaRPr lang="he-IL"/>
          </a:p>
        </p:txBody>
      </p:sp>
      <p:sp>
        <p:nvSpPr>
          <p:cNvPr id="6" name="Rectangle 5"/>
          <p:cNvSpPr/>
          <p:nvPr/>
        </p:nvSpPr>
        <p:spPr>
          <a:xfrm>
            <a:off x="1828800" y="5943600"/>
            <a:ext cx="3680623" cy="584775"/>
          </a:xfrm>
          <a:prstGeom prst="rect">
            <a:avLst/>
          </a:prstGeom>
        </p:spPr>
        <p:txBody>
          <a:bodyPr wrap="none">
            <a:spAutoFit/>
          </a:bodyPr>
          <a:lstStyle/>
          <a:p>
            <a:pPr algn="ctr">
              <a:defRPr/>
            </a:pPr>
            <a:r>
              <a:rPr lang="en-US" sz="3200" i="1" dirty="0">
                <a:solidFill>
                  <a:srgbClr val="FF0000"/>
                </a:solidFill>
                <a:effectLst>
                  <a:outerShdw blurRad="38100" dist="38100" dir="2700000" algn="tl">
                    <a:srgbClr val="000000">
                      <a:alpha val="43137"/>
                    </a:srgbClr>
                  </a:outerShdw>
                </a:effectLst>
                <a:latin typeface="+mn-lt"/>
              </a:rPr>
              <a:t>No mutual exclusion!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US" dirty="0" smtClean="0">
                <a:cs typeface="Times New Roman" pitchFamily="18" charset="0"/>
              </a:rPr>
              <a:t>Question 3</a:t>
            </a:r>
            <a:endParaRPr lang="he-IL" dirty="0" smtClean="0"/>
          </a:p>
        </p:txBody>
      </p:sp>
      <p:sp>
        <p:nvSpPr>
          <p:cNvPr id="3" name="Content Placeholder 2"/>
          <p:cNvSpPr>
            <a:spLocks noGrp="1"/>
          </p:cNvSpPr>
          <p:nvPr>
            <p:ph idx="1"/>
          </p:nvPr>
        </p:nvSpPr>
        <p:spPr/>
        <p:txBody>
          <a:bodyPr rtlCol="1">
            <a:normAutofit fontScale="70000" lnSpcReduction="20000"/>
          </a:bodyPr>
          <a:lstStyle/>
          <a:p>
            <a:pPr marL="514350" indent="-514350" algn="l" eaLnBrk="1" fontAlgn="auto" hangingPunct="1">
              <a:spcAft>
                <a:spcPts val="0"/>
              </a:spcAft>
              <a:buFont typeface="Arial" pitchFamily="34" charset="0"/>
              <a:buNone/>
              <a:defRPr/>
            </a:pPr>
            <a:r>
              <a:rPr lang="en-US" dirty="0" smtClean="0"/>
              <a:t>2. What will happen now?</a:t>
            </a:r>
          </a:p>
          <a:p>
            <a:pPr marL="514350" indent="-514350" algn="l" eaLnBrk="1" fontAlgn="auto" hangingPunct="1">
              <a:spcAft>
                <a:spcPts val="0"/>
              </a:spcAft>
              <a:buFont typeface="Arial" pitchFamily="34" charset="0"/>
              <a:buNone/>
              <a:defRPr/>
            </a:pPr>
            <a:endParaRPr lang="he-IL" dirty="0" smtClean="0"/>
          </a:p>
          <a:p>
            <a:pPr eaLnBrk="1" fontAlgn="auto" hangingPunct="1">
              <a:spcAft>
                <a:spcPts val="0"/>
              </a:spcAft>
              <a:buFont typeface="Arial" pitchFamily="34" charset="0"/>
              <a:buNone/>
              <a:defRPr/>
            </a:pPr>
            <a:r>
              <a:rPr lang="en-US" dirty="0" smtClean="0">
                <a:solidFill>
                  <a:srgbClr val="00B050"/>
                </a:solidFill>
              </a:rPr>
              <a:t>void</a:t>
            </a:r>
            <a:r>
              <a:rPr lang="en-US" dirty="0" smtClean="0"/>
              <a:t> </a:t>
            </a:r>
            <a:r>
              <a:rPr lang="en-US" b="1" i="1" dirty="0" smtClean="0">
                <a:effectLst>
                  <a:outerShdw blurRad="38100" dist="38100" dir="2700000" algn="tl">
                    <a:srgbClr val="C0C0C0"/>
                  </a:outerShdw>
                </a:effectLst>
              </a:rPr>
              <a:t>producer</a:t>
            </a:r>
            <a:r>
              <a:rPr lang="en-US" dirty="0" smtClean="0"/>
              <a:t>(</a:t>
            </a:r>
            <a:r>
              <a:rPr lang="en-US" dirty="0" smtClean="0">
                <a:solidFill>
                  <a:srgbClr val="00B050"/>
                </a:solidFill>
              </a:rPr>
              <a:t>void</a:t>
            </a:r>
            <a:r>
              <a:rPr lang="en-US" dirty="0" smtClean="0"/>
              <a:t>)  {</a:t>
            </a:r>
          </a:p>
          <a:p>
            <a:pPr eaLnBrk="1" fontAlgn="auto" hangingPunct="1">
              <a:spcAft>
                <a:spcPts val="0"/>
              </a:spcAft>
              <a:buFont typeface="Arial" pitchFamily="34" charset="0"/>
              <a:buNone/>
              <a:defRPr/>
            </a:pPr>
            <a:r>
              <a:rPr lang="en-US" dirty="0" smtClean="0"/>
              <a:t>	</a:t>
            </a:r>
            <a:r>
              <a:rPr lang="en-US" dirty="0" err="1" smtClean="0">
                <a:solidFill>
                  <a:srgbClr val="00B050"/>
                </a:solidFill>
              </a:rPr>
              <a:t>int</a:t>
            </a:r>
            <a:r>
              <a:rPr lang="en-US" dirty="0" smtClean="0"/>
              <a:t>	item;</a:t>
            </a:r>
          </a:p>
          <a:p>
            <a:pPr eaLnBrk="1" fontAlgn="auto" hangingPunct="1">
              <a:spcAft>
                <a:spcPts val="0"/>
              </a:spcAft>
              <a:buFont typeface="Arial" pitchFamily="34" charset="0"/>
              <a:buNone/>
              <a:defRPr/>
            </a:pPr>
            <a:r>
              <a:rPr lang="en-US" dirty="0" smtClean="0"/>
              <a:t>	</a:t>
            </a:r>
            <a:r>
              <a:rPr lang="en-US" dirty="0" smtClean="0">
                <a:solidFill>
                  <a:schemeClr val="accent1"/>
                </a:solidFill>
              </a:rPr>
              <a:t>while</a:t>
            </a:r>
            <a:r>
              <a:rPr lang="en-US" dirty="0" smtClean="0"/>
              <a:t>(</a:t>
            </a:r>
            <a:r>
              <a:rPr lang="en-US" dirty="0" smtClean="0">
                <a:solidFill>
                  <a:srgbClr val="FF0000"/>
                </a:solidFill>
              </a:rPr>
              <a:t>TRUE</a:t>
            </a:r>
            <a:r>
              <a:rPr lang="en-US" dirty="0" smtClean="0"/>
              <a:t>) {</a:t>
            </a:r>
          </a:p>
          <a:p>
            <a:pPr eaLnBrk="1" fontAlgn="auto" hangingPunct="1">
              <a:spcAft>
                <a:spcPts val="0"/>
              </a:spcAft>
              <a:buFont typeface="Arial" pitchFamily="34" charset="0"/>
              <a:buNone/>
              <a:defRPr/>
            </a:pPr>
            <a:r>
              <a:rPr lang="en-US" dirty="0" smtClean="0"/>
              <a:t>		</a:t>
            </a:r>
            <a:r>
              <a:rPr lang="en-US" dirty="0" err="1" smtClean="0"/>
              <a:t>produce_item</a:t>
            </a:r>
            <a:r>
              <a:rPr lang="en-US" dirty="0" smtClean="0"/>
              <a:t>(&amp;item);	</a:t>
            </a:r>
            <a:r>
              <a:rPr lang="en-US" dirty="0" smtClean="0">
                <a:solidFill>
                  <a:schemeClr val="accent3">
                    <a:lumMod val="50000"/>
                  </a:schemeClr>
                </a:solidFill>
              </a:rPr>
              <a:t>/* generate something... */</a:t>
            </a:r>
          </a:p>
          <a:p>
            <a:pPr eaLnBrk="1" fontAlgn="auto" hangingPunct="1">
              <a:spcAft>
                <a:spcPts val="0"/>
              </a:spcAft>
              <a:buFont typeface="Arial" pitchFamily="34" charset="0"/>
              <a:buNone/>
              <a:defRPr/>
            </a:pPr>
            <a:r>
              <a:rPr lang="en-US" dirty="0" smtClean="0"/>
              <a:t>		</a:t>
            </a:r>
            <a:r>
              <a:rPr lang="en-US" i="1" dirty="0" smtClean="0">
                <a:effectLst>
                  <a:outerShdw blurRad="38100" dist="38100" dir="2700000" algn="tl">
                    <a:srgbClr val="C0C0C0"/>
                  </a:outerShdw>
                </a:effectLst>
              </a:rPr>
              <a:t>down</a:t>
            </a:r>
            <a:r>
              <a:rPr lang="en-US" dirty="0" smtClean="0"/>
              <a:t>(&amp;empty);		</a:t>
            </a:r>
            <a:r>
              <a:rPr lang="en-US" dirty="0" smtClean="0">
                <a:solidFill>
                  <a:schemeClr val="accent3">
                    <a:lumMod val="50000"/>
                  </a:schemeClr>
                </a:solidFill>
              </a:rPr>
              <a:t>/* decrement count of empty */</a:t>
            </a:r>
          </a:p>
          <a:p>
            <a:pPr eaLnBrk="1" fontAlgn="auto" hangingPunct="1">
              <a:spcAft>
                <a:spcPts val="0"/>
              </a:spcAft>
              <a:buFont typeface="Arial" pitchFamily="34" charset="0"/>
              <a:buNone/>
              <a:defRPr/>
            </a:pPr>
            <a:r>
              <a:rPr lang="en-US" dirty="0" smtClean="0"/>
              <a:t>		</a:t>
            </a:r>
            <a:r>
              <a:rPr lang="en-US" i="1" dirty="0" smtClean="0">
                <a:effectLst>
                  <a:outerShdw blurRad="38100" dist="38100" dir="2700000" algn="tl">
                    <a:srgbClr val="C0C0C0"/>
                  </a:outerShdw>
                </a:effectLst>
              </a:rPr>
              <a:t>down</a:t>
            </a:r>
            <a:r>
              <a:rPr lang="en-US" dirty="0" smtClean="0"/>
              <a:t>(&amp;</a:t>
            </a:r>
            <a:r>
              <a:rPr lang="en-US" dirty="0" err="1" smtClean="0"/>
              <a:t>mutex</a:t>
            </a:r>
            <a:r>
              <a:rPr lang="en-US" dirty="0" smtClean="0"/>
              <a:t>);		</a:t>
            </a:r>
            <a:r>
              <a:rPr lang="en-US" dirty="0" smtClean="0">
                <a:solidFill>
                  <a:schemeClr val="accent3">
                    <a:lumMod val="50000"/>
                  </a:schemeClr>
                </a:solidFill>
              </a:rPr>
              <a:t>/* enter critical section */</a:t>
            </a:r>
          </a:p>
          <a:p>
            <a:pPr eaLnBrk="1" fontAlgn="auto" hangingPunct="1">
              <a:spcAft>
                <a:spcPts val="0"/>
              </a:spcAft>
              <a:buFont typeface="Arial" pitchFamily="34" charset="0"/>
              <a:buNone/>
              <a:defRPr/>
            </a:pPr>
            <a:r>
              <a:rPr lang="en-US" dirty="0" smtClean="0"/>
              <a:t>		</a:t>
            </a:r>
            <a:r>
              <a:rPr lang="en-US" dirty="0" err="1" smtClean="0"/>
              <a:t>enter_item</a:t>
            </a:r>
            <a:r>
              <a:rPr lang="en-US" dirty="0" smtClean="0"/>
              <a:t>(item);	</a:t>
            </a:r>
            <a:r>
              <a:rPr lang="en-US" dirty="0" smtClean="0">
                <a:solidFill>
                  <a:schemeClr val="accent3">
                    <a:lumMod val="50000"/>
                  </a:schemeClr>
                </a:solidFill>
              </a:rPr>
              <a:t>/* insert into buffer */</a:t>
            </a:r>
          </a:p>
          <a:p>
            <a:pPr eaLnBrk="1" fontAlgn="auto" hangingPunct="1">
              <a:spcAft>
                <a:spcPts val="0"/>
              </a:spcAft>
              <a:buFont typeface="Arial" charset="0"/>
              <a:buNone/>
              <a:defRPr/>
            </a:pPr>
            <a:r>
              <a:rPr lang="en-US" dirty="0" smtClean="0">
                <a:solidFill>
                  <a:srgbClr val="FF0000"/>
                </a:solidFill>
              </a:rPr>
              <a:t>		</a:t>
            </a:r>
            <a:r>
              <a:rPr lang="en-US" i="1" dirty="0" smtClean="0">
                <a:solidFill>
                  <a:srgbClr val="FF0000"/>
                </a:solidFill>
                <a:effectLst>
                  <a:outerShdw blurRad="38100" dist="38100" dir="2700000" algn="tl">
                    <a:srgbClr val="000000">
                      <a:alpha val="43137"/>
                    </a:srgbClr>
                  </a:outerShdw>
                </a:effectLst>
              </a:rPr>
              <a:t>up</a:t>
            </a:r>
            <a:r>
              <a:rPr lang="en-US" dirty="0" smtClean="0">
                <a:solidFill>
                  <a:srgbClr val="FF0000"/>
                </a:solidFill>
                <a:effectLst>
                  <a:outerShdw blurRad="38100" dist="38100" dir="2700000" algn="tl">
                    <a:srgbClr val="000000">
                      <a:alpha val="43137"/>
                    </a:srgbClr>
                  </a:outerShdw>
                </a:effectLst>
              </a:rPr>
              <a:t>(&amp;full);</a:t>
            </a:r>
            <a:r>
              <a:rPr lang="en-US" dirty="0" smtClean="0">
                <a:solidFill>
                  <a:srgbClr val="FF0000"/>
                </a:solidFill>
              </a:rPr>
              <a:t>		/* increment count of full slots */</a:t>
            </a:r>
          </a:p>
          <a:p>
            <a:pPr eaLnBrk="1" fontAlgn="auto" hangingPunct="1">
              <a:spcAft>
                <a:spcPts val="0"/>
              </a:spcAft>
              <a:buFont typeface="Arial" pitchFamily="34" charset="0"/>
              <a:buNone/>
              <a:defRPr/>
            </a:pPr>
            <a:r>
              <a:rPr lang="en-US" dirty="0" smtClean="0"/>
              <a:t>		</a:t>
            </a:r>
            <a:r>
              <a:rPr lang="en-US" i="1" dirty="0" smtClean="0">
                <a:solidFill>
                  <a:srgbClr val="FF0000"/>
                </a:solidFill>
                <a:effectLst>
                  <a:outerShdw blurRad="38100" dist="38100" dir="2700000" algn="tl">
                    <a:srgbClr val="000000">
                      <a:alpha val="43137"/>
                    </a:srgbClr>
                  </a:outerShdw>
                </a:effectLst>
              </a:rPr>
              <a:t>up</a:t>
            </a:r>
            <a:r>
              <a:rPr lang="en-US" dirty="0" smtClean="0">
                <a:solidFill>
                  <a:srgbClr val="FF0000"/>
                </a:solidFill>
                <a:effectLst>
                  <a:outerShdw blurRad="38100" dist="38100" dir="2700000" algn="tl">
                    <a:srgbClr val="000000">
                      <a:alpha val="43137"/>
                    </a:srgbClr>
                  </a:outerShdw>
                </a:effectLst>
              </a:rPr>
              <a:t>(&amp;</a:t>
            </a:r>
            <a:r>
              <a:rPr lang="en-US" dirty="0" err="1" smtClean="0">
                <a:solidFill>
                  <a:srgbClr val="FF0000"/>
                </a:solidFill>
                <a:effectLst>
                  <a:outerShdw blurRad="38100" dist="38100" dir="2700000" algn="tl">
                    <a:srgbClr val="000000">
                      <a:alpha val="43137"/>
                    </a:srgbClr>
                  </a:outerShdw>
                </a:effectLst>
              </a:rPr>
              <a:t>mutex</a:t>
            </a:r>
            <a:r>
              <a:rPr lang="en-US" dirty="0" smtClean="0">
                <a:solidFill>
                  <a:srgbClr val="FF0000"/>
                </a:solidFill>
                <a:effectLst>
                  <a:outerShdw blurRad="38100" dist="38100" dir="2700000" algn="tl">
                    <a:srgbClr val="000000">
                      <a:alpha val="43137"/>
                    </a:srgbClr>
                  </a:outerShdw>
                </a:effectLst>
              </a:rPr>
              <a:t>);</a:t>
            </a:r>
            <a:r>
              <a:rPr lang="en-US" dirty="0" smtClean="0">
                <a:solidFill>
                  <a:srgbClr val="FF0000"/>
                </a:solidFill>
              </a:rPr>
              <a:t>		/* leave critical section */</a:t>
            </a:r>
          </a:p>
          <a:p>
            <a:pPr eaLnBrk="1" fontAlgn="auto" hangingPunct="1">
              <a:spcAft>
                <a:spcPts val="0"/>
              </a:spcAft>
              <a:buFont typeface="Arial" pitchFamily="34" charset="0"/>
              <a:buNone/>
              <a:defRPr/>
            </a:pPr>
            <a:r>
              <a:rPr lang="en-US" dirty="0" smtClean="0"/>
              <a:t>	}	</a:t>
            </a:r>
          </a:p>
          <a:p>
            <a:pPr eaLnBrk="1" fontAlgn="auto" hangingPunct="1">
              <a:spcAft>
                <a:spcPts val="0"/>
              </a:spcAft>
              <a:buFont typeface="Arial" pitchFamily="34" charset="0"/>
              <a:buNone/>
              <a:defRPr/>
            </a:pPr>
            <a:r>
              <a:rPr lang="en-US" dirty="0" smtClean="0"/>
              <a:t>}</a:t>
            </a:r>
          </a:p>
          <a:p>
            <a:pPr marL="514350" indent="-514350" eaLnBrk="1" fontAlgn="auto" hangingPunct="1">
              <a:spcAft>
                <a:spcPts val="0"/>
              </a:spcAft>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1FBBA603-2D2E-4FF0-B65B-C455542FA34C}" type="slidenum">
              <a:rPr lang="he-IL"/>
              <a:pPr>
                <a:defRPr/>
              </a:pPr>
              <a:t>17</a:t>
            </a:fld>
            <a:endParaRPr lang="he-IL"/>
          </a:p>
        </p:txBody>
      </p:sp>
      <p:sp>
        <p:nvSpPr>
          <p:cNvPr id="6" name="Rectangle 5"/>
          <p:cNvSpPr/>
          <p:nvPr/>
        </p:nvSpPr>
        <p:spPr>
          <a:xfrm>
            <a:off x="1828800" y="5867400"/>
            <a:ext cx="2614819" cy="584775"/>
          </a:xfrm>
          <a:prstGeom prst="rect">
            <a:avLst/>
          </a:prstGeom>
        </p:spPr>
        <p:txBody>
          <a:bodyPr wrap="none">
            <a:spAutoFit/>
          </a:bodyPr>
          <a:lstStyle/>
          <a:p>
            <a:pPr algn="ctr">
              <a:defRPr/>
            </a:pPr>
            <a:r>
              <a:rPr lang="en-US" sz="3200" i="1" dirty="0" smtClean="0">
                <a:solidFill>
                  <a:srgbClr val="00B050"/>
                </a:solidFill>
                <a:effectLst>
                  <a:outerShdw blurRad="38100" dist="38100" dir="2700000" algn="tl">
                    <a:srgbClr val="000000">
                      <a:alpha val="43137"/>
                    </a:srgbClr>
                  </a:outerShdw>
                </a:effectLst>
                <a:latin typeface="+mn-lt"/>
              </a:rPr>
              <a:t>No problems…</a:t>
            </a:r>
            <a:endParaRPr lang="en-US" sz="3200" i="1" dirty="0">
              <a:solidFill>
                <a:srgbClr val="00B050"/>
              </a:solidFill>
              <a:effectLst>
                <a:outerShdw blurRad="38100" dist="38100" dir="2700000" algn="tl">
                  <a:srgbClr val="000000">
                    <a:alpha val="43137"/>
                  </a:srgbClr>
                </a:outerShdw>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l" eaLnBrk="1" hangingPunct="1"/>
            <a:r>
              <a:rPr lang="en-US" dirty="0" smtClean="0">
                <a:cs typeface="Times New Roman" pitchFamily="18" charset="0"/>
              </a:rPr>
              <a:t>Question 3</a:t>
            </a:r>
            <a:endParaRPr lang="he-IL" dirty="0" smtClean="0"/>
          </a:p>
        </p:txBody>
      </p:sp>
      <p:sp>
        <p:nvSpPr>
          <p:cNvPr id="3" name="Content Placeholder 2"/>
          <p:cNvSpPr>
            <a:spLocks noGrp="1"/>
          </p:cNvSpPr>
          <p:nvPr>
            <p:ph idx="1"/>
          </p:nvPr>
        </p:nvSpPr>
        <p:spPr/>
        <p:txBody>
          <a:bodyPr rtlCol="1">
            <a:normAutofit fontScale="70000" lnSpcReduction="20000"/>
          </a:bodyPr>
          <a:lstStyle/>
          <a:p>
            <a:pPr algn="l" eaLnBrk="1" fontAlgn="auto" hangingPunct="1">
              <a:spcAft>
                <a:spcPts val="0"/>
              </a:spcAft>
              <a:buFont typeface="Arial" pitchFamily="34" charset="0"/>
              <a:buNone/>
              <a:defRPr/>
            </a:pPr>
            <a:r>
              <a:rPr lang="en-US" dirty="0" smtClean="0"/>
              <a:t>3. And now?</a:t>
            </a:r>
          </a:p>
          <a:p>
            <a:pPr algn="l" eaLnBrk="1" fontAlgn="auto" hangingPunct="1">
              <a:spcAft>
                <a:spcPts val="0"/>
              </a:spcAft>
              <a:buFont typeface="Arial" pitchFamily="34" charset="0"/>
              <a:buNone/>
              <a:defRPr/>
            </a:pPr>
            <a:endParaRPr lang="he-IL" dirty="0" smtClean="0"/>
          </a:p>
          <a:p>
            <a:pPr eaLnBrk="1" fontAlgn="auto" hangingPunct="1">
              <a:spcAft>
                <a:spcPts val="0"/>
              </a:spcAft>
              <a:buFont typeface="Arial" pitchFamily="34" charset="0"/>
              <a:buNone/>
              <a:defRPr/>
            </a:pPr>
            <a:r>
              <a:rPr lang="en-US" dirty="0" smtClean="0">
                <a:solidFill>
                  <a:srgbClr val="00B050"/>
                </a:solidFill>
              </a:rPr>
              <a:t>void</a:t>
            </a:r>
            <a:r>
              <a:rPr lang="en-US" dirty="0" smtClean="0"/>
              <a:t> </a:t>
            </a:r>
            <a:r>
              <a:rPr lang="en-US" b="1" i="1" dirty="0" smtClean="0">
                <a:effectLst>
                  <a:outerShdw blurRad="38100" dist="38100" dir="2700000" algn="tl">
                    <a:srgbClr val="C0C0C0"/>
                  </a:outerShdw>
                </a:effectLst>
              </a:rPr>
              <a:t>consume</a:t>
            </a:r>
            <a:r>
              <a:rPr lang="en-US" i="1" dirty="0" smtClean="0">
                <a:effectLst>
                  <a:outerShdw blurRad="38100" dist="38100" dir="2700000" algn="tl">
                    <a:srgbClr val="C0C0C0"/>
                  </a:outerShdw>
                </a:effectLst>
              </a:rPr>
              <a:t>r</a:t>
            </a:r>
            <a:r>
              <a:rPr lang="en-US" dirty="0" smtClean="0"/>
              <a:t>(</a:t>
            </a:r>
            <a:r>
              <a:rPr lang="en-US" dirty="0" smtClean="0">
                <a:solidFill>
                  <a:srgbClr val="00B050"/>
                </a:solidFill>
              </a:rPr>
              <a:t>void</a:t>
            </a:r>
            <a:r>
              <a:rPr lang="en-US" dirty="0" smtClean="0"/>
              <a:t>){</a:t>
            </a:r>
            <a:br>
              <a:rPr lang="en-US" dirty="0" smtClean="0"/>
            </a:br>
            <a:r>
              <a:rPr lang="en-US" dirty="0" smtClean="0"/>
              <a:t>	</a:t>
            </a:r>
            <a:r>
              <a:rPr lang="en-US" dirty="0" err="1" smtClean="0">
                <a:solidFill>
                  <a:srgbClr val="00B050"/>
                </a:solidFill>
              </a:rPr>
              <a:t>int</a:t>
            </a:r>
            <a:r>
              <a:rPr lang="en-US" dirty="0" smtClean="0"/>
              <a:t>	item;</a:t>
            </a:r>
            <a:br>
              <a:rPr lang="en-US" dirty="0" smtClean="0"/>
            </a:br>
            <a:r>
              <a:rPr lang="en-US" dirty="0" smtClean="0"/>
              <a:t/>
            </a:r>
            <a:br>
              <a:rPr lang="en-US" dirty="0" smtClean="0"/>
            </a:br>
            <a:r>
              <a:rPr lang="en-US" dirty="0" smtClean="0"/>
              <a:t>	</a:t>
            </a:r>
            <a:r>
              <a:rPr lang="en-US" dirty="0" smtClean="0">
                <a:solidFill>
                  <a:schemeClr val="accent1"/>
                </a:solidFill>
              </a:rPr>
              <a:t>while</a:t>
            </a:r>
            <a:r>
              <a:rPr lang="en-US" dirty="0" smtClean="0"/>
              <a:t>(</a:t>
            </a:r>
            <a:r>
              <a:rPr lang="en-US" dirty="0" smtClean="0">
                <a:solidFill>
                  <a:srgbClr val="FF0000"/>
                </a:solidFill>
              </a:rPr>
              <a:t>TRUE</a:t>
            </a:r>
            <a:r>
              <a:rPr lang="en-US" dirty="0" smtClean="0"/>
              <a:t>){</a:t>
            </a:r>
            <a:br>
              <a:rPr lang="en-US" dirty="0" smtClean="0"/>
            </a:br>
            <a:r>
              <a:rPr lang="en-US" dirty="0" smtClean="0">
                <a:solidFill>
                  <a:srgbClr val="FF0000"/>
                </a:solidFill>
              </a:rPr>
              <a:t>	   </a:t>
            </a:r>
            <a:r>
              <a:rPr lang="en-US" i="1" dirty="0" smtClean="0">
                <a:solidFill>
                  <a:srgbClr val="FF0000"/>
                </a:solidFill>
                <a:effectLst>
                  <a:outerShdw blurRad="38100" dist="38100" dir="2700000" algn="tl">
                    <a:srgbClr val="000000">
                      <a:alpha val="43137"/>
                    </a:srgbClr>
                  </a:outerShdw>
                </a:effectLst>
              </a:rPr>
              <a:t>down</a:t>
            </a:r>
            <a:r>
              <a:rPr lang="en-US" dirty="0" smtClean="0">
                <a:solidFill>
                  <a:srgbClr val="FF0000"/>
                </a:solidFill>
                <a:effectLst>
                  <a:outerShdw blurRad="38100" dist="38100" dir="2700000" algn="tl">
                    <a:srgbClr val="000000">
                      <a:alpha val="43137"/>
                    </a:srgbClr>
                  </a:outerShdw>
                </a:effectLst>
              </a:rPr>
              <a:t>(&amp;</a:t>
            </a:r>
            <a:r>
              <a:rPr lang="en-US" dirty="0" err="1" smtClean="0">
                <a:solidFill>
                  <a:srgbClr val="FF0000"/>
                </a:solidFill>
                <a:effectLst>
                  <a:outerShdw blurRad="38100" dist="38100" dir="2700000" algn="tl">
                    <a:srgbClr val="000000">
                      <a:alpha val="43137"/>
                    </a:srgbClr>
                  </a:outerShdw>
                </a:effectLst>
              </a:rPr>
              <a:t>mutex</a:t>
            </a:r>
            <a:r>
              <a:rPr lang="en-US" dirty="0" smtClean="0">
                <a:solidFill>
                  <a:srgbClr val="FF0000"/>
                </a:solidFill>
                <a:effectLst>
                  <a:outerShdw blurRad="38100" dist="38100" dir="2700000" algn="tl">
                    <a:srgbClr val="000000">
                      <a:alpha val="43137"/>
                    </a:srgbClr>
                  </a:outerShdw>
                </a:effectLst>
              </a:rPr>
              <a:t>);</a:t>
            </a:r>
            <a:r>
              <a:rPr lang="en-US" dirty="0" smtClean="0">
                <a:solidFill>
                  <a:srgbClr val="FF0000"/>
                </a:solidFill>
              </a:rPr>
              <a:t>		/* enter critical section */</a:t>
            </a:r>
            <a:r>
              <a:rPr lang="en-US" dirty="0" smtClean="0"/>
              <a:t/>
            </a:r>
            <a:br>
              <a:rPr lang="en-US" dirty="0" smtClean="0"/>
            </a:br>
            <a:r>
              <a:rPr lang="en-US" dirty="0" smtClean="0"/>
              <a:t>	   </a:t>
            </a:r>
            <a:r>
              <a:rPr lang="en-US" i="1" dirty="0" smtClean="0">
                <a:solidFill>
                  <a:srgbClr val="FF0000"/>
                </a:solidFill>
                <a:effectLst>
                  <a:outerShdw blurRad="38100" dist="38100" dir="2700000" algn="tl">
                    <a:srgbClr val="000000">
                      <a:alpha val="43137"/>
                    </a:srgbClr>
                  </a:outerShdw>
                </a:effectLst>
              </a:rPr>
              <a:t>down</a:t>
            </a:r>
            <a:r>
              <a:rPr lang="en-US" dirty="0" smtClean="0">
                <a:solidFill>
                  <a:srgbClr val="FF0000"/>
                </a:solidFill>
                <a:effectLst>
                  <a:outerShdw blurRad="38100" dist="38100" dir="2700000" algn="tl">
                    <a:srgbClr val="000000">
                      <a:alpha val="43137"/>
                    </a:srgbClr>
                  </a:outerShdw>
                </a:effectLst>
              </a:rPr>
              <a:t>(&amp;full);</a:t>
            </a:r>
            <a:r>
              <a:rPr lang="en-US" dirty="0" smtClean="0">
                <a:solidFill>
                  <a:srgbClr val="FF0000"/>
                </a:solidFill>
              </a:rPr>
              <a:t>			/* decrement count of full */</a:t>
            </a:r>
            <a:br>
              <a:rPr lang="en-US" dirty="0" smtClean="0">
                <a:solidFill>
                  <a:srgbClr val="FF0000"/>
                </a:solidFill>
              </a:rPr>
            </a:br>
            <a:r>
              <a:rPr lang="en-US" dirty="0" smtClean="0"/>
              <a:t>	   </a:t>
            </a:r>
            <a:r>
              <a:rPr lang="en-US" dirty="0" err="1" smtClean="0"/>
              <a:t>remove_item</a:t>
            </a:r>
            <a:r>
              <a:rPr lang="en-US" dirty="0" smtClean="0"/>
              <a:t>(&amp;item);	</a:t>
            </a:r>
            <a:r>
              <a:rPr lang="en-US" dirty="0" smtClean="0">
                <a:solidFill>
                  <a:schemeClr val="accent3">
                    <a:lumMod val="50000"/>
                  </a:schemeClr>
                </a:solidFill>
              </a:rPr>
              <a:t>/* take item from buffer */</a:t>
            </a:r>
            <a:r>
              <a:rPr lang="en-US" dirty="0" smtClean="0"/>
              <a:t/>
            </a:r>
            <a:br>
              <a:rPr lang="en-US" dirty="0" smtClean="0"/>
            </a:br>
            <a:r>
              <a:rPr lang="en-US" dirty="0" smtClean="0"/>
              <a:t>	   </a:t>
            </a:r>
            <a:r>
              <a:rPr lang="en-US" i="1" dirty="0" smtClean="0">
                <a:effectLst>
                  <a:outerShdw blurRad="38100" dist="38100" dir="2700000" algn="tl">
                    <a:srgbClr val="C0C0C0"/>
                  </a:outerShdw>
                </a:effectLst>
              </a:rPr>
              <a:t>up</a:t>
            </a:r>
            <a:r>
              <a:rPr lang="en-US" dirty="0" smtClean="0"/>
              <a:t>(&amp;</a:t>
            </a:r>
            <a:r>
              <a:rPr lang="en-US" dirty="0" err="1" smtClean="0"/>
              <a:t>mutex</a:t>
            </a:r>
            <a:r>
              <a:rPr lang="en-US" dirty="0" smtClean="0"/>
              <a:t>);			</a:t>
            </a:r>
            <a:r>
              <a:rPr lang="en-US" dirty="0" smtClean="0">
                <a:solidFill>
                  <a:schemeClr val="accent3">
                    <a:lumMod val="50000"/>
                  </a:schemeClr>
                </a:solidFill>
              </a:rPr>
              <a:t>/* leave critical section */</a:t>
            </a:r>
            <a:r>
              <a:rPr lang="en-US" dirty="0" smtClean="0"/>
              <a:t/>
            </a:r>
            <a:br>
              <a:rPr lang="en-US" dirty="0" smtClean="0"/>
            </a:br>
            <a:r>
              <a:rPr lang="en-US" dirty="0" smtClean="0"/>
              <a:t>	   </a:t>
            </a:r>
            <a:r>
              <a:rPr lang="en-US" i="1" dirty="0" smtClean="0">
                <a:effectLst>
                  <a:outerShdw blurRad="38100" dist="38100" dir="2700000" algn="tl">
                    <a:srgbClr val="C0C0C0"/>
                  </a:outerShdw>
                </a:effectLst>
              </a:rPr>
              <a:t>up</a:t>
            </a:r>
            <a:r>
              <a:rPr lang="en-US" dirty="0" smtClean="0"/>
              <a:t>(&amp;empty);			</a:t>
            </a:r>
            <a:r>
              <a:rPr lang="en-US" dirty="0" smtClean="0">
                <a:solidFill>
                  <a:schemeClr val="accent3">
                    <a:lumMod val="50000"/>
                  </a:schemeClr>
                </a:solidFill>
              </a:rPr>
              <a:t>/* update count of empty */</a:t>
            </a:r>
            <a:r>
              <a:rPr lang="en-US" dirty="0" smtClean="0"/>
              <a:t/>
            </a:r>
            <a:br>
              <a:rPr lang="en-US" dirty="0" smtClean="0"/>
            </a:br>
            <a:r>
              <a:rPr lang="en-US" dirty="0" smtClean="0"/>
              <a:t>	   </a:t>
            </a:r>
            <a:r>
              <a:rPr lang="en-US" dirty="0" err="1" smtClean="0"/>
              <a:t>consume_item</a:t>
            </a:r>
            <a:r>
              <a:rPr lang="en-US" dirty="0" smtClean="0"/>
              <a:t>(item);	</a:t>
            </a:r>
            <a:r>
              <a:rPr lang="en-US" dirty="0" smtClean="0">
                <a:solidFill>
                  <a:schemeClr val="accent3">
                    <a:lumMod val="50000"/>
                  </a:schemeClr>
                </a:solidFill>
              </a:rPr>
              <a:t>/* do something... */</a:t>
            </a:r>
            <a:r>
              <a:rPr lang="en-US" dirty="0" smtClean="0"/>
              <a:t/>
            </a:r>
            <a:br>
              <a:rPr lang="en-US" dirty="0" smtClean="0"/>
            </a:br>
            <a:r>
              <a:rPr lang="en-US" dirty="0" smtClean="0"/>
              <a:t>	}</a:t>
            </a:r>
            <a:br>
              <a:rPr lang="en-US" dirty="0" smtClean="0"/>
            </a:br>
            <a:r>
              <a:rPr lang="en-US" dirty="0" smtClean="0"/>
              <a:t>}</a:t>
            </a:r>
            <a:endParaRPr lang="he-IL" dirty="0"/>
          </a:p>
        </p:txBody>
      </p:sp>
      <p:sp>
        <p:nvSpPr>
          <p:cNvPr id="4" name="Slide Number Placeholder 3"/>
          <p:cNvSpPr>
            <a:spLocks noGrp="1"/>
          </p:cNvSpPr>
          <p:nvPr>
            <p:ph type="sldNum" sz="quarter" idx="12"/>
          </p:nvPr>
        </p:nvSpPr>
        <p:spPr/>
        <p:txBody>
          <a:bodyPr/>
          <a:lstStyle/>
          <a:p>
            <a:pPr>
              <a:defRPr/>
            </a:pPr>
            <a:fld id="{32A50402-29D0-4ECE-9E2C-674EFABC14FA}" type="slidenum">
              <a:rPr lang="he-IL"/>
              <a:pPr>
                <a:defRPr/>
              </a:pPr>
              <a:t>18</a:t>
            </a:fld>
            <a:endParaRPr lang="he-IL" dirty="0"/>
          </a:p>
        </p:txBody>
      </p:sp>
      <p:sp>
        <p:nvSpPr>
          <p:cNvPr id="6" name="Rectangle 5"/>
          <p:cNvSpPr/>
          <p:nvPr/>
        </p:nvSpPr>
        <p:spPr>
          <a:xfrm>
            <a:off x="2057400" y="5931187"/>
            <a:ext cx="1851790" cy="584775"/>
          </a:xfrm>
          <a:prstGeom prst="rect">
            <a:avLst/>
          </a:prstGeom>
        </p:spPr>
        <p:txBody>
          <a:bodyPr wrap="none">
            <a:spAutoFit/>
          </a:bodyPr>
          <a:lstStyle/>
          <a:p>
            <a:pPr algn="ctr">
              <a:defRPr/>
            </a:pPr>
            <a:r>
              <a:rPr lang="en-US" sz="3200" i="1" dirty="0" smtClean="0">
                <a:solidFill>
                  <a:srgbClr val="FF0000"/>
                </a:solidFill>
                <a:effectLst>
                  <a:outerShdw blurRad="38100" dist="38100" dir="2700000" algn="tl">
                    <a:srgbClr val="000000">
                      <a:alpha val="43137"/>
                    </a:srgbClr>
                  </a:outerShdw>
                </a:effectLst>
                <a:latin typeface="+mn-lt"/>
              </a:rPr>
              <a:t>Deadlock!</a:t>
            </a:r>
            <a:endParaRPr lang="en-US" sz="3200" i="1" dirty="0">
              <a:solidFill>
                <a:srgbClr val="FF0000"/>
              </a:solidFill>
              <a:effectLst>
                <a:outerShdw blurRad="38100" dist="38100" dir="2700000" algn="tl">
                  <a:srgbClr val="000000">
                    <a:alpha val="43137"/>
                  </a:srgbClr>
                </a:outerShdw>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4 (</a:t>
            </a:r>
            <a:r>
              <a:rPr lang="en-US" dirty="0" err="1" smtClean="0"/>
              <a:t>Moed</a:t>
            </a:r>
            <a:r>
              <a:rPr lang="en-US" dirty="0" smtClean="0"/>
              <a:t> B 2010)</a:t>
            </a:r>
            <a:endParaRPr lang="en-US" dirty="0"/>
          </a:p>
        </p:txBody>
      </p:sp>
      <p:sp>
        <p:nvSpPr>
          <p:cNvPr id="3" name="Content Placeholder 2"/>
          <p:cNvSpPr>
            <a:spLocks noGrp="1"/>
          </p:cNvSpPr>
          <p:nvPr>
            <p:ph idx="1"/>
          </p:nvPr>
        </p:nvSpPr>
        <p:spPr/>
        <p:txBody>
          <a:bodyPr>
            <a:normAutofit/>
          </a:bodyPr>
          <a:lstStyle/>
          <a:p>
            <a:pPr marL="0">
              <a:buNone/>
            </a:pPr>
            <a:r>
              <a:rPr lang="en-US" dirty="0" smtClean="0"/>
              <a:t>An </a:t>
            </a:r>
            <a:r>
              <a:rPr lang="en-US" i="1" dirty="0" smtClean="0">
                <a:effectLst>
                  <a:outerShdw blurRad="38100" dist="38100" dir="2700000" algn="tl">
                    <a:srgbClr val="000000">
                      <a:alpha val="43137"/>
                    </a:srgbClr>
                  </a:outerShdw>
                </a:effectLst>
              </a:rPr>
              <a:t>unfair semaphore </a:t>
            </a:r>
            <a:r>
              <a:rPr lang="en-US" dirty="0" smtClean="0"/>
              <a:t>is a semaphore which does not guarantee that the wakeup order of processes is similar to their falling asleep order.</a:t>
            </a:r>
            <a:br>
              <a:rPr lang="en-US" dirty="0" smtClean="0"/>
            </a:br>
            <a:r>
              <a:rPr lang="en-US" dirty="0" smtClean="0"/>
              <a:t>It does, however, provide the following simple guarantee: if there are sleeping processes on the semaphore while an </a:t>
            </a:r>
            <a:r>
              <a:rPr lang="en-US" dirty="0" smtClean="0">
                <a:solidFill>
                  <a:schemeClr val="accent2"/>
                </a:solidFill>
                <a:effectLst>
                  <a:outerShdw blurRad="38100" dist="38100" dir="2700000" algn="tl">
                    <a:srgbClr val="000000">
                      <a:alpha val="43137"/>
                    </a:srgbClr>
                  </a:outerShdw>
                </a:effectLst>
              </a:rPr>
              <a:t>up</a:t>
            </a:r>
            <a:r>
              <a:rPr lang="en-US" dirty="0" smtClean="0"/>
              <a:t> operation is invoked,  then one of these processes will be woken up (not necessarily the first amongst the waiting processes to do a </a:t>
            </a:r>
            <a:r>
              <a:rPr lang="en-US" dirty="0" smtClean="0">
                <a:solidFill>
                  <a:schemeClr val="accent2"/>
                </a:solidFill>
                <a:effectLst>
                  <a:outerShdw blurRad="38100" dist="38100" dir="2700000" algn="tl">
                    <a:srgbClr val="000000">
                      <a:alpha val="43137"/>
                    </a:srgbClr>
                  </a:outerShdw>
                </a:effectLst>
              </a:rPr>
              <a:t>down</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Semaphores</a:t>
            </a:r>
          </a:p>
        </p:txBody>
      </p:sp>
      <p:sp>
        <p:nvSpPr>
          <p:cNvPr id="3" name="Content Placeholder 2"/>
          <p:cNvSpPr>
            <a:spLocks noGrp="1"/>
          </p:cNvSpPr>
          <p:nvPr>
            <p:ph idx="1"/>
          </p:nvPr>
        </p:nvSpPr>
        <p:spPr/>
        <p:txBody>
          <a:bodyPr>
            <a:normAutofit lnSpcReduction="10000"/>
          </a:bodyPr>
          <a:lstStyle/>
          <a:p>
            <a:r>
              <a:rPr lang="en-US" dirty="0"/>
              <a:t> </a:t>
            </a:r>
            <a:r>
              <a:rPr lang="en-US" sz="2800" dirty="0" smtClean="0"/>
              <a:t>Used </a:t>
            </a:r>
            <a:r>
              <a:rPr lang="en-US" sz="2800" dirty="0"/>
              <a:t>to control access to a common resource by multiple processes in a concurrent </a:t>
            </a:r>
            <a:r>
              <a:rPr lang="en-US" sz="2800" dirty="0" smtClean="0"/>
              <a:t>system</a:t>
            </a:r>
            <a:endParaRPr lang="en-US" dirty="0" smtClean="0"/>
          </a:p>
          <a:p>
            <a:pPr lvl="1"/>
            <a:r>
              <a:rPr lang="en-US" dirty="0"/>
              <a:t> </a:t>
            </a:r>
            <a:r>
              <a:rPr lang="en-US" sz="2400" dirty="0" smtClean="0"/>
              <a:t>A </a:t>
            </a:r>
            <a:r>
              <a:rPr lang="en-US" sz="2400" dirty="0"/>
              <a:t>record of how many units of a particular resource are </a:t>
            </a:r>
            <a:r>
              <a:rPr lang="en-US" sz="2400" dirty="0" smtClean="0"/>
              <a:t>available</a:t>
            </a:r>
            <a:endParaRPr lang="en-US" dirty="0" smtClean="0"/>
          </a:p>
          <a:p>
            <a:pPr lvl="1"/>
            <a:r>
              <a:rPr lang="en-US" sz="2400" dirty="0" smtClean="0"/>
              <a:t> Two operations (up/down) </a:t>
            </a:r>
            <a:r>
              <a:rPr lang="en-US" sz="2400" dirty="0"/>
              <a:t>to adjust that record </a:t>
            </a:r>
            <a:r>
              <a:rPr lang="en-US" sz="2400" dirty="0" smtClean="0"/>
              <a:t>safely</a:t>
            </a:r>
          </a:p>
          <a:p>
            <a:pPr marL="393192" lvl="1" indent="0">
              <a:buNone/>
            </a:pPr>
            <a:endParaRPr lang="en-US" dirty="0"/>
          </a:p>
          <a:p>
            <a:r>
              <a:rPr lang="en-US" dirty="0" smtClean="0"/>
              <a:t> </a:t>
            </a:r>
            <a:r>
              <a:rPr lang="en-US" sz="2800" dirty="0" smtClean="0"/>
              <a:t>Semaphores </a:t>
            </a:r>
            <a:r>
              <a:rPr lang="en-US" sz="2800" dirty="0"/>
              <a:t>which allow an </a:t>
            </a:r>
            <a:r>
              <a:rPr lang="en-US" sz="2800" i="1" dirty="0"/>
              <a:t>arbitrary</a:t>
            </a:r>
            <a:r>
              <a:rPr lang="en-US" sz="2800" dirty="0"/>
              <a:t> resource count are called </a:t>
            </a:r>
            <a:r>
              <a:rPr lang="en-US" sz="2800" i="1" dirty="0">
                <a:effectLst>
                  <a:outerShdw blurRad="38100" dist="38100" dir="2700000" algn="tl">
                    <a:srgbClr val="000000">
                      <a:alpha val="43137"/>
                    </a:srgbClr>
                  </a:outerShdw>
                </a:effectLst>
              </a:rPr>
              <a:t>counting </a:t>
            </a:r>
            <a:r>
              <a:rPr lang="en-US" sz="2800" i="1" dirty="0" smtClean="0">
                <a:effectLst>
                  <a:outerShdw blurRad="38100" dist="38100" dir="2700000" algn="tl">
                    <a:srgbClr val="000000">
                      <a:alpha val="43137"/>
                    </a:srgbClr>
                  </a:outerShdw>
                </a:effectLst>
              </a:rPr>
              <a:t>semaphores</a:t>
            </a:r>
          </a:p>
          <a:p>
            <a:r>
              <a:rPr lang="en-US" sz="2800" i="1" dirty="0" smtClean="0">
                <a:effectLst>
                  <a:outerShdw blurRad="38100" dist="38100" dir="2700000" algn="tl">
                    <a:srgbClr val="000000">
                      <a:alpha val="43137"/>
                    </a:srgbClr>
                  </a:outerShdw>
                </a:effectLst>
              </a:rPr>
              <a:t> Binary </a:t>
            </a:r>
            <a:r>
              <a:rPr lang="en-US" sz="2800" i="1" dirty="0">
                <a:effectLst>
                  <a:outerShdw blurRad="38100" dist="38100" dir="2700000" algn="tl">
                    <a:srgbClr val="000000">
                      <a:alpha val="43137"/>
                    </a:srgbClr>
                  </a:outerShdw>
                </a:effectLst>
              </a:rPr>
              <a:t>semaphores</a:t>
            </a:r>
            <a:r>
              <a:rPr lang="en-US" sz="2800" dirty="0" smtClean="0"/>
              <a:t> </a:t>
            </a:r>
            <a:r>
              <a:rPr lang="en-US" sz="2800" dirty="0" smtClean="0"/>
              <a:t>(</a:t>
            </a:r>
            <a:r>
              <a:rPr lang="en-US" sz="2800" dirty="0" err="1" smtClean="0"/>
              <a:t>mutex</a:t>
            </a:r>
            <a:r>
              <a:rPr lang="en-US" sz="2800" dirty="0" smtClean="0"/>
              <a:t>) are </a:t>
            </a:r>
            <a:r>
              <a:rPr lang="en-US" sz="2800" dirty="0"/>
              <a:t>restricted to the values 0 and </a:t>
            </a:r>
            <a:r>
              <a:rPr lang="en-US" sz="2800" dirty="0" smtClean="0"/>
              <a:t>1</a:t>
            </a:r>
            <a:endParaRPr lang="en-US" sz="2800" dirty="0"/>
          </a:p>
        </p:txBody>
      </p:sp>
    </p:spTree>
    <p:extLst>
      <p:ext uri="{BB962C8B-B14F-4D97-AF65-F5344CB8AC3E}">
        <p14:creationId xmlns:p14="http://schemas.microsoft.com/office/powerpoint/2010/main" val="3533973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4</a:t>
            </a:r>
            <a:endParaRPr lang="en-US" dirty="0"/>
          </a:p>
        </p:txBody>
      </p:sp>
      <p:sp>
        <p:nvSpPr>
          <p:cNvPr id="3" name="Content Placeholder 2"/>
          <p:cNvSpPr>
            <a:spLocks noGrp="1"/>
          </p:cNvSpPr>
          <p:nvPr>
            <p:ph idx="1"/>
          </p:nvPr>
        </p:nvSpPr>
        <p:spPr/>
        <p:txBody>
          <a:bodyPr>
            <a:normAutofit fontScale="92500" lnSpcReduction="10000"/>
          </a:bodyPr>
          <a:lstStyle/>
          <a:p>
            <a:pPr marL="0">
              <a:buNone/>
            </a:pPr>
            <a:r>
              <a:rPr lang="en-US" dirty="0" smtClean="0"/>
              <a:t>Now you are required to implement a </a:t>
            </a:r>
            <a:r>
              <a:rPr lang="en-US" i="1" u="sng" dirty="0" smtClean="0"/>
              <a:t>starvation free mutual exclusion algorithm</a:t>
            </a:r>
            <a:r>
              <a:rPr lang="en-US" dirty="0" smtClean="0"/>
              <a:t> for </a:t>
            </a:r>
            <a:r>
              <a:rPr lang="en-US" i="1" dirty="0" smtClean="0">
                <a:effectLst>
                  <a:outerShdw blurRad="38100" dist="38100" dir="2700000" algn="tl">
                    <a:srgbClr val="000000">
                      <a:alpha val="43137"/>
                    </a:srgbClr>
                  </a:outerShdw>
                </a:effectLst>
              </a:rPr>
              <a:t>three processes</a:t>
            </a:r>
            <a:r>
              <a:rPr lang="en-US" dirty="0" smtClean="0"/>
              <a:t> using 3 </a:t>
            </a:r>
            <a:r>
              <a:rPr lang="en-US" i="1" dirty="0" smtClean="0"/>
              <a:t>unfair counting semaphores</a:t>
            </a:r>
            <a:r>
              <a:rPr lang="en-US" dirty="0" smtClean="0"/>
              <a:t>: R, S and T, initialized to 1. </a:t>
            </a:r>
            <a:br>
              <a:rPr lang="en-US" dirty="0" smtClean="0"/>
            </a:br>
            <a:r>
              <a:rPr lang="en-US" dirty="0" smtClean="0"/>
              <a:t>You are not allowed to use any other variable but these semaphores. </a:t>
            </a:r>
          </a:p>
          <a:p>
            <a:pPr marL="0">
              <a:buNone/>
            </a:pPr>
            <a:r>
              <a:rPr lang="en-US" dirty="0" smtClean="0"/>
              <a:t>Add your code and complete the entry and exit section of each process.</a:t>
            </a:r>
            <a:br>
              <a:rPr lang="en-US" dirty="0" smtClean="0"/>
            </a:br>
            <a:r>
              <a:rPr lang="en-US" i="1" dirty="0" smtClean="0">
                <a:effectLst>
                  <a:outerShdw blurRad="38100" dist="38100" dir="2700000" algn="tl">
                    <a:srgbClr val="000000">
                      <a:alpha val="43137"/>
                    </a:srgbClr>
                  </a:outerShdw>
                </a:effectLst>
              </a:rPr>
              <a:t>Briefly explain why your code satisfies both mutual exclusion and starvation freedom.</a:t>
            </a:r>
          </a:p>
          <a:p>
            <a:pPr marL="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4</a:t>
            </a:r>
            <a:endParaRPr lang="en-US" dirty="0"/>
          </a:p>
        </p:txBody>
      </p:sp>
      <p:sp>
        <p:nvSpPr>
          <p:cNvPr id="4" name="Rectangle 7"/>
          <p:cNvSpPr>
            <a:spLocks noChangeArrowheads="1"/>
          </p:cNvSpPr>
          <p:nvPr/>
        </p:nvSpPr>
        <p:spPr bwMode="auto">
          <a:xfrm>
            <a:off x="457200"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P1’s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eaLnBrk="0" hangingPunct="0">
              <a:spcBef>
                <a:spcPct val="20000"/>
              </a:spcBef>
              <a:buClr>
                <a:schemeClr val="accent2"/>
              </a:buClr>
              <a:buSzPct val="85000"/>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5" name="Rectangle 7"/>
          <p:cNvSpPr>
            <a:spLocks noChangeArrowheads="1"/>
          </p:cNvSpPr>
          <p:nvPr/>
        </p:nvSpPr>
        <p:spPr bwMode="auto">
          <a:xfrm>
            <a:off x="3244644"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P2’s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eaLnBrk="0" hangingPunct="0">
              <a:spcBef>
                <a:spcPct val="20000"/>
              </a:spcBef>
              <a:buClr>
                <a:schemeClr val="accent2"/>
              </a:buClr>
              <a:buSzPct val="85000"/>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6" name="Rectangle 7"/>
          <p:cNvSpPr>
            <a:spLocks noChangeArrowheads="1"/>
          </p:cNvSpPr>
          <p:nvPr/>
        </p:nvSpPr>
        <p:spPr bwMode="auto">
          <a:xfrm>
            <a:off x="6035040"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P3’s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7" name="Rectangle 7"/>
          <p:cNvSpPr>
            <a:spLocks noChangeArrowheads="1"/>
          </p:cNvSpPr>
          <p:nvPr/>
        </p:nvSpPr>
        <p:spPr bwMode="auto">
          <a:xfrm>
            <a:off x="457200" y="1524000"/>
            <a:ext cx="8229600" cy="381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ctr" rtl="0" eaLnBrk="0" hangingPunct="0">
              <a:spcBef>
                <a:spcPct val="20000"/>
              </a:spcBef>
              <a:buClr>
                <a:schemeClr val="accent2"/>
              </a:buClr>
              <a:buSzPct val="85000"/>
              <a:buFont typeface="Wingdings" pitchFamily="2" charset="2"/>
              <a:buNone/>
            </a:pPr>
            <a:r>
              <a:rPr lang="en-US" i="1" dirty="0" smtClean="0">
                <a:solidFill>
                  <a:schemeClr val="tx2">
                    <a:lumMod val="50000"/>
                  </a:schemeClr>
                </a:solidFill>
                <a:latin typeface="Calibri" pitchFamily="34" charset="0"/>
                <a:cs typeface="Tahoma" pitchFamily="34" charset="0"/>
              </a:rPr>
              <a:t>unfair counting semaphores: </a:t>
            </a:r>
            <a:r>
              <a:rPr lang="en-US" dirty="0" smtClean="0">
                <a:solidFill>
                  <a:schemeClr val="tx2">
                    <a:lumMod val="50000"/>
                  </a:schemeClr>
                </a:solidFill>
                <a:latin typeface="Calibri" pitchFamily="34" charset="0"/>
                <a:cs typeface="Tahoma" pitchFamily="34" charset="0"/>
              </a:rPr>
              <a:t>R, S and T initialized to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4</a:t>
            </a:r>
            <a:endParaRPr lang="en-US" dirty="0"/>
          </a:p>
        </p:txBody>
      </p:sp>
      <p:sp>
        <p:nvSpPr>
          <p:cNvPr id="4" name="Rectangle 7"/>
          <p:cNvSpPr>
            <a:spLocks noChangeArrowheads="1"/>
          </p:cNvSpPr>
          <p:nvPr/>
        </p:nvSpPr>
        <p:spPr bwMode="auto">
          <a:xfrm>
            <a:off x="457200"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P1’s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eaLnBrk="0" hangingPunct="0">
              <a:spcBef>
                <a:spcPct val="20000"/>
              </a:spcBef>
              <a:buClr>
                <a:schemeClr val="accent2"/>
              </a:buClr>
              <a:buSzPct val="85000"/>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5" name="Rectangle 7"/>
          <p:cNvSpPr>
            <a:spLocks noChangeArrowheads="1"/>
          </p:cNvSpPr>
          <p:nvPr/>
        </p:nvSpPr>
        <p:spPr bwMode="auto">
          <a:xfrm>
            <a:off x="3244644"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P2’s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eaLnBrk="0" hangingPunct="0">
              <a:spcBef>
                <a:spcPct val="20000"/>
              </a:spcBef>
              <a:buClr>
                <a:schemeClr val="accent2"/>
              </a:buClr>
              <a:buSzPct val="85000"/>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6" name="Rectangle 7"/>
          <p:cNvSpPr>
            <a:spLocks noChangeArrowheads="1"/>
          </p:cNvSpPr>
          <p:nvPr/>
        </p:nvSpPr>
        <p:spPr bwMode="auto">
          <a:xfrm>
            <a:off x="6035040"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P3’s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7" name="Rectangle 7"/>
          <p:cNvSpPr>
            <a:spLocks noChangeArrowheads="1"/>
          </p:cNvSpPr>
          <p:nvPr/>
        </p:nvSpPr>
        <p:spPr bwMode="auto">
          <a:xfrm>
            <a:off x="457200" y="1524000"/>
            <a:ext cx="8229600" cy="381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ctr" rtl="0" eaLnBrk="0" hangingPunct="0">
              <a:spcBef>
                <a:spcPct val="20000"/>
              </a:spcBef>
              <a:buClr>
                <a:schemeClr val="accent2"/>
              </a:buClr>
              <a:buSzPct val="85000"/>
              <a:buFont typeface="Wingdings" pitchFamily="2" charset="2"/>
              <a:buNone/>
            </a:pPr>
            <a:r>
              <a:rPr lang="en-US" i="1" dirty="0" smtClean="0">
                <a:solidFill>
                  <a:schemeClr val="tx2">
                    <a:lumMod val="50000"/>
                  </a:schemeClr>
                </a:solidFill>
                <a:latin typeface="Calibri" pitchFamily="34" charset="0"/>
                <a:cs typeface="Tahoma" pitchFamily="34" charset="0"/>
              </a:rPr>
              <a:t>unfair counting semaphores: </a:t>
            </a:r>
            <a:r>
              <a:rPr lang="en-US" dirty="0" smtClean="0">
                <a:solidFill>
                  <a:schemeClr val="tx2">
                    <a:lumMod val="50000"/>
                  </a:schemeClr>
                </a:solidFill>
                <a:latin typeface="Calibri" pitchFamily="34" charset="0"/>
                <a:cs typeface="Tahoma" pitchFamily="34" charset="0"/>
              </a:rPr>
              <a:t>R, S and T initialized to 1</a:t>
            </a:r>
          </a:p>
        </p:txBody>
      </p:sp>
      <p:sp>
        <p:nvSpPr>
          <p:cNvPr id="10" name="TextBox 9"/>
          <p:cNvSpPr txBox="1"/>
          <p:nvPr/>
        </p:nvSpPr>
        <p:spPr>
          <a:xfrm>
            <a:off x="762000" y="2858869"/>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down (S)</a:t>
            </a:r>
          </a:p>
          <a:p>
            <a:pPr algn="ctr"/>
            <a:r>
              <a:rPr lang="en-US" sz="2400" i="1" dirty="0" smtClean="0">
                <a:solidFill>
                  <a:schemeClr val="accent2"/>
                </a:solidFill>
                <a:effectLst>
                  <a:outerShdw blurRad="38100" dist="38100" dir="2700000" algn="tl">
                    <a:srgbClr val="000000">
                      <a:alpha val="43137"/>
                    </a:srgbClr>
                  </a:outerShdw>
                </a:effectLst>
              </a:rPr>
              <a:t>down (R)</a:t>
            </a:r>
            <a:endParaRPr lang="en-US" sz="2400" i="1" dirty="0">
              <a:solidFill>
                <a:schemeClr val="accent2"/>
              </a:solidFill>
              <a:effectLst>
                <a:outerShdw blurRad="38100" dist="38100" dir="2700000" algn="tl">
                  <a:srgbClr val="000000">
                    <a:alpha val="43137"/>
                  </a:srgbClr>
                </a:outerShdw>
              </a:effectLst>
            </a:endParaRPr>
          </a:p>
        </p:txBody>
      </p:sp>
      <p:sp>
        <p:nvSpPr>
          <p:cNvPr id="11" name="TextBox 10"/>
          <p:cNvSpPr txBox="1"/>
          <p:nvPr/>
        </p:nvSpPr>
        <p:spPr>
          <a:xfrm>
            <a:off x="3505200" y="2858869"/>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down (R)</a:t>
            </a:r>
          </a:p>
          <a:p>
            <a:pPr algn="ctr"/>
            <a:r>
              <a:rPr lang="en-US" sz="2400" i="1" dirty="0" smtClean="0">
                <a:solidFill>
                  <a:schemeClr val="accent2"/>
                </a:solidFill>
                <a:effectLst>
                  <a:outerShdw blurRad="38100" dist="38100" dir="2700000" algn="tl">
                    <a:srgbClr val="000000">
                      <a:alpha val="43137"/>
                    </a:srgbClr>
                  </a:outerShdw>
                </a:effectLst>
              </a:rPr>
              <a:t>down (T)</a:t>
            </a:r>
            <a:endParaRPr lang="en-US" sz="2400" i="1" dirty="0">
              <a:solidFill>
                <a:schemeClr val="accent2"/>
              </a:solidFill>
              <a:effectLst>
                <a:outerShdw blurRad="38100" dist="38100" dir="2700000" algn="tl">
                  <a:srgbClr val="000000">
                    <a:alpha val="43137"/>
                  </a:srgbClr>
                </a:outerShdw>
              </a:effectLst>
            </a:endParaRPr>
          </a:p>
        </p:txBody>
      </p:sp>
      <p:sp>
        <p:nvSpPr>
          <p:cNvPr id="12" name="TextBox 11"/>
          <p:cNvSpPr txBox="1"/>
          <p:nvPr/>
        </p:nvSpPr>
        <p:spPr>
          <a:xfrm>
            <a:off x="6324600" y="2858869"/>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down (S)</a:t>
            </a:r>
          </a:p>
          <a:p>
            <a:pPr algn="ctr"/>
            <a:r>
              <a:rPr lang="en-US" sz="2400" i="1" dirty="0" smtClean="0">
                <a:solidFill>
                  <a:schemeClr val="accent2"/>
                </a:solidFill>
                <a:effectLst>
                  <a:outerShdw blurRad="38100" dist="38100" dir="2700000" algn="tl">
                    <a:srgbClr val="000000">
                      <a:alpha val="43137"/>
                    </a:srgbClr>
                  </a:outerShdw>
                </a:effectLst>
              </a:rPr>
              <a:t>down (T)</a:t>
            </a:r>
            <a:endParaRPr lang="en-US" sz="2400" i="1" dirty="0">
              <a:solidFill>
                <a:schemeClr val="accent2"/>
              </a:solidFill>
              <a:effectLst>
                <a:outerShdw blurRad="38100" dist="38100" dir="2700000" algn="tl">
                  <a:srgbClr val="000000">
                    <a:alpha val="43137"/>
                  </a:srgbClr>
                </a:outerShdw>
              </a:effectLst>
            </a:endParaRPr>
          </a:p>
        </p:txBody>
      </p:sp>
      <p:sp>
        <p:nvSpPr>
          <p:cNvPr id="13" name="TextBox 12"/>
          <p:cNvSpPr txBox="1"/>
          <p:nvPr/>
        </p:nvSpPr>
        <p:spPr>
          <a:xfrm>
            <a:off x="762000" y="4579203"/>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up(R)</a:t>
            </a:r>
          </a:p>
          <a:p>
            <a:pPr algn="ctr"/>
            <a:r>
              <a:rPr lang="en-US" sz="2400" i="1" dirty="0" smtClean="0">
                <a:solidFill>
                  <a:schemeClr val="accent2"/>
                </a:solidFill>
                <a:effectLst>
                  <a:outerShdw blurRad="38100" dist="38100" dir="2700000" algn="tl">
                    <a:srgbClr val="000000">
                      <a:alpha val="43137"/>
                    </a:srgbClr>
                  </a:outerShdw>
                </a:effectLst>
              </a:rPr>
              <a:t>up(S)</a:t>
            </a:r>
            <a:endParaRPr lang="en-US" sz="2400" i="1" dirty="0">
              <a:solidFill>
                <a:schemeClr val="accent2"/>
              </a:solidFill>
              <a:effectLst>
                <a:outerShdw blurRad="38100" dist="38100" dir="2700000" algn="tl">
                  <a:srgbClr val="000000">
                    <a:alpha val="43137"/>
                  </a:srgbClr>
                </a:outerShdw>
              </a:effectLst>
            </a:endParaRPr>
          </a:p>
        </p:txBody>
      </p:sp>
      <p:sp>
        <p:nvSpPr>
          <p:cNvPr id="15" name="TextBox 14"/>
          <p:cNvSpPr txBox="1"/>
          <p:nvPr/>
        </p:nvSpPr>
        <p:spPr>
          <a:xfrm>
            <a:off x="3505200" y="4579203"/>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up(T)</a:t>
            </a:r>
          </a:p>
          <a:p>
            <a:pPr algn="ctr"/>
            <a:r>
              <a:rPr lang="en-US" sz="2400" i="1" dirty="0" smtClean="0">
                <a:solidFill>
                  <a:schemeClr val="accent2"/>
                </a:solidFill>
                <a:effectLst>
                  <a:outerShdw blurRad="38100" dist="38100" dir="2700000" algn="tl">
                    <a:srgbClr val="000000">
                      <a:alpha val="43137"/>
                    </a:srgbClr>
                  </a:outerShdw>
                </a:effectLst>
              </a:rPr>
              <a:t>up(R)</a:t>
            </a:r>
            <a:endParaRPr lang="en-US" sz="2400" i="1" dirty="0">
              <a:solidFill>
                <a:schemeClr val="accent2"/>
              </a:solidFill>
              <a:effectLst>
                <a:outerShdw blurRad="38100" dist="38100" dir="2700000" algn="tl">
                  <a:srgbClr val="000000">
                    <a:alpha val="43137"/>
                  </a:srgbClr>
                </a:outerShdw>
              </a:effectLst>
            </a:endParaRPr>
          </a:p>
        </p:txBody>
      </p:sp>
      <p:sp>
        <p:nvSpPr>
          <p:cNvPr id="16" name="TextBox 15"/>
          <p:cNvSpPr txBox="1"/>
          <p:nvPr/>
        </p:nvSpPr>
        <p:spPr>
          <a:xfrm>
            <a:off x="6324600" y="4579203"/>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up(T)</a:t>
            </a:r>
          </a:p>
          <a:p>
            <a:pPr algn="ctr"/>
            <a:r>
              <a:rPr lang="en-US" sz="2400" i="1" dirty="0" smtClean="0">
                <a:solidFill>
                  <a:schemeClr val="accent2"/>
                </a:solidFill>
                <a:effectLst>
                  <a:outerShdw blurRad="38100" dist="38100" dir="2700000" algn="tl">
                    <a:srgbClr val="000000">
                      <a:alpha val="43137"/>
                    </a:srgbClr>
                  </a:outerShdw>
                </a:effectLst>
              </a:rPr>
              <a:t>up (S)</a:t>
            </a:r>
            <a:endParaRPr lang="en-US" sz="2400" i="1" dirty="0">
              <a:solidFill>
                <a:schemeClr val="accent2"/>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4</a:t>
            </a:r>
            <a:endParaRPr lang="en-US" dirty="0"/>
          </a:p>
        </p:txBody>
      </p:sp>
      <p:sp>
        <p:nvSpPr>
          <p:cNvPr id="3" name="Content Placeholder 2"/>
          <p:cNvSpPr>
            <a:spLocks noGrp="1"/>
          </p:cNvSpPr>
          <p:nvPr>
            <p:ph idx="1"/>
          </p:nvPr>
        </p:nvSpPr>
        <p:spPr/>
        <p:txBody>
          <a:bodyPr>
            <a:normAutofit/>
          </a:bodyPr>
          <a:lstStyle/>
          <a:p>
            <a:pPr marL="0">
              <a:buNone/>
            </a:pPr>
            <a:r>
              <a:rPr lang="en-US" dirty="0" smtClean="0">
                <a:effectLst>
                  <a:outerShdw blurRad="38100" dist="38100" dir="2700000" algn="tl">
                    <a:srgbClr val="000000">
                      <a:alpha val="43137"/>
                    </a:srgbClr>
                  </a:outerShdw>
                </a:effectLst>
              </a:rPr>
              <a:t>Mutual exclusion:</a:t>
            </a:r>
          </a:p>
          <a:p>
            <a:pPr marL="0">
              <a:buNone/>
            </a:pPr>
            <a:r>
              <a:rPr lang="en-US" dirty="0" smtClean="0"/>
              <a:t>Any process wishing to enter its critical section must successfully complete two ‘down’ operations on two distinct semaphores. Since any process competes over one different “successful down” with each of the other processes, only a single process may successfully enter the critical section at any given moment.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4</a:t>
            </a:r>
            <a:endParaRPr lang="en-US" dirty="0"/>
          </a:p>
        </p:txBody>
      </p:sp>
      <p:sp>
        <p:nvSpPr>
          <p:cNvPr id="3" name="Content Placeholder 2"/>
          <p:cNvSpPr>
            <a:spLocks noGrp="1"/>
          </p:cNvSpPr>
          <p:nvPr>
            <p:ph idx="1"/>
          </p:nvPr>
        </p:nvSpPr>
        <p:spPr/>
        <p:txBody>
          <a:bodyPr>
            <a:normAutofit/>
          </a:bodyPr>
          <a:lstStyle/>
          <a:p>
            <a:pPr marL="0">
              <a:buNone/>
            </a:pPr>
            <a:r>
              <a:rPr lang="en-US" dirty="0" smtClean="0">
                <a:effectLst>
                  <a:outerShdw blurRad="38100" dist="38100" dir="2700000" algn="tl">
                    <a:srgbClr val="000000">
                      <a:alpha val="43137"/>
                    </a:srgbClr>
                  </a:outerShdw>
                </a:effectLst>
              </a:rPr>
              <a:t>Starvation freedom:</a:t>
            </a:r>
          </a:p>
          <a:p>
            <a:pPr marL="0">
              <a:buNone/>
            </a:pPr>
            <a:r>
              <a:rPr lang="en-US" dirty="0" smtClean="0"/>
              <a:t>We first note that there is no starvation problem when using an unfair semaphore with 2 processes (convince yourselves!). </a:t>
            </a:r>
          </a:p>
          <a:p>
            <a:pPr marL="0">
              <a:buNone/>
            </a:pPr>
            <a:r>
              <a:rPr lang="en-US" dirty="0" smtClean="0"/>
              <a:t>Since entrance to the critical section requires passing semaphores which are only shared in pairs no starvation problems will occur.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4, supplement</a:t>
            </a:r>
            <a:endParaRPr lang="en-US" dirty="0"/>
          </a:p>
        </p:txBody>
      </p:sp>
      <p:sp>
        <p:nvSpPr>
          <p:cNvPr id="14" name="Content Placeholder 13"/>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None/>
            </a:pPr>
            <a:endParaRPr lang="en-US" dirty="0" smtClean="0"/>
          </a:p>
          <a:p>
            <a:pPr>
              <a:buNone/>
            </a:pPr>
            <a:endParaRPr lang="en-US" dirty="0"/>
          </a:p>
          <a:p>
            <a:pPr>
              <a:buNone/>
            </a:pPr>
            <a:endParaRPr lang="en-US" dirty="0" smtClean="0"/>
          </a:p>
          <a:p>
            <a:pPr>
              <a:buNone/>
            </a:pPr>
            <a:r>
              <a:rPr lang="en-US" dirty="0" smtClean="0"/>
              <a:t/>
            </a:r>
            <a:br>
              <a:rPr lang="en-US" dirty="0" smtClean="0"/>
            </a:br>
            <a:endParaRPr lang="en-US" dirty="0" smtClean="0"/>
          </a:p>
          <a:p>
            <a:pPr>
              <a:buNone/>
            </a:pPr>
            <a:r>
              <a:rPr lang="en-US" dirty="0" smtClean="0"/>
              <a:t>Will this solution work?</a:t>
            </a:r>
            <a:endParaRPr lang="en-US" dirty="0"/>
          </a:p>
        </p:txBody>
      </p:sp>
      <p:sp>
        <p:nvSpPr>
          <p:cNvPr id="4" name="Rectangle 7"/>
          <p:cNvSpPr>
            <a:spLocks noChangeArrowheads="1"/>
          </p:cNvSpPr>
          <p:nvPr/>
        </p:nvSpPr>
        <p:spPr bwMode="auto">
          <a:xfrm>
            <a:off x="457200"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P1’s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eaLnBrk="0" hangingPunct="0">
              <a:spcBef>
                <a:spcPct val="20000"/>
              </a:spcBef>
              <a:buClr>
                <a:schemeClr val="accent2"/>
              </a:buClr>
              <a:buSzPct val="85000"/>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5" name="Rectangle 7"/>
          <p:cNvSpPr>
            <a:spLocks noChangeArrowheads="1"/>
          </p:cNvSpPr>
          <p:nvPr/>
        </p:nvSpPr>
        <p:spPr bwMode="auto">
          <a:xfrm>
            <a:off x="3244644"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P2’s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eaLnBrk="0" hangingPunct="0">
              <a:spcBef>
                <a:spcPct val="20000"/>
              </a:spcBef>
              <a:buClr>
                <a:schemeClr val="accent2"/>
              </a:buClr>
              <a:buSzPct val="85000"/>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6" name="Rectangle 7"/>
          <p:cNvSpPr>
            <a:spLocks noChangeArrowheads="1"/>
          </p:cNvSpPr>
          <p:nvPr/>
        </p:nvSpPr>
        <p:spPr bwMode="auto">
          <a:xfrm>
            <a:off x="6035040" y="1981200"/>
            <a:ext cx="2651760" cy="35052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P3’s code:</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entry:</a:t>
            </a:r>
          </a:p>
          <a:p>
            <a:pPr marL="342900" indent="-342900" algn="l" rtl="0" eaLnBrk="0" hangingPunct="0">
              <a:spcBef>
                <a:spcPct val="20000"/>
              </a:spcBef>
              <a:buClr>
                <a:schemeClr val="accent2"/>
              </a:buClr>
              <a:buSzPct val="85000"/>
              <a:buFont typeface="Wingdings" pitchFamily="2" charset="2"/>
              <a:buNone/>
            </a:pPr>
            <a:endParaRPr lang="en-US" sz="2400" i="1" dirty="0" smtClean="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endParaRPr lang="en-US" sz="2400" i="1" dirty="0">
              <a:solidFill>
                <a:schemeClr val="tx2">
                  <a:lumMod val="50000"/>
                </a:schemeClr>
              </a:solidFill>
              <a:latin typeface="Calibri" pitchFamily="34" charset="0"/>
              <a:cs typeface="Tahoma" pitchFamily="34" charset="0"/>
              <a:sym typeface="Symbol" pitchFamily="18" charset="2"/>
            </a:endParaRPr>
          </a:p>
          <a:p>
            <a:pPr marL="342900" indent="-342900" algn="l" rtl="0" eaLnBrk="0" hangingPunct="0">
              <a:spcBef>
                <a:spcPct val="20000"/>
              </a:spcBef>
              <a:buClr>
                <a:schemeClr val="accent2"/>
              </a:buClr>
              <a:buSzPct val="85000"/>
              <a:buFont typeface="Wingdings" pitchFamily="2" charset="2"/>
              <a:buNone/>
            </a:pPr>
            <a:r>
              <a:rPr lang="en-US" sz="2400" i="1" dirty="0" err="1" smtClean="0">
                <a:solidFill>
                  <a:schemeClr val="tx2">
                    <a:lumMod val="50000"/>
                  </a:schemeClr>
                </a:solidFill>
                <a:latin typeface="Calibri" pitchFamily="34" charset="0"/>
                <a:cs typeface="Tahoma" pitchFamily="34" charset="0"/>
                <a:sym typeface="Symbol" pitchFamily="18" charset="2"/>
              </a:rPr>
              <a:t>Critical_section</a:t>
            </a:r>
            <a:r>
              <a:rPr lang="en-US" sz="2400" i="1" dirty="0" smtClean="0">
                <a:solidFill>
                  <a:schemeClr val="tx2">
                    <a:lumMod val="50000"/>
                  </a:schemeClr>
                </a:solidFill>
                <a:latin typeface="Calibri" pitchFamily="34" charset="0"/>
                <a:cs typeface="Tahoma" pitchFamily="34" charset="0"/>
                <a:sym typeface="Symbol" pitchFamily="18" charset="2"/>
              </a:rPr>
              <a:t>()</a:t>
            </a:r>
          </a:p>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latin typeface="Calibri" pitchFamily="34" charset="0"/>
                <a:cs typeface="Tahoma" pitchFamily="34" charset="0"/>
                <a:sym typeface="Symbol" pitchFamily="18" charset="2"/>
              </a:rPr>
              <a:t>exit:</a:t>
            </a:r>
            <a:endParaRPr lang="en-US" sz="2400" i="0" dirty="0">
              <a:solidFill>
                <a:schemeClr val="tx2">
                  <a:lumMod val="50000"/>
                </a:schemeClr>
              </a:solidFill>
              <a:latin typeface="Calibri" pitchFamily="34" charset="0"/>
              <a:cs typeface="Tahoma" pitchFamily="34" charset="0"/>
              <a:sym typeface="Symbol" pitchFamily="18" charset="2"/>
            </a:endParaRPr>
          </a:p>
        </p:txBody>
      </p:sp>
      <p:sp>
        <p:nvSpPr>
          <p:cNvPr id="7" name="Rectangle 7"/>
          <p:cNvSpPr>
            <a:spLocks noChangeArrowheads="1"/>
          </p:cNvSpPr>
          <p:nvPr/>
        </p:nvSpPr>
        <p:spPr bwMode="auto">
          <a:xfrm>
            <a:off x="457200" y="1524000"/>
            <a:ext cx="8229600" cy="381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ctr" rtl="0" eaLnBrk="0" hangingPunct="0">
              <a:spcBef>
                <a:spcPct val="20000"/>
              </a:spcBef>
              <a:buClr>
                <a:schemeClr val="accent2"/>
              </a:buClr>
              <a:buSzPct val="85000"/>
              <a:buFont typeface="Wingdings" pitchFamily="2" charset="2"/>
              <a:buNone/>
            </a:pPr>
            <a:r>
              <a:rPr lang="en-US" i="1" dirty="0" smtClean="0">
                <a:solidFill>
                  <a:schemeClr val="tx2">
                    <a:lumMod val="50000"/>
                  </a:schemeClr>
                </a:solidFill>
                <a:latin typeface="Calibri" pitchFamily="34" charset="0"/>
                <a:cs typeface="Tahoma" pitchFamily="34" charset="0"/>
              </a:rPr>
              <a:t>unfair counting semaphores: </a:t>
            </a:r>
            <a:r>
              <a:rPr lang="en-US" dirty="0" smtClean="0">
                <a:solidFill>
                  <a:schemeClr val="tx2">
                    <a:lumMod val="50000"/>
                  </a:schemeClr>
                </a:solidFill>
                <a:latin typeface="Calibri" pitchFamily="34" charset="0"/>
                <a:cs typeface="Tahoma" pitchFamily="34" charset="0"/>
              </a:rPr>
              <a:t>R, S and T initialized to 1</a:t>
            </a:r>
          </a:p>
        </p:txBody>
      </p:sp>
      <p:sp>
        <p:nvSpPr>
          <p:cNvPr id="10" name="TextBox 9"/>
          <p:cNvSpPr txBox="1"/>
          <p:nvPr/>
        </p:nvSpPr>
        <p:spPr>
          <a:xfrm>
            <a:off x="762000" y="2858869"/>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down (S)</a:t>
            </a:r>
          </a:p>
          <a:p>
            <a:pPr algn="ctr"/>
            <a:r>
              <a:rPr lang="en-US" sz="2400" i="1" dirty="0" smtClean="0">
                <a:solidFill>
                  <a:schemeClr val="accent2"/>
                </a:solidFill>
                <a:effectLst>
                  <a:outerShdw blurRad="38100" dist="38100" dir="2700000" algn="tl">
                    <a:srgbClr val="000000">
                      <a:alpha val="43137"/>
                    </a:srgbClr>
                  </a:outerShdw>
                </a:effectLst>
              </a:rPr>
              <a:t>down (R)</a:t>
            </a:r>
            <a:endParaRPr lang="en-US" sz="2400" i="1" dirty="0">
              <a:solidFill>
                <a:schemeClr val="accent2"/>
              </a:solidFill>
              <a:effectLst>
                <a:outerShdw blurRad="38100" dist="38100" dir="2700000" algn="tl">
                  <a:srgbClr val="000000">
                    <a:alpha val="43137"/>
                  </a:srgbClr>
                </a:outerShdw>
              </a:effectLst>
            </a:endParaRPr>
          </a:p>
        </p:txBody>
      </p:sp>
      <p:sp>
        <p:nvSpPr>
          <p:cNvPr id="11" name="TextBox 10"/>
          <p:cNvSpPr txBox="1"/>
          <p:nvPr/>
        </p:nvSpPr>
        <p:spPr>
          <a:xfrm>
            <a:off x="3505200" y="2858869"/>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down (R)</a:t>
            </a:r>
          </a:p>
          <a:p>
            <a:pPr algn="ctr"/>
            <a:r>
              <a:rPr lang="en-US" sz="2400" i="1" dirty="0" smtClean="0">
                <a:solidFill>
                  <a:schemeClr val="accent2"/>
                </a:solidFill>
                <a:effectLst>
                  <a:outerShdw blurRad="38100" dist="38100" dir="2700000" algn="tl">
                    <a:srgbClr val="000000">
                      <a:alpha val="43137"/>
                    </a:srgbClr>
                  </a:outerShdw>
                </a:effectLst>
              </a:rPr>
              <a:t>down (T)</a:t>
            </a:r>
            <a:endParaRPr lang="en-US" sz="2400" i="1" dirty="0">
              <a:solidFill>
                <a:schemeClr val="accent2"/>
              </a:solidFill>
              <a:effectLst>
                <a:outerShdw blurRad="38100" dist="38100" dir="2700000" algn="tl">
                  <a:srgbClr val="000000">
                    <a:alpha val="43137"/>
                  </a:srgbClr>
                </a:outerShdw>
              </a:effectLst>
            </a:endParaRPr>
          </a:p>
        </p:txBody>
      </p:sp>
      <p:sp>
        <p:nvSpPr>
          <p:cNvPr id="12" name="TextBox 11"/>
          <p:cNvSpPr txBox="1"/>
          <p:nvPr/>
        </p:nvSpPr>
        <p:spPr>
          <a:xfrm>
            <a:off x="6324600" y="2858869"/>
            <a:ext cx="2057400" cy="830997"/>
          </a:xfrm>
          <a:prstGeom prst="rect">
            <a:avLst/>
          </a:prstGeom>
          <a:solidFill>
            <a:schemeClr val="accent3">
              <a:lumMod val="40000"/>
              <a:lumOff val="60000"/>
            </a:schemeClr>
          </a:solidFill>
          <a:ln>
            <a:solidFill>
              <a:schemeClr val="tx1"/>
            </a:solidFill>
            <a:prstDash val="dashDot"/>
          </a:ln>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down (T)</a:t>
            </a:r>
          </a:p>
          <a:p>
            <a:pPr algn="ctr"/>
            <a:r>
              <a:rPr lang="en-US" sz="2400" i="1" dirty="0" smtClean="0">
                <a:solidFill>
                  <a:schemeClr val="accent2"/>
                </a:solidFill>
                <a:effectLst>
                  <a:outerShdw blurRad="38100" dist="38100" dir="2700000" algn="tl">
                    <a:srgbClr val="000000">
                      <a:alpha val="43137"/>
                    </a:srgbClr>
                  </a:outerShdw>
                </a:effectLst>
              </a:rPr>
              <a:t>down (S)</a:t>
            </a:r>
            <a:endParaRPr lang="en-US" sz="2400" i="1" dirty="0">
              <a:solidFill>
                <a:schemeClr val="accent2"/>
              </a:solidFill>
              <a:effectLst>
                <a:outerShdw blurRad="38100" dist="38100" dir="2700000" algn="tl">
                  <a:srgbClr val="000000">
                    <a:alpha val="43137"/>
                  </a:srgbClr>
                </a:outerShdw>
              </a:effectLst>
            </a:endParaRPr>
          </a:p>
        </p:txBody>
      </p:sp>
      <p:sp>
        <p:nvSpPr>
          <p:cNvPr id="13" name="TextBox 12"/>
          <p:cNvSpPr txBox="1"/>
          <p:nvPr/>
        </p:nvSpPr>
        <p:spPr>
          <a:xfrm>
            <a:off x="762000" y="4579203"/>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up(R)</a:t>
            </a:r>
          </a:p>
          <a:p>
            <a:pPr algn="ctr"/>
            <a:r>
              <a:rPr lang="en-US" sz="2400" i="1" dirty="0" smtClean="0">
                <a:solidFill>
                  <a:schemeClr val="accent2"/>
                </a:solidFill>
                <a:effectLst>
                  <a:outerShdw blurRad="38100" dist="38100" dir="2700000" algn="tl">
                    <a:srgbClr val="000000">
                      <a:alpha val="43137"/>
                    </a:srgbClr>
                  </a:outerShdw>
                </a:effectLst>
              </a:rPr>
              <a:t>up(S)</a:t>
            </a:r>
            <a:endParaRPr lang="en-US" sz="2400" i="1" dirty="0">
              <a:solidFill>
                <a:schemeClr val="accent2"/>
              </a:solidFill>
              <a:effectLst>
                <a:outerShdw blurRad="38100" dist="38100" dir="2700000" algn="tl">
                  <a:srgbClr val="000000">
                    <a:alpha val="43137"/>
                  </a:srgbClr>
                </a:outerShdw>
              </a:effectLst>
            </a:endParaRPr>
          </a:p>
        </p:txBody>
      </p:sp>
      <p:sp>
        <p:nvSpPr>
          <p:cNvPr id="15" name="TextBox 14"/>
          <p:cNvSpPr txBox="1"/>
          <p:nvPr/>
        </p:nvSpPr>
        <p:spPr>
          <a:xfrm>
            <a:off x="3505200" y="4579203"/>
            <a:ext cx="2057400" cy="830997"/>
          </a:xfrm>
          <a:prstGeom prst="rect">
            <a:avLst/>
          </a:prstGeom>
          <a:solidFill>
            <a:schemeClr val="accent3">
              <a:lumMod val="40000"/>
              <a:lumOff val="60000"/>
            </a:schemeClr>
          </a:solidFill>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up(T)</a:t>
            </a:r>
          </a:p>
          <a:p>
            <a:pPr algn="ctr"/>
            <a:r>
              <a:rPr lang="en-US" sz="2400" i="1" dirty="0" smtClean="0">
                <a:solidFill>
                  <a:schemeClr val="accent2"/>
                </a:solidFill>
                <a:effectLst>
                  <a:outerShdw blurRad="38100" dist="38100" dir="2700000" algn="tl">
                    <a:srgbClr val="000000">
                      <a:alpha val="43137"/>
                    </a:srgbClr>
                  </a:outerShdw>
                </a:effectLst>
              </a:rPr>
              <a:t>up(R)</a:t>
            </a:r>
            <a:endParaRPr lang="en-US" sz="2400" i="1" dirty="0">
              <a:solidFill>
                <a:schemeClr val="accent2"/>
              </a:solidFill>
              <a:effectLst>
                <a:outerShdw blurRad="38100" dist="38100" dir="2700000" algn="tl">
                  <a:srgbClr val="000000">
                    <a:alpha val="43137"/>
                  </a:srgbClr>
                </a:outerShdw>
              </a:effectLst>
            </a:endParaRPr>
          </a:p>
        </p:txBody>
      </p:sp>
      <p:sp>
        <p:nvSpPr>
          <p:cNvPr id="16" name="TextBox 15"/>
          <p:cNvSpPr txBox="1"/>
          <p:nvPr/>
        </p:nvSpPr>
        <p:spPr>
          <a:xfrm>
            <a:off x="6324600" y="4579203"/>
            <a:ext cx="2057400" cy="830997"/>
          </a:xfrm>
          <a:prstGeom prst="rect">
            <a:avLst/>
          </a:prstGeom>
          <a:solidFill>
            <a:schemeClr val="accent3">
              <a:lumMod val="40000"/>
              <a:lumOff val="60000"/>
            </a:schemeClr>
          </a:solidFill>
          <a:ln>
            <a:solidFill>
              <a:schemeClr val="tx1"/>
            </a:solidFill>
            <a:prstDash val="dashDot"/>
          </a:ln>
        </p:spPr>
        <p:txBody>
          <a:bodyPr wrap="square" rtlCol="0">
            <a:spAutoFit/>
          </a:bodyPr>
          <a:lstStyle/>
          <a:p>
            <a:pPr algn="ctr"/>
            <a:r>
              <a:rPr lang="en-US" sz="2400" i="1" dirty="0" smtClean="0">
                <a:solidFill>
                  <a:schemeClr val="accent2"/>
                </a:solidFill>
                <a:effectLst>
                  <a:outerShdw blurRad="38100" dist="38100" dir="2700000" algn="tl">
                    <a:srgbClr val="000000">
                      <a:alpha val="43137"/>
                    </a:srgbClr>
                  </a:outerShdw>
                </a:effectLst>
              </a:rPr>
              <a:t>up(S)</a:t>
            </a:r>
          </a:p>
          <a:p>
            <a:pPr algn="ctr"/>
            <a:r>
              <a:rPr lang="en-US" sz="2400" i="1" dirty="0" smtClean="0">
                <a:solidFill>
                  <a:schemeClr val="accent2"/>
                </a:solidFill>
                <a:effectLst>
                  <a:outerShdw blurRad="38100" dist="38100" dir="2700000" algn="tl">
                    <a:srgbClr val="000000">
                      <a:alpha val="43137"/>
                    </a:srgbClr>
                  </a:outerShdw>
                </a:effectLst>
              </a:rPr>
              <a:t>up (T)</a:t>
            </a:r>
            <a:endParaRPr lang="en-US" sz="2400" i="1" dirty="0">
              <a:solidFill>
                <a:schemeClr val="accent2"/>
              </a:solidFill>
              <a:effectLst>
                <a:outerShdw blurRad="38100" dist="38100" dir="2700000" algn="tl">
                  <a:srgbClr val="000000">
                    <a:alpha val="43137"/>
                  </a:srgbClr>
                </a:outerShdw>
              </a:effectLst>
            </a:endParaRPr>
          </a:p>
        </p:txBody>
      </p:sp>
      <p:sp>
        <p:nvSpPr>
          <p:cNvPr id="17" name="Rectangle 16"/>
          <p:cNvSpPr/>
          <p:nvPr/>
        </p:nvSpPr>
        <p:spPr>
          <a:xfrm>
            <a:off x="3608005" y="5915145"/>
            <a:ext cx="1851790" cy="584775"/>
          </a:xfrm>
          <a:prstGeom prst="rect">
            <a:avLst/>
          </a:prstGeom>
        </p:spPr>
        <p:txBody>
          <a:bodyPr wrap="none">
            <a:spAutoFit/>
          </a:bodyPr>
          <a:lstStyle/>
          <a:p>
            <a:pPr algn="ctr">
              <a:defRPr/>
            </a:pPr>
            <a:r>
              <a:rPr lang="en-US" sz="3200" i="1" dirty="0" smtClean="0">
                <a:solidFill>
                  <a:srgbClr val="FF0000"/>
                </a:solidFill>
                <a:effectLst>
                  <a:outerShdw blurRad="38100" dist="38100" dir="2700000" algn="tl">
                    <a:srgbClr val="000000">
                      <a:alpha val="43137"/>
                    </a:srgbClr>
                  </a:outerShdw>
                </a:effectLst>
                <a:latin typeface="+mn-lt"/>
              </a:rPr>
              <a:t>Deadlock!</a:t>
            </a:r>
            <a:endParaRPr lang="en-US" sz="3200" i="1" dirty="0">
              <a:solidFill>
                <a:srgbClr val="FF0000"/>
              </a:solidFill>
              <a:effectLst>
                <a:outerShdw blurRad="38100" dist="38100" dir="2700000" algn="tl">
                  <a:srgbClr val="000000">
                    <a:alpha val="43137"/>
                  </a:srgbClr>
                </a:outerShdw>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en-US" dirty="0" smtClean="0"/>
              <a:t>Question 5 (Midterm 2009)</a:t>
            </a:r>
            <a:endParaRPr lang="he-IL" b="1" dirty="0" smtClean="0"/>
          </a:p>
        </p:txBody>
      </p:sp>
      <p:sp>
        <p:nvSpPr>
          <p:cNvPr id="3" name="Content Placeholder 2"/>
          <p:cNvSpPr>
            <a:spLocks noGrp="1"/>
          </p:cNvSpPr>
          <p:nvPr>
            <p:ph idx="1"/>
          </p:nvPr>
        </p:nvSpPr>
        <p:spPr/>
        <p:txBody>
          <a:bodyPr rtlCol="1">
            <a:normAutofit fontScale="62500" lnSpcReduction="20000"/>
          </a:bodyPr>
          <a:lstStyle/>
          <a:p>
            <a:pPr algn="r" rtl="1">
              <a:buNone/>
              <a:defRPr/>
            </a:pPr>
            <a:r>
              <a:rPr lang="he-IL" dirty="0"/>
              <a:t>בסעיף זה עליכם לממש </a:t>
            </a:r>
            <a:r>
              <a:rPr lang="en-US" dirty="0">
                <a:effectLst>
                  <a:outerShdw blurRad="38100" dist="38100" dir="2700000" algn="tl">
                    <a:srgbClr val="000000">
                      <a:alpha val="43137"/>
                    </a:srgbClr>
                  </a:outerShdw>
                </a:effectLst>
              </a:rPr>
              <a:t>event counter</a:t>
            </a:r>
            <a:r>
              <a:rPr lang="he-IL" dirty="0"/>
              <a:t> תוך שימוש בסמאפורים בינאריים </a:t>
            </a:r>
          </a:p>
          <a:p>
            <a:pPr algn="r" rtl="1">
              <a:buNone/>
              <a:defRPr/>
            </a:pPr>
            <a:r>
              <a:rPr lang="he-IL" dirty="0"/>
              <a:t>וברגיסטרים (משתנים התומכים בקריאות ובכתיבות בלבד). כפי  שלמדתם, </a:t>
            </a:r>
          </a:p>
          <a:p>
            <a:pPr algn="r" rtl="1">
              <a:buNone/>
              <a:defRPr/>
            </a:pPr>
            <a:r>
              <a:rPr lang="en-US" dirty="0"/>
              <a:t>event counter E</a:t>
            </a:r>
            <a:r>
              <a:rPr lang="he-IL" dirty="0"/>
              <a:t> מכיל ערך שלם ומאותחל ל- 0. הוא תומך בשלוש פעולות </a:t>
            </a:r>
          </a:p>
          <a:p>
            <a:pPr algn="r" rtl="1">
              <a:buNone/>
              <a:defRPr/>
            </a:pPr>
            <a:r>
              <a:rPr lang="he-IL" dirty="0"/>
              <a:t>אטומיות:</a:t>
            </a:r>
            <a:endParaRPr lang="en-US" dirty="0"/>
          </a:p>
          <a:p>
            <a:pPr algn="r" rtl="1">
              <a:defRPr/>
            </a:pPr>
            <a:r>
              <a:rPr lang="he-IL" dirty="0"/>
              <a:t>פעולת  </a:t>
            </a:r>
            <a:r>
              <a:rPr lang="en-US" i="1" dirty="0">
                <a:effectLst>
                  <a:outerShdw blurRad="38100" dist="38100" dir="2700000" algn="tl">
                    <a:srgbClr val="000000">
                      <a:alpha val="43137"/>
                    </a:srgbClr>
                  </a:outerShdw>
                </a:effectLst>
              </a:rPr>
              <a:t>Advance</a:t>
            </a:r>
            <a:r>
              <a:rPr lang="en-US" dirty="0">
                <a:effectLst>
                  <a:outerShdw blurRad="38100" dist="38100" dir="2700000" algn="tl">
                    <a:srgbClr val="000000">
                      <a:alpha val="43137"/>
                    </a:srgbClr>
                  </a:outerShdw>
                </a:effectLst>
              </a:rPr>
              <a:t>(E)</a:t>
            </a:r>
            <a:r>
              <a:rPr lang="he-IL" dirty="0">
                <a:effectLst>
                  <a:outerShdw blurRad="38100" dist="38100" dir="2700000" algn="tl">
                    <a:srgbClr val="000000">
                      <a:alpha val="43137"/>
                    </a:srgbClr>
                  </a:outerShdw>
                </a:effectLst>
              </a:rPr>
              <a:t> </a:t>
            </a:r>
            <a:r>
              <a:rPr lang="he-IL" dirty="0"/>
              <a:t>מקדמת את ערכו של </a:t>
            </a:r>
            <a:r>
              <a:rPr lang="en-US" dirty="0"/>
              <a:t>E</a:t>
            </a:r>
            <a:r>
              <a:rPr lang="he-IL" dirty="0"/>
              <a:t> ב-1 מערך </a:t>
            </a:r>
            <a:r>
              <a:rPr lang="en-US" dirty="0"/>
              <a:t>v-1</a:t>
            </a:r>
            <a:r>
              <a:rPr lang="he-IL" dirty="0"/>
              <a:t> לערך </a:t>
            </a:r>
            <a:r>
              <a:rPr lang="en-US" dirty="0"/>
              <a:t>v</a:t>
            </a:r>
            <a:r>
              <a:rPr lang="he-IL" dirty="0"/>
              <a:t> (כאשר </a:t>
            </a:r>
            <a:r>
              <a:rPr lang="en-US" dirty="0"/>
              <a:t>v-1</a:t>
            </a:r>
            <a:r>
              <a:rPr lang="he-IL" dirty="0"/>
              <a:t> הוא ערכו של </a:t>
            </a:r>
            <a:r>
              <a:rPr lang="en-US" dirty="0"/>
              <a:t>E</a:t>
            </a:r>
            <a:r>
              <a:rPr lang="he-IL" dirty="0"/>
              <a:t> לפני הפעולה) ומעירה את כל התהליכים אשר ישנו על </a:t>
            </a:r>
            <a:r>
              <a:rPr lang="en-US" dirty="0"/>
              <a:t>E</a:t>
            </a:r>
            <a:r>
              <a:rPr lang="he-IL" dirty="0"/>
              <a:t> בהמתנה לערך </a:t>
            </a:r>
            <a:r>
              <a:rPr lang="en-US" dirty="0"/>
              <a:t>v</a:t>
            </a:r>
            <a:r>
              <a:rPr lang="he-IL" dirty="0"/>
              <a:t>. </a:t>
            </a:r>
            <a:endParaRPr lang="en-US" dirty="0"/>
          </a:p>
          <a:p>
            <a:pPr algn="r" rtl="1">
              <a:defRPr/>
            </a:pPr>
            <a:r>
              <a:rPr lang="he-IL" dirty="0"/>
              <a:t>פעולת </a:t>
            </a:r>
            <a:r>
              <a:rPr lang="en-US" i="1" dirty="0">
                <a:effectLst>
                  <a:outerShdw blurRad="38100" dist="38100" dir="2700000" algn="tl">
                    <a:srgbClr val="000000">
                      <a:alpha val="43137"/>
                    </a:srgbClr>
                  </a:outerShdw>
                </a:effectLst>
              </a:rPr>
              <a:t>Await</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E,v</a:t>
            </a:r>
            <a:r>
              <a:rPr lang="en-US" dirty="0">
                <a:effectLst>
                  <a:outerShdw blurRad="38100" dist="38100" dir="2700000" algn="tl">
                    <a:srgbClr val="000000">
                      <a:alpha val="43137"/>
                    </a:srgbClr>
                  </a:outerShdw>
                </a:effectLst>
              </a:rPr>
              <a:t>)</a:t>
            </a:r>
            <a:r>
              <a:rPr lang="he-IL" dirty="0">
                <a:effectLst>
                  <a:outerShdw blurRad="38100" dist="38100" dir="2700000" algn="tl">
                    <a:srgbClr val="000000">
                      <a:alpha val="43137"/>
                    </a:srgbClr>
                  </a:outerShdw>
                </a:effectLst>
              </a:rPr>
              <a:t> </a:t>
            </a:r>
            <a:r>
              <a:rPr lang="he-IL" dirty="0"/>
              <a:t>גורמת לתהליך הקורא לישון עד אשר ערכו של </a:t>
            </a:r>
            <a:r>
              <a:rPr lang="en-US" dirty="0"/>
              <a:t>E</a:t>
            </a:r>
            <a:r>
              <a:rPr lang="he-IL" dirty="0"/>
              <a:t> מגיע ל-</a:t>
            </a:r>
            <a:r>
              <a:rPr lang="en-US" dirty="0"/>
              <a:t>v</a:t>
            </a:r>
            <a:r>
              <a:rPr lang="he-IL" dirty="0"/>
              <a:t>. אם ערכו של </a:t>
            </a:r>
            <a:r>
              <a:rPr lang="en-US" dirty="0"/>
              <a:t>E</a:t>
            </a:r>
            <a:r>
              <a:rPr lang="he-IL" dirty="0"/>
              <a:t> גדול או שווה ל-</a:t>
            </a:r>
            <a:r>
              <a:rPr lang="en-US" dirty="0"/>
              <a:t>v</a:t>
            </a:r>
            <a:r>
              <a:rPr lang="he-IL" dirty="0"/>
              <a:t> בעת הקריאה לפעולת </a:t>
            </a:r>
            <a:r>
              <a:rPr lang="en-US" i="1" dirty="0"/>
              <a:t>Await</a:t>
            </a:r>
            <a:r>
              <a:rPr lang="he-IL" dirty="0"/>
              <a:t>, אזי התהליך ממשיך בריצתו. </a:t>
            </a:r>
            <a:endParaRPr lang="en-US" dirty="0"/>
          </a:p>
          <a:p>
            <a:pPr algn="r" rtl="1">
              <a:defRPr/>
            </a:pPr>
            <a:r>
              <a:rPr lang="he-IL" dirty="0"/>
              <a:t>פעולת </a:t>
            </a:r>
            <a:r>
              <a:rPr lang="en-US" i="1" dirty="0">
                <a:effectLst>
                  <a:outerShdw blurRad="38100" dist="38100" dir="2700000" algn="tl">
                    <a:srgbClr val="000000">
                      <a:alpha val="43137"/>
                    </a:srgbClr>
                  </a:outerShdw>
                </a:effectLst>
              </a:rPr>
              <a:t>Read</a:t>
            </a:r>
            <a:r>
              <a:rPr lang="en-US" dirty="0">
                <a:effectLst>
                  <a:outerShdw blurRad="38100" dist="38100" dir="2700000" algn="tl">
                    <a:srgbClr val="000000">
                      <a:alpha val="43137"/>
                    </a:srgbClr>
                  </a:outerShdw>
                </a:effectLst>
              </a:rPr>
              <a:t>(E)</a:t>
            </a:r>
            <a:r>
              <a:rPr lang="he-IL" dirty="0">
                <a:effectLst>
                  <a:outerShdw blurRad="38100" dist="38100" dir="2700000" algn="tl">
                    <a:srgbClr val="000000">
                      <a:alpha val="43137"/>
                    </a:srgbClr>
                  </a:outerShdw>
                </a:effectLst>
              </a:rPr>
              <a:t> </a:t>
            </a:r>
            <a:r>
              <a:rPr lang="he-IL" dirty="0"/>
              <a:t>מחזירה את ערכו הנוכחי של </a:t>
            </a:r>
            <a:r>
              <a:rPr lang="en-US" dirty="0"/>
              <a:t>E</a:t>
            </a:r>
            <a:r>
              <a:rPr lang="he-IL" dirty="0"/>
              <a:t>.</a:t>
            </a:r>
          </a:p>
          <a:p>
            <a:pPr algn="r" rtl="1" fontAlgn="auto">
              <a:spcAft>
                <a:spcPts val="0"/>
              </a:spcAft>
              <a:buFont typeface="Arial" pitchFamily="34" charset="0"/>
              <a:buNone/>
              <a:defRPr/>
            </a:pPr>
            <a:endParaRPr lang="he-IL" dirty="0" smtClean="0"/>
          </a:p>
          <a:p>
            <a:pPr algn="r" rtl="1" fontAlgn="auto">
              <a:spcAft>
                <a:spcPts val="0"/>
              </a:spcAft>
              <a:buFont typeface="Arial" pitchFamily="34" charset="0"/>
              <a:buNone/>
              <a:defRPr/>
            </a:pPr>
            <a:r>
              <a:rPr lang="he-IL" dirty="0" smtClean="0"/>
              <a:t>ממשו </a:t>
            </a:r>
            <a:r>
              <a:rPr lang="en-US" dirty="0" smtClean="0"/>
              <a:t>event counter</a:t>
            </a:r>
            <a:r>
              <a:rPr lang="he-IL" dirty="0" smtClean="0"/>
              <a:t> תוך שימוש </a:t>
            </a:r>
            <a:r>
              <a:rPr lang="he-IL" dirty="0" err="1" smtClean="0"/>
              <a:t>בסמאפורים</a:t>
            </a:r>
            <a:r>
              <a:rPr lang="he-IL" dirty="0" smtClean="0"/>
              <a:t> בינאריים (ניתן להניח כי הם הוגנים). </a:t>
            </a:r>
          </a:p>
          <a:p>
            <a:pPr algn="r" rtl="1" fontAlgn="auto">
              <a:spcAft>
                <a:spcPts val="0"/>
              </a:spcAft>
              <a:buFont typeface="Arial" pitchFamily="34" charset="0"/>
              <a:buNone/>
              <a:defRPr/>
            </a:pPr>
            <a:r>
              <a:rPr lang="he-IL" dirty="0" smtClean="0"/>
              <a:t>הניחו כי ישנם </a:t>
            </a:r>
            <a:r>
              <a:rPr lang="en-US" dirty="0" smtClean="0"/>
              <a:t>N</a:t>
            </a:r>
            <a:r>
              <a:rPr lang="he-IL" dirty="0" smtClean="0"/>
              <a:t> תהליכים המשתמשים ב-</a:t>
            </a:r>
            <a:r>
              <a:rPr lang="en-US" dirty="0" smtClean="0"/>
              <a:t>E</a:t>
            </a:r>
            <a:r>
              <a:rPr lang="he-IL" dirty="0" smtClean="0"/>
              <a:t> וכי המזהים שלהם הינם </a:t>
            </a:r>
            <a:r>
              <a:rPr lang="en-US" dirty="0" smtClean="0"/>
              <a:t>0, 1,…,N-1</a:t>
            </a:r>
            <a:r>
              <a:rPr lang="he-IL" dirty="0" smtClean="0"/>
              <a:t>. כל </a:t>
            </a:r>
          </a:p>
          <a:p>
            <a:pPr algn="r" rtl="1" fontAlgn="auto">
              <a:spcAft>
                <a:spcPts val="0"/>
              </a:spcAft>
              <a:buFont typeface="Arial" pitchFamily="34" charset="0"/>
              <a:buNone/>
              <a:defRPr/>
            </a:pPr>
            <a:r>
              <a:rPr lang="he-IL" dirty="0" smtClean="0"/>
              <a:t>תהליך יכול להשתמש במשתנה </a:t>
            </a:r>
            <a:r>
              <a:rPr lang="en-US" dirty="0" err="1" smtClean="0"/>
              <a:t>MyID</a:t>
            </a:r>
            <a:r>
              <a:rPr lang="he-IL" dirty="0" smtClean="0"/>
              <a:t> השומר את המזהה שלו.</a:t>
            </a:r>
            <a:endParaRPr lang="he-IL" dirty="0"/>
          </a:p>
        </p:txBody>
      </p:sp>
      <p:sp>
        <p:nvSpPr>
          <p:cNvPr id="4" name="Slide Number Placeholder 3"/>
          <p:cNvSpPr>
            <a:spLocks noGrp="1"/>
          </p:cNvSpPr>
          <p:nvPr>
            <p:ph type="sldNum" sz="quarter" idx="12"/>
          </p:nvPr>
        </p:nvSpPr>
        <p:spPr/>
        <p:txBody>
          <a:bodyPr/>
          <a:lstStyle/>
          <a:p>
            <a:pPr>
              <a:defRPr/>
            </a:pPr>
            <a:fld id="{E2DFB0B1-C207-4B52-B3EE-8C2DEBD2B9A8}" type="slidenum">
              <a:rPr lang="he-IL" smtClean="0">
                <a:solidFill>
                  <a:prstClr val="black">
                    <a:tint val="75000"/>
                  </a:prstClr>
                </a:solidFill>
              </a:rPr>
              <a:pPr>
                <a:defRPr/>
              </a:pPr>
              <a:t>26</a:t>
            </a:fld>
            <a:endParaRPr lang="he-IL">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algn="l"/>
            <a:r>
              <a:rPr lang="en-US" dirty="0" smtClean="0"/>
              <a:t>Question 5</a:t>
            </a:r>
            <a:endParaRPr lang="en-US" b="1" dirty="0" smtClean="0">
              <a:cs typeface="Times New Roman" pitchFamily="18" charset="0"/>
            </a:endParaRPr>
          </a:p>
        </p:txBody>
      </p:sp>
      <p:sp>
        <p:nvSpPr>
          <p:cNvPr id="17411" name="Rectangle 5"/>
          <p:cNvSpPr>
            <a:spLocks noGrp="1" noChangeArrowheads="1"/>
          </p:cNvSpPr>
          <p:nvPr>
            <p:ph type="body" sz="half" idx="1"/>
          </p:nvPr>
        </p:nvSpPr>
        <p:spPr>
          <a:xfrm>
            <a:off x="457200" y="1600200"/>
            <a:ext cx="4114800" cy="4525963"/>
          </a:xfrm>
        </p:spPr>
        <p:txBody>
          <a:bodyPr/>
          <a:lstStyle/>
          <a:p>
            <a:pPr algn="l" rtl="0">
              <a:lnSpc>
                <a:spcPct val="80000"/>
              </a:lnSpc>
              <a:buFontTx/>
              <a:buNone/>
            </a:pPr>
            <a:r>
              <a:rPr lang="en-US" sz="1800" dirty="0" err="1" smtClean="0">
                <a:solidFill>
                  <a:srgbClr val="00B050"/>
                </a:solidFill>
                <a:cs typeface="Arial" pitchFamily="34" charset="0"/>
              </a:rPr>
              <a:t>int</a:t>
            </a:r>
            <a:r>
              <a:rPr lang="en-US" sz="1800" dirty="0" smtClean="0">
                <a:cs typeface="Arial" pitchFamily="34" charset="0"/>
              </a:rPr>
              <a:t> </a:t>
            </a:r>
            <a:r>
              <a:rPr lang="en-US" sz="1800" dirty="0" err="1" smtClean="0">
                <a:cs typeface="Arial" pitchFamily="34" charset="0"/>
              </a:rPr>
              <a:t>waitval</a:t>
            </a:r>
            <a:r>
              <a:rPr lang="en-US" sz="1800" dirty="0" smtClean="0">
                <a:cs typeface="Arial" pitchFamily="34" charset="0"/>
              </a:rPr>
              <a:t>[N] (all are initialized to 0)</a:t>
            </a:r>
          </a:p>
          <a:p>
            <a:pPr algn="l" rtl="0">
              <a:lnSpc>
                <a:spcPct val="80000"/>
              </a:lnSpc>
              <a:buFontTx/>
              <a:buNone/>
            </a:pPr>
            <a:r>
              <a:rPr lang="en-US" sz="1800" dirty="0" err="1" smtClean="0">
                <a:solidFill>
                  <a:srgbClr val="00B050"/>
                </a:solidFill>
                <a:cs typeface="Arial" pitchFamily="34" charset="0"/>
              </a:rPr>
              <a:t>int</a:t>
            </a:r>
            <a:r>
              <a:rPr lang="en-US" sz="1800" dirty="0" smtClean="0">
                <a:cs typeface="Arial" pitchFamily="34" charset="0"/>
              </a:rPr>
              <a:t> v = 0</a:t>
            </a:r>
          </a:p>
          <a:p>
            <a:pPr algn="l" rtl="0">
              <a:lnSpc>
                <a:spcPct val="80000"/>
              </a:lnSpc>
              <a:buFontTx/>
              <a:buNone/>
            </a:pPr>
            <a:r>
              <a:rPr lang="en-US" sz="1800" dirty="0" smtClean="0">
                <a:cs typeface="Arial" pitchFamily="34" charset="0"/>
              </a:rPr>
              <a:t>semaphore wait[N] (all are initialized to 0)</a:t>
            </a:r>
          </a:p>
          <a:p>
            <a:pPr algn="l" rtl="0">
              <a:lnSpc>
                <a:spcPct val="80000"/>
              </a:lnSpc>
              <a:buFontTx/>
              <a:buNone/>
            </a:pPr>
            <a:r>
              <a:rPr lang="en-US" sz="1800" dirty="0" smtClean="0">
                <a:cs typeface="Arial" pitchFamily="34" charset="0"/>
              </a:rPr>
              <a:t>semaphore </a:t>
            </a:r>
            <a:r>
              <a:rPr lang="en-US" sz="1800" dirty="0" err="1" smtClean="0">
                <a:cs typeface="Arial" pitchFamily="34" charset="0"/>
              </a:rPr>
              <a:t>mutex</a:t>
            </a:r>
            <a:r>
              <a:rPr lang="en-US" sz="1800" dirty="0" smtClean="0">
                <a:cs typeface="Arial" pitchFamily="34" charset="0"/>
              </a:rPr>
              <a:t> (initialized to 1)</a:t>
            </a:r>
            <a:endParaRPr lang="en-US" sz="1800" u="sng" dirty="0" smtClean="0">
              <a:cs typeface="Arial" pitchFamily="34" charset="0"/>
            </a:endParaRPr>
          </a:p>
          <a:p>
            <a:pPr algn="l" rtl="0">
              <a:lnSpc>
                <a:spcPct val="80000"/>
              </a:lnSpc>
              <a:buFontTx/>
              <a:buNone/>
            </a:pPr>
            <a:endParaRPr lang="en-US" sz="1800" u="sng" dirty="0" smtClean="0">
              <a:cs typeface="Arial" pitchFamily="34" charset="0"/>
            </a:endParaRPr>
          </a:p>
          <a:p>
            <a:pPr algn="l" rtl="0">
              <a:lnSpc>
                <a:spcPct val="80000"/>
              </a:lnSpc>
              <a:buFontTx/>
              <a:buNone/>
            </a:pPr>
            <a:endParaRPr lang="en-US" sz="1800" u="sng" dirty="0" smtClean="0">
              <a:cs typeface="Arial" pitchFamily="34" charset="0"/>
            </a:endParaRPr>
          </a:p>
          <a:p>
            <a:pPr algn="l" rtl="0">
              <a:lnSpc>
                <a:spcPct val="80000"/>
              </a:lnSpc>
              <a:buFontTx/>
              <a:buNone/>
            </a:pPr>
            <a:endParaRPr lang="en-US" sz="1800" dirty="0" smtClean="0">
              <a:cs typeface="Arial" pitchFamily="34" charset="0"/>
            </a:endParaRPr>
          </a:p>
          <a:p>
            <a:pPr algn="l" rtl="0">
              <a:lnSpc>
                <a:spcPct val="80000"/>
              </a:lnSpc>
              <a:buFontTx/>
              <a:buNone/>
            </a:pPr>
            <a:r>
              <a:rPr lang="en-US" sz="1800" b="1" u="sng" dirty="0" smtClean="0">
                <a:cs typeface="Arial" pitchFamily="34" charset="0"/>
              </a:rPr>
              <a:t>Advance(E)</a:t>
            </a:r>
          </a:p>
          <a:p>
            <a:pPr algn="l" rtl="0">
              <a:lnSpc>
                <a:spcPct val="80000"/>
              </a:lnSpc>
              <a:buFontTx/>
              <a:buNone/>
            </a:pPr>
            <a:r>
              <a:rPr lang="en-US" sz="1800" dirty="0" smtClean="0">
                <a:solidFill>
                  <a:srgbClr val="C00000"/>
                </a:solidFill>
                <a:cs typeface="Arial" pitchFamily="34" charset="0"/>
              </a:rPr>
              <a:t>down</a:t>
            </a:r>
            <a:r>
              <a:rPr lang="en-US" sz="1800" dirty="0" smtClean="0">
                <a:cs typeface="Arial" pitchFamily="34" charset="0"/>
              </a:rPr>
              <a:t>(</a:t>
            </a:r>
            <a:r>
              <a:rPr lang="en-US" sz="1800" dirty="0" err="1" smtClean="0">
                <a:cs typeface="Arial" pitchFamily="34" charset="0"/>
              </a:rPr>
              <a:t>mutex</a:t>
            </a:r>
            <a:r>
              <a:rPr lang="en-US" sz="1800" dirty="0" smtClean="0">
                <a:cs typeface="Arial" pitchFamily="34" charset="0"/>
              </a:rPr>
              <a:t>);</a:t>
            </a:r>
          </a:p>
          <a:p>
            <a:pPr algn="l" rtl="0">
              <a:lnSpc>
                <a:spcPct val="80000"/>
              </a:lnSpc>
              <a:buFontTx/>
              <a:buNone/>
            </a:pPr>
            <a:r>
              <a:rPr lang="en-US" sz="1800" dirty="0" err="1" smtClean="0">
                <a:cs typeface="Arial" pitchFamily="34" charset="0"/>
              </a:rPr>
              <a:t>E.v</a:t>
            </a:r>
            <a:r>
              <a:rPr lang="en-US" sz="1800" dirty="0" smtClean="0">
                <a:cs typeface="Arial" pitchFamily="34" charset="0"/>
              </a:rPr>
              <a:t>++;</a:t>
            </a:r>
          </a:p>
          <a:p>
            <a:pPr algn="l" rtl="0">
              <a:lnSpc>
                <a:spcPct val="80000"/>
              </a:lnSpc>
              <a:buFontTx/>
              <a:buNone/>
            </a:pPr>
            <a:r>
              <a:rPr lang="en-US" sz="1800" dirty="0" smtClean="0">
                <a:solidFill>
                  <a:schemeClr val="accent1"/>
                </a:solidFill>
                <a:cs typeface="Arial" pitchFamily="34" charset="0"/>
              </a:rPr>
              <a:t>for</a:t>
            </a:r>
            <a:r>
              <a:rPr lang="en-US" sz="1800" dirty="0" smtClean="0">
                <a:cs typeface="Arial" pitchFamily="34" charset="0"/>
              </a:rPr>
              <a:t> (</a:t>
            </a:r>
            <a:r>
              <a:rPr lang="en-US" sz="1800" dirty="0" err="1" smtClean="0">
                <a:cs typeface="Arial" pitchFamily="34" charset="0"/>
              </a:rPr>
              <a:t>i</a:t>
            </a:r>
            <a:r>
              <a:rPr lang="en-US" sz="1800" dirty="0" smtClean="0">
                <a:cs typeface="Arial" pitchFamily="34" charset="0"/>
              </a:rPr>
              <a:t> = 0; </a:t>
            </a:r>
            <a:r>
              <a:rPr lang="en-US" sz="1800" dirty="0" err="1" smtClean="0">
                <a:cs typeface="Arial" pitchFamily="34" charset="0"/>
              </a:rPr>
              <a:t>i</a:t>
            </a:r>
            <a:r>
              <a:rPr lang="en-US" sz="1800" dirty="0" smtClean="0">
                <a:cs typeface="Arial" pitchFamily="34" charset="0"/>
              </a:rPr>
              <a:t> &lt; N; </a:t>
            </a:r>
            <a:r>
              <a:rPr lang="en-US" sz="1800" dirty="0" err="1" smtClean="0">
                <a:cs typeface="Arial" pitchFamily="34" charset="0"/>
              </a:rPr>
              <a:t>i</a:t>
            </a:r>
            <a:r>
              <a:rPr lang="en-US" sz="1800" dirty="0" smtClean="0">
                <a:cs typeface="Arial" pitchFamily="34" charset="0"/>
              </a:rPr>
              <a:t>++)</a:t>
            </a:r>
          </a:p>
          <a:p>
            <a:pPr algn="l" rtl="0">
              <a:lnSpc>
                <a:spcPct val="80000"/>
              </a:lnSpc>
              <a:buFontTx/>
              <a:buNone/>
            </a:pPr>
            <a:r>
              <a:rPr lang="en-US" sz="1800" dirty="0" smtClean="0">
                <a:cs typeface="Arial" pitchFamily="34" charset="0"/>
              </a:rPr>
              <a:t>    </a:t>
            </a:r>
            <a:r>
              <a:rPr lang="en-US" sz="1800" dirty="0" smtClean="0">
                <a:solidFill>
                  <a:schemeClr val="accent1"/>
                </a:solidFill>
                <a:cs typeface="Arial" pitchFamily="34" charset="0"/>
              </a:rPr>
              <a:t>if</a:t>
            </a:r>
            <a:r>
              <a:rPr lang="en-US" sz="1800" dirty="0" smtClean="0">
                <a:cs typeface="Arial" pitchFamily="34" charset="0"/>
              </a:rPr>
              <a:t> (</a:t>
            </a:r>
            <a:r>
              <a:rPr lang="en-US" sz="1800" dirty="0" err="1" smtClean="0">
                <a:cs typeface="Arial" pitchFamily="34" charset="0"/>
              </a:rPr>
              <a:t>waitval</a:t>
            </a:r>
            <a:r>
              <a:rPr lang="en-US" sz="1800" dirty="0" smtClean="0">
                <a:cs typeface="Arial" pitchFamily="34" charset="0"/>
              </a:rPr>
              <a:t>[</a:t>
            </a:r>
            <a:r>
              <a:rPr lang="en-US" sz="1800" dirty="0" err="1" smtClean="0">
                <a:cs typeface="Arial" pitchFamily="34" charset="0"/>
              </a:rPr>
              <a:t>i</a:t>
            </a:r>
            <a:r>
              <a:rPr lang="en-US" sz="1800" dirty="0" smtClean="0">
                <a:cs typeface="Arial" pitchFamily="34" charset="0"/>
              </a:rPr>
              <a:t>] == </a:t>
            </a:r>
            <a:r>
              <a:rPr lang="en-US" sz="1800" dirty="0" err="1" smtClean="0">
                <a:cs typeface="Arial" pitchFamily="34" charset="0"/>
              </a:rPr>
              <a:t>E.v</a:t>
            </a:r>
            <a:r>
              <a:rPr lang="en-US" sz="1800" dirty="0" smtClean="0">
                <a:cs typeface="Arial" pitchFamily="34" charset="0"/>
              </a:rPr>
              <a:t>)</a:t>
            </a:r>
          </a:p>
          <a:p>
            <a:pPr algn="l" rtl="0">
              <a:lnSpc>
                <a:spcPct val="80000"/>
              </a:lnSpc>
              <a:buFontTx/>
              <a:buNone/>
            </a:pPr>
            <a:r>
              <a:rPr lang="en-US" sz="1800" dirty="0" smtClean="0">
                <a:cs typeface="Arial" pitchFamily="34" charset="0"/>
              </a:rPr>
              <a:t>         </a:t>
            </a:r>
            <a:r>
              <a:rPr lang="en-US" sz="1800" dirty="0" smtClean="0">
                <a:solidFill>
                  <a:srgbClr val="C00000"/>
                </a:solidFill>
                <a:cs typeface="Arial" pitchFamily="34" charset="0"/>
              </a:rPr>
              <a:t>up</a:t>
            </a:r>
            <a:r>
              <a:rPr lang="en-US" sz="1800" dirty="0" smtClean="0">
                <a:cs typeface="Arial" pitchFamily="34" charset="0"/>
              </a:rPr>
              <a:t>(wait[</a:t>
            </a:r>
            <a:r>
              <a:rPr lang="en-US" sz="1800" dirty="0" err="1" smtClean="0">
                <a:cs typeface="Arial" pitchFamily="34" charset="0"/>
              </a:rPr>
              <a:t>i</a:t>
            </a:r>
            <a:r>
              <a:rPr lang="en-US" sz="1800" dirty="0" smtClean="0">
                <a:cs typeface="Arial" pitchFamily="34" charset="0"/>
              </a:rPr>
              <a:t>]);</a:t>
            </a:r>
          </a:p>
          <a:p>
            <a:pPr algn="l" rtl="0">
              <a:lnSpc>
                <a:spcPct val="80000"/>
              </a:lnSpc>
              <a:buFontTx/>
              <a:buNone/>
            </a:pPr>
            <a:r>
              <a:rPr lang="en-US" sz="1800" dirty="0" smtClean="0">
                <a:solidFill>
                  <a:srgbClr val="C00000"/>
                </a:solidFill>
                <a:cs typeface="Arial" pitchFamily="34" charset="0"/>
              </a:rPr>
              <a:t>up</a:t>
            </a:r>
            <a:r>
              <a:rPr lang="en-US" sz="1800" dirty="0" smtClean="0">
                <a:cs typeface="Arial" pitchFamily="34" charset="0"/>
              </a:rPr>
              <a:t>(</a:t>
            </a:r>
            <a:r>
              <a:rPr lang="en-US" sz="1800" dirty="0" err="1" smtClean="0">
                <a:cs typeface="Arial" pitchFamily="34" charset="0"/>
              </a:rPr>
              <a:t>mutex</a:t>
            </a:r>
            <a:r>
              <a:rPr lang="en-US" sz="1800" dirty="0" smtClean="0">
                <a:cs typeface="Arial" pitchFamily="34" charset="0"/>
              </a:rPr>
              <a:t>);</a:t>
            </a:r>
          </a:p>
          <a:p>
            <a:pPr algn="l" rtl="0">
              <a:lnSpc>
                <a:spcPct val="80000"/>
              </a:lnSpc>
              <a:buFontTx/>
              <a:buNone/>
            </a:pPr>
            <a:endParaRPr lang="en-US" sz="1800" dirty="0" smtClean="0">
              <a:cs typeface="Arial" pitchFamily="34" charset="0"/>
            </a:endParaRPr>
          </a:p>
        </p:txBody>
      </p:sp>
      <p:sp>
        <p:nvSpPr>
          <p:cNvPr id="17412" name="Rectangle 6"/>
          <p:cNvSpPr>
            <a:spLocks noGrp="1" noChangeArrowheads="1"/>
          </p:cNvSpPr>
          <p:nvPr>
            <p:ph type="body" sz="half" idx="2"/>
          </p:nvPr>
        </p:nvSpPr>
        <p:spPr>
          <a:xfrm>
            <a:off x="4819650" y="1600200"/>
            <a:ext cx="4038600" cy="4525963"/>
          </a:xfrm>
        </p:spPr>
        <p:txBody>
          <a:bodyPr/>
          <a:lstStyle/>
          <a:p>
            <a:pPr algn="l" rtl="0">
              <a:lnSpc>
                <a:spcPct val="80000"/>
              </a:lnSpc>
              <a:buFontTx/>
              <a:buNone/>
            </a:pPr>
            <a:r>
              <a:rPr lang="en-US" sz="1800" b="1" u="sng" dirty="0" smtClean="0">
                <a:cs typeface="Arial" pitchFamily="34" charset="0"/>
              </a:rPr>
              <a:t>Await(</a:t>
            </a:r>
            <a:r>
              <a:rPr lang="en-US" sz="1800" b="1" u="sng" dirty="0" err="1" smtClean="0">
                <a:cs typeface="Arial" pitchFamily="34" charset="0"/>
              </a:rPr>
              <a:t>E,v</a:t>
            </a:r>
            <a:r>
              <a:rPr lang="en-US" sz="1800" b="1" u="sng" dirty="0" smtClean="0">
                <a:cs typeface="Arial" pitchFamily="34" charset="0"/>
              </a:rPr>
              <a:t>)</a:t>
            </a:r>
            <a:endParaRPr lang="en-US" sz="1800" b="1" dirty="0" smtClean="0">
              <a:cs typeface="Arial" pitchFamily="34" charset="0"/>
            </a:endParaRPr>
          </a:p>
          <a:p>
            <a:pPr algn="l" rtl="0">
              <a:lnSpc>
                <a:spcPct val="80000"/>
              </a:lnSpc>
              <a:buFontTx/>
              <a:buNone/>
            </a:pPr>
            <a:r>
              <a:rPr lang="en-US" sz="1800" dirty="0" err="1" smtClean="0">
                <a:solidFill>
                  <a:srgbClr val="00B050"/>
                </a:solidFill>
                <a:cs typeface="Arial" pitchFamily="34" charset="0"/>
              </a:rPr>
              <a:t>boolean</a:t>
            </a:r>
            <a:r>
              <a:rPr lang="en-US" sz="1800" dirty="0" smtClean="0">
                <a:cs typeface="Arial" pitchFamily="34" charset="0"/>
              </a:rPr>
              <a:t> wait = false;</a:t>
            </a:r>
          </a:p>
          <a:p>
            <a:pPr algn="l" rtl="0">
              <a:lnSpc>
                <a:spcPct val="80000"/>
              </a:lnSpc>
              <a:buFontTx/>
              <a:buNone/>
            </a:pPr>
            <a:r>
              <a:rPr lang="en-US" sz="1800" dirty="0" smtClean="0">
                <a:solidFill>
                  <a:srgbClr val="C00000"/>
                </a:solidFill>
                <a:cs typeface="Arial" pitchFamily="34" charset="0"/>
              </a:rPr>
              <a:t>down</a:t>
            </a:r>
            <a:r>
              <a:rPr lang="en-US" sz="1800" dirty="0" smtClean="0">
                <a:cs typeface="Arial" pitchFamily="34" charset="0"/>
              </a:rPr>
              <a:t>(</a:t>
            </a:r>
            <a:r>
              <a:rPr lang="en-US" sz="1800" dirty="0" err="1" smtClean="0">
                <a:cs typeface="Arial" pitchFamily="34" charset="0"/>
              </a:rPr>
              <a:t>mutex</a:t>
            </a:r>
            <a:r>
              <a:rPr lang="en-US" sz="1800" dirty="0" smtClean="0">
                <a:cs typeface="Arial" pitchFamily="34" charset="0"/>
              </a:rPr>
              <a:t>)</a:t>
            </a:r>
          </a:p>
          <a:p>
            <a:pPr algn="l" rtl="0">
              <a:lnSpc>
                <a:spcPct val="80000"/>
              </a:lnSpc>
              <a:buFontTx/>
              <a:buNone/>
            </a:pPr>
            <a:r>
              <a:rPr lang="en-US" sz="1800" dirty="0" smtClean="0">
                <a:solidFill>
                  <a:schemeClr val="accent1"/>
                </a:solidFill>
                <a:cs typeface="Arial" pitchFamily="34" charset="0"/>
              </a:rPr>
              <a:t>if</a:t>
            </a:r>
            <a:r>
              <a:rPr lang="en-US" sz="1800" dirty="0" smtClean="0">
                <a:cs typeface="Arial" pitchFamily="34" charset="0"/>
              </a:rPr>
              <a:t> (v &gt; </a:t>
            </a:r>
            <a:r>
              <a:rPr lang="en-US" sz="1800" dirty="0" err="1" smtClean="0">
                <a:cs typeface="Arial" pitchFamily="34" charset="0"/>
              </a:rPr>
              <a:t>E.v</a:t>
            </a:r>
            <a:r>
              <a:rPr lang="en-US" sz="1800" dirty="0" smtClean="0">
                <a:cs typeface="Arial" pitchFamily="34" charset="0"/>
              </a:rPr>
              <a:t>) {</a:t>
            </a:r>
          </a:p>
          <a:p>
            <a:pPr algn="l" rtl="0">
              <a:lnSpc>
                <a:spcPct val="80000"/>
              </a:lnSpc>
              <a:buFontTx/>
              <a:buNone/>
            </a:pPr>
            <a:r>
              <a:rPr lang="en-US" sz="1800" dirty="0" smtClean="0">
                <a:cs typeface="Arial" pitchFamily="34" charset="0"/>
              </a:rPr>
              <a:t>    wait = true;</a:t>
            </a:r>
          </a:p>
          <a:p>
            <a:pPr algn="l" rtl="0">
              <a:lnSpc>
                <a:spcPct val="80000"/>
              </a:lnSpc>
              <a:buFontTx/>
              <a:buNone/>
            </a:pPr>
            <a:r>
              <a:rPr lang="en-US" sz="1800" dirty="0" smtClean="0">
                <a:cs typeface="Arial" pitchFamily="34" charset="0"/>
              </a:rPr>
              <a:t>    </a:t>
            </a:r>
            <a:r>
              <a:rPr lang="en-US" sz="1800" dirty="0" err="1" smtClean="0">
                <a:cs typeface="Arial" pitchFamily="34" charset="0"/>
              </a:rPr>
              <a:t>waitval</a:t>
            </a:r>
            <a:r>
              <a:rPr lang="en-US" sz="1800" dirty="0" smtClean="0">
                <a:cs typeface="Arial" pitchFamily="34" charset="0"/>
              </a:rPr>
              <a:t>[</a:t>
            </a:r>
            <a:r>
              <a:rPr lang="en-US" sz="1800" dirty="0" err="1" smtClean="0">
                <a:cs typeface="Arial" pitchFamily="34" charset="0"/>
              </a:rPr>
              <a:t>MyId</a:t>
            </a:r>
            <a:r>
              <a:rPr lang="en-US" sz="1800" dirty="0" smtClean="0">
                <a:cs typeface="Arial" pitchFamily="34" charset="0"/>
              </a:rPr>
              <a:t>] = v;</a:t>
            </a:r>
          </a:p>
          <a:p>
            <a:pPr algn="l" rtl="0">
              <a:lnSpc>
                <a:spcPct val="80000"/>
              </a:lnSpc>
              <a:buFontTx/>
              <a:buNone/>
            </a:pPr>
            <a:r>
              <a:rPr lang="en-US" sz="1800" dirty="0" smtClean="0">
                <a:cs typeface="Arial" pitchFamily="34" charset="0"/>
              </a:rPr>
              <a:t>}</a:t>
            </a:r>
          </a:p>
          <a:p>
            <a:pPr algn="l" rtl="0">
              <a:lnSpc>
                <a:spcPct val="80000"/>
              </a:lnSpc>
              <a:buFontTx/>
              <a:buNone/>
            </a:pPr>
            <a:r>
              <a:rPr lang="en-US" sz="1800" dirty="0" smtClean="0">
                <a:solidFill>
                  <a:srgbClr val="C00000"/>
                </a:solidFill>
                <a:cs typeface="Arial" pitchFamily="34" charset="0"/>
              </a:rPr>
              <a:t>up</a:t>
            </a:r>
            <a:r>
              <a:rPr lang="en-US" sz="1800" dirty="0" smtClean="0">
                <a:cs typeface="Arial" pitchFamily="34" charset="0"/>
              </a:rPr>
              <a:t>(</a:t>
            </a:r>
            <a:r>
              <a:rPr lang="en-US" sz="1800" dirty="0" err="1" smtClean="0">
                <a:cs typeface="Arial" pitchFamily="34" charset="0"/>
              </a:rPr>
              <a:t>mutex</a:t>
            </a:r>
            <a:r>
              <a:rPr lang="en-US" sz="1800" dirty="0" smtClean="0">
                <a:cs typeface="Arial" pitchFamily="34" charset="0"/>
              </a:rPr>
              <a:t>);</a:t>
            </a:r>
          </a:p>
          <a:p>
            <a:pPr algn="l" rtl="0">
              <a:lnSpc>
                <a:spcPct val="80000"/>
              </a:lnSpc>
              <a:buFontTx/>
              <a:buNone/>
            </a:pPr>
            <a:r>
              <a:rPr lang="en-US" sz="1800" dirty="0" smtClean="0">
                <a:solidFill>
                  <a:schemeClr val="accent1"/>
                </a:solidFill>
                <a:cs typeface="Arial" pitchFamily="34" charset="0"/>
              </a:rPr>
              <a:t>if</a:t>
            </a:r>
            <a:r>
              <a:rPr lang="en-US" sz="1800" dirty="0" smtClean="0">
                <a:cs typeface="Arial" pitchFamily="34" charset="0"/>
              </a:rPr>
              <a:t> (wait) </a:t>
            </a:r>
          </a:p>
          <a:p>
            <a:pPr algn="l" rtl="0">
              <a:lnSpc>
                <a:spcPct val="80000"/>
              </a:lnSpc>
              <a:buFontTx/>
              <a:buNone/>
            </a:pPr>
            <a:r>
              <a:rPr lang="en-US" sz="1800" dirty="0" smtClean="0">
                <a:cs typeface="Arial" pitchFamily="34" charset="0"/>
              </a:rPr>
              <a:t>    </a:t>
            </a:r>
            <a:r>
              <a:rPr lang="en-US" sz="1800" dirty="0" smtClean="0">
                <a:solidFill>
                  <a:srgbClr val="C00000"/>
                </a:solidFill>
                <a:cs typeface="Arial" pitchFamily="34" charset="0"/>
              </a:rPr>
              <a:t>down</a:t>
            </a:r>
            <a:r>
              <a:rPr lang="en-US" sz="1800" dirty="0" smtClean="0">
                <a:cs typeface="Arial" pitchFamily="34" charset="0"/>
              </a:rPr>
              <a:t>(wait[</a:t>
            </a:r>
            <a:r>
              <a:rPr lang="en-US" sz="1800" dirty="0" err="1" smtClean="0">
                <a:cs typeface="Arial" pitchFamily="34" charset="0"/>
              </a:rPr>
              <a:t>MyId</a:t>
            </a:r>
            <a:r>
              <a:rPr lang="en-US" sz="1800" dirty="0" smtClean="0">
                <a:cs typeface="Arial" pitchFamily="34" charset="0"/>
              </a:rPr>
              <a:t>]);</a:t>
            </a:r>
          </a:p>
          <a:p>
            <a:pPr algn="l" rtl="0">
              <a:lnSpc>
                <a:spcPct val="80000"/>
              </a:lnSpc>
              <a:buFontTx/>
              <a:buNone/>
            </a:pPr>
            <a:endParaRPr lang="en-US" sz="1800" dirty="0" smtClean="0">
              <a:cs typeface="Arial" pitchFamily="34" charset="0"/>
            </a:endParaRPr>
          </a:p>
          <a:p>
            <a:pPr algn="l" rtl="0">
              <a:lnSpc>
                <a:spcPct val="80000"/>
              </a:lnSpc>
              <a:buFontTx/>
              <a:buNone/>
            </a:pPr>
            <a:endParaRPr lang="en-US" sz="1800" b="1" u="sng" dirty="0" smtClean="0">
              <a:cs typeface="Arial" pitchFamily="34" charset="0"/>
            </a:endParaRPr>
          </a:p>
          <a:p>
            <a:pPr algn="l" rtl="0">
              <a:lnSpc>
                <a:spcPct val="80000"/>
              </a:lnSpc>
              <a:buFontTx/>
              <a:buNone/>
            </a:pPr>
            <a:r>
              <a:rPr lang="en-US" sz="1800" b="1" u="sng" dirty="0" smtClean="0">
                <a:cs typeface="Arial" pitchFamily="34" charset="0"/>
              </a:rPr>
              <a:t>Read(E)</a:t>
            </a:r>
            <a:endParaRPr lang="en-US" sz="1800" b="1" dirty="0" smtClean="0">
              <a:cs typeface="Arial" pitchFamily="34" charset="0"/>
            </a:endParaRPr>
          </a:p>
          <a:p>
            <a:pPr algn="l" rtl="0">
              <a:lnSpc>
                <a:spcPct val="80000"/>
              </a:lnSpc>
              <a:buFontTx/>
              <a:buNone/>
            </a:pPr>
            <a:r>
              <a:rPr lang="en-US" sz="1800" dirty="0" smtClean="0">
                <a:solidFill>
                  <a:schemeClr val="accent1"/>
                </a:solidFill>
                <a:cs typeface="Arial" pitchFamily="34" charset="0"/>
              </a:rPr>
              <a:t>return</a:t>
            </a:r>
            <a:r>
              <a:rPr lang="en-US" sz="1800" dirty="0" smtClean="0">
                <a:cs typeface="Arial" pitchFamily="34" charset="0"/>
              </a:rPr>
              <a:t> </a:t>
            </a:r>
            <a:r>
              <a:rPr lang="en-US" sz="1800" dirty="0" err="1" smtClean="0">
                <a:cs typeface="Arial" pitchFamily="34" charset="0"/>
              </a:rPr>
              <a:t>E.v</a:t>
            </a:r>
            <a:r>
              <a:rPr lang="en-US" sz="1800" dirty="0" smtClean="0">
                <a:cs typeface="Arial" pitchFamily="34" charset="0"/>
              </a:rPr>
              <a:t>;</a:t>
            </a:r>
          </a:p>
          <a:p>
            <a:pPr algn="l" rtl="0">
              <a:lnSpc>
                <a:spcPct val="80000"/>
              </a:lnSpc>
              <a:buFontTx/>
              <a:buNone/>
            </a:pPr>
            <a:endParaRPr lang="en-US" sz="1800" dirty="0" smtClean="0">
              <a:cs typeface="Arial" pitchFamily="34" charset="0"/>
            </a:endParaRPr>
          </a:p>
        </p:txBody>
      </p:sp>
      <p:sp>
        <p:nvSpPr>
          <p:cNvPr id="5" name="Slide Number Placeholder 4"/>
          <p:cNvSpPr>
            <a:spLocks noGrp="1"/>
          </p:cNvSpPr>
          <p:nvPr>
            <p:ph type="sldNum" sz="quarter" idx="12"/>
          </p:nvPr>
        </p:nvSpPr>
        <p:spPr/>
        <p:txBody>
          <a:bodyPr/>
          <a:lstStyle/>
          <a:p>
            <a:pPr>
              <a:defRPr/>
            </a:pPr>
            <a:fld id="{B9764596-F2DF-499E-8CA0-392CCEE98EB7}" type="slidenum">
              <a:rPr lang="he-IL" smtClean="0">
                <a:solidFill>
                  <a:prstClr val="black">
                    <a:tint val="75000"/>
                  </a:prstClr>
                </a:solidFill>
              </a:rPr>
              <a:pPr>
                <a:defRPr/>
              </a:pPr>
              <a:t>27</a:t>
            </a:fld>
            <a:endParaRPr lang="he-IL">
              <a:solidFill>
                <a:prstClr val="black">
                  <a:tint val="75000"/>
                </a:prstClr>
              </a:solidFill>
            </a:endParaRPr>
          </a:p>
        </p:txBody>
      </p:sp>
      <p:sp>
        <p:nvSpPr>
          <p:cNvPr id="6" name="Rectangle 5"/>
          <p:cNvSpPr/>
          <p:nvPr/>
        </p:nvSpPr>
        <p:spPr>
          <a:xfrm>
            <a:off x="4876800" y="5181600"/>
            <a:ext cx="1600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 y="3810000"/>
            <a:ext cx="2286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76800" y="1905000"/>
            <a:ext cx="2286000" cy="2514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1524000"/>
            <a:ext cx="40386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effectLst>
                  <a:outerShdw blurRad="38100" dist="38100" dir="2700000" algn="tl">
                    <a:srgbClr val="000000">
                      <a:alpha val="43137"/>
                    </a:srgbClr>
                  </a:outerShdw>
                </a:effectLst>
              </a:rPr>
              <a:t>Shared variables</a:t>
            </a:r>
            <a:endParaRPr lang="en-US" dirty="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a:r>
              <a:rPr lang="en-US" dirty="0" smtClean="0"/>
              <a:t>Question 5b</a:t>
            </a:r>
            <a:endParaRPr lang="en-US" b="1" dirty="0" smtClean="0">
              <a:cs typeface="Times New Roman" pitchFamily="18" charset="0"/>
            </a:endParaRPr>
          </a:p>
        </p:txBody>
      </p:sp>
      <p:sp>
        <p:nvSpPr>
          <p:cNvPr id="10245" name="Rectangle 5"/>
          <p:cNvSpPr>
            <a:spLocks noGrp="1" noChangeArrowheads="1"/>
          </p:cNvSpPr>
          <p:nvPr>
            <p:ph type="body" sz="half" idx="1"/>
          </p:nvPr>
        </p:nvSpPr>
        <p:spPr>
          <a:xfrm>
            <a:off x="611188" y="2746375"/>
            <a:ext cx="3810000" cy="3754438"/>
          </a:xfrm>
        </p:spPr>
        <p:txBody>
          <a:bodyPr rtlCol="1">
            <a:normAutofit lnSpcReduction="10000"/>
          </a:bodyPr>
          <a:lstStyle/>
          <a:p>
            <a:pPr algn="l" rtl="0" fontAlgn="auto">
              <a:lnSpc>
                <a:spcPct val="80000"/>
              </a:lnSpc>
              <a:spcAft>
                <a:spcPts val="0"/>
              </a:spcAft>
              <a:buFontTx/>
              <a:buNone/>
              <a:defRPr/>
            </a:pPr>
            <a:r>
              <a:rPr lang="en-US" sz="2000" i="1" dirty="0"/>
              <a:t>Counting semaphore </a:t>
            </a:r>
            <a:r>
              <a:rPr lang="en-US" sz="2000" i="1" dirty="0" err="1"/>
              <a:t>mutex</a:t>
            </a:r>
            <a:r>
              <a:rPr lang="en-US" sz="2000" i="1" dirty="0"/>
              <a:t>=</a:t>
            </a:r>
            <a:r>
              <a:rPr lang="he-IL" sz="2000" i="1" dirty="0"/>
              <a:t>1</a:t>
            </a:r>
            <a:endParaRPr lang="en-US" sz="2000" i="1" dirty="0"/>
          </a:p>
          <a:p>
            <a:pPr algn="l" rtl="0" fontAlgn="auto">
              <a:lnSpc>
                <a:spcPct val="80000"/>
              </a:lnSpc>
              <a:spcAft>
                <a:spcPts val="0"/>
              </a:spcAft>
              <a:buFontTx/>
              <a:buNone/>
              <a:defRPr/>
            </a:pPr>
            <a:r>
              <a:rPr lang="en-US" sz="2000" i="1" dirty="0"/>
              <a:t>Counting semaphore  b=0</a:t>
            </a:r>
          </a:p>
          <a:p>
            <a:pPr algn="l" rtl="0" fontAlgn="auto">
              <a:lnSpc>
                <a:spcPct val="80000"/>
              </a:lnSpc>
              <a:spcAft>
                <a:spcPts val="0"/>
              </a:spcAft>
              <a:buFontTx/>
              <a:buNone/>
              <a:defRPr/>
            </a:pPr>
            <a:r>
              <a:rPr lang="en-US" sz="2000" i="1" dirty="0"/>
              <a:t>register v=0, register  </a:t>
            </a:r>
            <a:r>
              <a:rPr lang="en-US" sz="2000" i="1" dirty="0" smtClean="0"/>
              <a:t>waiting=0</a:t>
            </a:r>
          </a:p>
          <a:p>
            <a:pPr algn="l" rtl="0" fontAlgn="auto">
              <a:lnSpc>
                <a:spcPct val="80000"/>
              </a:lnSpc>
              <a:spcAft>
                <a:spcPts val="0"/>
              </a:spcAft>
              <a:buFontTx/>
              <a:buNone/>
              <a:defRPr/>
            </a:pPr>
            <a:endParaRPr lang="en-US" sz="2000" i="1" dirty="0"/>
          </a:p>
          <a:p>
            <a:pPr algn="l" rtl="0" fontAlgn="auto">
              <a:lnSpc>
                <a:spcPct val="80000"/>
              </a:lnSpc>
              <a:spcAft>
                <a:spcPts val="0"/>
              </a:spcAft>
              <a:buFontTx/>
              <a:buNone/>
              <a:defRPr/>
            </a:pPr>
            <a:r>
              <a:rPr lang="en-US" sz="2000" b="1" i="1" dirty="0"/>
              <a:t>procedure down</a:t>
            </a:r>
            <a:r>
              <a:rPr lang="en-US" sz="2000" i="1" dirty="0"/>
              <a:t>( ) {</a:t>
            </a:r>
          </a:p>
          <a:p>
            <a:pPr algn="l" rtl="0" fontAlgn="auto">
              <a:lnSpc>
                <a:spcPct val="80000"/>
              </a:lnSpc>
              <a:spcAft>
                <a:spcPts val="0"/>
              </a:spcAft>
              <a:buFontTx/>
              <a:buNone/>
              <a:defRPr/>
            </a:pPr>
            <a:r>
              <a:rPr lang="en-US" sz="2000" i="1" dirty="0"/>
              <a:t>   </a:t>
            </a:r>
            <a:r>
              <a:rPr lang="en-US" sz="2000" i="1" dirty="0" err="1"/>
              <a:t>mutex.</a:t>
            </a:r>
            <a:r>
              <a:rPr lang="en-US" sz="2000" i="1" dirty="0" err="1">
                <a:solidFill>
                  <a:srgbClr val="C00000"/>
                </a:solidFill>
              </a:rPr>
              <a:t>down</a:t>
            </a:r>
            <a:r>
              <a:rPr lang="en-US" sz="2000" i="1" dirty="0"/>
              <a:t>( )</a:t>
            </a:r>
          </a:p>
          <a:p>
            <a:pPr algn="l" rtl="0" fontAlgn="auto">
              <a:lnSpc>
                <a:spcPct val="80000"/>
              </a:lnSpc>
              <a:spcAft>
                <a:spcPts val="0"/>
              </a:spcAft>
              <a:buFontTx/>
              <a:buNone/>
              <a:defRPr/>
            </a:pPr>
            <a:r>
              <a:rPr lang="en-US" sz="2000" i="1" dirty="0"/>
              <a:t>   </a:t>
            </a:r>
            <a:r>
              <a:rPr lang="en-US" sz="2000" i="1" dirty="0">
                <a:solidFill>
                  <a:schemeClr val="accent1"/>
                </a:solidFill>
              </a:rPr>
              <a:t>if</a:t>
            </a:r>
            <a:r>
              <a:rPr lang="en-US" sz="2000" i="1" dirty="0"/>
              <a:t> (v == 1){</a:t>
            </a:r>
          </a:p>
          <a:p>
            <a:pPr algn="l" rtl="0" fontAlgn="auto">
              <a:lnSpc>
                <a:spcPct val="80000"/>
              </a:lnSpc>
              <a:spcAft>
                <a:spcPts val="0"/>
              </a:spcAft>
              <a:buFontTx/>
              <a:buNone/>
              <a:defRPr/>
            </a:pPr>
            <a:r>
              <a:rPr lang="en-US" sz="2000" i="1" dirty="0"/>
              <a:t>      v=0</a:t>
            </a:r>
          </a:p>
          <a:p>
            <a:pPr algn="l" rtl="0" fontAlgn="auto">
              <a:lnSpc>
                <a:spcPct val="80000"/>
              </a:lnSpc>
              <a:spcAft>
                <a:spcPts val="0"/>
              </a:spcAft>
              <a:buFontTx/>
              <a:buNone/>
              <a:defRPr/>
            </a:pPr>
            <a:r>
              <a:rPr lang="en-US" sz="2000" i="1" dirty="0"/>
              <a:t>      </a:t>
            </a:r>
            <a:r>
              <a:rPr lang="en-US" sz="2000" i="1" dirty="0" err="1"/>
              <a:t>mutex.</a:t>
            </a:r>
            <a:r>
              <a:rPr lang="en-US" sz="2000" i="1" dirty="0" err="1">
                <a:solidFill>
                  <a:srgbClr val="C00000"/>
                </a:solidFill>
              </a:rPr>
              <a:t>up</a:t>
            </a:r>
            <a:r>
              <a:rPr lang="en-US" sz="2000" i="1" dirty="0"/>
              <a:t>( )}</a:t>
            </a:r>
          </a:p>
          <a:p>
            <a:pPr algn="l" rtl="0" fontAlgn="auto">
              <a:lnSpc>
                <a:spcPct val="80000"/>
              </a:lnSpc>
              <a:spcAft>
                <a:spcPts val="0"/>
              </a:spcAft>
              <a:buFontTx/>
              <a:buNone/>
              <a:defRPr/>
            </a:pPr>
            <a:r>
              <a:rPr lang="en-US" sz="2000" i="1" dirty="0"/>
              <a:t>   </a:t>
            </a:r>
            <a:r>
              <a:rPr lang="en-US" sz="2000" i="1" dirty="0">
                <a:solidFill>
                  <a:schemeClr val="accent1"/>
                </a:solidFill>
              </a:rPr>
              <a:t>else</a:t>
            </a:r>
            <a:r>
              <a:rPr lang="en-US" sz="2000" i="1" dirty="0"/>
              <a:t> {</a:t>
            </a:r>
          </a:p>
          <a:p>
            <a:pPr algn="l" rtl="0" fontAlgn="auto">
              <a:lnSpc>
                <a:spcPct val="80000"/>
              </a:lnSpc>
              <a:spcAft>
                <a:spcPts val="0"/>
              </a:spcAft>
              <a:buFontTx/>
              <a:buNone/>
              <a:defRPr/>
            </a:pPr>
            <a:r>
              <a:rPr lang="en-US" sz="2000" i="1" dirty="0"/>
              <a:t>      waiting=waiting+1</a:t>
            </a:r>
          </a:p>
          <a:p>
            <a:pPr algn="l" rtl="0" fontAlgn="auto">
              <a:lnSpc>
                <a:spcPct val="80000"/>
              </a:lnSpc>
              <a:spcAft>
                <a:spcPts val="0"/>
              </a:spcAft>
              <a:buFontTx/>
              <a:buNone/>
              <a:defRPr/>
            </a:pPr>
            <a:r>
              <a:rPr lang="en-US" sz="2000" i="1" dirty="0"/>
              <a:t>      </a:t>
            </a:r>
            <a:r>
              <a:rPr lang="en-US" sz="2000" i="1" dirty="0" err="1"/>
              <a:t>mutex.</a:t>
            </a:r>
            <a:r>
              <a:rPr lang="en-US" sz="2000" i="1" dirty="0" err="1">
                <a:solidFill>
                  <a:srgbClr val="C00000"/>
                </a:solidFill>
              </a:rPr>
              <a:t>up</a:t>
            </a:r>
            <a:r>
              <a:rPr lang="en-US" sz="2000" i="1" dirty="0"/>
              <a:t>( )</a:t>
            </a:r>
          </a:p>
          <a:p>
            <a:pPr algn="l" rtl="0" fontAlgn="auto">
              <a:lnSpc>
                <a:spcPct val="80000"/>
              </a:lnSpc>
              <a:spcAft>
                <a:spcPts val="0"/>
              </a:spcAft>
              <a:buFontTx/>
              <a:buNone/>
              <a:defRPr/>
            </a:pPr>
            <a:r>
              <a:rPr lang="en-US" sz="2000" i="1" dirty="0"/>
              <a:t>      </a:t>
            </a:r>
            <a:r>
              <a:rPr lang="en-US" sz="2000" i="1" dirty="0" err="1"/>
              <a:t>b.</a:t>
            </a:r>
            <a:r>
              <a:rPr lang="en-US" sz="2000" i="1" dirty="0" err="1">
                <a:solidFill>
                  <a:srgbClr val="C00000"/>
                </a:solidFill>
              </a:rPr>
              <a:t>down</a:t>
            </a:r>
            <a:r>
              <a:rPr lang="en-US" sz="2000" i="1" dirty="0"/>
              <a:t>( ) }}</a:t>
            </a:r>
          </a:p>
        </p:txBody>
      </p:sp>
      <p:sp>
        <p:nvSpPr>
          <p:cNvPr id="18436" name="Rectangle 6"/>
          <p:cNvSpPr>
            <a:spLocks noGrp="1" noChangeArrowheads="1"/>
          </p:cNvSpPr>
          <p:nvPr>
            <p:ph type="body" sz="half" idx="2"/>
          </p:nvPr>
        </p:nvSpPr>
        <p:spPr>
          <a:xfrm>
            <a:off x="4643438" y="2746375"/>
            <a:ext cx="3810000" cy="3754438"/>
          </a:xfrm>
        </p:spPr>
        <p:txBody>
          <a:bodyPr/>
          <a:lstStyle/>
          <a:p>
            <a:pPr algn="l" rtl="0">
              <a:lnSpc>
                <a:spcPct val="80000"/>
              </a:lnSpc>
              <a:buFontTx/>
              <a:buNone/>
            </a:pPr>
            <a:r>
              <a:rPr lang="en-US" sz="2000" b="1" i="1" smtClean="0">
                <a:cs typeface="Arial" pitchFamily="34" charset="0"/>
              </a:rPr>
              <a:t>procedure up</a:t>
            </a:r>
            <a:r>
              <a:rPr lang="en-US" sz="2000" i="1" smtClean="0">
                <a:cs typeface="Arial" pitchFamily="34" charset="0"/>
              </a:rPr>
              <a:t>( ){</a:t>
            </a:r>
          </a:p>
          <a:p>
            <a:pPr algn="l" rtl="0">
              <a:lnSpc>
                <a:spcPct val="80000"/>
              </a:lnSpc>
              <a:buFontTx/>
              <a:buNone/>
            </a:pPr>
            <a:r>
              <a:rPr lang="en-US" sz="2000" i="1" smtClean="0">
                <a:cs typeface="Arial" pitchFamily="34" charset="0"/>
              </a:rPr>
              <a:t>   mutex.</a:t>
            </a:r>
            <a:r>
              <a:rPr lang="en-US" sz="2000" i="1" smtClean="0">
                <a:solidFill>
                  <a:srgbClr val="C00000"/>
                </a:solidFill>
                <a:cs typeface="Arial" pitchFamily="34" charset="0"/>
              </a:rPr>
              <a:t>down</a:t>
            </a:r>
            <a:r>
              <a:rPr lang="en-US" sz="2000" i="1" smtClean="0">
                <a:cs typeface="Arial" pitchFamily="34" charset="0"/>
              </a:rPr>
              <a:t>( )</a:t>
            </a:r>
          </a:p>
          <a:p>
            <a:pPr algn="l" rtl="0">
              <a:lnSpc>
                <a:spcPct val="80000"/>
              </a:lnSpc>
              <a:buFontTx/>
              <a:buNone/>
            </a:pPr>
            <a:r>
              <a:rPr lang="en-US" sz="2000" i="1" smtClean="0">
                <a:cs typeface="Arial" pitchFamily="34" charset="0"/>
              </a:rPr>
              <a:t>  </a:t>
            </a:r>
            <a:r>
              <a:rPr lang="en-US" sz="2000" i="1" smtClean="0">
                <a:solidFill>
                  <a:schemeClr val="accent1"/>
                </a:solidFill>
                <a:cs typeface="Arial" pitchFamily="34" charset="0"/>
              </a:rPr>
              <a:t> if </a:t>
            </a:r>
            <a:r>
              <a:rPr lang="en-US" sz="2000" i="1" smtClean="0">
                <a:cs typeface="Arial" pitchFamily="34" charset="0"/>
              </a:rPr>
              <a:t>(waiting &gt; 0){</a:t>
            </a:r>
          </a:p>
          <a:p>
            <a:pPr algn="l" rtl="0">
              <a:lnSpc>
                <a:spcPct val="80000"/>
              </a:lnSpc>
              <a:buFontTx/>
              <a:buNone/>
            </a:pPr>
            <a:r>
              <a:rPr lang="en-US" sz="2000" i="1" smtClean="0">
                <a:cs typeface="Arial" pitchFamily="34" charset="0"/>
              </a:rPr>
              <a:t>      waiting=waiting-1</a:t>
            </a:r>
          </a:p>
          <a:p>
            <a:pPr algn="l" rtl="0">
              <a:lnSpc>
                <a:spcPct val="80000"/>
              </a:lnSpc>
              <a:buFontTx/>
              <a:buNone/>
            </a:pPr>
            <a:r>
              <a:rPr lang="en-US" sz="2000" i="1" smtClean="0">
                <a:cs typeface="Arial" pitchFamily="34" charset="0"/>
              </a:rPr>
              <a:t>      b.</a:t>
            </a:r>
            <a:r>
              <a:rPr lang="en-US" sz="2000" i="1" smtClean="0">
                <a:solidFill>
                  <a:srgbClr val="C00000"/>
                </a:solidFill>
                <a:cs typeface="Arial" pitchFamily="34" charset="0"/>
              </a:rPr>
              <a:t>up</a:t>
            </a:r>
            <a:r>
              <a:rPr lang="en-US" sz="2000" i="1" smtClean="0">
                <a:cs typeface="Arial" pitchFamily="34" charset="0"/>
              </a:rPr>
              <a:t>( )}</a:t>
            </a:r>
          </a:p>
          <a:p>
            <a:pPr algn="l" rtl="0">
              <a:lnSpc>
                <a:spcPct val="80000"/>
              </a:lnSpc>
              <a:buFontTx/>
              <a:buNone/>
            </a:pPr>
            <a:r>
              <a:rPr lang="en-US" sz="2000" i="1" smtClean="0">
                <a:cs typeface="Arial" pitchFamily="34" charset="0"/>
              </a:rPr>
              <a:t>   </a:t>
            </a:r>
            <a:r>
              <a:rPr lang="en-US" sz="2000" i="1" smtClean="0">
                <a:solidFill>
                  <a:schemeClr val="accent1"/>
                </a:solidFill>
                <a:cs typeface="Arial" pitchFamily="34" charset="0"/>
              </a:rPr>
              <a:t>else if </a:t>
            </a:r>
            <a:r>
              <a:rPr lang="en-US" sz="2000" i="1" smtClean="0">
                <a:cs typeface="Arial" pitchFamily="34" charset="0"/>
              </a:rPr>
              <a:t>(v == 0)</a:t>
            </a:r>
          </a:p>
          <a:p>
            <a:pPr algn="l" rtl="0">
              <a:lnSpc>
                <a:spcPct val="80000"/>
              </a:lnSpc>
              <a:buFontTx/>
              <a:buNone/>
            </a:pPr>
            <a:r>
              <a:rPr lang="en-US" sz="2000" i="1" smtClean="0">
                <a:cs typeface="Arial" pitchFamily="34" charset="0"/>
              </a:rPr>
              <a:t>       v=1</a:t>
            </a:r>
          </a:p>
          <a:p>
            <a:pPr algn="l" rtl="0">
              <a:lnSpc>
                <a:spcPct val="80000"/>
              </a:lnSpc>
              <a:buFontTx/>
              <a:buNone/>
            </a:pPr>
            <a:r>
              <a:rPr lang="en-US" sz="2000" i="1" smtClean="0">
                <a:cs typeface="Arial" pitchFamily="34" charset="0"/>
              </a:rPr>
              <a:t>   mutex.</a:t>
            </a:r>
            <a:r>
              <a:rPr lang="en-US" sz="2000" i="1" smtClean="0">
                <a:solidFill>
                  <a:srgbClr val="C00000"/>
                </a:solidFill>
                <a:cs typeface="Arial" pitchFamily="34" charset="0"/>
              </a:rPr>
              <a:t>up</a:t>
            </a:r>
            <a:r>
              <a:rPr lang="en-US" sz="2000" i="1" smtClean="0">
                <a:cs typeface="Arial" pitchFamily="34" charset="0"/>
              </a:rPr>
              <a:t>( )</a:t>
            </a:r>
          </a:p>
          <a:p>
            <a:pPr algn="l" rtl="0">
              <a:lnSpc>
                <a:spcPct val="80000"/>
              </a:lnSpc>
              <a:buFontTx/>
              <a:buNone/>
            </a:pPr>
            <a:r>
              <a:rPr lang="en-US" sz="2000" i="1" smtClean="0">
                <a:cs typeface="Arial" pitchFamily="34" charset="0"/>
              </a:rPr>
              <a:t>}</a:t>
            </a:r>
          </a:p>
        </p:txBody>
      </p:sp>
      <p:sp>
        <p:nvSpPr>
          <p:cNvPr id="18437" name="Text Box 7"/>
          <p:cNvSpPr txBox="1">
            <a:spLocks noChangeArrowheads="1"/>
          </p:cNvSpPr>
          <p:nvPr/>
        </p:nvSpPr>
        <p:spPr bwMode="auto">
          <a:xfrm>
            <a:off x="900113" y="1571625"/>
            <a:ext cx="7200900" cy="1465263"/>
          </a:xfrm>
          <a:prstGeom prst="rect">
            <a:avLst/>
          </a:prstGeom>
          <a:noFill/>
          <a:ln w="9525">
            <a:noFill/>
            <a:miter lim="800000"/>
            <a:headEnd/>
            <a:tailEnd/>
          </a:ln>
        </p:spPr>
        <p:txBody>
          <a:bodyPr>
            <a:spAutoFit/>
          </a:bodyPr>
          <a:lstStyle/>
          <a:p>
            <a:pPr algn="r" rtl="1" fontAlgn="base">
              <a:spcBef>
                <a:spcPct val="50000"/>
              </a:spcBef>
              <a:spcAft>
                <a:spcPct val="0"/>
              </a:spcAft>
            </a:pPr>
            <a:r>
              <a:rPr lang="he-IL" dirty="0" smtClean="0">
                <a:solidFill>
                  <a:prstClr val="black"/>
                </a:solidFill>
              </a:rPr>
              <a:t>למדתם כי אין זה פשוט לממש </a:t>
            </a:r>
            <a:r>
              <a:rPr lang="he-IL" dirty="0" err="1" smtClean="0">
                <a:solidFill>
                  <a:prstClr val="black"/>
                </a:solidFill>
              </a:rPr>
              <a:t>סמאפור</a:t>
            </a:r>
            <a:r>
              <a:rPr lang="he-IL" dirty="0" smtClean="0">
                <a:solidFill>
                  <a:prstClr val="black"/>
                </a:solidFill>
              </a:rPr>
              <a:t> כללי </a:t>
            </a:r>
            <a:r>
              <a:rPr lang="en-US" dirty="0" smtClean="0">
                <a:solidFill>
                  <a:prstClr val="black"/>
                </a:solidFill>
                <a:cs typeface="Arial" pitchFamily="34" charset="0"/>
              </a:rPr>
              <a:t>(counting semaphore)</a:t>
            </a:r>
            <a:r>
              <a:rPr lang="he-IL" dirty="0" smtClean="0">
                <a:solidFill>
                  <a:prstClr val="black"/>
                </a:solidFill>
              </a:rPr>
              <a:t> </a:t>
            </a:r>
            <a:r>
              <a:rPr lang="he-IL" dirty="0" err="1" smtClean="0">
                <a:solidFill>
                  <a:prstClr val="black"/>
                </a:solidFill>
              </a:rPr>
              <a:t>מסמאפורים</a:t>
            </a:r>
            <a:r>
              <a:rPr lang="he-IL" dirty="0" smtClean="0">
                <a:solidFill>
                  <a:prstClr val="black"/>
                </a:solidFill>
              </a:rPr>
              <a:t> בינאריים. מסתבר כי גם הכוון ההפוך אינו פשוט. להלן קטע קוד המכיל מימוש של </a:t>
            </a:r>
            <a:r>
              <a:rPr lang="he-IL" dirty="0" err="1" smtClean="0">
                <a:solidFill>
                  <a:prstClr val="black"/>
                </a:solidFill>
              </a:rPr>
              <a:t>סמאפור</a:t>
            </a:r>
            <a:r>
              <a:rPr lang="he-IL" dirty="0" smtClean="0">
                <a:solidFill>
                  <a:prstClr val="black"/>
                </a:solidFill>
              </a:rPr>
              <a:t> בינארי </a:t>
            </a:r>
            <a:r>
              <a:rPr lang="he-IL" dirty="0" err="1" smtClean="0">
                <a:solidFill>
                  <a:prstClr val="black"/>
                </a:solidFill>
              </a:rPr>
              <a:t>מסמאפורים</a:t>
            </a:r>
            <a:r>
              <a:rPr lang="he-IL" dirty="0" smtClean="0">
                <a:solidFill>
                  <a:prstClr val="black"/>
                </a:solidFill>
              </a:rPr>
              <a:t> כלליים </a:t>
            </a:r>
            <a:r>
              <a:rPr lang="en-US" dirty="0" smtClean="0">
                <a:solidFill>
                  <a:prstClr val="black"/>
                </a:solidFill>
                <a:cs typeface="Arial" pitchFamily="34" charset="0"/>
              </a:rPr>
              <a:t>(counting semaphores)</a:t>
            </a:r>
            <a:r>
              <a:rPr lang="he-IL" dirty="0" smtClean="0">
                <a:solidFill>
                  <a:prstClr val="black"/>
                </a:solidFill>
              </a:rPr>
              <a:t> ומרגיסטרים.</a:t>
            </a:r>
            <a:r>
              <a:rPr lang="he-IL" b="1" dirty="0" smtClean="0">
                <a:solidFill>
                  <a:prstClr val="black"/>
                </a:solidFill>
              </a:rPr>
              <a:t/>
            </a:r>
            <a:br>
              <a:rPr lang="he-IL" b="1" dirty="0" smtClean="0">
                <a:solidFill>
                  <a:prstClr val="black"/>
                </a:solidFill>
              </a:rPr>
            </a:br>
            <a:r>
              <a:rPr lang="he-IL" b="1" dirty="0" smtClean="0">
                <a:solidFill>
                  <a:prstClr val="black"/>
                </a:solidFill>
              </a:rPr>
              <a:t/>
            </a:r>
            <a:br>
              <a:rPr lang="he-IL" b="1" dirty="0" smtClean="0">
                <a:solidFill>
                  <a:prstClr val="black"/>
                </a:solidFill>
              </a:rPr>
            </a:br>
            <a:endParaRPr lang="en-US" b="1" dirty="0" smtClean="0">
              <a:solidFill>
                <a:prstClr val="black"/>
              </a:solidFill>
              <a:cs typeface="Arial" pitchFamily="34" charset="0"/>
            </a:endParaRPr>
          </a:p>
        </p:txBody>
      </p:sp>
      <p:sp>
        <p:nvSpPr>
          <p:cNvPr id="6" name="Slide Number Placeholder 5"/>
          <p:cNvSpPr>
            <a:spLocks noGrp="1"/>
          </p:cNvSpPr>
          <p:nvPr>
            <p:ph type="sldNum" sz="quarter" idx="12"/>
          </p:nvPr>
        </p:nvSpPr>
        <p:spPr/>
        <p:txBody>
          <a:bodyPr/>
          <a:lstStyle/>
          <a:p>
            <a:pPr>
              <a:defRPr/>
            </a:pPr>
            <a:fld id="{B9764596-F2DF-499E-8CA0-392CCEE98EB7}" type="slidenum">
              <a:rPr lang="he-IL" smtClean="0">
                <a:solidFill>
                  <a:prstClr val="black">
                    <a:tint val="75000"/>
                  </a:prstClr>
                </a:solidFill>
              </a:rPr>
              <a:pPr>
                <a:defRPr/>
              </a:pPr>
              <a:t>28</a:t>
            </a:fld>
            <a:endParaRPr lang="he-IL">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a:r>
              <a:rPr lang="en-US" dirty="0" smtClean="0"/>
              <a:t>Question 5b</a:t>
            </a:r>
            <a:endParaRPr lang="en-US" b="1" dirty="0" smtClean="0">
              <a:cs typeface="Times New Roman" pitchFamily="18" charset="0"/>
            </a:endParaRPr>
          </a:p>
        </p:txBody>
      </p:sp>
      <p:sp>
        <p:nvSpPr>
          <p:cNvPr id="12291" name="Rectangle 3"/>
          <p:cNvSpPr>
            <a:spLocks noGrp="1" noChangeArrowheads="1"/>
          </p:cNvSpPr>
          <p:nvPr>
            <p:ph type="body" idx="1"/>
          </p:nvPr>
        </p:nvSpPr>
        <p:spPr/>
        <p:txBody>
          <a:bodyPr/>
          <a:lstStyle/>
          <a:p>
            <a:pPr marL="0" indent="-457200" algn="r" rtl="1">
              <a:lnSpc>
                <a:spcPct val="80000"/>
              </a:lnSpc>
              <a:buFontTx/>
              <a:buNone/>
            </a:pPr>
            <a:r>
              <a:rPr lang="he-IL" sz="2000" dirty="0" smtClean="0"/>
              <a:t>ניתן להניח כי </a:t>
            </a:r>
            <a:r>
              <a:rPr lang="he-IL" sz="2000" dirty="0" err="1" smtClean="0"/>
              <a:t>הסמאפורים</a:t>
            </a:r>
            <a:r>
              <a:rPr lang="he-IL" sz="2000" dirty="0" smtClean="0"/>
              <a:t> הכלליים בהם משתמש הקוד שלמעלה הוגנים. עליכם להסביר מדוע קטע הקוד שלמעלה אינו מממש </a:t>
            </a:r>
            <a:r>
              <a:rPr lang="he-IL" sz="2000" dirty="0" err="1" smtClean="0"/>
              <a:t>סמאפור</a:t>
            </a:r>
            <a:r>
              <a:rPr lang="he-IL" sz="2000" dirty="0" smtClean="0"/>
              <a:t> בינארי בצורה נכונה.</a:t>
            </a:r>
            <a:endParaRPr lang="en-US" sz="2000" dirty="0" smtClean="0"/>
          </a:p>
          <a:p>
            <a:pPr marL="457200" indent="-457200" algn="r" rtl="1">
              <a:lnSpc>
                <a:spcPct val="80000"/>
              </a:lnSpc>
              <a:buFontTx/>
              <a:buNone/>
            </a:pPr>
            <a:endParaRPr lang="he-IL" sz="2000" dirty="0" smtClean="0"/>
          </a:p>
          <a:p>
            <a:pPr marL="457200" indent="-457200" algn="r" rtl="1">
              <a:lnSpc>
                <a:spcPct val="80000"/>
              </a:lnSpc>
              <a:buFontTx/>
              <a:buAutoNum type="hebrew2Minus"/>
            </a:pPr>
            <a:r>
              <a:rPr lang="he-IL" sz="2000" dirty="0" smtClean="0"/>
              <a:t>הסבירו במדויק מהי הסמאנטיקה של סמאפור</a:t>
            </a:r>
            <a:r>
              <a:rPr lang="en-US" sz="2000" dirty="0" smtClean="0"/>
              <a:t> </a:t>
            </a:r>
            <a:r>
              <a:rPr lang="he-IL" sz="2000" dirty="0" smtClean="0"/>
              <a:t>בינארי.</a:t>
            </a:r>
            <a:r>
              <a:rPr lang="en-US" sz="2000" dirty="0" smtClean="0">
                <a:cs typeface="Arial" pitchFamily="34" charset="0"/>
              </a:rPr>
              <a:t> </a:t>
            </a:r>
          </a:p>
          <a:p>
            <a:pPr marL="457200" indent="-457200" algn="r" rtl="1">
              <a:lnSpc>
                <a:spcPct val="80000"/>
              </a:lnSpc>
              <a:buFontTx/>
              <a:buNone/>
            </a:pPr>
            <a:endParaRPr lang="en-US" sz="2000" dirty="0" smtClean="0">
              <a:cs typeface="Arial" pitchFamily="34" charset="0"/>
            </a:endParaRPr>
          </a:p>
          <a:p>
            <a:pPr marL="457200" indent="-457200" algn="r" rtl="1">
              <a:lnSpc>
                <a:spcPct val="80000"/>
              </a:lnSpc>
              <a:buFontTx/>
              <a:buAutoNum type="arabicPeriod"/>
            </a:pPr>
            <a:r>
              <a:rPr lang="he-IL" sz="2000" dirty="0"/>
              <a:t>בעל טווח הערכים 0, 1בלבד</a:t>
            </a:r>
            <a:endParaRPr lang="en-US" sz="2000" dirty="0">
              <a:cs typeface="Arial" pitchFamily="34" charset="0"/>
            </a:endParaRPr>
          </a:p>
          <a:p>
            <a:pPr marL="457200" indent="-457200" algn="r" rtl="1">
              <a:lnSpc>
                <a:spcPct val="80000"/>
              </a:lnSpc>
              <a:buFontTx/>
              <a:buAutoNum type="arabicPeriod"/>
            </a:pPr>
            <a:r>
              <a:rPr lang="he-IL" sz="2000" dirty="0">
                <a:cs typeface="Arial" pitchFamily="34" charset="0"/>
              </a:rPr>
              <a:t>פעולת </a:t>
            </a:r>
            <a:r>
              <a:rPr lang="en-US" sz="2000" dirty="0">
                <a:cs typeface="Arial" pitchFamily="34" charset="0"/>
              </a:rPr>
              <a:t>down</a:t>
            </a:r>
            <a:r>
              <a:rPr lang="he-IL" sz="2000" dirty="0">
                <a:cs typeface="Arial" pitchFamily="34" charset="0"/>
              </a:rPr>
              <a:t>: אם </a:t>
            </a:r>
            <a:r>
              <a:rPr lang="he-IL" sz="2000" dirty="0"/>
              <a:t>ערך הסמאפור הוא 0 אזי חוסם את התהליך, אחרת משנה את ערך הסמאפור ל-0.</a:t>
            </a:r>
            <a:endParaRPr lang="en-US" sz="2000" dirty="0">
              <a:cs typeface="Arial" pitchFamily="34" charset="0"/>
            </a:endParaRPr>
          </a:p>
          <a:p>
            <a:pPr marL="457200" indent="-457200" algn="r" rtl="1">
              <a:lnSpc>
                <a:spcPct val="80000"/>
              </a:lnSpc>
              <a:buFontTx/>
              <a:buAutoNum type="arabicPeriod"/>
            </a:pPr>
            <a:r>
              <a:rPr lang="he-IL" sz="2000" dirty="0">
                <a:cs typeface="Arial" pitchFamily="34" charset="0"/>
              </a:rPr>
              <a:t>פעולת </a:t>
            </a:r>
            <a:r>
              <a:rPr lang="en-US" sz="2000" dirty="0">
                <a:cs typeface="Arial" pitchFamily="34" charset="0"/>
              </a:rPr>
              <a:t>up</a:t>
            </a:r>
            <a:r>
              <a:rPr lang="he-IL" sz="2000" dirty="0">
                <a:cs typeface="Arial" pitchFamily="34" charset="0"/>
              </a:rPr>
              <a:t>:</a:t>
            </a:r>
            <a:r>
              <a:rPr lang="en-US" sz="2000" dirty="0">
                <a:cs typeface="Arial" pitchFamily="34" charset="0"/>
              </a:rPr>
              <a:t> </a:t>
            </a:r>
            <a:r>
              <a:rPr lang="he-IL" sz="2000" dirty="0">
                <a:cs typeface="Arial" pitchFamily="34" charset="0"/>
              </a:rPr>
              <a:t>אם ישנו תהליך שממתין- מעיר אותו, אחרת </a:t>
            </a:r>
            <a:r>
              <a:rPr lang="he-IL" sz="2000" dirty="0"/>
              <a:t>משנה את ערך הסמאפור ל-1</a:t>
            </a:r>
            <a:r>
              <a:rPr lang="en-US" sz="2000" dirty="0">
                <a:cs typeface="Arial" pitchFamily="34" charset="0"/>
              </a:rPr>
              <a:t>.</a:t>
            </a:r>
          </a:p>
        </p:txBody>
      </p:sp>
      <p:sp>
        <p:nvSpPr>
          <p:cNvPr id="4" name="Slide Number Placeholder 3"/>
          <p:cNvSpPr>
            <a:spLocks noGrp="1"/>
          </p:cNvSpPr>
          <p:nvPr>
            <p:ph type="sldNum" sz="quarter" idx="12"/>
          </p:nvPr>
        </p:nvSpPr>
        <p:spPr/>
        <p:txBody>
          <a:bodyPr/>
          <a:lstStyle/>
          <a:p>
            <a:pPr>
              <a:defRPr/>
            </a:pPr>
            <a:fld id="{E2DFB0B1-C207-4B52-B3EE-8C2DEBD2B9A8}" type="slidenum">
              <a:rPr lang="he-IL" smtClean="0">
                <a:solidFill>
                  <a:prstClr val="black">
                    <a:tint val="75000"/>
                  </a:prstClr>
                </a:solidFill>
              </a:rPr>
              <a:pPr>
                <a:defRPr/>
              </a:pPr>
              <a:t>29</a:t>
            </a:fld>
            <a:endParaRPr lang="he-IL">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animEffect transition="in" filter="wipe(down)">
                                      <p:cBhvr>
                                        <p:cTn id="7" dur="500"/>
                                        <p:tgtEl>
                                          <p:spTgt spid="1229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xEl>
                                              <p:pRg st="5" end="5"/>
                                            </p:txEl>
                                          </p:spTgt>
                                        </p:tgtEl>
                                        <p:attrNameLst>
                                          <p:attrName>style.visibility</p:attrName>
                                        </p:attrNameLst>
                                      </p:cBhvr>
                                      <p:to>
                                        <p:strVal val="visible"/>
                                      </p:to>
                                    </p:set>
                                    <p:animEffect transition="in" filter="wipe(down)">
                                      <p:cBhvr>
                                        <p:cTn id="12" dur="500"/>
                                        <p:tgtEl>
                                          <p:spTgt spid="1229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1">
                                            <p:txEl>
                                              <p:pRg st="6" end="6"/>
                                            </p:txEl>
                                          </p:spTgt>
                                        </p:tgtEl>
                                        <p:attrNameLst>
                                          <p:attrName>style.visibility</p:attrName>
                                        </p:attrNameLst>
                                      </p:cBhvr>
                                      <p:to>
                                        <p:strVal val="visible"/>
                                      </p:to>
                                    </p:set>
                                    <p:animEffect transition="in" filter="wipe(down)">
                                      <p:cBhvr>
                                        <p:cTn id="17"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cs typeface="Times New Roman" pitchFamily="18" charset="0"/>
              </a:rPr>
              <a:t>Counting </a:t>
            </a:r>
            <a:r>
              <a:rPr lang="en-US" dirty="0">
                <a:cs typeface="Times New Roman" pitchFamily="18" charset="0"/>
              </a:rPr>
              <a:t>s</a:t>
            </a:r>
            <a:r>
              <a:rPr lang="en-US" dirty="0" smtClean="0">
                <a:cs typeface="Times New Roman" pitchFamily="18" charset="0"/>
              </a:rPr>
              <a:t>emaphore</a:t>
            </a:r>
            <a:endParaRPr lang="he-IL" dirty="0" smtClean="0"/>
          </a:p>
        </p:txBody>
      </p:sp>
      <p:sp>
        <p:nvSpPr>
          <p:cNvPr id="4" name="Slide Number Placeholder 3"/>
          <p:cNvSpPr>
            <a:spLocks noGrp="1"/>
          </p:cNvSpPr>
          <p:nvPr>
            <p:ph type="sldNum" sz="quarter" idx="12"/>
          </p:nvPr>
        </p:nvSpPr>
        <p:spPr/>
        <p:txBody>
          <a:bodyPr/>
          <a:lstStyle/>
          <a:p>
            <a:pPr>
              <a:defRPr/>
            </a:pPr>
            <a:fld id="{4ADD1B83-9CF8-498F-BA6F-C66937ED28CD}" type="slidenum">
              <a:rPr lang="he-IL"/>
              <a:pPr>
                <a:defRPr/>
              </a:pPr>
              <a:t>3</a:t>
            </a:fld>
            <a:endParaRPr lang="he-IL" dirty="0"/>
          </a:p>
        </p:txBody>
      </p:sp>
      <p:sp>
        <p:nvSpPr>
          <p:cNvPr id="5" name="TextBox 4"/>
          <p:cNvSpPr txBox="1"/>
          <p:nvPr/>
        </p:nvSpPr>
        <p:spPr>
          <a:xfrm>
            <a:off x="457200" y="5029200"/>
            <a:ext cx="8229600" cy="2031325"/>
          </a:xfrm>
          <a:prstGeom prst="rect">
            <a:avLst/>
          </a:prstGeom>
          <a:noFill/>
        </p:spPr>
        <p:txBody>
          <a:bodyPr wrap="square" rtlCol="0">
            <a:spAutoFit/>
          </a:bodyPr>
          <a:lstStyle/>
          <a:p>
            <a:pPr marL="285750" indent="-285750">
              <a:buFont typeface="Arial" pitchFamily="34" charset="0"/>
              <a:buChar char="•"/>
            </a:pPr>
            <a:r>
              <a:rPr lang="en-US" dirty="0" smtClean="0"/>
              <a:t>Semaphore’s interface doesn’t enforce the implementation of </a:t>
            </a:r>
            <a:r>
              <a:rPr lang="en-US" i="1" dirty="0" smtClean="0">
                <a:solidFill>
                  <a:schemeClr val="accent2"/>
                </a:solidFill>
                <a:effectLst>
                  <a:outerShdw blurRad="38100" dist="38100" dir="2700000" algn="tl">
                    <a:srgbClr val="000000">
                      <a:alpha val="43137"/>
                    </a:srgbClr>
                  </a:outerShdw>
                </a:effectLst>
              </a:rPr>
              <a:t>starvation freedom</a:t>
            </a:r>
            <a:r>
              <a:rPr lang="en-US" dirty="0" smtClean="0"/>
              <a:t>.</a:t>
            </a:r>
          </a:p>
          <a:p>
            <a:pPr marL="285750" indent="-285750">
              <a:buFont typeface="Arial" pitchFamily="34" charset="0"/>
              <a:buChar char="•"/>
            </a:pPr>
            <a:r>
              <a:rPr lang="en-US" dirty="0" smtClean="0"/>
              <a:t>All </a:t>
            </a:r>
            <a:r>
              <a:rPr lang="en-US" dirty="0"/>
              <a:t>operations are ATOMIC! That is, up(s) is more than just s:=</a:t>
            </a:r>
            <a:r>
              <a:rPr lang="en-US" dirty="0" smtClean="0"/>
              <a:t>s+1</a:t>
            </a:r>
          </a:p>
          <a:p>
            <a:pPr marL="285750" indent="-285750">
              <a:buFont typeface="Arial" pitchFamily="34" charset="0"/>
              <a:buChar char="•"/>
            </a:pPr>
            <a:r>
              <a:rPr lang="en-US" dirty="0"/>
              <a:t>There is no way to access the semaphore’s internal value. Any attempt to access it is a mistake.</a:t>
            </a:r>
          </a:p>
          <a:p>
            <a:pPr marL="285750" indent="-285750">
              <a:buFont typeface="Arial" pitchFamily="34" charset="0"/>
              <a:buChar char="•"/>
            </a:pPr>
            <a:r>
              <a:rPr lang="en-US" dirty="0" smtClean="0"/>
              <a:t>Always remember to initialize the semaphore</a:t>
            </a:r>
            <a:endParaRPr lang="en-US" dirty="0"/>
          </a:p>
          <a:p>
            <a:pPr marL="285750" indent="-285750">
              <a:buFont typeface="Arial" pitchFamily="34" charset="0"/>
              <a:buChar char="•"/>
            </a:pPr>
            <a:endParaRPr lang="en-US" dirty="0" smtClean="0"/>
          </a:p>
          <a:p>
            <a:endParaRPr lang="en-US" dirty="0"/>
          </a:p>
        </p:txBody>
      </p:sp>
      <p:sp>
        <p:nvSpPr>
          <p:cNvPr id="6" name="Rectangle 5"/>
          <p:cNvSpPr txBox="1">
            <a:spLocks noChangeArrowheads="1"/>
          </p:cNvSpPr>
          <p:nvPr/>
        </p:nvSpPr>
        <p:spPr>
          <a:xfrm>
            <a:off x="5013960" y="2590800"/>
            <a:ext cx="3657600" cy="2286000"/>
          </a:xfrm>
          <a:prstGeom prst="rect">
            <a:avLst/>
          </a:prstGeom>
          <a:solidFill>
            <a:schemeClr val="accent3">
              <a:lumMod val="40000"/>
              <a:lumOff val="60000"/>
            </a:schemeClr>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2400" b="0" i="1" u="none" strike="noStrike" kern="1200" cap="none" spc="0" normalizeH="0" baseline="0" noProof="0" dirty="0" smtClean="0">
                <a:ln>
                  <a:noFill/>
                </a:ln>
                <a:solidFill>
                  <a:schemeClr val="tx2">
                    <a:lumMod val="50000"/>
                  </a:schemeClr>
                </a:solidFill>
                <a:effectLst>
                  <a:outerShdw blurRad="38100" dist="38100" dir="2700000" algn="tl">
                    <a:srgbClr val="000000">
                      <a:alpha val="43137"/>
                    </a:srgbClr>
                  </a:outerShdw>
                </a:effectLst>
                <a:uLnTx/>
                <a:uFillTx/>
                <a:latin typeface="+mn-lt"/>
                <a:ea typeface="+mn-ea"/>
                <a:cs typeface="+mn-cs"/>
                <a:sym typeface="Symbol" pitchFamily="18" charset="2"/>
              </a:rPr>
              <a:t>up(S) </a:t>
            </a:r>
            <a:r>
              <a:rPr kumimoji="0" lang="en-US" sz="2400" b="0" i="0" u="none" strike="noStrike" kern="1200" cap="none" spc="0" normalizeH="0" baseline="0" noProof="0" dirty="0" smtClean="0">
                <a:ln>
                  <a:noFill/>
                </a:ln>
                <a:solidFill>
                  <a:schemeClr val="tx2">
                    <a:lumMod val="50000"/>
                  </a:schemeClr>
                </a:solidFill>
                <a:effectLst/>
                <a:uLnTx/>
                <a:uFillTx/>
                <a:latin typeface="+mn-lt"/>
                <a:ea typeface="+mn-ea"/>
                <a:cs typeface="+mn-cs"/>
                <a:sym typeface="Symbol" pitchFamily="18" charset="2"/>
              </a:rPr>
              <a:t>[the `v’ operation]</a:t>
            </a:r>
            <a:endParaRPr kumimoji="0" lang="en-US" sz="2400" b="1" i="0" u="none" strike="noStrike" kern="1200" cap="none" spc="0" normalizeH="0" baseline="0" noProof="0" dirty="0" smtClean="0">
              <a:ln>
                <a:noFill/>
              </a:ln>
              <a:solidFill>
                <a:schemeClr val="tx2">
                  <a:lumMod val="50000"/>
                </a:schemeClr>
              </a:solidFill>
              <a:effectLst/>
              <a:uLnTx/>
              <a:uFillTx/>
              <a:latin typeface="+mn-lt"/>
              <a:ea typeface="+mn-ea"/>
              <a:cs typeface="+mn-cs"/>
              <a:sym typeface="Symbol" pitchFamily="18" charset="2"/>
            </a:endParaRPr>
          </a:p>
          <a:p>
            <a:pPr marL="285750" marR="0" lvl="0" indent="-285750" eaLnBrk="0" fontAlgn="auto" hangingPunct="0">
              <a:lnSpc>
                <a:spcPct val="100000"/>
              </a:lnSpc>
              <a:spcBef>
                <a:spcPct val="20000"/>
              </a:spcBef>
              <a:spcAft>
                <a:spcPts val="0"/>
              </a:spcAft>
              <a:buClr>
                <a:schemeClr val="tx1"/>
              </a:buClr>
              <a:buSzPct val="75000"/>
              <a:tabLst/>
              <a:defRPr/>
            </a:pPr>
            <a:r>
              <a:rPr lang="en-US" b="1" dirty="0">
                <a:latin typeface="Tahoma" pitchFamily="34" charset="0"/>
                <a:cs typeface="Tahoma" pitchFamily="34" charset="0"/>
                <a:sym typeface="Symbol" pitchFamily="18" charset="2"/>
              </a:rPr>
              <a:t>If </a:t>
            </a:r>
            <a:r>
              <a:rPr lang="en-US" dirty="0">
                <a:latin typeface="Tahoma" pitchFamily="34" charset="0"/>
                <a:cs typeface="Tahoma" pitchFamily="34" charset="0"/>
                <a:sym typeface="Symbol" pitchFamily="18" charset="2"/>
              </a:rPr>
              <a:t>(there are blocked processes) wake-up one of them</a:t>
            </a:r>
          </a:p>
          <a:p>
            <a:pPr marL="285750" marR="0" lvl="0" indent="-285750" eaLnBrk="0" fontAlgn="auto" hangingPunct="0">
              <a:lnSpc>
                <a:spcPct val="100000"/>
              </a:lnSpc>
              <a:spcBef>
                <a:spcPct val="20000"/>
              </a:spcBef>
              <a:spcAft>
                <a:spcPts val="0"/>
              </a:spcAft>
              <a:buClr>
                <a:schemeClr val="tx1"/>
              </a:buClr>
              <a:buSzPct val="75000"/>
              <a:tabLst/>
              <a:defRPr/>
            </a:pPr>
            <a:r>
              <a:rPr lang="en-US" b="1" dirty="0">
                <a:latin typeface="Tahoma" pitchFamily="34" charset="0"/>
                <a:cs typeface="Tahoma" pitchFamily="34" charset="0"/>
                <a:sym typeface="Symbol" pitchFamily="18" charset="2"/>
              </a:rPr>
              <a:t>Else </a:t>
            </a:r>
          </a:p>
          <a:p>
            <a:pPr marL="285750" marR="0" lvl="0" indent="-285750" eaLnBrk="0" fontAlgn="auto" hangingPunct="0">
              <a:lnSpc>
                <a:spcPct val="100000"/>
              </a:lnSpc>
              <a:spcBef>
                <a:spcPct val="20000"/>
              </a:spcBef>
              <a:spcAft>
                <a:spcPts val="0"/>
              </a:spcAft>
              <a:buClr>
                <a:schemeClr val="tx1"/>
              </a:buClr>
              <a:buSzPct val="75000"/>
              <a:tabLst/>
              <a:defRPr/>
            </a:pPr>
            <a:r>
              <a:rPr lang="en-US" dirty="0">
                <a:latin typeface="Tahoma" pitchFamily="34" charset="0"/>
                <a:cs typeface="Tahoma" pitchFamily="34" charset="0"/>
                <a:sym typeface="Symbol" pitchFamily="18" charset="2"/>
              </a:rPr>
              <a:t>	S++</a:t>
            </a:r>
          </a:p>
        </p:txBody>
      </p:sp>
      <p:sp>
        <p:nvSpPr>
          <p:cNvPr id="7" name="Rectangle 7"/>
          <p:cNvSpPr>
            <a:spLocks noChangeArrowheads="1"/>
          </p:cNvSpPr>
          <p:nvPr/>
        </p:nvSpPr>
        <p:spPr bwMode="auto">
          <a:xfrm>
            <a:off x="457200" y="2590800"/>
            <a:ext cx="3657600" cy="2286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down(S)</a:t>
            </a:r>
            <a:r>
              <a:rPr lang="en-US" sz="2400" i="0" dirty="0">
                <a:solidFill>
                  <a:schemeClr val="tx2">
                    <a:lumMod val="50000"/>
                  </a:schemeClr>
                </a:solidFill>
                <a:latin typeface="Calibri" pitchFamily="34" charset="0"/>
                <a:cs typeface="Tahoma" pitchFamily="34" charset="0"/>
              </a:rPr>
              <a:t>  [the ‘p’ operation]</a:t>
            </a:r>
            <a:endParaRPr lang="en-US" sz="2400" i="0" dirty="0">
              <a:solidFill>
                <a:schemeClr val="tx2">
                  <a:lumMod val="50000"/>
                </a:schemeClr>
              </a:solidFill>
              <a:latin typeface="Calibri" pitchFamily="34" charset="0"/>
              <a:cs typeface="Tahoma" pitchFamily="34" charset="0"/>
              <a:sym typeface="Symbol" pitchFamily="18" charset="2"/>
            </a:endParaRPr>
          </a:p>
          <a:p>
            <a:pPr marL="285750" indent="-285750" eaLnBrk="0" hangingPunct="0">
              <a:spcBef>
                <a:spcPct val="20000"/>
              </a:spcBef>
              <a:buClr>
                <a:schemeClr val="tx1"/>
              </a:buClr>
              <a:buSzPct val="75000"/>
            </a:pPr>
            <a:r>
              <a:rPr lang="en-US" b="1" i="0" dirty="0" smtClean="0">
                <a:latin typeface="Tahoma" pitchFamily="34" charset="0"/>
                <a:cs typeface="Tahoma" pitchFamily="34" charset="0"/>
                <a:sym typeface="Symbol" pitchFamily="18" charset="2"/>
              </a:rPr>
              <a:t>If</a:t>
            </a:r>
            <a:r>
              <a:rPr lang="en-US" i="0" dirty="0" smtClean="0">
                <a:latin typeface="Tahoma" pitchFamily="34" charset="0"/>
                <a:cs typeface="Tahoma" pitchFamily="34" charset="0"/>
                <a:sym typeface="Symbol" pitchFamily="18" charset="2"/>
              </a:rPr>
              <a:t> (S</a:t>
            </a:r>
            <a:r>
              <a:rPr lang="en-US" i="0" dirty="0">
                <a:latin typeface="Courier New" pitchFamily="49" charset="0"/>
                <a:cs typeface="Tahoma" pitchFamily="34" charset="0"/>
                <a:sym typeface="Symbol" pitchFamily="18" charset="2"/>
              </a:rPr>
              <a:t>≤</a:t>
            </a:r>
            <a:r>
              <a:rPr lang="en-US" i="0" dirty="0" smtClean="0">
                <a:latin typeface="Tahoma" pitchFamily="34" charset="0"/>
                <a:cs typeface="Tahoma" pitchFamily="34" charset="0"/>
                <a:sym typeface="Symbol" pitchFamily="18" charset="2"/>
              </a:rPr>
              <a:t>0)</a:t>
            </a:r>
          </a:p>
          <a:p>
            <a:pPr marL="285750" indent="-285750" eaLnBrk="0" hangingPunct="0">
              <a:spcBef>
                <a:spcPct val="20000"/>
              </a:spcBef>
              <a:buClr>
                <a:schemeClr val="tx1"/>
              </a:buClr>
              <a:buSzPct val="75000"/>
            </a:pPr>
            <a:r>
              <a:rPr lang="en-US" dirty="0">
                <a:latin typeface="Tahoma" pitchFamily="34" charset="0"/>
                <a:cs typeface="Tahoma" pitchFamily="34" charset="0"/>
                <a:sym typeface="Symbol" pitchFamily="18" charset="2"/>
              </a:rPr>
              <a:t>	</a:t>
            </a:r>
            <a:r>
              <a:rPr lang="en-US" i="0" dirty="0" smtClean="0">
                <a:latin typeface="Tahoma" pitchFamily="34" charset="0"/>
                <a:cs typeface="Tahoma" pitchFamily="34" charset="0"/>
                <a:sym typeface="Symbol" pitchFamily="18" charset="2"/>
              </a:rPr>
              <a:t>the </a:t>
            </a:r>
            <a:r>
              <a:rPr lang="en-US" i="0" dirty="0">
                <a:latin typeface="Tahoma" pitchFamily="34" charset="0"/>
                <a:cs typeface="Tahoma" pitchFamily="34" charset="0"/>
                <a:sym typeface="Symbol" pitchFamily="18" charset="2"/>
              </a:rPr>
              <a:t>process is blocked. </a:t>
            </a:r>
            <a:r>
              <a:rPr lang="en-US" i="0" dirty="0" smtClean="0">
                <a:latin typeface="Tahoma" pitchFamily="34" charset="0"/>
                <a:cs typeface="Tahoma" pitchFamily="34" charset="0"/>
                <a:sym typeface="Symbol" pitchFamily="18" charset="2"/>
              </a:rPr>
              <a:t/>
            </a:r>
            <a:br>
              <a:rPr lang="en-US" i="0" dirty="0" smtClean="0">
                <a:latin typeface="Tahoma" pitchFamily="34" charset="0"/>
                <a:cs typeface="Tahoma" pitchFamily="34" charset="0"/>
                <a:sym typeface="Symbol" pitchFamily="18" charset="2"/>
              </a:rPr>
            </a:br>
            <a:r>
              <a:rPr lang="en-US" i="0" dirty="0" smtClean="0">
                <a:latin typeface="Tahoma" pitchFamily="34" charset="0"/>
                <a:cs typeface="Tahoma" pitchFamily="34" charset="0"/>
                <a:sym typeface="Symbol" pitchFamily="18" charset="2"/>
              </a:rPr>
              <a:t>It </a:t>
            </a:r>
            <a:r>
              <a:rPr lang="en-US" i="0" dirty="0">
                <a:latin typeface="Tahoma" pitchFamily="34" charset="0"/>
                <a:cs typeface="Tahoma" pitchFamily="34" charset="0"/>
                <a:sym typeface="Symbol" pitchFamily="18" charset="2"/>
              </a:rPr>
              <a:t>will resume execution only after it is woken-up</a:t>
            </a:r>
          </a:p>
          <a:p>
            <a:pPr marL="285750" indent="-285750" eaLnBrk="0" hangingPunct="0">
              <a:spcBef>
                <a:spcPct val="20000"/>
              </a:spcBef>
              <a:buClr>
                <a:schemeClr val="tx1"/>
              </a:buClr>
              <a:buSzPct val="75000"/>
            </a:pPr>
            <a:r>
              <a:rPr lang="en-US" b="1" i="0" dirty="0">
                <a:latin typeface="Tahoma" pitchFamily="34" charset="0"/>
                <a:cs typeface="Tahoma" pitchFamily="34" charset="0"/>
                <a:sym typeface="Symbol" pitchFamily="18" charset="2"/>
              </a:rPr>
              <a:t>Else</a:t>
            </a:r>
            <a:r>
              <a:rPr lang="en-US" i="0" dirty="0">
                <a:latin typeface="Tahoma" pitchFamily="34" charset="0"/>
                <a:cs typeface="Tahoma" pitchFamily="34" charset="0"/>
                <a:sym typeface="Symbol" pitchFamily="18" charset="2"/>
              </a:rPr>
              <a:t> </a:t>
            </a:r>
            <a:endParaRPr lang="en-US" i="0" dirty="0" smtClean="0">
              <a:latin typeface="Tahoma" pitchFamily="34" charset="0"/>
              <a:cs typeface="Tahoma" pitchFamily="34" charset="0"/>
              <a:sym typeface="Symbol" pitchFamily="18" charset="2"/>
            </a:endParaRPr>
          </a:p>
          <a:p>
            <a:pPr marL="285750" indent="-285750" eaLnBrk="0" hangingPunct="0">
              <a:spcBef>
                <a:spcPct val="20000"/>
              </a:spcBef>
              <a:buClr>
                <a:schemeClr val="tx1"/>
              </a:buClr>
              <a:buSzPct val="75000"/>
            </a:pPr>
            <a:r>
              <a:rPr lang="en-US" dirty="0">
                <a:latin typeface="Tahoma" pitchFamily="34" charset="0"/>
                <a:cs typeface="Tahoma" pitchFamily="34" charset="0"/>
                <a:sym typeface="Symbol" pitchFamily="18" charset="2"/>
              </a:rPr>
              <a:t>	</a:t>
            </a:r>
            <a:r>
              <a:rPr lang="en-US" i="0" dirty="0" smtClean="0">
                <a:latin typeface="Tahoma" pitchFamily="34" charset="0"/>
                <a:cs typeface="Tahoma" pitchFamily="34" charset="0"/>
                <a:sym typeface="Symbol" pitchFamily="18" charset="2"/>
              </a:rPr>
              <a:t>S-</a:t>
            </a:r>
            <a:r>
              <a:rPr lang="en-US" i="0" dirty="0">
                <a:latin typeface="Tahoma" pitchFamily="34" charset="0"/>
                <a:cs typeface="Tahoma" pitchFamily="34" charset="0"/>
                <a:sym typeface="Symbol" pitchFamily="18" charset="2"/>
              </a:rPr>
              <a:t>-</a:t>
            </a:r>
          </a:p>
        </p:txBody>
      </p:sp>
      <p:sp>
        <p:nvSpPr>
          <p:cNvPr id="9" name="Rectangle 7"/>
          <p:cNvSpPr>
            <a:spLocks noChangeArrowheads="1"/>
          </p:cNvSpPr>
          <p:nvPr/>
        </p:nvSpPr>
        <p:spPr bwMode="auto">
          <a:xfrm>
            <a:off x="457200" y="1524000"/>
            <a:ext cx="8229600" cy="762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Init(</a:t>
            </a:r>
            <a:r>
              <a:rPr lang="en-US" sz="2400" i="1" dirty="0" err="1"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i</a:t>
            </a: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a:t>
            </a:r>
            <a:r>
              <a:rPr lang="en-US" sz="2400" i="0" dirty="0" smtClean="0">
                <a:solidFill>
                  <a:schemeClr val="tx2">
                    <a:lumMod val="50000"/>
                  </a:schemeClr>
                </a:solidFill>
                <a:latin typeface="Calibri" pitchFamily="34" charset="0"/>
                <a:cs typeface="Tahoma" pitchFamily="34" charset="0"/>
              </a:rPr>
              <a:t> </a:t>
            </a:r>
          </a:p>
          <a:p>
            <a:pPr marL="285750" indent="-285750" eaLnBrk="0" hangingPunct="0">
              <a:spcBef>
                <a:spcPct val="20000"/>
              </a:spcBef>
              <a:buClr>
                <a:schemeClr val="tx1"/>
              </a:buClr>
              <a:buSzPct val="75000"/>
            </a:pPr>
            <a:r>
              <a:rPr lang="en-US" dirty="0">
                <a:latin typeface="Tahoma" pitchFamily="34" charset="0"/>
                <a:cs typeface="Tahoma" pitchFamily="34" charset="0"/>
                <a:sym typeface="Symbol" pitchFamily="18" charset="2"/>
              </a:rPr>
              <a:t>	</a:t>
            </a:r>
            <a:r>
              <a:rPr lang="en-US" i="0" dirty="0" smtClean="0">
                <a:latin typeface="Tahoma" pitchFamily="34" charset="0"/>
                <a:cs typeface="Tahoma" pitchFamily="34" charset="0"/>
                <a:sym typeface="Symbol" pitchFamily="18" charset="2"/>
              </a:rPr>
              <a:t>S = </a:t>
            </a:r>
            <a:r>
              <a:rPr lang="en-US" i="0" dirty="0" err="1" smtClean="0">
                <a:latin typeface="Tahoma" pitchFamily="34" charset="0"/>
                <a:cs typeface="Tahoma" pitchFamily="34" charset="0"/>
                <a:sym typeface="Symbol" pitchFamily="18" charset="2"/>
              </a:rPr>
              <a:t>i</a:t>
            </a:r>
            <a:endParaRPr lang="en-US" i="0" dirty="0">
              <a:latin typeface="Tahoma" pitchFamily="34" charset="0"/>
              <a:cs typeface="Tahoma" pitchFamily="34" charset="0"/>
              <a:sym typeface="Symbol" pitchFamily="18" charset="2"/>
            </a:endParaRPr>
          </a:p>
        </p:txBody>
      </p:sp>
    </p:spTree>
    <p:extLst>
      <p:ext uri="{BB962C8B-B14F-4D97-AF65-F5344CB8AC3E}">
        <p14:creationId xmlns:p14="http://schemas.microsoft.com/office/powerpoint/2010/main" val="1526230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a:r>
              <a:rPr lang="en-US" dirty="0" smtClean="0"/>
              <a:t>Question 5b</a:t>
            </a:r>
            <a:endParaRPr lang="en-US" b="1" dirty="0" smtClean="0">
              <a:cs typeface="Times New Roman" pitchFamily="18" charset="0"/>
            </a:endParaRPr>
          </a:p>
        </p:txBody>
      </p:sp>
      <p:sp>
        <p:nvSpPr>
          <p:cNvPr id="13315" name="Rectangle 3"/>
          <p:cNvSpPr>
            <a:spLocks noGrp="1" noChangeArrowheads="1"/>
          </p:cNvSpPr>
          <p:nvPr>
            <p:ph type="body" idx="1"/>
          </p:nvPr>
        </p:nvSpPr>
        <p:spPr/>
        <p:txBody>
          <a:bodyPr/>
          <a:lstStyle/>
          <a:p>
            <a:pPr marL="0" indent="-660400" algn="r" rtl="1">
              <a:lnSpc>
                <a:spcPct val="80000"/>
              </a:lnSpc>
              <a:buFontTx/>
              <a:buNone/>
            </a:pPr>
            <a:r>
              <a:rPr lang="he-IL" sz="2000" dirty="0" smtClean="0"/>
              <a:t>תארו במדויק תסריט בו מספר תהליכים מבצעים פעולות על המימוש לעיל ובו המימוש אינו מקיים סמאנטיקה זו.</a:t>
            </a:r>
          </a:p>
          <a:p>
            <a:pPr marL="660400" indent="-660400" algn="r" rtl="1">
              <a:lnSpc>
                <a:spcPct val="80000"/>
              </a:lnSpc>
              <a:buFontTx/>
              <a:buNone/>
            </a:pPr>
            <a:endParaRPr lang="en-US" sz="2000" dirty="0" smtClean="0">
              <a:cs typeface="Arial" pitchFamily="34" charset="0"/>
            </a:endParaRPr>
          </a:p>
          <a:p>
            <a:pPr marL="660400" indent="-660400" algn="l">
              <a:lnSpc>
                <a:spcPct val="80000"/>
              </a:lnSpc>
              <a:buFontTx/>
              <a:buNone/>
            </a:pPr>
            <a:r>
              <a:rPr lang="en-US" sz="2000" dirty="0" smtClean="0">
                <a:cs typeface="Arial" pitchFamily="34" charset="0"/>
              </a:rPr>
              <a:t>Process p1 does down and stops prior to </a:t>
            </a:r>
            <a:r>
              <a:rPr lang="en-US" sz="2000" dirty="0" err="1" smtClean="0">
                <a:cs typeface="Arial" pitchFamily="34" charset="0"/>
              </a:rPr>
              <a:t>b.down</a:t>
            </a:r>
            <a:endParaRPr lang="en-US" sz="2000" dirty="0" smtClean="0">
              <a:cs typeface="Arial" pitchFamily="34" charset="0"/>
            </a:endParaRPr>
          </a:p>
          <a:p>
            <a:pPr marL="660400" indent="-660400" algn="l">
              <a:lnSpc>
                <a:spcPct val="80000"/>
              </a:lnSpc>
              <a:buFontTx/>
              <a:buNone/>
            </a:pPr>
            <a:r>
              <a:rPr lang="en-US" sz="2000" dirty="0" smtClean="0">
                <a:cs typeface="Arial" pitchFamily="34" charset="0"/>
              </a:rPr>
              <a:t>Process p2 does down and stops prior to </a:t>
            </a:r>
            <a:r>
              <a:rPr lang="en-US" sz="2000" dirty="0" err="1" smtClean="0">
                <a:cs typeface="Arial" pitchFamily="34" charset="0"/>
              </a:rPr>
              <a:t>b.down</a:t>
            </a:r>
            <a:endParaRPr lang="en-US" sz="2000" dirty="0" smtClean="0">
              <a:cs typeface="Arial" pitchFamily="34" charset="0"/>
            </a:endParaRPr>
          </a:p>
          <a:p>
            <a:pPr marL="660400" indent="-660400" algn="l">
              <a:lnSpc>
                <a:spcPct val="80000"/>
              </a:lnSpc>
              <a:buFontTx/>
              <a:buNone/>
            </a:pPr>
            <a:r>
              <a:rPr lang="en-US" sz="2000" dirty="0" smtClean="0">
                <a:cs typeface="Arial" pitchFamily="34" charset="0"/>
              </a:rPr>
              <a:t>Process p3 does up and finishes the operation (b == 1)</a:t>
            </a:r>
          </a:p>
          <a:p>
            <a:pPr marL="660400" indent="-660400" algn="l">
              <a:lnSpc>
                <a:spcPct val="80000"/>
              </a:lnSpc>
              <a:buFontTx/>
              <a:buNone/>
            </a:pPr>
            <a:r>
              <a:rPr lang="en-US" sz="2000" dirty="0" smtClean="0">
                <a:cs typeface="Arial" pitchFamily="34" charset="0"/>
              </a:rPr>
              <a:t>Process p4 does up and finishes the operation (b == 2)</a:t>
            </a:r>
          </a:p>
          <a:p>
            <a:pPr marL="660400" indent="-660400" algn="l">
              <a:lnSpc>
                <a:spcPct val="80000"/>
              </a:lnSpc>
              <a:buFontTx/>
              <a:buNone/>
            </a:pPr>
            <a:r>
              <a:rPr lang="en-US" sz="2000" dirty="0" smtClean="0">
                <a:cs typeface="Arial" pitchFamily="34" charset="0"/>
              </a:rPr>
              <a:t>Process p5 does down and finishes the operation (b == 1)</a:t>
            </a:r>
          </a:p>
          <a:p>
            <a:pPr marL="660400" indent="-660400" algn="l">
              <a:lnSpc>
                <a:spcPct val="80000"/>
              </a:lnSpc>
              <a:buFontTx/>
              <a:buNone/>
            </a:pPr>
            <a:r>
              <a:rPr lang="en-US" sz="2000" dirty="0" smtClean="0">
                <a:cs typeface="Arial" pitchFamily="34" charset="0"/>
              </a:rPr>
              <a:t>Process p6 does down and finishes the operation (b == 0)</a:t>
            </a:r>
            <a:endParaRPr lang="he-IL" sz="2000" dirty="0" smtClean="0"/>
          </a:p>
          <a:p>
            <a:pPr marL="660400" indent="-660400" algn="r" rtl="1">
              <a:lnSpc>
                <a:spcPct val="80000"/>
              </a:lnSpc>
              <a:buFontTx/>
              <a:buNone/>
            </a:pPr>
            <a:endParaRPr lang="he-IL" sz="2000" dirty="0" smtClean="0"/>
          </a:p>
          <a:p>
            <a:pPr marL="0" indent="-660400" algn="r" rtl="1">
              <a:lnSpc>
                <a:spcPct val="80000"/>
              </a:lnSpc>
              <a:buFontTx/>
              <a:buNone/>
            </a:pPr>
            <a:r>
              <a:rPr lang="he-IL" sz="2000" dirty="0" smtClean="0"/>
              <a:t>התסריט אינו אפשרי כאשר משתמשים </a:t>
            </a:r>
            <a:r>
              <a:rPr lang="he-IL" sz="2000" dirty="0" err="1" smtClean="0"/>
              <a:t>בסמפור</a:t>
            </a:r>
            <a:r>
              <a:rPr lang="he-IL" sz="2000" dirty="0" smtClean="0"/>
              <a:t> בינארי מכיוון שלא יכול להיות מצב שבו שני תהליכים יעשו </a:t>
            </a:r>
            <a:r>
              <a:rPr lang="en-US" sz="2000" dirty="0" smtClean="0">
                <a:cs typeface="Arial" pitchFamily="34" charset="0"/>
              </a:rPr>
              <a:t>DOWN</a:t>
            </a:r>
            <a:r>
              <a:rPr lang="he-IL" sz="2000" dirty="0" smtClean="0"/>
              <a:t> ושניהם יצליחו.</a:t>
            </a:r>
            <a:endParaRPr lang="en-US" sz="2000" dirty="0" smtClean="0">
              <a:cs typeface="Arial" pitchFamily="34" charset="0"/>
            </a:endParaRPr>
          </a:p>
        </p:txBody>
      </p:sp>
      <p:sp>
        <p:nvSpPr>
          <p:cNvPr id="4" name="Slide Number Placeholder 3"/>
          <p:cNvSpPr>
            <a:spLocks noGrp="1"/>
          </p:cNvSpPr>
          <p:nvPr>
            <p:ph type="sldNum" sz="quarter" idx="12"/>
          </p:nvPr>
        </p:nvSpPr>
        <p:spPr/>
        <p:txBody>
          <a:bodyPr/>
          <a:lstStyle/>
          <a:p>
            <a:pPr>
              <a:defRPr/>
            </a:pPr>
            <a:fld id="{E2DFB0B1-C207-4B52-B3EE-8C2DEBD2B9A8}" type="slidenum">
              <a:rPr lang="he-IL" smtClean="0">
                <a:solidFill>
                  <a:prstClr val="black">
                    <a:tint val="75000"/>
                  </a:prstClr>
                </a:solidFill>
              </a:rPr>
              <a:pPr>
                <a:defRPr/>
              </a:pPr>
              <a:t>30</a:t>
            </a:fld>
            <a:endParaRPr lang="he-IL">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POSIX synchronization primitives</a:t>
            </a:r>
            <a:endParaRPr lang="en-US" dirty="0"/>
          </a:p>
        </p:txBody>
      </p:sp>
      <p:sp>
        <p:nvSpPr>
          <p:cNvPr id="3" name="Content Placeholder 2"/>
          <p:cNvSpPr>
            <a:spLocks noGrp="1"/>
          </p:cNvSpPr>
          <p:nvPr>
            <p:ph idx="1"/>
          </p:nvPr>
        </p:nvSpPr>
        <p:spPr/>
        <p:txBody>
          <a:bodyPr/>
          <a:lstStyle/>
          <a:p>
            <a:r>
              <a:rPr lang="en-US" dirty="0" smtClean="0"/>
              <a:t>POSIX defines the following:</a:t>
            </a:r>
          </a:p>
          <a:p>
            <a:pPr lvl="1"/>
            <a:r>
              <a:rPr lang="en-US" dirty="0" smtClean="0"/>
              <a:t>Semaphore (counting)</a:t>
            </a:r>
          </a:p>
          <a:p>
            <a:pPr lvl="1"/>
            <a:r>
              <a:rPr lang="en-US" dirty="0" smtClean="0"/>
              <a:t>Mutex</a:t>
            </a:r>
          </a:p>
          <a:p>
            <a:pPr lvl="1"/>
            <a:r>
              <a:rPr lang="en-US" dirty="0" smtClean="0"/>
              <a:t>Condition variable</a:t>
            </a:r>
          </a:p>
          <a:p>
            <a:pPr lvl="1"/>
            <a:r>
              <a:rPr lang="en-US" dirty="0" smtClean="0"/>
              <a:t>Read/Write locks</a:t>
            </a:r>
            <a:endParaRPr lang="en-US" dirty="0"/>
          </a:p>
        </p:txBody>
      </p:sp>
    </p:spTree>
    <p:extLst>
      <p:ext uri="{BB962C8B-B14F-4D97-AF65-F5344CB8AC3E}">
        <p14:creationId xmlns:p14="http://schemas.microsoft.com/office/powerpoint/2010/main" val="64457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Mutex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Resembles a binary semaphore, but has the notion of ownership. I.e., only the thread which locked the mutex is allowed to unlock it. Supports the following operations:</a:t>
            </a:r>
          </a:p>
          <a:p>
            <a:r>
              <a:rPr lang="en-US" dirty="0" err="1" smtClean="0"/>
              <a:t>pthread_mutex_init</a:t>
            </a:r>
            <a:r>
              <a:rPr lang="en-US" dirty="0" smtClean="0"/>
              <a:t> </a:t>
            </a:r>
            <a:r>
              <a:rPr lang="en-US" dirty="0"/>
              <a:t>(</a:t>
            </a:r>
            <a:r>
              <a:rPr lang="en-US" dirty="0" err="1"/>
              <a:t>mutex,attr</a:t>
            </a:r>
            <a:r>
              <a:rPr lang="en-US" dirty="0"/>
              <a:t>)</a:t>
            </a:r>
          </a:p>
          <a:p>
            <a:r>
              <a:rPr lang="en-US" dirty="0" err="1" smtClean="0"/>
              <a:t>pthread_mutex_destroy</a:t>
            </a:r>
            <a:r>
              <a:rPr lang="en-US" dirty="0" smtClean="0"/>
              <a:t> </a:t>
            </a:r>
            <a:r>
              <a:rPr lang="en-US" dirty="0"/>
              <a:t>(</a:t>
            </a:r>
            <a:r>
              <a:rPr lang="en-US" dirty="0" smtClean="0"/>
              <a:t>mutex)</a:t>
            </a:r>
            <a:endParaRPr lang="en-US" dirty="0"/>
          </a:p>
          <a:p>
            <a:r>
              <a:rPr lang="en-US" dirty="0" err="1" smtClean="0"/>
              <a:t>pthread_mutex_lock</a:t>
            </a:r>
            <a:r>
              <a:rPr lang="en-US" dirty="0" smtClean="0"/>
              <a:t> </a:t>
            </a:r>
            <a:r>
              <a:rPr lang="en-US" dirty="0"/>
              <a:t>(mutex</a:t>
            </a:r>
            <a:r>
              <a:rPr lang="en-US" dirty="0" smtClean="0"/>
              <a:t>)</a:t>
            </a:r>
            <a:endParaRPr lang="en-US" dirty="0"/>
          </a:p>
          <a:p>
            <a:r>
              <a:rPr lang="en-US" dirty="0" err="1" smtClean="0"/>
              <a:t>pthread_mutex_trylock</a:t>
            </a:r>
            <a:r>
              <a:rPr lang="en-US" dirty="0" smtClean="0"/>
              <a:t> </a:t>
            </a:r>
            <a:r>
              <a:rPr lang="en-US" dirty="0"/>
              <a:t>(mutex</a:t>
            </a:r>
            <a:r>
              <a:rPr lang="en-US" dirty="0" smtClean="0"/>
              <a:t>)</a:t>
            </a:r>
            <a:endParaRPr lang="en-US" dirty="0"/>
          </a:p>
          <a:p>
            <a:r>
              <a:rPr lang="en-US" dirty="0" err="1" smtClean="0"/>
              <a:t>pthread_mutex_unlock</a:t>
            </a:r>
            <a:r>
              <a:rPr lang="en-US" dirty="0" smtClean="0"/>
              <a:t> </a:t>
            </a:r>
            <a:r>
              <a:rPr lang="en-US" dirty="0"/>
              <a:t>(mutex</a:t>
            </a:r>
            <a:r>
              <a:rPr lang="en-US" dirty="0" smtClean="0"/>
              <a:t>)</a:t>
            </a:r>
            <a:endParaRPr lang="en-US" dirty="0"/>
          </a:p>
        </p:txBody>
      </p:sp>
    </p:spTree>
    <p:extLst>
      <p:ext uri="{BB962C8B-B14F-4D97-AF65-F5344CB8AC3E}">
        <p14:creationId xmlns:p14="http://schemas.microsoft.com/office/powerpoint/2010/main" val="2381153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304800" y="685800"/>
            <a:ext cx="8534400" cy="6272486"/>
          </a:xfrm>
          <a:prstGeom prst="rect">
            <a:avLst/>
          </a:prstGeom>
        </p:spPr>
        <p:txBody>
          <a:bodyPr wrap="square">
            <a:spAutoFit/>
          </a:bodyPr>
          <a:lstStyle/>
          <a:p>
            <a:pPr marL="457200" indent="-457200" fontAlgn="base">
              <a:buFont typeface="Arial" pitchFamily="34" charset="0"/>
              <a:buChar char="•"/>
            </a:pPr>
            <a:r>
              <a:rPr lang="en-US" sz="3200" dirty="0" err="1"/>
              <a:t>pthread_mutex_init</a:t>
            </a:r>
            <a:r>
              <a:rPr lang="en-US" sz="3200" dirty="0"/>
              <a:t> (</a:t>
            </a:r>
            <a:r>
              <a:rPr lang="en-US" sz="3200" dirty="0" err="1"/>
              <a:t>mutex,attr</a:t>
            </a:r>
            <a:r>
              <a:rPr lang="en-US" sz="3200" dirty="0" smtClean="0"/>
              <a:t>)</a:t>
            </a:r>
            <a:endParaRPr lang="en-US" sz="3000" dirty="0" smtClean="0"/>
          </a:p>
          <a:p>
            <a:pPr lvl="1" fontAlgn="base"/>
            <a:r>
              <a:rPr lang="en-US" sz="2800" dirty="0"/>
              <a:t>The attributes allow you to set or get:</a:t>
            </a:r>
          </a:p>
          <a:p>
            <a:pPr marL="800100" lvl="1" indent="-342900" fontAlgn="base">
              <a:lnSpc>
                <a:spcPct val="80000"/>
              </a:lnSpc>
              <a:spcBef>
                <a:spcPct val="20000"/>
              </a:spcBef>
              <a:buFont typeface="Arial" pitchFamily="34" charset="0"/>
              <a:buChar char="•"/>
            </a:pPr>
            <a:r>
              <a:rPr lang="en-US" sz="2800" dirty="0"/>
              <a:t>the </a:t>
            </a:r>
            <a:r>
              <a:rPr lang="en-US" sz="2800" dirty="0">
                <a:hlinkClick r:id="rId2"/>
              </a:rPr>
              <a:t>type</a:t>
            </a:r>
            <a:r>
              <a:rPr lang="en-US" sz="2800" dirty="0"/>
              <a:t> (deadlocking, deadlock-detecting, recursive, </a:t>
            </a:r>
            <a:r>
              <a:rPr lang="en-US" sz="2800" dirty="0" err="1"/>
              <a:t>etc</a:t>
            </a:r>
            <a:r>
              <a:rPr lang="en-US" sz="2800" dirty="0"/>
              <a:t>).</a:t>
            </a:r>
          </a:p>
          <a:p>
            <a:pPr marL="800100" lvl="1" indent="-342900" fontAlgn="base">
              <a:lnSpc>
                <a:spcPct val="80000"/>
              </a:lnSpc>
              <a:spcBef>
                <a:spcPct val="20000"/>
              </a:spcBef>
              <a:buFont typeface="Arial" pitchFamily="34" charset="0"/>
              <a:buChar char="•"/>
            </a:pPr>
            <a:r>
              <a:rPr lang="en-US" sz="2800" dirty="0"/>
              <a:t>the </a:t>
            </a:r>
            <a:r>
              <a:rPr lang="en-US" sz="2800" dirty="0">
                <a:hlinkClick r:id="rId3"/>
              </a:rPr>
              <a:t>robustness</a:t>
            </a:r>
            <a:r>
              <a:rPr lang="en-US" sz="2800" dirty="0"/>
              <a:t> (what happens when you acquire a </a:t>
            </a:r>
            <a:r>
              <a:rPr lang="en-US" sz="2800" dirty="0" err="1"/>
              <a:t>mutex</a:t>
            </a:r>
            <a:r>
              <a:rPr lang="en-US" sz="2800" dirty="0"/>
              <a:t> and the original owner died while possessing it).</a:t>
            </a:r>
          </a:p>
          <a:p>
            <a:pPr marL="800100" lvl="1" indent="-342900" fontAlgn="base">
              <a:lnSpc>
                <a:spcPct val="80000"/>
              </a:lnSpc>
              <a:spcBef>
                <a:spcPct val="20000"/>
              </a:spcBef>
              <a:buFont typeface="Arial" pitchFamily="34" charset="0"/>
              <a:buChar char="•"/>
            </a:pPr>
            <a:r>
              <a:rPr lang="en-US" sz="2800" dirty="0"/>
              <a:t>the </a:t>
            </a:r>
            <a:r>
              <a:rPr lang="en-US" sz="2800" dirty="0">
                <a:hlinkClick r:id="rId4"/>
              </a:rPr>
              <a:t>process-shared attribute</a:t>
            </a:r>
            <a:r>
              <a:rPr lang="en-US" sz="2800" dirty="0"/>
              <a:t> (for sharing a </a:t>
            </a:r>
            <a:r>
              <a:rPr lang="en-US" sz="2800" dirty="0" err="1"/>
              <a:t>mutex</a:t>
            </a:r>
            <a:r>
              <a:rPr lang="en-US" sz="2800" dirty="0"/>
              <a:t> across process boundaries, useful for multi-threading and multi-processing).</a:t>
            </a:r>
          </a:p>
          <a:p>
            <a:pPr marL="800100" lvl="1" indent="-342900" fontAlgn="base">
              <a:lnSpc>
                <a:spcPct val="80000"/>
              </a:lnSpc>
              <a:spcBef>
                <a:spcPct val="20000"/>
              </a:spcBef>
              <a:buFont typeface="Arial" pitchFamily="34" charset="0"/>
              <a:buChar char="•"/>
            </a:pPr>
            <a:r>
              <a:rPr lang="en-US" sz="2800" dirty="0"/>
              <a:t>the </a:t>
            </a:r>
            <a:r>
              <a:rPr lang="en-US" sz="2800" dirty="0">
                <a:hlinkClick r:id="rId5"/>
              </a:rPr>
              <a:t>protocol</a:t>
            </a:r>
            <a:r>
              <a:rPr lang="en-US" sz="2800" dirty="0"/>
              <a:t> (how a thread behaves in terms of priority when a higher-priority thread wants the </a:t>
            </a:r>
            <a:r>
              <a:rPr lang="en-US" sz="2800" dirty="0" err="1"/>
              <a:t>mutex</a:t>
            </a:r>
            <a:r>
              <a:rPr lang="en-US" sz="2800" dirty="0"/>
              <a:t>).</a:t>
            </a:r>
          </a:p>
          <a:p>
            <a:pPr marL="800100" lvl="1" indent="-342900" fontAlgn="base">
              <a:lnSpc>
                <a:spcPct val="80000"/>
              </a:lnSpc>
              <a:spcBef>
                <a:spcPct val="20000"/>
              </a:spcBef>
              <a:buFont typeface="Arial" pitchFamily="34" charset="0"/>
              <a:buChar char="•"/>
            </a:pPr>
            <a:r>
              <a:rPr lang="en-US" sz="2800" dirty="0"/>
              <a:t>the </a:t>
            </a:r>
            <a:r>
              <a:rPr lang="en-US" sz="2800" dirty="0">
                <a:hlinkClick r:id="rId6"/>
              </a:rPr>
              <a:t>priority ceiling</a:t>
            </a:r>
            <a:r>
              <a:rPr lang="en-US" sz="2800" dirty="0"/>
              <a:t> </a:t>
            </a:r>
            <a:r>
              <a:rPr lang="en-US" sz="2800" dirty="0" smtClean="0"/>
              <a:t>(the </a:t>
            </a:r>
            <a:r>
              <a:rPr lang="en-US" sz="2800" dirty="0"/>
              <a:t>minimum priority level at which the critical section will run, a way of preventing priority inversion).</a:t>
            </a:r>
          </a:p>
        </p:txBody>
      </p:sp>
    </p:spTree>
    <p:extLst>
      <p:ext uri="{BB962C8B-B14F-4D97-AF65-F5344CB8AC3E}">
        <p14:creationId xmlns:p14="http://schemas.microsoft.com/office/powerpoint/2010/main" val="2771150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228600"/>
            <a:ext cx="8763000" cy="6118598"/>
          </a:xfrm>
          <a:prstGeom prst="rect">
            <a:avLst/>
          </a:prstGeom>
        </p:spPr>
        <p:txBody>
          <a:bodyPr wrap="square">
            <a:spAutoFit/>
          </a:bodyPr>
          <a:lstStyle/>
          <a:p>
            <a:pPr marL="457200" indent="-457200">
              <a:buFont typeface="Arial" pitchFamily="34" charset="0"/>
              <a:buChar char="•"/>
            </a:pPr>
            <a:r>
              <a:rPr lang="en-US" sz="3200" dirty="0" err="1"/>
              <a:t>pthread_mutex_lock</a:t>
            </a:r>
            <a:r>
              <a:rPr lang="en-US" sz="3200" dirty="0"/>
              <a:t>  </a:t>
            </a:r>
            <a:r>
              <a:rPr lang="en-US" sz="3200" dirty="0" smtClean="0"/>
              <a:t>VS. </a:t>
            </a:r>
            <a:r>
              <a:rPr lang="en-US" sz="3200" dirty="0" err="1" smtClean="0"/>
              <a:t>pthread_mutex_trylock</a:t>
            </a:r>
            <a:endParaRPr lang="en-US" sz="3000" dirty="0" smtClean="0"/>
          </a:p>
          <a:p>
            <a:pPr marL="800100" lvl="1" indent="-342900">
              <a:lnSpc>
                <a:spcPct val="80000"/>
              </a:lnSpc>
              <a:spcBef>
                <a:spcPct val="20000"/>
              </a:spcBef>
              <a:buFont typeface="Arial" pitchFamily="34" charset="0"/>
              <a:buChar char="•"/>
            </a:pPr>
            <a:r>
              <a:rPr lang="en-US" sz="2800" dirty="0"/>
              <a:t>The </a:t>
            </a:r>
            <a:r>
              <a:rPr lang="en-US" sz="2800" dirty="0" err="1"/>
              <a:t>pthread_mutex_trylock</a:t>
            </a:r>
            <a:r>
              <a:rPr lang="en-US" sz="2800" dirty="0"/>
              <a:t>() function shall be equivalent to </a:t>
            </a:r>
            <a:r>
              <a:rPr lang="en-US" sz="2800" dirty="0" err="1"/>
              <a:t>pthread_mutex_lock</a:t>
            </a:r>
            <a:r>
              <a:rPr lang="en-US" sz="2800" dirty="0"/>
              <a:t>(), except that if the </a:t>
            </a:r>
            <a:r>
              <a:rPr lang="en-US" sz="2800" dirty="0" err="1"/>
              <a:t>mutex</a:t>
            </a:r>
            <a:r>
              <a:rPr lang="en-US" sz="2800" dirty="0"/>
              <a:t> object referenced by </a:t>
            </a:r>
            <a:r>
              <a:rPr lang="en-US" sz="2800" dirty="0" err="1"/>
              <a:t>mutex</a:t>
            </a:r>
            <a:r>
              <a:rPr lang="en-US" sz="2800" dirty="0"/>
              <a:t> is currently locked the call shall return immediately.</a:t>
            </a:r>
          </a:p>
          <a:p>
            <a:pPr marL="800100" lvl="1" indent="-342900">
              <a:lnSpc>
                <a:spcPct val="80000"/>
              </a:lnSpc>
              <a:spcBef>
                <a:spcPct val="20000"/>
              </a:spcBef>
              <a:buFont typeface="Arial" pitchFamily="34" charset="0"/>
              <a:buChar char="•"/>
            </a:pPr>
            <a:endParaRPr lang="en-US" sz="2800" dirty="0"/>
          </a:p>
          <a:p>
            <a:pPr marL="800100" lvl="1" indent="-342900">
              <a:lnSpc>
                <a:spcPct val="80000"/>
              </a:lnSpc>
              <a:spcBef>
                <a:spcPct val="20000"/>
              </a:spcBef>
              <a:buFont typeface="Arial" pitchFamily="34" charset="0"/>
              <a:buChar char="•"/>
            </a:pPr>
            <a:r>
              <a:rPr lang="en-US" sz="2800" dirty="0"/>
              <a:t>If successful, the </a:t>
            </a:r>
            <a:r>
              <a:rPr lang="en-US" sz="2800" dirty="0" err="1"/>
              <a:t>pthread_mutex_lock</a:t>
            </a:r>
            <a:r>
              <a:rPr lang="en-US" sz="2800" dirty="0"/>
              <a:t>() and </a:t>
            </a:r>
            <a:r>
              <a:rPr lang="en-US" sz="2800" dirty="0" err="1"/>
              <a:t>pthread_mutex_unlock</a:t>
            </a:r>
            <a:r>
              <a:rPr lang="en-US" sz="2800" dirty="0"/>
              <a:t>() functions shall return zero; otherwise, an error number shall be returned to indicate the error.</a:t>
            </a:r>
          </a:p>
          <a:p>
            <a:pPr marL="800100" lvl="1" indent="-342900">
              <a:lnSpc>
                <a:spcPct val="80000"/>
              </a:lnSpc>
              <a:spcBef>
                <a:spcPct val="20000"/>
              </a:spcBef>
              <a:buFont typeface="Arial" pitchFamily="34" charset="0"/>
              <a:buChar char="•"/>
            </a:pPr>
            <a:endParaRPr lang="en-US" sz="2800" dirty="0"/>
          </a:p>
          <a:p>
            <a:pPr marL="800100" lvl="1" indent="-342900">
              <a:lnSpc>
                <a:spcPct val="80000"/>
              </a:lnSpc>
              <a:spcBef>
                <a:spcPct val="20000"/>
              </a:spcBef>
              <a:buFont typeface="Arial" pitchFamily="34" charset="0"/>
              <a:buChar char="•"/>
            </a:pPr>
            <a:r>
              <a:rPr lang="en-US" sz="2800" dirty="0"/>
              <a:t>The </a:t>
            </a:r>
            <a:r>
              <a:rPr lang="en-US" sz="2800" dirty="0" err="1"/>
              <a:t>pthread_mutex_trylock</a:t>
            </a:r>
            <a:r>
              <a:rPr lang="en-US" sz="2800" dirty="0"/>
              <a:t>() function shall return zero if a lock on the </a:t>
            </a:r>
            <a:r>
              <a:rPr lang="en-US" sz="2800" dirty="0" err="1"/>
              <a:t>mutex</a:t>
            </a:r>
            <a:r>
              <a:rPr lang="en-US" sz="2800" dirty="0"/>
              <a:t> object referenced by </a:t>
            </a:r>
            <a:r>
              <a:rPr lang="en-US" sz="2800" dirty="0" err="1"/>
              <a:t>mutex</a:t>
            </a:r>
            <a:r>
              <a:rPr lang="en-US" sz="2800" dirty="0"/>
              <a:t> is acquired. Otherwise, an error number is returned to indicate the error.</a:t>
            </a:r>
          </a:p>
          <a:p>
            <a:pPr lvl="1"/>
            <a:endParaRPr lang="en-US" dirty="0"/>
          </a:p>
        </p:txBody>
      </p:sp>
    </p:spTree>
    <p:extLst>
      <p:ext uri="{BB962C8B-B14F-4D97-AF65-F5344CB8AC3E}">
        <p14:creationId xmlns:p14="http://schemas.microsoft.com/office/powerpoint/2010/main" val="3369889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Are used to wait </a:t>
            </a:r>
            <a:r>
              <a:rPr lang="en-US" dirty="0"/>
              <a:t>until a particular condition occurs</a:t>
            </a:r>
            <a:r>
              <a:rPr lang="en-US" dirty="0" smtClean="0"/>
              <a:t>. Enable </a:t>
            </a:r>
            <a:r>
              <a:rPr lang="en-US" dirty="0"/>
              <a:t>threads to atomically release a lock and enter the sleeping state</a:t>
            </a:r>
            <a:r>
              <a:rPr lang="en-US" dirty="0" smtClean="0"/>
              <a:t>. </a:t>
            </a:r>
            <a:r>
              <a:rPr lang="en-US" dirty="0" smtClean="0">
                <a:effectLst>
                  <a:outerShdw blurRad="38100" dist="38100" dir="2700000" algn="tl">
                    <a:srgbClr val="000000">
                      <a:alpha val="43137"/>
                    </a:srgbClr>
                  </a:outerShdw>
                </a:effectLst>
              </a:rPr>
              <a:t>A mutex must be associated with a condition variable</a:t>
            </a:r>
            <a:r>
              <a:rPr lang="en-US" dirty="0" smtClean="0"/>
              <a:t>. Supports </a:t>
            </a:r>
            <a:r>
              <a:rPr lang="en-US" dirty="0"/>
              <a:t>the following operations</a:t>
            </a:r>
            <a:r>
              <a:rPr lang="en-US" dirty="0" smtClean="0"/>
              <a:t>:</a:t>
            </a:r>
          </a:p>
          <a:p>
            <a:r>
              <a:rPr lang="en-US" dirty="0" err="1" smtClean="0"/>
              <a:t>pthread_cond_init</a:t>
            </a:r>
            <a:r>
              <a:rPr lang="en-US" dirty="0"/>
              <a:t> (condition</a:t>
            </a:r>
            <a:r>
              <a:rPr lang="en-US" dirty="0" smtClean="0"/>
              <a:t>, </a:t>
            </a:r>
            <a:r>
              <a:rPr lang="en-US" dirty="0" err="1" smtClean="0"/>
              <a:t>attr</a:t>
            </a:r>
            <a:r>
              <a:rPr lang="en-US" dirty="0"/>
              <a:t>)</a:t>
            </a:r>
          </a:p>
          <a:p>
            <a:r>
              <a:rPr lang="en-US" dirty="0" err="1"/>
              <a:t>pthread_cond_destroy</a:t>
            </a:r>
            <a:r>
              <a:rPr lang="en-US" dirty="0"/>
              <a:t> (condition)</a:t>
            </a:r>
          </a:p>
          <a:p>
            <a:r>
              <a:rPr lang="en-US" dirty="0" err="1"/>
              <a:t>pthread_cond_wait</a:t>
            </a:r>
            <a:r>
              <a:rPr lang="en-US" dirty="0"/>
              <a:t> (condition</a:t>
            </a:r>
            <a:r>
              <a:rPr lang="en-US" dirty="0" smtClean="0"/>
              <a:t>, mutex</a:t>
            </a:r>
            <a:r>
              <a:rPr lang="en-US" dirty="0"/>
              <a:t>)</a:t>
            </a:r>
          </a:p>
          <a:p>
            <a:r>
              <a:rPr lang="en-US" dirty="0" err="1" smtClean="0"/>
              <a:t>pthread_cond_signal</a:t>
            </a:r>
            <a:r>
              <a:rPr lang="en-US" dirty="0"/>
              <a:t> </a:t>
            </a:r>
            <a:r>
              <a:rPr lang="en-US" dirty="0" smtClean="0"/>
              <a:t>(condition</a:t>
            </a:r>
            <a:r>
              <a:rPr lang="en-US" dirty="0"/>
              <a:t>)</a:t>
            </a:r>
          </a:p>
          <a:p>
            <a:r>
              <a:rPr lang="en-US" dirty="0" err="1"/>
              <a:t>pthread_cond_broadcast</a:t>
            </a:r>
            <a:r>
              <a:rPr lang="en-US" dirty="0"/>
              <a:t> (condition</a:t>
            </a:r>
            <a:r>
              <a:rPr lang="en-US" dirty="0" smtClean="0"/>
              <a:t>)</a:t>
            </a:r>
            <a:endParaRPr lang="en-US" dirty="0"/>
          </a:p>
        </p:txBody>
      </p:sp>
    </p:spTree>
    <p:extLst>
      <p:ext uri="{BB962C8B-B14F-4D97-AF65-F5344CB8AC3E}">
        <p14:creationId xmlns:p14="http://schemas.microsoft.com/office/powerpoint/2010/main" val="891659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Producer-consumer problem using </a:t>
            </a:r>
            <a:r>
              <a:rPr lang="en-US" dirty="0" err="1" smtClean="0"/>
              <a:t>mutexes</a:t>
            </a:r>
            <a:r>
              <a:rPr lang="en-US" dirty="0" smtClean="0"/>
              <a:t> and condition variables</a:t>
            </a:r>
            <a:endParaRPr lang="en-US" dirty="0"/>
          </a:p>
        </p:txBody>
      </p:sp>
      <p:sp>
        <p:nvSpPr>
          <p:cNvPr id="3" name="Content Placeholder 2"/>
          <p:cNvSpPr>
            <a:spLocks noGrp="1"/>
          </p:cNvSpPr>
          <p:nvPr>
            <p:ph sz="half" idx="1"/>
          </p:nvPr>
        </p:nvSpPr>
        <p:spPr>
          <a:xfrm>
            <a:off x="457200" y="1600200"/>
            <a:ext cx="4038600" cy="4724400"/>
          </a:xfrm>
          <a:ln>
            <a:noFill/>
          </a:ln>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800" dirty="0">
                <a:solidFill>
                  <a:srgbClr val="804000"/>
                </a:solidFill>
                <a:highlight>
                  <a:srgbClr val="FFFFFF"/>
                </a:highlight>
              </a:rPr>
              <a:t>#include &lt;</a:t>
            </a:r>
            <a:r>
              <a:rPr lang="en-US" sz="1800" dirty="0" err="1">
                <a:solidFill>
                  <a:srgbClr val="804000"/>
                </a:solidFill>
                <a:highlight>
                  <a:srgbClr val="FFFFFF"/>
                </a:highlight>
              </a:rPr>
              <a:t>pthread.h</a:t>
            </a:r>
            <a:r>
              <a:rPr lang="en-US" sz="1800" dirty="0">
                <a:solidFill>
                  <a:srgbClr val="804000"/>
                </a:solidFill>
                <a:highlight>
                  <a:srgbClr val="FFFFFF"/>
                </a:highlight>
              </a:rPr>
              <a:t>&gt;</a:t>
            </a:r>
          </a:p>
          <a:p>
            <a:pPr marL="0" indent="0">
              <a:buNone/>
            </a:pPr>
            <a:r>
              <a:rPr lang="en-US" sz="1800" dirty="0">
                <a:solidFill>
                  <a:srgbClr val="804000"/>
                </a:solidFill>
                <a:highlight>
                  <a:srgbClr val="FFFFFF"/>
                </a:highlight>
              </a:rPr>
              <a:t>#include &lt;</a:t>
            </a:r>
            <a:r>
              <a:rPr lang="en-US" sz="1800" dirty="0" err="1">
                <a:solidFill>
                  <a:srgbClr val="804000"/>
                </a:solidFill>
                <a:highlight>
                  <a:srgbClr val="FFFFFF"/>
                </a:highlight>
              </a:rPr>
              <a:t>stdio.h</a:t>
            </a:r>
            <a:r>
              <a:rPr lang="en-US" sz="1800" dirty="0" smtClean="0">
                <a:solidFill>
                  <a:srgbClr val="804000"/>
                </a:solidFill>
                <a:highlight>
                  <a:srgbClr val="FFFFFF"/>
                </a:highlight>
              </a:rPr>
              <a:t>&gt;</a:t>
            </a:r>
          </a:p>
          <a:p>
            <a:pPr marL="0" indent="0">
              <a:buNone/>
            </a:pPr>
            <a:endParaRPr lang="en-US" sz="1800" dirty="0">
              <a:solidFill>
                <a:srgbClr val="000000"/>
              </a:solidFill>
              <a:highlight>
                <a:srgbClr val="FFFFFF"/>
              </a:highlight>
            </a:endParaRPr>
          </a:p>
          <a:p>
            <a:pPr marL="0" indent="0">
              <a:buNone/>
            </a:pPr>
            <a:r>
              <a:rPr lang="en-US" sz="1800" dirty="0" smtClean="0">
                <a:solidFill>
                  <a:srgbClr val="804000"/>
                </a:solidFill>
                <a:highlight>
                  <a:srgbClr val="FFFFFF"/>
                </a:highlight>
              </a:rPr>
              <a:t>#</a:t>
            </a:r>
            <a:r>
              <a:rPr lang="en-US" sz="1800" dirty="0">
                <a:solidFill>
                  <a:srgbClr val="804000"/>
                </a:solidFill>
                <a:highlight>
                  <a:srgbClr val="FFFFFF"/>
                </a:highlight>
              </a:rPr>
              <a:t>define BSIZE </a:t>
            </a:r>
            <a:r>
              <a:rPr lang="en-US" sz="1800" dirty="0" smtClean="0">
                <a:solidFill>
                  <a:srgbClr val="804000"/>
                </a:solidFill>
                <a:highlight>
                  <a:srgbClr val="FFFFFF"/>
                </a:highlight>
              </a:rPr>
              <a:t>4</a:t>
            </a:r>
            <a:endParaRPr lang="en-US" sz="1800" dirty="0">
              <a:solidFill>
                <a:srgbClr val="804000"/>
              </a:solidFill>
              <a:highlight>
                <a:srgbClr val="FFFFFF"/>
              </a:highlight>
            </a:endParaRPr>
          </a:p>
          <a:p>
            <a:pPr marL="0" indent="0">
              <a:buNone/>
            </a:pPr>
            <a:r>
              <a:rPr lang="en-US" sz="1800" dirty="0">
                <a:solidFill>
                  <a:srgbClr val="804000"/>
                </a:solidFill>
                <a:highlight>
                  <a:srgbClr val="FFFFFF"/>
                </a:highlight>
              </a:rPr>
              <a:t>#define NUMITEMS 30</a:t>
            </a:r>
          </a:p>
          <a:p>
            <a:pPr marL="0" indent="0">
              <a:buNone/>
            </a:pPr>
            <a:endParaRPr lang="en-US" sz="1800" dirty="0">
              <a:solidFill>
                <a:srgbClr val="000000"/>
              </a:solidFill>
              <a:highlight>
                <a:srgbClr val="FFFFFF"/>
              </a:highlight>
            </a:endParaRPr>
          </a:p>
          <a:p>
            <a:pPr marL="0" indent="0">
              <a:buNone/>
            </a:pPr>
            <a:r>
              <a:rPr lang="en-US" sz="1800" b="1" dirty="0" err="1">
                <a:solidFill>
                  <a:srgbClr val="0000FF"/>
                </a:solidFill>
                <a:highlight>
                  <a:srgbClr val="FFFFFF"/>
                </a:highlight>
              </a:rPr>
              <a:t>typedef</a:t>
            </a:r>
            <a:r>
              <a:rPr lang="en-US" sz="1800" dirty="0">
                <a:solidFill>
                  <a:srgbClr val="000000"/>
                </a:solidFill>
                <a:highlight>
                  <a:srgbClr val="FFFFFF"/>
                </a:highlight>
              </a:rPr>
              <a:t> </a:t>
            </a:r>
            <a:r>
              <a:rPr lang="en-US" sz="1800" dirty="0">
                <a:solidFill>
                  <a:srgbClr val="8000FF"/>
                </a:solidFill>
                <a:highlight>
                  <a:srgbClr val="FFFFFF"/>
                </a:highlight>
              </a:rPr>
              <a:t>struct</a:t>
            </a:r>
            <a:r>
              <a:rPr lang="en-US" sz="1800" dirty="0">
                <a:solidFill>
                  <a:srgbClr val="000000"/>
                </a:solidFill>
                <a:highlight>
                  <a:srgbClr val="FFFFFF"/>
                </a:highlight>
              </a:rPr>
              <a:t> </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dirty="0">
                <a:solidFill>
                  <a:srgbClr val="8000FF"/>
                </a:solidFill>
                <a:highlight>
                  <a:srgbClr val="FFFFFF"/>
                </a:highlight>
              </a:rPr>
              <a:t>char</a:t>
            </a:r>
            <a:r>
              <a:rPr lang="en-US" sz="1800" dirty="0">
                <a:solidFill>
                  <a:srgbClr val="000000"/>
                </a:solidFill>
                <a:highlight>
                  <a:srgbClr val="FFFFFF"/>
                </a:highlight>
              </a:rPr>
              <a:t> </a:t>
            </a:r>
            <a:r>
              <a:rPr lang="en-US" sz="1800" dirty="0" err="1">
                <a:solidFill>
                  <a:srgbClr val="000000"/>
                </a:solidFill>
                <a:highlight>
                  <a:srgbClr val="FFFFFF"/>
                </a:highlight>
              </a:rPr>
              <a:t>buf</a:t>
            </a:r>
            <a:r>
              <a:rPr lang="en-US" sz="1800" b="1" dirty="0">
                <a:solidFill>
                  <a:srgbClr val="000080"/>
                </a:solidFill>
                <a:highlight>
                  <a:srgbClr val="FFFFFF"/>
                </a:highlight>
              </a:rPr>
              <a:t>[</a:t>
            </a:r>
            <a:r>
              <a:rPr lang="en-US" sz="1800" dirty="0">
                <a:solidFill>
                  <a:srgbClr val="000000"/>
                </a:solidFill>
                <a:highlight>
                  <a:srgbClr val="FFFFFF"/>
                </a:highlight>
              </a:rPr>
              <a:t>BSIZE</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dirty="0" err="1">
                <a:solidFill>
                  <a:srgbClr val="8000FF"/>
                </a:solidFill>
                <a:highlight>
                  <a:srgbClr val="FFFFFF"/>
                </a:highlight>
              </a:rPr>
              <a:t>int</a:t>
            </a:r>
            <a:r>
              <a:rPr lang="en-US" sz="1800" dirty="0">
                <a:solidFill>
                  <a:srgbClr val="000000"/>
                </a:solidFill>
                <a:highlight>
                  <a:srgbClr val="FFFFFF"/>
                </a:highlight>
              </a:rPr>
              <a:t> occupied</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dirty="0" err="1">
                <a:solidFill>
                  <a:srgbClr val="8000FF"/>
                </a:solidFill>
                <a:highlight>
                  <a:srgbClr val="FFFFFF"/>
                </a:highlight>
              </a:rPr>
              <a:t>int</a:t>
            </a:r>
            <a:r>
              <a:rPr lang="en-US" sz="1800" dirty="0">
                <a:solidFill>
                  <a:srgbClr val="000000"/>
                </a:solidFill>
                <a:highlight>
                  <a:srgbClr val="FFFFFF"/>
                </a:highlight>
              </a:rPr>
              <a:t> </a:t>
            </a:r>
            <a:r>
              <a:rPr lang="en-US" sz="1800" dirty="0" err="1">
                <a:solidFill>
                  <a:srgbClr val="000000"/>
                </a:solidFill>
                <a:highlight>
                  <a:srgbClr val="FFFFFF"/>
                </a:highlight>
              </a:rPr>
              <a:t>nextin</a:t>
            </a: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nextout</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dirty="0" err="1">
                <a:solidFill>
                  <a:srgbClr val="000000"/>
                </a:solidFill>
                <a:highlight>
                  <a:srgbClr val="FFFFFF"/>
                </a:highlight>
              </a:rPr>
              <a:t>pthread_mutex_t</a:t>
            </a:r>
            <a:r>
              <a:rPr lang="en-US" sz="1800" dirty="0">
                <a:solidFill>
                  <a:srgbClr val="000000"/>
                </a:solidFill>
                <a:highlight>
                  <a:srgbClr val="FFFFFF"/>
                </a:highlight>
              </a:rPr>
              <a:t> mutex</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dirty="0" err="1">
                <a:solidFill>
                  <a:srgbClr val="000000"/>
                </a:solidFill>
                <a:highlight>
                  <a:srgbClr val="FFFFFF"/>
                </a:highlight>
              </a:rPr>
              <a:t>pthread_cond_t</a:t>
            </a:r>
            <a:r>
              <a:rPr lang="en-US" sz="1800" dirty="0">
                <a:solidFill>
                  <a:srgbClr val="000000"/>
                </a:solidFill>
                <a:highlight>
                  <a:srgbClr val="FFFFFF"/>
                </a:highlight>
              </a:rPr>
              <a:t> more</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dirty="0">
                <a:solidFill>
                  <a:srgbClr val="000000"/>
                </a:solidFill>
                <a:highlight>
                  <a:srgbClr val="FFFFFF"/>
                </a:highlight>
              </a:rPr>
              <a:t>  </a:t>
            </a:r>
            <a:r>
              <a:rPr lang="en-US" sz="1800" dirty="0" err="1">
                <a:solidFill>
                  <a:srgbClr val="000000"/>
                </a:solidFill>
                <a:highlight>
                  <a:srgbClr val="FFFFFF"/>
                </a:highlight>
              </a:rPr>
              <a:t>pthread_cond_t</a:t>
            </a:r>
            <a:r>
              <a:rPr lang="en-US" sz="1800" dirty="0">
                <a:solidFill>
                  <a:srgbClr val="000000"/>
                </a:solidFill>
                <a:highlight>
                  <a:srgbClr val="FFFFFF"/>
                </a:highlight>
              </a:rPr>
              <a:t> less</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r>
              <a:rPr lang="en-US" sz="1800" b="1" dirty="0">
                <a:solidFill>
                  <a:srgbClr val="000080"/>
                </a:solidFill>
                <a:highlight>
                  <a:srgbClr val="FFFFFF"/>
                </a:highlight>
              </a:rPr>
              <a:t>}</a:t>
            </a:r>
            <a:r>
              <a:rPr lang="en-US" sz="1800" dirty="0">
                <a:solidFill>
                  <a:srgbClr val="000000"/>
                </a:solidFill>
                <a:highlight>
                  <a:srgbClr val="FFFFFF"/>
                </a:highlight>
              </a:rPr>
              <a:t> </a:t>
            </a:r>
            <a:r>
              <a:rPr lang="en-US" sz="1800" dirty="0" err="1">
                <a:solidFill>
                  <a:srgbClr val="000000"/>
                </a:solidFill>
                <a:highlight>
                  <a:srgbClr val="FFFFFF"/>
                </a:highlight>
              </a:rPr>
              <a:t>buffer_t</a:t>
            </a:r>
            <a:r>
              <a:rPr lang="en-US" sz="1800" b="1" dirty="0">
                <a:solidFill>
                  <a:srgbClr val="000080"/>
                </a:solidFill>
                <a:highlight>
                  <a:srgbClr val="FFFFFF"/>
                </a:highlight>
              </a:rPr>
              <a:t>;</a:t>
            </a:r>
            <a:endParaRPr lang="en-US" sz="1800" dirty="0">
              <a:solidFill>
                <a:srgbClr val="000000"/>
              </a:solidFill>
              <a:highlight>
                <a:srgbClr val="FFFFFF"/>
              </a:highlight>
            </a:endParaRPr>
          </a:p>
          <a:p>
            <a:pPr marL="0" indent="0">
              <a:buNone/>
            </a:pPr>
            <a:endParaRPr lang="en-US" sz="1800" dirty="0">
              <a:solidFill>
                <a:srgbClr val="000000"/>
              </a:solidFill>
              <a:highlight>
                <a:srgbClr val="FFFFFF"/>
              </a:highlight>
            </a:endParaRPr>
          </a:p>
        </p:txBody>
      </p:sp>
    </p:spTree>
    <p:extLst>
      <p:ext uri="{BB962C8B-B14F-4D97-AF65-F5344CB8AC3E}">
        <p14:creationId xmlns:p14="http://schemas.microsoft.com/office/powerpoint/2010/main" val="2679660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381000" y="335846"/>
            <a:ext cx="8382000" cy="6186309"/>
          </a:xfrm>
          <a:prstGeom prst="rect">
            <a:avLst/>
          </a:prstGeom>
        </p:spPr>
        <p:txBody>
          <a:bodyPr wrap="square">
            <a:spAutoFit/>
          </a:bodyPr>
          <a:lstStyle/>
          <a:p>
            <a:r>
              <a:rPr lang="en-US" dirty="0" err="1">
                <a:solidFill>
                  <a:srgbClr val="000000"/>
                </a:solidFill>
                <a:highlight>
                  <a:srgbClr val="FFFFFF"/>
                </a:highlight>
              </a:rPr>
              <a:t>buffer_t</a:t>
            </a:r>
            <a:r>
              <a:rPr lang="en-US" dirty="0">
                <a:solidFill>
                  <a:srgbClr val="000000"/>
                </a:solidFill>
                <a:highlight>
                  <a:srgbClr val="FFFFFF"/>
                </a:highlight>
              </a:rPr>
              <a:t> buffer</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producer</a:t>
            </a:r>
            <a:r>
              <a:rPr lang="en-US" b="1" dirty="0">
                <a:solidFill>
                  <a:srgbClr val="000080"/>
                </a:solidFill>
                <a:highlight>
                  <a:srgbClr val="FFFFFF"/>
                </a:highlight>
              </a:rPr>
              <a:t>(</a:t>
            </a:r>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consumer</a:t>
            </a:r>
            <a:r>
              <a:rPr lang="en-US" b="1" dirty="0">
                <a:solidFill>
                  <a:srgbClr val="000080"/>
                </a:solidFill>
                <a:highlight>
                  <a:srgbClr val="FFFFFF"/>
                </a:highlight>
              </a:rPr>
              <a:t>(</a:t>
            </a:r>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prstClr val="black"/>
              </a:solidFill>
            </a:endParaRPr>
          </a:p>
          <a:p>
            <a:endParaRPr lang="en-US" dirty="0" smtClean="0">
              <a:solidFill>
                <a:srgbClr val="000000"/>
              </a:solidFill>
              <a:highlight>
                <a:srgbClr val="FFFFFF"/>
              </a:highlight>
            </a:endParaRPr>
          </a:p>
          <a:p>
            <a:r>
              <a:rPr lang="en-US" dirty="0" smtClean="0">
                <a:solidFill>
                  <a:srgbClr val="000000"/>
                </a:solidFill>
                <a:highlight>
                  <a:srgbClr val="FFFFFF"/>
                </a:highlight>
              </a:rPr>
              <a:t>main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argc</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00FF"/>
                </a:solidFill>
                <a:highlight>
                  <a:srgbClr val="FFFFFF"/>
                </a:highlight>
              </a:rPr>
              <a:t>char</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argv</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smtClean="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p>
          <a:p>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occupied</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nextin</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nextout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pthread_cond_init</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more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NULL</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pthread_cond_init</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less</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NULL</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pthread_t</a:t>
            </a:r>
            <a:r>
              <a:rPr lang="en-US" dirty="0">
                <a:solidFill>
                  <a:srgbClr val="000000"/>
                </a:solidFill>
                <a:highlight>
                  <a:srgbClr val="FFFFFF"/>
                </a:highlight>
              </a:rPr>
              <a:t> </a:t>
            </a:r>
            <a:r>
              <a:rPr lang="en-US" dirty="0" err="1" smtClean="0">
                <a:solidFill>
                  <a:srgbClr val="000000"/>
                </a:solidFill>
                <a:highlight>
                  <a:srgbClr val="FFFFFF"/>
                </a:highlight>
              </a:rPr>
              <a:t>tid</a:t>
            </a:r>
            <a:r>
              <a:rPr lang="en-US" b="1" dirty="0" smtClean="0">
                <a:solidFill>
                  <a:srgbClr val="000080"/>
                </a:solidFill>
                <a:highlight>
                  <a:srgbClr val="FFFFFF"/>
                </a:highlight>
              </a:rPr>
              <a:t>[</a:t>
            </a:r>
            <a:r>
              <a:rPr lang="en-US" dirty="0" smtClean="0">
                <a:solidFill>
                  <a:srgbClr val="000000"/>
                </a:solidFill>
                <a:highlight>
                  <a:srgbClr val="FFFFFF"/>
                </a:highlight>
              </a:rPr>
              <a:t>2</a:t>
            </a:r>
            <a:r>
              <a:rPr lang="en-US" b="1" dirty="0" smtClean="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pthread_create</a:t>
            </a:r>
            <a:r>
              <a:rPr lang="en-US" b="1" dirty="0">
                <a:solidFill>
                  <a:srgbClr val="000080"/>
                </a:solidFill>
                <a:highlight>
                  <a:srgbClr val="FFFFFF"/>
                </a:highlight>
              </a:rPr>
              <a:t>(&amp;</a:t>
            </a:r>
            <a:r>
              <a:rPr lang="en-US" dirty="0" err="1">
                <a:solidFill>
                  <a:srgbClr val="000000"/>
                </a:solidFill>
                <a:highlight>
                  <a:srgbClr val="FFFFFF"/>
                </a:highlight>
              </a:rPr>
              <a:t>tid</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NULL</a:t>
            </a:r>
            <a:r>
              <a:rPr lang="en-US" b="1" dirty="0">
                <a:solidFill>
                  <a:srgbClr val="000080"/>
                </a:solidFill>
                <a:highlight>
                  <a:srgbClr val="FFFFFF"/>
                </a:highlight>
              </a:rPr>
              <a:t>,</a:t>
            </a:r>
            <a:r>
              <a:rPr lang="en-US" dirty="0">
                <a:solidFill>
                  <a:srgbClr val="000000"/>
                </a:solidFill>
                <a:highlight>
                  <a:srgbClr val="FFFFFF"/>
                </a:highlight>
              </a:rPr>
              <a:t> consumer</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NULL</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pthread_create</a:t>
            </a:r>
            <a:r>
              <a:rPr lang="en-US" b="1" dirty="0">
                <a:solidFill>
                  <a:srgbClr val="000080"/>
                </a:solidFill>
                <a:highlight>
                  <a:srgbClr val="FFFFFF"/>
                </a:highlight>
              </a:rPr>
              <a:t>(&amp;</a:t>
            </a:r>
            <a:r>
              <a:rPr lang="en-US" dirty="0" err="1">
                <a:solidFill>
                  <a:srgbClr val="000000"/>
                </a:solidFill>
                <a:highlight>
                  <a:srgbClr val="FFFFFF"/>
                </a:highlight>
              </a:rPr>
              <a:t>tid</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NULL</a:t>
            </a:r>
            <a:r>
              <a:rPr lang="en-US" b="1" dirty="0">
                <a:solidFill>
                  <a:srgbClr val="000080"/>
                </a:solidFill>
                <a:highlight>
                  <a:srgbClr val="FFFFFF"/>
                </a:highlight>
              </a:rPr>
              <a:t>,</a:t>
            </a:r>
            <a:r>
              <a:rPr lang="en-US" dirty="0">
                <a:solidFill>
                  <a:srgbClr val="000000"/>
                </a:solidFill>
                <a:highlight>
                  <a:srgbClr val="FFFFFF"/>
                </a:highlight>
              </a:rPr>
              <a:t> producer</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NULL</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NUM_THREADS</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pthread_join</a:t>
            </a:r>
            <a:r>
              <a:rPr lang="en-US" b="1" dirty="0">
                <a:solidFill>
                  <a:srgbClr val="000080"/>
                </a:solidFill>
                <a:highlight>
                  <a:srgbClr val="FFFFFF"/>
                </a:highlight>
              </a:rPr>
              <a:t>(</a:t>
            </a:r>
            <a:r>
              <a:rPr lang="en-US" dirty="0" err="1">
                <a:solidFill>
                  <a:srgbClr val="000000"/>
                </a:solidFill>
                <a:highlight>
                  <a:srgbClr val="FFFFFF"/>
                </a:highlight>
              </a:rPr>
              <a:t>tid</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NULL</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printf</a:t>
            </a:r>
            <a:r>
              <a:rPr lang="en-US" b="1" dirty="0" smtClean="0">
                <a:solidFill>
                  <a:srgbClr val="000080"/>
                </a:solidFill>
                <a:highlight>
                  <a:srgbClr val="FFFFFF"/>
                </a:highlight>
              </a:rPr>
              <a:t>(</a:t>
            </a:r>
            <a:r>
              <a:rPr lang="en-US" dirty="0" smtClean="0">
                <a:solidFill>
                  <a:srgbClr val="808080"/>
                </a:solidFill>
                <a:highlight>
                  <a:srgbClr val="FFFFFF"/>
                </a:highlight>
              </a:rPr>
              <a:t>"main</a:t>
            </a:r>
            <a:r>
              <a:rPr lang="en-US" dirty="0">
                <a:solidFill>
                  <a:srgbClr val="808080"/>
                </a:solidFill>
                <a:highlight>
                  <a:srgbClr val="FFFFFF"/>
                </a:highlight>
              </a:rPr>
              <a:t>() reporting that all %d threads have terminated\n"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b="1" dirty="0" smtClean="0">
                <a:solidFill>
                  <a:srgbClr val="000080"/>
                </a:solidFill>
                <a:highlight>
                  <a:srgbClr val="FFFFFF"/>
                </a:highlight>
              </a:rPr>
              <a:t>);</a:t>
            </a:r>
            <a:endParaRPr lang="en-US" dirty="0">
              <a:solidFill>
                <a:srgbClr val="000000"/>
              </a:solidFill>
              <a:highlight>
                <a:srgbClr val="FFFFFF"/>
              </a:highlight>
            </a:endParaRPr>
          </a:p>
          <a:p>
            <a:r>
              <a:rPr lang="en-US" b="1" dirty="0" smtClean="0">
                <a:solidFill>
                  <a:srgbClr val="000080"/>
                </a:solidFill>
                <a:highlight>
                  <a:srgbClr val="FFFFFF"/>
                </a:highlight>
              </a:rPr>
              <a:t>}</a:t>
            </a:r>
            <a:endParaRPr lang="en-US" dirty="0">
              <a:solidFill>
                <a:prstClr val="black"/>
              </a:solidFill>
            </a:endParaRPr>
          </a:p>
        </p:txBody>
      </p:sp>
    </p:spTree>
    <p:extLst>
      <p:ext uri="{BB962C8B-B14F-4D97-AF65-F5344CB8AC3E}">
        <p14:creationId xmlns:p14="http://schemas.microsoft.com/office/powerpoint/2010/main" val="319388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381000" y="304800"/>
            <a:ext cx="8458200" cy="6186309"/>
          </a:xfrm>
          <a:prstGeom prst="rect">
            <a:avLst/>
          </a:prstGeom>
        </p:spPr>
        <p:txBody>
          <a:bodyPr wrap="square">
            <a:spAutoFit/>
          </a:bodyPr>
          <a:lstStyle/>
          <a:p>
            <a:pPr defTabSz="463550"/>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producer</a:t>
            </a:r>
            <a:r>
              <a:rPr lang="en-US" b="1" dirty="0">
                <a:solidFill>
                  <a:srgbClr val="000080"/>
                </a:solidFill>
                <a:highlight>
                  <a:srgbClr val="FFFFFF"/>
                </a:highlight>
              </a:rPr>
              <a:t>(</a:t>
            </a:r>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parm</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a:solidFill>
                  <a:srgbClr val="8000FF"/>
                </a:solidFill>
                <a:highlight>
                  <a:srgbClr val="FFFFFF"/>
                </a:highlight>
              </a:rPr>
              <a:t>char</a:t>
            </a:r>
            <a:r>
              <a:rPr lang="en-US" dirty="0">
                <a:solidFill>
                  <a:srgbClr val="000000"/>
                </a:solidFill>
                <a:highlight>
                  <a:srgbClr val="FFFFFF"/>
                </a:highlight>
              </a:rPr>
              <a:t> item</a:t>
            </a:r>
            <a:r>
              <a:rPr lang="en-US" b="1" dirty="0">
                <a:solidFill>
                  <a:srgbClr val="000080"/>
                </a:solidFill>
                <a:highlight>
                  <a:srgbClr val="FFFFFF"/>
                </a:highlight>
              </a:rPr>
              <a:t>[</a:t>
            </a:r>
            <a:r>
              <a:rPr lang="en-US" dirty="0">
                <a:solidFill>
                  <a:srgbClr val="000000"/>
                </a:solidFill>
                <a:highlight>
                  <a:srgbClr val="FFFFFF"/>
                </a:highlight>
              </a:rPr>
              <a:t>NUMITEMS</a:t>
            </a:r>
            <a:r>
              <a:rPr lang="en-US" b="1" dirty="0" smtClean="0">
                <a:solidFill>
                  <a:srgbClr val="000080"/>
                </a:solidFill>
                <a:highlight>
                  <a:srgbClr val="FFFFFF"/>
                </a:highlight>
              </a:rPr>
              <a:t>] = </a:t>
            </a:r>
            <a:r>
              <a:rPr lang="en-US" dirty="0" smtClean="0">
                <a:solidFill>
                  <a:srgbClr val="808080"/>
                </a:solidFill>
                <a:highlight>
                  <a:srgbClr val="FFFFFF"/>
                </a:highlight>
              </a:rPr>
              <a:t>"</a:t>
            </a:r>
            <a:r>
              <a:rPr lang="en-US" dirty="0">
                <a:solidFill>
                  <a:srgbClr val="808080"/>
                </a:solidFill>
                <a:highlight>
                  <a:srgbClr val="FFFFFF"/>
                </a:highlight>
              </a:rPr>
              <a:t>IT'S A SMALL WORLD, AFTER ALL."</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FF"/>
                </a:solidFill>
                <a:highlight>
                  <a:srgbClr val="FFFFFF"/>
                </a:highlight>
              </a:rPr>
              <a:t>for</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i</a:t>
            </a:r>
            <a:r>
              <a:rPr lang="en-US" b="1" dirty="0">
                <a:solidFill>
                  <a:srgbClr val="000080"/>
                </a:solidFill>
                <a:highlight>
                  <a:srgbClr val="FFFFFF"/>
                </a:highlight>
              </a:rPr>
              <a:t>&lt;</a:t>
            </a:r>
            <a:r>
              <a:rPr lang="en-US" dirty="0" err="1">
                <a:solidFill>
                  <a:srgbClr val="000000"/>
                </a:solidFill>
                <a:highlight>
                  <a:srgbClr val="FFFFFF"/>
                </a:highlight>
              </a:rPr>
              <a:t>NUMITEMS</a:t>
            </a:r>
            <a:r>
              <a:rPr lang="en-US" b="1" dirty="0" err="1">
                <a:solidFill>
                  <a:srgbClr val="000080"/>
                </a:solidFill>
                <a:highlight>
                  <a:srgbClr val="FFFFFF"/>
                </a:highlight>
              </a:rPr>
              <a:t>;</a:t>
            </a:r>
            <a:r>
              <a:rPr lang="en-US" dirty="0" err="1">
                <a:solidFill>
                  <a:srgbClr val="000000"/>
                </a:solidFill>
                <a:highlight>
                  <a:srgbClr val="FFFFFF"/>
                </a:highlight>
              </a:rPr>
              <a:t>i</a:t>
            </a:r>
            <a:r>
              <a:rPr lang="en-US" b="1" dirty="0" smtClean="0">
                <a:solidFill>
                  <a:srgbClr val="00008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produce an item, one character from item[] </a:t>
            </a:r>
            <a:r>
              <a:rPr lang="en-US" dirty="0" smtClean="0">
                <a:solidFill>
                  <a:srgbClr val="00800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smtClean="0">
                <a:solidFill>
                  <a:srgbClr val="0000FF"/>
                </a:solidFill>
                <a:highlight>
                  <a:srgbClr val="FFFFFF"/>
                </a:highlight>
              </a:rPr>
              <a:t>if</a:t>
            </a:r>
            <a:r>
              <a:rPr lang="en-US" dirty="0" smtClean="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item</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break</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008000"/>
                </a:solidFill>
                <a:highlight>
                  <a:srgbClr val="FFFFFF"/>
                </a:highlight>
              </a:rPr>
              <a:t>/* </a:t>
            </a:r>
            <a:r>
              <a:rPr lang="en-US" dirty="0" smtClean="0">
                <a:solidFill>
                  <a:srgbClr val="008000"/>
                </a:solidFill>
                <a:highlight>
                  <a:srgbClr val="FFFFFF"/>
                </a:highlight>
              </a:rPr>
              <a:t>stop </a:t>
            </a:r>
            <a:r>
              <a:rPr lang="en-US" dirty="0">
                <a:solidFill>
                  <a:srgbClr val="008000"/>
                </a:solidFill>
                <a:highlight>
                  <a:srgbClr val="FFFFFF"/>
                </a:highlight>
              </a:rPr>
              <a:t>if at end of string. </a:t>
            </a:r>
            <a:r>
              <a:rPr lang="en-US" dirty="0" smtClean="0">
                <a:solidFill>
                  <a:srgbClr val="008000"/>
                </a:solidFill>
                <a:highlight>
                  <a:srgbClr val="FFFFFF"/>
                </a:highlight>
              </a:rPr>
              <a:t>*/</a:t>
            </a: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pthread_mutex_lock</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mutex</a:t>
            </a:r>
            <a:r>
              <a:rPr lang="en-US" b="1" dirty="0" smtClean="0">
                <a:solidFill>
                  <a:srgbClr val="000080"/>
                </a:solidFill>
                <a:highlight>
                  <a:srgbClr val="FFFFFF"/>
                </a:highlight>
              </a:rPr>
              <a:t>));</a:t>
            </a: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occupied</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BSIZE</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printf</a:t>
            </a:r>
            <a:r>
              <a:rPr lang="en-US" b="1" dirty="0">
                <a:solidFill>
                  <a:srgbClr val="000080"/>
                </a:solidFill>
                <a:highlight>
                  <a:srgbClr val="FFFFFF"/>
                </a:highlight>
              </a:rPr>
              <a:t>(</a:t>
            </a:r>
            <a:r>
              <a:rPr lang="en-US" dirty="0">
                <a:solidFill>
                  <a:srgbClr val="808080"/>
                </a:solidFill>
                <a:highlight>
                  <a:srgbClr val="FFFFFF"/>
                </a:highlight>
              </a:rPr>
              <a:t>"producer waiting.\n"</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FF"/>
                </a:solidFill>
                <a:highlight>
                  <a:srgbClr val="FFFFFF"/>
                </a:highlight>
              </a:rPr>
              <a:t>while</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occupied</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BSIZE</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pthread_cond_wait</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less</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mutex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printf</a:t>
            </a:r>
            <a:r>
              <a:rPr lang="en-US" b="1" dirty="0">
                <a:solidFill>
                  <a:srgbClr val="000080"/>
                </a:solidFill>
                <a:highlight>
                  <a:srgbClr val="FFFFFF"/>
                </a:highlight>
              </a:rPr>
              <a:t>(</a:t>
            </a:r>
            <a:r>
              <a:rPr lang="en-US" dirty="0">
                <a:solidFill>
                  <a:srgbClr val="808080"/>
                </a:solidFill>
                <a:highlight>
                  <a:srgbClr val="FFFFFF"/>
                </a:highlight>
              </a:rPr>
              <a:t>"producer executing.\n"</a:t>
            </a:r>
            <a:r>
              <a:rPr lang="en-US" b="1" dirty="0">
                <a:solidFill>
                  <a:srgbClr val="000080"/>
                </a:solidFill>
                <a:highlight>
                  <a:srgbClr val="FFFFFF"/>
                </a:highlight>
              </a:rPr>
              <a:t>);</a:t>
            </a:r>
            <a:endParaRPr lang="en-US" dirty="0">
              <a:solidFill>
                <a:srgbClr val="000000"/>
              </a:solidFill>
              <a:highlight>
                <a:srgbClr val="FFFFFF"/>
              </a:highlight>
            </a:endParaRP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buf</a:t>
            </a:r>
            <a:r>
              <a:rPr lang="en-US" b="1" dirty="0">
                <a:solidFill>
                  <a:srgbClr val="000080"/>
                </a:solidFill>
                <a:highlight>
                  <a:srgbClr val="FFFFFF"/>
                </a:highlight>
              </a:rPr>
              <a:t>[</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nextin</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item</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nextin</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BSIZE</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occupied</a:t>
            </a:r>
            <a:r>
              <a:rPr lang="en-US" b="1" dirty="0">
                <a:solidFill>
                  <a:srgbClr val="000080"/>
                </a:solidFill>
                <a:highlight>
                  <a:srgbClr val="FFFFFF"/>
                </a:highlight>
              </a:rPr>
              <a:t>++;</a:t>
            </a:r>
            <a:endParaRPr lang="en-US" dirty="0">
              <a:solidFill>
                <a:srgbClr val="000000"/>
              </a:solidFill>
              <a:highlight>
                <a:srgbClr val="FFFFFF"/>
              </a:highlight>
            </a:endParaRP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pthread_cond_signal</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more</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pthread_mutex_unlock</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mutex</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b="1" dirty="0">
                <a:solidFill>
                  <a:srgbClr val="000080"/>
                </a:solidFill>
                <a:highlight>
                  <a:srgbClr val="FFFFFF"/>
                </a:highlight>
              </a:rPr>
              <a:t>}</a:t>
            </a:r>
            <a:r>
              <a:rPr lang="en-US" dirty="0">
                <a:solidFill>
                  <a:srgbClr val="000000"/>
                </a:solidFill>
                <a:highlight>
                  <a:srgbClr val="FFFFFF"/>
                </a:highlight>
              </a:rPr>
              <a:t> </a:t>
            </a:r>
            <a:endParaRPr lang="en-US" dirty="0">
              <a:solidFill>
                <a:prstClr val="black"/>
              </a:solidFill>
            </a:endParaRPr>
          </a:p>
        </p:txBody>
      </p:sp>
    </p:spTree>
    <p:extLst>
      <p:ext uri="{BB962C8B-B14F-4D97-AF65-F5344CB8AC3E}">
        <p14:creationId xmlns:p14="http://schemas.microsoft.com/office/powerpoint/2010/main" val="272440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381000" y="304800"/>
            <a:ext cx="8382000" cy="5909310"/>
          </a:xfrm>
          <a:prstGeom prst="rect">
            <a:avLst/>
          </a:prstGeom>
        </p:spPr>
        <p:txBody>
          <a:bodyPr wrap="square">
            <a:spAutoFit/>
          </a:bodyPr>
          <a:lstStyle/>
          <a:p>
            <a:pPr defTabSz="463550"/>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consumer</a:t>
            </a:r>
            <a:r>
              <a:rPr lang="en-US" b="1" dirty="0">
                <a:solidFill>
                  <a:srgbClr val="000080"/>
                </a:solidFill>
                <a:highlight>
                  <a:srgbClr val="FFFFFF"/>
                </a:highlight>
              </a:rPr>
              <a:t>(</a:t>
            </a:r>
            <a:r>
              <a:rPr lang="en-US" dirty="0">
                <a:solidFill>
                  <a:srgbClr val="8000FF"/>
                </a:solidFill>
                <a:highlight>
                  <a:srgbClr val="FFFFFF"/>
                </a:highlight>
              </a:rPr>
              <a:t>void</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parm</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a:solidFill>
                  <a:srgbClr val="8000FF"/>
                </a:solidFill>
                <a:highlight>
                  <a:srgbClr val="FFFFFF"/>
                </a:highlight>
              </a:rPr>
              <a:t>char</a:t>
            </a:r>
            <a:r>
              <a:rPr lang="en-US" dirty="0">
                <a:solidFill>
                  <a:srgbClr val="000000"/>
                </a:solidFill>
                <a:highlight>
                  <a:srgbClr val="FFFFFF"/>
                </a:highlight>
              </a:rPr>
              <a:t> item</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FF"/>
                </a:solidFill>
                <a:highlight>
                  <a:srgbClr val="FFFFFF"/>
                </a:highlight>
              </a:rPr>
              <a:t>for</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i</a:t>
            </a:r>
            <a:r>
              <a:rPr lang="en-US" b="1" dirty="0">
                <a:solidFill>
                  <a:srgbClr val="000080"/>
                </a:solidFill>
                <a:highlight>
                  <a:srgbClr val="FFFFFF"/>
                </a:highlight>
              </a:rPr>
              <a:t>&lt;</a:t>
            </a:r>
            <a:r>
              <a:rPr lang="en-US" dirty="0" err="1">
                <a:solidFill>
                  <a:srgbClr val="000000"/>
                </a:solidFill>
                <a:highlight>
                  <a:srgbClr val="FFFFFF"/>
                </a:highlight>
              </a:rPr>
              <a:t>NUMITEMS</a:t>
            </a:r>
            <a:r>
              <a:rPr lang="en-US" b="1" dirty="0" err="1">
                <a:solidFill>
                  <a:srgbClr val="000080"/>
                </a:solidFill>
                <a:highlight>
                  <a:srgbClr val="FFFFFF"/>
                </a:highlight>
              </a:rPr>
              <a:t>;</a:t>
            </a:r>
            <a:r>
              <a:rPr lang="en-US" dirty="0" err="1">
                <a:solidFill>
                  <a:srgbClr val="000000"/>
                </a:solidFill>
                <a:highlight>
                  <a:srgbClr val="FFFFFF"/>
                </a:highlight>
              </a:rPr>
              <a:t>i</a:t>
            </a:r>
            <a:r>
              <a:rPr lang="en-US" b="1" dirty="0" smtClean="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pthread_mutex_lock</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mutex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occupied</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printf</a:t>
            </a:r>
            <a:r>
              <a:rPr lang="en-US" b="1" dirty="0">
                <a:solidFill>
                  <a:srgbClr val="000080"/>
                </a:solidFill>
                <a:highlight>
                  <a:srgbClr val="FFFFFF"/>
                </a:highlight>
              </a:rPr>
              <a:t>(</a:t>
            </a:r>
            <a:r>
              <a:rPr lang="en-US" dirty="0">
                <a:solidFill>
                  <a:srgbClr val="808080"/>
                </a:solidFill>
                <a:highlight>
                  <a:srgbClr val="FFFFFF"/>
                </a:highlight>
              </a:rPr>
              <a:t>"consumer waiting.\n"</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FF"/>
                </a:solidFill>
                <a:highlight>
                  <a:srgbClr val="FFFFFF"/>
                </a:highlight>
              </a:rPr>
              <a:t>while</a:t>
            </a:r>
            <a:r>
              <a:rPr lang="en-US" b="1" dirty="0">
                <a:solidFill>
                  <a:srgbClr val="000080"/>
                </a:solidFill>
                <a:highlight>
                  <a:srgbClr val="FFFFFF"/>
                </a:highlight>
              </a:rPr>
              <a:t>(</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occupied</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smtClean="0">
                <a:solidFill>
                  <a:srgbClr val="000000"/>
                </a:solidFill>
                <a:highlight>
                  <a:srgbClr val="FFFFFF"/>
                </a:highlight>
              </a:rPr>
              <a:t>	</a:t>
            </a:r>
            <a:r>
              <a:rPr lang="en-US" dirty="0" err="1" smtClean="0">
                <a:solidFill>
                  <a:srgbClr val="000000"/>
                </a:solidFill>
                <a:highlight>
                  <a:srgbClr val="FFFFFF"/>
                </a:highlight>
              </a:rPr>
              <a:t>pthread_cond_wait</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more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mutex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printf</a:t>
            </a:r>
            <a:r>
              <a:rPr lang="en-US" b="1" dirty="0">
                <a:solidFill>
                  <a:srgbClr val="000080"/>
                </a:solidFill>
                <a:highlight>
                  <a:srgbClr val="FFFFFF"/>
                </a:highlight>
              </a:rPr>
              <a:t>(</a:t>
            </a:r>
            <a:r>
              <a:rPr lang="en-US" dirty="0">
                <a:solidFill>
                  <a:srgbClr val="808080"/>
                </a:solidFill>
                <a:highlight>
                  <a:srgbClr val="FFFFFF"/>
                </a:highlight>
              </a:rPr>
              <a:t>"consumer executing.\n"</a:t>
            </a:r>
            <a:r>
              <a:rPr lang="en-US" b="1" dirty="0">
                <a:solidFill>
                  <a:srgbClr val="000080"/>
                </a:solidFill>
                <a:highlight>
                  <a:srgbClr val="FFFFFF"/>
                </a:highlight>
              </a:rPr>
              <a:t>);</a:t>
            </a:r>
            <a:endParaRPr lang="en-US" dirty="0">
              <a:solidFill>
                <a:srgbClr val="000000"/>
              </a:solidFill>
              <a:highlight>
                <a:srgbClr val="FFFFFF"/>
              </a:highlight>
            </a:endParaRP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item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buf</a:t>
            </a:r>
            <a:r>
              <a:rPr lang="en-US" b="1" dirty="0">
                <a:solidFill>
                  <a:srgbClr val="000080"/>
                </a:solidFill>
                <a:highlight>
                  <a:srgbClr val="FFFFFF"/>
                </a:highlight>
              </a:rPr>
              <a:t>[</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nextout</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printf</a:t>
            </a:r>
            <a:r>
              <a:rPr lang="en-US" b="1" dirty="0">
                <a:solidFill>
                  <a:srgbClr val="000080"/>
                </a:solidFill>
                <a:highlight>
                  <a:srgbClr val="FFFFFF"/>
                </a:highlight>
              </a:rPr>
              <a:t>(</a:t>
            </a:r>
            <a:r>
              <a:rPr lang="en-US" dirty="0">
                <a:solidFill>
                  <a:srgbClr val="808080"/>
                </a:solidFill>
                <a:highlight>
                  <a:srgbClr val="FFFFFF"/>
                </a:highlight>
              </a:rPr>
              <a:t>"%c\</a:t>
            </a:r>
            <a:r>
              <a:rPr lang="en-US" dirty="0" err="1">
                <a:solidFill>
                  <a:srgbClr val="808080"/>
                </a:solidFill>
                <a:highlight>
                  <a:srgbClr val="FFFFFF"/>
                </a:highlight>
              </a:rPr>
              <a:t>n"</a:t>
            </a:r>
            <a:r>
              <a:rPr lang="en-US" b="1" dirty="0" err="1">
                <a:solidFill>
                  <a:srgbClr val="000080"/>
                </a:solidFill>
                <a:highlight>
                  <a:srgbClr val="FFFFFF"/>
                </a:highlight>
              </a:rPr>
              <a:t>,</a:t>
            </a:r>
            <a:r>
              <a:rPr lang="en-US" dirty="0" err="1">
                <a:solidFill>
                  <a:srgbClr val="000000"/>
                </a:solidFill>
                <a:highlight>
                  <a:srgbClr val="FFFFFF"/>
                </a:highlight>
              </a:rPr>
              <a:t>item</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nextout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BSIZE</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occupied</a:t>
            </a:r>
            <a:r>
              <a:rPr lang="en-US" b="1" dirty="0">
                <a:solidFill>
                  <a:srgbClr val="000080"/>
                </a:solidFill>
                <a:highlight>
                  <a:srgbClr val="FFFFFF"/>
                </a:highlight>
              </a:rPr>
              <a:t>--;</a:t>
            </a:r>
            <a:endParaRPr lang="en-US" dirty="0">
              <a:solidFill>
                <a:srgbClr val="000000"/>
              </a:solidFill>
              <a:highlight>
                <a:srgbClr val="FFFFFF"/>
              </a:highlight>
            </a:endParaRPr>
          </a:p>
          <a:p>
            <a:pPr defTabSz="463550"/>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pthread_cond_signal</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less</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dirty="0" err="1">
                <a:solidFill>
                  <a:srgbClr val="000000"/>
                </a:solidFill>
                <a:highlight>
                  <a:srgbClr val="FFFFFF"/>
                </a:highlight>
              </a:rPr>
              <a:t>pthread_mutex_unlock</a:t>
            </a:r>
            <a:r>
              <a:rPr lang="en-US" b="1" dirty="0">
                <a:solidFill>
                  <a:srgbClr val="000080"/>
                </a:solidFill>
                <a:highlight>
                  <a:srgbClr val="FFFFFF"/>
                </a:highlight>
              </a:rPr>
              <a:t>(&amp;(</a:t>
            </a:r>
            <a:r>
              <a:rPr lang="en-US" dirty="0" err="1">
                <a:solidFill>
                  <a:srgbClr val="000000"/>
                </a:solidFill>
                <a:highlight>
                  <a:srgbClr val="FFFFFF"/>
                </a:highlight>
              </a:rPr>
              <a:t>buffer</a:t>
            </a:r>
            <a:r>
              <a:rPr lang="en-US" b="1" dirty="0" err="1">
                <a:solidFill>
                  <a:srgbClr val="000080"/>
                </a:solidFill>
                <a:highlight>
                  <a:srgbClr val="FFFFFF"/>
                </a:highlight>
              </a:rPr>
              <a:t>.</a:t>
            </a:r>
            <a:r>
              <a:rPr lang="en-US" dirty="0" err="1">
                <a:solidFill>
                  <a:srgbClr val="000000"/>
                </a:solidFill>
                <a:highlight>
                  <a:srgbClr val="FFFFFF"/>
                </a:highlight>
              </a:rPr>
              <a:t>mutex</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pPr defTabSz="463550"/>
            <a:r>
              <a:rPr lang="en-US" b="1" dirty="0">
                <a:solidFill>
                  <a:srgbClr val="000080"/>
                </a:solidFill>
                <a:highlight>
                  <a:srgbClr val="FFFFFF"/>
                </a:highlight>
              </a:rPr>
              <a:t>}</a:t>
            </a:r>
            <a:endParaRPr lang="en-US" dirty="0">
              <a:solidFill>
                <a:prstClr val="black"/>
              </a:solidFill>
            </a:endParaRPr>
          </a:p>
        </p:txBody>
      </p:sp>
    </p:spTree>
    <p:extLst>
      <p:ext uri="{BB962C8B-B14F-4D97-AF65-F5344CB8AC3E}">
        <p14:creationId xmlns:p14="http://schemas.microsoft.com/office/powerpoint/2010/main" val="3584511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cs typeface="Times New Roman" pitchFamily="18" charset="0"/>
              </a:rPr>
              <a:t>Negative-valued semaphore</a:t>
            </a:r>
            <a:endParaRPr lang="he-IL" dirty="0" smtClean="0"/>
          </a:p>
        </p:txBody>
      </p:sp>
      <p:sp>
        <p:nvSpPr>
          <p:cNvPr id="4" name="Slide Number Placeholder 3"/>
          <p:cNvSpPr>
            <a:spLocks noGrp="1"/>
          </p:cNvSpPr>
          <p:nvPr>
            <p:ph type="sldNum" sz="quarter" idx="12"/>
          </p:nvPr>
        </p:nvSpPr>
        <p:spPr/>
        <p:txBody>
          <a:bodyPr/>
          <a:lstStyle/>
          <a:p>
            <a:pPr>
              <a:defRPr/>
            </a:pPr>
            <a:fld id="{4ADD1B83-9CF8-498F-BA6F-C66937ED28CD}" type="slidenum">
              <a:rPr lang="he-IL"/>
              <a:pPr>
                <a:defRPr/>
              </a:pPr>
              <a:t>4</a:t>
            </a:fld>
            <a:endParaRPr lang="he-IL"/>
          </a:p>
        </p:txBody>
      </p:sp>
      <p:sp>
        <p:nvSpPr>
          <p:cNvPr id="5" name="TextBox 4"/>
          <p:cNvSpPr txBox="1"/>
          <p:nvPr/>
        </p:nvSpPr>
        <p:spPr>
          <a:xfrm>
            <a:off x="457200" y="4267200"/>
            <a:ext cx="8229600" cy="923330"/>
          </a:xfrm>
          <a:prstGeom prst="rect">
            <a:avLst/>
          </a:prstGeom>
          <a:noFill/>
        </p:spPr>
        <p:txBody>
          <a:bodyPr wrap="square" rtlCol="0">
            <a:spAutoFit/>
          </a:bodyPr>
          <a:lstStyle/>
          <a:p>
            <a:r>
              <a:rPr lang="en-US" dirty="0" smtClean="0"/>
              <a:t>NOTE: </a:t>
            </a:r>
          </a:p>
          <a:p>
            <a:r>
              <a:rPr lang="en-US" dirty="0" smtClean="0"/>
              <a:t>If S is negative, there are |S| blocked processes</a:t>
            </a:r>
          </a:p>
          <a:p>
            <a:endParaRPr lang="en-US" dirty="0"/>
          </a:p>
        </p:txBody>
      </p:sp>
      <p:sp>
        <p:nvSpPr>
          <p:cNvPr id="6" name="Rectangle 5"/>
          <p:cNvSpPr txBox="1">
            <a:spLocks noChangeArrowheads="1"/>
          </p:cNvSpPr>
          <p:nvPr/>
        </p:nvSpPr>
        <p:spPr>
          <a:xfrm>
            <a:off x="5013960" y="1828800"/>
            <a:ext cx="3657600" cy="2286000"/>
          </a:xfrm>
          <a:prstGeom prst="rect">
            <a:avLst/>
          </a:prstGeom>
          <a:solidFill>
            <a:schemeClr val="accent3">
              <a:lumMod val="40000"/>
              <a:lumOff val="60000"/>
            </a:schemeClr>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2400" b="0" i="1" u="none" strike="noStrike" kern="1200" cap="none" spc="0" normalizeH="0" baseline="0" noProof="0" dirty="0" smtClean="0">
                <a:ln>
                  <a:noFill/>
                </a:ln>
                <a:solidFill>
                  <a:schemeClr val="tx2">
                    <a:lumMod val="50000"/>
                  </a:schemeClr>
                </a:solidFill>
                <a:effectLst>
                  <a:outerShdw blurRad="38100" dist="38100" dir="2700000" algn="tl">
                    <a:srgbClr val="000000">
                      <a:alpha val="43137"/>
                    </a:srgbClr>
                  </a:outerShdw>
                </a:effectLst>
                <a:uLnTx/>
                <a:uFillTx/>
                <a:latin typeface="+mn-lt"/>
                <a:ea typeface="+mn-ea"/>
                <a:cs typeface="+mn-cs"/>
                <a:sym typeface="Symbol" pitchFamily="18" charset="2"/>
              </a:rPr>
              <a:t>up(S) </a:t>
            </a:r>
            <a:r>
              <a:rPr kumimoji="0" lang="en-US" sz="2400" b="0" i="0" u="none" strike="noStrike" kern="1200" cap="none" spc="0" normalizeH="0" baseline="0" noProof="0" dirty="0" smtClean="0">
                <a:ln>
                  <a:noFill/>
                </a:ln>
                <a:solidFill>
                  <a:schemeClr val="tx2">
                    <a:lumMod val="50000"/>
                  </a:schemeClr>
                </a:solidFill>
                <a:effectLst/>
                <a:uLnTx/>
                <a:uFillTx/>
                <a:latin typeface="+mn-lt"/>
                <a:ea typeface="+mn-ea"/>
                <a:cs typeface="+mn-cs"/>
                <a:sym typeface="Symbol" pitchFamily="18" charset="2"/>
              </a:rPr>
              <a:t>[the `v’ operation]</a:t>
            </a:r>
            <a:endParaRPr kumimoji="0" lang="en-US" sz="2400" b="1" i="0" u="none" strike="noStrike" kern="1200" cap="none" spc="0" normalizeH="0" baseline="0" noProof="0" dirty="0" smtClean="0">
              <a:ln>
                <a:noFill/>
              </a:ln>
              <a:solidFill>
                <a:schemeClr val="tx2">
                  <a:lumMod val="50000"/>
                </a:schemeClr>
              </a:solidFill>
              <a:effectLst/>
              <a:uLnTx/>
              <a:uFillTx/>
              <a:latin typeface="+mn-lt"/>
              <a:ea typeface="+mn-ea"/>
              <a:cs typeface="+mn-cs"/>
              <a:sym typeface="Symbol" pitchFamily="18" charset="2"/>
            </a:endParaRPr>
          </a:p>
          <a:p>
            <a:pPr marL="285750" marR="0" lvl="0" indent="-285750" eaLnBrk="0" fontAlgn="auto" hangingPunct="0">
              <a:lnSpc>
                <a:spcPct val="100000"/>
              </a:lnSpc>
              <a:spcBef>
                <a:spcPct val="20000"/>
              </a:spcBef>
              <a:spcAft>
                <a:spcPts val="0"/>
              </a:spcAft>
              <a:buClr>
                <a:schemeClr val="tx1"/>
              </a:buClr>
              <a:buSzPct val="75000"/>
              <a:tabLst/>
              <a:defRPr/>
            </a:pPr>
            <a:r>
              <a:rPr lang="en-US" dirty="0">
                <a:latin typeface="Tahoma" pitchFamily="34" charset="0"/>
                <a:cs typeface="Tahoma" pitchFamily="34" charset="0"/>
                <a:sym typeface="Symbol" pitchFamily="18" charset="2"/>
              </a:rPr>
              <a:t>S++</a:t>
            </a:r>
          </a:p>
          <a:p>
            <a:pPr marL="285750" marR="0" lvl="0" indent="-285750" eaLnBrk="0" fontAlgn="auto" hangingPunct="0">
              <a:lnSpc>
                <a:spcPct val="100000"/>
              </a:lnSpc>
              <a:spcBef>
                <a:spcPct val="20000"/>
              </a:spcBef>
              <a:spcAft>
                <a:spcPts val="0"/>
              </a:spcAft>
              <a:buClr>
                <a:schemeClr val="tx1"/>
              </a:buClr>
              <a:buSzPct val="75000"/>
              <a:tabLst/>
              <a:defRPr/>
            </a:pPr>
            <a:r>
              <a:rPr lang="en-US" b="1" dirty="0">
                <a:latin typeface="Tahoma" pitchFamily="34" charset="0"/>
                <a:cs typeface="Tahoma" pitchFamily="34" charset="0"/>
                <a:sym typeface="Symbol" pitchFamily="18" charset="2"/>
              </a:rPr>
              <a:t>If </a:t>
            </a:r>
            <a:r>
              <a:rPr lang="en-US" dirty="0">
                <a:latin typeface="Tahoma" pitchFamily="34" charset="0"/>
                <a:cs typeface="Tahoma" pitchFamily="34" charset="0"/>
                <a:sym typeface="Symbol" pitchFamily="18" charset="2"/>
              </a:rPr>
              <a:t>(there are blocked processes) wake-up one of </a:t>
            </a:r>
            <a:r>
              <a:rPr lang="en-US" dirty="0" smtClean="0">
                <a:latin typeface="Tahoma" pitchFamily="34" charset="0"/>
                <a:cs typeface="Tahoma" pitchFamily="34" charset="0"/>
                <a:sym typeface="Symbol" pitchFamily="18" charset="2"/>
              </a:rPr>
              <a:t>them</a:t>
            </a:r>
            <a:endParaRPr lang="en-US" dirty="0">
              <a:latin typeface="Tahoma" pitchFamily="34" charset="0"/>
              <a:cs typeface="Tahoma" pitchFamily="34" charset="0"/>
              <a:sym typeface="Symbol" pitchFamily="18" charset="2"/>
            </a:endParaRPr>
          </a:p>
        </p:txBody>
      </p:sp>
      <p:sp>
        <p:nvSpPr>
          <p:cNvPr id="7" name="Rectangle 7"/>
          <p:cNvSpPr>
            <a:spLocks noChangeArrowheads="1"/>
          </p:cNvSpPr>
          <p:nvPr/>
        </p:nvSpPr>
        <p:spPr bwMode="auto">
          <a:xfrm>
            <a:off x="457200" y="1828800"/>
            <a:ext cx="3657600" cy="2286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down(S</a:t>
            </a: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a:t>
            </a:r>
            <a:endParaRPr lang="en-US" sz="2400" i="0" dirty="0">
              <a:solidFill>
                <a:schemeClr val="tx2">
                  <a:lumMod val="50000"/>
                </a:schemeClr>
              </a:solidFill>
              <a:latin typeface="Calibri" pitchFamily="34" charset="0"/>
              <a:cs typeface="Tahoma" pitchFamily="34" charset="0"/>
              <a:sym typeface="Symbol" pitchFamily="18" charset="2"/>
            </a:endParaRPr>
          </a:p>
          <a:p>
            <a:pPr marL="285750" indent="-285750" eaLnBrk="0" hangingPunct="0">
              <a:spcBef>
                <a:spcPct val="20000"/>
              </a:spcBef>
              <a:buClr>
                <a:schemeClr val="tx1"/>
              </a:buClr>
              <a:buSzPct val="75000"/>
            </a:pPr>
            <a:r>
              <a:rPr lang="en-US" i="0" dirty="0" smtClean="0">
                <a:latin typeface="Tahoma" pitchFamily="34" charset="0"/>
                <a:cs typeface="Tahoma" pitchFamily="34" charset="0"/>
                <a:sym typeface="Symbol" pitchFamily="18" charset="2"/>
              </a:rPr>
              <a:t>S--</a:t>
            </a:r>
            <a:endParaRPr lang="en-US" i="0" dirty="0">
              <a:latin typeface="Tahoma" pitchFamily="34" charset="0"/>
              <a:cs typeface="Tahoma" pitchFamily="34" charset="0"/>
              <a:sym typeface="Symbol" pitchFamily="18" charset="2"/>
            </a:endParaRPr>
          </a:p>
          <a:p>
            <a:pPr marL="285750" indent="-285750" eaLnBrk="0" hangingPunct="0">
              <a:spcBef>
                <a:spcPct val="20000"/>
              </a:spcBef>
              <a:buClr>
                <a:schemeClr val="tx1"/>
              </a:buClr>
              <a:buSzPct val="75000"/>
            </a:pPr>
            <a:r>
              <a:rPr lang="en-US" b="1" i="0" dirty="0" smtClean="0">
                <a:latin typeface="Tahoma" pitchFamily="34" charset="0"/>
                <a:cs typeface="Tahoma" pitchFamily="34" charset="0"/>
                <a:sym typeface="Symbol" pitchFamily="18" charset="2"/>
              </a:rPr>
              <a:t>If </a:t>
            </a:r>
            <a:r>
              <a:rPr lang="en-US" i="0" dirty="0" smtClean="0">
                <a:latin typeface="Tahoma" pitchFamily="34" charset="0"/>
                <a:cs typeface="Tahoma" pitchFamily="34" charset="0"/>
                <a:sym typeface="Symbol" pitchFamily="18" charset="2"/>
              </a:rPr>
              <a:t>(S&lt;0)</a:t>
            </a:r>
          </a:p>
          <a:p>
            <a:pPr marL="285750" indent="-285750" eaLnBrk="0" hangingPunct="0">
              <a:spcBef>
                <a:spcPct val="20000"/>
              </a:spcBef>
              <a:buClr>
                <a:schemeClr val="tx1"/>
              </a:buClr>
              <a:buSzPct val="75000"/>
            </a:pPr>
            <a:r>
              <a:rPr lang="en-US" dirty="0">
                <a:latin typeface="Tahoma" pitchFamily="34" charset="0"/>
                <a:cs typeface="Tahoma" pitchFamily="34" charset="0"/>
                <a:sym typeface="Symbol" pitchFamily="18" charset="2"/>
              </a:rPr>
              <a:t>	</a:t>
            </a:r>
            <a:r>
              <a:rPr lang="en-US" i="0" dirty="0" smtClean="0">
                <a:latin typeface="Tahoma" pitchFamily="34" charset="0"/>
                <a:cs typeface="Tahoma" pitchFamily="34" charset="0"/>
                <a:sym typeface="Symbol" pitchFamily="18" charset="2"/>
              </a:rPr>
              <a:t>the process is blocked. </a:t>
            </a:r>
            <a:br>
              <a:rPr lang="en-US" i="0" dirty="0" smtClean="0">
                <a:latin typeface="Tahoma" pitchFamily="34" charset="0"/>
                <a:cs typeface="Tahoma" pitchFamily="34" charset="0"/>
                <a:sym typeface="Symbol" pitchFamily="18" charset="2"/>
              </a:rPr>
            </a:br>
            <a:r>
              <a:rPr lang="en-US" i="0" dirty="0" smtClean="0">
                <a:latin typeface="Tahoma" pitchFamily="34" charset="0"/>
                <a:cs typeface="Tahoma" pitchFamily="34" charset="0"/>
                <a:sym typeface="Symbol" pitchFamily="18" charset="2"/>
              </a:rPr>
              <a:t>It will resume execution only after it is woken-up</a:t>
            </a:r>
            <a:endParaRPr lang="en-US" i="0" dirty="0">
              <a:latin typeface="Tahoma" pitchFamily="34" charset="0"/>
              <a:cs typeface="Tahoma" pitchFamily="34" charset="0"/>
              <a:sym typeface="Symbol" pitchFamily="18" charset="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dirty="0" smtClean="0">
                <a:cs typeface="Times New Roman" pitchFamily="18" charset="0"/>
              </a:rPr>
              <a:t>Counting Semaphores (</a:t>
            </a:r>
            <a:r>
              <a:rPr lang="en-US" dirty="0" err="1" smtClean="0">
                <a:cs typeface="Times New Roman" pitchFamily="18" charset="0"/>
              </a:rPr>
              <a:t>Barz</a:t>
            </a:r>
            <a:r>
              <a:rPr lang="en-US" dirty="0" smtClean="0">
                <a:cs typeface="Times New Roman" pitchFamily="18" charset="0"/>
              </a:rPr>
              <a:t>)</a:t>
            </a:r>
            <a:endParaRPr lang="he-IL" dirty="0" smtClean="0"/>
          </a:p>
        </p:txBody>
      </p:sp>
      <p:sp>
        <p:nvSpPr>
          <p:cNvPr id="4" name="Slide Number Placeholder 3"/>
          <p:cNvSpPr>
            <a:spLocks noGrp="1"/>
          </p:cNvSpPr>
          <p:nvPr>
            <p:ph type="sldNum" sz="quarter" idx="12"/>
          </p:nvPr>
        </p:nvSpPr>
        <p:spPr/>
        <p:txBody>
          <a:bodyPr/>
          <a:lstStyle/>
          <a:p>
            <a:pPr>
              <a:defRPr/>
            </a:pPr>
            <a:fld id="{537F70B3-2B5E-4B2C-A75C-EE6299A12735}" type="slidenum">
              <a:rPr lang="he-IL"/>
              <a:pPr>
                <a:defRPr/>
              </a:pPr>
              <a:t>5</a:t>
            </a:fld>
            <a:endParaRPr lang="he-IL"/>
          </a:p>
        </p:txBody>
      </p:sp>
      <p:sp>
        <p:nvSpPr>
          <p:cNvPr id="5" name="Rectangle 3"/>
          <p:cNvSpPr txBox="1">
            <a:spLocks noChangeArrowheads="1"/>
          </p:cNvSpPr>
          <p:nvPr/>
        </p:nvSpPr>
        <p:spPr>
          <a:xfrm>
            <a:off x="428625" y="3516313"/>
            <a:ext cx="4248150" cy="2808287"/>
          </a:xfrm>
          <a:prstGeom prst="rect">
            <a:avLst/>
          </a:prstGeom>
          <a:ln>
            <a:solidFill>
              <a:schemeClr val="tx1"/>
            </a:solidFill>
          </a:ln>
        </p:spPr>
        <p:txBody>
          <a:bodyPr rtlCol="1">
            <a:normAutofit/>
          </a:bodyPr>
          <a:lstStyle/>
          <a:p>
            <a:pPr marL="342900" indent="-342900" fontAlgn="auto">
              <a:spcBef>
                <a:spcPct val="20000"/>
              </a:spcBef>
              <a:spcAft>
                <a:spcPts val="0"/>
              </a:spcAft>
              <a:buFont typeface="Symbol" pitchFamily="18" charset="2"/>
              <a:buNone/>
              <a:defRPr/>
            </a:pPr>
            <a:r>
              <a:rPr lang="en-US" sz="2000" b="1" i="1" u="sng" dirty="0">
                <a:effectLst>
                  <a:outerShdw blurRad="38100" dist="38100" dir="2700000" algn="tl">
                    <a:srgbClr val="C0C0C0"/>
                  </a:outerShdw>
                </a:effectLst>
                <a:latin typeface="+mn-lt"/>
                <a:cs typeface="+mn-cs"/>
              </a:rPr>
              <a:t>down</a:t>
            </a:r>
            <a:r>
              <a:rPr lang="en-US" sz="2000" i="1" u="sng" dirty="0">
                <a:effectLst>
                  <a:outerShdw blurRad="38100" dist="38100" dir="2700000" algn="tl">
                    <a:srgbClr val="C0C0C0"/>
                  </a:outerShdw>
                </a:effectLst>
                <a:latin typeface="+mn-lt"/>
                <a:cs typeface="+mn-cs"/>
              </a:rPr>
              <a:t>(S)</a:t>
            </a:r>
            <a:endParaRPr lang="en-US" sz="2000" dirty="0">
              <a:latin typeface="+mn-lt"/>
              <a:cs typeface="+mn-cs"/>
            </a:endParaRPr>
          </a:p>
          <a:p>
            <a:pPr marL="342900" indent="-342900" fontAlgn="auto">
              <a:spcBef>
                <a:spcPct val="20000"/>
              </a:spcBef>
              <a:spcAft>
                <a:spcPts val="0"/>
              </a:spcAft>
              <a:buFont typeface="Symbol" pitchFamily="18" charset="2"/>
              <a:buNone/>
              <a:defRPr/>
            </a:pPr>
            <a:r>
              <a:rPr lang="en-US" sz="2000" dirty="0">
                <a:latin typeface="+mn-lt"/>
                <a:cs typeface="+mn-cs"/>
              </a:rPr>
              <a:t>	down(S2);</a:t>
            </a:r>
          </a:p>
          <a:p>
            <a:pPr marL="342900" indent="-342900" fontAlgn="auto">
              <a:spcBef>
                <a:spcPct val="20000"/>
              </a:spcBef>
              <a:spcAft>
                <a:spcPts val="0"/>
              </a:spcAft>
              <a:buFont typeface="Symbol" pitchFamily="18" charset="2"/>
              <a:buNone/>
              <a:defRPr/>
            </a:pPr>
            <a:r>
              <a:rPr lang="en-US" sz="2000" dirty="0">
                <a:latin typeface="+mn-lt"/>
                <a:cs typeface="+mn-cs"/>
              </a:rPr>
              <a:t>	down(S1);</a:t>
            </a:r>
          </a:p>
          <a:p>
            <a:pPr marL="342900" indent="-342900" fontAlgn="auto">
              <a:spcBef>
                <a:spcPct val="20000"/>
              </a:spcBef>
              <a:spcAft>
                <a:spcPts val="0"/>
              </a:spcAft>
              <a:buFont typeface="Symbol" pitchFamily="18" charset="2"/>
              <a:buNone/>
              <a:defRPr/>
            </a:pPr>
            <a:r>
              <a:rPr lang="en-US" sz="2000" dirty="0">
                <a:latin typeface="+mn-lt"/>
                <a:cs typeface="+mn-cs"/>
              </a:rPr>
              <a:t>	</a:t>
            </a:r>
            <a:r>
              <a:rPr lang="en-US" sz="2000" dirty="0" err="1">
                <a:latin typeface="+mn-lt"/>
                <a:cs typeface="+mn-cs"/>
              </a:rPr>
              <a:t>S.value</a:t>
            </a:r>
            <a:r>
              <a:rPr lang="en-US" sz="2000" dirty="0">
                <a:latin typeface="+mn-lt"/>
                <a:cs typeface="+mn-cs"/>
              </a:rPr>
              <a:t>--;</a:t>
            </a:r>
          </a:p>
          <a:p>
            <a:pPr marL="342900" indent="-342900" fontAlgn="auto">
              <a:spcBef>
                <a:spcPct val="20000"/>
              </a:spcBef>
              <a:spcAft>
                <a:spcPts val="0"/>
              </a:spcAft>
              <a:buFont typeface="Symbol" pitchFamily="18" charset="2"/>
              <a:buNone/>
              <a:defRPr/>
            </a:pPr>
            <a:r>
              <a:rPr lang="en-US" sz="2000" dirty="0">
                <a:latin typeface="+mn-lt"/>
                <a:cs typeface="+mn-cs"/>
              </a:rPr>
              <a:t>	if (</a:t>
            </a:r>
            <a:r>
              <a:rPr lang="en-US" sz="2000" dirty="0" err="1">
                <a:latin typeface="+mn-lt"/>
                <a:cs typeface="+mn-cs"/>
              </a:rPr>
              <a:t>S.value</a:t>
            </a:r>
            <a:r>
              <a:rPr lang="en-US" sz="2000" dirty="0">
                <a:latin typeface="+mn-lt"/>
                <a:cs typeface="+mn-cs"/>
              </a:rPr>
              <a:t>&gt;0) then</a:t>
            </a:r>
          </a:p>
          <a:p>
            <a:pPr marL="342900" indent="-342900" fontAlgn="auto">
              <a:spcBef>
                <a:spcPct val="20000"/>
              </a:spcBef>
              <a:spcAft>
                <a:spcPts val="0"/>
              </a:spcAft>
              <a:buFont typeface="Symbol" pitchFamily="18" charset="2"/>
              <a:buNone/>
              <a:defRPr/>
            </a:pPr>
            <a:r>
              <a:rPr lang="en-US" sz="2000" dirty="0">
                <a:latin typeface="+mn-lt"/>
                <a:cs typeface="+mn-cs"/>
              </a:rPr>
              <a:t>         up(S2);</a:t>
            </a:r>
          </a:p>
          <a:p>
            <a:pPr marL="342900" indent="-342900" fontAlgn="auto">
              <a:spcBef>
                <a:spcPct val="20000"/>
              </a:spcBef>
              <a:spcAft>
                <a:spcPts val="0"/>
              </a:spcAft>
              <a:buFont typeface="Symbol" pitchFamily="18" charset="2"/>
              <a:buNone/>
              <a:defRPr/>
            </a:pPr>
            <a:r>
              <a:rPr lang="en-US" sz="2000" dirty="0">
                <a:latin typeface="+mn-lt"/>
                <a:cs typeface="+mn-cs"/>
              </a:rPr>
              <a:t>	up(S1);</a:t>
            </a:r>
            <a:endParaRPr lang="en-US" sz="2000" i="1" dirty="0">
              <a:effectLst>
                <a:outerShdw blurRad="38100" dist="38100" dir="2700000" algn="tl">
                  <a:srgbClr val="C0C0C0"/>
                </a:outerShdw>
              </a:effectLst>
              <a:latin typeface="+mn-lt"/>
              <a:cs typeface="+mn-cs"/>
            </a:endParaRPr>
          </a:p>
        </p:txBody>
      </p:sp>
      <p:sp>
        <p:nvSpPr>
          <p:cNvPr id="6" name="Rectangle 4"/>
          <p:cNvSpPr>
            <a:spLocks noChangeArrowheads="1"/>
          </p:cNvSpPr>
          <p:nvPr/>
        </p:nvSpPr>
        <p:spPr bwMode="auto">
          <a:xfrm>
            <a:off x="5105400" y="3516313"/>
            <a:ext cx="3384550" cy="2520950"/>
          </a:xfrm>
          <a:prstGeom prst="rect">
            <a:avLst/>
          </a:prstGeom>
          <a:noFill/>
          <a:ln w="9525">
            <a:solidFill>
              <a:schemeClr val="tx1"/>
            </a:solidFill>
            <a:miter lim="800000"/>
            <a:headEnd/>
            <a:tailEnd/>
          </a:ln>
        </p:spPr>
        <p:txBody>
          <a:bodyPr/>
          <a:lstStyle/>
          <a:p>
            <a:pPr marL="342900" indent="-342900" fontAlgn="auto">
              <a:spcBef>
                <a:spcPct val="20000"/>
              </a:spcBef>
              <a:spcAft>
                <a:spcPts val="0"/>
              </a:spcAft>
              <a:buClr>
                <a:schemeClr val="accent2"/>
              </a:buClr>
              <a:buSzPct val="130000"/>
              <a:buFont typeface="Symbol" pitchFamily="18" charset="2"/>
              <a:buNone/>
              <a:defRPr/>
            </a:pPr>
            <a:r>
              <a:rPr lang="en-US" sz="2000" b="1" i="1" u="sng" dirty="0">
                <a:effectLst>
                  <a:outerShdw blurRad="38100" dist="38100" dir="2700000" algn="tl">
                    <a:srgbClr val="C0C0C0"/>
                  </a:outerShdw>
                </a:effectLst>
                <a:latin typeface="+mn-lt"/>
                <a:cs typeface="+mn-cs"/>
              </a:rPr>
              <a:t>up(S):</a:t>
            </a:r>
          </a:p>
          <a:p>
            <a:pPr marL="342900" indent="-342900" fontAlgn="auto">
              <a:spcBef>
                <a:spcPct val="20000"/>
              </a:spcBef>
              <a:spcAft>
                <a:spcPts val="0"/>
              </a:spcAft>
              <a:buClr>
                <a:schemeClr val="accent2"/>
              </a:buClr>
              <a:buSzPct val="130000"/>
              <a:defRPr/>
            </a:pPr>
            <a:r>
              <a:rPr kumimoji="1" lang="en-US" dirty="0">
                <a:latin typeface="Tahoma" pitchFamily="34" charset="0"/>
                <a:cs typeface="+mn-cs"/>
              </a:rPr>
              <a:t>	</a:t>
            </a:r>
            <a:r>
              <a:rPr lang="en-US" sz="2000" dirty="0">
                <a:latin typeface="+mn-lt"/>
                <a:cs typeface="+mn-cs"/>
              </a:rPr>
              <a:t>down(S1);</a:t>
            </a:r>
          </a:p>
          <a:p>
            <a:pPr marL="342900" indent="-342900" fontAlgn="auto">
              <a:spcBef>
                <a:spcPct val="20000"/>
              </a:spcBef>
              <a:spcAft>
                <a:spcPts val="0"/>
              </a:spcAft>
              <a:buClr>
                <a:schemeClr val="accent2"/>
              </a:buClr>
              <a:buSzPct val="130000"/>
              <a:defRPr/>
            </a:pPr>
            <a:r>
              <a:rPr lang="en-US" sz="2000" dirty="0">
                <a:latin typeface="+mn-lt"/>
                <a:cs typeface="+mn-cs"/>
              </a:rPr>
              <a:t>	</a:t>
            </a:r>
            <a:r>
              <a:rPr lang="en-US" sz="2000" dirty="0" err="1">
                <a:latin typeface="+mn-lt"/>
                <a:cs typeface="+mn-cs"/>
              </a:rPr>
              <a:t>S.value</a:t>
            </a:r>
            <a:r>
              <a:rPr lang="en-US" sz="2000" dirty="0">
                <a:latin typeface="+mn-lt"/>
                <a:cs typeface="+mn-cs"/>
              </a:rPr>
              <a:t>++;</a:t>
            </a:r>
          </a:p>
          <a:p>
            <a:pPr marL="342900" indent="-342900" fontAlgn="auto">
              <a:spcBef>
                <a:spcPct val="20000"/>
              </a:spcBef>
              <a:spcAft>
                <a:spcPts val="0"/>
              </a:spcAft>
              <a:buClr>
                <a:schemeClr val="accent2"/>
              </a:buClr>
              <a:buSzPct val="130000"/>
              <a:defRPr/>
            </a:pPr>
            <a:r>
              <a:rPr lang="en-US" sz="2000" dirty="0">
                <a:latin typeface="+mn-lt"/>
                <a:cs typeface="+mn-cs"/>
              </a:rPr>
              <a:t>	if (</a:t>
            </a:r>
            <a:r>
              <a:rPr lang="en-US" sz="2000" dirty="0" err="1">
                <a:latin typeface="+mn-lt"/>
                <a:cs typeface="+mn-cs"/>
              </a:rPr>
              <a:t>S.value</a:t>
            </a:r>
            <a:r>
              <a:rPr lang="en-US" sz="2000" dirty="0">
                <a:latin typeface="+mn-lt"/>
                <a:cs typeface="+mn-cs"/>
              </a:rPr>
              <a:t> == 1) then</a:t>
            </a:r>
          </a:p>
          <a:p>
            <a:pPr marL="342900" indent="-342900" fontAlgn="auto">
              <a:spcBef>
                <a:spcPct val="20000"/>
              </a:spcBef>
              <a:spcAft>
                <a:spcPts val="0"/>
              </a:spcAft>
              <a:buClr>
                <a:schemeClr val="accent2"/>
              </a:buClr>
              <a:buSzPct val="130000"/>
              <a:defRPr/>
            </a:pPr>
            <a:r>
              <a:rPr lang="en-US" sz="2000" dirty="0">
                <a:latin typeface="+mn-lt"/>
                <a:cs typeface="+mn-cs"/>
              </a:rPr>
              <a:t>	    up(S2); </a:t>
            </a:r>
          </a:p>
          <a:p>
            <a:pPr marL="342900" indent="-342900" fontAlgn="auto">
              <a:spcBef>
                <a:spcPct val="20000"/>
              </a:spcBef>
              <a:spcAft>
                <a:spcPts val="0"/>
              </a:spcAft>
              <a:buClr>
                <a:schemeClr val="accent2"/>
              </a:buClr>
              <a:buSzPct val="130000"/>
              <a:defRPr/>
            </a:pPr>
            <a:r>
              <a:rPr lang="en-US" sz="2000" dirty="0">
                <a:latin typeface="+mn-lt"/>
                <a:cs typeface="+mn-cs"/>
              </a:rPr>
              <a:t>	up(S1);</a:t>
            </a:r>
          </a:p>
        </p:txBody>
      </p:sp>
      <p:sp>
        <p:nvSpPr>
          <p:cNvPr id="11270" name="Text Box 5"/>
          <p:cNvSpPr txBox="1">
            <a:spLocks noChangeArrowheads="1"/>
          </p:cNvSpPr>
          <p:nvPr/>
        </p:nvSpPr>
        <p:spPr bwMode="auto">
          <a:xfrm>
            <a:off x="857250" y="2516188"/>
            <a:ext cx="7034213" cy="646331"/>
          </a:xfrm>
          <a:prstGeom prst="rect">
            <a:avLst/>
          </a:prstGeom>
          <a:noFill/>
          <a:ln w="12700">
            <a:noFill/>
            <a:miter lim="800000"/>
            <a:headEnd type="none" w="sm" len="sm"/>
            <a:tailEnd type="none" w="sm" len="sm"/>
          </a:ln>
        </p:spPr>
        <p:txBody>
          <a:bodyPr>
            <a:spAutoFit/>
          </a:bodyPr>
          <a:lstStyle/>
          <a:p>
            <a:pPr>
              <a:lnSpc>
                <a:spcPct val="90000"/>
              </a:lnSpc>
              <a:spcBef>
                <a:spcPct val="20000"/>
              </a:spcBef>
              <a:buClr>
                <a:schemeClr val="accent2"/>
              </a:buClr>
              <a:buSzPct val="130000"/>
              <a:buFont typeface="Symbol" pitchFamily="18" charset="2"/>
              <a:buNone/>
            </a:pPr>
            <a:r>
              <a:rPr kumimoji="1" lang="en-US" sz="2000" i="1" dirty="0" err="1" smtClean="0">
                <a:solidFill>
                  <a:srgbClr val="FF0000"/>
                </a:solidFill>
                <a:effectLst>
                  <a:outerShdw blurRad="38100" dist="38100" dir="2700000" algn="tl">
                    <a:srgbClr val="000000">
                      <a:alpha val="43137"/>
                    </a:srgbClr>
                  </a:outerShdw>
                </a:effectLst>
              </a:rPr>
              <a:t>S.value</a:t>
            </a:r>
            <a:r>
              <a:rPr kumimoji="1" lang="en-US" sz="2000" i="1" dirty="0" smtClean="0">
                <a:solidFill>
                  <a:srgbClr val="FF0000"/>
                </a:solidFill>
                <a:effectLst>
                  <a:outerShdw blurRad="38100" dist="38100" dir="2700000" algn="tl">
                    <a:srgbClr val="000000">
                      <a:alpha val="43137"/>
                    </a:srgbClr>
                  </a:outerShdw>
                </a:effectLst>
              </a:rPr>
              <a:t>=</a:t>
            </a:r>
            <a:r>
              <a:rPr kumimoji="1" lang="en-US" sz="2000" i="1" dirty="0" err="1" smtClean="0">
                <a:solidFill>
                  <a:srgbClr val="FF0000"/>
                </a:solidFill>
                <a:effectLst>
                  <a:outerShdw blurRad="38100" dist="38100" dir="2700000" algn="tl">
                    <a:srgbClr val="000000">
                      <a:alpha val="43137"/>
                    </a:srgbClr>
                  </a:outerShdw>
                </a:effectLst>
              </a:rPr>
              <a:t>init_value</a:t>
            </a:r>
            <a:r>
              <a:rPr kumimoji="1" lang="en-US" sz="2000" i="1" dirty="0" smtClean="0">
                <a:solidFill>
                  <a:srgbClr val="FF0000"/>
                </a:solidFill>
                <a:effectLst>
                  <a:outerShdw blurRad="38100" dist="38100" dir="2700000" algn="tl">
                    <a:srgbClr val="000000">
                      <a:alpha val="43137"/>
                    </a:srgbClr>
                  </a:outerShdw>
                </a:effectLst>
              </a:rPr>
              <a:t/>
            </a:r>
            <a:br>
              <a:rPr kumimoji="1" lang="en-US" sz="2000" i="1" dirty="0" smtClean="0">
                <a:solidFill>
                  <a:srgbClr val="FF0000"/>
                </a:solidFill>
                <a:effectLst>
                  <a:outerShdw blurRad="38100" dist="38100" dir="2700000" algn="tl">
                    <a:srgbClr val="000000">
                      <a:alpha val="43137"/>
                    </a:srgbClr>
                  </a:outerShdw>
                </a:effectLst>
              </a:rPr>
            </a:br>
            <a:r>
              <a:rPr kumimoji="1" lang="en-US" sz="2000" i="1" dirty="0" smtClean="0">
                <a:solidFill>
                  <a:srgbClr val="FF0000"/>
                </a:solidFill>
                <a:effectLst>
                  <a:outerShdw blurRad="38100" dist="38100" dir="2700000" algn="tl">
                    <a:srgbClr val="000000">
                      <a:alpha val="43137"/>
                    </a:srgbClr>
                  </a:outerShdw>
                </a:effectLst>
              </a:rPr>
              <a:t> binary-semaphore:  S1=1,   S2=min(1, </a:t>
            </a:r>
            <a:r>
              <a:rPr kumimoji="1" lang="en-US" sz="2000" i="1" dirty="0" err="1" smtClean="0">
                <a:solidFill>
                  <a:srgbClr val="FF0000"/>
                </a:solidFill>
                <a:effectLst>
                  <a:outerShdw blurRad="38100" dist="38100" dir="2700000" algn="tl">
                    <a:srgbClr val="000000">
                      <a:alpha val="43137"/>
                    </a:srgbClr>
                  </a:outerShdw>
                </a:effectLst>
              </a:rPr>
              <a:t>init_value</a:t>
            </a:r>
            <a:r>
              <a:rPr kumimoji="1" lang="en-US" sz="2000" i="1" dirty="0" smtClean="0">
                <a:solidFill>
                  <a:srgbClr val="FF0000"/>
                </a:solidFill>
                <a:effectLst>
                  <a:outerShdw blurRad="38100" dist="38100" dir="2700000" algn="tl">
                    <a:srgbClr val="000000">
                      <a:alpha val="43137"/>
                    </a:srgbClr>
                  </a:outerShdw>
                </a:effectLst>
              </a:rPr>
              <a:t>), </a:t>
            </a:r>
            <a:endParaRPr lang="en-US" dirty="0">
              <a:solidFill>
                <a:srgbClr val="800000"/>
              </a:solidFill>
            </a:endParaRPr>
          </a:p>
        </p:txBody>
      </p:sp>
      <p:sp>
        <p:nvSpPr>
          <p:cNvPr id="13319" name="Text Box 5"/>
          <p:cNvSpPr txBox="1">
            <a:spLocks noChangeArrowheads="1"/>
          </p:cNvSpPr>
          <p:nvPr/>
        </p:nvSpPr>
        <p:spPr bwMode="auto">
          <a:xfrm>
            <a:off x="890588" y="1447800"/>
            <a:ext cx="6881812" cy="1117600"/>
          </a:xfrm>
          <a:prstGeom prst="rect">
            <a:avLst/>
          </a:prstGeom>
          <a:noFill/>
          <a:ln w="12700">
            <a:noFill/>
            <a:miter lim="800000"/>
            <a:headEnd type="none" w="sm" len="sm"/>
            <a:tailEnd type="none" w="sm" len="sm"/>
          </a:ln>
        </p:spPr>
        <p:txBody>
          <a:bodyPr>
            <a:spAutoFit/>
          </a:bodyPr>
          <a:lstStyle/>
          <a:p>
            <a:pPr>
              <a:lnSpc>
                <a:spcPct val="90000"/>
              </a:lnSpc>
              <a:spcBef>
                <a:spcPct val="20000"/>
              </a:spcBef>
              <a:buClr>
                <a:schemeClr val="accent2"/>
              </a:buClr>
              <a:buSzPct val="130000"/>
              <a:buFont typeface="Symbol" pitchFamily="18" charset="2"/>
              <a:buNone/>
            </a:pPr>
            <a:r>
              <a:rPr kumimoji="1" lang="en-US" sz="2200" dirty="0" smtClean="0"/>
              <a:t>Create a </a:t>
            </a:r>
            <a:r>
              <a:rPr kumimoji="1" lang="en-US" sz="2200" dirty="0"/>
              <a:t>counting semaphore, S, by using binary semaphores</a:t>
            </a:r>
          </a:p>
          <a:p>
            <a:pPr algn="r" rtl="1">
              <a:spcBef>
                <a:spcPct val="50000"/>
              </a:spcBef>
            </a:pPr>
            <a:endParaRPr lang="en-US" dirty="0">
              <a:solidFill>
                <a:srgbClr val="800000"/>
              </a:solidFill>
            </a:endParaRPr>
          </a:p>
        </p:txBody>
      </p:sp>
      <p:sp>
        <p:nvSpPr>
          <p:cNvPr id="8" name="TextBox 7"/>
          <p:cNvSpPr txBox="1"/>
          <p:nvPr/>
        </p:nvSpPr>
        <p:spPr>
          <a:xfrm>
            <a:off x="3429000" y="2816940"/>
            <a:ext cx="304800" cy="369332"/>
          </a:xfrm>
          <a:prstGeom prst="rect">
            <a:avLst/>
          </a:prstGeom>
          <a:solidFill>
            <a:schemeClr val="bg1"/>
          </a:solidFill>
        </p:spPr>
        <p:txBody>
          <a:bodyPr wrap="square" rtlCol="0">
            <a:spAutoFit/>
          </a:bodyPr>
          <a:lstStyle/>
          <a:p>
            <a:r>
              <a:rPr lang="en-US" dirty="0" smtClean="0"/>
              <a:t>?</a:t>
            </a:r>
            <a:endParaRPr lang="en-US" dirty="0"/>
          </a:p>
        </p:txBody>
      </p:sp>
      <p:sp>
        <p:nvSpPr>
          <p:cNvPr id="9" name="TextBox 8"/>
          <p:cNvSpPr txBox="1"/>
          <p:nvPr/>
        </p:nvSpPr>
        <p:spPr>
          <a:xfrm>
            <a:off x="4114800" y="2816940"/>
            <a:ext cx="1981200" cy="369332"/>
          </a:xfrm>
          <a:prstGeom prst="rect">
            <a:avLst/>
          </a:prstGeom>
          <a:solidFill>
            <a:schemeClr val="bg1"/>
          </a:solidFill>
        </p:spPr>
        <p:txBody>
          <a:bodyPr wrap="square" rtlCol="0">
            <a:spAutoFit/>
          </a:bodyPr>
          <a:lstStyle/>
          <a:p>
            <a:r>
              <a:rPr lang="en-US" dirty="0" smtClean="0"/>
              <a:t>?</a:t>
            </a:r>
            <a:endParaRPr lang="en-US" dirty="0"/>
          </a:p>
        </p:txBody>
      </p:sp>
      <p:sp>
        <p:nvSpPr>
          <p:cNvPr id="10" name="Rectangle 9"/>
          <p:cNvSpPr/>
          <p:nvPr/>
        </p:nvSpPr>
        <p:spPr>
          <a:xfrm>
            <a:off x="762000" y="2362200"/>
            <a:ext cx="70104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ysClr val="windowText" lastClr="000000"/>
                </a:solidFill>
                <a:effectLst>
                  <a:outerShdw blurRad="38100" dist="38100" dir="2700000" algn="tl">
                    <a:srgbClr val="000000">
                      <a:alpha val="43137"/>
                    </a:srgbClr>
                  </a:outerShdw>
                </a:effectLst>
              </a:rPr>
              <a:t>Variables ?</a:t>
            </a:r>
            <a:endParaRPr lang="en-US" i="1" dirty="0">
              <a:solidFill>
                <a:sysClr val="windowText" lastClr="0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1000"/>
                                        <p:tgtEl>
                                          <p:spTgt spid="8"/>
                                        </p:tgtEl>
                                      </p:cBhvr>
                                    </p:animEffect>
                                    <p:set>
                                      <p:cBhvr>
                                        <p:cTn id="22" dur="1" fill="hold">
                                          <p:stCondLst>
                                            <p:cond delay="999"/>
                                          </p:stCondLst>
                                        </p:cTn>
                                        <p:tgtEl>
                                          <p:spTgt spid="8"/>
                                        </p:tgtEl>
                                        <p:attrNameLst>
                                          <p:attrName>style.visibility</p:attrName>
                                        </p:attrNameLst>
                                      </p:cBhvr>
                                      <p:to>
                                        <p:strVal val="hidden"/>
                                      </p:to>
                                    </p:set>
                                  </p:childTnLst>
                                </p:cTn>
                              </p:par>
                              <p:par>
                                <p:cTn id="23" presetID="22" presetClass="exit" presetSubtype="1" fill="hold" grpId="0" nodeType="withEffect">
                                  <p:stCondLst>
                                    <p:cond delay="0"/>
                                  </p:stCondLst>
                                  <p:childTnLst>
                                    <p:animEffect transition="out" filter="wipe(up)">
                                      <p:cBhvr>
                                        <p:cTn id="24" dur="1000"/>
                                        <p:tgtEl>
                                          <p:spTgt spid="9"/>
                                        </p:tgtEl>
                                      </p:cBhvr>
                                    </p:animEffect>
                                    <p:set>
                                      <p:cBhvr>
                                        <p:cTn id="25"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dirty="0" smtClean="0"/>
              <a:t>Question 1</a:t>
            </a:r>
          </a:p>
        </p:txBody>
      </p:sp>
      <p:sp>
        <p:nvSpPr>
          <p:cNvPr id="3" name="Content Placeholder 2"/>
          <p:cNvSpPr>
            <a:spLocks noGrp="1"/>
          </p:cNvSpPr>
          <p:nvPr>
            <p:ph idx="1"/>
          </p:nvPr>
        </p:nvSpPr>
        <p:spPr/>
        <p:txBody>
          <a:bodyPr>
            <a:normAutofit fontScale="77500" lnSpcReduction="20000"/>
          </a:bodyPr>
          <a:lstStyle/>
          <a:p>
            <a:pPr marL="0">
              <a:buFont typeface="Arial" charset="0"/>
              <a:buNone/>
              <a:defRPr/>
            </a:pPr>
            <a:r>
              <a:rPr lang="en-US" dirty="0" smtClean="0"/>
              <a:t>Consider the following code snippets run by two processes, P and Q:</a:t>
            </a:r>
            <a:br>
              <a:rPr lang="en-US" dirty="0" smtClean="0"/>
            </a:br>
            <a:r>
              <a:rPr lang="en-US" dirty="0" smtClean="0"/>
              <a:t/>
            </a:r>
            <a:br>
              <a:rPr lang="en-US" dirty="0" smtClean="0"/>
            </a:br>
            <a:r>
              <a:rPr lang="en-US" dirty="0" smtClean="0"/>
              <a:t/>
            </a:r>
            <a:br>
              <a:rPr lang="en-US" dirty="0" smtClean="0"/>
            </a:b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marL="0">
              <a:buFont typeface="Arial" charset="0"/>
              <a:buNone/>
              <a:defRPr/>
            </a:pPr>
            <a:r>
              <a:rPr lang="en-US" dirty="0" smtClean="0"/>
              <a:t>Add the minimal number of semaphores, initialize them and place them in the code snippets, so the result of the calculation will be correct (5</a:t>
            </a:r>
            <a:r>
              <a:rPr lang="en-US" baseline="30000" dirty="0" smtClean="0"/>
              <a:t>2</a:t>
            </a:r>
            <a:r>
              <a:rPr lang="en-US" dirty="0" smtClean="0"/>
              <a:t>=25).</a:t>
            </a:r>
            <a:endParaRPr lang="en-US" dirty="0"/>
          </a:p>
        </p:txBody>
      </p:sp>
      <p:sp>
        <p:nvSpPr>
          <p:cNvPr id="5124" name="TextBox 3"/>
          <p:cNvSpPr txBox="1">
            <a:spLocks noChangeArrowheads="1"/>
          </p:cNvSpPr>
          <p:nvPr/>
        </p:nvSpPr>
        <p:spPr bwMode="auto">
          <a:xfrm>
            <a:off x="3048000" y="2509837"/>
            <a:ext cx="2209800" cy="2062163"/>
          </a:xfrm>
          <a:prstGeom prst="rect">
            <a:avLst/>
          </a:prstGeom>
          <a:noFill/>
          <a:ln w="9525">
            <a:solidFill>
              <a:schemeClr val="tx1"/>
            </a:solidFill>
            <a:miter lim="800000"/>
            <a:headEnd/>
            <a:tailEnd/>
          </a:ln>
        </p:spPr>
        <p:txBody>
          <a:bodyPr>
            <a:spAutoFit/>
          </a:bodyPr>
          <a:lstStyle/>
          <a:p>
            <a:r>
              <a:rPr lang="en-US" sz="1600" b="1"/>
              <a:t>Process P</a:t>
            </a:r>
          </a:p>
          <a:p>
            <a:r>
              <a:rPr lang="en-US" sz="1600"/>
              <a:t>loopP:   </a:t>
            </a:r>
          </a:p>
          <a:p>
            <a:r>
              <a:rPr lang="en-US" sz="1600"/>
              <a:t>        if (n==0) </a:t>
            </a:r>
          </a:p>
          <a:p>
            <a:r>
              <a:rPr lang="en-US" sz="1600"/>
              <a:t>	goto endP;</a:t>
            </a:r>
          </a:p>
          <a:p>
            <a:r>
              <a:rPr lang="en-US" sz="1600"/>
              <a:t>        n=n-1;</a:t>
            </a:r>
          </a:p>
          <a:p>
            <a:r>
              <a:rPr lang="en-US" sz="1600"/>
              <a:t>        goto loopP;</a:t>
            </a:r>
          </a:p>
          <a:p>
            <a:r>
              <a:rPr lang="en-US" sz="1600"/>
              <a:t>endP:</a:t>
            </a:r>
          </a:p>
          <a:p>
            <a:r>
              <a:rPr lang="en-US" sz="1600"/>
              <a:t>        print(sqr)</a:t>
            </a:r>
          </a:p>
        </p:txBody>
      </p:sp>
      <p:sp>
        <p:nvSpPr>
          <p:cNvPr id="5125" name="TextBox 4"/>
          <p:cNvSpPr txBox="1">
            <a:spLocks noChangeArrowheads="1"/>
          </p:cNvSpPr>
          <p:nvPr/>
        </p:nvSpPr>
        <p:spPr bwMode="auto">
          <a:xfrm>
            <a:off x="5410200" y="2509837"/>
            <a:ext cx="2514600" cy="1077913"/>
          </a:xfrm>
          <a:prstGeom prst="rect">
            <a:avLst/>
          </a:prstGeom>
          <a:noFill/>
          <a:ln w="9525">
            <a:solidFill>
              <a:schemeClr val="tx1"/>
            </a:solidFill>
            <a:miter lim="800000"/>
            <a:headEnd/>
            <a:tailEnd/>
          </a:ln>
        </p:spPr>
        <p:txBody>
          <a:bodyPr>
            <a:spAutoFit/>
          </a:bodyPr>
          <a:lstStyle/>
          <a:p>
            <a:r>
              <a:rPr lang="en-US" sz="1600" b="1"/>
              <a:t>Process Q</a:t>
            </a:r>
            <a:endParaRPr lang="en-US" sz="1600"/>
          </a:p>
          <a:p>
            <a:r>
              <a:rPr lang="en-US" sz="1600"/>
              <a:t>loopQ:   </a:t>
            </a:r>
          </a:p>
          <a:p>
            <a:r>
              <a:rPr lang="en-US" sz="1600"/>
              <a:t>        sqr = sqr + 2*n +1;</a:t>
            </a:r>
            <a:br>
              <a:rPr lang="en-US" sz="1600"/>
            </a:br>
            <a:r>
              <a:rPr lang="en-US" sz="1600"/>
              <a:t>        goto loopQ;</a:t>
            </a:r>
          </a:p>
        </p:txBody>
      </p:sp>
      <p:sp>
        <p:nvSpPr>
          <p:cNvPr id="5126" name="TextBox 5"/>
          <p:cNvSpPr txBox="1">
            <a:spLocks noChangeArrowheads="1"/>
          </p:cNvSpPr>
          <p:nvPr/>
        </p:nvSpPr>
        <p:spPr bwMode="auto">
          <a:xfrm>
            <a:off x="1295400" y="2509837"/>
            <a:ext cx="1600200" cy="830263"/>
          </a:xfrm>
          <a:prstGeom prst="rect">
            <a:avLst/>
          </a:prstGeom>
          <a:noFill/>
          <a:ln w="9525">
            <a:noFill/>
            <a:miter lim="800000"/>
            <a:headEnd/>
            <a:tailEnd/>
          </a:ln>
        </p:spPr>
        <p:txBody>
          <a:bodyPr>
            <a:spAutoFit/>
          </a:bodyPr>
          <a:lstStyle/>
          <a:p>
            <a:r>
              <a:rPr lang="en-US" sz="1600" b="1" dirty="0"/>
              <a:t>Shared memory</a:t>
            </a:r>
          </a:p>
          <a:p>
            <a:r>
              <a:rPr lang="en-US" sz="1600" dirty="0"/>
              <a:t>n=5;</a:t>
            </a:r>
          </a:p>
          <a:p>
            <a:r>
              <a:rPr lang="en-US" sz="1600" dirty="0" err="1"/>
              <a:t>sqr</a:t>
            </a:r>
            <a:r>
              <a:rPr lang="en-US" sz="1600" dirty="0"/>
              <a:t>=0;</a:t>
            </a:r>
          </a:p>
        </p:txBody>
      </p:sp>
      <p:sp>
        <p:nvSpPr>
          <p:cNvPr id="7" name="Slide Number Placeholder 6"/>
          <p:cNvSpPr>
            <a:spLocks noGrp="1"/>
          </p:cNvSpPr>
          <p:nvPr>
            <p:ph type="sldNum" sz="quarter" idx="12"/>
          </p:nvPr>
        </p:nvSpPr>
        <p:spPr/>
        <p:txBody>
          <a:bodyPr/>
          <a:lstStyle/>
          <a:p>
            <a:pPr>
              <a:defRPr/>
            </a:pPr>
            <a:fld id="{2450BF66-DA76-49C4-88D0-489767616E76}"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l"/>
            <a:r>
              <a:rPr lang="en-US" dirty="0" smtClean="0"/>
              <a:t>Question 1</a:t>
            </a:r>
          </a:p>
        </p:txBody>
      </p:sp>
      <p:sp>
        <p:nvSpPr>
          <p:cNvPr id="3" name="Content Placeholder 2"/>
          <p:cNvSpPr>
            <a:spLocks noGrp="1"/>
          </p:cNvSpPr>
          <p:nvPr>
            <p:ph idx="1"/>
          </p:nvPr>
        </p:nvSpPr>
        <p:spPr/>
        <p:txBody>
          <a:bodyPr>
            <a:normAutofit fontScale="92500" lnSpcReduction="20000"/>
          </a:bodyPr>
          <a:lstStyle/>
          <a:p>
            <a:pPr marL="0">
              <a:buFont typeface="Arial" charset="0"/>
              <a:buNone/>
              <a:defRPr/>
            </a:pPr>
            <a:r>
              <a:rPr lang="en-US" dirty="0" smtClean="0"/>
              <a:t>Note that we can break 25 in more than one way:</a:t>
            </a:r>
          </a:p>
          <a:p>
            <a:pPr marL="800100" lvl="2">
              <a:defRPr/>
            </a:pPr>
            <a:r>
              <a:rPr lang="en-US" dirty="0" smtClean="0"/>
              <a:t>25=11+9+5=[(2*5+1)+(2*4+1)+(2*2+1)]</a:t>
            </a:r>
          </a:p>
          <a:p>
            <a:pPr marL="800100" lvl="2">
              <a:defRPr/>
            </a:pPr>
            <a:r>
              <a:rPr lang="en-US" dirty="0" smtClean="0"/>
              <a:t>25=9+7+5+3+1=[(2*4+1)+(2*3+1)+(2*2+1)+(2*1+1)+(0+1)]</a:t>
            </a:r>
          </a:p>
          <a:p>
            <a:pPr marL="0">
              <a:buFont typeface="Arial" charset="0"/>
              <a:buNone/>
              <a:defRPr/>
            </a:pP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3316" name="TextBox 5"/>
          <p:cNvSpPr txBox="1">
            <a:spLocks noChangeArrowheads="1"/>
          </p:cNvSpPr>
          <p:nvPr/>
        </p:nvSpPr>
        <p:spPr bwMode="auto">
          <a:xfrm>
            <a:off x="2971800" y="2914650"/>
            <a:ext cx="2133600" cy="2800350"/>
          </a:xfrm>
          <a:prstGeom prst="rect">
            <a:avLst/>
          </a:prstGeom>
          <a:noFill/>
          <a:ln w="9525">
            <a:solidFill>
              <a:schemeClr val="tx1"/>
            </a:solidFill>
            <a:miter lim="800000"/>
            <a:headEnd/>
            <a:tailEnd/>
          </a:ln>
        </p:spPr>
        <p:txBody>
          <a:bodyPr>
            <a:spAutoFit/>
          </a:bodyPr>
          <a:lstStyle/>
          <a:p>
            <a:r>
              <a:rPr lang="en-US" sz="1600" b="1" dirty="0"/>
              <a:t>Process P</a:t>
            </a:r>
          </a:p>
          <a:p>
            <a:r>
              <a:rPr lang="en-US" sz="1600" dirty="0" err="1"/>
              <a:t>loopP</a:t>
            </a:r>
            <a:r>
              <a:rPr lang="en-US" sz="1600" dirty="0"/>
              <a:t>:   </a:t>
            </a:r>
          </a:p>
          <a:p>
            <a:r>
              <a:rPr lang="en-US" sz="1600" dirty="0"/>
              <a:t>        if (n==0) </a:t>
            </a:r>
          </a:p>
          <a:p>
            <a:r>
              <a:rPr lang="en-US" sz="1600" dirty="0"/>
              <a:t>	</a:t>
            </a:r>
            <a:r>
              <a:rPr lang="en-US" sz="1600" dirty="0" err="1"/>
              <a:t>goto</a:t>
            </a:r>
            <a:r>
              <a:rPr lang="en-US" sz="1600" dirty="0"/>
              <a:t> </a:t>
            </a:r>
            <a:r>
              <a:rPr lang="en-US" sz="1600" dirty="0" err="1"/>
              <a:t>endP</a:t>
            </a:r>
            <a:r>
              <a:rPr lang="en-US" sz="1600" dirty="0"/>
              <a:t>;</a:t>
            </a:r>
          </a:p>
          <a:p>
            <a:r>
              <a:rPr lang="en-US" sz="1600" dirty="0"/>
              <a:t>        down(</a:t>
            </a:r>
            <a:r>
              <a:rPr lang="en-US" sz="1600" dirty="0" err="1"/>
              <a:t>semA</a:t>
            </a:r>
            <a:r>
              <a:rPr lang="en-US" sz="1600" dirty="0"/>
              <a:t>);</a:t>
            </a:r>
          </a:p>
          <a:p>
            <a:r>
              <a:rPr lang="en-US" sz="1600" dirty="0"/>
              <a:t>        n=n-1;</a:t>
            </a:r>
          </a:p>
          <a:p>
            <a:r>
              <a:rPr lang="en-US" sz="1600" dirty="0"/>
              <a:t>        up(</a:t>
            </a:r>
            <a:r>
              <a:rPr lang="en-US" sz="1600" dirty="0" err="1"/>
              <a:t>semB</a:t>
            </a:r>
            <a:r>
              <a:rPr lang="en-US" sz="1600" dirty="0"/>
              <a:t>);</a:t>
            </a:r>
          </a:p>
          <a:p>
            <a:r>
              <a:rPr lang="en-US" sz="1600" dirty="0"/>
              <a:t>        </a:t>
            </a:r>
            <a:r>
              <a:rPr lang="en-US" sz="1600" dirty="0" err="1"/>
              <a:t>goto</a:t>
            </a:r>
            <a:r>
              <a:rPr lang="en-US" sz="1600" dirty="0"/>
              <a:t> </a:t>
            </a:r>
            <a:r>
              <a:rPr lang="en-US" sz="1600" dirty="0" err="1"/>
              <a:t>loopP</a:t>
            </a:r>
            <a:r>
              <a:rPr lang="en-US" sz="1600" dirty="0"/>
              <a:t>;</a:t>
            </a:r>
          </a:p>
          <a:p>
            <a:r>
              <a:rPr lang="en-US" sz="1600" dirty="0" err="1"/>
              <a:t>endP</a:t>
            </a:r>
            <a:r>
              <a:rPr lang="en-US" sz="1600" dirty="0"/>
              <a:t>:</a:t>
            </a:r>
          </a:p>
          <a:p>
            <a:r>
              <a:rPr lang="en-US" sz="1600" dirty="0"/>
              <a:t>        down(</a:t>
            </a:r>
            <a:r>
              <a:rPr lang="en-US" sz="1600" dirty="0" err="1"/>
              <a:t>semA</a:t>
            </a:r>
            <a:r>
              <a:rPr lang="en-US" sz="1600" dirty="0"/>
              <a:t>);</a:t>
            </a:r>
          </a:p>
          <a:p>
            <a:r>
              <a:rPr lang="en-US" sz="1600" dirty="0"/>
              <a:t>        print(</a:t>
            </a:r>
            <a:r>
              <a:rPr lang="en-US" sz="1600" dirty="0" err="1"/>
              <a:t>sqr</a:t>
            </a:r>
            <a:r>
              <a:rPr lang="en-US" sz="1600" dirty="0"/>
              <a:t>)</a:t>
            </a:r>
          </a:p>
        </p:txBody>
      </p:sp>
      <p:sp>
        <p:nvSpPr>
          <p:cNvPr id="13317" name="TextBox 6"/>
          <p:cNvSpPr txBox="1">
            <a:spLocks noChangeArrowheads="1"/>
          </p:cNvSpPr>
          <p:nvPr/>
        </p:nvSpPr>
        <p:spPr bwMode="auto">
          <a:xfrm>
            <a:off x="5181600" y="2914650"/>
            <a:ext cx="2514600" cy="1570038"/>
          </a:xfrm>
          <a:prstGeom prst="rect">
            <a:avLst/>
          </a:prstGeom>
          <a:noFill/>
          <a:ln w="9525">
            <a:solidFill>
              <a:schemeClr val="tx1"/>
            </a:solidFill>
            <a:miter lim="800000"/>
            <a:headEnd/>
            <a:tailEnd/>
          </a:ln>
        </p:spPr>
        <p:txBody>
          <a:bodyPr>
            <a:spAutoFit/>
          </a:bodyPr>
          <a:lstStyle/>
          <a:p>
            <a:r>
              <a:rPr lang="en-US" sz="1600" b="1"/>
              <a:t>Process Q</a:t>
            </a:r>
            <a:endParaRPr lang="en-US" sz="1600"/>
          </a:p>
          <a:p>
            <a:r>
              <a:rPr lang="en-US" sz="1600"/>
              <a:t>loopQ: </a:t>
            </a:r>
          </a:p>
          <a:p>
            <a:r>
              <a:rPr lang="en-US" sz="1600"/>
              <a:t>        down(semB);  </a:t>
            </a:r>
          </a:p>
          <a:p>
            <a:r>
              <a:rPr lang="en-US" sz="1600"/>
              <a:t>        sqr = sqr + 2*n +1;</a:t>
            </a:r>
          </a:p>
          <a:p>
            <a:r>
              <a:rPr lang="en-US" sz="1600"/>
              <a:t>        up(semA);</a:t>
            </a:r>
          </a:p>
          <a:p>
            <a:r>
              <a:rPr lang="en-US" sz="1600"/>
              <a:t>        goto loopQ;</a:t>
            </a:r>
          </a:p>
        </p:txBody>
      </p:sp>
      <p:sp>
        <p:nvSpPr>
          <p:cNvPr id="13318" name="TextBox 7"/>
          <p:cNvSpPr txBox="1">
            <a:spLocks noChangeArrowheads="1"/>
          </p:cNvSpPr>
          <p:nvPr/>
        </p:nvSpPr>
        <p:spPr bwMode="auto">
          <a:xfrm>
            <a:off x="1143000" y="2914650"/>
            <a:ext cx="1828800" cy="1570038"/>
          </a:xfrm>
          <a:prstGeom prst="rect">
            <a:avLst/>
          </a:prstGeom>
          <a:noFill/>
          <a:ln w="9525">
            <a:noFill/>
            <a:miter lim="800000"/>
            <a:headEnd/>
            <a:tailEnd/>
          </a:ln>
        </p:spPr>
        <p:txBody>
          <a:bodyPr>
            <a:spAutoFit/>
          </a:bodyPr>
          <a:lstStyle/>
          <a:p>
            <a:r>
              <a:rPr lang="en-US" sz="1600" b="1" dirty="0"/>
              <a:t>Shared memory</a:t>
            </a:r>
          </a:p>
          <a:p>
            <a:r>
              <a:rPr lang="en-US" sz="1600" dirty="0"/>
              <a:t>n=5;</a:t>
            </a:r>
          </a:p>
          <a:p>
            <a:r>
              <a:rPr lang="en-US" sz="1600" dirty="0" err="1"/>
              <a:t>sqr</a:t>
            </a:r>
            <a:r>
              <a:rPr lang="en-US" sz="1600" dirty="0"/>
              <a:t>=0;</a:t>
            </a:r>
          </a:p>
          <a:p>
            <a:endParaRPr lang="en-US" sz="1600" b="1" dirty="0"/>
          </a:p>
          <a:p>
            <a:r>
              <a:rPr lang="en-US" sz="1600" b="1" dirty="0" err="1"/>
              <a:t>semA</a:t>
            </a:r>
            <a:r>
              <a:rPr lang="en-US" sz="1600" b="1" dirty="0"/>
              <a:t>=1;</a:t>
            </a:r>
          </a:p>
          <a:p>
            <a:r>
              <a:rPr lang="en-US" sz="1600" b="1" dirty="0" err="1"/>
              <a:t>semB</a:t>
            </a:r>
            <a:r>
              <a:rPr lang="en-US" sz="1600" b="1" dirty="0"/>
              <a:t>=0;</a:t>
            </a:r>
          </a:p>
        </p:txBody>
      </p:sp>
      <p:sp>
        <p:nvSpPr>
          <p:cNvPr id="7" name="Slide Number Placeholder 6"/>
          <p:cNvSpPr>
            <a:spLocks noGrp="1"/>
          </p:cNvSpPr>
          <p:nvPr>
            <p:ph type="sldNum" sz="quarter" idx="12"/>
          </p:nvPr>
        </p:nvSpPr>
        <p:spPr/>
        <p:txBody>
          <a:bodyPr/>
          <a:lstStyle/>
          <a:p>
            <a:pPr>
              <a:defRPr/>
            </a:pPr>
            <a:fld id="{BB5DFB34-F176-4DF2-9ECB-D19111A64EDD}"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8">
                                            <p:txEl>
                                              <p:pRg st="4" end="4"/>
                                            </p:txEl>
                                          </p:spTgt>
                                        </p:tgtEl>
                                        <p:attrNameLst>
                                          <p:attrName>style.visibility</p:attrName>
                                        </p:attrNameLst>
                                      </p:cBhvr>
                                      <p:to>
                                        <p:strVal val="visible"/>
                                      </p:to>
                                    </p:set>
                                    <p:animEffect transition="in" filter="blinds(horizontal)">
                                      <p:cBhvr>
                                        <p:cTn id="7" dur="500"/>
                                        <p:tgtEl>
                                          <p:spTgt spid="1331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8">
                                            <p:txEl>
                                              <p:pRg st="5" end="5"/>
                                            </p:txEl>
                                          </p:spTgt>
                                        </p:tgtEl>
                                        <p:attrNameLst>
                                          <p:attrName>style.visibility</p:attrName>
                                        </p:attrNameLst>
                                      </p:cBhvr>
                                      <p:to>
                                        <p:strVal val="visible"/>
                                      </p:to>
                                    </p:set>
                                    <p:animEffect transition="in" filter="blinds(horizontal)">
                                      <p:cBhvr>
                                        <p:cTn id="10" dur="500"/>
                                        <p:tgtEl>
                                          <p:spTgt spid="13318">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animEffect transition="in" filter="blinds(horizontal)">
                                      <p:cBhvr>
                                        <p:cTn id="15" dur="500"/>
                                        <p:tgtEl>
                                          <p:spTgt spid="1331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316">
                                            <p:txEl>
                                              <p:pRg st="6" end="6"/>
                                            </p:txEl>
                                          </p:spTgt>
                                        </p:tgtEl>
                                        <p:attrNameLst>
                                          <p:attrName>style.visibility</p:attrName>
                                        </p:attrNameLst>
                                      </p:cBhvr>
                                      <p:to>
                                        <p:strVal val="visible"/>
                                      </p:to>
                                    </p:set>
                                    <p:animEffect transition="in" filter="blinds(horizontal)">
                                      <p:cBhvr>
                                        <p:cTn id="20" dur="500"/>
                                        <p:tgtEl>
                                          <p:spTgt spid="1331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317">
                                            <p:txEl>
                                              <p:pRg st="4" end="4"/>
                                            </p:txEl>
                                          </p:spTgt>
                                        </p:tgtEl>
                                        <p:attrNameLst>
                                          <p:attrName>style.visibility</p:attrName>
                                        </p:attrNameLst>
                                      </p:cBhvr>
                                      <p:to>
                                        <p:strVal val="visible"/>
                                      </p:to>
                                    </p:set>
                                    <p:animEffect transition="in" filter="blinds(horizontal)">
                                      <p:cBhvr>
                                        <p:cTn id="25" dur="500"/>
                                        <p:tgtEl>
                                          <p:spTgt spid="1331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316">
                                            <p:txEl>
                                              <p:pRg st="4" end="4"/>
                                            </p:txEl>
                                          </p:spTgt>
                                        </p:tgtEl>
                                        <p:attrNameLst>
                                          <p:attrName>style.visibility</p:attrName>
                                        </p:attrNameLst>
                                      </p:cBhvr>
                                      <p:to>
                                        <p:strVal val="visible"/>
                                      </p:to>
                                    </p:set>
                                    <p:animEffect transition="in" filter="blinds(horizontal)">
                                      <p:cBhvr>
                                        <p:cTn id="30" dur="500"/>
                                        <p:tgtEl>
                                          <p:spTgt spid="1331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316">
                                            <p:txEl>
                                              <p:pRg st="9" end="9"/>
                                            </p:txEl>
                                          </p:spTgt>
                                        </p:tgtEl>
                                        <p:attrNameLst>
                                          <p:attrName>style.visibility</p:attrName>
                                        </p:attrNameLst>
                                      </p:cBhvr>
                                      <p:to>
                                        <p:strVal val="visible"/>
                                      </p:to>
                                    </p:set>
                                    <p:animEffect transition="in" filter="blinds(horizontal)">
                                      <p:cBhvr>
                                        <p:cTn id="35" dur="500"/>
                                        <p:tgtEl>
                                          <p:spTgt spid="133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של מספר שקופית 5"/>
          <p:cNvSpPr>
            <a:spLocks noGrp="1"/>
          </p:cNvSpPr>
          <p:nvPr>
            <p:ph type="sldNum" sz="quarter" idx="12"/>
          </p:nvPr>
        </p:nvSpPr>
        <p:spPr/>
        <p:txBody>
          <a:bodyPr/>
          <a:lstStyle/>
          <a:p>
            <a:pPr>
              <a:defRPr/>
            </a:pPr>
            <a:fld id="{10422908-F88A-4E1C-88BC-F4A075293960}" type="slidenum">
              <a:rPr lang="he-IL"/>
              <a:pPr>
                <a:defRPr/>
              </a:pPr>
              <a:t>8</a:t>
            </a:fld>
            <a:endParaRPr lang="he-IL"/>
          </a:p>
        </p:txBody>
      </p:sp>
      <p:sp>
        <p:nvSpPr>
          <p:cNvPr id="27650" name="Title 1"/>
          <p:cNvSpPr>
            <a:spLocks noGrp="1"/>
          </p:cNvSpPr>
          <p:nvPr>
            <p:ph type="title"/>
          </p:nvPr>
        </p:nvSpPr>
        <p:spPr/>
        <p:txBody>
          <a:bodyPr/>
          <a:lstStyle/>
          <a:p>
            <a:pPr algn="l" rtl="0" eaLnBrk="1" hangingPunct="1"/>
            <a:r>
              <a:rPr lang="en-US" dirty="0" smtClean="0">
                <a:cs typeface="Times New Roman" pitchFamily="18" charset="0"/>
              </a:rPr>
              <a:t>Question 2 (2007 </a:t>
            </a:r>
            <a:r>
              <a:rPr lang="en-US" dirty="0" err="1" smtClean="0">
                <a:cs typeface="Times New Roman" pitchFamily="18" charset="0"/>
              </a:rPr>
              <a:t>Moed</a:t>
            </a:r>
            <a:r>
              <a:rPr lang="en-US" dirty="0" smtClean="0">
                <a:cs typeface="Times New Roman" pitchFamily="18" charset="0"/>
              </a:rPr>
              <a:t> A)</a:t>
            </a:r>
            <a:endParaRPr lang="he-IL" dirty="0" smtClean="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B435A9B2-C19A-4ADA-9B82-E903388ECEB8}" type="slidenum">
              <a:rPr lang="he-IL" sz="1200">
                <a:solidFill>
                  <a:schemeClr val="tx1">
                    <a:tint val="75000"/>
                  </a:schemeClr>
                </a:solidFill>
                <a:latin typeface="+mn-lt"/>
                <a:cs typeface="+mn-cs"/>
              </a:rPr>
              <a:pPr rtl="1" fontAlgn="auto">
                <a:spcBef>
                  <a:spcPts val="0"/>
                </a:spcBef>
                <a:spcAft>
                  <a:spcPts val="0"/>
                </a:spcAft>
                <a:defRPr/>
              </a:pPr>
              <a:t>8</a:t>
            </a:fld>
            <a:endParaRPr lang="he-IL" sz="1200">
              <a:solidFill>
                <a:schemeClr val="tx1">
                  <a:tint val="75000"/>
                </a:schemeClr>
              </a:solidFill>
              <a:latin typeface="+mn-lt"/>
              <a:cs typeface="+mn-cs"/>
            </a:endParaRPr>
          </a:p>
        </p:txBody>
      </p:sp>
      <p:sp>
        <p:nvSpPr>
          <p:cNvPr id="5" name="Content Placeholder 4"/>
          <p:cNvSpPr>
            <a:spLocks noGrp="1"/>
          </p:cNvSpPr>
          <p:nvPr>
            <p:ph idx="1"/>
          </p:nvPr>
        </p:nvSpPr>
        <p:spPr/>
        <p:txBody>
          <a:bodyPr>
            <a:normAutofit/>
          </a:bodyPr>
          <a:lstStyle/>
          <a:p>
            <a:pPr marL="0" eaLnBrk="1" hangingPunct="1">
              <a:lnSpc>
                <a:spcPct val="80000"/>
              </a:lnSpc>
              <a:buFont typeface="Arial" charset="0"/>
              <a:buNone/>
            </a:pPr>
            <a:r>
              <a:rPr lang="en-US" sz="2200" dirty="0" smtClean="0">
                <a:cs typeface="Arial" charset="0"/>
              </a:rPr>
              <a:t>The following constraint graph is a DAG that defines a partial order over code lines. Each vertex is associated with a single line of code in a possible program. A directed edge e(</a:t>
            </a:r>
            <a:r>
              <a:rPr lang="en-US" sz="2200" dirty="0" err="1" smtClean="0">
                <a:cs typeface="Arial" charset="0"/>
              </a:rPr>
              <a:t>u,v</a:t>
            </a:r>
            <a:r>
              <a:rPr lang="en-US" sz="2200" dirty="0" smtClean="0">
                <a:cs typeface="Arial" charset="0"/>
              </a:rPr>
              <a:t>) is used to represent the precedence constraint: code line u must be completed prior to the beginning of code line v. </a:t>
            </a:r>
          </a:p>
          <a:p>
            <a:pPr marL="0" eaLnBrk="1" hangingPunct="1">
              <a:lnSpc>
                <a:spcPct val="80000"/>
              </a:lnSpc>
              <a:buFont typeface="Arial" charset="0"/>
              <a:buNone/>
            </a:pPr>
            <a:r>
              <a:rPr lang="en-US" sz="2200" dirty="0" smtClean="0">
                <a:cs typeface="Arial" charset="0"/>
              </a:rPr>
              <a:t>For example, code line S1 should be completed before S2, S5 or S8 are executed, while S6 can only be executed after both S2 and S5 were completed.</a:t>
            </a:r>
          </a:p>
          <a:p>
            <a:pPr marL="0" eaLnBrk="1" hangingPunct="1">
              <a:lnSpc>
                <a:spcPct val="80000"/>
              </a:lnSpc>
              <a:buFont typeface="Arial" charset="0"/>
              <a:buNone/>
            </a:pPr>
            <a:r>
              <a:rPr lang="en-US" sz="2200" dirty="0" smtClean="0">
                <a:cs typeface="Arial" charset="0"/>
              </a:rPr>
              <a:t> </a:t>
            </a:r>
          </a:p>
          <a:p>
            <a:pPr marL="0" eaLnBrk="1" hangingPunct="1">
              <a:lnSpc>
                <a:spcPct val="80000"/>
              </a:lnSpc>
              <a:buFont typeface="Arial" charset="0"/>
              <a:buNone/>
            </a:pPr>
            <a:r>
              <a:rPr lang="en-US" sz="2200" dirty="0" smtClean="0">
                <a:cs typeface="Arial" charset="0"/>
              </a:rPr>
              <a:t/>
            </a:r>
            <a:br>
              <a:rPr lang="en-US" sz="2200" dirty="0" smtClean="0">
                <a:cs typeface="Arial" charset="0"/>
              </a:rPr>
            </a:br>
            <a:endParaRPr lang="en-US" sz="2200" dirty="0" smtClean="0">
              <a:cs typeface="Arial" charset="0"/>
            </a:endParaRPr>
          </a:p>
          <a:p>
            <a:pPr marL="0" algn="l" rtl="0" eaLnBrk="1" hangingPunct="1">
              <a:lnSpc>
                <a:spcPct val="80000"/>
              </a:lnSpc>
              <a:buFont typeface="Arial" charset="0"/>
              <a:buNone/>
            </a:pPr>
            <a:endParaRPr lang="he-IL" sz="2200" dirty="0" smtClean="0"/>
          </a:p>
        </p:txBody>
      </p:sp>
      <p:pic>
        <p:nvPicPr>
          <p:cNvPr id="27653" name="Picture 6" descr="sync.bmp"/>
          <p:cNvPicPr>
            <a:picLocks noChangeAspect="1"/>
          </p:cNvPicPr>
          <p:nvPr/>
        </p:nvPicPr>
        <p:blipFill>
          <a:blip r:embed="rId2" cstate="print"/>
          <a:srcRect/>
          <a:stretch>
            <a:fillRect/>
          </a:stretch>
        </p:blipFill>
        <p:spPr bwMode="auto">
          <a:xfrm>
            <a:off x="928688" y="4143375"/>
            <a:ext cx="7215187" cy="2500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Times New Roman" pitchFamily="18" charset="0"/>
              </a:rPr>
              <a:t>Question 2a</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a:latin typeface="Arial" charset="0"/>
                <a:ea typeface="Times New Roman" pitchFamily="18" charset="0"/>
                <a:cs typeface="Miriam" pitchFamily="2" charset="-79"/>
              </a:rPr>
              <a:t>The following code is executed by two processes, A and B.</a:t>
            </a:r>
            <a:endParaRPr lang="en-US" sz="3000" dirty="0">
              <a:latin typeface="Arial" charset="0"/>
              <a:cs typeface="Times New Roman" pitchFamily="18" charset="0"/>
            </a:endParaRPr>
          </a:p>
          <a:p>
            <a:pPr marL="0" indent="0" eaLnBrk="0" hangingPunct="0">
              <a:buNone/>
            </a:pPr>
            <a:endParaRPr lang="en-US" sz="1800" b="1" u="sng" dirty="0">
              <a:latin typeface="Arial" charset="0"/>
              <a:cs typeface="Miriam" pitchFamily="2" charset="-79"/>
            </a:endParaRPr>
          </a:p>
          <a:p>
            <a:pPr marL="0" indent="0" eaLnBrk="0" hangingPunct="0">
              <a:buNone/>
            </a:pPr>
            <a:r>
              <a:rPr lang="en-US" sz="1800" b="1" u="sng" dirty="0">
                <a:latin typeface="Arial" charset="0"/>
                <a:cs typeface="Miriam" pitchFamily="2" charset="-79"/>
              </a:rPr>
              <a:t>Process A</a:t>
            </a:r>
            <a:r>
              <a:rPr lang="en-US" sz="1800" dirty="0">
                <a:latin typeface="Arial" charset="0"/>
                <a:cs typeface="Miriam" pitchFamily="2" charset="-79"/>
              </a:rPr>
              <a:t>                               </a:t>
            </a:r>
            <a:r>
              <a:rPr lang="en-US" sz="1800" b="1" u="sng" dirty="0">
                <a:latin typeface="Arial" charset="0"/>
                <a:cs typeface="Miriam" pitchFamily="2" charset="-79"/>
              </a:rPr>
              <a:t>Process B</a:t>
            </a:r>
            <a:endParaRPr lang="en-US" sz="1800" dirty="0">
              <a:latin typeface="Arial" charset="0"/>
            </a:endParaRPr>
          </a:p>
          <a:p>
            <a:pPr marL="0" indent="0" eaLnBrk="0" hangingPunct="0">
              <a:buNone/>
            </a:pPr>
            <a:r>
              <a:rPr lang="en-US" sz="1800" dirty="0">
                <a:latin typeface="Arial" charset="0"/>
                <a:cs typeface="Miriam" pitchFamily="2" charset="-79"/>
              </a:rPr>
              <a:t>	S1                                          </a:t>
            </a:r>
            <a:r>
              <a:rPr lang="en-US" sz="1800" dirty="0" smtClean="0">
                <a:latin typeface="Arial" charset="0"/>
                <a:cs typeface="Miriam" pitchFamily="2" charset="-79"/>
              </a:rPr>
              <a:t>S2</a:t>
            </a:r>
            <a:endParaRPr lang="en-US" sz="1800" dirty="0">
              <a:latin typeface="Arial" charset="0"/>
            </a:endParaRPr>
          </a:p>
          <a:p>
            <a:pPr marL="0" indent="0" eaLnBrk="0" hangingPunct="0">
              <a:buNone/>
            </a:pPr>
            <a:r>
              <a:rPr lang="en-US" sz="1800" dirty="0">
                <a:latin typeface="Arial" charset="0"/>
                <a:cs typeface="Miriam" pitchFamily="2" charset="-79"/>
              </a:rPr>
              <a:t>	</a:t>
            </a:r>
            <a:r>
              <a:rPr lang="en-US" sz="1800" dirty="0" smtClean="0">
                <a:latin typeface="Arial" charset="0"/>
                <a:cs typeface="Miriam" pitchFamily="2" charset="-79"/>
              </a:rPr>
              <a:t>S5                                          </a:t>
            </a:r>
            <a:r>
              <a:rPr lang="en-US" sz="1800" dirty="0">
                <a:latin typeface="Arial" charset="0"/>
                <a:cs typeface="Miriam" pitchFamily="2" charset="-79"/>
              </a:rPr>
              <a:t>S3</a:t>
            </a:r>
            <a:endParaRPr lang="en-US" sz="1800" dirty="0">
              <a:latin typeface="Arial" charset="0"/>
            </a:endParaRPr>
          </a:p>
          <a:p>
            <a:pPr marL="0" indent="0" eaLnBrk="0" hangingPunct="0">
              <a:buNone/>
            </a:pPr>
            <a:r>
              <a:rPr lang="en-US" sz="1800" dirty="0">
                <a:latin typeface="Arial" charset="0"/>
                <a:cs typeface="Miriam" pitchFamily="2" charset="-79"/>
              </a:rPr>
              <a:t>	S8                                          S6</a:t>
            </a:r>
            <a:endParaRPr lang="en-US" sz="1800" dirty="0">
              <a:latin typeface="Arial" charset="0"/>
            </a:endParaRPr>
          </a:p>
          <a:p>
            <a:pPr marL="0" indent="0" eaLnBrk="0" hangingPunct="0">
              <a:buNone/>
            </a:pPr>
            <a:r>
              <a:rPr lang="en-US" sz="1800" dirty="0">
                <a:latin typeface="Arial" charset="0"/>
                <a:cs typeface="Miriam" pitchFamily="2" charset="-79"/>
              </a:rPr>
              <a:t>	S9                                          S4</a:t>
            </a:r>
            <a:endParaRPr lang="en-US" sz="1800" dirty="0">
              <a:latin typeface="Arial" charset="0"/>
            </a:endParaRPr>
          </a:p>
          <a:p>
            <a:pPr marL="0" indent="0" eaLnBrk="0" hangingPunct="0">
              <a:buNone/>
            </a:pPr>
            <a:r>
              <a:rPr lang="en-US" sz="1800" dirty="0">
                <a:latin typeface="Arial" charset="0"/>
                <a:cs typeface="Miriam" pitchFamily="2" charset="-79"/>
              </a:rPr>
              <a:t>	S7</a:t>
            </a:r>
            <a:endParaRPr lang="en-US" sz="3000" dirty="0">
              <a:latin typeface="Arial" charset="0"/>
            </a:endParaRPr>
          </a:p>
          <a:p>
            <a:pPr marL="0" indent="0">
              <a:buNone/>
            </a:pPr>
            <a:endParaRPr lang="en-US" dirty="0"/>
          </a:p>
        </p:txBody>
      </p:sp>
      <p:pic>
        <p:nvPicPr>
          <p:cNvPr id="4" name="Picture 6" descr="sync.bmp"/>
          <p:cNvPicPr>
            <a:picLocks noChangeAspect="1"/>
          </p:cNvPicPr>
          <p:nvPr/>
        </p:nvPicPr>
        <p:blipFill>
          <a:blip r:embed="rId2" cstate="print"/>
          <a:srcRect/>
          <a:stretch>
            <a:fillRect/>
          </a:stretch>
        </p:blipFill>
        <p:spPr bwMode="auto">
          <a:xfrm>
            <a:off x="2286000" y="4645134"/>
            <a:ext cx="6605587" cy="2289066"/>
          </a:xfrm>
          <a:prstGeom prst="rect">
            <a:avLst/>
          </a:prstGeom>
          <a:noFill/>
          <a:ln w="9525">
            <a:noFill/>
            <a:miter lim="800000"/>
            <a:headEnd/>
            <a:tailEnd/>
          </a:ln>
        </p:spPr>
      </p:pic>
    </p:spTree>
    <p:extLst>
      <p:ext uri="{BB962C8B-B14F-4D97-AF65-F5344CB8AC3E}">
        <p14:creationId xmlns:p14="http://schemas.microsoft.com/office/powerpoint/2010/main" val="547936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2123</Words>
  <Application>Microsoft Office PowerPoint</Application>
  <PresentationFormat>On-screen Show (4:3)</PresentationFormat>
  <Paragraphs>555</Paragraphs>
  <Slides>39</Slides>
  <Notes>7</Notes>
  <HiddenSlides>14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Courier New</vt:lpstr>
      <vt:lpstr>Miriam</vt:lpstr>
      <vt:lpstr>Symbol</vt:lpstr>
      <vt:lpstr>Tahoma</vt:lpstr>
      <vt:lpstr>Times New Roman</vt:lpstr>
      <vt:lpstr>Wingdings</vt:lpstr>
      <vt:lpstr>Office Theme</vt:lpstr>
      <vt:lpstr>Operating Systems</vt:lpstr>
      <vt:lpstr>Semaphores</vt:lpstr>
      <vt:lpstr>Counting semaphore</vt:lpstr>
      <vt:lpstr>Negative-valued semaphore</vt:lpstr>
      <vt:lpstr>Counting Semaphores (Barz)</vt:lpstr>
      <vt:lpstr>Question 1</vt:lpstr>
      <vt:lpstr>Question 1</vt:lpstr>
      <vt:lpstr>Question 2 (2007 Moed A)</vt:lpstr>
      <vt:lpstr>Question 2a</vt:lpstr>
      <vt:lpstr>Question 2a</vt:lpstr>
      <vt:lpstr>Question 2a</vt:lpstr>
      <vt:lpstr>Question 2b</vt:lpstr>
      <vt:lpstr>Question 2b</vt:lpstr>
      <vt:lpstr>Question 3 – Producer Consumer Problem</vt:lpstr>
      <vt:lpstr>Question 3 – Producer Consumer Problem</vt:lpstr>
      <vt:lpstr>Question 3</vt:lpstr>
      <vt:lpstr>Question 3</vt:lpstr>
      <vt:lpstr>Question 3</vt:lpstr>
      <vt:lpstr>Question 4 (Moed B 2010)</vt:lpstr>
      <vt:lpstr>Question 4</vt:lpstr>
      <vt:lpstr>Question 4</vt:lpstr>
      <vt:lpstr>Question 4</vt:lpstr>
      <vt:lpstr>Question 4</vt:lpstr>
      <vt:lpstr>Question 4</vt:lpstr>
      <vt:lpstr>Question 4, supplement</vt:lpstr>
      <vt:lpstr>Question 5 (Midterm 2009)</vt:lpstr>
      <vt:lpstr>Question 5</vt:lpstr>
      <vt:lpstr>Question 5b</vt:lpstr>
      <vt:lpstr>Question 5b</vt:lpstr>
      <vt:lpstr>Question 5b</vt:lpstr>
      <vt:lpstr>POSIX synchronization primitives</vt:lpstr>
      <vt:lpstr>Mutex</vt:lpstr>
      <vt:lpstr>PowerPoint Presentation</vt:lpstr>
      <vt:lpstr>PowerPoint Presentation</vt:lpstr>
      <vt:lpstr>Condition Variables</vt:lpstr>
      <vt:lpstr>Producer-consumer problem using mutexes and condition variables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112</dc:title>
  <dc:creator>Alon</dc:creator>
  <cp:lastModifiedBy>Vadim Levit</cp:lastModifiedBy>
  <cp:revision>42</cp:revision>
  <dcterms:created xsi:type="dcterms:W3CDTF">2011-03-26T20:24:03Z</dcterms:created>
  <dcterms:modified xsi:type="dcterms:W3CDTF">2017-05-07T07:11:17Z</dcterms:modified>
</cp:coreProperties>
</file>