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4" r:id="rId2"/>
    <p:sldId id="352" r:id="rId3"/>
    <p:sldId id="275" r:id="rId4"/>
    <p:sldId id="276" r:id="rId5"/>
    <p:sldId id="353" r:id="rId6"/>
    <p:sldId id="277" r:id="rId7"/>
    <p:sldId id="354" r:id="rId8"/>
    <p:sldId id="355" r:id="rId9"/>
    <p:sldId id="278" r:id="rId10"/>
    <p:sldId id="350" r:id="rId11"/>
    <p:sldId id="288" r:id="rId12"/>
    <p:sldId id="289" r:id="rId13"/>
    <p:sldId id="290" r:id="rId14"/>
    <p:sldId id="361" r:id="rId15"/>
    <p:sldId id="359" r:id="rId16"/>
    <p:sldId id="360" r:id="rId17"/>
    <p:sldId id="295" r:id="rId18"/>
    <p:sldId id="296" r:id="rId19"/>
    <p:sldId id="297" r:id="rId20"/>
    <p:sldId id="298" r:id="rId21"/>
    <p:sldId id="303" r:id="rId22"/>
    <p:sldId id="304" r:id="rId23"/>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ya Mirsky" initials="IM" lastIdx="2" clrIdx="0"/>
  <p:cmAuthor id="1" name="menczel"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87706" autoAdjust="0"/>
  </p:normalViewPr>
  <p:slideViewPr>
    <p:cSldViewPr>
      <p:cViewPr varScale="1">
        <p:scale>
          <a:sx n="95" d="100"/>
          <a:sy n="9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3B85601-EFEF-42A5-8318-5C99E2D1B72D}" type="datetimeFigureOut">
              <a:rPr lang="en-US"/>
              <a:pPr>
                <a:defRPr/>
              </a:pPr>
              <a:t>5/21/2017</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9A8FD7A-C476-4AA9-A9F6-BE8030B90362}" type="slidenum">
              <a:rPr lang="en-US"/>
              <a:pPr>
                <a:defRPr/>
              </a:pPr>
              <a:t>‹#›</a:t>
            </a:fld>
            <a:endParaRPr lang="en-US"/>
          </a:p>
        </p:txBody>
      </p:sp>
    </p:spTree>
    <p:extLst>
      <p:ext uri="{BB962C8B-B14F-4D97-AF65-F5344CB8AC3E}">
        <p14:creationId xmlns:p14="http://schemas.microsoft.com/office/powerpoint/2010/main" val="392540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e-IL"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0D12FF-4F91-42A2-A1BC-7A84436B1BF9}" type="slidenum">
              <a:rPr lang="he-IL" smtClean="0"/>
              <a:pPr fontAlgn="base">
                <a:spcBef>
                  <a:spcPct val="0"/>
                </a:spcBef>
                <a:spcAft>
                  <a:spcPct val="0"/>
                </a:spcAft>
                <a:defRPr/>
              </a:pPr>
              <a:t>1</a:t>
            </a:fld>
            <a:endParaRPr lang="he-IL" smtClean="0"/>
          </a:p>
        </p:txBody>
      </p:sp>
    </p:spTree>
    <p:extLst>
      <p:ext uri="{BB962C8B-B14F-4D97-AF65-F5344CB8AC3E}">
        <p14:creationId xmlns:p14="http://schemas.microsoft.com/office/powerpoint/2010/main" val="229007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xv6 it is simply a done with a list, however, here they are talking about a hardware solution</a:t>
            </a:r>
            <a:endParaRPr lang="he-IL" dirty="0"/>
          </a:p>
        </p:txBody>
      </p:sp>
      <p:sp>
        <p:nvSpPr>
          <p:cNvPr id="4" name="Slide Number Placeholder 3"/>
          <p:cNvSpPr>
            <a:spLocks noGrp="1"/>
          </p:cNvSpPr>
          <p:nvPr>
            <p:ph type="sldNum" sz="quarter" idx="10"/>
          </p:nvPr>
        </p:nvSpPr>
        <p:spPr/>
        <p:txBody>
          <a:bodyPr/>
          <a:lstStyle/>
          <a:p>
            <a:pPr>
              <a:defRPr/>
            </a:pPr>
            <a:fld id="{19A8FD7A-C476-4AA9-A9F6-BE8030B90362}" type="slidenum">
              <a:rPr lang="en-US" smtClean="0"/>
              <a:pPr>
                <a:defRPr/>
              </a:pPr>
              <a:t>6</a:t>
            </a:fld>
            <a:endParaRPr lang="en-US"/>
          </a:p>
        </p:txBody>
      </p:sp>
    </p:spTree>
    <p:extLst>
      <p:ext uri="{BB962C8B-B14F-4D97-AF65-F5344CB8AC3E}">
        <p14:creationId xmlns:p14="http://schemas.microsoft.com/office/powerpoint/2010/main" val="828243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each clock tick: shift right all counters, set MSB to 1 for every page which</a:t>
            </a:r>
            <a:r>
              <a:rPr lang="en-US" baseline="0" dirty="0" smtClean="0"/>
              <a:t> have the referenced bit on. Clear the reference bit.</a:t>
            </a:r>
          </a:p>
          <a:p>
            <a:r>
              <a:rPr lang="en-US" baseline="0" dirty="0" smtClean="0"/>
              <a:t>Evacuate the page with the smallest counter.</a:t>
            </a:r>
            <a:endParaRPr lang="en-US" dirty="0"/>
          </a:p>
        </p:txBody>
      </p:sp>
      <p:sp>
        <p:nvSpPr>
          <p:cNvPr id="4" name="Slide Number Placeholder 3"/>
          <p:cNvSpPr>
            <a:spLocks noGrp="1"/>
          </p:cNvSpPr>
          <p:nvPr>
            <p:ph type="sldNum" sz="quarter" idx="10"/>
          </p:nvPr>
        </p:nvSpPr>
        <p:spPr/>
        <p:txBody>
          <a:bodyPr/>
          <a:lstStyle/>
          <a:p>
            <a:pPr>
              <a:defRPr/>
            </a:pPr>
            <a:fld id="{19A8FD7A-C476-4AA9-A9F6-BE8030B90362}" type="slidenum">
              <a:rPr lang="en-US" smtClean="0"/>
              <a:pPr>
                <a:defRPr/>
              </a:pPr>
              <a:t>7</a:t>
            </a:fld>
            <a:endParaRPr lang="en-US"/>
          </a:p>
        </p:txBody>
      </p:sp>
    </p:spTree>
    <p:extLst>
      <p:ext uri="{BB962C8B-B14F-4D97-AF65-F5344CB8AC3E}">
        <p14:creationId xmlns:p14="http://schemas.microsoft.com/office/powerpoint/2010/main" val="101673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80000"/>
              </a:lnSpc>
            </a:pPr>
            <a:r>
              <a:rPr lang="en-US" sz="2000" dirty="0" smtClean="0">
                <a:solidFill>
                  <a:srgbClr val="0066FF"/>
                </a:solidFill>
              </a:rPr>
              <a:t>When page-frame </a:t>
            </a:r>
            <a:r>
              <a:rPr lang="en-US" sz="2000" i="1" dirty="0" smtClean="0">
                <a:solidFill>
                  <a:srgbClr val="0066FF"/>
                </a:solidFill>
              </a:rPr>
              <a:t>k</a:t>
            </a:r>
            <a:r>
              <a:rPr lang="en-US" sz="2000" dirty="0" smtClean="0">
                <a:solidFill>
                  <a:srgbClr val="0066FF"/>
                </a:solidFill>
              </a:rPr>
              <a:t> is referenced, set all bits of row </a:t>
            </a:r>
            <a:r>
              <a:rPr lang="en-US" sz="2000" i="1" dirty="0" smtClean="0">
                <a:solidFill>
                  <a:srgbClr val="0066FF"/>
                </a:solidFill>
              </a:rPr>
              <a:t>k</a:t>
            </a:r>
            <a:r>
              <a:rPr lang="en-US" sz="2000" dirty="0" smtClean="0">
                <a:solidFill>
                  <a:srgbClr val="0066FF"/>
                </a:solidFill>
              </a:rPr>
              <a:t> to 1 and all bits of column </a:t>
            </a:r>
            <a:r>
              <a:rPr lang="en-US" sz="2000" i="1" dirty="0" smtClean="0">
                <a:solidFill>
                  <a:srgbClr val="0066FF"/>
                </a:solidFill>
              </a:rPr>
              <a:t>k</a:t>
            </a:r>
            <a:r>
              <a:rPr lang="en-US" sz="2000" dirty="0" smtClean="0">
                <a:solidFill>
                  <a:srgbClr val="0066FF"/>
                </a:solidFill>
              </a:rPr>
              <a:t> to 0.</a:t>
            </a:r>
          </a:p>
          <a:p>
            <a:pPr lvl="0">
              <a:lnSpc>
                <a:spcPct val="80000"/>
              </a:lnSpc>
            </a:pPr>
            <a:r>
              <a:rPr lang="en-US" sz="2000" dirty="0" smtClean="0">
                <a:solidFill>
                  <a:srgbClr val="0066FF"/>
                </a:solidFill>
              </a:rPr>
              <a:t>The row with lowest binary value is least recently used</a:t>
            </a:r>
            <a:r>
              <a:rPr lang="en-US" sz="1200" dirty="0" smtClean="0">
                <a:solidFill>
                  <a:schemeClr val="tx1"/>
                </a:solidFill>
              </a:rPr>
              <a:t>.</a:t>
            </a:r>
          </a:p>
          <a:p>
            <a:pPr lvl="0">
              <a:lnSpc>
                <a:spcPct val="80000"/>
              </a:lnSpc>
            </a:pPr>
            <a:endParaRPr lang="en-US" sz="1200" dirty="0" smtClean="0">
              <a:solidFill>
                <a:schemeClr val="tx1"/>
              </a:solidFill>
            </a:endParaRPr>
          </a:p>
          <a:p>
            <a:pPr lvl="0">
              <a:lnSpc>
                <a:spcPct val="80000"/>
              </a:lnSpc>
            </a:pPr>
            <a:r>
              <a:rPr lang="en-US" sz="1200" dirty="0" smtClean="0">
                <a:solidFill>
                  <a:schemeClr val="tx1"/>
                </a:solidFill>
              </a:rPr>
              <a:t>Notice</a:t>
            </a:r>
            <a:r>
              <a:rPr lang="en-US" sz="1200" baseline="0" dirty="0" smtClean="0">
                <a:solidFill>
                  <a:schemeClr val="tx1"/>
                </a:solidFill>
              </a:rPr>
              <a:t> that when a page </a:t>
            </a:r>
            <a:r>
              <a:rPr lang="en-US" sz="1200" baseline="0" dirty="0" err="1" smtClean="0">
                <a:solidFill>
                  <a:schemeClr val="tx1"/>
                </a:solidFill>
              </a:rPr>
              <a:t>i</a:t>
            </a:r>
            <a:r>
              <a:rPr lang="en-US" sz="1200" baseline="0" dirty="0" smtClean="0">
                <a:solidFill>
                  <a:schemeClr val="tx1"/>
                </a:solidFill>
              </a:rPr>
              <a:t> is referenced all it’s bit are set to 1 (other than bit </a:t>
            </a:r>
            <a:r>
              <a:rPr lang="en-US" sz="1200" baseline="0" dirty="0" err="1" smtClean="0">
                <a:solidFill>
                  <a:schemeClr val="tx1"/>
                </a:solidFill>
              </a:rPr>
              <a:t>i</a:t>
            </a:r>
            <a:r>
              <a:rPr lang="en-US" sz="1200" baseline="0" dirty="0" smtClean="0">
                <a:solidFill>
                  <a:schemeClr val="tx1"/>
                </a:solidFill>
              </a:rPr>
              <a:t>). Now every other page that is references zeros the corresponding bit in row </a:t>
            </a:r>
            <a:r>
              <a:rPr lang="en-US" sz="1200" baseline="0" dirty="0" err="1" smtClean="0">
                <a:solidFill>
                  <a:schemeClr val="tx1"/>
                </a:solidFill>
              </a:rPr>
              <a:t>i</a:t>
            </a:r>
            <a:r>
              <a:rPr lang="en-US" sz="1200" baseline="0" dirty="0" smtClean="0">
                <a:solidFill>
                  <a:schemeClr val="tx1"/>
                </a:solidFill>
              </a:rPr>
              <a:t>, so every referenced page decreases the binary value of row </a:t>
            </a:r>
            <a:r>
              <a:rPr lang="en-US" sz="1200" baseline="0" dirty="0" err="1" smtClean="0">
                <a:solidFill>
                  <a:schemeClr val="tx1"/>
                </a:solidFill>
              </a:rPr>
              <a:t>i</a:t>
            </a:r>
            <a:r>
              <a:rPr lang="en-US" sz="1200" baseline="0" dirty="0" smtClean="0">
                <a:solidFill>
                  <a:schemeClr val="tx1"/>
                </a:solidFill>
              </a:rPr>
              <a:t>. When all other pages are references row </a:t>
            </a:r>
            <a:r>
              <a:rPr lang="en-US" sz="1200" baseline="0" dirty="0" err="1" smtClean="0">
                <a:solidFill>
                  <a:schemeClr val="tx1"/>
                </a:solidFill>
              </a:rPr>
              <a:t>i</a:t>
            </a:r>
            <a:r>
              <a:rPr lang="en-US" sz="1200" baseline="0" dirty="0" smtClean="0">
                <a:solidFill>
                  <a:schemeClr val="tx1"/>
                </a:solidFill>
              </a:rPr>
              <a:t> will have a value of 0.</a:t>
            </a:r>
            <a:endParaRPr lang="en-US" sz="2000" dirty="0" smtClean="0">
              <a:solidFill>
                <a:srgbClr val="0066FF"/>
              </a:solidFill>
            </a:endParaRPr>
          </a:p>
        </p:txBody>
      </p:sp>
      <p:sp>
        <p:nvSpPr>
          <p:cNvPr id="4" name="Slide Number Placeholder 3"/>
          <p:cNvSpPr>
            <a:spLocks noGrp="1"/>
          </p:cNvSpPr>
          <p:nvPr>
            <p:ph type="sldNum" sz="quarter" idx="10"/>
          </p:nvPr>
        </p:nvSpPr>
        <p:spPr/>
        <p:txBody>
          <a:bodyPr/>
          <a:lstStyle/>
          <a:p>
            <a:pPr>
              <a:defRPr/>
            </a:pPr>
            <a:fld id="{19A8FD7A-C476-4AA9-A9F6-BE8030B90362}" type="slidenum">
              <a:rPr lang="en-US" smtClean="0"/>
              <a:pPr>
                <a:defRPr/>
              </a:pPr>
              <a:t>8</a:t>
            </a:fld>
            <a:endParaRPr lang="en-US"/>
          </a:p>
        </p:txBody>
      </p:sp>
    </p:spTree>
    <p:extLst>
      <p:ext uri="{BB962C8B-B14F-4D97-AF65-F5344CB8AC3E}">
        <p14:creationId xmlns:p14="http://schemas.microsoft.com/office/powerpoint/2010/main" val="21268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advantage of local page replacement is its scalability: each process can handle its page faults independently without contending for some shared global data structure.</a:t>
            </a:r>
          </a:p>
        </p:txBody>
      </p:sp>
      <p:sp>
        <p:nvSpPr>
          <p:cNvPr id="4" name="Slide Number Placeholder 3"/>
          <p:cNvSpPr>
            <a:spLocks noGrp="1"/>
          </p:cNvSpPr>
          <p:nvPr>
            <p:ph type="sldNum" sz="quarter" idx="10"/>
          </p:nvPr>
        </p:nvSpPr>
        <p:spPr/>
        <p:txBody>
          <a:bodyPr/>
          <a:lstStyle/>
          <a:p>
            <a:pPr>
              <a:defRPr/>
            </a:pPr>
            <a:fld id="{19A8FD7A-C476-4AA9-A9F6-BE8030B90362}" type="slidenum">
              <a:rPr lang="en-US" smtClean="0"/>
              <a:pPr>
                <a:defRPr/>
              </a:pPr>
              <a:t>9</a:t>
            </a:fld>
            <a:endParaRPr lang="en-US"/>
          </a:p>
        </p:txBody>
      </p:sp>
    </p:spTree>
    <p:extLst>
      <p:ext uri="{BB962C8B-B14F-4D97-AF65-F5344CB8AC3E}">
        <p14:creationId xmlns:p14="http://schemas.microsoft.com/office/powerpoint/2010/main" val="316576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a:t>
            </a:r>
            <a:r>
              <a:rPr lang="en-US" baseline="0" dirty="0" smtClean="0"/>
              <a:t> that the array is assumed to be stores consecutively, no as an array of pointers to arrays.</a:t>
            </a:r>
            <a:endParaRPr lang="he-IL" dirty="0"/>
          </a:p>
        </p:txBody>
      </p:sp>
      <p:sp>
        <p:nvSpPr>
          <p:cNvPr id="4" name="Slide Number Placeholder 3"/>
          <p:cNvSpPr>
            <a:spLocks noGrp="1"/>
          </p:cNvSpPr>
          <p:nvPr>
            <p:ph type="sldNum" sz="quarter" idx="10"/>
          </p:nvPr>
        </p:nvSpPr>
        <p:spPr/>
        <p:txBody>
          <a:bodyPr/>
          <a:lstStyle/>
          <a:p>
            <a:pPr>
              <a:defRPr/>
            </a:pPr>
            <a:fld id="{19A8FD7A-C476-4AA9-A9F6-BE8030B90362}" type="slidenum">
              <a:rPr lang="en-US" smtClean="0"/>
              <a:pPr>
                <a:defRPr/>
              </a:pPr>
              <a:t>11</a:t>
            </a:fld>
            <a:endParaRPr lang="en-US"/>
          </a:p>
        </p:txBody>
      </p:sp>
    </p:spTree>
    <p:extLst>
      <p:ext uri="{BB962C8B-B14F-4D97-AF65-F5344CB8AC3E}">
        <p14:creationId xmlns:p14="http://schemas.microsoft.com/office/powerpoint/2010/main" val="1444437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i="1" u="sng" dirty="0" smtClean="0"/>
              <a:t>Stack algorithms:</a:t>
            </a:r>
          </a:p>
          <a:p>
            <a:endParaRPr lang="en-US" i="0" dirty="0" smtClean="0"/>
          </a:p>
          <a:p>
            <a:r>
              <a:rPr lang="en-US" i="0" dirty="0" smtClean="0"/>
              <a:t>Satisfy</a:t>
            </a:r>
            <a:r>
              <a:rPr lang="en-US" i="0" baseline="0" dirty="0" smtClean="0"/>
              <a:t> </a:t>
            </a:r>
            <a:r>
              <a:rPr lang="en-US" i="0" dirty="0" smtClean="0"/>
              <a:t>M(m, r) </a:t>
            </a:r>
            <a:r>
              <a:rPr lang="en-US" sz="1200" i="0" kern="1200" dirty="0" smtClean="0">
                <a:solidFill>
                  <a:schemeClr val="tx1"/>
                </a:solidFill>
                <a:latin typeface="+mn-lt"/>
                <a:ea typeface="+mn-ea"/>
                <a:cs typeface="+mn-cs"/>
              </a:rPr>
              <a:t>⊆</a:t>
            </a:r>
            <a:r>
              <a:rPr lang="en-US" i="0" dirty="0" smtClean="0"/>
              <a:t> M(m + 1, r)</a:t>
            </a:r>
          </a:p>
          <a:p>
            <a:endParaRPr lang="en-US" i="0" dirty="0" smtClean="0"/>
          </a:p>
          <a:p>
            <a:r>
              <a:rPr lang="en-US" dirty="0" smtClean="0"/>
              <a:t>where </a:t>
            </a:r>
            <a:r>
              <a:rPr lang="en-US" i="1" dirty="0" smtClean="0"/>
              <a:t>m</a:t>
            </a:r>
            <a:r>
              <a:rPr lang="en-US" dirty="0" smtClean="0"/>
              <a:t> varies over the page frames and </a:t>
            </a:r>
            <a:r>
              <a:rPr lang="en-US" i="1" dirty="0" smtClean="0"/>
              <a:t>r</a:t>
            </a:r>
            <a:r>
              <a:rPr lang="en-US" dirty="0" smtClean="0"/>
              <a:t> is an index into the reference string. </a:t>
            </a:r>
          </a:p>
          <a:p>
            <a:r>
              <a:rPr lang="en-US" dirty="0" smtClean="0"/>
              <a:t>What this says is that the set of pages included in the top part of </a:t>
            </a:r>
            <a:r>
              <a:rPr lang="en-US" i="1" dirty="0" smtClean="0"/>
              <a:t>M</a:t>
            </a:r>
            <a:r>
              <a:rPr lang="en-US" dirty="0" smtClean="0"/>
              <a:t> for a memory with </a:t>
            </a:r>
            <a:r>
              <a:rPr lang="en-US" i="1" dirty="0" smtClean="0"/>
              <a:t>m</a:t>
            </a:r>
            <a:r>
              <a:rPr lang="en-US" dirty="0" smtClean="0"/>
              <a:t> page frames after </a:t>
            </a:r>
            <a:r>
              <a:rPr lang="en-US" i="1" dirty="0" smtClean="0"/>
              <a:t>r</a:t>
            </a:r>
            <a:r>
              <a:rPr lang="en-US" dirty="0" smtClean="0"/>
              <a:t> memory references are also included in </a:t>
            </a:r>
            <a:r>
              <a:rPr lang="en-US" i="1" dirty="0" smtClean="0"/>
              <a:t>M</a:t>
            </a:r>
            <a:r>
              <a:rPr lang="en-US" dirty="0" smtClean="0"/>
              <a:t> for a memory with </a:t>
            </a:r>
            <a:r>
              <a:rPr lang="en-US" i="1" dirty="0" smtClean="0"/>
              <a:t>m +</a:t>
            </a:r>
            <a:r>
              <a:rPr lang="en-US" dirty="0" smtClean="0"/>
              <a:t> 1 page frames. In other words, if we increase memory size by one page frame and re-execute the process, at every point during the execution, all the pages that were present in the first run are also present in the second run, along with one additional page.</a:t>
            </a:r>
          </a:p>
          <a:p>
            <a:endParaRPr lang="en-US" dirty="0" smtClean="0"/>
          </a:p>
          <a:p>
            <a:r>
              <a:rPr lang="en-US" dirty="0" smtClean="0"/>
              <a:t>With a little thought about how it works, it should be clear that LRU has this property. Some other algorithms (e.g. optimal page replacement) also have it, but FIFO does not. Algorithms that have this property are called </a:t>
            </a:r>
            <a:r>
              <a:rPr lang="en-US" b="1" dirty="0" smtClean="0"/>
              <a:t>stack algorithms</a:t>
            </a:r>
            <a:r>
              <a:rPr lang="en-US" dirty="0" smtClean="0"/>
              <a:t>. </a:t>
            </a:r>
          </a:p>
          <a:p>
            <a:endParaRPr lang="en-US" dirty="0" smtClean="0"/>
          </a:p>
          <a:p>
            <a:r>
              <a:rPr lang="en-US" i="1" u="sng" dirty="0" smtClean="0"/>
              <a:t>Distance string:</a:t>
            </a:r>
          </a:p>
          <a:p>
            <a:endParaRPr lang="en-US" i="1" u="sng" dirty="0" smtClean="0"/>
          </a:p>
          <a:p>
            <a:r>
              <a:rPr lang="en-US" dirty="0" smtClean="0"/>
              <a:t>For stack algorithms, it is often convenient to represent the reference string in a more abstract way than the actual page numbers. A page reference will be henceforth denoted by the distance from the top of the stack where the referenced page was located.</a:t>
            </a:r>
            <a:endParaRPr lang="en-US" i="1" dirty="0"/>
          </a:p>
        </p:txBody>
      </p:sp>
      <p:sp>
        <p:nvSpPr>
          <p:cNvPr id="4" name="Slide Number Placeholder 3"/>
          <p:cNvSpPr>
            <a:spLocks noGrp="1"/>
          </p:cNvSpPr>
          <p:nvPr>
            <p:ph type="sldNum" sz="quarter" idx="10"/>
          </p:nvPr>
        </p:nvSpPr>
        <p:spPr/>
        <p:txBody>
          <a:bodyPr/>
          <a:lstStyle/>
          <a:p>
            <a:pPr>
              <a:defRPr/>
            </a:pPr>
            <a:fld id="{19A8FD7A-C476-4AA9-A9F6-BE8030B90362}" type="slidenum">
              <a:rPr lang="en-US" smtClean="0"/>
              <a:pPr>
                <a:defRPr/>
              </a:pPr>
              <a:t>17</a:t>
            </a:fld>
            <a:endParaRPr lang="en-US"/>
          </a:p>
        </p:txBody>
      </p:sp>
    </p:spTree>
    <p:extLst>
      <p:ext uri="{BB962C8B-B14F-4D97-AF65-F5344CB8AC3E}">
        <p14:creationId xmlns:p14="http://schemas.microsoft.com/office/powerpoint/2010/main" val="921750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9C8D551-3B0E-4347-B3E4-C9588919E5E7}" type="datetime1">
              <a:rPr lang="en-US" smtClean="0"/>
              <a:pPr>
                <a:defRPr/>
              </a:pPr>
              <a:t>5/21/2017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246D89-6F08-4DCE-A3FA-85F422A8FA0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B3C4AB-E0CF-4431-8B37-E9DD7F7A56BA}" type="datetime1">
              <a:rPr lang="en-US" smtClean="0"/>
              <a:pPr>
                <a:defRPr/>
              </a:pPr>
              <a:t>5/21/2017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A64CE5-70FA-418F-B352-BE15EECE429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FE57B5A-C47A-40AD-9BA4-267B7D0CE222}" type="datetime1">
              <a:rPr lang="en-US" smtClean="0"/>
              <a:pPr>
                <a:defRPr/>
              </a:pPr>
              <a:t>5/21/2017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36EE59-14EC-4433-942D-DA808ED5D1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689AAE-4112-42C5-9828-6101F174827C}" type="datetime1">
              <a:rPr lang="en-US" smtClean="0"/>
              <a:pPr>
                <a:defRPr/>
              </a:pPr>
              <a:t>5/21/2017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C3DF7D-4A40-418F-9DB6-0B6EF19DACB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41F5A3F-02BD-4267-8728-648506893AE7}" type="datetime1">
              <a:rPr lang="en-US" smtClean="0"/>
              <a:pPr>
                <a:defRPr/>
              </a:pPr>
              <a:t>5/21/2017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BB8EB4-B122-4708-997C-DA530C476C1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72528C3-D8DB-47DC-9692-3C35C6515463}" type="datetime1">
              <a:rPr lang="en-US" smtClean="0"/>
              <a:pPr>
                <a:defRPr/>
              </a:pPr>
              <a:t>5/21/2017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C606C9-9AE6-47DD-9F03-39F3B714511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A0CEF4-8606-4E3B-9FFD-56E7BA2456C6}" type="datetime1">
              <a:rPr lang="en-US" smtClean="0"/>
              <a:pPr>
                <a:defRPr/>
              </a:pPr>
              <a:t>5/21/2017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CE8BF3E-84BB-45EC-B396-8540781225B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0D826F-0E8B-46CE-8834-BFF69DC1437C}" type="datetime1">
              <a:rPr lang="en-US" smtClean="0"/>
              <a:pPr>
                <a:defRPr/>
              </a:pPr>
              <a:t>5/21/2017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BB088D3-6C87-41E8-BF0B-6598F5CA410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D8732B-1764-476C-8EF4-797AD35D69A3}" type="datetime1">
              <a:rPr lang="en-US" smtClean="0"/>
              <a:pPr>
                <a:defRPr/>
              </a:pPr>
              <a:t>5/21/2017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EC4AB3-DF8E-475B-81C3-98B83C38E2A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0DF38E-4B38-4241-8C05-FF5593C04EDC}" type="datetime1">
              <a:rPr lang="en-US" smtClean="0"/>
              <a:pPr>
                <a:defRPr/>
              </a:pPr>
              <a:t>5/21/2017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A02F70B-7AE0-401C-9A49-52E2363DBC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B0FC191-7837-4298-878D-14D47FD0D17C}" type="datetime1">
              <a:rPr lang="en-US" smtClean="0"/>
              <a:pPr>
                <a:defRPr/>
              </a:pPr>
              <a:t>5/21/2017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F2D63E-C11C-407D-9F12-E9942F061BA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CEE111-6427-473D-BB75-2A716F6F2FB0}" type="datetime1">
              <a:rPr lang="en-US" smtClean="0"/>
              <a:pPr>
                <a:defRPr/>
              </a:pPr>
              <a:t>5/21/2017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7781E02-206C-42A8-8E58-BE721645A2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dirty="0" smtClean="0">
                <a:cs typeface="Times New Roman" pitchFamily="18" charset="0"/>
              </a:rPr>
              <a:t>Operating Systems</a:t>
            </a:r>
            <a:endParaRPr lang="he-IL" dirty="0" smtClean="0"/>
          </a:p>
        </p:txBody>
      </p:sp>
      <p:sp>
        <p:nvSpPr>
          <p:cNvPr id="8" name="Subtitle 2"/>
          <p:cNvSpPr>
            <a:spLocks noGrp="1"/>
          </p:cNvSpPr>
          <p:nvPr>
            <p:ph type="subTitle" idx="1"/>
          </p:nvPr>
        </p:nvSpPr>
        <p:spPr/>
        <p:txBody>
          <a:bodyPr rtlCol="1">
            <a:normAutofit/>
          </a:bodyPr>
          <a:lstStyle/>
          <a:p>
            <a:pPr eaLnBrk="1" fontAlgn="auto" hangingPunct="1">
              <a:spcAft>
                <a:spcPts val="0"/>
              </a:spcAft>
              <a:defRPr/>
            </a:pPr>
            <a:r>
              <a:rPr lang="en-US" dirty="0" smtClean="0">
                <a:cs typeface="Times New Roman" pitchFamily="18" charset="0"/>
              </a:rPr>
              <a:t>Practical Session </a:t>
            </a:r>
            <a:r>
              <a:rPr lang="en-US" dirty="0" smtClean="0">
                <a:cs typeface="Times New Roman" pitchFamily="18" charset="0"/>
              </a:rPr>
              <a:t>8, </a:t>
            </a:r>
            <a:endParaRPr lang="en-US" dirty="0" smtClean="0">
              <a:cs typeface="Times New Roman" pitchFamily="18" charset="0"/>
            </a:endParaRPr>
          </a:p>
          <a:p>
            <a:pPr eaLnBrk="1" fontAlgn="auto" hangingPunct="1">
              <a:spcAft>
                <a:spcPts val="0"/>
              </a:spcAft>
              <a:defRPr/>
            </a:pPr>
            <a:r>
              <a:rPr lang="en-US" dirty="0" smtClean="0">
                <a:cs typeface="Times New Roman" pitchFamily="18" charset="0"/>
              </a:rPr>
              <a:t>Memory Management 2</a:t>
            </a:r>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Local vs. global algorithms</a:t>
            </a:r>
            <a:endParaRPr lang="en-US" dirty="0"/>
          </a:p>
        </p:txBody>
      </p:sp>
      <p:sp>
        <p:nvSpPr>
          <p:cNvPr id="2054" name="Rectangle 3"/>
          <p:cNvSpPr>
            <a:spLocks noGrp="1" noChangeArrowheads="1"/>
          </p:cNvSpPr>
          <p:nvPr>
            <p:ph idx="1"/>
          </p:nvPr>
        </p:nvSpPr>
        <p:spPr>
          <a:noFill/>
        </p:spPr>
        <p:txBody>
          <a:bodyPr lIns="92075" tIns="46038" rIns="92075" bIns="46038"/>
          <a:lstStyle/>
          <a:p>
            <a:r>
              <a:rPr lang="en-US" sz="2000" i="1" u="sng" dirty="0" smtClean="0">
                <a:effectLst>
                  <a:outerShdw blurRad="38100" dist="38100" dir="2700000" algn="tl">
                    <a:srgbClr val="000000">
                      <a:alpha val="43137"/>
                    </a:srgbClr>
                  </a:outerShdw>
                </a:effectLst>
              </a:rPr>
              <a:t>Adding page A6</a:t>
            </a:r>
            <a:r>
              <a:rPr lang="en-US" sz="2000" dirty="0" smtClean="0"/>
              <a:t>:</a:t>
            </a:r>
          </a:p>
        </p:txBody>
      </p:sp>
      <p:sp>
        <p:nvSpPr>
          <p:cNvPr id="2061" name="Slide Number Placeholder 15"/>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EA8BE25-9D0F-459E-A115-46244153A2E6}" type="slidenum">
              <a:rPr lang="he-IL" smtClean="0"/>
              <a:pPr/>
              <a:t>10</a:t>
            </a:fld>
            <a:endParaRPr lang="en-US" dirty="0" smtClean="0"/>
          </a:p>
        </p:txBody>
      </p:sp>
      <p:graphicFrame>
        <p:nvGraphicFramePr>
          <p:cNvPr id="2050" name="Object 4"/>
          <p:cNvGraphicFramePr>
            <a:graphicFrameLocks/>
          </p:cNvGraphicFramePr>
          <p:nvPr/>
        </p:nvGraphicFramePr>
        <p:xfrm>
          <a:off x="1233948" y="2209800"/>
          <a:ext cx="6096000" cy="1333500"/>
        </p:xfrm>
        <a:graphic>
          <a:graphicData uri="http://schemas.openxmlformats.org/presentationml/2006/ole">
            <mc:AlternateContent xmlns:mc="http://schemas.openxmlformats.org/markup-compatibility/2006">
              <mc:Choice xmlns:v="urn:schemas-microsoft-com:vml" Requires="v">
                <p:oleObj spid="_x0000_s57427" name="Document" r:id="rId3" imgW="6160008" imgH="1511808" progId="">
                  <p:embed/>
                </p:oleObj>
              </mc:Choice>
              <mc:Fallback>
                <p:oleObj name="Document" r:id="rId3" imgW="6160008" imgH="1511808" progId="">
                  <p:embed/>
                  <p:pic>
                    <p:nvPicPr>
                      <p:cNvPr id="0" name="Picture 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948" y="2209800"/>
                        <a:ext cx="60960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p:cNvGraphicFramePr>
          <p:nvPr>
            <p:extLst>
              <p:ext uri="{D42A27DB-BD31-4B8C-83A1-F6EECF244321}">
                <p14:modId xmlns:p14="http://schemas.microsoft.com/office/powerpoint/2010/main" val="2744164416"/>
              </p:ext>
            </p:extLst>
          </p:nvPr>
        </p:nvGraphicFramePr>
        <p:xfrm>
          <a:off x="1230630" y="3462338"/>
          <a:ext cx="6096000" cy="1309687"/>
        </p:xfrm>
        <a:graphic>
          <a:graphicData uri="http://schemas.openxmlformats.org/presentationml/2006/ole">
            <mc:AlternateContent xmlns:mc="http://schemas.openxmlformats.org/markup-compatibility/2006">
              <mc:Choice xmlns:v="urn:schemas-microsoft-com:vml" Requires="v">
                <p:oleObj spid="_x0000_s57428" name="Document" r:id="rId5" imgW="6160008" imgH="1511808" progId="">
                  <p:embed/>
                </p:oleObj>
              </mc:Choice>
              <mc:Fallback>
                <p:oleObj name="Document" r:id="rId5" imgW="6160008" imgH="1511808" progId="">
                  <p:embed/>
                  <p:pic>
                    <p:nvPicPr>
                      <p:cNvPr id="0" name="Picture 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0630" y="3462338"/>
                        <a:ext cx="60960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6"/>
          <p:cNvGraphicFramePr>
            <a:graphicFrameLocks/>
          </p:cNvGraphicFramePr>
          <p:nvPr>
            <p:extLst>
              <p:ext uri="{D42A27DB-BD31-4B8C-83A1-F6EECF244321}">
                <p14:modId xmlns:p14="http://schemas.microsoft.com/office/powerpoint/2010/main" val="3766507842"/>
              </p:ext>
            </p:extLst>
          </p:nvPr>
        </p:nvGraphicFramePr>
        <p:xfrm>
          <a:off x="1229678" y="4691063"/>
          <a:ext cx="6215062" cy="881062"/>
        </p:xfrm>
        <a:graphic>
          <a:graphicData uri="http://schemas.openxmlformats.org/presentationml/2006/ole">
            <mc:AlternateContent xmlns:mc="http://schemas.openxmlformats.org/markup-compatibility/2006">
              <mc:Choice xmlns:v="urn:schemas-microsoft-com:vml" Requires="v">
                <p:oleObj spid="_x0000_s57429" name="Document" r:id="rId7" imgW="6281928" imgH="1072896" progId="">
                  <p:embed/>
                </p:oleObj>
              </mc:Choice>
              <mc:Fallback>
                <p:oleObj name="Document" r:id="rId7" imgW="6281928" imgH="1072896" progId="">
                  <p:embed/>
                  <p:pic>
                    <p:nvPicPr>
                      <p:cNvPr id="0" name="Picture 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9678" y="4691063"/>
                        <a:ext cx="6215062"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p:cNvSpPr>
            <a:spLocks noChangeArrowheads="1"/>
          </p:cNvSpPr>
          <p:nvPr/>
        </p:nvSpPr>
        <p:spPr bwMode="auto">
          <a:xfrm>
            <a:off x="2895600" y="2133600"/>
            <a:ext cx="1387475" cy="923972"/>
          </a:xfrm>
          <a:prstGeom prst="rect">
            <a:avLst/>
          </a:prstGeom>
          <a:noFill/>
          <a:ln w="9525">
            <a:noFill/>
            <a:miter lim="800000"/>
            <a:headEnd/>
            <a:tailEnd/>
          </a:ln>
        </p:spPr>
        <p:txBody>
          <a:bodyPr wrap="square" lIns="92075" tIns="46038" rIns="92075" bIns="46038">
            <a:spAutoFit/>
          </a:bodyPr>
          <a:lstStyle/>
          <a:p>
            <a:r>
              <a:rPr lang="en-US" sz="1800" dirty="0" smtClean="0"/>
              <a:t>Last reference time</a:t>
            </a:r>
            <a:endParaRPr lang="en-US" sz="1800" dirty="0"/>
          </a:p>
        </p:txBody>
      </p:sp>
      <p:sp>
        <p:nvSpPr>
          <p:cNvPr id="2056" name="Line 8"/>
          <p:cNvSpPr>
            <a:spLocks noChangeShapeType="1"/>
          </p:cNvSpPr>
          <p:nvPr/>
        </p:nvSpPr>
        <p:spPr bwMode="auto">
          <a:xfrm flipH="1">
            <a:off x="2514600" y="2971799"/>
            <a:ext cx="609600" cy="728663"/>
          </a:xfrm>
          <a:prstGeom prst="line">
            <a:avLst/>
          </a:prstGeom>
          <a:noFill/>
          <a:ln w="12700">
            <a:solidFill>
              <a:schemeClr val="tx1"/>
            </a:solidFill>
            <a:round/>
            <a:headEnd type="none" w="sm" len="sm"/>
            <a:tailEnd type="stealth" w="med" len="lg"/>
          </a:ln>
        </p:spPr>
        <p:txBody>
          <a:bodyPr wrap="none" anchor="ctr"/>
          <a:lstStyle/>
          <a:p>
            <a:endParaRPr lang="he-IL"/>
          </a:p>
        </p:txBody>
      </p:sp>
      <p:sp>
        <p:nvSpPr>
          <p:cNvPr id="2063" name="TextBox 17"/>
          <p:cNvSpPr txBox="1">
            <a:spLocks noChangeArrowheads="1"/>
          </p:cNvSpPr>
          <p:nvPr/>
        </p:nvSpPr>
        <p:spPr bwMode="auto">
          <a:xfrm>
            <a:off x="4294393" y="5463540"/>
            <a:ext cx="1000125" cy="646331"/>
          </a:xfrm>
          <a:prstGeom prst="rect">
            <a:avLst/>
          </a:prstGeom>
          <a:noFill/>
          <a:ln w="9525">
            <a:noFill/>
            <a:miter lim="800000"/>
            <a:headEnd/>
            <a:tailEnd/>
          </a:ln>
        </p:spPr>
        <p:txBody>
          <a:bodyPr>
            <a:spAutoFit/>
          </a:bodyPr>
          <a:lstStyle/>
          <a:p>
            <a:pPr algn="ctr"/>
            <a:r>
              <a:rPr lang="en-US" dirty="0"/>
              <a:t>Local policy</a:t>
            </a:r>
            <a:endParaRPr lang="he-IL" dirty="0"/>
          </a:p>
        </p:txBody>
      </p:sp>
      <p:sp>
        <p:nvSpPr>
          <p:cNvPr id="2064" name="TextBox 18"/>
          <p:cNvSpPr txBox="1">
            <a:spLocks noChangeArrowheads="1"/>
          </p:cNvSpPr>
          <p:nvPr/>
        </p:nvSpPr>
        <p:spPr bwMode="auto">
          <a:xfrm>
            <a:off x="6319837" y="5463540"/>
            <a:ext cx="1000125" cy="646331"/>
          </a:xfrm>
          <a:prstGeom prst="rect">
            <a:avLst/>
          </a:prstGeom>
          <a:noFill/>
          <a:ln w="9525">
            <a:noFill/>
            <a:miter lim="800000"/>
            <a:headEnd/>
            <a:tailEnd/>
          </a:ln>
        </p:spPr>
        <p:txBody>
          <a:bodyPr>
            <a:spAutoFit/>
          </a:bodyPr>
          <a:lstStyle/>
          <a:p>
            <a:pPr algn="ctr"/>
            <a:r>
              <a:rPr lang="en-US" dirty="0"/>
              <a:t>Global</a:t>
            </a:r>
            <a:br>
              <a:rPr lang="en-US" dirty="0"/>
            </a:br>
            <a:r>
              <a:rPr lang="en-US" dirty="0"/>
              <a:t>policy</a:t>
            </a:r>
            <a:endParaRPr lang="he-IL" dirty="0"/>
          </a:p>
        </p:txBody>
      </p:sp>
      <p:sp>
        <p:nvSpPr>
          <p:cNvPr id="16" name="Oval 15"/>
          <p:cNvSpPr/>
          <p:nvPr/>
        </p:nvSpPr>
        <p:spPr>
          <a:xfrm>
            <a:off x="4603956" y="3153696"/>
            <a:ext cx="381000" cy="304800"/>
          </a:xfrm>
          <a:prstGeom prst="ellipse">
            <a:avLst/>
          </a:prstGeom>
          <a:noFill/>
          <a:ln w="3175"/>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39700">
                  <a:schemeClr val="accent6">
                    <a:satMod val="175000"/>
                    <a:alpha val="40000"/>
                  </a:schemeClr>
                </a:glow>
              </a:effectLst>
            </a:endParaRPr>
          </a:p>
        </p:txBody>
      </p:sp>
      <p:sp>
        <p:nvSpPr>
          <p:cNvPr id="17" name="Oval 16"/>
          <p:cNvSpPr/>
          <p:nvPr/>
        </p:nvSpPr>
        <p:spPr>
          <a:xfrm>
            <a:off x="6629400" y="3992380"/>
            <a:ext cx="381000" cy="304800"/>
          </a:xfrm>
          <a:prstGeom prst="ellipse">
            <a:avLst/>
          </a:prstGeom>
          <a:noFill/>
          <a:ln w="3175"/>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39700">
                  <a:schemeClr val="accent6">
                    <a:satMod val="175000"/>
                    <a:alpha val="40000"/>
                  </a:schemeClr>
                </a:glo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Question 1</a:t>
            </a:r>
            <a:endParaRPr lang="he-IL" dirty="0" smtClean="0"/>
          </a:p>
        </p:txBody>
      </p:sp>
      <p:sp>
        <p:nvSpPr>
          <p:cNvPr id="3" name="Content Placeholder 2"/>
          <p:cNvSpPr>
            <a:spLocks noGrp="1"/>
          </p:cNvSpPr>
          <p:nvPr>
            <p:ph idx="1"/>
          </p:nvPr>
        </p:nvSpPr>
        <p:spPr>
          <a:xfrm>
            <a:off x="457200" y="4191000"/>
            <a:ext cx="8382000" cy="2209800"/>
          </a:xfrm>
        </p:spPr>
        <p:txBody>
          <a:bodyPr>
            <a:normAutofit fontScale="62500" lnSpcReduction="20000"/>
          </a:bodyPr>
          <a:lstStyle/>
          <a:p>
            <a:pPr marL="0">
              <a:buNone/>
              <a:defRPr/>
            </a:pPr>
            <a:r>
              <a:rPr lang="en-US" dirty="0" smtClean="0"/>
              <a:t>Assume that the array a is stored consecutively: a[0,0], a[0,1] ... and also assume that the size of </a:t>
            </a:r>
            <a:r>
              <a:rPr lang="en-US" dirty="0" smtClean="0">
                <a:effectLst>
                  <a:outerShdw blurRad="38100" dist="38100" dir="2700000" algn="tl">
                    <a:srgbClr val="000000">
                      <a:alpha val="43137"/>
                    </a:srgbClr>
                  </a:outerShdw>
                </a:effectLst>
              </a:rPr>
              <a:t>each entry is one word</a:t>
            </a:r>
            <a:r>
              <a:rPr lang="en-US" dirty="0" smtClean="0"/>
              <a:t>. </a:t>
            </a:r>
            <a:br>
              <a:rPr lang="en-US" dirty="0" smtClean="0"/>
            </a:br>
            <a:r>
              <a:rPr lang="en-US" dirty="0" smtClean="0"/>
              <a:t>The virtual memory has a </a:t>
            </a:r>
            <a:r>
              <a:rPr lang="en-US" dirty="0" smtClean="0">
                <a:effectLst>
                  <a:outerShdw blurRad="38100" dist="38100" dir="2700000" algn="tl">
                    <a:srgbClr val="000000">
                      <a:alpha val="43137"/>
                    </a:srgbClr>
                  </a:outerShdw>
                </a:effectLst>
              </a:rPr>
              <a:t>page size of 200 words</a:t>
            </a:r>
            <a:r>
              <a:rPr lang="en-US" dirty="0" smtClean="0"/>
              <a:t>. The program code is in address 0-199 in the virtual memory. a[0][0] is at virtual address 200. </a:t>
            </a:r>
            <a:br>
              <a:rPr lang="en-US" dirty="0" smtClean="0"/>
            </a:br>
            <a:r>
              <a:rPr lang="en-US" dirty="0" smtClean="0"/>
              <a:t>We run both programs on a machine with </a:t>
            </a:r>
            <a:r>
              <a:rPr lang="en-US" dirty="0" smtClean="0">
                <a:effectLst>
                  <a:outerShdw blurRad="38100" dist="38100" dir="2700000" algn="tl">
                    <a:srgbClr val="000000">
                      <a:alpha val="43137"/>
                    </a:srgbClr>
                  </a:outerShdw>
                </a:effectLst>
              </a:rPr>
              <a:t>physical memory of 3 frames</a:t>
            </a:r>
            <a:r>
              <a:rPr lang="en-US" dirty="0" smtClean="0"/>
              <a:t>. Where the code of the program is in the 1'st frame and the other two are empty. If the page replacement algorithm is LRU, how many page faults </a:t>
            </a:r>
            <a:r>
              <a:rPr lang="en-US" dirty="0"/>
              <a:t>will there </a:t>
            </a:r>
            <a:r>
              <a:rPr lang="en-US" dirty="0" smtClean="0"/>
              <a:t>be in each of the programs? Explain.</a:t>
            </a:r>
          </a:p>
        </p:txBody>
      </p:sp>
      <p:sp>
        <p:nvSpPr>
          <p:cNvPr id="36868" name="TextBox 3"/>
          <p:cNvSpPr txBox="1">
            <a:spLocks noChangeArrowheads="1"/>
          </p:cNvSpPr>
          <p:nvPr/>
        </p:nvSpPr>
        <p:spPr bwMode="auto">
          <a:xfrm>
            <a:off x="685800" y="1447800"/>
            <a:ext cx="3581400" cy="2585323"/>
          </a:xfrm>
          <a:prstGeom prst="rect">
            <a:avLst/>
          </a:prstGeom>
          <a:noFill/>
          <a:ln w="9525">
            <a:noFill/>
            <a:miter lim="800000"/>
            <a:headEnd/>
            <a:tailEnd/>
          </a:ln>
        </p:spPr>
        <p:txBody>
          <a:bodyPr>
            <a:spAutoFit/>
          </a:bodyPr>
          <a:lstStyle/>
          <a:p>
            <a:r>
              <a:rPr lang="en-US" i="1" dirty="0">
                <a:effectLst>
                  <a:outerShdw blurRad="38100" dist="38100" dir="2700000" algn="tl">
                    <a:srgbClr val="000000">
                      <a:alpha val="43137"/>
                    </a:srgbClr>
                  </a:outerShdw>
                </a:effectLst>
              </a:rPr>
              <a:t>Program </a:t>
            </a:r>
            <a:r>
              <a:rPr lang="en-US" i="1" dirty="0" smtClean="0">
                <a:effectLst>
                  <a:outerShdw blurRad="38100" dist="38100" dir="2700000" algn="tl">
                    <a:srgbClr val="000000">
                      <a:alpha val="43137"/>
                    </a:srgbClr>
                  </a:outerShdw>
                </a:effectLst>
              </a:rPr>
              <a:t>A:</a:t>
            </a:r>
          </a:p>
          <a:p>
            <a:endParaRPr lang="en-US" i="1" dirty="0">
              <a:effectLst>
                <a:outerShdw blurRad="38100" dist="38100" dir="2700000" algn="tl">
                  <a:srgbClr val="000000">
                    <a:alpha val="43137"/>
                  </a:srgbClr>
                </a:outerShdw>
              </a:effectLst>
            </a:endParaRPr>
          </a:p>
          <a:p>
            <a:r>
              <a:rPr lang="en-US" dirty="0" err="1"/>
              <a:t>int</a:t>
            </a:r>
            <a:r>
              <a:rPr lang="en-US" dirty="0"/>
              <a:t> </a:t>
            </a:r>
            <a:r>
              <a:rPr lang="en-US" dirty="0" err="1"/>
              <a:t>i</a:t>
            </a:r>
            <a:r>
              <a:rPr lang="en-US" dirty="0"/>
              <a:t>, j, a[100][100];</a:t>
            </a:r>
          </a:p>
          <a:p>
            <a:r>
              <a:rPr lang="en-US" dirty="0"/>
              <a:t> </a:t>
            </a:r>
          </a:p>
          <a:p>
            <a:r>
              <a:rPr lang="en-US" dirty="0"/>
              <a:t>for (</a:t>
            </a:r>
            <a:r>
              <a:rPr lang="en-US" dirty="0" err="1"/>
              <a:t>i</a:t>
            </a:r>
            <a:r>
              <a:rPr lang="en-US" dirty="0"/>
              <a:t> = 0; </a:t>
            </a:r>
            <a:r>
              <a:rPr lang="en-US" dirty="0" err="1"/>
              <a:t>i</a:t>
            </a:r>
            <a:r>
              <a:rPr lang="en-US" dirty="0"/>
              <a:t> &lt; 100; </a:t>
            </a:r>
            <a:r>
              <a:rPr lang="en-US" dirty="0" err="1"/>
              <a:t>i</a:t>
            </a:r>
            <a:r>
              <a:rPr lang="en-US" dirty="0"/>
              <a:t>++) {</a:t>
            </a:r>
          </a:p>
          <a:p>
            <a:r>
              <a:rPr lang="en-US" dirty="0"/>
              <a:t>        for (j = 0; j &lt; 100; j++) {</a:t>
            </a:r>
          </a:p>
          <a:p>
            <a:r>
              <a:rPr lang="en-US" dirty="0"/>
              <a:t>                a[</a:t>
            </a:r>
            <a:r>
              <a:rPr lang="en-US" dirty="0" err="1"/>
              <a:t>i</a:t>
            </a:r>
            <a:r>
              <a:rPr lang="en-US" dirty="0"/>
              <a:t>][j] = 0;</a:t>
            </a:r>
          </a:p>
          <a:p>
            <a:r>
              <a:rPr lang="en-US" dirty="0"/>
              <a:t>        }</a:t>
            </a:r>
          </a:p>
          <a:p>
            <a:r>
              <a:rPr lang="en-US" dirty="0"/>
              <a:t>}</a:t>
            </a:r>
          </a:p>
        </p:txBody>
      </p:sp>
      <p:sp>
        <p:nvSpPr>
          <p:cNvPr id="36869" name="TextBox 4"/>
          <p:cNvSpPr txBox="1">
            <a:spLocks noChangeArrowheads="1"/>
          </p:cNvSpPr>
          <p:nvPr/>
        </p:nvSpPr>
        <p:spPr bwMode="auto">
          <a:xfrm>
            <a:off x="4724400" y="1447800"/>
            <a:ext cx="3581400" cy="2585323"/>
          </a:xfrm>
          <a:prstGeom prst="rect">
            <a:avLst/>
          </a:prstGeom>
          <a:noFill/>
          <a:ln w="9525">
            <a:noFill/>
            <a:miter lim="800000"/>
            <a:headEnd/>
            <a:tailEnd/>
          </a:ln>
        </p:spPr>
        <p:txBody>
          <a:bodyPr>
            <a:spAutoFit/>
          </a:bodyPr>
          <a:lstStyle/>
          <a:p>
            <a:r>
              <a:rPr lang="en-US" i="1" dirty="0">
                <a:effectLst>
                  <a:outerShdw blurRad="38100" dist="38100" dir="2700000" algn="tl">
                    <a:srgbClr val="000000">
                      <a:alpha val="43137"/>
                    </a:srgbClr>
                  </a:outerShdw>
                </a:effectLst>
              </a:rPr>
              <a:t>Program </a:t>
            </a:r>
            <a:r>
              <a:rPr lang="en-US" i="1" dirty="0" smtClean="0">
                <a:effectLst>
                  <a:outerShdw blurRad="38100" dist="38100" dir="2700000" algn="tl">
                    <a:srgbClr val="000000">
                      <a:alpha val="43137"/>
                    </a:srgbClr>
                  </a:outerShdw>
                </a:effectLst>
              </a:rPr>
              <a:t>B:</a:t>
            </a:r>
          </a:p>
          <a:p>
            <a:endParaRPr lang="en-US" i="1" dirty="0">
              <a:effectLst>
                <a:outerShdw blurRad="38100" dist="38100" dir="2700000" algn="tl">
                  <a:srgbClr val="000000">
                    <a:alpha val="43137"/>
                  </a:srgbClr>
                </a:outerShdw>
              </a:effectLst>
            </a:endParaRPr>
          </a:p>
          <a:p>
            <a:r>
              <a:rPr lang="en-US" dirty="0" err="1"/>
              <a:t>int</a:t>
            </a:r>
            <a:r>
              <a:rPr lang="en-US" dirty="0"/>
              <a:t> </a:t>
            </a:r>
            <a:r>
              <a:rPr lang="en-US" dirty="0" err="1"/>
              <a:t>i</a:t>
            </a:r>
            <a:r>
              <a:rPr lang="en-US" dirty="0"/>
              <a:t>, j, a[100][100];</a:t>
            </a:r>
          </a:p>
          <a:p>
            <a:r>
              <a:rPr lang="en-US" dirty="0"/>
              <a:t> </a:t>
            </a:r>
          </a:p>
          <a:p>
            <a:r>
              <a:rPr lang="en-US" dirty="0"/>
              <a:t>for (j = 0; j &lt; 100; j++) {</a:t>
            </a:r>
          </a:p>
          <a:p>
            <a:r>
              <a:rPr lang="en-US" dirty="0"/>
              <a:t>        for (</a:t>
            </a:r>
            <a:r>
              <a:rPr lang="en-US" dirty="0" err="1"/>
              <a:t>i</a:t>
            </a:r>
            <a:r>
              <a:rPr lang="en-US" dirty="0"/>
              <a:t> = 0; </a:t>
            </a:r>
            <a:r>
              <a:rPr lang="en-US" dirty="0" err="1"/>
              <a:t>i</a:t>
            </a:r>
            <a:r>
              <a:rPr lang="en-US" dirty="0"/>
              <a:t> &lt; 100; </a:t>
            </a:r>
            <a:r>
              <a:rPr lang="en-US" dirty="0" err="1"/>
              <a:t>i</a:t>
            </a:r>
            <a:r>
              <a:rPr lang="en-US" dirty="0"/>
              <a:t>++) {</a:t>
            </a:r>
          </a:p>
          <a:p>
            <a:r>
              <a:rPr lang="en-US" dirty="0"/>
              <a:t>                a[</a:t>
            </a:r>
            <a:r>
              <a:rPr lang="en-US" dirty="0" err="1"/>
              <a:t>i</a:t>
            </a:r>
            <a:r>
              <a:rPr lang="en-US" dirty="0"/>
              <a:t>][j] = 0;</a:t>
            </a:r>
          </a:p>
          <a:p>
            <a:r>
              <a:rPr lang="en-US" dirty="0"/>
              <a:t>        }</a:t>
            </a:r>
          </a:p>
          <a:p>
            <a:r>
              <a:rPr lang="en-US" dirty="0"/>
              <a:t>}</a:t>
            </a:r>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Question 1</a:t>
            </a:r>
            <a:endParaRPr lang="he-IL" dirty="0" smtClean="0"/>
          </a:p>
        </p:txBody>
      </p:sp>
      <p:sp>
        <p:nvSpPr>
          <p:cNvPr id="3" name="Content Placeholder 2"/>
          <p:cNvSpPr>
            <a:spLocks noGrp="1"/>
          </p:cNvSpPr>
          <p:nvPr>
            <p:ph idx="1"/>
          </p:nvPr>
        </p:nvSpPr>
        <p:spPr/>
        <p:txBody>
          <a:bodyPr>
            <a:normAutofit fontScale="77500" lnSpcReduction="20000"/>
          </a:bodyPr>
          <a:lstStyle/>
          <a:p>
            <a:pPr marL="0">
              <a:buFont typeface="Arial" pitchFamily="34" charset="0"/>
              <a:buNone/>
              <a:defRPr/>
            </a:pPr>
            <a:r>
              <a:rPr lang="en-US" dirty="0" smtClean="0"/>
              <a:t>Array a is stored in a[0][0],a[0][1] ... in virtual pages 1..50 </a:t>
            </a:r>
          </a:p>
          <a:p>
            <a:pPr marL="0">
              <a:buFont typeface="Arial" pitchFamily="34" charset="0"/>
              <a:buNone/>
              <a:defRPr/>
            </a:pPr>
            <a:endParaRPr lang="en-US" dirty="0" smtClean="0"/>
          </a:p>
          <a:p>
            <a:pPr marL="0">
              <a:buFont typeface="Arial" pitchFamily="34" charset="0"/>
              <a:buNone/>
              <a:defRPr/>
            </a:pPr>
            <a:r>
              <a:rPr lang="en-US" dirty="0" smtClean="0"/>
              <a:t>The reference string (specifying only possible page faults) of program A will be: 0,1,0,2,0,3...50 </a:t>
            </a:r>
          </a:p>
          <a:p>
            <a:pPr marL="400050" lvl="1">
              <a:buFont typeface="Wingdings" pitchFamily="2" charset="2"/>
              <a:buChar char="Ø"/>
              <a:defRPr/>
            </a:pPr>
            <a:r>
              <a:rPr lang="en-US" dirty="0" smtClean="0"/>
              <a:t>We'll get a total of 50 page faults. </a:t>
            </a:r>
          </a:p>
          <a:p>
            <a:pPr marL="0">
              <a:buFont typeface="Arial" pitchFamily="34" charset="0"/>
              <a:buNone/>
              <a:defRPr/>
            </a:pPr>
            <a:endParaRPr lang="en-US" dirty="0" smtClean="0"/>
          </a:p>
          <a:p>
            <a:pPr marL="0">
              <a:buNone/>
              <a:defRPr/>
            </a:pPr>
            <a:r>
              <a:rPr lang="en-US" dirty="0" smtClean="0"/>
              <a:t>The reference string of B will be: 	0,1,0,2...,0,50,0,1,0,2....0,50,.. </a:t>
            </a:r>
          </a:p>
          <a:p>
            <a:pPr marL="400050" lvl="1">
              <a:buFont typeface="Wingdings" pitchFamily="2" charset="2"/>
              <a:buChar char="Ø"/>
              <a:defRPr/>
            </a:pPr>
            <a:r>
              <a:rPr lang="en-US" dirty="0" smtClean="0"/>
              <a:t>Leading to a total of 5000 page faults. </a:t>
            </a:r>
          </a:p>
          <a:p>
            <a:pPr marL="0">
              <a:buFont typeface="Arial" pitchFamily="34" charset="0"/>
              <a:buNone/>
              <a:defRPr/>
            </a:pPr>
            <a:endParaRPr lang="en-US" dirty="0" smtClean="0"/>
          </a:p>
          <a:p>
            <a:pPr marL="0">
              <a:buFont typeface="Arial" pitchFamily="34" charset="0"/>
              <a:buNone/>
              <a:defRPr/>
            </a:pPr>
            <a:r>
              <a:rPr lang="en-US" dirty="0" smtClean="0"/>
              <a:t>Note that due to the use of the LRU algorithm, page 0 will be in memory at all times.  </a:t>
            </a:r>
          </a:p>
          <a:p>
            <a:pPr marL="0">
              <a:buFont typeface="Arial" pitchFamily="34" charset="0"/>
              <a:buNone/>
              <a:defRPr/>
            </a:pPr>
            <a:endParaRPr lang="he-IL" dirty="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Question 2</a:t>
            </a:r>
            <a:endParaRPr lang="he-IL" dirty="0" smtClean="0"/>
          </a:p>
        </p:txBody>
      </p:sp>
      <p:sp>
        <p:nvSpPr>
          <p:cNvPr id="3" name="Content Placeholder 2"/>
          <p:cNvSpPr>
            <a:spLocks noGrp="1"/>
          </p:cNvSpPr>
          <p:nvPr>
            <p:ph idx="1"/>
          </p:nvPr>
        </p:nvSpPr>
        <p:spPr/>
        <p:txBody>
          <a:bodyPr>
            <a:normAutofit fontScale="77500" lnSpcReduction="20000"/>
          </a:bodyPr>
          <a:lstStyle/>
          <a:p>
            <a:pPr>
              <a:buFont typeface="Arial" pitchFamily="34" charset="0"/>
              <a:buNone/>
              <a:defRPr/>
            </a:pPr>
            <a:r>
              <a:rPr lang="en-US" dirty="0" smtClean="0"/>
              <a:t>Consider the following page reference string: </a:t>
            </a:r>
          </a:p>
          <a:p>
            <a:pPr>
              <a:buFont typeface="Arial" pitchFamily="34" charset="0"/>
              <a:buNone/>
              <a:defRPr/>
            </a:pPr>
            <a:endParaRPr lang="en-US" dirty="0" smtClean="0"/>
          </a:p>
          <a:p>
            <a:pPr algn="ctr">
              <a:buFont typeface="Arial" pitchFamily="34" charset="0"/>
              <a:buNone/>
              <a:defRPr/>
            </a:pPr>
            <a:r>
              <a:rPr lang="en-US" dirty="0" smtClean="0"/>
              <a:t>7,0,1,2,0,3, 0,4,2,3,0,3,2,1,2,0,1,7,0,1</a:t>
            </a:r>
          </a:p>
          <a:p>
            <a:pPr>
              <a:buFont typeface="Arial" pitchFamily="34" charset="0"/>
              <a:buNone/>
              <a:defRPr/>
            </a:pPr>
            <a:endParaRPr lang="en-US" dirty="0" smtClean="0"/>
          </a:p>
          <a:p>
            <a:pPr marL="0">
              <a:buFont typeface="Arial" pitchFamily="34" charset="0"/>
              <a:buNone/>
              <a:defRPr/>
            </a:pPr>
            <a:r>
              <a:rPr lang="en-US" dirty="0" smtClean="0"/>
              <a:t>Assuming that the memory size is 3 frames, how many page faults would occur for the following algorithms: </a:t>
            </a:r>
          </a:p>
          <a:p>
            <a:pPr marL="914400" lvl="1" indent="-514350">
              <a:buFont typeface="+mj-lt"/>
              <a:buAutoNum type="arabicPeriod"/>
              <a:defRPr/>
            </a:pPr>
            <a:r>
              <a:rPr lang="en-US" dirty="0"/>
              <a:t>FIFO</a:t>
            </a:r>
          </a:p>
          <a:p>
            <a:pPr marL="914400" lvl="1" indent="-514350">
              <a:buFont typeface="+mj-lt"/>
              <a:buAutoNum type="arabicPeriod"/>
              <a:defRPr/>
            </a:pPr>
            <a:r>
              <a:rPr lang="en-US" dirty="0" smtClean="0"/>
              <a:t>LRU  </a:t>
            </a:r>
          </a:p>
          <a:p>
            <a:pPr marL="914400" lvl="1" indent="-514350">
              <a:buFont typeface="+mj-lt"/>
              <a:buAutoNum type="arabicPeriod"/>
              <a:defRPr/>
            </a:pPr>
            <a:r>
              <a:rPr lang="en-US" dirty="0" smtClean="0"/>
              <a:t>Optimal </a:t>
            </a:r>
          </a:p>
          <a:p>
            <a:pPr>
              <a:buFont typeface="Arial" pitchFamily="34" charset="0"/>
              <a:buNone/>
              <a:defRPr/>
            </a:pPr>
            <a:endParaRPr lang="en-US" dirty="0" smtClean="0"/>
          </a:p>
          <a:p>
            <a:pPr marL="0">
              <a:buFont typeface="Arial" pitchFamily="34" charset="0"/>
              <a:buNone/>
              <a:defRPr/>
            </a:pPr>
            <a:r>
              <a:rPr lang="en-US" dirty="0" smtClean="0"/>
              <a:t>Note: Remember that all frames are initially empty, so your first unique pages will all cost one fault each. </a:t>
            </a:r>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Question 2: FIFO</a:t>
            </a:r>
            <a:endParaRPr lang="he-IL" dirty="0" smtClean="0"/>
          </a:p>
        </p:txBody>
      </p:sp>
      <p:graphicFrame>
        <p:nvGraphicFramePr>
          <p:cNvPr id="4" name="Table 3"/>
          <p:cNvGraphicFramePr>
            <a:graphicFrameLocks noGrp="1"/>
          </p:cNvGraphicFramePr>
          <p:nvPr/>
        </p:nvGraphicFramePr>
        <p:xfrm>
          <a:off x="762000" y="2667000"/>
          <a:ext cx="7924798" cy="1828800"/>
        </p:xfrm>
        <a:graphic>
          <a:graphicData uri="http://schemas.openxmlformats.org/drawingml/2006/table">
            <a:tbl>
              <a:tblPr/>
              <a:tblGrid>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7076"/>
                <a:gridCol w="397076"/>
              </a:tblGrid>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0</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590" name="TextBox 4"/>
          <p:cNvSpPr txBox="1">
            <a:spLocks noChangeArrowheads="1"/>
          </p:cNvSpPr>
          <p:nvPr/>
        </p:nvSpPr>
        <p:spPr bwMode="auto">
          <a:xfrm>
            <a:off x="685800" y="1752600"/>
            <a:ext cx="1497013" cy="369888"/>
          </a:xfrm>
          <a:prstGeom prst="rect">
            <a:avLst/>
          </a:prstGeom>
          <a:noFill/>
          <a:ln w="9525">
            <a:noFill/>
            <a:miter lim="800000"/>
            <a:headEnd/>
            <a:tailEnd/>
          </a:ln>
        </p:spPr>
        <p:txBody>
          <a:bodyPr wrap="none">
            <a:spAutoFit/>
          </a:bodyPr>
          <a:lstStyle/>
          <a:p>
            <a:r>
              <a:rPr lang="en-US">
                <a:solidFill>
                  <a:prstClr val="black"/>
                </a:solidFill>
              </a:rPr>
              <a:t>15 page faults</a:t>
            </a:r>
            <a:endParaRPr lang="he-IL">
              <a:solidFill>
                <a:prstClr val="black"/>
              </a:solidFill>
            </a:endParaRPr>
          </a:p>
        </p:txBody>
      </p:sp>
      <p:sp>
        <p:nvSpPr>
          <p:cNvPr id="37" name="Rectangle 36"/>
          <p:cNvSpPr/>
          <p:nvPr/>
        </p:nvSpPr>
        <p:spPr>
          <a:xfrm>
            <a:off x="8223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8" name="Rectangle 37"/>
          <p:cNvSpPr/>
          <p:nvPr/>
        </p:nvSpPr>
        <p:spPr>
          <a:xfrm>
            <a:off x="12033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9" name="Rectangle 38"/>
          <p:cNvSpPr/>
          <p:nvPr/>
        </p:nvSpPr>
        <p:spPr>
          <a:xfrm>
            <a:off x="12033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0" name="Rectangle 39"/>
          <p:cNvSpPr/>
          <p:nvPr/>
        </p:nvSpPr>
        <p:spPr>
          <a:xfrm>
            <a:off x="16605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1" name="Rectangle 40"/>
          <p:cNvSpPr/>
          <p:nvPr/>
        </p:nvSpPr>
        <p:spPr>
          <a:xfrm>
            <a:off x="15843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2" name="Rectangle 41"/>
          <p:cNvSpPr/>
          <p:nvPr/>
        </p:nvSpPr>
        <p:spPr>
          <a:xfrm>
            <a:off x="1584325"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3" name="Rectangle 42"/>
          <p:cNvSpPr/>
          <p:nvPr/>
        </p:nvSpPr>
        <p:spPr>
          <a:xfrm>
            <a:off x="20415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4" name="Rectangle 43"/>
          <p:cNvSpPr/>
          <p:nvPr/>
        </p:nvSpPr>
        <p:spPr>
          <a:xfrm>
            <a:off x="20415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5" name="Rectangle 44"/>
          <p:cNvSpPr/>
          <p:nvPr/>
        </p:nvSpPr>
        <p:spPr>
          <a:xfrm>
            <a:off x="2041525"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6" name="Rectangle 45"/>
          <p:cNvSpPr/>
          <p:nvPr/>
        </p:nvSpPr>
        <p:spPr>
          <a:xfrm>
            <a:off x="28035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7" name="Rectangle 46"/>
          <p:cNvSpPr/>
          <p:nvPr/>
        </p:nvSpPr>
        <p:spPr>
          <a:xfrm>
            <a:off x="28035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8" name="Rectangle 47"/>
          <p:cNvSpPr/>
          <p:nvPr/>
        </p:nvSpPr>
        <p:spPr>
          <a:xfrm>
            <a:off x="2803525"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9" name="Rectangle 48"/>
          <p:cNvSpPr/>
          <p:nvPr/>
        </p:nvSpPr>
        <p:spPr>
          <a:xfrm>
            <a:off x="32004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2" name="Rectangle 51"/>
          <p:cNvSpPr/>
          <p:nvPr/>
        </p:nvSpPr>
        <p:spPr>
          <a:xfrm>
            <a:off x="32004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3" name="Rectangle 52"/>
          <p:cNvSpPr/>
          <p:nvPr/>
        </p:nvSpPr>
        <p:spPr>
          <a:xfrm>
            <a:off x="32004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4" name="Rectangle 53"/>
          <p:cNvSpPr/>
          <p:nvPr/>
        </p:nvSpPr>
        <p:spPr>
          <a:xfrm>
            <a:off x="36576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5" name="Rectangle 54"/>
          <p:cNvSpPr/>
          <p:nvPr/>
        </p:nvSpPr>
        <p:spPr>
          <a:xfrm>
            <a:off x="36576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6" name="Rectangle 55"/>
          <p:cNvSpPr/>
          <p:nvPr/>
        </p:nvSpPr>
        <p:spPr>
          <a:xfrm>
            <a:off x="36576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7" name="Rectangle 56"/>
          <p:cNvSpPr/>
          <p:nvPr/>
        </p:nvSpPr>
        <p:spPr>
          <a:xfrm>
            <a:off x="40386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8" name="Rectangle 57"/>
          <p:cNvSpPr/>
          <p:nvPr/>
        </p:nvSpPr>
        <p:spPr>
          <a:xfrm>
            <a:off x="40386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9" name="Rectangle 58"/>
          <p:cNvSpPr/>
          <p:nvPr/>
        </p:nvSpPr>
        <p:spPr>
          <a:xfrm>
            <a:off x="40386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0" name="Rectangle 59"/>
          <p:cNvSpPr/>
          <p:nvPr/>
        </p:nvSpPr>
        <p:spPr>
          <a:xfrm>
            <a:off x="44196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1" name="Rectangle 60"/>
          <p:cNvSpPr/>
          <p:nvPr/>
        </p:nvSpPr>
        <p:spPr>
          <a:xfrm>
            <a:off x="44196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2" name="Rectangle 61"/>
          <p:cNvSpPr/>
          <p:nvPr/>
        </p:nvSpPr>
        <p:spPr>
          <a:xfrm>
            <a:off x="44196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3" name="Rectangle 62"/>
          <p:cNvSpPr/>
          <p:nvPr/>
        </p:nvSpPr>
        <p:spPr>
          <a:xfrm>
            <a:off x="48006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4" name="Rectangle 63"/>
          <p:cNvSpPr/>
          <p:nvPr/>
        </p:nvSpPr>
        <p:spPr>
          <a:xfrm>
            <a:off x="48006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5" name="Rectangle 64"/>
          <p:cNvSpPr/>
          <p:nvPr/>
        </p:nvSpPr>
        <p:spPr>
          <a:xfrm>
            <a:off x="48006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6" name="Rectangle 65"/>
          <p:cNvSpPr/>
          <p:nvPr/>
        </p:nvSpPr>
        <p:spPr>
          <a:xfrm>
            <a:off x="59436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7" name="Rectangle 66"/>
          <p:cNvSpPr/>
          <p:nvPr/>
        </p:nvSpPr>
        <p:spPr>
          <a:xfrm>
            <a:off x="59436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8" name="Rectangle 67"/>
          <p:cNvSpPr/>
          <p:nvPr/>
        </p:nvSpPr>
        <p:spPr>
          <a:xfrm>
            <a:off x="59436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9" name="Rectangle 68"/>
          <p:cNvSpPr/>
          <p:nvPr/>
        </p:nvSpPr>
        <p:spPr>
          <a:xfrm>
            <a:off x="64008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0" name="Rectangle 69"/>
          <p:cNvSpPr/>
          <p:nvPr/>
        </p:nvSpPr>
        <p:spPr>
          <a:xfrm>
            <a:off x="64008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1" name="Rectangle 70"/>
          <p:cNvSpPr/>
          <p:nvPr/>
        </p:nvSpPr>
        <p:spPr>
          <a:xfrm>
            <a:off x="64008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2" name="Rectangle 71"/>
          <p:cNvSpPr/>
          <p:nvPr/>
        </p:nvSpPr>
        <p:spPr>
          <a:xfrm>
            <a:off x="76200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3" name="Rectangle 72"/>
          <p:cNvSpPr/>
          <p:nvPr/>
        </p:nvSpPr>
        <p:spPr>
          <a:xfrm>
            <a:off x="76200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4" name="Rectangle 73"/>
          <p:cNvSpPr/>
          <p:nvPr/>
        </p:nvSpPr>
        <p:spPr>
          <a:xfrm>
            <a:off x="76200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5" name="Rectangle 74"/>
          <p:cNvSpPr/>
          <p:nvPr/>
        </p:nvSpPr>
        <p:spPr>
          <a:xfrm>
            <a:off x="80010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6" name="Rectangle 75"/>
          <p:cNvSpPr/>
          <p:nvPr/>
        </p:nvSpPr>
        <p:spPr>
          <a:xfrm>
            <a:off x="80010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7" name="Rectangle 76"/>
          <p:cNvSpPr/>
          <p:nvPr/>
        </p:nvSpPr>
        <p:spPr>
          <a:xfrm>
            <a:off x="80010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8" name="Rectangle 77"/>
          <p:cNvSpPr/>
          <p:nvPr/>
        </p:nvSpPr>
        <p:spPr>
          <a:xfrm>
            <a:off x="83820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9" name="Rectangle 78"/>
          <p:cNvSpPr/>
          <p:nvPr/>
        </p:nvSpPr>
        <p:spPr>
          <a:xfrm>
            <a:off x="8382000"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0" name="Rectangle 79"/>
          <p:cNvSpPr/>
          <p:nvPr/>
        </p:nvSpPr>
        <p:spPr>
          <a:xfrm>
            <a:off x="8382000"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solidFill>
                  <a:prstClr val="black">
                    <a:tint val="75000"/>
                  </a:prstClr>
                </a:solidFill>
              </a:rPr>
              <a:pPr>
                <a:defRPr/>
              </a:pPr>
              <a:t>14</a:t>
            </a:fld>
            <a:endParaRPr lang="en-US">
              <a:solidFill>
                <a:prstClr val="black">
                  <a:tint val="75000"/>
                </a:prstClr>
              </a:solidFill>
            </a:endParaRPr>
          </a:p>
        </p:txBody>
      </p:sp>
    </p:spTree>
    <p:extLst>
      <p:ext uri="{BB962C8B-B14F-4D97-AF65-F5344CB8AC3E}">
        <p14:creationId xmlns:p14="http://schemas.microsoft.com/office/powerpoint/2010/main" val="419278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grpId="0" nodeType="afterEffect">
                                  <p:stCondLst>
                                    <p:cond delay="500"/>
                                  </p:stCondLst>
                                  <p:childTnLst>
                                    <p:set>
                                      <p:cBhvr>
                                        <p:cTn id="13" dur="1" fill="hold">
                                          <p:stCondLst>
                                            <p:cond delay="0"/>
                                          </p:stCondLst>
                                        </p:cTn>
                                        <p:tgtEl>
                                          <p:spTgt spid="3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0" nodeType="afterEffect">
                                  <p:stCondLst>
                                    <p:cond delay="500"/>
                                  </p:stCondLst>
                                  <p:childTnLst>
                                    <p:set>
                                      <p:cBhvr>
                                        <p:cTn id="20" dur="1" fill="hold">
                                          <p:stCondLst>
                                            <p:cond delay="0"/>
                                          </p:stCondLst>
                                        </p:cTn>
                                        <p:tgtEl>
                                          <p:spTgt spid="41"/>
                                        </p:tgtEl>
                                        <p:attrNameLst>
                                          <p:attrName>style.visibility</p:attrName>
                                        </p:attrNameLst>
                                      </p:cBhvr>
                                      <p:to>
                                        <p:strVal val="hidden"/>
                                      </p:to>
                                    </p:set>
                                  </p:childTnLst>
                                </p:cTn>
                              </p:par>
                            </p:childTnLst>
                          </p:cTn>
                        </p:par>
                        <p:par>
                          <p:cTn id="21" fill="hold">
                            <p:stCondLst>
                              <p:cond delay="500"/>
                            </p:stCondLst>
                            <p:childTnLst>
                              <p:par>
                                <p:cTn id="22" presetID="1" presetClass="exit" presetSubtype="0" fill="hold" grpId="0" nodeType="afterEffect">
                                  <p:stCondLst>
                                    <p:cond delay="500"/>
                                  </p:stCondLst>
                                  <p:childTnLst>
                                    <p:set>
                                      <p:cBhvr>
                                        <p:cTn id="23" dur="1" fill="hold">
                                          <p:stCondLst>
                                            <p:cond delay="0"/>
                                          </p:stCondLst>
                                        </p:cTn>
                                        <p:tgtEl>
                                          <p:spTgt spid="4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0" nodeType="afterEffect">
                                  <p:stCondLst>
                                    <p:cond delay="500"/>
                                  </p:stCondLst>
                                  <p:childTnLst>
                                    <p:set>
                                      <p:cBhvr>
                                        <p:cTn id="30" dur="1" fill="hold">
                                          <p:stCondLst>
                                            <p:cond delay="0"/>
                                          </p:stCondLst>
                                        </p:cTn>
                                        <p:tgtEl>
                                          <p:spTgt spid="44"/>
                                        </p:tgtEl>
                                        <p:attrNameLst>
                                          <p:attrName>style.visibility</p:attrName>
                                        </p:attrNameLst>
                                      </p:cBhvr>
                                      <p:to>
                                        <p:strVal val="hidden"/>
                                      </p:to>
                                    </p:set>
                                  </p:childTnLst>
                                </p:cTn>
                              </p:par>
                            </p:childTnLst>
                          </p:cTn>
                        </p:par>
                        <p:par>
                          <p:cTn id="31" fill="hold">
                            <p:stCondLst>
                              <p:cond delay="500"/>
                            </p:stCondLst>
                            <p:childTnLst>
                              <p:par>
                                <p:cTn id="32" presetID="1" presetClass="exit" presetSubtype="0" fill="hold" grpId="0" nodeType="afterEffect">
                                  <p:stCondLst>
                                    <p:cond delay="500"/>
                                  </p:stCondLst>
                                  <p:childTnLst>
                                    <p:set>
                                      <p:cBhvr>
                                        <p:cTn id="33" dur="1" fill="hold">
                                          <p:stCondLst>
                                            <p:cond delay="0"/>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0" nodeType="afterEffect">
                                  <p:stCondLst>
                                    <p:cond delay="500"/>
                                  </p:stCondLst>
                                  <p:childTnLst>
                                    <p:set>
                                      <p:cBhvr>
                                        <p:cTn id="40" dur="1" fill="hold">
                                          <p:stCondLst>
                                            <p:cond delay="0"/>
                                          </p:stCondLst>
                                        </p:cTn>
                                        <p:tgtEl>
                                          <p:spTgt spid="47"/>
                                        </p:tgtEl>
                                        <p:attrNameLst>
                                          <p:attrName>style.visibility</p:attrName>
                                        </p:attrNameLst>
                                      </p:cBhvr>
                                      <p:to>
                                        <p:strVal val="hidden"/>
                                      </p:to>
                                    </p:set>
                                  </p:childTnLst>
                                </p:cTn>
                              </p:par>
                            </p:childTnLst>
                          </p:cTn>
                        </p:par>
                        <p:par>
                          <p:cTn id="41" fill="hold">
                            <p:stCondLst>
                              <p:cond delay="500"/>
                            </p:stCondLst>
                            <p:childTnLst>
                              <p:par>
                                <p:cTn id="42" presetID="1" presetClass="exit" presetSubtype="0" fill="hold" grpId="0" nodeType="afterEffect">
                                  <p:stCondLst>
                                    <p:cond delay="500"/>
                                  </p:stCondLst>
                                  <p:childTnLst>
                                    <p:set>
                                      <p:cBhvr>
                                        <p:cTn id="43" dur="1" fill="hold">
                                          <p:stCondLst>
                                            <p:cond delay="0"/>
                                          </p:stCondLst>
                                        </p:cTn>
                                        <p:tgtEl>
                                          <p:spTgt spid="4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49"/>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0" nodeType="afterEffect">
                                  <p:stCondLst>
                                    <p:cond delay="500"/>
                                  </p:stCondLst>
                                  <p:childTnLst>
                                    <p:set>
                                      <p:cBhvr>
                                        <p:cTn id="50" dur="1" fill="hold">
                                          <p:stCondLst>
                                            <p:cond delay="0"/>
                                          </p:stCondLst>
                                        </p:cTn>
                                        <p:tgtEl>
                                          <p:spTgt spid="52"/>
                                        </p:tgtEl>
                                        <p:attrNameLst>
                                          <p:attrName>style.visibility</p:attrName>
                                        </p:attrNameLst>
                                      </p:cBhvr>
                                      <p:to>
                                        <p:strVal val="hidden"/>
                                      </p:to>
                                    </p:set>
                                  </p:childTnLst>
                                </p:cTn>
                              </p:par>
                            </p:childTnLst>
                          </p:cTn>
                        </p:par>
                        <p:par>
                          <p:cTn id="51" fill="hold">
                            <p:stCondLst>
                              <p:cond delay="500"/>
                            </p:stCondLst>
                            <p:childTnLst>
                              <p:par>
                                <p:cTn id="52" presetID="1" presetClass="exit" presetSubtype="0" fill="hold" grpId="0" nodeType="afterEffect">
                                  <p:stCondLst>
                                    <p:cond delay="500"/>
                                  </p:stCondLst>
                                  <p:childTnLst>
                                    <p:set>
                                      <p:cBhvr>
                                        <p:cTn id="53" dur="1" fill="hold">
                                          <p:stCondLst>
                                            <p:cond delay="0"/>
                                          </p:stCondLst>
                                        </p:cTn>
                                        <p:tgtEl>
                                          <p:spTgt spid="5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0" nodeType="afterEffect">
                                  <p:stCondLst>
                                    <p:cond delay="500"/>
                                  </p:stCondLst>
                                  <p:childTnLst>
                                    <p:set>
                                      <p:cBhvr>
                                        <p:cTn id="60" dur="1" fill="hold">
                                          <p:stCondLst>
                                            <p:cond delay="0"/>
                                          </p:stCondLst>
                                        </p:cTn>
                                        <p:tgtEl>
                                          <p:spTgt spid="55"/>
                                        </p:tgtEl>
                                        <p:attrNameLst>
                                          <p:attrName>style.visibility</p:attrName>
                                        </p:attrNameLst>
                                      </p:cBhvr>
                                      <p:to>
                                        <p:strVal val="hidden"/>
                                      </p:to>
                                    </p:set>
                                  </p:childTnLst>
                                </p:cTn>
                              </p:par>
                            </p:childTnLst>
                          </p:cTn>
                        </p:par>
                        <p:par>
                          <p:cTn id="61" fill="hold">
                            <p:stCondLst>
                              <p:cond delay="500"/>
                            </p:stCondLst>
                            <p:childTnLst>
                              <p:par>
                                <p:cTn id="62" presetID="1" presetClass="exit" presetSubtype="0" fill="hold" grpId="0" nodeType="afterEffect">
                                  <p:stCondLst>
                                    <p:cond delay="500"/>
                                  </p:stCondLst>
                                  <p:childTnLst>
                                    <p:set>
                                      <p:cBhvr>
                                        <p:cTn id="63" dur="1" fill="hold">
                                          <p:stCondLst>
                                            <p:cond delay="0"/>
                                          </p:stCondLst>
                                        </p:cTn>
                                        <p:tgtEl>
                                          <p:spTgt spid="5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57"/>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grpId="0" nodeType="afterEffect">
                                  <p:stCondLst>
                                    <p:cond delay="500"/>
                                  </p:stCondLst>
                                  <p:childTnLst>
                                    <p:set>
                                      <p:cBhvr>
                                        <p:cTn id="70" dur="1" fill="hold">
                                          <p:stCondLst>
                                            <p:cond delay="0"/>
                                          </p:stCondLst>
                                        </p:cTn>
                                        <p:tgtEl>
                                          <p:spTgt spid="58"/>
                                        </p:tgtEl>
                                        <p:attrNameLst>
                                          <p:attrName>style.visibility</p:attrName>
                                        </p:attrNameLst>
                                      </p:cBhvr>
                                      <p:to>
                                        <p:strVal val="hidden"/>
                                      </p:to>
                                    </p:set>
                                  </p:childTnLst>
                                </p:cTn>
                              </p:par>
                            </p:childTnLst>
                          </p:cTn>
                        </p:par>
                        <p:par>
                          <p:cTn id="71" fill="hold">
                            <p:stCondLst>
                              <p:cond delay="500"/>
                            </p:stCondLst>
                            <p:childTnLst>
                              <p:par>
                                <p:cTn id="72" presetID="1" presetClass="exit" presetSubtype="0" fill="hold" grpId="0" nodeType="afterEffect">
                                  <p:stCondLst>
                                    <p:cond delay="500"/>
                                  </p:stCondLst>
                                  <p:childTnLst>
                                    <p:set>
                                      <p:cBhvr>
                                        <p:cTn id="73" dur="1" fill="hold">
                                          <p:stCondLst>
                                            <p:cond delay="0"/>
                                          </p:stCondLst>
                                        </p:cTn>
                                        <p:tgtEl>
                                          <p:spTgt spid="5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0" nodeType="clickEffect">
                                  <p:stCondLst>
                                    <p:cond delay="0"/>
                                  </p:stCondLst>
                                  <p:childTnLst>
                                    <p:set>
                                      <p:cBhvr>
                                        <p:cTn id="77" dur="1" fill="hold">
                                          <p:stCondLst>
                                            <p:cond delay="0"/>
                                          </p:stCondLst>
                                        </p:cTn>
                                        <p:tgtEl>
                                          <p:spTgt spid="60"/>
                                        </p:tgtEl>
                                        <p:attrNameLst>
                                          <p:attrName>style.visibility</p:attrName>
                                        </p:attrNameLst>
                                      </p:cBhvr>
                                      <p:to>
                                        <p:strVal val="hidden"/>
                                      </p:to>
                                    </p:set>
                                  </p:childTnLst>
                                </p:cTn>
                              </p:par>
                            </p:childTnLst>
                          </p:cTn>
                        </p:par>
                        <p:par>
                          <p:cTn id="78" fill="hold">
                            <p:stCondLst>
                              <p:cond delay="0"/>
                            </p:stCondLst>
                            <p:childTnLst>
                              <p:par>
                                <p:cTn id="79" presetID="1" presetClass="exit" presetSubtype="0" fill="hold" grpId="0" nodeType="afterEffect">
                                  <p:stCondLst>
                                    <p:cond delay="500"/>
                                  </p:stCondLst>
                                  <p:childTnLst>
                                    <p:set>
                                      <p:cBhvr>
                                        <p:cTn id="80" dur="1" fill="hold">
                                          <p:stCondLst>
                                            <p:cond delay="0"/>
                                          </p:stCondLst>
                                        </p:cTn>
                                        <p:tgtEl>
                                          <p:spTgt spid="61"/>
                                        </p:tgtEl>
                                        <p:attrNameLst>
                                          <p:attrName>style.visibility</p:attrName>
                                        </p:attrNameLst>
                                      </p:cBhvr>
                                      <p:to>
                                        <p:strVal val="hidden"/>
                                      </p:to>
                                    </p:set>
                                  </p:childTnLst>
                                </p:cTn>
                              </p:par>
                            </p:childTnLst>
                          </p:cTn>
                        </p:par>
                        <p:par>
                          <p:cTn id="81" fill="hold">
                            <p:stCondLst>
                              <p:cond delay="500"/>
                            </p:stCondLst>
                            <p:childTnLst>
                              <p:par>
                                <p:cTn id="82" presetID="1" presetClass="exit" presetSubtype="0" fill="hold" grpId="0" nodeType="afterEffect">
                                  <p:stCondLst>
                                    <p:cond delay="500"/>
                                  </p:stCondLst>
                                  <p:childTnLst>
                                    <p:set>
                                      <p:cBhvr>
                                        <p:cTn id="83" dur="1" fill="hold">
                                          <p:stCondLst>
                                            <p:cond delay="0"/>
                                          </p:stCondLst>
                                        </p:cTn>
                                        <p:tgtEl>
                                          <p:spTgt spid="62"/>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63"/>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0" nodeType="afterEffect">
                                  <p:stCondLst>
                                    <p:cond delay="500"/>
                                  </p:stCondLst>
                                  <p:childTnLst>
                                    <p:set>
                                      <p:cBhvr>
                                        <p:cTn id="90" dur="1" fill="hold">
                                          <p:stCondLst>
                                            <p:cond delay="0"/>
                                          </p:stCondLst>
                                        </p:cTn>
                                        <p:tgtEl>
                                          <p:spTgt spid="64"/>
                                        </p:tgtEl>
                                        <p:attrNameLst>
                                          <p:attrName>style.visibility</p:attrName>
                                        </p:attrNameLst>
                                      </p:cBhvr>
                                      <p:to>
                                        <p:strVal val="hidden"/>
                                      </p:to>
                                    </p:set>
                                  </p:childTnLst>
                                </p:cTn>
                              </p:par>
                            </p:childTnLst>
                          </p:cTn>
                        </p:par>
                        <p:par>
                          <p:cTn id="91" fill="hold">
                            <p:stCondLst>
                              <p:cond delay="500"/>
                            </p:stCondLst>
                            <p:childTnLst>
                              <p:par>
                                <p:cTn id="92" presetID="1" presetClass="exit" presetSubtype="0" fill="hold" grpId="0" nodeType="afterEffect">
                                  <p:stCondLst>
                                    <p:cond delay="500"/>
                                  </p:stCondLst>
                                  <p:childTnLst>
                                    <p:set>
                                      <p:cBhvr>
                                        <p:cTn id="93" dur="1" fill="hold">
                                          <p:stCondLst>
                                            <p:cond delay="0"/>
                                          </p:stCondLst>
                                        </p:cTn>
                                        <p:tgtEl>
                                          <p:spTgt spid="6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0" nodeType="clickEffect">
                                  <p:stCondLst>
                                    <p:cond delay="0"/>
                                  </p:stCondLst>
                                  <p:childTnLst>
                                    <p:set>
                                      <p:cBhvr>
                                        <p:cTn id="97" dur="1" fill="hold">
                                          <p:stCondLst>
                                            <p:cond delay="0"/>
                                          </p:stCondLst>
                                        </p:cTn>
                                        <p:tgtEl>
                                          <p:spTgt spid="66"/>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0" nodeType="afterEffect">
                                  <p:stCondLst>
                                    <p:cond delay="500"/>
                                  </p:stCondLst>
                                  <p:childTnLst>
                                    <p:set>
                                      <p:cBhvr>
                                        <p:cTn id="100" dur="1" fill="hold">
                                          <p:stCondLst>
                                            <p:cond delay="0"/>
                                          </p:stCondLst>
                                        </p:cTn>
                                        <p:tgtEl>
                                          <p:spTgt spid="67"/>
                                        </p:tgtEl>
                                        <p:attrNameLst>
                                          <p:attrName>style.visibility</p:attrName>
                                        </p:attrNameLst>
                                      </p:cBhvr>
                                      <p:to>
                                        <p:strVal val="hidden"/>
                                      </p:to>
                                    </p:set>
                                  </p:childTnLst>
                                </p:cTn>
                              </p:par>
                            </p:childTnLst>
                          </p:cTn>
                        </p:par>
                        <p:par>
                          <p:cTn id="101" fill="hold">
                            <p:stCondLst>
                              <p:cond delay="500"/>
                            </p:stCondLst>
                            <p:childTnLst>
                              <p:par>
                                <p:cTn id="102" presetID="1" presetClass="exit" presetSubtype="0" fill="hold" grpId="0" nodeType="afterEffect">
                                  <p:stCondLst>
                                    <p:cond delay="500"/>
                                  </p:stCondLst>
                                  <p:childTnLst>
                                    <p:set>
                                      <p:cBhvr>
                                        <p:cTn id="103" dur="1" fill="hold">
                                          <p:stCondLst>
                                            <p:cond delay="0"/>
                                          </p:stCondLst>
                                        </p:cTn>
                                        <p:tgtEl>
                                          <p:spTgt spid="6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0" nodeType="clickEffect">
                                  <p:stCondLst>
                                    <p:cond delay="0"/>
                                  </p:stCondLst>
                                  <p:childTnLst>
                                    <p:set>
                                      <p:cBhvr>
                                        <p:cTn id="107" dur="1" fill="hold">
                                          <p:stCondLst>
                                            <p:cond delay="0"/>
                                          </p:stCondLst>
                                        </p:cTn>
                                        <p:tgtEl>
                                          <p:spTgt spid="69"/>
                                        </p:tgtEl>
                                        <p:attrNameLst>
                                          <p:attrName>style.visibility</p:attrName>
                                        </p:attrNameLst>
                                      </p:cBhvr>
                                      <p:to>
                                        <p:strVal val="hidden"/>
                                      </p:to>
                                    </p:set>
                                  </p:childTnLst>
                                </p:cTn>
                              </p:par>
                            </p:childTnLst>
                          </p:cTn>
                        </p:par>
                        <p:par>
                          <p:cTn id="108" fill="hold">
                            <p:stCondLst>
                              <p:cond delay="0"/>
                            </p:stCondLst>
                            <p:childTnLst>
                              <p:par>
                                <p:cTn id="109" presetID="1" presetClass="exit" presetSubtype="0" fill="hold" grpId="0" nodeType="afterEffect">
                                  <p:stCondLst>
                                    <p:cond delay="500"/>
                                  </p:stCondLst>
                                  <p:childTnLst>
                                    <p:set>
                                      <p:cBhvr>
                                        <p:cTn id="110" dur="1" fill="hold">
                                          <p:stCondLst>
                                            <p:cond delay="0"/>
                                          </p:stCondLst>
                                        </p:cTn>
                                        <p:tgtEl>
                                          <p:spTgt spid="70"/>
                                        </p:tgtEl>
                                        <p:attrNameLst>
                                          <p:attrName>style.visibility</p:attrName>
                                        </p:attrNameLst>
                                      </p:cBhvr>
                                      <p:to>
                                        <p:strVal val="hidden"/>
                                      </p:to>
                                    </p:set>
                                  </p:childTnLst>
                                </p:cTn>
                              </p:par>
                            </p:childTnLst>
                          </p:cTn>
                        </p:par>
                        <p:par>
                          <p:cTn id="111" fill="hold">
                            <p:stCondLst>
                              <p:cond delay="500"/>
                            </p:stCondLst>
                            <p:childTnLst>
                              <p:par>
                                <p:cTn id="112" presetID="1" presetClass="exit" presetSubtype="0" fill="hold" grpId="0" nodeType="afterEffect">
                                  <p:stCondLst>
                                    <p:cond delay="500"/>
                                  </p:stCondLst>
                                  <p:childTnLst>
                                    <p:set>
                                      <p:cBhvr>
                                        <p:cTn id="113" dur="1" fill="hold">
                                          <p:stCondLst>
                                            <p:cond delay="0"/>
                                          </p:stCondLst>
                                        </p:cTn>
                                        <p:tgtEl>
                                          <p:spTgt spid="7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0" nodeType="clickEffect">
                                  <p:stCondLst>
                                    <p:cond delay="0"/>
                                  </p:stCondLst>
                                  <p:childTnLst>
                                    <p:set>
                                      <p:cBhvr>
                                        <p:cTn id="117" dur="1" fill="hold">
                                          <p:stCondLst>
                                            <p:cond delay="0"/>
                                          </p:stCondLst>
                                        </p:cTn>
                                        <p:tgtEl>
                                          <p:spTgt spid="72"/>
                                        </p:tgtEl>
                                        <p:attrNameLst>
                                          <p:attrName>style.visibility</p:attrName>
                                        </p:attrNameLst>
                                      </p:cBhvr>
                                      <p:to>
                                        <p:strVal val="hidden"/>
                                      </p:to>
                                    </p:set>
                                  </p:childTnLst>
                                </p:cTn>
                              </p:par>
                            </p:childTnLst>
                          </p:cTn>
                        </p:par>
                        <p:par>
                          <p:cTn id="118" fill="hold">
                            <p:stCondLst>
                              <p:cond delay="0"/>
                            </p:stCondLst>
                            <p:childTnLst>
                              <p:par>
                                <p:cTn id="119" presetID="1" presetClass="exit" presetSubtype="0" fill="hold" grpId="0" nodeType="afterEffect">
                                  <p:stCondLst>
                                    <p:cond delay="500"/>
                                  </p:stCondLst>
                                  <p:childTnLst>
                                    <p:set>
                                      <p:cBhvr>
                                        <p:cTn id="120" dur="1" fill="hold">
                                          <p:stCondLst>
                                            <p:cond delay="0"/>
                                          </p:stCondLst>
                                        </p:cTn>
                                        <p:tgtEl>
                                          <p:spTgt spid="73"/>
                                        </p:tgtEl>
                                        <p:attrNameLst>
                                          <p:attrName>style.visibility</p:attrName>
                                        </p:attrNameLst>
                                      </p:cBhvr>
                                      <p:to>
                                        <p:strVal val="hidden"/>
                                      </p:to>
                                    </p:set>
                                  </p:childTnLst>
                                </p:cTn>
                              </p:par>
                            </p:childTnLst>
                          </p:cTn>
                        </p:par>
                        <p:par>
                          <p:cTn id="121" fill="hold">
                            <p:stCondLst>
                              <p:cond delay="500"/>
                            </p:stCondLst>
                            <p:childTnLst>
                              <p:par>
                                <p:cTn id="122" presetID="1" presetClass="exit" presetSubtype="0" fill="hold" grpId="0" nodeType="afterEffect">
                                  <p:stCondLst>
                                    <p:cond delay="500"/>
                                  </p:stCondLst>
                                  <p:childTnLst>
                                    <p:set>
                                      <p:cBhvr>
                                        <p:cTn id="123" dur="1" fill="hold">
                                          <p:stCondLst>
                                            <p:cond delay="0"/>
                                          </p:stCondLst>
                                        </p:cTn>
                                        <p:tgtEl>
                                          <p:spTgt spid="7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0" nodeType="clickEffect">
                                  <p:stCondLst>
                                    <p:cond delay="0"/>
                                  </p:stCondLst>
                                  <p:childTnLst>
                                    <p:set>
                                      <p:cBhvr>
                                        <p:cTn id="127" dur="1" fill="hold">
                                          <p:stCondLst>
                                            <p:cond delay="0"/>
                                          </p:stCondLst>
                                        </p:cTn>
                                        <p:tgtEl>
                                          <p:spTgt spid="75"/>
                                        </p:tgtEl>
                                        <p:attrNameLst>
                                          <p:attrName>style.visibility</p:attrName>
                                        </p:attrNameLst>
                                      </p:cBhvr>
                                      <p:to>
                                        <p:strVal val="hidden"/>
                                      </p:to>
                                    </p:set>
                                  </p:childTnLst>
                                </p:cTn>
                              </p:par>
                            </p:childTnLst>
                          </p:cTn>
                        </p:par>
                        <p:par>
                          <p:cTn id="128" fill="hold">
                            <p:stCondLst>
                              <p:cond delay="0"/>
                            </p:stCondLst>
                            <p:childTnLst>
                              <p:par>
                                <p:cTn id="129" presetID="1" presetClass="exit" presetSubtype="0" fill="hold" grpId="0" nodeType="afterEffect">
                                  <p:stCondLst>
                                    <p:cond delay="500"/>
                                  </p:stCondLst>
                                  <p:childTnLst>
                                    <p:set>
                                      <p:cBhvr>
                                        <p:cTn id="130" dur="1" fill="hold">
                                          <p:stCondLst>
                                            <p:cond delay="0"/>
                                          </p:stCondLst>
                                        </p:cTn>
                                        <p:tgtEl>
                                          <p:spTgt spid="76"/>
                                        </p:tgtEl>
                                        <p:attrNameLst>
                                          <p:attrName>style.visibility</p:attrName>
                                        </p:attrNameLst>
                                      </p:cBhvr>
                                      <p:to>
                                        <p:strVal val="hidden"/>
                                      </p:to>
                                    </p:set>
                                  </p:childTnLst>
                                </p:cTn>
                              </p:par>
                            </p:childTnLst>
                          </p:cTn>
                        </p:par>
                        <p:par>
                          <p:cTn id="131" fill="hold">
                            <p:stCondLst>
                              <p:cond delay="500"/>
                            </p:stCondLst>
                            <p:childTnLst>
                              <p:par>
                                <p:cTn id="132" presetID="1" presetClass="exit" presetSubtype="0" fill="hold" grpId="0" nodeType="afterEffect">
                                  <p:stCondLst>
                                    <p:cond delay="500"/>
                                  </p:stCondLst>
                                  <p:childTnLst>
                                    <p:set>
                                      <p:cBhvr>
                                        <p:cTn id="133" dur="1" fill="hold">
                                          <p:stCondLst>
                                            <p:cond delay="0"/>
                                          </p:stCondLst>
                                        </p:cTn>
                                        <p:tgtEl>
                                          <p:spTgt spid="77"/>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0" nodeType="clickEffect">
                                  <p:stCondLst>
                                    <p:cond delay="0"/>
                                  </p:stCondLst>
                                  <p:childTnLst>
                                    <p:set>
                                      <p:cBhvr>
                                        <p:cTn id="137" dur="1" fill="hold">
                                          <p:stCondLst>
                                            <p:cond delay="0"/>
                                          </p:stCondLst>
                                        </p:cTn>
                                        <p:tgtEl>
                                          <p:spTgt spid="78"/>
                                        </p:tgtEl>
                                        <p:attrNameLst>
                                          <p:attrName>style.visibility</p:attrName>
                                        </p:attrNameLst>
                                      </p:cBhvr>
                                      <p:to>
                                        <p:strVal val="hidden"/>
                                      </p:to>
                                    </p:set>
                                  </p:childTnLst>
                                </p:cTn>
                              </p:par>
                            </p:childTnLst>
                          </p:cTn>
                        </p:par>
                        <p:par>
                          <p:cTn id="138" fill="hold">
                            <p:stCondLst>
                              <p:cond delay="0"/>
                            </p:stCondLst>
                            <p:childTnLst>
                              <p:par>
                                <p:cTn id="139" presetID="1" presetClass="exit" presetSubtype="0" fill="hold" grpId="0" nodeType="afterEffect">
                                  <p:stCondLst>
                                    <p:cond delay="500"/>
                                  </p:stCondLst>
                                  <p:childTnLst>
                                    <p:set>
                                      <p:cBhvr>
                                        <p:cTn id="140" dur="1" fill="hold">
                                          <p:stCondLst>
                                            <p:cond delay="0"/>
                                          </p:stCondLst>
                                        </p:cTn>
                                        <p:tgtEl>
                                          <p:spTgt spid="79"/>
                                        </p:tgtEl>
                                        <p:attrNameLst>
                                          <p:attrName>style.visibility</p:attrName>
                                        </p:attrNameLst>
                                      </p:cBhvr>
                                      <p:to>
                                        <p:strVal val="hidden"/>
                                      </p:to>
                                    </p:set>
                                  </p:childTnLst>
                                </p:cTn>
                              </p:par>
                            </p:childTnLst>
                          </p:cTn>
                        </p:par>
                        <p:par>
                          <p:cTn id="141" fill="hold">
                            <p:stCondLst>
                              <p:cond delay="500"/>
                            </p:stCondLst>
                            <p:childTnLst>
                              <p:par>
                                <p:cTn id="142" presetID="1" presetClass="exit" presetSubtype="0" fill="hold" grpId="0" nodeType="afterEffect">
                                  <p:stCondLst>
                                    <p:cond delay="500"/>
                                  </p:stCondLst>
                                  <p:childTnLst>
                                    <p:set>
                                      <p:cBhvr>
                                        <p:cTn id="143" dur="1" fill="hold">
                                          <p:stCondLst>
                                            <p:cond delay="0"/>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Question 2: LRU</a:t>
            </a:r>
            <a:endParaRPr lang="he-IL" dirty="0" smtClean="0"/>
          </a:p>
        </p:txBody>
      </p:sp>
      <p:sp>
        <p:nvSpPr>
          <p:cNvPr id="21507" name="TextBox 3"/>
          <p:cNvSpPr txBox="1">
            <a:spLocks noChangeArrowheads="1"/>
          </p:cNvSpPr>
          <p:nvPr/>
        </p:nvSpPr>
        <p:spPr bwMode="auto">
          <a:xfrm>
            <a:off x="685800" y="1752600"/>
            <a:ext cx="1497013" cy="369888"/>
          </a:xfrm>
          <a:prstGeom prst="rect">
            <a:avLst/>
          </a:prstGeom>
          <a:noFill/>
          <a:ln w="9525">
            <a:noFill/>
            <a:miter lim="800000"/>
            <a:headEnd/>
            <a:tailEnd/>
          </a:ln>
        </p:spPr>
        <p:txBody>
          <a:bodyPr wrap="none">
            <a:spAutoFit/>
          </a:bodyPr>
          <a:lstStyle/>
          <a:p>
            <a:r>
              <a:rPr lang="en-US"/>
              <a:t>12 page faults</a:t>
            </a:r>
            <a:endParaRPr lang="he-IL"/>
          </a:p>
        </p:txBody>
      </p:sp>
      <p:graphicFrame>
        <p:nvGraphicFramePr>
          <p:cNvPr id="5" name="Table 4"/>
          <p:cNvGraphicFramePr>
            <a:graphicFrameLocks noGrp="1"/>
          </p:cNvGraphicFramePr>
          <p:nvPr/>
        </p:nvGraphicFramePr>
        <p:xfrm>
          <a:off x="762000" y="2667000"/>
          <a:ext cx="7924800" cy="1828800"/>
        </p:xfrm>
        <a:graphic>
          <a:graphicData uri="http://schemas.openxmlformats.org/drawingml/2006/table">
            <a:tbl>
              <a:tblPr/>
              <a:tblGrid>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7077"/>
                <a:gridCol w="397077"/>
              </a:tblGrid>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4</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382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2192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2192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6764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6002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6002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0574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20574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20574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28194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28194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28194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40386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40386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0386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44196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44196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44196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48006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48006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48006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Rectangle 30"/>
          <p:cNvSpPr/>
          <p:nvPr/>
        </p:nvSpPr>
        <p:spPr>
          <a:xfrm>
            <a:off x="60198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60198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Rectangle 32"/>
          <p:cNvSpPr/>
          <p:nvPr/>
        </p:nvSpPr>
        <p:spPr>
          <a:xfrm>
            <a:off x="60198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a:xfrm>
            <a:off x="67818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a:xfrm>
            <a:off x="67818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a:xfrm>
            <a:off x="67818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a:xfrm>
            <a:off x="76200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p:cNvSpPr/>
          <p:nvPr/>
        </p:nvSpPr>
        <p:spPr>
          <a:xfrm>
            <a:off x="75438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a:xfrm>
            <a:off x="75438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ectangle 39"/>
          <p:cNvSpPr/>
          <p:nvPr/>
        </p:nvSpPr>
        <p:spPr>
          <a:xfrm>
            <a:off x="36576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36576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41"/>
          <p:cNvSpPr/>
          <p:nvPr/>
        </p:nvSpPr>
        <p:spPr>
          <a:xfrm>
            <a:off x="36576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grpId="0" nodeType="afterEffect">
                                  <p:stCondLst>
                                    <p:cond delay="500"/>
                                  </p:stCondLst>
                                  <p:childTnLst>
                                    <p:set>
                                      <p:cBhvr>
                                        <p:cTn id="13" dur="1" fill="hold">
                                          <p:stCondLst>
                                            <p:cond delay="0"/>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0" nodeType="afterEffect">
                                  <p:stCondLst>
                                    <p:cond delay="500"/>
                                  </p:stCondLst>
                                  <p:childTnLst>
                                    <p:set>
                                      <p:cBhvr>
                                        <p:cTn id="20" dur="1" fill="hold">
                                          <p:stCondLst>
                                            <p:cond delay="0"/>
                                          </p:stCondLst>
                                        </p:cTn>
                                        <p:tgtEl>
                                          <p:spTgt spid="10"/>
                                        </p:tgtEl>
                                        <p:attrNameLst>
                                          <p:attrName>style.visibility</p:attrName>
                                        </p:attrNameLst>
                                      </p:cBhvr>
                                      <p:to>
                                        <p:strVal val="hidden"/>
                                      </p:to>
                                    </p:set>
                                  </p:childTnLst>
                                </p:cTn>
                              </p:par>
                            </p:childTnLst>
                          </p:cTn>
                        </p:par>
                        <p:par>
                          <p:cTn id="21" fill="hold">
                            <p:stCondLst>
                              <p:cond delay="500"/>
                            </p:stCondLst>
                            <p:childTnLst>
                              <p:par>
                                <p:cTn id="22" presetID="1" presetClass="exit" presetSubtype="0" fill="hold" grpId="0" nodeType="afterEffect">
                                  <p:stCondLst>
                                    <p:cond delay="50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0" nodeType="afterEffect">
                                  <p:stCondLst>
                                    <p:cond delay="500"/>
                                  </p:stCondLst>
                                  <p:childTnLst>
                                    <p:set>
                                      <p:cBhvr>
                                        <p:cTn id="30" dur="1" fill="hold">
                                          <p:stCondLst>
                                            <p:cond delay="0"/>
                                          </p:stCondLst>
                                        </p:cTn>
                                        <p:tgtEl>
                                          <p:spTgt spid="13"/>
                                        </p:tgtEl>
                                        <p:attrNameLst>
                                          <p:attrName>style.visibility</p:attrName>
                                        </p:attrNameLst>
                                      </p:cBhvr>
                                      <p:to>
                                        <p:strVal val="hidden"/>
                                      </p:to>
                                    </p:set>
                                  </p:childTnLst>
                                </p:cTn>
                              </p:par>
                            </p:childTnLst>
                          </p:cTn>
                        </p:par>
                        <p:par>
                          <p:cTn id="31" fill="hold">
                            <p:stCondLst>
                              <p:cond delay="500"/>
                            </p:stCondLst>
                            <p:childTnLst>
                              <p:par>
                                <p:cTn id="32" presetID="1" presetClass="exit" presetSubtype="0" fill="hold" grpId="0" nodeType="afterEffect">
                                  <p:stCondLst>
                                    <p:cond delay="500"/>
                                  </p:stCondLst>
                                  <p:childTnLst>
                                    <p:set>
                                      <p:cBhvr>
                                        <p:cTn id="33" dur="1" fill="hold">
                                          <p:stCondLst>
                                            <p:cond delay="0"/>
                                          </p:stCondLst>
                                        </p:cTn>
                                        <p:tgtEl>
                                          <p:spTgt spid="1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0" nodeType="afterEffect">
                                  <p:stCondLst>
                                    <p:cond delay="500"/>
                                  </p:stCondLst>
                                  <p:childTnLst>
                                    <p:set>
                                      <p:cBhvr>
                                        <p:cTn id="40" dur="1" fill="hold">
                                          <p:stCondLst>
                                            <p:cond delay="0"/>
                                          </p:stCondLst>
                                        </p:cTn>
                                        <p:tgtEl>
                                          <p:spTgt spid="16"/>
                                        </p:tgtEl>
                                        <p:attrNameLst>
                                          <p:attrName>style.visibility</p:attrName>
                                        </p:attrNameLst>
                                      </p:cBhvr>
                                      <p:to>
                                        <p:strVal val="hidden"/>
                                      </p:to>
                                    </p:set>
                                  </p:childTnLst>
                                </p:cTn>
                              </p:par>
                            </p:childTnLst>
                          </p:cTn>
                        </p:par>
                        <p:par>
                          <p:cTn id="41" fill="hold">
                            <p:stCondLst>
                              <p:cond delay="500"/>
                            </p:stCondLst>
                            <p:childTnLst>
                              <p:par>
                                <p:cTn id="42" presetID="1" presetClass="exit" presetSubtype="0" fill="hold" grpId="0" nodeType="afterEffect">
                                  <p:stCondLst>
                                    <p:cond delay="500"/>
                                  </p:stCondLst>
                                  <p:childTnLst>
                                    <p:set>
                                      <p:cBhvr>
                                        <p:cTn id="43" dur="1" fill="hold">
                                          <p:stCondLst>
                                            <p:cond delay="0"/>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0" nodeType="afterEffect">
                                  <p:stCondLst>
                                    <p:cond delay="500"/>
                                  </p:stCondLst>
                                  <p:childTnLst>
                                    <p:set>
                                      <p:cBhvr>
                                        <p:cTn id="50" dur="1" fill="hold">
                                          <p:stCondLst>
                                            <p:cond delay="0"/>
                                          </p:stCondLst>
                                        </p:cTn>
                                        <p:tgtEl>
                                          <p:spTgt spid="41"/>
                                        </p:tgtEl>
                                        <p:attrNameLst>
                                          <p:attrName>style.visibility</p:attrName>
                                        </p:attrNameLst>
                                      </p:cBhvr>
                                      <p:to>
                                        <p:strVal val="hidden"/>
                                      </p:to>
                                    </p:set>
                                  </p:childTnLst>
                                </p:cTn>
                              </p:par>
                            </p:childTnLst>
                          </p:cTn>
                        </p:par>
                        <p:par>
                          <p:cTn id="51" fill="hold">
                            <p:stCondLst>
                              <p:cond delay="500"/>
                            </p:stCondLst>
                            <p:childTnLst>
                              <p:par>
                                <p:cTn id="52" presetID="1" presetClass="exit" presetSubtype="0" fill="hold" grpId="0" nodeType="afterEffect">
                                  <p:stCondLst>
                                    <p:cond delay="500"/>
                                  </p:stCondLst>
                                  <p:childTnLst>
                                    <p:set>
                                      <p:cBhvr>
                                        <p:cTn id="53" dur="1" fill="hold">
                                          <p:stCondLst>
                                            <p:cond delay="0"/>
                                          </p:stCondLst>
                                        </p:cTn>
                                        <p:tgtEl>
                                          <p:spTgt spid="4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0" nodeType="afterEffect">
                                  <p:stCondLst>
                                    <p:cond delay="500"/>
                                  </p:stCondLst>
                                  <p:childTnLst>
                                    <p:set>
                                      <p:cBhvr>
                                        <p:cTn id="60" dur="1" fill="hold">
                                          <p:stCondLst>
                                            <p:cond delay="0"/>
                                          </p:stCondLst>
                                        </p:cTn>
                                        <p:tgtEl>
                                          <p:spTgt spid="22"/>
                                        </p:tgtEl>
                                        <p:attrNameLst>
                                          <p:attrName>style.visibility</p:attrName>
                                        </p:attrNameLst>
                                      </p:cBhvr>
                                      <p:to>
                                        <p:strVal val="hidden"/>
                                      </p:to>
                                    </p:set>
                                  </p:childTnLst>
                                </p:cTn>
                              </p:par>
                            </p:childTnLst>
                          </p:cTn>
                        </p:par>
                        <p:par>
                          <p:cTn id="61" fill="hold">
                            <p:stCondLst>
                              <p:cond delay="500"/>
                            </p:stCondLst>
                            <p:childTnLst>
                              <p:par>
                                <p:cTn id="62" presetID="1" presetClass="exit" presetSubtype="0" fill="hold" grpId="0" nodeType="afterEffect">
                                  <p:stCondLst>
                                    <p:cond delay="500"/>
                                  </p:stCondLst>
                                  <p:childTnLst>
                                    <p:set>
                                      <p:cBhvr>
                                        <p:cTn id="63" dur="1" fill="hold">
                                          <p:stCondLst>
                                            <p:cond delay="0"/>
                                          </p:stCondLst>
                                        </p:cTn>
                                        <p:tgtEl>
                                          <p:spTgt spid="2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grpId="0" nodeType="afterEffect">
                                  <p:stCondLst>
                                    <p:cond delay="500"/>
                                  </p:stCondLst>
                                  <p:childTnLst>
                                    <p:set>
                                      <p:cBhvr>
                                        <p:cTn id="70" dur="1" fill="hold">
                                          <p:stCondLst>
                                            <p:cond delay="0"/>
                                          </p:stCondLst>
                                        </p:cTn>
                                        <p:tgtEl>
                                          <p:spTgt spid="25"/>
                                        </p:tgtEl>
                                        <p:attrNameLst>
                                          <p:attrName>style.visibility</p:attrName>
                                        </p:attrNameLst>
                                      </p:cBhvr>
                                      <p:to>
                                        <p:strVal val="hidden"/>
                                      </p:to>
                                    </p:set>
                                  </p:childTnLst>
                                </p:cTn>
                              </p:par>
                            </p:childTnLst>
                          </p:cTn>
                        </p:par>
                        <p:par>
                          <p:cTn id="71" fill="hold">
                            <p:stCondLst>
                              <p:cond delay="500"/>
                            </p:stCondLst>
                            <p:childTnLst>
                              <p:par>
                                <p:cTn id="72" presetID="1" presetClass="exit" presetSubtype="0" fill="hold" grpId="0" nodeType="afterEffect">
                                  <p:stCondLst>
                                    <p:cond delay="500"/>
                                  </p:stCondLst>
                                  <p:childTnLst>
                                    <p:set>
                                      <p:cBhvr>
                                        <p:cTn id="73" dur="1" fill="hold">
                                          <p:stCondLst>
                                            <p:cond delay="0"/>
                                          </p:stCondLst>
                                        </p:cTn>
                                        <p:tgtEl>
                                          <p:spTgt spid="2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0" nodeType="clickEffect">
                                  <p:stCondLst>
                                    <p:cond delay="0"/>
                                  </p:stCondLst>
                                  <p:childTnLst>
                                    <p:set>
                                      <p:cBhvr>
                                        <p:cTn id="77" dur="1" fill="hold">
                                          <p:stCondLst>
                                            <p:cond delay="0"/>
                                          </p:stCondLst>
                                        </p:cTn>
                                        <p:tgtEl>
                                          <p:spTgt spid="28"/>
                                        </p:tgtEl>
                                        <p:attrNameLst>
                                          <p:attrName>style.visibility</p:attrName>
                                        </p:attrNameLst>
                                      </p:cBhvr>
                                      <p:to>
                                        <p:strVal val="hidden"/>
                                      </p:to>
                                    </p:set>
                                  </p:childTnLst>
                                </p:cTn>
                              </p:par>
                            </p:childTnLst>
                          </p:cTn>
                        </p:par>
                        <p:par>
                          <p:cTn id="78" fill="hold">
                            <p:stCondLst>
                              <p:cond delay="0"/>
                            </p:stCondLst>
                            <p:childTnLst>
                              <p:par>
                                <p:cTn id="79" presetID="1" presetClass="exit" presetSubtype="0" fill="hold" grpId="0" nodeType="afterEffect">
                                  <p:stCondLst>
                                    <p:cond delay="500"/>
                                  </p:stCondLst>
                                  <p:childTnLst>
                                    <p:set>
                                      <p:cBhvr>
                                        <p:cTn id="80" dur="1" fill="hold">
                                          <p:stCondLst>
                                            <p:cond delay="0"/>
                                          </p:stCondLst>
                                        </p:cTn>
                                        <p:tgtEl>
                                          <p:spTgt spid="29"/>
                                        </p:tgtEl>
                                        <p:attrNameLst>
                                          <p:attrName>style.visibility</p:attrName>
                                        </p:attrNameLst>
                                      </p:cBhvr>
                                      <p:to>
                                        <p:strVal val="hidden"/>
                                      </p:to>
                                    </p:set>
                                  </p:childTnLst>
                                </p:cTn>
                              </p:par>
                            </p:childTnLst>
                          </p:cTn>
                        </p:par>
                        <p:par>
                          <p:cTn id="81" fill="hold">
                            <p:stCondLst>
                              <p:cond delay="500"/>
                            </p:stCondLst>
                            <p:childTnLst>
                              <p:par>
                                <p:cTn id="82" presetID="1" presetClass="exit" presetSubtype="0" fill="hold" grpId="0" nodeType="afterEffect">
                                  <p:stCondLst>
                                    <p:cond delay="500"/>
                                  </p:stCondLst>
                                  <p:childTnLst>
                                    <p:set>
                                      <p:cBhvr>
                                        <p:cTn id="83" dur="1" fill="hold">
                                          <p:stCondLst>
                                            <p:cond delay="0"/>
                                          </p:stCondLst>
                                        </p:cTn>
                                        <p:tgtEl>
                                          <p:spTgt spid="3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31"/>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0" nodeType="afterEffect">
                                  <p:stCondLst>
                                    <p:cond delay="500"/>
                                  </p:stCondLst>
                                  <p:childTnLst>
                                    <p:set>
                                      <p:cBhvr>
                                        <p:cTn id="90" dur="1" fill="hold">
                                          <p:stCondLst>
                                            <p:cond delay="0"/>
                                          </p:stCondLst>
                                        </p:cTn>
                                        <p:tgtEl>
                                          <p:spTgt spid="32"/>
                                        </p:tgtEl>
                                        <p:attrNameLst>
                                          <p:attrName>style.visibility</p:attrName>
                                        </p:attrNameLst>
                                      </p:cBhvr>
                                      <p:to>
                                        <p:strVal val="hidden"/>
                                      </p:to>
                                    </p:set>
                                  </p:childTnLst>
                                </p:cTn>
                              </p:par>
                            </p:childTnLst>
                          </p:cTn>
                        </p:par>
                        <p:par>
                          <p:cTn id="91" fill="hold">
                            <p:stCondLst>
                              <p:cond delay="500"/>
                            </p:stCondLst>
                            <p:childTnLst>
                              <p:par>
                                <p:cTn id="92" presetID="1" presetClass="exit" presetSubtype="0" fill="hold" grpId="0" nodeType="afterEffect">
                                  <p:stCondLst>
                                    <p:cond delay="500"/>
                                  </p:stCondLst>
                                  <p:childTnLst>
                                    <p:set>
                                      <p:cBhvr>
                                        <p:cTn id="93" dur="1" fill="hold">
                                          <p:stCondLst>
                                            <p:cond delay="0"/>
                                          </p:stCondLst>
                                        </p:cTn>
                                        <p:tgtEl>
                                          <p:spTgt spid="3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0" nodeType="afterEffect">
                                  <p:stCondLst>
                                    <p:cond delay="500"/>
                                  </p:stCondLst>
                                  <p:childTnLst>
                                    <p:set>
                                      <p:cBhvr>
                                        <p:cTn id="100" dur="1" fill="hold">
                                          <p:stCondLst>
                                            <p:cond delay="0"/>
                                          </p:stCondLst>
                                        </p:cTn>
                                        <p:tgtEl>
                                          <p:spTgt spid="35"/>
                                        </p:tgtEl>
                                        <p:attrNameLst>
                                          <p:attrName>style.visibility</p:attrName>
                                        </p:attrNameLst>
                                      </p:cBhvr>
                                      <p:to>
                                        <p:strVal val="hidden"/>
                                      </p:to>
                                    </p:set>
                                  </p:childTnLst>
                                </p:cTn>
                              </p:par>
                            </p:childTnLst>
                          </p:cTn>
                        </p:par>
                        <p:par>
                          <p:cTn id="101" fill="hold">
                            <p:stCondLst>
                              <p:cond delay="500"/>
                            </p:stCondLst>
                            <p:childTnLst>
                              <p:par>
                                <p:cTn id="102" presetID="1" presetClass="exit" presetSubtype="0" fill="hold" grpId="0" nodeType="afterEffect">
                                  <p:stCondLst>
                                    <p:cond delay="500"/>
                                  </p:stCondLst>
                                  <p:childTnLst>
                                    <p:set>
                                      <p:cBhvr>
                                        <p:cTn id="103" dur="1" fill="hold">
                                          <p:stCondLst>
                                            <p:cond delay="0"/>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0"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par>
                          <p:cTn id="108" fill="hold">
                            <p:stCondLst>
                              <p:cond delay="0"/>
                            </p:stCondLst>
                            <p:childTnLst>
                              <p:par>
                                <p:cTn id="109" presetID="1" presetClass="exit" presetSubtype="0" fill="hold" grpId="0" nodeType="afterEffect">
                                  <p:stCondLst>
                                    <p:cond delay="500"/>
                                  </p:stCondLst>
                                  <p:childTnLst>
                                    <p:set>
                                      <p:cBhvr>
                                        <p:cTn id="110" dur="1" fill="hold">
                                          <p:stCondLst>
                                            <p:cond delay="0"/>
                                          </p:stCondLst>
                                        </p:cTn>
                                        <p:tgtEl>
                                          <p:spTgt spid="38"/>
                                        </p:tgtEl>
                                        <p:attrNameLst>
                                          <p:attrName>style.visibility</p:attrName>
                                        </p:attrNameLst>
                                      </p:cBhvr>
                                      <p:to>
                                        <p:strVal val="hidden"/>
                                      </p:to>
                                    </p:set>
                                  </p:childTnLst>
                                </p:cTn>
                              </p:par>
                            </p:childTnLst>
                          </p:cTn>
                        </p:par>
                        <p:par>
                          <p:cTn id="111" fill="hold">
                            <p:stCondLst>
                              <p:cond delay="500"/>
                            </p:stCondLst>
                            <p:childTnLst>
                              <p:par>
                                <p:cTn id="112" presetID="1" presetClass="exit" presetSubtype="0" fill="hold" grpId="0" nodeType="afterEffect">
                                  <p:stCondLst>
                                    <p:cond delay="500"/>
                                  </p:stCondLst>
                                  <p:childTnLst>
                                    <p:set>
                                      <p:cBhvr>
                                        <p:cTn id="113"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Question 2: Optimal</a:t>
            </a:r>
            <a:endParaRPr lang="he-IL" dirty="0" smtClean="0"/>
          </a:p>
        </p:txBody>
      </p:sp>
      <p:sp>
        <p:nvSpPr>
          <p:cNvPr id="22531" name="TextBox 3"/>
          <p:cNvSpPr txBox="1">
            <a:spLocks noChangeArrowheads="1"/>
          </p:cNvSpPr>
          <p:nvPr/>
        </p:nvSpPr>
        <p:spPr bwMode="auto">
          <a:xfrm>
            <a:off x="685800" y="1752600"/>
            <a:ext cx="1381125" cy="369888"/>
          </a:xfrm>
          <a:prstGeom prst="rect">
            <a:avLst/>
          </a:prstGeom>
          <a:noFill/>
          <a:ln w="9525">
            <a:noFill/>
            <a:miter lim="800000"/>
            <a:headEnd/>
            <a:tailEnd/>
          </a:ln>
        </p:spPr>
        <p:txBody>
          <a:bodyPr wrap="none">
            <a:spAutoFit/>
          </a:bodyPr>
          <a:lstStyle/>
          <a:p>
            <a:r>
              <a:rPr lang="en-US"/>
              <a:t>9 page faults</a:t>
            </a:r>
            <a:endParaRPr lang="he-IL"/>
          </a:p>
        </p:txBody>
      </p:sp>
      <p:graphicFrame>
        <p:nvGraphicFramePr>
          <p:cNvPr id="5" name="Table 4"/>
          <p:cNvGraphicFramePr>
            <a:graphicFrameLocks noGrp="1"/>
          </p:cNvGraphicFramePr>
          <p:nvPr/>
        </p:nvGraphicFramePr>
        <p:xfrm>
          <a:off x="762000" y="2667000"/>
          <a:ext cx="7924800" cy="1828800"/>
        </p:xfrm>
        <a:graphic>
          <a:graphicData uri="http://schemas.openxmlformats.org/drawingml/2006/table">
            <a:tbl>
              <a:tblPr/>
              <a:tblGrid>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6147"/>
                <a:gridCol w="397077"/>
                <a:gridCol w="397077"/>
              </a:tblGrid>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2</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7</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0</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4</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0</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3</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1</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a:solidFill>
                            <a:srgbClr val="000000"/>
                          </a:solidFill>
                          <a:latin typeface="Courier New"/>
                          <a:ea typeface="Courier New"/>
                        </a:rPr>
                        <a:t> </a:t>
                      </a:r>
                      <a:endParaRPr lang="en-US" sz="18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latin typeface="Courier New"/>
                          <a:ea typeface="Courier New"/>
                        </a:rPr>
                        <a:t> </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223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203325"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2033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6002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5843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584325"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057400" y="31845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2041525" y="36417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2041525" y="4098925"/>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2849563"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2833688"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a:xfrm>
            <a:off x="2833688"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3597275"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3581400"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3581400"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48006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4784725"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4784725"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0198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6003925"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003925"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7620000" y="32004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7604125" y="36576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Rectangle 28"/>
          <p:cNvSpPr/>
          <p:nvPr/>
        </p:nvSpPr>
        <p:spPr>
          <a:xfrm>
            <a:off x="7604125" y="4114800"/>
            <a:ext cx="228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grpId="0" nodeType="afterEffect">
                                  <p:stCondLst>
                                    <p:cond delay="500"/>
                                  </p:stCondLst>
                                  <p:childTnLst>
                                    <p:set>
                                      <p:cBhvr>
                                        <p:cTn id="13" dur="1" fill="hold">
                                          <p:stCondLst>
                                            <p:cond delay="0"/>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par>
                          <p:cTn id="18" fill="hold">
                            <p:stCondLst>
                              <p:cond delay="0"/>
                            </p:stCondLst>
                            <p:childTnLst>
                              <p:par>
                                <p:cTn id="19" presetID="1" presetClass="exit" presetSubtype="0" fill="hold" grpId="0" nodeType="afterEffect">
                                  <p:stCondLst>
                                    <p:cond delay="500"/>
                                  </p:stCondLst>
                                  <p:childTnLst>
                                    <p:set>
                                      <p:cBhvr>
                                        <p:cTn id="20" dur="1" fill="hold">
                                          <p:stCondLst>
                                            <p:cond delay="0"/>
                                          </p:stCondLst>
                                        </p:cTn>
                                        <p:tgtEl>
                                          <p:spTgt spid="10"/>
                                        </p:tgtEl>
                                        <p:attrNameLst>
                                          <p:attrName>style.visibility</p:attrName>
                                        </p:attrNameLst>
                                      </p:cBhvr>
                                      <p:to>
                                        <p:strVal val="hidden"/>
                                      </p:to>
                                    </p:set>
                                  </p:childTnLst>
                                </p:cTn>
                              </p:par>
                            </p:childTnLst>
                          </p:cTn>
                        </p:par>
                        <p:par>
                          <p:cTn id="21" fill="hold">
                            <p:stCondLst>
                              <p:cond delay="500"/>
                            </p:stCondLst>
                            <p:childTnLst>
                              <p:par>
                                <p:cTn id="22" presetID="1" presetClass="exit" presetSubtype="0" fill="hold" grpId="0" nodeType="afterEffect">
                                  <p:stCondLst>
                                    <p:cond delay="500"/>
                                  </p:stCondLst>
                                  <p:childTnLst>
                                    <p:set>
                                      <p:cBhvr>
                                        <p:cTn id="23" dur="1" fill="hold">
                                          <p:stCondLst>
                                            <p:cond delay="0"/>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0" nodeType="afterEffect">
                                  <p:stCondLst>
                                    <p:cond delay="500"/>
                                  </p:stCondLst>
                                  <p:childTnLst>
                                    <p:set>
                                      <p:cBhvr>
                                        <p:cTn id="30" dur="1" fill="hold">
                                          <p:stCondLst>
                                            <p:cond delay="0"/>
                                          </p:stCondLst>
                                        </p:cTn>
                                        <p:tgtEl>
                                          <p:spTgt spid="13"/>
                                        </p:tgtEl>
                                        <p:attrNameLst>
                                          <p:attrName>style.visibility</p:attrName>
                                        </p:attrNameLst>
                                      </p:cBhvr>
                                      <p:to>
                                        <p:strVal val="hidden"/>
                                      </p:to>
                                    </p:set>
                                  </p:childTnLst>
                                </p:cTn>
                              </p:par>
                            </p:childTnLst>
                          </p:cTn>
                        </p:par>
                        <p:par>
                          <p:cTn id="31" fill="hold">
                            <p:stCondLst>
                              <p:cond delay="500"/>
                            </p:stCondLst>
                            <p:childTnLst>
                              <p:par>
                                <p:cTn id="32" presetID="1" presetClass="exit" presetSubtype="0" fill="hold" grpId="0" nodeType="afterEffect">
                                  <p:stCondLst>
                                    <p:cond delay="500"/>
                                  </p:stCondLst>
                                  <p:childTnLst>
                                    <p:set>
                                      <p:cBhvr>
                                        <p:cTn id="33" dur="1" fill="hold">
                                          <p:stCondLst>
                                            <p:cond delay="0"/>
                                          </p:stCondLst>
                                        </p:cTn>
                                        <p:tgtEl>
                                          <p:spTgt spid="1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0" nodeType="afterEffect">
                                  <p:stCondLst>
                                    <p:cond delay="500"/>
                                  </p:stCondLst>
                                  <p:childTnLst>
                                    <p:set>
                                      <p:cBhvr>
                                        <p:cTn id="40" dur="1" fill="hold">
                                          <p:stCondLst>
                                            <p:cond delay="0"/>
                                          </p:stCondLst>
                                        </p:cTn>
                                        <p:tgtEl>
                                          <p:spTgt spid="16"/>
                                        </p:tgtEl>
                                        <p:attrNameLst>
                                          <p:attrName>style.visibility</p:attrName>
                                        </p:attrNameLst>
                                      </p:cBhvr>
                                      <p:to>
                                        <p:strVal val="hidden"/>
                                      </p:to>
                                    </p:set>
                                  </p:childTnLst>
                                </p:cTn>
                              </p:par>
                            </p:childTnLst>
                          </p:cTn>
                        </p:par>
                        <p:par>
                          <p:cTn id="41" fill="hold">
                            <p:stCondLst>
                              <p:cond delay="500"/>
                            </p:stCondLst>
                            <p:childTnLst>
                              <p:par>
                                <p:cTn id="42" presetID="1" presetClass="exit" presetSubtype="0" fill="hold" grpId="0" nodeType="afterEffect">
                                  <p:stCondLst>
                                    <p:cond delay="500"/>
                                  </p:stCondLst>
                                  <p:childTnLst>
                                    <p:set>
                                      <p:cBhvr>
                                        <p:cTn id="43" dur="1" fill="hold">
                                          <p:stCondLst>
                                            <p:cond delay="0"/>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0" nodeType="afterEffect">
                                  <p:stCondLst>
                                    <p:cond delay="500"/>
                                  </p:stCondLst>
                                  <p:childTnLst>
                                    <p:set>
                                      <p:cBhvr>
                                        <p:cTn id="50" dur="1" fill="hold">
                                          <p:stCondLst>
                                            <p:cond delay="0"/>
                                          </p:stCondLst>
                                        </p:cTn>
                                        <p:tgtEl>
                                          <p:spTgt spid="19"/>
                                        </p:tgtEl>
                                        <p:attrNameLst>
                                          <p:attrName>style.visibility</p:attrName>
                                        </p:attrNameLst>
                                      </p:cBhvr>
                                      <p:to>
                                        <p:strVal val="hidden"/>
                                      </p:to>
                                    </p:set>
                                  </p:childTnLst>
                                </p:cTn>
                              </p:par>
                            </p:childTnLst>
                          </p:cTn>
                        </p:par>
                        <p:par>
                          <p:cTn id="51" fill="hold">
                            <p:stCondLst>
                              <p:cond delay="500"/>
                            </p:stCondLst>
                            <p:childTnLst>
                              <p:par>
                                <p:cTn id="52" presetID="1" presetClass="exit" presetSubtype="0" fill="hold" grpId="0" nodeType="afterEffect">
                                  <p:stCondLst>
                                    <p:cond delay="500"/>
                                  </p:stCondLst>
                                  <p:childTnLst>
                                    <p:set>
                                      <p:cBhvr>
                                        <p:cTn id="53" dur="1" fill="hold">
                                          <p:stCondLst>
                                            <p:cond delay="0"/>
                                          </p:stCondLst>
                                        </p:cTn>
                                        <p:tgtEl>
                                          <p:spTgt spid="2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0" nodeType="afterEffect">
                                  <p:stCondLst>
                                    <p:cond delay="500"/>
                                  </p:stCondLst>
                                  <p:childTnLst>
                                    <p:set>
                                      <p:cBhvr>
                                        <p:cTn id="60" dur="1" fill="hold">
                                          <p:stCondLst>
                                            <p:cond delay="0"/>
                                          </p:stCondLst>
                                        </p:cTn>
                                        <p:tgtEl>
                                          <p:spTgt spid="22"/>
                                        </p:tgtEl>
                                        <p:attrNameLst>
                                          <p:attrName>style.visibility</p:attrName>
                                        </p:attrNameLst>
                                      </p:cBhvr>
                                      <p:to>
                                        <p:strVal val="hidden"/>
                                      </p:to>
                                    </p:set>
                                  </p:childTnLst>
                                </p:cTn>
                              </p:par>
                            </p:childTnLst>
                          </p:cTn>
                        </p:par>
                        <p:par>
                          <p:cTn id="61" fill="hold">
                            <p:stCondLst>
                              <p:cond delay="500"/>
                            </p:stCondLst>
                            <p:childTnLst>
                              <p:par>
                                <p:cTn id="62" presetID="1" presetClass="exit" presetSubtype="0" fill="hold" grpId="0" nodeType="afterEffect">
                                  <p:stCondLst>
                                    <p:cond delay="500"/>
                                  </p:stCondLst>
                                  <p:childTnLst>
                                    <p:set>
                                      <p:cBhvr>
                                        <p:cTn id="63" dur="1" fill="hold">
                                          <p:stCondLst>
                                            <p:cond delay="0"/>
                                          </p:stCondLst>
                                        </p:cTn>
                                        <p:tgtEl>
                                          <p:spTgt spid="2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hidden"/>
                                      </p:to>
                                    </p:set>
                                  </p:childTnLst>
                                </p:cTn>
                              </p:par>
                            </p:childTnLst>
                          </p:cTn>
                        </p:par>
                        <p:par>
                          <p:cTn id="68" fill="hold">
                            <p:stCondLst>
                              <p:cond delay="0"/>
                            </p:stCondLst>
                            <p:childTnLst>
                              <p:par>
                                <p:cTn id="69" presetID="1" presetClass="exit" presetSubtype="0" fill="hold" grpId="0" nodeType="afterEffect">
                                  <p:stCondLst>
                                    <p:cond delay="500"/>
                                  </p:stCondLst>
                                  <p:childTnLst>
                                    <p:set>
                                      <p:cBhvr>
                                        <p:cTn id="70" dur="1" fill="hold">
                                          <p:stCondLst>
                                            <p:cond delay="0"/>
                                          </p:stCondLst>
                                        </p:cTn>
                                        <p:tgtEl>
                                          <p:spTgt spid="25"/>
                                        </p:tgtEl>
                                        <p:attrNameLst>
                                          <p:attrName>style.visibility</p:attrName>
                                        </p:attrNameLst>
                                      </p:cBhvr>
                                      <p:to>
                                        <p:strVal val="hidden"/>
                                      </p:to>
                                    </p:set>
                                  </p:childTnLst>
                                </p:cTn>
                              </p:par>
                            </p:childTnLst>
                          </p:cTn>
                        </p:par>
                        <p:par>
                          <p:cTn id="71" fill="hold">
                            <p:stCondLst>
                              <p:cond delay="500"/>
                            </p:stCondLst>
                            <p:childTnLst>
                              <p:par>
                                <p:cTn id="72" presetID="1" presetClass="exit" presetSubtype="0" fill="hold" grpId="0" nodeType="afterEffect">
                                  <p:stCondLst>
                                    <p:cond delay="500"/>
                                  </p:stCondLst>
                                  <p:childTnLst>
                                    <p:set>
                                      <p:cBhvr>
                                        <p:cTn id="73" dur="1" fill="hold">
                                          <p:stCondLst>
                                            <p:cond delay="0"/>
                                          </p:stCondLst>
                                        </p:cTn>
                                        <p:tgtEl>
                                          <p:spTgt spid="2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hidden"/>
                                      </p:to>
                                    </p:set>
                                  </p:childTnLst>
                                </p:cTn>
                              </p:par>
                            </p:childTnLst>
                          </p:cTn>
                        </p:par>
                        <p:par>
                          <p:cTn id="78" fill="hold">
                            <p:stCondLst>
                              <p:cond delay="0"/>
                            </p:stCondLst>
                            <p:childTnLst>
                              <p:par>
                                <p:cTn id="79" presetID="1" presetClass="exit" presetSubtype="0" fill="hold" grpId="0" nodeType="afterEffect">
                                  <p:stCondLst>
                                    <p:cond delay="500"/>
                                  </p:stCondLst>
                                  <p:childTnLst>
                                    <p:set>
                                      <p:cBhvr>
                                        <p:cTn id="80" dur="1" fill="hold">
                                          <p:stCondLst>
                                            <p:cond delay="0"/>
                                          </p:stCondLst>
                                        </p:cTn>
                                        <p:tgtEl>
                                          <p:spTgt spid="28"/>
                                        </p:tgtEl>
                                        <p:attrNameLst>
                                          <p:attrName>style.visibility</p:attrName>
                                        </p:attrNameLst>
                                      </p:cBhvr>
                                      <p:to>
                                        <p:strVal val="hidden"/>
                                      </p:to>
                                    </p:set>
                                  </p:childTnLst>
                                </p:cTn>
                              </p:par>
                            </p:childTnLst>
                          </p:cTn>
                        </p:par>
                        <p:par>
                          <p:cTn id="81" fill="hold">
                            <p:stCondLst>
                              <p:cond delay="500"/>
                            </p:stCondLst>
                            <p:childTnLst>
                              <p:par>
                                <p:cTn id="82" presetID="1" presetClass="exit" presetSubtype="0" fill="hold" grpId="0" nodeType="afterEffect">
                                  <p:stCondLst>
                                    <p:cond delay="500"/>
                                  </p:stCondLst>
                                  <p:childTnLst>
                                    <p:set>
                                      <p:cBhvr>
                                        <p:cTn id="83"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Question 3 – 2001 a</a:t>
            </a:r>
            <a:endParaRPr lang="he-IL" dirty="0" smtClean="0"/>
          </a:p>
        </p:txBody>
      </p:sp>
      <p:sp>
        <p:nvSpPr>
          <p:cNvPr id="3" name="Content Placeholder 2"/>
          <p:cNvSpPr>
            <a:spLocks noGrp="1"/>
          </p:cNvSpPr>
          <p:nvPr>
            <p:ph idx="1"/>
          </p:nvPr>
        </p:nvSpPr>
        <p:spPr/>
        <p:txBody>
          <a:bodyPr>
            <a:normAutofit lnSpcReduction="10000"/>
          </a:bodyPr>
          <a:lstStyle/>
          <a:p>
            <a:pPr algn="r" rtl="1">
              <a:buFont typeface="Arial" pitchFamily="34" charset="0"/>
              <a:buNone/>
              <a:defRPr/>
            </a:pPr>
            <a:r>
              <a:rPr lang="he-IL" dirty="0" smtClean="0"/>
              <a:t>נתונה סדרת דרישות הדפים הבאה:</a:t>
            </a:r>
          </a:p>
          <a:p>
            <a:pPr algn="ctr" rtl="1">
              <a:buFont typeface="Arial" pitchFamily="34" charset="0"/>
              <a:buNone/>
              <a:defRPr/>
            </a:pPr>
            <a:r>
              <a:rPr lang="he-IL" dirty="0" smtClean="0"/>
              <a:t>1,2,3,4,2,1,5,6,2,1,2,3,7,6,3,2</a:t>
            </a:r>
          </a:p>
          <a:p>
            <a:pPr marL="514350" indent="-514350" algn="r" rtl="1">
              <a:buFont typeface="+mj-lt"/>
              <a:buAutoNum type="arabicPeriod"/>
              <a:defRPr/>
            </a:pPr>
            <a:r>
              <a:rPr lang="he-IL" dirty="0" smtClean="0"/>
              <a:t>אם משתמשים ב-</a:t>
            </a:r>
            <a:r>
              <a:rPr lang="en-US" dirty="0" smtClean="0"/>
              <a:t>LRU</a:t>
            </a:r>
            <a:r>
              <a:rPr lang="he-IL" dirty="0" smtClean="0"/>
              <a:t>, כתוב את ה-</a:t>
            </a:r>
            <a:r>
              <a:rPr lang="en-US" i="1" dirty="0" smtClean="0"/>
              <a:t>distance string</a:t>
            </a:r>
            <a:r>
              <a:rPr lang="he-IL" i="1" dirty="0" smtClean="0"/>
              <a:t> </a:t>
            </a:r>
            <a:r>
              <a:rPr lang="he-IL" dirty="0" smtClean="0"/>
              <a:t>עבור הסדרה הנתונה. חשב מתוך ה-</a:t>
            </a:r>
            <a:r>
              <a:rPr lang="en-US" i="1" dirty="0" smtClean="0"/>
              <a:t>distance string</a:t>
            </a:r>
            <a:r>
              <a:rPr lang="he-IL" i="1" dirty="0" smtClean="0"/>
              <a:t> </a:t>
            </a:r>
            <a:r>
              <a:rPr lang="he-IL" dirty="0" smtClean="0"/>
              <a:t>כמה </a:t>
            </a:r>
            <a:r>
              <a:rPr lang="en-US" i="1" dirty="0" smtClean="0"/>
              <a:t>page-faults</a:t>
            </a:r>
            <a:r>
              <a:rPr lang="he-IL" dirty="0" smtClean="0"/>
              <a:t> יהיו עבור זיכרון פיזי בן 4 דפים. האם כדאי להגדיל את הזיכרון הפיזי ל-5 דפים במקרה זה?</a:t>
            </a:r>
          </a:p>
          <a:p>
            <a:pPr marL="514350" indent="-514350" algn="r" rtl="1">
              <a:buFont typeface="+mj-lt"/>
              <a:buAutoNum type="arabicPeriod"/>
              <a:defRPr/>
            </a:pPr>
            <a:r>
              <a:rPr lang="he-IL" dirty="0" smtClean="0"/>
              <a:t>עבור אלג'</a:t>
            </a:r>
            <a:r>
              <a:rPr lang="en-US" dirty="0" smtClean="0"/>
              <a:t> FIFO </a:t>
            </a:r>
            <a:r>
              <a:rPr lang="he-IL" dirty="0" smtClean="0"/>
              <a:t>וזיכרון פיסי בן 4 דפים, חשב מספר ה </a:t>
            </a:r>
            <a:r>
              <a:rPr lang="en-US" dirty="0" smtClean="0"/>
              <a:t>page faults</a:t>
            </a:r>
            <a:r>
              <a:rPr lang="he-IL" dirty="0" smtClean="0"/>
              <a:t>.</a:t>
            </a:r>
            <a:endParaRPr lang="he-IL" dirty="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Question 3 – 2001 a</a:t>
            </a:r>
            <a:endParaRPr lang="he-IL" dirty="0" smtClean="0"/>
          </a:p>
        </p:txBody>
      </p:sp>
      <p:sp>
        <p:nvSpPr>
          <p:cNvPr id="2457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he-IL"/>
          </a:p>
        </p:txBody>
      </p:sp>
      <p:graphicFrame>
        <p:nvGraphicFramePr>
          <p:cNvPr id="6" name="Table 5"/>
          <p:cNvGraphicFramePr>
            <a:graphicFrameLocks noGrp="1"/>
          </p:cNvGraphicFramePr>
          <p:nvPr/>
        </p:nvGraphicFramePr>
        <p:xfrm>
          <a:off x="484188" y="2362203"/>
          <a:ext cx="7516812" cy="3809997"/>
        </p:xfrm>
        <a:graphic>
          <a:graphicData uri="http://schemas.openxmlformats.org/drawingml/2006/table">
            <a:tbl>
              <a:tblPr/>
              <a:tblGrid>
                <a:gridCol w="1177925"/>
                <a:gridCol w="396875"/>
                <a:gridCol w="395287"/>
                <a:gridCol w="396875"/>
                <a:gridCol w="396875"/>
                <a:gridCol w="395288"/>
                <a:gridCol w="396875"/>
                <a:gridCol w="395287"/>
                <a:gridCol w="396875"/>
                <a:gridCol w="395288"/>
                <a:gridCol w="396875"/>
                <a:gridCol w="395287"/>
                <a:gridCol w="396875"/>
                <a:gridCol w="395288"/>
                <a:gridCol w="396875"/>
                <a:gridCol w="395287"/>
                <a:gridCol w="396875"/>
              </a:tblGrid>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Calibri" pitchFamily="34" charset="0"/>
                        <a:cs typeface="Arial" pitchFamily="34"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smtClean="0">
                        <a:ln>
                          <a:noFill/>
                        </a:ln>
                        <a:solidFill>
                          <a:schemeClr val="tx1"/>
                        </a:solidFill>
                        <a:effectLst/>
                        <a:latin typeface="Calibri" pitchFamily="34" charset="0"/>
                        <a:cs typeface="Arial" pitchFamily="34"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Page fault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33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distance</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4762" name="TextBox 6"/>
          <p:cNvSpPr txBox="1">
            <a:spLocks noChangeArrowheads="1"/>
          </p:cNvSpPr>
          <p:nvPr/>
        </p:nvSpPr>
        <p:spPr bwMode="auto">
          <a:xfrm>
            <a:off x="8305800" y="1676400"/>
            <a:ext cx="377825" cy="369888"/>
          </a:xfrm>
          <a:prstGeom prst="rect">
            <a:avLst/>
          </a:prstGeom>
          <a:noFill/>
          <a:ln w="9525">
            <a:noFill/>
            <a:miter lim="800000"/>
            <a:headEnd/>
            <a:tailEnd/>
          </a:ln>
        </p:spPr>
        <p:txBody>
          <a:bodyPr wrap="none">
            <a:spAutoFit/>
          </a:bodyPr>
          <a:lstStyle/>
          <a:p>
            <a:pPr algn="r" rtl="1"/>
            <a:r>
              <a:rPr lang="he-IL" dirty="0"/>
              <a:t>1.</a:t>
            </a:r>
          </a:p>
        </p:txBody>
      </p:sp>
      <p:graphicFrame>
        <p:nvGraphicFramePr>
          <p:cNvPr id="8" name="Table 7"/>
          <p:cNvGraphicFramePr>
            <a:graphicFrameLocks noGrp="1"/>
          </p:cNvGraphicFramePr>
          <p:nvPr/>
        </p:nvGraphicFramePr>
        <p:xfrm>
          <a:off x="1676400" y="1905000"/>
          <a:ext cx="6338352" cy="381000"/>
        </p:xfrm>
        <a:graphic>
          <a:graphicData uri="http://schemas.openxmlformats.org/drawingml/2006/table">
            <a:tbl>
              <a:tblPr/>
              <a:tblGrid>
                <a:gridCol w="396147"/>
                <a:gridCol w="396147"/>
                <a:gridCol w="396147"/>
                <a:gridCol w="396147"/>
                <a:gridCol w="396147"/>
                <a:gridCol w="396147"/>
                <a:gridCol w="396147"/>
                <a:gridCol w="396147"/>
                <a:gridCol w="396147"/>
                <a:gridCol w="396147"/>
                <a:gridCol w="396147"/>
                <a:gridCol w="396147"/>
                <a:gridCol w="396147"/>
                <a:gridCol w="396147"/>
                <a:gridCol w="396147"/>
                <a:gridCol w="396147"/>
              </a:tblGrid>
              <a:tr h="3810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4</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5</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6</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6</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Question 3 – 2001 a</a:t>
            </a:r>
            <a:endParaRPr lang="he-IL" dirty="0" smtClean="0"/>
          </a:p>
        </p:txBody>
      </p:sp>
      <p:sp>
        <p:nvSpPr>
          <p:cNvPr id="25603" name="Content Placeholder 2"/>
          <p:cNvSpPr>
            <a:spLocks noGrp="1"/>
          </p:cNvSpPr>
          <p:nvPr>
            <p:ph idx="1"/>
          </p:nvPr>
        </p:nvSpPr>
        <p:spPr/>
        <p:txBody>
          <a:bodyPr/>
          <a:lstStyle/>
          <a:p>
            <a:pPr algn="r" rtl="1"/>
            <a:r>
              <a:rPr lang="he-IL" dirty="0" smtClean="0"/>
              <a:t>בשביל לחשב את מספר ה-</a:t>
            </a:r>
            <a:r>
              <a:rPr lang="en-US" dirty="0" smtClean="0"/>
              <a:t>page-faults</a:t>
            </a:r>
            <a:r>
              <a:rPr lang="he-IL" dirty="0" smtClean="0"/>
              <a:t> כשמשתמשים בזיכרון פיזי בן 5 דפים, נצטרך לסכום על כל המרחקים הגדולים מ-5: ישנם 8 כאלו. </a:t>
            </a:r>
            <a:r>
              <a:rPr lang="en-US" dirty="0" smtClean="0"/>
              <a:t/>
            </a:r>
            <a:br>
              <a:rPr lang="en-US" dirty="0" smtClean="0"/>
            </a:br>
            <a:r>
              <a:rPr lang="he-IL" dirty="0" smtClean="0"/>
              <a:t>מנענו </a:t>
            </a:r>
            <a:r>
              <a:rPr lang="en-US" dirty="0" smtClean="0"/>
              <a:t>page-fault</a:t>
            </a:r>
            <a:r>
              <a:rPr lang="he-IL" dirty="0" smtClean="0"/>
              <a:t> אחד. </a:t>
            </a:r>
          </a:p>
        </p:txBody>
      </p:sp>
      <p:sp>
        <p:nvSpPr>
          <p:cNvPr id="256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he-IL"/>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Text Placeholder 2"/>
          <p:cNvSpPr>
            <a:spLocks noGrp="1"/>
          </p:cNvSpPr>
          <p:nvPr>
            <p:ph type="body" idx="1"/>
          </p:nvPr>
        </p:nvSpPr>
        <p:spPr/>
        <p:txBody>
          <a:bodyPr/>
          <a:lstStyle/>
          <a:p>
            <a:endParaRPr lang="en-US" dirty="0" smtClean="0"/>
          </a:p>
          <a:p>
            <a:r>
              <a:rPr lang="en-US" sz="2800" dirty="0" smtClean="0"/>
              <a:t>Quick recap</a:t>
            </a:r>
            <a:endParaRPr lang="en-US" sz="2800" dirty="0"/>
          </a:p>
        </p:txBody>
      </p:sp>
      <p:sp>
        <p:nvSpPr>
          <p:cNvPr id="4" name="Slide Number Placeholder 3"/>
          <p:cNvSpPr>
            <a:spLocks noGrp="1"/>
          </p:cNvSpPr>
          <p:nvPr>
            <p:ph type="sldNum" sz="quarter" idx="12"/>
          </p:nvPr>
        </p:nvSpPr>
        <p:spPr/>
        <p:txBody>
          <a:bodyPr/>
          <a:lstStyle/>
          <a:p>
            <a:pPr>
              <a:defRPr/>
            </a:pPr>
            <a:fld id="{54BB8EB4-B122-4708-997C-DA530C476C1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Question 3 – 2001 a</a:t>
            </a:r>
            <a:endParaRPr lang="he-IL" dirty="0" smtClean="0"/>
          </a:p>
        </p:txBody>
      </p:sp>
      <p:graphicFrame>
        <p:nvGraphicFramePr>
          <p:cNvPr id="5" name="Table 4"/>
          <p:cNvGraphicFramePr>
            <a:graphicFrameLocks noGrp="1"/>
          </p:cNvGraphicFramePr>
          <p:nvPr/>
        </p:nvGraphicFramePr>
        <p:xfrm>
          <a:off x="533400" y="2438400"/>
          <a:ext cx="7516812" cy="3657600"/>
        </p:xfrm>
        <a:graphic>
          <a:graphicData uri="http://schemas.openxmlformats.org/drawingml/2006/table">
            <a:tbl>
              <a:tblPr/>
              <a:tblGrid>
                <a:gridCol w="1177925"/>
                <a:gridCol w="396875"/>
                <a:gridCol w="395287"/>
                <a:gridCol w="396875"/>
                <a:gridCol w="396875"/>
                <a:gridCol w="395288"/>
                <a:gridCol w="396875"/>
                <a:gridCol w="395287"/>
                <a:gridCol w="396875"/>
                <a:gridCol w="395288"/>
                <a:gridCol w="396875"/>
                <a:gridCol w="395287"/>
                <a:gridCol w="396875"/>
                <a:gridCol w="395288"/>
                <a:gridCol w="396875"/>
                <a:gridCol w="395287"/>
                <a:gridCol w="396875"/>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7</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dirty="0" smtClean="0">
                        <a:ln>
                          <a:noFill/>
                        </a:ln>
                        <a:solidFill>
                          <a:schemeClr val="tx1"/>
                        </a:solidFill>
                        <a:effectLst/>
                        <a:latin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6</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2</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3</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5</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1"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4</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Page fault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kumimoji="0" lang="he-IL"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809" name="TextBox 5"/>
          <p:cNvSpPr txBox="1">
            <a:spLocks noChangeArrowheads="1"/>
          </p:cNvSpPr>
          <p:nvPr/>
        </p:nvSpPr>
        <p:spPr bwMode="auto">
          <a:xfrm>
            <a:off x="8305800" y="1600200"/>
            <a:ext cx="377825" cy="369888"/>
          </a:xfrm>
          <a:prstGeom prst="rect">
            <a:avLst/>
          </a:prstGeom>
          <a:noFill/>
          <a:ln w="9525">
            <a:noFill/>
            <a:miter lim="800000"/>
            <a:headEnd/>
            <a:tailEnd/>
          </a:ln>
        </p:spPr>
        <p:txBody>
          <a:bodyPr wrap="none">
            <a:spAutoFit/>
          </a:bodyPr>
          <a:lstStyle/>
          <a:p>
            <a:pPr algn="r" rtl="1"/>
            <a:r>
              <a:rPr lang="he-IL" dirty="0"/>
              <a:t>2.</a:t>
            </a:r>
          </a:p>
        </p:txBody>
      </p:sp>
      <p:graphicFrame>
        <p:nvGraphicFramePr>
          <p:cNvPr id="7" name="Table 6"/>
          <p:cNvGraphicFramePr>
            <a:graphicFrameLocks noGrp="1"/>
          </p:cNvGraphicFramePr>
          <p:nvPr/>
        </p:nvGraphicFramePr>
        <p:xfrm>
          <a:off x="1691148" y="1981200"/>
          <a:ext cx="6338352" cy="381000"/>
        </p:xfrm>
        <a:graphic>
          <a:graphicData uri="http://schemas.openxmlformats.org/drawingml/2006/table">
            <a:tbl>
              <a:tblPr/>
              <a:tblGrid>
                <a:gridCol w="396147"/>
                <a:gridCol w="396147"/>
                <a:gridCol w="396147"/>
                <a:gridCol w="396147"/>
                <a:gridCol w="396147"/>
                <a:gridCol w="396147"/>
                <a:gridCol w="396147"/>
                <a:gridCol w="396147"/>
                <a:gridCol w="396147"/>
                <a:gridCol w="396147"/>
                <a:gridCol w="396147"/>
                <a:gridCol w="396147"/>
                <a:gridCol w="396147"/>
                <a:gridCol w="396147"/>
                <a:gridCol w="396147"/>
                <a:gridCol w="396147"/>
              </a:tblGrid>
              <a:tr h="381000">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4</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5</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6</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1</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7</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6</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3</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smtClean="0">
                          <a:latin typeface="Times New Roman"/>
                          <a:ea typeface="Times New Roman"/>
                        </a:rPr>
                        <a:t>2</a:t>
                      </a:r>
                      <a:endParaRPr lang="en-US" sz="18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Question 4</a:t>
            </a:r>
            <a:endParaRPr lang="he-IL" dirty="0" smtClean="0"/>
          </a:p>
        </p:txBody>
      </p:sp>
      <p:sp>
        <p:nvSpPr>
          <p:cNvPr id="31747" name="Content Placeholder 2"/>
          <p:cNvSpPr>
            <a:spLocks noGrp="1"/>
          </p:cNvSpPr>
          <p:nvPr>
            <p:ph idx="1"/>
          </p:nvPr>
        </p:nvSpPr>
        <p:spPr/>
        <p:txBody>
          <a:bodyPr/>
          <a:lstStyle/>
          <a:p>
            <a:pPr marL="0">
              <a:buFont typeface="Arial" pitchFamily="34" charset="0"/>
              <a:buNone/>
            </a:pPr>
            <a:r>
              <a:rPr lang="en-US" dirty="0" smtClean="0"/>
              <a:t>Consider the following virtual page reference string: </a:t>
            </a:r>
          </a:p>
          <a:p>
            <a:pPr marL="0" algn="ctr">
              <a:buFont typeface="Arial" pitchFamily="34" charset="0"/>
              <a:buNone/>
            </a:pPr>
            <a:r>
              <a:rPr lang="en-US" dirty="0" smtClean="0"/>
              <a:t>0, 1, 2, 3, 0, 0, 1, 2, 3</a:t>
            </a:r>
          </a:p>
          <a:p>
            <a:pPr marL="0">
              <a:buFont typeface="Arial" pitchFamily="34" charset="0"/>
              <a:buNone/>
            </a:pPr>
            <a:r>
              <a:rPr lang="en-US" dirty="0" smtClean="0"/>
              <a:t>Which page references will cause a page fault when a basic clock replacement algorithm is used? Assume that there are 3 page frames and that the memory is initially empty. Show all page faults (including frame loading). </a:t>
            </a:r>
            <a:endParaRPr lang="he-IL" dirty="0" smtClean="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Question 4</a:t>
            </a:r>
            <a:endParaRPr lang="he-IL"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0655188"/>
              </p:ext>
            </p:extLst>
          </p:nvPr>
        </p:nvGraphicFramePr>
        <p:xfrm>
          <a:off x="1371600" y="2209800"/>
          <a:ext cx="6186906" cy="2019140"/>
        </p:xfrm>
        <a:graphic>
          <a:graphicData uri="http://schemas.openxmlformats.org/drawingml/2006/table">
            <a:tbl>
              <a:tblPr/>
              <a:tblGrid>
                <a:gridCol w="1115060"/>
                <a:gridCol w="563465"/>
                <a:gridCol w="563465"/>
                <a:gridCol w="563465"/>
                <a:gridCol w="563465"/>
                <a:gridCol w="563465"/>
                <a:gridCol w="563465"/>
                <a:gridCol w="563465"/>
                <a:gridCol w="563465"/>
                <a:gridCol w="564126"/>
              </a:tblGrid>
              <a:tr h="504785">
                <a:tc>
                  <a:txBody>
                    <a:bodyPr/>
                    <a:lstStyle/>
                    <a:p>
                      <a:pPr algn="ctr" rtl="0">
                        <a:spcAft>
                          <a:spcPts val="0"/>
                        </a:spcAft>
                      </a:pP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a:latin typeface="Times New Roman"/>
                          <a:ea typeface="Times New Roman"/>
                          <a:cs typeface="Ari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785">
                <a:tc>
                  <a:txBody>
                    <a:bodyPr/>
                    <a:lstStyle/>
                    <a:p>
                      <a:pPr algn="ctr" rtl="0">
                        <a:spcAft>
                          <a:spcPts val="0"/>
                        </a:spcAft>
                      </a:pPr>
                      <a:endParaRPr lang="en-US" sz="180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endParaRPr lang="en-US" sz="180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smtClean="0">
                          <a:latin typeface="Times New Roman"/>
                          <a:ea typeface="Times New Roman"/>
                          <a:cs typeface="Arial"/>
                        </a:rPr>
                        <a:t>*0</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785">
                <a:tc>
                  <a:txBody>
                    <a:bodyPr/>
                    <a:lstStyle/>
                    <a:p>
                      <a:pPr algn="ctr" rtl="0">
                        <a:spcAft>
                          <a:spcPts val="0"/>
                        </a:spcAft>
                      </a:pP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endParaRPr lang="en-US" sz="180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smtClean="0">
                          <a:latin typeface="Times New Roman"/>
                          <a:ea typeface="Times New Roman"/>
                          <a:cs typeface="Arial"/>
                        </a:rPr>
                        <a:t>2</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a:latin typeface="Times New Roman"/>
                          <a:ea typeface="Times New Roman"/>
                          <a:cs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a:latin typeface="Times New Roman"/>
                          <a:ea typeface="Times New Roman"/>
                          <a:cs typeface="Arial"/>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785">
                <a:tc>
                  <a:txBody>
                    <a:bodyPr/>
                    <a:lstStyle/>
                    <a:p>
                      <a:pPr algn="ctr" rtl="0">
                        <a:spcAft>
                          <a:spcPts val="0"/>
                        </a:spcAft>
                      </a:pPr>
                      <a:r>
                        <a:rPr lang="en-US" sz="1800" dirty="0" smtClean="0">
                          <a:latin typeface="Times New Roman"/>
                          <a:ea typeface="Times New Roman"/>
                          <a:cs typeface="Arial"/>
                        </a:rPr>
                        <a:t>Page</a:t>
                      </a:r>
                      <a:r>
                        <a:rPr lang="en-US" sz="1800" baseline="0" dirty="0" smtClean="0">
                          <a:latin typeface="Times New Roman"/>
                          <a:ea typeface="Times New Roman"/>
                          <a:cs typeface="Arial"/>
                        </a:rPr>
                        <a:t> fault</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spcAft>
                          <a:spcPts val="0"/>
                        </a:spcAft>
                      </a:pPr>
                      <a:r>
                        <a:rPr lang="en-US" sz="1800" dirty="0" err="1" smtClean="0">
                          <a:latin typeface="Times New Roman"/>
                          <a:ea typeface="Times New Roman"/>
                          <a:cs typeface="Arial"/>
                        </a:rPr>
                        <a:t>pf</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2471738" y="1600200"/>
          <a:ext cx="5071846" cy="504785"/>
        </p:xfrm>
        <a:graphic>
          <a:graphicData uri="http://schemas.openxmlformats.org/drawingml/2006/table">
            <a:tbl>
              <a:tblPr/>
              <a:tblGrid>
                <a:gridCol w="563465"/>
                <a:gridCol w="563465"/>
                <a:gridCol w="563465"/>
                <a:gridCol w="563465"/>
                <a:gridCol w="563465"/>
                <a:gridCol w="563465"/>
                <a:gridCol w="563465"/>
                <a:gridCol w="563465"/>
                <a:gridCol w="564126"/>
              </a:tblGrid>
              <a:tr h="504785">
                <a:tc>
                  <a:txBody>
                    <a:bodyPr/>
                    <a:lstStyle/>
                    <a:p>
                      <a:pPr algn="ctr" rtl="0">
                        <a:spcAft>
                          <a:spcPts val="0"/>
                        </a:spcAft>
                      </a:pPr>
                      <a:r>
                        <a:rPr lang="en-US" sz="1800" b="1" dirty="0">
                          <a:latin typeface="Times New Roman"/>
                          <a:ea typeface="Times New Roman"/>
                          <a:cs typeface="Arial"/>
                        </a:rPr>
                        <a:t>0</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1</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2</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3</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0</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0</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1</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2</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a:spcAft>
                          <a:spcPts val="0"/>
                        </a:spcAft>
                      </a:pPr>
                      <a:r>
                        <a:rPr lang="en-US" sz="1800" b="1" dirty="0">
                          <a:latin typeface="Times New Roman"/>
                          <a:ea typeface="Times New Roman"/>
                          <a:cs typeface="Arial"/>
                        </a:rPr>
                        <a:t>3</a:t>
                      </a:r>
                      <a:endParaRPr lang="en-US" sz="1800" dirty="0">
                        <a:latin typeface="Times New Roman"/>
                        <a:ea typeface="Times New Roman"/>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40000"/>
                        <a:lumOff val="60000"/>
                      </a:schemeClr>
                    </a:solidFill>
                  </a:tcPr>
                </a:tc>
              </a:tr>
            </a:tbl>
          </a:graphicData>
        </a:graphic>
      </p:graphicFrame>
      <p:sp>
        <p:nvSpPr>
          <p:cNvPr id="32850" name="Rectangle 5"/>
          <p:cNvSpPr>
            <a:spLocks noChangeArrowheads="1"/>
          </p:cNvSpPr>
          <p:nvPr/>
        </p:nvSpPr>
        <p:spPr bwMode="auto">
          <a:xfrm>
            <a:off x="457200" y="4648200"/>
            <a:ext cx="8229600" cy="923330"/>
          </a:xfrm>
          <a:prstGeom prst="rect">
            <a:avLst/>
          </a:prstGeom>
          <a:noFill/>
          <a:ln w="9525">
            <a:noFill/>
            <a:miter lim="800000"/>
            <a:headEnd/>
            <a:tailEnd/>
          </a:ln>
        </p:spPr>
        <p:txBody>
          <a:bodyPr wrap="square">
            <a:spAutoFit/>
          </a:bodyPr>
          <a:lstStyle/>
          <a:p>
            <a:r>
              <a:rPr lang="en-US" dirty="0"/>
              <a:t>Where:</a:t>
            </a:r>
          </a:p>
          <a:p>
            <a:r>
              <a:rPr lang="en-US" dirty="0"/>
              <a:t>	</a:t>
            </a:r>
            <a:r>
              <a:rPr lang="en-US" b="1" dirty="0"/>
              <a:t>*</a:t>
            </a:r>
            <a:r>
              <a:rPr lang="en-US" dirty="0"/>
              <a:t> represents the placement of the clock’s “hand” before </a:t>
            </a:r>
            <a:r>
              <a:rPr lang="en-US" dirty="0" smtClean="0"/>
              <a:t>the request </a:t>
            </a:r>
            <a:endParaRPr lang="en-US" dirty="0"/>
          </a:p>
          <a:p>
            <a:r>
              <a:rPr lang="en-US" dirty="0"/>
              <a:t>	</a:t>
            </a:r>
            <a:r>
              <a:rPr lang="en-US" b="1" dirty="0" err="1" smtClean="0"/>
              <a:t>pf</a:t>
            </a:r>
            <a:r>
              <a:rPr lang="en-US" dirty="0" smtClean="0"/>
              <a:t> </a:t>
            </a:r>
            <a:r>
              <a:rPr lang="en-US" dirty="0"/>
              <a:t>represents a </a:t>
            </a:r>
            <a:r>
              <a:rPr lang="en-US" dirty="0" smtClean="0"/>
              <a:t>page fault</a:t>
            </a:r>
            <a:endParaRPr lang="en-US" dirty="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Optimal</a:t>
            </a:r>
            <a:endParaRPr lang="he-IL" dirty="0" smtClean="0"/>
          </a:p>
        </p:txBody>
      </p:sp>
      <p:sp>
        <p:nvSpPr>
          <p:cNvPr id="23555" name="Content Placeholder 2"/>
          <p:cNvSpPr>
            <a:spLocks noGrp="1"/>
          </p:cNvSpPr>
          <p:nvPr>
            <p:ph idx="1"/>
          </p:nvPr>
        </p:nvSpPr>
        <p:spPr/>
        <p:txBody>
          <a:bodyPr/>
          <a:lstStyle/>
          <a:p>
            <a:pPr>
              <a:lnSpc>
                <a:spcPct val="90000"/>
              </a:lnSpc>
            </a:pPr>
            <a:r>
              <a:rPr lang="en-US" dirty="0" smtClean="0"/>
              <a:t>Assumes the memory manager knows the “future” sequence of page references</a:t>
            </a:r>
          </a:p>
          <a:p>
            <a:pPr>
              <a:lnSpc>
                <a:spcPct val="90000"/>
              </a:lnSpc>
            </a:pPr>
            <a:r>
              <a:rPr lang="en-US" dirty="0" smtClean="0"/>
              <a:t>The </a:t>
            </a:r>
            <a:r>
              <a:rPr lang="en-US" i="1" dirty="0" smtClean="0">
                <a:effectLst>
                  <a:outerShdw blurRad="38100" dist="38100" dir="2700000" algn="tl">
                    <a:srgbClr val="000000">
                      <a:alpha val="43137"/>
                    </a:srgbClr>
                  </a:outerShdw>
                </a:effectLst>
              </a:rPr>
              <a:t>optimal</a:t>
            </a:r>
            <a:r>
              <a:rPr lang="en-US" dirty="0" smtClean="0">
                <a:effectLst>
                  <a:outerShdw blurRad="38100" dist="38100" dir="2700000" algn="tl">
                    <a:srgbClr val="000000">
                      <a:alpha val="43137"/>
                    </a:srgbClr>
                  </a:outerShdw>
                </a:effectLst>
              </a:rPr>
              <a:t> </a:t>
            </a:r>
            <a:r>
              <a:rPr lang="en-US" dirty="0" smtClean="0"/>
              <a:t>algorithm: page out the page that will be used latest</a:t>
            </a:r>
          </a:p>
          <a:p>
            <a:pPr>
              <a:lnSpc>
                <a:spcPct val="90000"/>
              </a:lnSpc>
            </a:pPr>
            <a:endParaRPr lang="en-US" dirty="0" smtClean="0"/>
          </a:p>
          <a:p>
            <a:pPr>
              <a:lnSpc>
                <a:spcPct val="90000"/>
              </a:lnSpc>
            </a:pPr>
            <a:r>
              <a:rPr lang="en-US" dirty="0" smtClean="0">
                <a:effectLst>
                  <a:outerShdw blurRad="38100" dist="38100" dir="2700000" algn="tl">
                    <a:srgbClr val="000000">
                      <a:alpha val="43137"/>
                    </a:srgbClr>
                  </a:outerShdw>
                </a:effectLst>
              </a:rPr>
              <a:t>Problem</a:t>
            </a:r>
            <a:r>
              <a:rPr lang="en-US" dirty="0" smtClean="0"/>
              <a:t>: the manager doesn’t know the future sequence of requests!</a:t>
            </a:r>
          </a:p>
          <a:p>
            <a:pPr>
              <a:buFont typeface="Arial" pitchFamily="34" charset="0"/>
              <a:buNone/>
            </a:pPr>
            <a:endParaRPr lang="he-IL" dirty="0" smtClean="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wipe(left)">
                                      <p:cBhvr>
                                        <p:cTn id="7"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FIFO/FIFO Second-chance</a:t>
            </a:r>
            <a:endParaRPr lang="he-IL" dirty="0"/>
          </a:p>
        </p:txBody>
      </p:sp>
      <p:sp>
        <p:nvSpPr>
          <p:cNvPr id="3" name="Content Placeholder 2"/>
          <p:cNvSpPr>
            <a:spLocks noGrp="1"/>
          </p:cNvSpPr>
          <p:nvPr>
            <p:ph idx="1"/>
          </p:nvPr>
        </p:nvSpPr>
        <p:spPr/>
        <p:txBody>
          <a:bodyPr>
            <a:normAutofit fontScale="77500" lnSpcReduction="20000"/>
          </a:bodyPr>
          <a:lstStyle/>
          <a:p>
            <a:pPr>
              <a:defRPr/>
            </a:pPr>
            <a:r>
              <a:rPr lang="en-US" dirty="0" smtClean="0"/>
              <a:t>FIFO</a:t>
            </a:r>
          </a:p>
          <a:p>
            <a:pPr lvl="1">
              <a:defRPr/>
            </a:pPr>
            <a:r>
              <a:rPr lang="en-US" b="1" dirty="0" smtClean="0"/>
              <a:t>F</a:t>
            </a:r>
            <a:r>
              <a:rPr lang="en-US" dirty="0" smtClean="0"/>
              <a:t>irst page </a:t>
            </a:r>
            <a:r>
              <a:rPr lang="en-US" b="1" dirty="0" smtClean="0"/>
              <a:t>I</a:t>
            </a:r>
            <a:r>
              <a:rPr lang="en-US" dirty="0" smtClean="0"/>
              <a:t>n will be the </a:t>
            </a:r>
            <a:r>
              <a:rPr lang="en-US" b="1" dirty="0" smtClean="0"/>
              <a:t>F</a:t>
            </a:r>
            <a:r>
              <a:rPr lang="en-US" dirty="0" smtClean="0"/>
              <a:t>irst page taken </a:t>
            </a:r>
            <a:r>
              <a:rPr lang="en-US" b="1" dirty="0" smtClean="0"/>
              <a:t>O</a:t>
            </a:r>
            <a:r>
              <a:rPr lang="en-US" dirty="0" smtClean="0"/>
              <a:t>ut</a:t>
            </a:r>
          </a:p>
          <a:p>
            <a:pPr lvl="1">
              <a:defRPr/>
            </a:pPr>
            <a:r>
              <a:rPr lang="en-US" dirty="0" smtClean="0">
                <a:effectLst>
                  <a:outerShdw blurRad="38100" dist="38100" dir="2700000" algn="tl">
                    <a:srgbClr val="000000">
                      <a:alpha val="43137"/>
                    </a:srgbClr>
                  </a:outerShdw>
                </a:effectLst>
              </a:rPr>
              <a:t>Problem</a:t>
            </a:r>
            <a:r>
              <a:rPr lang="en-US" dirty="0" smtClean="0"/>
              <a:t>: we may be removing a page that will be constantly in use:</a:t>
            </a:r>
          </a:p>
          <a:p>
            <a:pPr lvl="2">
              <a:defRPr/>
            </a:pPr>
            <a:r>
              <a:rPr lang="en-US" dirty="0" smtClean="0"/>
              <a:t>Assume memory size of 2 frames, and take the following sequence of page requests: </a:t>
            </a:r>
            <a:r>
              <a:rPr lang="en-US" dirty="0" smtClean="0">
                <a:solidFill>
                  <a:srgbClr val="FF0000"/>
                </a:solidFill>
              </a:rPr>
              <a:t>1,2,3,1,2,3,1,2,3,1…</a:t>
            </a:r>
            <a:r>
              <a:rPr lang="en-US" dirty="0" smtClean="0"/>
              <a:t> </a:t>
            </a:r>
          </a:p>
          <a:p>
            <a:pPr>
              <a:defRPr/>
            </a:pPr>
            <a:r>
              <a:rPr lang="en-US" dirty="0" smtClean="0"/>
              <a:t>FIFO second-chance:</a:t>
            </a:r>
          </a:p>
          <a:p>
            <a:pPr lvl="1">
              <a:defRPr/>
            </a:pPr>
            <a:r>
              <a:rPr lang="en-US" dirty="0" smtClean="0"/>
              <a:t>Add a </a:t>
            </a:r>
            <a:r>
              <a:rPr lang="en-US" i="1" dirty="0" smtClean="0">
                <a:effectLst>
                  <a:outerShdw blurRad="38100" dist="38100" dir="2700000" algn="tl">
                    <a:srgbClr val="000000">
                      <a:alpha val="43137"/>
                    </a:srgbClr>
                  </a:outerShdw>
                </a:effectLst>
              </a:rPr>
              <a:t>reference bit</a:t>
            </a:r>
            <a:r>
              <a:rPr lang="en-US" dirty="0" smtClean="0"/>
              <a:t> that will be turned on whenever the page is accessed </a:t>
            </a:r>
          </a:p>
          <a:p>
            <a:pPr lvl="1">
              <a:defRPr/>
            </a:pPr>
            <a:r>
              <a:rPr lang="en-US" dirty="0" smtClean="0"/>
              <a:t>When a “swap out” is needed: go over the pages from the oldest to newest and if the page’s </a:t>
            </a:r>
            <a:r>
              <a:rPr lang="en-US" i="1" dirty="0" smtClean="0">
                <a:effectLst>
                  <a:outerShdw blurRad="38100" dist="38100" dir="2700000" algn="tl">
                    <a:srgbClr val="000000">
                      <a:alpha val="43137"/>
                    </a:srgbClr>
                  </a:outerShdw>
                </a:effectLst>
              </a:rPr>
              <a:t>reference bit</a:t>
            </a:r>
            <a:r>
              <a:rPr lang="en-US" dirty="0" smtClean="0"/>
              <a:t> is on, clear it; otherwise remove the page.</a:t>
            </a:r>
          </a:p>
          <a:p>
            <a:pPr>
              <a:defRPr/>
            </a:pPr>
            <a:r>
              <a:rPr lang="en-US" dirty="0" smtClean="0"/>
              <a:t>Both FIFO and FIFO second-chance can be implemented as a circular queue: the “</a:t>
            </a:r>
            <a:r>
              <a:rPr lang="en-US" i="1" dirty="0" smtClean="0"/>
              <a:t>clock algorithm</a:t>
            </a:r>
            <a:r>
              <a:rPr lang="en-US" dirty="0" smtClean="0"/>
              <a:t>”</a:t>
            </a:r>
            <a:r>
              <a:rPr lang="en-US" dirty="0"/>
              <a:t>.</a:t>
            </a:r>
            <a:endParaRPr lang="en-US" dirty="0" smtClean="0"/>
          </a:p>
        </p:txBody>
      </p:sp>
      <p:sp>
        <p:nvSpPr>
          <p:cNvPr id="4" name="Slide Number Placeholder 3"/>
          <p:cNvSpPr>
            <a:spLocks noGrp="1"/>
          </p:cNvSpPr>
          <p:nvPr>
            <p:ph type="sldNum" sz="quarter" idx="12"/>
          </p:nvPr>
        </p:nvSpPr>
        <p:spPr/>
        <p:txBody>
          <a:bodyPr/>
          <a:lstStyle/>
          <a:p>
            <a:pPr>
              <a:defRPr/>
            </a:pPr>
            <a:fld id="{0DC3DF7D-4A40-418F-9DB6-0B6EF19DACB1}"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baseline="30000" dirty="0" smtClean="0"/>
              <a:t>nd</a:t>
            </a:r>
            <a:r>
              <a:rPr lang="en-US" dirty="0" smtClean="0"/>
              <a:t> chance FIFO (clock)</a:t>
            </a:r>
            <a:endParaRPr lang="en-US" dirty="0"/>
          </a:p>
        </p:txBody>
      </p:sp>
      <p:sp>
        <p:nvSpPr>
          <p:cNvPr id="4" name="Slide Number Placeholder 3"/>
          <p:cNvSpPr>
            <a:spLocks noGrp="1"/>
          </p:cNvSpPr>
          <p:nvPr>
            <p:ph type="sldNum" sz="quarter" idx="12"/>
          </p:nvPr>
        </p:nvSpPr>
        <p:spPr/>
        <p:txBody>
          <a:bodyPr/>
          <a:lstStyle/>
          <a:p>
            <a:pPr>
              <a:defRPr/>
            </a:pPr>
            <a:fld id="{0DC3DF7D-4A40-418F-9DB6-0B6EF19DACB1}" type="slidenum">
              <a:rPr lang="en-US" smtClean="0"/>
              <a:pPr>
                <a:defRPr/>
              </a:pPr>
              <a:t>5</a:t>
            </a:fld>
            <a:endParaRPr lang="en-US"/>
          </a:p>
        </p:txBody>
      </p:sp>
      <p:pic>
        <p:nvPicPr>
          <p:cNvPr id="5" name="Picture 3" descr="4-17"/>
          <p:cNvPicPr>
            <a:picLocks noChangeAspect="1" noChangeArrowheads="1"/>
          </p:cNvPicPr>
          <p:nvPr/>
        </p:nvPicPr>
        <p:blipFill>
          <a:blip r:embed="rId2" cstate="print"/>
          <a:srcRect/>
          <a:stretch>
            <a:fillRect/>
          </a:stretch>
        </p:blipFill>
        <p:spPr bwMode="auto">
          <a:xfrm>
            <a:off x="685800" y="1828800"/>
            <a:ext cx="7754938" cy="403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Least Recently Used (LRU)</a:t>
            </a:r>
            <a:endParaRPr lang="he-IL" dirty="0" smtClean="0"/>
          </a:p>
        </p:txBody>
      </p:sp>
      <p:sp>
        <p:nvSpPr>
          <p:cNvPr id="25603" name="Content Placeholder 2"/>
          <p:cNvSpPr>
            <a:spLocks noGrp="1"/>
          </p:cNvSpPr>
          <p:nvPr>
            <p:ph idx="1"/>
          </p:nvPr>
        </p:nvSpPr>
        <p:spPr/>
        <p:txBody>
          <a:bodyPr>
            <a:normAutofit fontScale="92500" lnSpcReduction="20000"/>
          </a:bodyPr>
          <a:lstStyle/>
          <a:p>
            <a:pPr marL="342900" lvl="1" indent="-342900">
              <a:buFont typeface="Arial" pitchFamily="34" charset="0"/>
              <a:buChar char="•"/>
            </a:pPr>
            <a:r>
              <a:rPr lang="en-US" dirty="0" smtClean="0"/>
              <a:t>If we need to remove a page, then the </a:t>
            </a:r>
            <a:r>
              <a:rPr lang="en-US" dirty="0" smtClean="0">
                <a:effectLst>
                  <a:outerShdw blurRad="38100" dist="38100" dir="2700000" algn="tl">
                    <a:srgbClr val="000000">
                      <a:alpha val="43137"/>
                    </a:srgbClr>
                  </a:outerShdw>
                </a:effectLst>
              </a:rPr>
              <a:t>Least Recently Used</a:t>
            </a:r>
            <a:r>
              <a:rPr lang="en-US" dirty="0" smtClean="0"/>
              <a:t> page will be chosen</a:t>
            </a:r>
          </a:p>
          <a:p>
            <a:pPr marL="742950" lvl="2" indent="-342900">
              <a:buFont typeface="Wingdings" pitchFamily="2" charset="2"/>
              <a:buChar char="§"/>
            </a:pPr>
            <a:r>
              <a:rPr lang="en-US" dirty="0" smtClean="0"/>
              <a:t>Throw out the page that has been unused for longest time period</a:t>
            </a:r>
          </a:p>
          <a:p>
            <a:r>
              <a:rPr lang="en-US" sz="2800" dirty="0" smtClean="0">
                <a:effectLst>
                  <a:outerShdw blurRad="38100" dist="38100" dir="2700000" algn="tl">
                    <a:srgbClr val="000000">
                      <a:alpha val="43137"/>
                    </a:srgbClr>
                  </a:outerShdw>
                </a:effectLst>
              </a:rPr>
              <a:t>Problem</a:t>
            </a:r>
            <a:r>
              <a:rPr lang="en-US" sz="2800" dirty="0" smtClean="0"/>
              <a:t>: have to keep “history” and remember when a page was referenced </a:t>
            </a:r>
          </a:p>
          <a:p>
            <a:pPr lvl="1">
              <a:buFont typeface="Wingdings" pitchFamily="2" charset="2"/>
              <a:buChar char="§"/>
            </a:pPr>
            <a:r>
              <a:rPr lang="en-US" sz="2400" dirty="0" smtClean="0"/>
              <a:t>Counter for each page, updated on every memory reference!</a:t>
            </a:r>
          </a:p>
          <a:p>
            <a:r>
              <a:rPr lang="en-US" sz="2800" dirty="0" smtClean="0"/>
              <a:t>LRU can be approximated:</a:t>
            </a:r>
          </a:p>
          <a:p>
            <a:pPr lvl="1"/>
            <a:r>
              <a:rPr lang="en-US" sz="2400" dirty="0" smtClean="0"/>
              <a:t>Shift counter</a:t>
            </a:r>
          </a:p>
          <a:p>
            <a:pPr lvl="2">
              <a:buFont typeface="Courier New" pitchFamily="49" charset="0"/>
              <a:buChar char="o"/>
            </a:pPr>
            <a:r>
              <a:rPr lang="en-US" sz="2000" dirty="0" smtClean="0"/>
              <a:t> Updating every page reference can be too often! =&gt; shift only every clock tick (modified version of </a:t>
            </a:r>
            <a:r>
              <a:rPr lang="en-US" sz="2000" i="1" dirty="0" smtClean="0">
                <a:effectLst>
                  <a:outerShdw blurRad="38100" dist="38100" dir="2700000" algn="tl">
                    <a:srgbClr val="000000">
                      <a:alpha val="43137"/>
                    </a:srgbClr>
                  </a:outerShdw>
                </a:effectLst>
              </a:rPr>
              <a:t>NFU</a:t>
            </a:r>
            <a:r>
              <a:rPr lang="en-US" sz="2000" dirty="0" smtClean="0"/>
              <a:t>,</a:t>
            </a:r>
            <a:r>
              <a:rPr lang="en-US" sz="2000" i="1" dirty="0" smtClean="0"/>
              <a:t> also known as aging</a:t>
            </a:r>
            <a:r>
              <a:rPr lang="en-US" sz="2000" dirty="0" smtClean="0"/>
              <a:t>)</a:t>
            </a:r>
          </a:p>
          <a:p>
            <a:pPr lvl="1"/>
            <a:r>
              <a:rPr lang="en-US" sz="2400" dirty="0" smtClean="0"/>
              <a:t>Use n</a:t>
            </a:r>
            <a:r>
              <a:rPr lang="en-US" sz="2400" baseline="30000" dirty="0" smtClean="0"/>
              <a:t>2 </a:t>
            </a:r>
            <a:r>
              <a:rPr lang="en-US" sz="2400" dirty="0" smtClean="0"/>
              <a:t>bit matrix </a:t>
            </a:r>
          </a:p>
          <a:p>
            <a:pPr lvl="2">
              <a:buFont typeface="Courier New" pitchFamily="49" charset="0"/>
              <a:buChar char="o"/>
            </a:pPr>
            <a:r>
              <a:rPr lang="en-US" sz="2100" dirty="0" smtClean="0"/>
              <a:t>Hardware LRU algorithm, where </a:t>
            </a:r>
            <a:r>
              <a:rPr lang="en-US" sz="2100" i="1" dirty="0" smtClean="0"/>
              <a:t>n</a:t>
            </a:r>
            <a:r>
              <a:rPr lang="en-US" sz="2100" dirty="0" smtClean="0"/>
              <a:t> is the number of page frames</a:t>
            </a:r>
          </a:p>
          <a:p>
            <a:pPr lvl="1"/>
            <a:endParaRPr lang="he-IL" sz="2400" dirty="0" smtClean="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arn(inVertical)">
                                      <p:cBhvr>
                                        <p:cTn id="7" dur="500"/>
                                        <p:tgtEl>
                                          <p:spTgt spid="2560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5603">
                                            <p:txEl>
                                              <p:pRg st="3" end="3"/>
                                            </p:txEl>
                                          </p:spTgt>
                                        </p:tgtEl>
                                        <p:attrNameLst>
                                          <p:attrName>style.visibility</p:attrName>
                                        </p:attrNameLst>
                                      </p:cBhvr>
                                      <p:to>
                                        <p:strVal val="visible"/>
                                      </p:to>
                                    </p:set>
                                    <p:animEffect transition="in" filter="barn(inVertical)">
                                      <p:cBhvr>
                                        <p:cTn id="10" dur="500"/>
                                        <p:tgtEl>
                                          <p:spTgt spid="2560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animEffect transition="in" filter="barn(inVertical)">
                                      <p:cBhvr>
                                        <p:cTn id="15" dur="500"/>
                                        <p:tgtEl>
                                          <p:spTgt spid="2560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Effect transition="in" filter="barn(inVertical)">
                                      <p:cBhvr>
                                        <p:cTn id="18" dur="500"/>
                                        <p:tgtEl>
                                          <p:spTgt spid="2560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5603">
                                            <p:txEl>
                                              <p:pRg st="6" end="6"/>
                                            </p:txEl>
                                          </p:spTgt>
                                        </p:tgtEl>
                                        <p:attrNameLst>
                                          <p:attrName>style.visibility</p:attrName>
                                        </p:attrNameLst>
                                      </p:cBhvr>
                                      <p:to>
                                        <p:strVal val="visible"/>
                                      </p:to>
                                    </p:set>
                                    <p:animEffect transition="in" filter="barn(inVertical)">
                                      <p:cBhvr>
                                        <p:cTn id="21" dur="500"/>
                                        <p:tgtEl>
                                          <p:spTgt spid="2560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5603">
                                            <p:txEl>
                                              <p:pRg st="7" end="7"/>
                                            </p:txEl>
                                          </p:spTgt>
                                        </p:tgtEl>
                                        <p:attrNameLst>
                                          <p:attrName>style.visibility</p:attrName>
                                        </p:attrNameLst>
                                      </p:cBhvr>
                                      <p:to>
                                        <p:strVal val="visible"/>
                                      </p:to>
                                    </p:set>
                                    <p:animEffect transition="in" filter="barn(inVertical)">
                                      <p:cBhvr>
                                        <p:cTn id="24" dur="500"/>
                                        <p:tgtEl>
                                          <p:spTgt spid="25603">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animEffect transition="in" filter="barn(inVertical)">
                                      <p:cBhvr>
                                        <p:cTn id="27"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a:t>
            </a:r>
            <a:r>
              <a:rPr lang="en-US"/>
              <a:t> </a:t>
            </a:r>
            <a:r>
              <a:rPr lang="en-US" i="1"/>
              <a:t>NFU</a:t>
            </a:r>
            <a:r>
              <a:rPr lang="en-US"/>
              <a:t> (</a:t>
            </a:r>
            <a:r>
              <a:rPr lang="en-US" smtClean="0"/>
              <a:t>Aging)</a:t>
            </a:r>
            <a:endParaRPr lang="en-US" dirty="0"/>
          </a:p>
        </p:txBody>
      </p:sp>
      <p:sp>
        <p:nvSpPr>
          <p:cNvPr id="4" name="Slide Number Placeholder 3"/>
          <p:cNvSpPr>
            <a:spLocks noGrp="1"/>
          </p:cNvSpPr>
          <p:nvPr>
            <p:ph type="sldNum" sz="quarter" idx="12"/>
          </p:nvPr>
        </p:nvSpPr>
        <p:spPr/>
        <p:txBody>
          <a:bodyPr/>
          <a:lstStyle/>
          <a:p>
            <a:pPr>
              <a:defRPr/>
            </a:pPr>
            <a:fld id="{0DC3DF7D-4A40-418F-9DB6-0B6EF19DACB1}" type="slidenum">
              <a:rPr lang="en-US" smtClean="0"/>
              <a:pPr>
                <a:defRPr/>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1308340"/>
              </p:ext>
            </p:extLst>
          </p:nvPr>
        </p:nvGraphicFramePr>
        <p:xfrm>
          <a:off x="762000" y="2513806"/>
          <a:ext cx="533400" cy="4079240"/>
        </p:xfrm>
        <a:graphic>
          <a:graphicData uri="http://schemas.openxmlformats.org/drawingml/2006/table">
            <a:tbl>
              <a:tblPr firstRow="1" bandRow="1">
                <a:tableStyleId>{2D5ABB26-0587-4C30-8999-92F81FD0307C}</a:tableStyleId>
              </a:tblPr>
              <a:tblGrid>
                <a:gridCol w="533400"/>
              </a:tblGrid>
              <a:tr h="370840">
                <a:tc>
                  <a:txBody>
                    <a:bodyPr/>
                    <a:lstStyle/>
                    <a:p>
                      <a:pPr algn="ctr"/>
                      <a:r>
                        <a:rPr lang="en-US" b="1" dirty="0" smtClean="0">
                          <a:effectLst/>
                        </a:rPr>
                        <a:t>0</a:t>
                      </a:r>
                      <a:endParaRPr lang="en-US"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b="0"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effectLst/>
                        </a:rPr>
                        <a:t>1</a:t>
                      </a:r>
                      <a:endParaRPr lang="en-US"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b="1"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effectLst/>
                        </a:rPr>
                        <a:t>2</a:t>
                      </a:r>
                      <a:endParaRPr lang="en-US"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b="1"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effectLst/>
                        </a:rPr>
                        <a:t>3</a:t>
                      </a:r>
                      <a:endParaRPr lang="en-US"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b="1"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effectLst/>
                        </a:rPr>
                        <a:t>4</a:t>
                      </a:r>
                      <a:endParaRPr lang="en-US"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b="1" dirty="0">
                        <a:effectLs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b="1" dirty="0" smtClean="0">
                          <a:effectLst/>
                        </a:rPr>
                        <a:t>5</a:t>
                      </a:r>
                      <a:endParaRPr lang="en-US" b="1"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1266655"/>
              </p:ext>
            </p:extLst>
          </p:nvPr>
        </p:nvGraphicFramePr>
        <p:xfrm>
          <a:off x="1463040" y="2513806"/>
          <a:ext cx="1219200" cy="4079240"/>
        </p:xfrm>
        <a:graphic>
          <a:graphicData uri="http://schemas.openxmlformats.org/drawingml/2006/table">
            <a:tbl>
              <a:tblPr firstRow="1" bandRow="1">
                <a:tableStyleId>{2D5ABB26-0587-4C30-8999-92F81FD0307C}</a:tableStyleId>
              </a:tblPr>
              <a:tblGrid>
                <a:gridCol w="1219200"/>
              </a:tblGrid>
              <a:tr h="370840">
                <a:tc>
                  <a:txBody>
                    <a:bodyPr/>
                    <a:lstStyle/>
                    <a:p>
                      <a:pPr algn="ctr"/>
                      <a:r>
                        <a:rPr lang="en-US" i="1" dirty="0" smtClean="0"/>
                        <a:t>10000000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45688787"/>
              </p:ext>
            </p:extLst>
          </p:nvPr>
        </p:nvGraphicFramePr>
        <p:xfrm>
          <a:off x="2849880" y="2513806"/>
          <a:ext cx="1219200" cy="4079240"/>
        </p:xfrm>
        <a:graphic>
          <a:graphicData uri="http://schemas.openxmlformats.org/drawingml/2006/table">
            <a:tbl>
              <a:tblPr firstRow="1" bandRow="1">
                <a:tableStyleId>{2D5ABB26-0587-4C30-8999-92F81FD0307C}</a:tableStyleId>
              </a:tblPr>
              <a:tblGrid>
                <a:gridCol w="1219200"/>
              </a:tblGrid>
              <a:tr h="370840">
                <a:tc>
                  <a:txBody>
                    <a:bodyPr/>
                    <a:lstStyle/>
                    <a:p>
                      <a:pPr algn="ctr"/>
                      <a:r>
                        <a:rPr lang="en-US" i="1" dirty="0" smtClean="0"/>
                        <a:t>11000000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11000000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72759785"/>
              </p:ext>
            </p:extLst>
          </p:nvPr>
        </p:nvGraphicFramePr>
        <p:xfrm>
          <a:off x="4236720" y="2513806"/>
          <a:ext cx="1219200" cy="4079240"/>
        </p:xfrm>
        <a:graphic>
          <a:graphicData uri="http://schemas.openxmlformats.org/drawingml/2006/table">
            <a:tbl>
              <a:tblPr firstRow="1" bandRow="1">
                <a:tableStyleId>{2D5ABB26-0587-4C30-8999-92F81FD0307C}</a:tableStyleId>
              </a:tblPr>
              <a:tblGrid>
                <a:gridCol w="1219200"/>
              </a:tblGrid>
              <a:tr h="370840">
                <a:tc>
                  <a:txBody>
                    <a:bodyPr/>
                    <a:lstStyle/>
                    <a:p>
                      <a:pPr algn="ctr"/>
                      <a:r>
                        <a:rPr lang="en-US" i="1" dirty="0" smtClean="0"/>
                        <a:t>11100000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11000000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00100000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01100000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10100000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6722489"/>
              </p:ext>
            </p:extLst>
          </p:nvPr>
        </p:nvGraphicFramePr>
        <p:xfrm>
          <a:off x="5623560" y="2513806"/>
          <a:ext cx="1219200" cy="4079240"/>
        </p:xfrm>
        <a:graphic>
          <a:graphicData uri="http://schemas.openxmlformats.org/drawingml/2006/table">
            <a:tbl>
              <a:tblPr firstRow="1" bandRow="1">
                <a:tableStyleId>{2D5ABB26-0587-4C30-8999-92F81FD0307C}</a:tableStyleId>
              </a:tblPr>
              <a:tblGrid>
                <a:gridCol w="1219200"/>
              </a:tblGrid>
              <a:tr h="370840">
                <a:tc>
                  <a:txBody>
                    <a:bodyPr/>
                    <a:lstStyle/>
                    <a:p>
                      <a:pPr algn="ctr"/>
                      <a:r>
                        <a:rPr lang="en-US" i="1" dirty="0" smtClean="0"/>
                        <a:t>11110000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01100000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00010000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01000000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10110000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01010000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64785125"/>
              </p:ext>
            </p:extLst>
          </p:nvPr>
        </p:nvGraphicFramePr>
        <p:xfrm>
          <a:off x="7010400" y="2513806"/>
          <a:ext cx="1219200" cy="4079240"/>
        </p:xfrm>
        <a:graphic>
          <a:graphicData uri="http://schemas.openxmlformats.org/drawingml/2006/table">
            <a:tbl>
              <a:tblPr firstRow="1" bandRow="1">
                <a:tableStyleId>{2D5ABB26-0587-4C30-8999-92F81FD0307C}</a:tableStyleId>
              </a:tblPr>
              <a:tblGrid>
                <a:gridCol w="1219200"/>
              </a:tblGrid>
              <a:tr h="370840">
                <a:tc>
                  <a:txBody>
                    <a:bodyPr/>
                    <a:lstStyle/>
                    <a:p>
                      <a:pPr algn="ctr"/>
                      <a:r>
                        <a:rPr lang="en-US" i="1" dirty="0" smtClean="0"/>
                        <a:t>01111000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10110000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10001000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00100000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01011000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US" i="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i="1" dirty="0" smtClean="0"/>
                        <a:t>00101000</a:t>
                      </a:r>
                      <a:endParaRPr lang="en-US"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30746991"/>
              </p:ext>
            </p:extLst>
          </p:nvPr>
        </p:nvGraphicFramePr>
        <p:xfrm>
          <a:off x="1432560" y="1904206"/>
          <a:ext cx="1249680" cy="304800"/>
        </p:xfrm>
        <a:graphic>
          <a:graphicData uri="http://schemas.openxmlformats.org/drawingml/2006/table">
            <a:tbl>
              <a:tblPr firstRow="1" bandRow="1">
                <a:tableStyleId>{2D5ABB26-0587-4C30-8999-92F81FD0307C}</a:tableStyleId>
              </a:tblPr>
              <a:tblGrid>
                <a:gridCol w="208280"/>
                <a:gridCol w="208280"/>
                <a:gridCol w="208280"/>
                <a:gridCol w="208280"/>
                <a:gridCol w="208280"/>
                <a:gridCol w="208280"/>
              </a:tblGrid>
              <a:tr h="274320">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82092051"/>
              </p:ext>
            </p:extLst>
          </p:nvPr>
        </p:nvGraphicFramePr>
        <p:xfrm>
          <a:off x="2819400" y="1904206"/>
          <a:ext cx="1249680" cy="304800"/>
        </p:xfrm>
        <a:graphic>
          <a:graphicData uri="http://schemas.openxmlformats.org/drawingml/2006/table">
            <a:tbl>
              <a:tblPr firstRow="1" bandRow="1">
                <a:tableStyleId>{2D5ABB26-0587-4C30-8999-92F81FD0307C}</a:tableStyleId>
              </a:tblPr>
              <a:tblGrid>
                <a:gridCol w="208280"/>
                <a:gridCol w="208280"/>
                <a:gridCol w="208280"/>
                <a:gridCol w="208280"/>
                <a:gridCol w="208280"/>
                <a:gridCol w="208280"/>
              </a:tblGrid>
              <a:tr h="274320">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4316154"/>
              </p:ext>
            </p:extLst>
          </p:nvPr>
        </p:nvGraphicFramePr>
        <p:xfrm>
          <a:off x="4206240" y="1904206"/>
          <a:ext cx="1249680" cy="304800"/>
        </p:xfrm>
        <a:graphic>
          <a:graphicData uri="http://schemas.openxmlformats.org/drawingml/2006/table">
            <a:tbl>
              <a:tblPr firstRow="1" bandRow="1">
                <a:tableStyleId>{2D5ABB26-0587-4C30-8999-92F81FD0307C}</a:tableStyleId>
              </a:tblPr>
              <a:tblGrid>
                <a:gridCol w="208280"/>
                <a:gridCol w="208280"/>
                <a:gridCol w="208280"/>
                <a:gridCol w="208280"/>
                <a:gridCol w="208280"/>
                <a:gridCol w="208280"/>
              </a:tblGrid>
              <a:tr h="274320">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94919089"/>
              </p:ext>
            </p:extLst>
          </p:nvPr>
        </p:nvGraphicFramePr>
        <p:xfrm>
          <a:off x="5593080" y="1904206"/>
          <a:ext cx="1249680" cy="304800"/>
        </p:xfrm>
        <a:graphic>
          <a:graphicData uri="http://schemas.openxmlformats.org/drawingml/2006/table">
            <a:tbl>
              <a:tblPr firstRow="1" bandRow="1">
                <a:tableStyleId>{2D5ABB26-0587-4C30-8999-92F81FD0307C}</a:tableStyleId>
              </a:tblPr>
              <a:tblGrid>
                <a:gridCol w="208280"/>
                <a:gridCol w="208280"/>
                <a:gridCol w="208280"/>
                <a:gridCol w="208280"/>
                <a:gridCol w="208280"/>
                <a:gridCol w="208280"/>
              </a:tblGrid>
              <a:tr h="274320">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24502023"/>
              </p:ext>
            </p:extLst>
          </p:nvPr>
        </p:nvGraphicFramePr>
        <p:xfrm>
          <a:off x="6979920" y="1904206"/>
          <a:ext cx="1249680" cy="304800"/>
        </p:xfrm>
        <a:graphic>
          <a:graphicData uri="http://schemas.openxmlformats.org/drawingml/2006/table">
            <a:tbl>
              <a:tblPr firstRow="1" bandRow="1">
                <a:tableStyleId>{2D5ABB26-0587-4C30-8999-92F81FD0307C}</a:tableStyleId>
              </a:tblPr>
              <a:tblGrid>
                <a:gridCol w="208280"/>
                <a:gridCol w="208280"/>
                <a:gridCol w="208280"/>
                <a:gridCol w="208280"/>
                <a:gridCol w="208280"/>
                <a:gridCol w="208280"/>
              </a:tblGrid>
              <a:tr h="274320">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7" name="Straight Connector 16"/>
          <p:cNvCxnSpPr/>
          <p:nvPr/>
        </p:nvCxnSpPr>
        <p:spPr>
          <a:xfrm rot="5400000">
            <a:off x="662940" y="4533106"/>
            <a:ext cx="4191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064226" y="4532312"/>
            <a:ext cx="4191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435826" y="4532312"/>
            <a:ext cx="4191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837905" y="4532312"/>
            <a:ext cx="4191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4752" y="1568926"/>
            <a:ext cx="1252728" cy="307777"/>
          </a:xfrm>
          <a:prstGeom prst="rect">
            <a:avLst/>
          </a:prstGeom>
          <a:noFill/>
        </p:spPr>
        <p:txBody>
          <a:bodyPr wrap="square" rtlCol="0">
            <a:spAutoFit/>
          </a:bodyPr>
          <a:lstStyle/>
          <a:p>
            <a:pPr algn="ctr"/>
            <a:r>
              <a:rPr lang="en-US" sz="1400" dirty="0" smtClean="0"/>
              <a:t>Clock tick 0</a:t>
            </a:r>
            <a:endParaRPr lang="en-US" sz="1400" dirty="0"/>
          </a:p>
        </p:txBody>
      </p:sp>
      <p:sp>
        <p:nvSpPr>
          <p:cNvPr id="23" name="TextBox 22"/>
          <p:cNvSpPr txBox="1"/>
          <p:nvPr/>
        </p:nvSpPr>
        <p:spPr>
          <a:xfrm>
            <a:off x="2819400" y="1568926"/>
            <a:ext cx="1252728" cy="307777"/>
          </a:xfrm>
          <a:prstGeom prst="rect">
            <a:avLst/>
          </a:prstGeom>
          <a:noFill/>
        </p:spPr>
        <p:txBody>
          <a:bodyPr wrap="square" rtlCol="0">
            <a:spAutoFit/>
          </a:bodyPr>
          <a:lstStyle/>
          <a:p>
            <a:pPr algn="ctr"/>
            <a:r>
              <a:rPr lang="en-US" sz="1400" dirty="0" smtClean="0"/>
              <a:t>Clock tick 1</a:t>
            </a:r>
            <a:endParaRPr lang="en-US" sz="1400" dirty="0"/>
          </a:p>
        </p:txBody>
      </p:sp>
      <p:sp>
        <p:nvSpPr>
          <p:cNvPr id="24" name="TextBox 23"/>
          <p:cNvSpPr txBox="1"/>
          <p:nvPr/>
        </p:nvSpPr>
        <p:spPr>
          <a:xfrm>
            <a:off x="4203192" y="1565949"/>
            <a:ext cx="1252728" cy="307777"/>
          </a:xfrm>
          <a:prstGeom prst="rect">
            <a:avLst/>
          </a:prstGeom>
          <a:noFill/>
        </p:spPr>
        <p:txBody>
          <a:bodyPr wrap="square" rtlCol="0">
            <a:spAutoFit/>
          </a:bodyPr>
          <a:lstStyle/>
          <a:p>
            <a:pPr algn="ctr"/>
            <a:r>
              <a:rPr lang="en-US" sz="1400" dirty="0" smtClean="0"/>
              <a:t>Clock tick 2</a:t>
            </a:r>
            <a:endParaRPr lang="en-US" sz="1400" dirty="0"/>
          </a:p>
        </p:txBody>
      </p:sp>
      <p:sp>
        <p:nvSpPr>
          <p:cNvPr id="25" name="TextBox 24"/>
          <p:cNvSpPr txBox="1"/>
          <p:nvPr/>
        </p:nvSpPr>
        <p:spPr>
          <a:xfrm>
            <a:off x="5590032" y="1568926"/>
            <a:ext cx="1252728" cy="307777"/>
          </a:xfrm>
          <a:prstGeom prst="rect">
            <a:avLst/>
          </a:prstGeom>
          <a:noFill/>
        </p:spPr>
        <p:txBody>
          <a:bodyPr wrap="square" rtlCol="0">
            <a:spAutoFit/>
          </a:bodyPr>
          <a:lstStyle/>
          <a:p>
            <a:pPr algn="ctr"/>
            <a:r>
              <a:rPr lang="en-US" sz="1400" dirty="0" smtClean="0"/>
              <a:t>Clock tick 3</a:t>
            </a:r>
            <a:endParaRPr lang="en-US" sz="1400" dirty="0"/>
          </a:p>
        </p:txBody>
      </p:sp>
      <p:sp>
        <p:nvSpPr>
          <p:cNvPr id="26" name="TextBox 25"/>
          <p:cNvSpPr txBox="1"/>
          <p:nvPr/>
        </p:nvSpPr>
        <p:spPr>
          <a:xfrm>
            <a:off x="6976872" y="1568926"/>
            <a:ext cx="1252728" cy="307777"/>
          </a:xfrm>
          <a:prstGeom prst="rect">
            <a:avLst/>
          </a:prstGeom>
          <a:noFill/>
        </p:spPr>
        <p:txBody>
          <a:bodyPr wrap="square" rtlCol="0">
            <a:spAutoFit/>
          </a:bodyPr>
          <a:lstStyle/>
          <a:p>
            <a:pPr algn="ctr"/>
            <a:r>
              <a:rPr lang="en-US" sz="1400" dirty="0" smtClean="0"/>
              <a:t>Clock tick 4</a:t>
            </a:r>
            <a:endParaRPr lang="en-US" sz="1400" dirty="0"/>
          </a:p>
        </p:txBody>
      </p:sp>
      <p:sp>
        <p:nvSpPr>
          <p:cNvPr id="3" name="TextBox 2"/>
          <p:cNvSpPr txBox="1"/>
          <p:nvPr/>
        </p:nvSpPr>
        <p:spPr>
          <a:xfrm>
            <a:off x="3810000" y="1261149"/>
            <a:ext cx="1517904" cy="307777"/>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Page references</a:t>
            </a:r>
            <a:endParaRPr lang="en-US" sz="1400" dirty="0">
              <a:effectLst>
                <a:outerShdw blurRad="38100" dist="38100" dir="2700000" algn="tl">
                  <a:srgbClr val="000000">
                    <a:alpha val="43137"/>
                  </a:srgbClr>
                </a:outerShdw>
              </a:effectLst>
            </a:endParaRPr>
          </a:p>
        </p:txBody>
      </p:sp>
      <p:sp>
        <p:nvSpPr>
          <p:cNvPr id="27" name="TextBox 26"/>
          <p:cNvSpPr txBox="1"/>
          <p:nvPr/>
        </p:nvSpPr>
        <p:spPr>
          <a:xfrm rot="16200000">
            <a:off x="2066" y="4379218"/>
            <a:ext cx="758952" cy="307777"/>
          </a:xfrm>
          <a:prstGeom prst="rect">
            <a:avLst/>
          </a:prstGeom>
          <a:noFill/>
        </p:spPr>
        <p:txBody>
          <a:bodyPr wrap="square" rtlCol="0">
            <a:spAutoFit/>
          </a:bodyPr>
          <a:lstStyle/>
          <a:p>
            <a:r>
              <a:rPr lang="en-US" sz="1400" dirty="0" smtClean="0">
                <a:effectLst>
                  <a:outerShdw blurRad="38100" dist="38100" dir="2700000" algn="tl">
                    <a:srgbClr val="000000">
                      <a:alpha val="43137"/>
                    </a:srgbClr>
                  </a:outerShdw>
                </a:effectLst>
              </a:rPr>
              <a:t>Pages</a:t>
            </a:r>
            <a:endParaRPr lang="en-US" sz="1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par>
                                <p:cTn id="30" presetID="16" presetClass="entr" presetSubtype="2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inVertical)">
                                      <p:cBhvr>
                                        <p:cTn id="40" dur="500"/>
                                        <p:tgtEl>
                                          <p:spTgt spid="26"/>
                                        </p:tgtEl>
                                      </p:cBhvr>
                                    </p:animEffect>
                                  </p:childTnLst>
                                </p:cTn>
                              </p:par>
                              <p:par>
                                <p:cTn id="41" presetID="16" presetClass="entr" presetSubtype="21"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a:t>Hardware LRU algorithm </a:t>
            </a:r>
            <a:r>
              <a:rPr lang="en-US" dirty="0" smtClean="0"/>
              <a:t>(bit </a:t>
            </a:r>
            <a:r>
              <a:rPr lang="en-US" dirty="0"/>
              <a:t>tables)</a:t>
            </a:r>
          </a:p>
        </p:txBody>
      </p:sp>
      <p:graphicFrame>
        <p:nvGraphicFramePr>
          <p:cNvPr id="5" name="Content Placeholder 4"/>
          <p:cNvGraphicFramePr>
            <a:graphicFrameLocks noGrp="1"/>
          </p:cNvGraphicFramePr>
          <p:nvPr>
            <p:ph idx="1"/>
          </p:nvPr>
        </p:nvGraphicFramePr>
        <p:xfrm>
          <a:off x="152400" y="19812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r>
                        <a:rPr lang="en-US" dirty="0" smtClean="0"/>
                        <a:t>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r>
                        <a:rPr lang="en-US" dirty="0" smtClean="0"/>
                        <a:t>1</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r>
                        <a:rPr lang="en-US" dirty="0" smtClean="0"/>
                        <a:t>2</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r>
                        <a:rPr lang="en-US" dirty="0" smtClean="0"/>
                        <a:t>3</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pPr>
              <a:defRPr/>
            </a:pPr>
            <a:fld id="{0DC3DF7D-4A40-418F-9DB6-0B6EF19DACB1}" type="slidenum">
              <a:rPr lang="en-US" smtClean="0"/>
              <a:pPr>
                <a:defRPr/>
              </a:pPr>
              <a:t>8</a:t>
            </a:fld>
            <a:endParaRPr lang="en-US" dirty="0"/>
          </a:p>
        </p:txBody>
      </p:sp>
      <p:sp>
        <p:nvSpPr>
          <p:cNvPr id="16" name="Rectangle 4"/>
          <p:cNvSpPr>
            <a:spLocks noChangeArrowheads="1"/>
          </p:cNvSpPr>
          <p:nvPr/>
        </p:nvSpPr>
        <p:spPr bwMode="auto">
          <a:xfrm>
            <a:off x="381000" y="5943600"/>
            <a:ext cx="7886700" cy="396875"/>
          </a:xfrm>
          <a:prstGeom prst="rect">
            <a:avLst/>
          </a:prstGeom>
          <a:noFill/>
          <a:ln w="12700">
            <a:noFill/>
            <a:miter lim="800000"/>
            <a:headEnd type="none" w="sm" len="sm"/>
            <a:tailEnd type="none" w="sm" len="sm"/>
          </a:ln>
        </p:spPr>
        <p:txBody>
          <a:bodyPr>
            <a:spAutoFit/>
          </a:bodyPr>
          <a:lstStyle/>
          <a:p>
            <a:r>
              <a:rPr kumimoji="1" lang="en-US" sz="2000" dirty="0">
                <a:solidFill>
                  <a:srgbClr val="990000"/>
                </a:solidFill>
                <a:latin typeface="Comic Sans MS" pitchFamily="66" charset="0"/>
              </a:rPr>
              <a:t>Reference string is: 0,1,2,3,2,1,0,3,2,3</a:t>
            </a:r>
            <a:endParaRPr kumimoji="1" lang="en-US" sz="2000" i="1" dirty="0">
              <a:solidFill>
                <a:srgbClr val="990000"/>
              </a:solidFill>
              <a:latin typeface="Comic Sans MS" pitchFamily="66" charset="0"/>
            </a:endParaRPr>
          </a:p>
        </p:txBody>
      </p:sp>
      <p:sp>
        <p:nvSpPr>
          <p:cNvPr id="3" name="Oval 2"/>
          <p:cNvSpPr/>
          <p:nvPr/>
        </p:nvSpPr>
        <p:spPr>
          <a:xfrm>
            <a:off x="228600" y="23622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p:cNvGrpSpPr/>
          <p:nvPr/>
        </p:nvGrpSpPr>
        <p:grpSpPr>
          <a:xfrm>
            <a:off x="1905000" y="1981200"/>
            <a:ext cx="1828800" cy="1828800"/>
            <a:chOff x="1905000" y="1981200"/>
            <a:chExt cx="1828800" cy="1828800"/>
          </a:xfrm>
        </p:grpSpPr>
        <p:graphicFrame>
          <p:nvGraphicFramePr>
            <p:cNvPr id="6" name="Content Placeholder 4"/>
            <p:cNvGraphicFramePr>
              <a:graphicFrameLocks/>
            </p:cNvGraphicFramePr>
            <p:nvPr>
              <p:extLst>
                <p:ext uri="{D42A27DB-BD31-4B8C-83A1-F6EECF244321}">
                  <p14:modId xmlns:p14="http://schemas.microsoft.com/office/powerpoint/2010/main" val="2125680094"/>
                </p:ext>
              </p:extLst>
            </p:nvPr>
          </p:nvGraphicFramePr>
          <p:xfrm>
            <a:off x="1905000" y="19812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Oval 16"/>
            <p:cNvSpPr/>
            <p:nvPr/>
          </p:nvSpPr>
          <p:spPr>
            <a:xfrm>
              <a:off x="1981200" y="2728512"/>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1</a:t>
              </a:r>
              <a:endParaRPr lang="en-US" sz="1600" dirty="0"/>
            </a:p>
          </p:txBody>
        </p:sp>
      </p:grpSp>
      <p:grpSp>
        <p:nvGrpSpPr>
          <p:cNvPr id="26" name="Group 25"/>
          <p:cNvGrpSpPr/>
          <p:nvPr/>
        </p:nvGrpSpPr>
        <p:grpSpPr>
          <a:xfrm>
            <a:off x="3657600" y="1981200"/>
            <a:ext cx="1828800" cy="1828800"/>
            <a:chOff x="3657600" y="1981200"/>
            <a:chExt cx="1828800" cy="1828800"/>
          </a:xfrm>
        </p:grpSpPr>
        <p:graphicFrame>
          <p:nvGraphicFramePr>
            <p:cNvPr id="9" name="Content Placeholder 4"/>
            <p:cNvGraphicFramePr>
              <a:graphicFrameLocks/>
            </p:cNvGraphicFramePr>
            <p:nvPr>
              <p:extLst>
                <p:ext uri="{D42A27DB-BD31-4B8C-83A1-F6EECF244321}">
                  <p14:modId xmlns:p14="http://schemas.microsoft.com/office/powerpoint/2010/main" val="3784057702"/>
                </p:ext>
              </p:extLst>
            </p:nvPr>
          </p:nvGraphicFramePr>
          <p:xfrm>
            <a:off x="3657600" y="19812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Oval 17"/>
            <p:cNvSpPr/>
            <p:nvPr/>
          </p:nvSpPr>
          <p:spPr>
            <a:xfrm>
              <a:off x="3733800" y="31242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2</a:t>
              </a:r>
              <a:endParaRPr lang="en-US" sz="1600" dirty="0"/>
            </a:p>
          </p:txBody>
        </p:sp>
      </p:grpSp>
      <p:grpSp>
        <p:nvGrpSpPr>
          <p:cNvPr id="27" name="Group 26"/>
          <p:cNvGrpSpPr/>
          <p:nvPr/>
        </p:nvGrpSpPr>
        <p:grpSpPr>
          <a:xfrm>
            <a:off x="5410200" y="1981200"/>
            <a:ext cx="1828800" cy="1828800"/>
            <a:chOff x="5410200" y="1981200"/>
            <a:chExt cx="1828800" cy="1828800"/>
          </a:xfrm>
        </p:grpSpPr>
        <p:graphicFrame>
          <p:nvGraphicFramePr>
            <p:cNvPr id="7" name="Content Placeholder 4"/>
            <p:cNvGraphicFramePr>
              <a:graphicFrameLocks/>
            </p:cNvGraphicFramePr>
            <p:nvPr>
              <p:extLst>
                <p:ext uri="{D42A27DB-BD31-4B8C-83A1-F6EECF244321}">
                  <p14:modId xmlns:p14="http://schemas.microsoft.com/office/powerpoint/2010/main" val="4059152552"/>
                </p:ext>
              </p:extLst>
            </p:nvPr>
          </p:nvGraphicFramePr>
          <p:xfrm>
            <a:off x="5410200" y="19812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19" name="Oval 18"/>
            <p:cNvSpPr/>
            <p:nvPr/>
          </p:nvSpPr>
          <p:spPr>
            <a:xfrm>
              <a:off x="5486400" y="35052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3</a:t>
              </a:r>
              <a:endParaRPr lang="en-US" sz="1600" dirty="0"/>
            </a:p>
          </p:txBody>
        </p:sp>
      </p:grpSp>
      <p:grpSp>
        <p:nvGrpSpPr>
          <p:cNvPr id="28" name="Group 27"/>
          <p:cNvGrpSpPr/>
          <p:nvPr/>
        </p:nvGrpSpPr>
        <p:grpSpPr>
          <a:xfrm>
            <a:off x="7162800" y="1981200"/>
            <a:ext cx="1828800" cy="1828800"/>
            <a:chOff x="7162800" y="1981200"/>
            <a:chExt cx="1828800" cy="1828800"/>
          </a:xfrm>
        </p:grpSpPr>
        <p:graphicFrame>
          <p:nvGraphicFramePr>
            <p:cNvPr id="8" name="Content Placeholder 4"/>
            <p:cNvGraphicFramePr>
              <a:graphicFrameLocks/>
            </p:cNvGraphicFramePr>
            <p:nvPr>
              <p:extLst>
                <p:ext uri="{D42A27DB-BD31-4B8C-83A1-F6EECF244321}">
                  <p14:modId xmlns:p14="http://schemas.microsoft.com/office/powerpoint/2010/main" val="3558327927"/>
                </p:ext>
              </p:extLst>
            </p:nvPr>
          </p:nvGraphicFramePr>
          <p:xfrm>
            <a:off x="7162800" y="19812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Oval 19"/>
            <p:cNvSpPr/>
            <p:nvPr/>
          </p:nvSpPr>
          <p:spPr>
            <a:xfrm>
              <a:off x="7239000" y="31242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2</a:t>
              </a:r>
              <a:endParaRPr lang="en-US" sz="1600" dirty="0"/>
            </a:p>
          </p:txBody>
        </p:sp>
      </p:grpSp>
      <p:grpSp>
        <p:nvGrpSpPr>
          <p:cNvPr id="29" name="Group 28"/>
          <p:cNvGrpSpPr/>
          <p:nvPr/>
        </p:nvGrpSpPr>
        <p:grpSpPr>
          <a:xfrm>
            <a:off x="152400" y="3962400"/>
            <a:ext cx="1828800" cy="1828800"/>
            <a:chOff x="152400" y="3962400"/>
            <a:chExt cx="1828800" cy="1828800"/>
          </a:xfrm>
        </p:grpSpPr>
        <p:graphicFrame>
          <p:nvGraphicFramePr>
            <p:cNvPr id="11" name="Content Placeholder 4"/>
            <p:cNvGraphicFramePr>
              <a:graphicFrameLocks/>
            </p:cNvGraphicFramePr>
            <p:nvPr>
              <p:extLst>
                <p:ext uri="{D42A27DB-BD31-4B8C-83A1-F6EECF244321}">
                  <p14:modId xmlns:p14="http://schemas.microsoft.com/office/powerpoint/2010/main" val="2138011119"/>
                </p:ext>
              </p:extLst>
            </p:nvPr>
          </p:nvGraphicFramePr>
          <p:xfrm>
            <a:off x="152400" y="39624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Oval 20"/>
            <p:cNvSpPr/>
            <p:nvPr/>
          </p:nvSpPr>
          <p:spPr>
            <a:xfrm>
              <a:off x="228600" y="47244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1</a:t>
              </a:r>
              <a:endParaRPr lang="en-US" sz="1600" dirty="0"/>
            </a:p>
          </p:txBody>
        </p:sp>
      </p:grpSp>
      <p:grpSp>
        <p:nvGrpSpPr>
          <p:cNvPr id="30" name="Group 29"/>
          <p:cNvGrpSpPr/>
          <p:nvPr/>
        </p:nvGrpSpPr>
        <p:grpSpPr>
          <a:xfrm>
            <a:off x="1905000" y="3962400"/>
            <a:ext cx="1828800" cy="1828800"/>
            <a:chOff x="1905000" y="3962400"/>
            <a:chExt cx="1828800" cy="1828800"/>
          </a:xfrm>
        </p:grpSpPr>
        <p:graphicFrame>
          <p:nvGraphicFramePr>
            <p:cNvPr id="12" name="Content Placeholder 4"/>
            <p:cNvGraphicFramePr>
              <a:graphicFrameLocks/>
            </p:cNvGraphicFramePr>
            <p:nvPr>
              <p:extLst>
                <p:ext uri="{D42A27DB-BD31-4B8C-83A1-F6EECF244321}">
                  <p14:modId xmlns:p14="http://schemas.microsoft.com/office/powerpoint/2010/main" val="867505104"/>
                </p:ext>
              </p:extLst>
            </p:nvPr>
          </p:nvGraphicFramePr>
          <p:xfrm>
            <a:off x="1905000" y="39624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Oval 21"/>
            <p:cNvSpPr/>
            <p:nvPr/>
          </p:nvSpPr>
          <p:spPr>
            <a:xfrm>
              <a:off x="1981200" y="43434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0</a:t>
              </a:r>
              <a:endParaRPr lang="en-US" sz="1600" dirty="0"/>
            </a:p>
          </p:txBody>
        </p:sp>
      </p:grpSp>
      <p:grpSp>
        <p:nvGrpSpPr>
          <p:cNvPr id="31" name="Group 30"/>
          <p:cNvGrpSpPr/>
          <p:nvPr/>
        </p:nvGrpSpPr>
        <p:grpSpPr>
          <a:xfrm>
            <a:off x="3657600" y="3962400"/>
            <a:ext cx="1828800" cy="1828800"/>
            <a:chOff x="3657600" y="3962400"/>
            <a:chExt cx="1828800" cy="1828800"/>
          </a:xfrm>
        </p:grpSpPr>
        <p:graphicFrame>
          <p:nvGraphicFramePr>
            <p:cNvPr id="15" name="Content Placeholder 4"/>
            <p:cNvGraphicFramePr>
              <a:graphicFrameLocks/>
            </p:cNvGraphicFramePr>
            <p:nvPr>
              <p:extLst>
                <p:ext uri="{D42A27DB-BD31-4B8C-83A1-F6EECF244321}">
                  <p14:modId xmlns:p14="http://schemas.microsoft.com/office/powerpoint/2010/main" val="4012004003"/>
                </p:ext>
              </p:extLst>
            </p:nvPr>
          </p:nvGraphicFramePr>
          <p:xfrm>
            <a:off x="3657600" y="39624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23" name="Oval 22"/>
            <p:cNvSpPr/>
            <p:nvPr/>
          </p:nvSpPr>
          <p:spPr>
            <a:xfrm>
              <a:off x="3733800" y="54864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3</a:t>
              </a:r>
              <a:endParaRPr lang="en-US" sz="1600" dirty="0"/>
            </a:p>
          </p:txBody>
        </p:sp>
      </p:grpSp>
      <p:grpSp>
        <p:nvGrpSpPr>
          <p:cNvPr id="32" name="Group 31"/>
          <p:cNvGrpSpPr/>
          <p:nvPr/>
        </p:nvGrpSpPr>
        <p:grpSpPr>
          <a:xfrm>
            <a:off x="5410200" y="3962400"/>
            <a:ext cx="1828800" cy="1828800"/>
            <a:chOff x="5410200" y="3962400"/>
            <a:chExt cx="1828800" cy="1828800"/>
          </a:xfrm>
        </p:grpSpPr>
        <p:graphicFrame>
          <p:nvGraphicFramePr>
            <p:cNvPr id="13" name="Content Placeholder 4"/>
            <p:cNvGraphicFramePr>
              <a:graphicFrameLocks/>
            </p:cNvGraphicFramePr>
            <p:nvPr>
              <p:extLst>
                <p:ext uri="{D42A27DB-BD31-4B8C-83A1-F6EECF244321}">
                  <p14:modId xmlns:p14="http://schemas.microsoft.com/office/powerpoint/2010/main" val="2575568182"/>
                </p:ext>
              </p:extLst>
            </p:nvPr>
          </p:nvGraphicFramePr>
          <p:xfrm>
            <a:off x="5410200" y="39624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4" name="Oval 23"/>
            <p:cNvSpPr/>
            <p:nvPr/>
          </p:nvSpPr>
          <p:spPr>
            <a:xfrm>
              <a:off x="5486400" y="51054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2</a:t>
              </a:r>
              <a:endParaRPr lang="en-US" sz="1600" dirty="0"/>
            </a:p>
          </p:txBody>
        </p:sp>
      </p:grpSp>
      <p:grpSp>
        <p:nvGrpSpPr>
          <p:cNvPr id="33" name="Group 32"/>
          <p:cNvGrpSpPr/>
          <p:nvPr/>
        </p:nvGrpSpPr>
        <p:grpSpPr>
          <a:xfrm>
            <a:off x="7162800" y="3962400"/>
            <a:ext cx="1828800" cy="1828800"/>
            <a:chOff x="7162800" y="3962400"/>
            <a:chExt cx="1828800" cy="1828800"/>
          </a:xfrm>
        </p:grpSpPr>
        <p:graphicFrame>
          <p:nvGraphicFramePr>
            <p:cNvPr id="14" name="Content Placeholder 4"/>
            <p:cNvGraphicFramePr>
              <a:graphicFrameLocks/>
            </p:cNvGraphicFramePr>
            <p:nvPr>
              <p:extLst>
                <p:ext uri="{D42A27DB-BD31-4B8C-83A1-F6EECF244321}">
                  <p14:modId xmlns:p14="http://schemas.microsoft.com/office/powerpoint/2010/main" val="3123938190"/>
                </p:ext>
              </p:extLst>
            </p:nvPr>
          </p:nvGraphicFramePr>
          <p:xfrm>
            <a:off x="7162800" y="3962400"/>
            <a:ext cx="1828800" cy="1828800"/>
          </p:xfrm>
          <a:graphic>
            <a:graphicData uri="http://schemas.openxmlformats.org/drawingml/2006/table">
              <a:tbl>
                <a:tblPr firstRow="1" bandRow="1">
                  <a:tableStyleId>{2D5ABB26-0587-4C30-8999-92F81FD0307C}</a:tableStyleId>
                </a:tblPr>
                <a:tblGrid>
                  <a:gridCol w="365760"/>
                  <a:gridCol w="365760"/>
                  <a:gridCol w="365760"/>
                  <a:gridCol w="365760"/>
                  <a:gridCol w="365760"/>
                </a:tblGrid>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47472">
                  <a:tc>
                    <a:txBody>
                      <a:bodyPr/>
                      <a:lstStyle/>
                      <a:p>
                        <a:pPr algn="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25" name="Oval 24"/>
            <p:cNvSpPr/>
            <p:nvPr/>
          </p:nvSpPr>
          <p:spPr>
            <a:xfrm>
              <a:off x="7239000" y="5486400"/>
              <a:ext cx="304800" cy="3048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3</a:t>
              </a:r>
              <a:endParaRPr lang="en-U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arn(inVertic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arn(inVertical)">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Quick recap: global vs. local</a:t>
            </a:r>
            <a:endParaRPr lang="he-IL" smtClean="0"/>
          </a:p>
        </p:txBody>
      </p:sp>
      <p:sp>
        <p:nvSpPr>
          <p:cNvPr id="26627" name="Content Placeholder 2"/>
          <p:cNvSpPr>
            <a:spLocks noGrp="1"/>
          </p:cNvSpPr>
          <p:nvPr>
            <p:ph idx="1"/>
          </p:nvPr>
        </p:nvSpPr>
        <p:spPr/>
        <p:txBody>
          <a:bodyPr>
            <a:normAutofit fontScale="92500" lnSpcReduction="10000"/>
          </a:bodyPr>
          <a:lstStyle/>
          <a:p>
            <a:pPr>
              <a:lnSpc>
                <a:spcPct val="90000"/>
              </a:lnSpc>
            </a:pPr>
            <a:r>
              <a:rPr lang="en-US" dirty="0"/>
              <a:t>The scope of the page replacement policy can be:</a:t>
            </a:r>
          </a:p>
          <a:p>
            <a:pPr lvl="1">
              <a:lnSpc>
                <a:spcPct val="90000"/>
              </a:lnSpc>
            </a:pPr>
            <a:r>
              <a:rPr lang="en-US" dirty="0">
                <a:effectLst>
                  <a:outerShdw blurRad="38100" dist="38100" dir="2700000" algn="tl">
                    <a:srgbClr val="000000">
                      <a:alpha val="43137"/>
                    </a:srgbClr>
                  </a:outerShdw>
                </a:effectLst>
              </a:rPr>
              <a:t>Local: </a:t>
            </a:r>
            <a:r>
              <a:rPr lang="en-US" dirty="0"/>
              <a:t>choose a page to remove only among the pages of the process that caused the page fault</a:t>
            </a:r>
          </a:p>
          <a:p>
            <a:pPr lvl="1">
              <a:lnSpc>
                <a:spcPct val="90000"/>
              </a:lnSpc>
            </a:pPr>
            <a:r>
              <a:rPr lang="en-US" dirty="0">
                <a:effectLst>
                  <a:outerShdw blurRad="38100" dist="38100" dir="2700000" algn="tl">
                    <a:srgbClr val="000000">
                      <a:alpha val="43137"/>
                    </a:srgbClr>
                  </a:outerShdw>
                </a:effectLst>
              </a:rPr>
              <a:t>Global:</a:t>
            </a:r>
            <a:r>
              <a:rPr lang="en-US" dirty="0"/>
              <a:t> choose a page to remove from all pages in main memory, independent of the process</a:t>
            </a:r>
          </a:p>
          <a:p>
            <a:pPr>
              <a:lnSpc>
                <a:spcPct val="90000"/>
              </a:lnSpc>
            </a:pPr>
            <a:r>
              <a:rPr lang="en-US" dirty="0"/>
              <a:t>Global policies are more </a:t>
            </a:r>
            <a:r>
              <a:rPr lang="en-US" dirty="0" smtClean="0"/>
              <a:t>efficient</a:t>
            </a:r>
          </a:p>
          <a:p>
            <a:pPr lvl="1">
              <a:lnSpc>
                <a:spcPct val="90000"/>
              </a:lnSpc>
            </a:pPr>
            <a:r>
              <a:rPr lang="en-US" dirty="0" smtClean="0"/>
              <a:t>Dynamically </a:t>
            </a:r>
            <a:r>
              <a:rPr lang="en-US" dirty="0"/>
              <a:t>allocate page frames among the runnable processes. This is useful when the size of a </a:t>
            </a:r>
            <a:r>
              <a:rPr lang="en-US" i="1" dirty="0"/>
              <a:t>WS</a:t>
            </a:r>
            <a:r>
              <a:rPr lang="en-US" dirty="0"/>
              <a:t> is dynamically changing</a:t>
            </a:r>
            <a:r>
              <a:rPr lang="en-US" dirty="0" smtClean="0"/>
              <a:t>.</a:t>
            </a:r>
            <a:endParaRPr lang="en-US" dirty="0"/>
          </a:p>
          <a:p>
            <a:pPr>
              <a:lnSpc>
                <a:spcPct val="90000"/>
              </a:lnSpc>
            </a:pPr>
            <a:r>
              <a:rPr lang="en-US" dirty="0" smtClean="0"/>
              <a:t>Local </a:t>
            </a:r>
            <a:r>
              <a:rPr lang="en-US" dirty="0"/>
              <a:t>policies may have variable allocation of pages per process (“working set”)</a:t>
            </a:r>
            <a:endParaRPr lang="he-IL" dirty="0"/>
          </a:p>
        </p:txBody>
      </p:sp>
      <p:sp>
        <p:nvSpPr>
          <p:cNvPr id="2" name="Slide Number Placeholder 1"/>
          <p:cNvSpPr>
            <a:spLocks noGrp="1"/>
          </p:cNvSpPr>
          <p:nvPr>
            <p:ph type="sldNum" sz="quarter" idx="12"/>
          </p:nvPr>
        </p:nvSpPr>
        <p:spPr/>
        <p:txBody>
          <a:bodyPr/>
          <a:lstStyle/>
          <a:p>
            <a:pPr>
              <a:defRPr/>
            </a:pPr>
            <a:fld id="{0DC3DF7D-4A40-418F-9DB6-0B6EF19DACB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5506</TotalTime>
  <Words>1981</Words>
  <Application>Microsoft Office PowerPoint</Application>
  <PresentationFormat>On-screen Show (4:3)</PresentationFormat>
  <Paragraphs>963</Paragraphs>
  <Slides>22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Comic Sans MS</vt:lpstr>
      <vt:lpstr>Courier New</vt:lpstr>
      <vt:lpstr>Times New Roman</vt:lpstr>
      <vt:lpstr>Wingdings</vt:lpstr>
      <vt:lpstr>Office Theme</vt:lpstr>
      <vt:lpstr>Document</vt:lpstr>
      <vt:lpstr>Operating Systems</vt:lpstr>
      <vt:lpstr>Page replacement algorithms</vt:lpstr>
      <vt:lpstr>Optimal</vt:lpstr>
      <vt:lpstr>FIFO/FIFO Second-chance</vt:lpstr>
      <vt:lpstr>2nd chance FIFO (clock)</vt:lpstr>
      <vt:lpstr>Least Recently Used (LRU)</vt:lpstr>
      <vt:lpstr>Modified NFU (Aging)</vt:lpstr>
      <vt:lpstr>Hardware LRU algorithm (bit tables)</vt:lpstr>
      <vt:lpstr>Quick recap: global vs. local</vt:lpstr>
      <vt:lpstr>Local vs. global algorithms</vt:lpstr>
      <vt:lpstr>Question 1</vt:lpstr>
      <vt:lpstr>Question 1</vt:lpstr>
      <vt:lpstr>Question 2</vt:lpstr>
      <vt:lpstr>Question 2: FIFO</vt:lpstr>
      <vt:lpstr>Question 2: LRU</vt:lpstr>
      <vt:lpstr>Question 2: Optimal</vt:lpstr>
      <vt:lpstr>Question 3 – 2001 a</vt:lpstr>
      <vt:lpstr>Question 3 – 2001 a</vt:lpstr>
      <vt:lpstr>Question 3 – 2001 a</vt:lpstr>
      <vt:lpstr>Question 3 – 2001 a</vt:lpstr>
      <vt:lpstr>Question 4</vt:lpstr>
      <vt:lpstr>Question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102</dc:title>
  <dc:creator>Vadim Levit</dc:creator>
  <cp:lastModifiedBy>Vadim Levit</cp:lastModifiedBy>
  <cp:revision>151</cp:revision>
  <dcterms:created xsi:type="dcterms:W3CDTF">2009-06-20T08:47:03Z</dcterms:created>
  <dcterms:modified xsi:type="dcterms:W3CDTF">2017-05-21T06:22:45Z</dcterms:modified>
</cp:coreProperties>
</file>