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34"/>
  </p:notesMasterIdLst>
  <p:sldIdLst>
    <p:sldId id="256" r:id="rId3"/>
    <p:sldId id="293" r:id="rId4"/>
    <p:sldId id="295" r:id="rId5"/>
    <p:sldId id="291" r:id="rId6"/>
    <p:sldId id="278" r:id="rId7"/>
    <p:sldId id="279" r:id="rId8"/>
    <p:sldId id="342" r:id="rId9"/>
    <p:sldId id="345" r:id="rId10"/>
    <p:sldId id="343" r:id="rId11"/>
    <p:sldId id="344" r:id="rId12"/>
    <p:sldId id="332" r:id="rId13"/>
    <p:sldId id="340" r:id="rId14"/>
    <p:sldId id="333" r:id="rId15"/>
    <p:sldId id="334" r:id="rId16"/>
    <p:sldId id="341" r:id="rId17"/>
    <p:sldId id="313" r:id="rId18"/>
    <p:sldId id="306" r:id="rId19"/>
    <p:sldId id="305" r:id="rId20"/>
    <p:sldId id="346" r:id="rId21"/>
    <p:sldId id="307" r:id="rId22"/>
    <p:sldId id="308" r:id="rId23"/>
    <p:sldId id="309" r:id="rId24"/>
    <p:sldId id="310" r:id="rId25"/>
    <p:sldId id="311" r:id="rId26"/>
    <p:sldId id="312" r:id="rId27"/>
    <p:sldId id="323" r:id="rId28"/>
    <p:sldId id="324" r:id="rId29"/>
    <p:sldId id="325" r:id="rId30"/>
    <p:sldId id="326" r:id="rId31"/>
    <p:sldId id="327" r:id="rId32"/>
    <p:sldId id="328" r:id="rId33"/>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02" autoAdjust="0"/>
  </p:normalViewPr>
  <p:slideViewPr>
    <p:cSldViewPr>
      <p:cViewPr varScale="1">
        <p:scale>
          <a:sx n="77" d="100"/>
          <a:sy n="77" d="100"/>
        </p:scale>
        <p:origin x="106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1F4A6-F953-4DE2-8637-84E7BDC1B281}" type="datetimeFigureOut">
              <a:rPr lang="en-US" smtClean="0"/>
              <a:pPr/>
              <a:t>5/28/2017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BF1409-168F-41F3-97B5-3E22CBFB23EF}" type="slidenum">
              <a:rPr lang="en-US" smtClean="0"/>
              <a:pPr/>
              <a:t>‹#›</a:t>
            </a:fld>
            <a:endParaRPr lang="en-US" dirty="0"/>
          </a:p>
        </p:txBody>
      </p:sp>
    </p:spTree>
    <p:extLst>
      <p:ext uri="{BB962C8B-B14F-4D97-AF65-F5344CB8AC3E}">
        <p14:creationId xmlns:p14="http://schemas.microsoft.com/office/powerpoint/2010/main" val="248389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http://download.oracle.com/javase/6/docs/api/java/lang/Object.html#notify%28%29</a:t>
            </a:r>
          </a:p>
          <a:p>
            <a:r>
              <a:rPr lang="en-US" dirty="0" smtClean="0"/>
              <a:t>Wakes up a single thread that is waiting on this object's monitor. If any threads are waiting on this object, one of them is chosen to be awakened. The choice is arbitrary and occurs at the discretion of the implementation. A thread waits on an object's monitor by calling one of the wait methods. The awakened thread will not be able to proceed until the current thread relinquishes the lock on this object. The awakened thread will compete in the usual manner with any other threads that might be actively competing to synchronize on this object; for example, the awakened thread enjoys no reliable privilege or disadvantage in being the next thread to lock this object. </a:t>
            </a:r>
          </a:p>
          <a:p>
            <a:endParaRPr lang="en-US" dirty="0"/>
          </a:p>
        </p:txBody>
      </p:sp>
      <p:sp>
        <p:nvSpPr>
          <p:cNvPr id="4" name="Slide Number Placeholder 3"/>
          <p:cNvSpPr>
            <a:spLocks noGrp="1"/>
          </p:cNvSpPr>
          <p:nvPr>
            <p:ph type="sldNum" sz="quarter" idx="10"/>
          </p:nvPr>
        </p:nvSpPr>
        <p:spPr/>
        <p:txBody>
          <a:bodyPr/>
          <a:lstStyle/>
          <a:p>
            <a:fld id="{62BF1409-168F-41F3-97B5-3E22CBFB23EF}" type="slidenum">
              <a:rPr lang="en-US" smtClean="0"/>
              <a:pPr/>
              <a:t>3</a:t>
            </a:fld>
            <a:endParaRPr lang="en-US" dirty="0"/>
          </a:p>
        </p:txBody>
      </p:sp>
    </p:spTree>
    <p:extLst>
      <p:ext uri="{BB962C8B-B14F-4D97-AF65-F5344CB8AC3E}">
        <p14:creationId xmlns:p14="http://schemas.microsoft.com/office/powerpoint/2010/main" val="38397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2BF1409-168F-41F3-97B5-3E22CBFB23EF}" type="slidenum">
              <a:rPr lang="en-US" smtClean="0"/>
              <a:pPr/>
              <a:t>11</a:t>
            </a:fld>
            <a:endParaRPr lang="en-US" dirty="0"/>
          </a:p>
        </p:txBody>
      </p:sp>
    </p:spTree>
    <p:extLst>
      <p:ext uri="{BB962C8B-B14F-4D97-AF65-F5344CB8AC3E}">
        <p14:creationId xmlns:p14="http://schemas.microsoft.com/office/powerpoint/2010/main" val="67796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62BF1409-168F-41F3-97B5-3E22CBFB23EF}" type="slidenum">
              <a:rPr lang="en-US" smtClean="0"/>
              <a:pPr/>
              <a:t>12</a:t>
            </a:fld>
            <a:endParaRPr lang="en-US" dirty="0"/>
          </a:p>
        </p:txBody>
      </p:sp>
    </p:spTree>
    <p:extLst>
      <p:ext uri="{BB962C8B-B14F-4D97-AF65-F5344CB8AC3E}">
        <p14:creationId xmlns:p14="http://schemas.microsoft.com/office/powerpoint/2010/main" val="677965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leave function remains</a:t>
            </a:r>
            <a:r>
              <a:rPr lang="en-US" baseline="0" dirty="0" smtClean="0"/>
              <a:t> the same</a:t>
            </a:r>
          </a:p>
          <a:p>
            <a:r>
              <a:rPr lang="en-US" baseline="0" dirty="0" smtClean="0"/>
              <a:t>Note: direction 0 attempts to do a down to new_mutex only when it attempts to grab the tunnel. In contrast, any access to the tunnel by direction 1 processes is regulated with downs and ups on new_mutex.</a:t>
            </a:r>
            <a:endParaRPr lang="en-US" dirty="0"/>
          </a:p>
        </p:txBody>
      </p:sp>
      <p:sp>
        <p:nvSpPr>
          <p:cNvPr id="4" name="Slide Number Placeholder 3"/>
          <p:cNvSpPr>
            <a:spLocks noGrp="1"/>
          </p:cNvSpPr>
          <p:nvPr>
            <p:ph type="sldNum" sz="quarter" idx="10"/>
          </p:nvPr>
        </p:nvSpPr>
        <p:spPr/>
        <p:txBody>
          <a:bodyPr/>
          <a:lstStyle/>
          <a:p>
            <a:fld id="{62BF1409-168F-41F3-97B5-3E22CBFB23EF}" type="slidenum">
              <a:rPr lang="en-US" smtClean="0"/>
              <a:pPr/>
              <a:t>20</a:t>
            </a:fld>
            <a:endParaRPr lang="en-US" dirty="0"/>
          </a:p>
        </p:txBody>
      </p:sp>
    </p:spTree>
    <p:extLst>
      <p:ext uri="{BB962C8B-B14F-4D97-AF65-F5344CB8AC3E}">
        <p14:creationId xmlns:p14="http://schemas.microsoft.com/office/powerpoint/2010/main" val="267749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1702E6D1-4B1E-419B-BA90-B57E263B4D44}"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10EE545-8F63-4875-AA25-A8E05FB74CB8}"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BE57BEC-9B92-4AD6-9FAB-0EE46215265F}"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83FD640-3B1D-44F2-8E76-6C19BBD8E747}"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0A44581-FAC9-4A54-AA62-BECBF013B54F}"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E47E273-E5AC-4D25-9A79-C300BCF8CA97}"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2B1224-0FC8-47E5-A14A-57A30819923D}" type="datetime1">
              <a:rPr lang="en-US" smtClean="0">
                <a:solidFill>
                  <a:prstClr val="black">
                    <a:tint val="75000"/>
                  </a:prstClr>
                </a:solidFill>
              </a: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4ED304-B285-4828-AF35-656D9DCDC0EF}" type="datetime1">
              <a:rPr lang="en-US" smtClean="0">
                <a:solidFill>
                  <a:prstClr val="black">
                    <a:tint val="75000"/>
                  </a:prstClr>
                </a:solidFill>
              </a: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3E52A-2BBB-489A-A24C-68C7CF87AF9A}" type="datetime1">
              <a:rPr lang="en-US" smtClean="0">
                <a:solidFill>
                  <a:prstClr val="black">
                    <a:tint val="75000"/>
                  </a:prstClr>
                </a:solidFill>
              </a: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34B529-9325-443C-866B-456247410755}" type="datetime1">
              <a:rPr lang="en-US" smtClean="0">
                <a:solidFill>
                  <a:prstClr val="black">
                    <a:tint val="75000"/>
                  </a:prstClr>
                </a:solidFill>
              </a:rPr>
              <a:pPr/>
              <a:t>5/28/2017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E94108-AD7F-4597-9C3B-1BBDD669CC8E}" type="datetime1">
              <a:rPr lang="en-US" smtClean="0">
                <a:solidFill>
                  <a:prstClr val="black">
                    <a:tint val="75000"/>
                  </a:prstClr>
                </a:solidFill>
              </a:rPr>
              <a:pPr/>
              <a:t>5/28/2017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D254A-D46D-4293-AB7D-22BE71891EE6}" type="datetime1">
              <a:rPr lang="en-US" smtClean="0">
                <a:solidFill>
                  <a:prstClr val="black">
                    <a:tint val="75000"/>
                  </a:prstClr>
                </a:solidFill>
              </a:rPr>
              <a:pPr/>
              <a:t>5/28/2017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A89AF-9CCD-42BE-AE80-9B8BD57C382D}" type="datetime1">
              <a:rPr lang="en-US" smtClean="0">
                <a:solidFill>
                  <a:prstClr val="black">
                    <a:tint val="75000"/>
                  </a:prstClr>
                </a:solidFill>
              </a:rPr>
              <a:pPr/>
              <a:t>5/28/2017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C6EBD-C769-4153-A400-0B72A4ED1206}" type="datetime1">
              <a:rPr lang="en-US" smtClean="0">
                <a:solidFill>
                  <a:prstClr val="black">
                    <a:tint val="75000"/>
                  </a:prstClr>
                </a:solidFill>
              </a:rPr>
              <a:pPr/>
              <a:t>5/28/2017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63099C0-BB2C-4930-89E9-B642F9803165}"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9D42644-DD45-4DD0-AC1F-4C109F5A85F0}"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086C4-93A1-4FE8-BBA3-BA760208F334}" type="datetime1">
              <a:rPr lang="en-US" smtClean="0">
                <a:solidFill>
                  <a:prstClr val="black">
                    <a:tint val="75000"/>
                  </a:prstClr>
                </a:solidFill>
              </a:rPr>
              <a:pPr/>
              <a:t>5/28/2017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1870-F306-4E36-AD7A-E6C4214B3EA3}" type="datetime1">
              <a:rPr lang="en-US" smtClean="0">
                <a:solidFill>
                  <a:prstClr val="black">
                    <a:tint val="75000"/>
                  </a:prstClr>
                </a:solidFill>
              </a: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3082A5-7D65-409C-AF02-DE26359DA156}" type="datetime1">
              <a:rPr lang="en-US" smtClean="0">
                <a:solidFill>
                  <a:prstClr val="black">
                    <a:tint val="75000"/>
                  </a:prstClr>
                </a:solidFill>
              </a: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C2900473-B1A8-42CD-A186-DAC259411AD7}" type="slidenum">
              <a:rPr lang="en-US" smtClean="0">
                <a:solidFill>
                  <a:prstClr val="black">
                    <a:tint val="75000"/>
                  </a:prstClr>
                </a:solidFill>
              </a:rPr>
              <a:pPr/>
              <a:t>‹#›</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11A4B03-82E2-404A-BE9C-E5F8228F87D9}"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8351060-D4B4-493C-BBAD-FF57264B54AF}"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6C65F94-EF1A-44D8-864F-E7B883E21314}"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7D9A13D-7433-4AB4-B333-54A7D7A13EE6}"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78A42D-E1EF-4DD2-ACCC-B196992B997A}"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7D06372-9521-4E9E-8BDC-25E7B5813CED}"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38616C5-83A5-4656-906A-C3C43865DB66}"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F62F51F-56B7-4FAD-A32F-180F9AD1015A}"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9B2E61B-210F-4B28-9394-0062FD9BB6CF}"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2F083A0-008D-4B24-856E-50661E20D177}"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5148D4-9F24-4610-AFF9-2BF17F2426A1}"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BBC4222-B830-455F-AC65-63CACCACD8A4}"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4EAD45E-F0B6-4212-8956-A7CF93D4BC0C}" type="datetime1">
              <a:rPr lang="en-US" smtClean="0">
                <a:solidFill>
                  <a:prstClr val="black">
                    <a:tint val="75000"/>
                  </a:prstClr>
                </a:solidFill>
              </a:rPr>
              <a:pPr>
                <a:defRPr/>
              </a:pPr>
              <a:t>5/28/2017</a:t>
            </a:fld>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C21A84C-735F-4D3A-A56F-0FD88A427955}" type="slidenum">
              <a:rPr lang="en-US">
                <a:solidFill>
                  <a:prstClr val="black">
                    <a:tint val="75000"/>
                  </a:prstClr>
                </a:solidFill>
              </a:rPr>
              <a:pPr>
                <a:defRPr/>
              </a:pPr>
              <a:t>‹#›</a:t>
            </a:fld>
            <a:endParaRPr lang="en-US" dirty="0">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rtl="0">
              <a:defRPr/>
            </a:pPr>
            <a:fld id="{DDDD3FD8-8BF3-48BF-8374-62D5664C104F}" type="datetime1">
              <a:rPr lang="en-US" smtClean="0">
                <a:solidFill>
                  <a:prstClr val="black">
                    <a:tint val="75000"/>
                  </a:prstClr>
                </a:solidFill>
              </a:rPr>
              <a:pPr rtl="0">
                <a:defRPr/>
              </a:pPr>
              <a:t>5/28/2017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rtl="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rtl="0">
              <a:defRPr/>
            </a:pPr>
            <a:fld id="{51A4147C-B81F-4779-A556-CA479026FC7A}" type="slidenum">
              <a:rPr lang="en-US">
                <a:solidFill>
                  <a:prstClr val="black">
                    <a:tint val="75000"/>
                  </a:prstClr>
                </a:solidFill>
              </a:rPr>
              <a:pPr rtl="0">
                <a:defRPr/>
              </a:p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4DC96C6-8467-45D6-B203-71299C3CAD78}" type="datetime1">
              <a:rPr lang="en-US" smtClean="0">
                <a:solidFill>
                  <a:prstClr val="black">
                    <a:tint val="75000"/>
                  </a:prstClr>
                </a:solidFill>
              </a:rPr>
              <a:pPr rtl="0"/>
              <a:t>5/28/2017</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900473-B1A8-42CD-A186-DAC259411AD7}" type="slidenum">
              <a:rPr lang="en-US" smtClean="0">
                <a:solidFill>
                  <a:prstClr val="black">
                    <a:tint val="75000"/>
                  </a:prstClr>
                </a:solidFill>
              </a:rPr>
              <a:pPr rtl="0"/>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US" dirty="0" smtClean="0"/>
              <a:t>Operating Systems</a:t>
            </a:r>
          </a:p>
        </p:txBody>
      </p:sp>
      <p:sp>
        <p:nvSpPr>
          <p:cNvPr id="3" name="Subtitle 2"/>
          <p:cNvSpPr>
            <a:spLocks noGrp="1"/>
          </p:cNvSpPr>
          <p:nvPr>
            <p:ph type="subTitle" idx="1"/>
          </p:nvPr>
        </p:nvSpPr>
        <p:spPr/>
        <p:txBody>
          <a:bodyPr rtlCol="0">
            <a:normAutofit/>
          </a:bodyPr>
          <a:lstStyle/>
          <a:p>
            <a:pPr fontAlgn="auto">
              <a:spcAft>
                <a:spcPts val="0"/>
              </a:spcAft>
              <a:buFont typeface="Arial" pitchFamily="34" charset="0"/>
              <a:buNone/>
              <a:defRPr/>
            </a:pPr>
            <a:r>
              <a:rPr lang="en-US" dirty="0" smtClean="0"/>
              <a:t>Synchronization, part 3</a:t>
            </a:r>
            <a:br>
              <a:rPr lang="en-US" dirty="0" smtClean="0"/>
            </a:br>
            <a:r>
              <a:rPr lang="en-US" dirty="0" smtClean="0"/>
              <a:t>Monitors, classical sync. problems</a:t>
            </a:r>
            <a:endParaRPr lang="en-US" dirty="0"/>
          </a:p>
        </p:txBody>
      </p:sp>
      <p:sp>
        <p:nvSpPr>
          <p:cNvPr id="4" name="Slide Number Placeholder 3"/>
          <p:cNvSpPr>
            <a:spLocks noGrp="1"/>
          </p:cNvSpPr>
          <p:nvPr>
            <p:ph type="sldNum" sz="quarter" idx="12"/>
          </p:nvPr>
        </p:nvSpPr>
        <p:spPr/>
        <p:txBody>
          <a:bodyPr/>
          <a:lstStyle/>
          <a:p>
            <a:pPr>
              <a:defRPr/>
            </a:pPr>
            <a:fld id="{D10EE545-8F63-4875-AA25-A8E05FB74CB8}" type="slidenum">
              <a:rPr lang="en-US" smtClean="0">
                <a:solidFill>
                  <a:prstClr val="black">
                    <a:tint val="75000"/>
                  </a:prstClr>
                </a:solidFill>
              </a:rPr>
              <a:pPr>
                <a:defRPr/>
              </a:pPr>
              <a:t>1</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Hoare monitors, Moed A 2010</a:t>
            </a:r>
            <a:endParaRPr lang="en-US" dirty="0"/>
          </a:p>
        </p:txBody>
      </p:sp>
      <p:sp>
        <p:nvSpPr>
          <p:cNvPr id="3" name="Content Placeholder 2"/>
          <p:cNvSpPr>
            <a:spLocks noGrp="1"/>
          </p:cNvSpPr>
          <p:nvPr>
            <p:ph idx="1"/>
          </p:nvPr>
        </p:nvSpPr>
        <p:spPr/>
        <p:txBody>
          <a:bodyPr>
            <a:noAutofit/>
          </a:bodyPr>
          <a:lstStyle/>
          <a:p>
            <a:pPr marL="0">
              <a:buNone/>
            </a:pPr>
            <a:r>
              <a:rPr lang="en-US" sz="2400" dirty="0" smtClean="0"/>
              <a:t>The following scenario contradicts the above claim:</a:t>
            </a:r>
          </a:p>
          <a:p>
            <a:pPr marL="0">
              <a:buNone/>
            </a:pPr>
            <a:r>
              <a:rPr lang="en-US" sz="2400" dirty="0" smtClean="0"/>
              <a:t>Assume an N sized buffer, already full. Now, consider a producer p</a:t>
            </a:r>
            <a:r>
              <a:rPr lang="en-US" sz="2400" baseline="-25000" dirty="0" smtClean="0"/>
              <a:t>1</a:t>
            </a:r>
            <a:r>
              <a:rPr lang="en-US" sz="2400" dirty="0" smtClean="0"/>
              <a:t> attempting to add a new item. Reaching line 5 p</a:t>
            </a:r>
            <a:r>
              <a:rPr lang="en-US" sz="2400" baseline="-25000" dirty="0" smtClean="0"/>
              <a:t>1</a:t>
            </a:r>
            <a:r>
              <a:rPr lang="en-US" sz="2400" dirty="0" smtClean="0"/>
              <a:t> must wait for some consumer to remove an item before it may continue. Now, we introduce a consumer c</a:t>
            </a:r>
            <a:r>
              <a:rPr lang="en-US" sz="2400" baseline="-25000" dirty="0" smtClean="0"/>
              <a:t>1</a:t>
            </a:r>
            <a:r>
              <a:rPr lang="en-US" sz="2400" dirty="0" smtClean="0"/>
              <a:t> which successfully executes the remove function – including line 15 (signal). However, unlike a regular Hoare typed monitor, instead of having p</a:t>
            </a:r>
            <a:r>
              <a:rPr lang="en-US" sz="2400" baseline="-25000" dirty="0" smtClean="0"/>
              <a:t>1</a:t>
            </a:r>
            <a:r>
              <a:rPr lang="en-US" sz="2400" dirty="0" smtClean="0"/>
              <a:t> take control of the monitor a new producer p</a:t>
            </a:r>
            <a:r>
              <a:rPr lang="en-US" sz="2400" baseline="-25000" dirty="0" smtClean="0"/>
              <a:t>2</a:t>
            </a:r>
            <a:r>
              <a:rPr lang="en-US" sz="2400" dirty="0" smtClean="0"/>
              <a:t> is added.  The monitor is taken by p</a:t>
            </a:r>
            <a:r>
              <a:rPr lang="en-US" sz="2400" baseline="-25000" dirty="0" smtClean="0"/>
              <a:t>2</a:t>
            </a:r>
            <a:r>
              <a:rPr lang="en-US" sz="2400" dirty="0" smtClean="0"/>
              <a:t> which executes the entire insert() function. Finally, p</a:t>
            </a:r>
            <a:r>
              <a:rPr lang="en-US" sz="2400" baseline="-25000" dirty="0" smtClean="0"/>
              <a:t>1</a:t>
            </a:r>
            <a:r>
              <a:rPr lang="en-US" sz="2400" dirty="0" smtClean="0"/>
              <a:t> is granted CPU time and continues its run (line 6 to the end of the function).</a:t>
            </a:r>
            <a:br>
              <a:rPr lang="en-US" sz="2400" dirty="0" smtClean="0"/>
            </a:br>
            <a:r>
              <a:rPr lang="en-US" sz="2400" dirty="0" smtClean="0"/>
              <a:t>Result: an extra item is added to the already full buffer</a:t>
            </a:r>
            <a:endParaRPr lang="en-US" sz="2400" baseline="-25000" dirty="0" smtClean="0"/>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2836238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en-US" dirty="0" smtClean="0"/>
              <a:t>Java and monitors – Exercise</a:t>
            </a:r>
          </a:p>
        </p:txBody>
      </p:sp>
      <p:sp>
        <p:nvSpPr>
          <p:cNvPr id="19459" name="Content Placeholder 2"/>
          <p:cNvSpPr>
            <a:spLocks noGrp="1"/>
          </p:cNvSpPr>
          <p:nvPr>
            <p:ph idx="1"/>
          </p:nvPr>
        </p:nvSpPr>
        <p:spPr/>
        <p:txBody>
          <a:bodyPr/>
          <a:lstStyle/>
          <a:p>
            <a:pPr marL="0">
              <a:buFont typeface="Arial" charset="0"/>
              <a:buNone/>
            </a:pPr>
            <a:r>
              <a:rPr lang="en-US" dirty="0" smtClean="0"/>
              <a:t>Write a code snippet in Java which will enforce a FIFO waking order</a:t>
            </a:r>
            <a:r>
              <a:rPr lang="en-US" dirty="0"/>
              <a:t> </a:t>
            </a:r>
            <a:r>
              <a:rPr lang="en-US" dirty="0" smtClean="0"/>
              <a:t>(i.e., create a class in Java that will allow a programmer fair synchronization)</a:t>
            </a:r>
          </a:p>
        </p:txBody>
      </p:sp>
      <p:sp>
        <p:nvSpPr>
          <p:cNvPr id="4" name="Slide Number Placeholder 3"/>
          <p:cNvSpPr>
            <a:spLocks noGrp="1"/>
          </p:cNvSpPr>
          <p:nvPr>
            <p:ph type="sldNum" sz="quarter" idx="12"/>
          </p:nvPr>
        </p:nvSpPr>
        <p:spPr/>
        <p:txBody>
          <a:bodyPr/>
          <a:lstStyle/>
          <a:p>
            <a:pPr>
              <a:defRPr/>
            </a:pPr>
            <a:fld id="{C8785A0A-9CE1-4F4A-9820-98B3AFC25C93}" type="slidenum">
              <a:rPr lang="en-US" smtClean="0">
                <a:solidFill>
                  <a:prstClr val="black">
                    <a:tint val="75000"/>
                  </a:prstClr>
                </a:solidFill>
              </a:rPr>
              <a:pPr>
                <a:defRPr/>
              </a:pPr>
              <a:t>11</a:t>
            </a:fld>
            <a:endParaRPr lang="en-US" dirty="0">
              <a:solidFill>
                <a:prstClr val="black">
                  <a:tint val="75000"/>
                </a:prstClr>
              </a:solidFill>
            </a:endParaRPr>
          </a:p>
        </p:txBody>
      </p:sp>
    </p:spTree>
    <p:extLst>
      <p:ext uri="{BB962C8B-B14F-4D97-AF65-F5344CB8AC3E}">
        <p14:creationId xmlns:p14="http://schemas.microsoft.com/office/powerpoint/2010/main" val="4269714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en-US" dirty="0" smtClean="0"/>
              <a:t>Spurious wakeups</a:t>
            </a:r>
          </a:p>
        </p:txBody>
      </p:sp>
      <p:sp>
        <p:nvSpPr>
          <p:cNvPr id="19459" name="Content Placeholder 2"/>
          <p:cNvSpPr>
            <a:spLocks noGrp="1"/>
          </p:cNvSpPr>
          <p:nvPr>
            <p:ph idx="1"/>
          </p:nvPr>
        </p:nvSpPr>
        <p:spPr/>
        <p:txBody>
          <a:bodyPr>
            <a:normAutofit fontScale="70000" lnSpcReduction="20000"/>
          </a:bodyPr>
          <a:lstStyle/>
          <a:p>
            <a:pPr marL="114300" indent="-457200"/>
            <a:r>
              <a:rPr lang="en-US" dirty="0" smtClean="0"/>
              <a:t>On some threading API’s (e.g., for </a:t>
            </a:r>
            <a:r>
              <a:rPr lang="en-US" dirty="0" err="1" smtClean="0"/>
              <a:t>linux</a:t>
            </a:r>
            <a:r>
              <a:rPr lang="en-US" dirty="0" smtClean="0"/>
              <a:t> and windows) monitors and conditional variables are vulnerable to spurious wakeups.</a:t>
            </a:r>
          </a:p>
          <a:p>
            <a:pPr marL="114300" indent="-457200"/>
            <a:endParaRPr lang="en-US" dirty="0"/>
          </a:p>
          <a:p>
            <a:pPr marL="114300" indent="-457200"/>
            <a:r>
              <a:rPr lang="en-US" dirty="0"/>
              <a:t>Spurious wakeup describes a complication in the use of condition </a:t>
            </a:r>
            <a:r>
              <a:rPr lang="en-US" dirty="0" smtClean="0"/>
              <a:t>variables in which</a:t>
            </a:r>
            <a:r>
              <a:rPr lang="en-US" dirty="0"/>
              <a:t> a thread might be awoken from its waiting state even though no thread signaled the condition variable</a:t>
            </a:r>
            <a:r>
              <a:rPr lang="en-US" dirty="0" smtClean="0"/>
              <a:t>.</a:t>
            </a:r>
          </a:p>
          <a:p>
            <a:pPr marL="114300" indent="-457200"/>
            <a:endParaRPr lang="en-US" dirty="0"/>
          </a:p>
          <a:p>
            <a:pPr marL="114300" indent="-457200"/>
            <a:r>
              <a:rPr lang="en-US" dirty="0" smtClean="0"/>
              <a:t>Since Java uses the native threads implementation (native for the OS which is running the JVM) one must handle spurious wakeups. </a:t>
            </a:r>
            <a:r>
              <a:rPr lang="en-US" dirty="0"/>
              <a:t>For correctness it is necessary, then, to verify that the condition is indeed true after the thread has finished </a:t>
            </a:r>
            <a:r>
              <a:rPr lang="en-US" dirty="0" smtClean="0"/>
              <a:t>waiting and continue waiting otherwise. </a:t>
            </a:r>
          </a:p>
        </p:txBody>
      </p:sp>
      <p:sp>
        <p:nvSpPr>
          <p:cNvPr id="4" name="Slide Number Placeholder 3"/>
          <p:cNvSpPr>
            <a:spLocks noGrp="1"/>
          </p:cNvSpPr>
          <p:nvPr>
            <p:ph type="sldNum" sz="quarter" idx="12"/>
          </p:nvPr>
        </p:nvSpPr>
        <p:spPr/>
        <p:txBody>
          <a:bodyPr/>
          <a:lstStyle/>
          <a:p>
            <a:pPr>
              <a:defRPr/>
            </a:pPr>
            <a:fld id="{C8785A0A-9CE1-4F4A-9820-98B3AFC25C93}" type="slidenum">
              <a:rPr lang="en-US" smtClean="0">
                <a:solidFill>
                  <a:prstClr val="black">
                    <a:tint val="75000"/>
                  </a:prstClr>
                </a:solidFill>
              </a:rPr>
              <a:pPr>
                <a:defRPr/>
              </a:pPr>
              <a:t>12</a:t>
            </a:fld>
            <a:endParaRPr lang="en-US" dirty="0">
              <a:solidFill>
                <a:prstClr val="black">
                  <a:tint val="75000"/>
                </a:prstClr>
              </a:solidFill>
            </a:endParaRPr>
          </a:p>
        </p:txBody>
      </p:sp>
    </p:spTree>
    <p:extLst>
      <p:ext uri="{BB962C8B-B14F-4D97-AF65-F5344CB8AC3E}">
        <p14:creationId xmlns:p14="http://schemas.microsoft.com/office/powerpoint/2010/main" val="1945754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a:r>
              <a:rPr lang="en-US" dirty="0" smtClean="0"/>
              <a:t>Java and monitors – Solution</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buFont typeface="Arial" charset="0"/>
              <a:buNone/>
              <a:defRPr/>
            </a:pPr>
            <a:r>
              <a:rPr lang="en-US" b="1" dirty="0" smtClean="0"/>
              <a:t>class</a:t>
            </a:r>
            <a:r>
              <a:rPr lang="en-US" dirty="0" smtClean="0"/>
              <a:t> </a:t>
            </a:r>
            <a:r>
              <a:rPr lang="en-US" dirty="0" err="1" smtClean="0"/>
              <a:t>SafeMonitor</a:t>
            </a:r>
            <a:r>
              <a:rPr lang="en-US" dirty="0" smtClean="0"/>
              <a:t> </a:t>
            </a:r>
            <a:r>
              <a:rPr lang="en-US" dirty="0" smtClean="0"/>
              <a:t>{</a:t>
            </a:r>
            <a:br>
              <a:rPr lang="en-US" dirty="0" smtClean="0"/>
            </a:br>
            <a:r>
              <a:rPr lang="en-US" dirty="0" smtClean="0">
                <a:solidFill>
                  <a:schemeClr val="accent1"/>
                </a:solidFill>
              </a:rPr>
              <a:t>boolean</a:t>
            </a:r>
            <a:r>
              <a:rPr lang="en-US" dirty="0" smtClean="0"/>
              <a:t> released = false;  	</a:t>
            </a:r>
            <a:r>
              <a:rPr lang="en-US" dirty="0" smtClean="0">
                <a:solidFill>
                  <a:srgbClr val="92D050"/>
                </a:solidFill>
              </a:rPr>
              <a:t>// this flag avoids race!!!</a:t>
            </a:r>
            <a:r>
              <a:rPr lang="en-US" dirty="0" smtClean="0"/>
              <a:t>	</a:t>
            </a:r>
            <a:br>
              <a:rPr lang="en-US" dirty="0" smtClean="0"/>
            </a:br>
            <a:r>
              <a:rPr lang="en-US" dirty="0" smtClean="0"/>
              <a:t/>
            </a:r>
            <a:br>
              <a:rPr lang="en-US" dirty="0" smtClean="0"/>
            </a:br>
            <a:r>
              <a:rPr lang="en-US" b="1" dirty="0" smtClean="0"/>
              <a:t>synchronized</a:t>
            </a:r>
            <a:r>
              <a:rPr lang="en-US" dirty="0" smtClean="0"/>
              <a:t> void </a:t>
            </a:r>
            <a:r>
              <a:rPr lang="en-US" i="1" dirty="0" smtClean="0"/>
              <a:t>await</a:t>
            </a:r>
            <a:r>
              <a:rPr lang="en-US" dirty="0" smtClean="0"/>
              <a:t>() throws </a:t>
            </a:r>
            <a:r>
              <a:rPr lang="en-US" dirty="0" err="1">
                <a:solidFill>
                  <a:schemeClr val="accent1"/>
                </a:solidFill>
              </a:rPr>
              <a:t>InterruptedException</a:t>
            </a:r>
            <a:r>
              <a:rPr lang="en-US" dirty="0"/>
              <a:t> {</a:t>
            </a:r>
            <a:endParaRPr lang="en-US" dirty="0" smtClean="0"/>
          </a:p>
          <a:p>
            <a:pPr>
              <a:buFont typeface="Arial" charset="0"/>
              <a:buNone/>
              <a:defRPr/>
            </a:pPr>
            <a:r>
              <a:rPr lang="en-US" dirty="0" smtClean="0"/>
              <a:t>		</a:t>
            </a:r>
            <a:r>
              <a:rPr lang="en-US" b="1" dirty="0" smtClean="0"/>
              <a:t> while</a:t>
            </a:r>
            <a:r>
              <a:rPr lang="en-US" dirty="0" smtClean="0"/>
              <a:t> (! released) {</a:t>
            </a:r>
            <a:br>
              <a:rPr lang="en-US" dirty="0" smtClean="0"/>
            </a:br>
            <a:r>
              <a:rPr lang="en-US" dirty="0" smtClean="0"/>
              <a:t>	     wait();</a:t>
            </a:r>
            <a:endParaRPr lang="en-US" dirty="0"/>
          </a:p>
          <a:p>
            <a:pPr>
              <a:buFont typeface="Arial" charset="0"/>
              <a:buNone/>
              <a:defRPr/>
            </a:pPr>
            <a:r>
              <a:rPr lang="en-US" dirty="0" smtClean="0"/>
              <a:t>		}</a:t>
            </a:r>
            <a:br>
              <a:rPr lang="en-US" dirty="0" smtClean="0"/>
            </a:br>
            <a:r>
              <a:rPr lang="en-US" dirty="0" smtClean="0"/>
              <a:t>}</a:t>
            </a:r>
            <a:br>
              <a:rPr lang="en-US" dirty="0" smtClean="0"/>
            </a:br>
            <a:r>
              <a:rPr lang="en-US" b="1" dirty="0" smtClean="0"/>
              <a:t>synchronized</a:t>
            </a:r>
            <a:r>
              <a:rPr lang="en-US" dirty="0" smtClean="0"/>
              <a:t> void </a:t>
            </a:r>
            <a:r>
              <a:rPr lang="en-US" dirty="0" smtClean="0"/>
              <a:t>signal(){</a:t>
            </a:r>
            <a:r>
              <a:rPr lang="en-US" dirty="0" smtClean="0"/>
              <a:t/>
            </a:r>
            <a:br>
              <a:rPr lang="en-US" dirty="0" smtClean="0"/>
            </a:br>
            <a:r>
              <a:rPr lang="en-US" dirty="0" smtClean="0"/>
              <a:t>	</a:t>
            </a:r>
            <a:r>
              <a:rPr lang="en-US" b="1" dirty="0" smtClean="0"/>
              <a:t>if</a:t>
            </a:r>
            <a:r>
              <a:rPr lang="en-US" dirty="0" smtClean="0"/>
              <a:t> (! released){  </a:t>
            </a:r>
            <a:br>
              <a:rPr lang="en-US" dirty="0" smtClean="0"/>
            </a:br>
            <a:r>
              <a:rPr lang="en-US" dirty="0" smtClean="0"/>
              <a:t>		released = true;</a:t>
            </a:r>
            <a:br>
              <a:rPr lang="en-US" dirty="0" smtClean="0"/>
            </a:br>
            <a:r>
              <a:rPr lang="en-US" dirty="0" smtClean="0"/>
              <a:t>		notify();</a:t>
            </a:r>
            <a:br>
              <a:rPr lang="en-US" dirty="0" smtClean="0"/>
            </a:br>
            <a:r>
              <a:rPr lang="en-US" dirty="0" smtClean="0"/>
              <a:t>	}</a:t>
            </a:r>
            <a:br>
              <a:rPr lang="en-US" dirty="0" smtClean="0"/>
            </a:br>
            <a:r>
              <a:rPr lang="en-US" dirty="0" smtClean="0"/>
              <a:t>}</a:t>
            </a:r>
          </a:p>
          <a:p>
            <a:pPr>
              <a:buFont typeface="Arial" charset="0"/>
              <a:buNone/>
              <a:defRPr/>
            </a:pPr>
            <a:r>
              <a:rPr lang="en-US" dirty="0" smtClean="0"/>
              <a:t>}</a:t>
            </a:r>
          </a:p>
        </p:txBody>
      </p:sp>
      <p:sp>
        <p:nvSpPr>
          <p:cNvPr id="4" name="Slide Number Placeholder 3"/>
          <p:cNvSpPr>
            <a:spLocks noGrp="1"/>
          </p:cNvSpPr>
          <p:nvPr>
            <p:ph type="sldNum" sz="quarter" idx="12"/>
          </p:nvPr>
        </p:nvSpPr>
        <p:spPr/>
        <p:txBody>
          <a:bodyPr/>
          <a:lstStyle/>
          <a:p>
            <a:pPr>
              <a:defRPr/>
            </a:pPr>
            <a:fld id="{62C6508D-C30F-49F4-A3A7-F62DC7753187}"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2164980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en-US" dirty="0" smtClean="0"/>
              <a:t>Java and </a:t>
            </a:r>
            <a:r>
              <a:rPr lang="en-US" dirty="0"/>
              <a:t>monitors – Solution</a:t>
            </a:r>
            <a:endParaRPr lang="en-US" dirty="0" smtClean="0"/>
          </a:p>
        </p:txBody>
      </p:sp>
      <p:sp>
        <p:nvSpPr>
          <p:cNvPr id="21507" name="Content Placeholder 2"/>
          <p:cNvSpPr>
            <a:spLocks noGrp="1"/>
          </p:cNvSpPr>
          <p:nvPr>
            <p:ph idx="1"/>
          </p:nvPr>
        </p:nvSpPr>
        <p:spPr>
          <a:xfrm>
            <a:off x="457200" y="1196752"/>
            <a:ext cx="8229600" cy="5328592"/>
          </a:xfrm>
        </p:spPr>
        <p:txBody>
          <a:bodyPr>
            <a:normAutofit/>
          </a:bodyPr>
          <a:lstStyle/>
          <a:p>
            <a:pPr>
              <a:buFont typeface="Arial" charset="0"/>
              <a:buNone/>
            </a:pPr>
            <a:r>
              <a:rPr lang="en-US" sz="1600" b="1" dirty="0" smtClean="0"/>
              <a:t>class</a:t>
            </a:r>
            <a:r>
              <a:rPr lang="en-US" sz="1600" dirty="0" smtClean="0"/>
              <a:t> CriticalSection { 				</a:t>
            </a:r>
            <a:br>
              <a:rPr lang="en-US" sz="1600" dirty="0" smtClean="0"/>
            </a:br>
            <a:r>
              <a:rPr lang="en-US" sz="1600" dirty="0" smtClean="0"/>
              <a:t>private </a:t>
            </a:r>
            <a:r>
              <a:rPr lang="en-US" sz="1600" dirty="0" smtClean="0">
                <a:solidFill>
                  <a:schemeClr val="accent1"/>
                </a:solidFill>
              </a:rPr>
              <a:t>List&lt;</a:t>
            </a:r>
            <a:r>
              <a:rPr lang="en-US" sz="1600" dirty="0" err="1" smtClean="0">
                <a:solidFill>
                  <a:schemeClr val="accent1"/>
                </a:solidFill>
              </a:rPr>
              <a:t>SafeMonitor</a:t>
            </a:r>
            <a:r>
              <a:rPr lang="en-US" sz="1600" dirty="0" smtClean="0">
                <a:solidFill>
                  <a:schemeClr val="accent1"/>
                </a:solidFill>
              </a:rPr>
              <a:t>&gt; </a:t>
            </a:r>
            <a:r>
              <a:rPr lang="en-US" sz="1600" dirty="0" smtClean="0"/>
              <a:t>waiting; 			</a:t>
            </a:r>
            <a:r>
              <a:rPr lang="en-US" sz="1600" dirty="0" smtClean="0">
                <a:solidFill>
                  <a:srgbClr val="92D050"/>
                </a:solidFill>
              </a:rPr>
              <a:t/>
            </a:r>
            <a:br>
              <a:rPr lang="en-US" sz="1600" dirty="0" smtClean="0">
                <a:solidFill>
                  <a:srgbClr val="92D050"/>
                </a:solidFill>
              </a:rPr>
            </a:br>
            <a:r>
              <a:rPr lang="en-US" sz="1600" dirty="0" smtClean="0"/>
              <a:t>private </a:t>
            </a:r>
            <a:r>
              <a:rPr lang="en-US" sz="1600" dirty="0" err="1" smtClean="0">
                <a:solidFill>
                  <a:schemeClr val="accent1"/>
                </a:solidFill>
              </a:rPr>
              <a:t>boolean</a:t>
            </a:r>
            <a:r>
              <a:rPr lang="en-US" sz="1600" dirty="0" smtClean="0"/>
              <a:t> busy; 			</a:t>
            </a:r>
            <a:br>
              <a:rPr lang="en-US" sz="1600" dirty="0" smtClean="0"/>
            </a:br>
            <a:endParaRPr lang="en-US" sz="1600" dirty="0" smtClean="0"/>
          </a:p>
          <a:p>
            <a:pPr>
              <a:buFont typeface="Arial" charset="0"/>
              <a:buNone/>
            </a:pPr>
            <a:r>
              <a:rPr lang="en-US" sz="1600" dirty="0" smtClean="0"/>
              <a:t>	public </a:t>
            </a:r>
            <a:r>
              <a:rPr lang="en-US" sz="1600" i="1" dirty="0" smtClean="0"/>
              <a:t>CriticalSection</a:t>
            </a:r>
            <a:r>
              <a:rPr lang="en-US" sz="1600" dirty="0" smtClean="0"/>
              <a:t>() { 			</a:t>
            </a:r>
            <a:br>
              <a:rPr lang="en-US" sz="1600" dirty="0" smtClean="0"/>
            </a:br>
            <a:r>
              <a:rPr lang="en-US" sz="1600" dirty="0" smtClean="0"/>
              <a:t>    waiting = new </a:t>
            </a:r>
            <a:r>
              <a:rPr lang="en-US" sz="1600" dirty="0" err="1" smtClean="0"/>
              <a:t>LinkedList</a:t>
            </a:r>
            <a:r>
              <a:rPr lang="en-US" sz="1600" dirty="0" smtClean="0"/>
              <a:t>&lt;&gt;(); 		</a:t>
            </a:r>
            <a:br>
              <a:rPr lang="en-US" sz="1600" dirty="0" smtClean="0"/>
            </a:br>
            <a:r>
              <a:rPr lang="en-US" sz="1600" dirty="0" smtClean="0"/>
              <a:t>    busy = false; 			</a:t>
            </a:r>
            <a:r>
              <a:rPr lang="en-US" sz="1600" dirty="0" smtClean="0">
                <a:solidFill>
                  <a:srgbClr val="92D050"/>
                </a:solidFill>
              </a:rPr>
              <a:t/>
            </a:r>
            <a:br>
              <a:rPr lang="en-US" sz="1600" dirty="0" smtClean="0">
                <a:solidFill>
                  <a:srgbClr val="92D050"/>
                </a:solidFill>
              </a:rPr>
            </a:br>
            <a:r>
              <a:rPr lang="en-US" sz="1600" dirty="0" smtClean="0"/>
              <a:t>}</a:t>
            </a:r>
            <a:br>
              <a:rPr lang="en-US" sz="1600" dirty="0" smtClean="0"/>
            </a:br>
            <a:r>
              <a:rPr lang="en-US" sz="1600" dirty="0" smtClean="0"/>
              <a:t>public </a:t>
            </a:r>
            <a:r>
              <a:rPr lang="en-US" sz="1600" b="1" dirty="0" smtClean="0"/>
              <a:t>synchronized </a:t>
            </a:r>
            <a:r>
              <a:rPr lang="en-US" sz="1600" dirty="0" smtClean="0"/>
              <a:t>void </a:t>
            </a:r>
            <a:r>
              <a:rPr lang="en-US" sz="1600" i="1" dirty="0" smtClean="0"/>
              <a:t>enter</a:t>
            </a:r>
            <a:r>
              <a:rPr lang="en-US" sz="1600" dirty="0" smtClean="0"/>
              <a:t>() {</a:t>
            </a:r>
            <a:endParaRPr lang="en-US" sz="1600" dirty="0"/>
          </a:p>
          <a:p>
            <a:pPr>
              <a:buFont typeface="Arial" charset="0"/>
              <a:buNone/>
            </a:pPr>
            <a:r>
              <a:rPr lang="en-US" sz="1600" dirty="0" smtClean="0"/>
              <a:t>	    </a:t>
            </a:r>
            <a:r>
              <a:rPr lang="en-US" sz="1600" b="1" dirty="0" smtClean="0"/>
              <a:t>if</a:t>
            </a:r>
            <a:r>
              <a:rPr lang="en-US" sz="1600" dirty="0" smtClean="0"/>
              <a:t> (! busy) { </a:t>
            </a:r>
            <a:br>
              <a:rPr lang="en-US" sz="1600" dirty="0" smtClean="0"/>
            </a:br>
            <a:r>
              <a:rPr lang="en-US" sz="1600" dirty="0" smtClean="0"/>
              <a:t>        busy = true;</a:t>
            </a:r>
            <a:br>
              <a:rPr lang="en-US" sz="1600" dirty="0" smtClean="0"/>
            </a:br>
            <a:r>
              <a:rPr lang="en-US" sz="1600" dirty="0" smtClean="0"/>
              <a:t>    } </a:t>
            </a:r>
            <a:r>
              <a:rPr lang="en-US" sz="1600" b="1" dirty="0" smtClean="0"/>
              <a:t>else</a:t>
            </a:r>
            <a:r>
              <a:rPr lang="en-US" sz="1600" dirty="0" smtClean="0"/>
              <a:t> {</a:t>
            </a:r>
            <a:br>
              <a:rPr lang="en-US" sz="1600" dirty="0" smtClean="0"/>
            </a:br>
            <a:r>
              <a:rPr lang="en-US" sz="1600" dirty="0" smtClean="0"/>
              <a:t>        </a:t>
            </a:r>
            <a:r>
              <a:rPr lang="en-US" sz="1600" dirty="0" err="1" smtClean="0">
                <a:solidFill>
                  <a:schemeClr val="accent1"/>
                </a:solidFill>
              </a:rPr>
              <a:t>SafeMonitor</a:t>
            </a:r>
            <a:r>
              <a:rPr lang="en-US" sz="1600" dirty="0" smtClean="0"/>
              <a:t> </a:t>
            </a:r>
            <a:r>
              <a:rPr lang="en-US" sz="1600" dirty="0" err="1" smtClean="0"/>
              <a:t>myLock</a:t>
            </a:r>
            <a:r>
              <a:rPr lang="en-US" sz="1600" dirty="0" smtClean="0"/>
              <a:t> = new </a:t>
            </a:r>
            <a:r>
              <a:rPr lang="en-US" sz="1600" dirty="0" err="1" smtClean="0"/>
              <a:t>SafeMonitor</a:t>
            </a:r>
            <a:r>
              <a:rPr lang="en-US" sz="1600" dirty="0" smtClean="0"/>
              <a:t>(); 	</a:t>
            </a:r>
            <a:br>
              <a:rPr lang="en-US" sz="1600" dirty="0" smtClean="0"/>
            </a:br>
            <a:r>
              <a:rPr lang="en-US" sz="1600" dirty="0" smtClean="0"/>
              <a:t>        </a:t>
            </a:r>
            <a:r>
              <a:rPr lang="en-US" sz="1600" dirty="0" err="1" smtClean="0"/>
              <a:t>waiting.add</a:t>
            </a:r>
            <a:r>
              <a:rPr lang="en-US" sz="1600" dirty="0" smtClean="0"/>
              <a:t>(</a:t>
            </a:r>
            <a:r>
              <a:rPr lang="en-US" sz="1600" dirty="0" err="1" smtClean="0"/>
              <a:t>myLock</a:t>
            </a:r>
            <a:r>
              <a:rPr lang="en-US" sz="1600" dirty="0" smtClean="0"/>
              <a:t>); 	</a:t>
            </a:r>
            <a:endParaRPr lang="en-US" sz="1600" dirty="0" smtClean="0">
              <a:solidFill>
                <a:srgbClr val="92D050"/>
              </a:solidFill>
            </a:endParaRPr>
          </a:p>
          <a:p>
            <a:pPr>
              <a:buFont typeface="Arial" charset="0"/>
              <a:buNone/>
            </a:pPr>
            <a:r>
              <a:rPr lang="en-US" sz="1600" dirty="0" smtClean="0"/>
              <a:t>	        </a:t>
            </a:r>
            <a:r>
              <a:rPr lang="en-US" sz="1600" dirty="0" err="1" smtClean="0"/>
              <a:t>myLock</a:t>
            </a:r>
            <a:r>
              <a:rPr lang="en-US" sz="1600" dirty="0" err="1" smtClean="0"/>
              <a:t>.await</a:t>
            </a:r>
            <a:r>
              <a:rPr lang="en-US" sz="1600" dirty="0" smtClean="0"/>
              <a:t>(); </a:t>
            </a:r>
            <a:r>
              <a:rPr lang="en-US" sz="1600" dirty="0"/>
              <a:t>			</a:t>
            </a:r>
            <a:r>
              <a:rPr lang="en-US" sz="1600" dirty="0" smtClean="0"/>
              <a:t/>
            </a:r>
            <a:br>
              <a:rPr lang="en-US" sz="1600" dirty="0" smtClean="0"/>
            </a:br>
            <a:r>
              <a:rPr lang="en-US" sz="1600" dirty="0" smtClean="0"/>
              <a:t>    }</a:t>
            </a:r>
            <a:endParaRPr lang="en-US" sz="1600" dirty="0"/>
          </a:p>
          <a:p>
            <a:pPr>
              <a:buFont typeface="Arial" charset="0"/>
              <a:buNone/>
            </a:pPr>
            <a:r>
              <a:rPr lang="en-US" sz="1600" dirty="0" smtClean="0"/>
              <a:t>       }</a:t>
            </a:r>
          </a:p>
          <a:p>
            <a:pPr>
              <a:buFont typeface="Arial" charset="0"/>
              <a:buNone/>
            </a:pPr>
            <a:r>
              <a:rPr lang="en-US" sz="1600" dirty="0" smtClean="0"/>
              <a:t> </a:t>
            </a:r>
          </a:p>
        </p:txBody>
      </p:sp>
      <p:sp>
        <p:nvSpPr>
          <p:cNvPr id="4" name="Slide Number Placeholder 3"/>
          <p:cNvSpPr>
            <a:spLocks noGrp="1"/>
          </p:cNvSpPr>
          <p:nvPr>
            <p:ph type="sldNum" sz="quarter" idx="12"/>
          </p:nvPr>
        </p:nvSpPr>
        <p:spPr/>
        <p:txBody>
          <a:bodyPr/>
          <a:lstStyle/>
          <a:p>
            <a:pPr>
              <a:defRPr/>
            </a:pPr>
            <a:fld id="{5D885CFF-0775-49A8-AA20-0D8C7D0BDAB7}" type="slidenum">
              <a:rPr lang="en-US" smtClean="0">
                <a:solidFill>
                  <a:prstClr val="black">
                    <a:tint val="75000"/>
                  </a:prstClr>
                </a:solidFill>
              </a:rPr>
              <a:pPr>
                <a:defRPr/>
              </a:pPr>
              <a:t>14</a:t>
            </a:fld>
            <a:endParaRPr lang="en-US" dirty="0">
              <a:solidFill>
                <a:prstClr val="black">
                  <a:tint val="75000"/>
                </a:prstClr>
              </a:solidFill>
            </a:endParaRPr>
          </a:p>
        </p:txBody>
      </p:sp>
      <p:sp>
        <p:nvSpPr>
          <p:cNvPr id="5" name="Content Placeholder 2"/>
          <p:cNvSpPr txBox="1">
            <a:spLocks/>
          </p:cNvSpPr>
          <p:nvPr/>
        </p:nvSpPr>
        <p:spPr>
          <a:xfrm>
            <a:off x="5257800" y="1447800"/>
            <a:ext cx="3505200" cy="457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defRPr/>
            </a:pPr>
            <a:r>
              <a:rPr lang="en-US" sz="1600" dirty="0"/>
              <a:t> </a:t>
            </a:r>
            <a:r>
              <a:rPr lang="en-US" sz="1600" dirty="0" smtClean="0"/>
              <a:t>   public </a:t>
            </a:r>
            <a:r>
              <a:rPr lang="en-US" sz="1600" b="1" dirty="0" smtClean="0"/>
              <a:t>synchronized</a:t>
            </a:r>
            <a:r>
              <a:rPr lang="en-US" sz="1600" dirty="0" smtClean="0"/>
              <a:t> void </a:t>
            </a:r>
            <a:r>
              <a:rPr lang="en-US" sz="1600" i="1" dirty="0" smtClean="0"/>
              <a:t>leave</a:t>
            </a:r>
            <a:r>
              <a:rPr lang="en-US" sz="1600" dirty="0" smtClean="0"/>
              <a:t>() {</a:t>
            </a:r>
          </a:p>
          <a:p>
            <a:pPr>
              <a:buFont typeface="Arial" charset="0"/>
              <a:buNone/>
              <a:defRPr/>
            </a:pPr>
            <a:r>
              <a:rPr lang="en-US" sz="1600" dirty="0" smtClean="0"/>
              <a:t>	</a:t>
            </a:r>
            <a:r>
              <a:rPr lang="en-US" sz="1600" b="1" dirty="0" smtClean="0"/>
              <a:t>if</a:t>
            </a:r>
            <a:r>
              <a:rPr lang="en-US" sz="1600" dirty="0" smtClean="0"/>
              <a:t> (!</a:t>
            </a:r>
            <a:r>
              <a:rPr lang="en-US" sz="1600" dirty="0" err="1" smtClean="0"/>
              <a:t>waiting.isEmpty</a:t>
            </a:r>
            <a:r>
              <a:rPr lang="en-US" sz="1600" dirty="0" smtClean="0"/>
              <a:t>()) { </a:t>
            </a:r>
            <a:r>
              <a:rPr lang="en-US" sz="1600" dirty="0"/>
              <a:t> </a:t>
            </a:r>
            <a:r>
              <a:rPr lang="en-US" sz="1600" dirty="0" smtClean="0"/>
              <a:t>          </a:t>
            </a:r>
          </a:p>
          <a:p>
            <a:pPr>
              <a:buFont typeface="Arial" charset="0"/>
              <a:buNone/>
              <a:defRPr/>
            </a:pPr>
            <a:r>
              <a:rPr lang="en-US" sz="1600" dirty="0"/>
              <a:t> </a:t>
            </a:r>
            <a:r>
              <a:rPr lang="en-US" sz="1600" dirty="0" smtClean="0"/>
              <a:t>           </a:t>
            </a:r>
            <a:r>
              <a:rPr lang="en-US" sz="1600" dirty="0" err="1" smtClean="0"/>
              <a:t>waiting.remove</a:t>
            </a:r>
            <a:r>
              <a:rPr lang="en-US" sz="1600" dirty="0" smtClean="0"/>
              <a:t>().signal();</a:t>
            </a:r>
            <a:endParaRPr lang="en-US" sz="1600" dirty="0"/>
          </a:p>
          <a:p>
            <a:pPr>
              <a:buFont typeface="Arial" charset="0"/>
              <a:buNone/>
              <a:defRPr/>
            </a:pPr>
            <a:r>
              <a:rPr lang="en-US" sz="1600" dirty="0" smtClean="0"/>
              <a:t>        } </a:t>
            </a:r>
            <a:r>
              <a:rPr lang="en-US" sz="1600" b="1" dirty="0" smtClean="0"/>
              <a:t>else </a:t>
            </a:r>
            <a:r>
              <a:rPr lang="en-US" sz="1600" dirty="0" smtClean="0"/>
              <a:t>{</a:t>
            </a:r>
          </a:p>
          <a:p>
            <a:pPr>
              <a:buFont typeface="Arial" charset="0"/>
              <a:buNone/>
              <a:defRPr/>
            </a:pPr>
            <a:r>
              <a:rPr lang="en-US" sz="1600" dirty="0" smtClean="0"/>
              <a:t>	    busy = false;	</a:t>
            </a:r>
          </a:p>
          <a:p>
            <a:pPr>
              <a:buFont typeface="Arial" charset="0"/>
              <a:buNone/>
              <a:defRPr/>
            </a:pPr>
            <a:r>
              <a:rPr lang="en-US" sz="1600" dirty="0"/>
              <a:t> </a:t>
            </a:r>
            <a:r>
              <a:rPr lang="en-US" sz="1600" dirty="0" smtClean="0"/>
              <a:t>       }</a:t>
            </a:r>
          </a:p>
          <a:p>
            <a:pPr>
              <a:buFont typeface="Arial" charset="0"/>
              <a:buNone/>
              <a:defRPr/>
            </a:pPr>
            <a:r>
              <a:rPr lang="en-US" sz="1600" dirty="0"/>
              <a:t> </a:t>
            </a:r>
            <a:r>
              <a:rPr lang="en-US" sz="1600" dirty="0" smtClean="0"/>
              <a:t>   }</a:t>
            </a:r>
          </a:p>
          <a:p>
            <a:pPr>
              <a:buFont typeface="Arial" charset="0"/>
              <a:buNone/>
              <a:defRPr/>
            </a:pPr>
            <a:r>
              <a:rPr lang="en-US" sz="1600" dirty="0" smtClean="0"/>
              <a:t>}</a:t>
            </a:r>
          </a:p>
          <a:p>
            <a:pPr marL="0">
              <a:buFont typeface="Arial" charset="0"/>
              <a:buNone/>
              <a:defRPr/>
            </a:pPr>
            <a:endParaRPr lang="en-US" sz="1600" dirty="0"/>
          </a:p>
        </p:txBody>
      </p:sp>
    </p:spTree>
    <p:extLst>
      <p:ext uri="{BB962C8B-B14F-4D97-AF65-F5344CB8AC3E}">
        <p14:creationId xmlns:p14="http://schemas.microsoft.com/office/powerpoint/2010/main" val="1548649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en-US" dirty="0" smtClean="0"/>
              <a:t>Java and </a:t>
            </a:r>
            <a:r>
              <a:rPr lang="en-US" dirty="0"/>
              <a:t>monitors – Solution</a:t>
            </a:r>
            <a:endParaRPr lang="en-US" dirty="0" smtClean="0"/>
          </a:p>
        </p:txBody>
      </p:sp>
      <p:sp>
        <p:nvSpPr>
          <p:cNvPr id="21507" name="Content Placeholder 2"/>
          <p:cNvSpPr>
            <a:spLocks noGrp="1"/>
          </p:cNvSpPr>
          <p:nvPr>
            <p:ph idx="1"/>
          </p:nvPr>
        </p:nvSpPr>
        <p:spPr>
          <a:xfrm>
            <a:off x="457200" y="1196752"/>
            <a:ext cx="8229600" cy="5328592"/>
          </a:xfrm>
        </p:spPr>
        <p:txBody>
          <a:bodyPr>
            <a:normAutofit/>
          </a:bodyPr>
          <a:lstStyle/>
          <a:p>
            <a:pPr>
              <a:buFont typeface="Arial" charset="0"/>
              <a:buNone/>
            </a:pPr>
            <a:r>
              <a:rPr lang="en-US" sz="1600" b="1" dirty="0" smtClean="0"/>
              <a:t>class</a:t>
            </a:r>
            <a:r>
              <a:rPr lang="en-US" sz="1600" dirty="0" smtClean="0"/>
              <a:t> CriticalSection { 				</a:t>
            </a:r>
            <a:br>
              <a:rPr lang="en-US" sz="1600" dirty="0" smtClean="0"/>
            </a:br>
            <a:r>
              <a:rPr lang="en-US" sz="1600" dirty="0" smtClean="0"/>
              <a:t>private </a:t>
            </a:r>
            <a:r>
              <a:rPr lang="en-US" sz="1600" dirty="0" smtClean="0">
                <a:solidFill>
                  <a:schemeClr val="accent1"/>
                </a:solidFill>
              </a:rPr>
              <a:t>List&lt;</a:t>
            </a:r>
            <a:r>
              <a:rPr lang="en-US" sz="1600" dirty="0" err="1" smtClean="0">
                <a:solidFill>
                  <a:schemeClr val="accent1"/>
                </a:solidFill>
              </a:rPr>
              <a:t>SimpleMonitor</a:t>
            </a:r>
            <a:r>
              <a:rPr lang="en-US" sz="1600" dirty="0" smtClean="0">
                <a:solidFill>
                  <a:schemeClr val="accent1"/>
                </a:solidFill>
              </a:rPr>
              <a:t>&gt; </a:t>
            </a:r>
            <a:r>
              <a:rPr lang="en-US" sz="1600" dirty="0" smtClean="0"/>
              <a:t>waiting; 			</a:t>
            </a:r>
            <a:r>
              <a:rPr lang="en-US" sz="1600" dirty="0" smtClean="0">
                <a:solidFill>
                  <a:srgbClr val="92D050"/>
                </a:solidFill>
              </a:rPr>
              <a:t/>
            </a:r>
            <a:br>
              <a:rPr lang="en-US" sz="1600" dirty="0" smtClean="0">
                <a:solidFill>
                  <a:srgbClr val="92D050"/>
                </a:solidFill>
              </a:rPr>
            </a:br>
            <a:r>
              <a:rPr lang="en-US" sz="1600" dirty="0" smtClean="0"/>
              <a:t>private </a:t>
            </a:r>
            <a:r>
              <a:rPr lang="en-US" sz="1600" dirty="0" err="1" smtClean="0">
                <a:solidFill>
                  <a:schemeClr val="accent1"/>
                </a:solidFill>
              </a:rPr>
              <a:t>boolean</a:t>
            </a:r>
            <a:r>
              <a:rPr lang="en-US" sz="1600" dirty="0" smtClean="0"/>
              <a:t> busy; 			</a:t>
            </a:r>
            <a:br>
              <a:rPr lang="en-US" sz="1600" dirty="0" smtClean="0"/>
            </a:br>
            <a:endParaRPr lang="en-US" sz="1600" dirty="0" smtClean="0"/>
          </a:p>
          <a:p>
            <a:pPr>
              <a:buFont typeface="Arial" charset="0"/>
              <a:buNone/>
            </a:pPr>
            <a:r>
              <a:rPr lang="en-US" sz="1600" dirty="0" smtClean="0"/>
              <a:t>	public </a:t>
            </a:r>
            <a:r>
              <a:rPr lang="en-US" sz="1600" i="1" dirty="0" smtClean="0"/>
              <a:t>CriticalSection</a:t>
            </a:r>
            <a:r>
              <a:rPr lang="en-US" sz="1600" dirty="0" smtClean="0"/>
              <a:t>() { 			</a:t>
            </a:r>
            <a:br>
              <a:rPr lang="en-US" sz="1600" dirty="0" smtClean="0"/>
            </a:br>
            <a:r>
              <a:rPr lang="en-US" sz="1600" dirty="0" smtClean="0"/>
              <a:t>    waiting = new </a:t>
            </a:r>
            <a:r>
              <a:rPr lang="en-US" sz="1600" dirty="0" err="1" smtClean="0"/>
              <a:t>LinkedList</a:t>
            </a:r>
            <a:r>
              <a:rPr lang="en-US" sz="1600" dirty="0" smtClean="0"/>
              <a:t>&lt;&gt;(); 		</a:t>
            </a:r>
            <a:br>
              <a:rPr lang="en-US" sz="1600" dirty="0" smtClean="0"/>
            </a:br>
            <a:r>
              <a:rPr lang="en-US" sz="1600" dirty="0" smtClean="0"/>
              <a:t>    busy = false; 			</a:t>
            </a:r>
            <a:r>
              <a:rPr lang="en-US" sz="1600" dirty="0" smtClean="0">
                <a:solidFill>
                  <a:srgbClr val="92D050"/>
                </a:solidFill>
              </a:rPr>
              <a:t/>
            </a:r>
            <a:br>
              <a:rPr lang="en-US" sz="1600" dirty="0" smtClean="0">
                <a:solidFill>
                  <a:srgbClr val="92D050"/>
                </a:solidFill>
              </a:rPr>
            </a:br>
            <a:r>
              <a:rPr lang="en-US" sz="1600" dirty="0" smtClean="0"/>
              <a:t>}</a:t>
            </a:r>
            <a:br>
              <a:rPr lang="en-US" sz="1600" dirty="0" smtClean="0"/>
            </a:br>
            <a:r>
              <a:rPr lang="en-US" sz="1600" dirty="0" smtClean="0"/>
              <a:t>public </a:t>
            </a:r>
            <a:r>
              <a:rPr lang="en-US" sz="1600" b="1" dirty="0" smtClean="0"/>
              <a:t>synchronized </a:t>
            </a:r>
            <a:r>
              <a:rPr lang="en-US" sz="1600" dirty="0" smtClean="0"/>
              <a:t>void </a:t>
            </a:r>
            <a:r>
              <a:rPr lang="en-US" sz="1600" i="1" dirty="0" smtClean="0"/>
              <a:t>enter</a:t>
            </a:r>
            <a:r>
              <a:rPr lang="en-US" sz="1600" dirty="0" smtClean="0"/>
              <a:t>() {</a:t>
            </a:r>
            <a:endParaRPr lang="en-US" sz="1600" dirty="0"/>
          </a:p>
          <a:p>
            <a:pPr>
              <a:buFont typeface="Arial" charset="0"/>
              <a:buNone/>
            </a:pPr>
            <a:r>
              <a:rPr lang="en-US" sz="1600" dirty="0" smtClean="0"/>
              <a:t>	    </a:t>
            </a:r>
            <a:r>
              <a:rPr lang="en-US" sz="1600" b="1" dirty="0" smtClean="0"/>
              <a:t>if</a:t>
            </a:r>
            <a:r>
              <a:rPr lang="en-US" sz="1600" dirty="0" smtClean="0"/>
              <a:t> (! busy) { </a:t>
            </a:r>
            <a:br>
              <a:rPr lang="en-US" sz="1600" dirty="0" smtClean="0"/>
            </a:br>
            <a:r>
              <a:rPr lang="en-US" sz="1600" dirty="0" smtClean="0"/>
              <a:t>        busy = true;</a:t>
            </a:r>
            <a:br>
              <a:rPr lang="en-US" sz="1600" dirty="0" smtClean="0"/>
            </a:br>
            <a:r>
              <a:rPr lang="en-US" sz="1600" dirty="0" smtClean="0"/>
              <a:t>    } </a:t>
            </a:r>
            <a:r>
              <a:rPr lang="en-US" sz="1600" b="1" dirty="0" smtClean="0"/>
              <a:t>else</a:t>
            </a:r>
            <a:r>
              <a:rPr lang="en-US" sz="1600" dirty="0" smtClean="0"/>
              <a:t> {</a:t>
            </a:r>
            <a:br>
              <a:rPr lang="en-US" sz="1600" dirty="0" smtClean="0"/>
            </a:br>
            <a:r>
              <a:rPr lang="en-US" sz="1600" dirty="0" smtClean="0"/>
              <a:t>        </a:t>
            </a:r>
            <a:r>
              <a:rPr lang="en-US" sz="1600" dirty="0" err="1" smtClean="0">
                <a:solidFill>
                  <a:schemeClr val="accent1"/>
                </a:solidFill>
              </a:rPr>
              <a:t>SimpleMonitor</a:t>
            </a:r>
            <a:r>
              <a:rPr lang="en-US" sz="1600" dirty="0" smtClean="0"/>
              <a:t> </a:t>
            </a:r>
            <a:r>
              <a:rPr lang="en-US" sz="1600" dirty="0" err="1" smtClean="0"/>
              <a:t>myLock</a:t>
            </a:r>
            <a:r>
              <a:rPr lang="en-US" sz="1600" dirty="0" smtClean="0"/>
              <a:t> = new </a:t>
            </a:r>
            <a:r>
              <a:rPr lang="en-US" sz="1600" dirty="0" err="1" smtClean="0"/>
              <a:t>SimpleMonitor</a:t>
            </a:r>
            <a:r>
              <a:rPr lang="en-US" sz="1600" dirty="0" smtClean="0"/>
              <a:t>(); 	</a:t>
            </a:r>
            <a:br>
              <a:rPr lang="en-US" sz="1600" dirty="0" smtClean="0"/>
            </a:br>
            <a:r>
              <a:rPr lang="en-US" sz="1600" dirty="0" smtClean="0"/>
              <a:t>        </a:t>
            </a:r>
            <a:r>
              <a:rPr lang="en-US" sz="1600" dirty="0" err="1" smtClean="0"/>
              <a:t>waiting.add</a:t>
            </a:r>
            <a:r>
              <a:rPr lang="en-US" sz="1600" dirty="0" smtClean="0"/>
              <a:t>(</a:t>
            </a:r>
            <a:r>
              <a:rPr lang="en-US" sz="1600" dirty="0" err="1" smtClean="0"/>
              <a:t>myLock</a:t>
            </a:r>
            <a:r>
              <a:rPr lang="en-US" sz="1600" dirty="0" smtClean="0"/>
              <a:t>); 	</a:t>
            </a:r>
            <a:endParaRPr lang="en-US" sz="1600" dirty="0" smtClean="0">
              <a:solidFill>
                <a:srgbClr val="92D050"/>
              </a:solidFill>
            </a:endParaRPr>
          </a:p>
          <a:p>
            <a:pPr>
              <a:buFont typeface="Arial" charset="0"/>
              <a:buNone/>
            </a:pPr>
            <a:r>
              <a:rPr lang="en-US" sz="1600" dirty="0" smtClean="0"/>
              <a:t>	        </a:t>
            </a:r>
            <a:r>
              <a:rPr lang="en-US" sz="1600" dirty="0" err="1" smtClean="0"/>
              <a:t>myLock.doWait</a:t>
            </a:r>
            <a:r>
              <a:rPr lang="en-US" sz="1600" dirty="0"/>
              <a:t>(); 			</a:t>
            </a:r>
            <a:r>
              <a:rPr lang="en-US" sz="1600" dirty="0" smtClean="0"/>
              <a:t/>
            </a:r>
            <a:br>
              <a:rPr lang="en-US" sz="1600" dirty="0" smtClean="0"/>
            </a:br>
            <a:r>
              <a:rPr lang="en-US" sz="1600" dirty="0" smtClean="0"/>
              <a:t>    }</a:t>
            </a:r>
            <a:endParaRPr lang="en-US" sz="1600" dirty="0"/>
          </a:p>
          <a:p>
            <a:pPr>
              <a:buFont typeface="Arial" charset="0"/>
              <a:buNone/>
            </a:pPr>
            <a:r>
              <a:rPr lang="en-US" sz="1600" dirty="0" smtClean="0"/>
              <a:t>       }</a:t>
            </a:r>
          </a:p>
          <a:p>
            <a:pPr>
              <a:buFont typeface="Arial" charset="0"/>
              <a:buNone/>
            </a:pPr>
            <a:r>
              <a:rPr lang="en-US" sz="1600" dirty="0" smtClean="0"/>
              <a:t> </a:t>
            </a:r>
          </a:p>
        </p:txBody>
      </p:sp>
      <p:sp>
        <p:nvSpPr>
          <p:cNvPr id="4" name="Slide Number Placeholder 3"/>
          <p:cNvSpPr>
            <a:spLocks noGrp="1"/>
          </p:cNvSpPr>
          <p:nvPr>
            <p:ph type="sldNum" sz="quarter" idx="12"/>
          </p:nvPr>
        </p:nvSpPr>
        <p:spPr/>
        <p:txBody>
          <a:bodyPr/>
          <a:lstStyle/>
          <a:p>
            <a:pPr>
              <a:defRPr/>
            </a:pPr>
            <a:fld id="{5D885CFF-0775-49A8-AA20-0D8C7D0BDAB7}" type="slidenum">
              <a:rPr lang="en-US" smtClean="0">
                <a:solidFill>
                  <a:prstClr val="black">
                    <a:tint val="75000"/>
                  </a:prstClr>
                </a:solidFill>
              </a:rPr>
              <a:pPr>
                <a:defRPr/>
              </a:pPr>
              <a:t>15</a:t>
            </a:fld>
            <a:endParaRPr lang="en-US" dirty="0">
              <a:solidFill>
                <a:prstClr val="black">
                  <a:tint val="75000"/>
                </a:prstClr>
              </a:solidFill>
            </a:endParaRPr>
          </a:p>
        </p:txBody>
      </p:sp>
      <p:sp>
        <p:nvSpPr>
          <p:cNvPr id="5" name="Content Placeholder 2"/>
          <p:cNvSpPr txBox="1">
            <a:spLocks/>
          </p:cNvSpPr>
          <p:nvPr/>
        </p:nvSpPr>
        <p:spPr>
          <a:xfrm>
            <a:off x="5257800" y="1447800"/>
            <a:ext cx="3505200" cy="457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defRPr/>
            </a:pPr>
            <a:r>
              <a:rPr lang="en-US" sz="1600" dirty="0"/>
              <a:t> </a:t>
            </a:r>
            <a:r>
              <a:rPr lang="en-US" sz="1600" dirty="0" smtClean="0"/>
              <a:t>   public </a:t>
            </a:r>
            <a:r>
              <a:rPr lang="en-US" sz="1600" b="1" dirty="0" smtClean="0"/>
              <a:t>synchronized</a:t>
            </a:r>
            <a:r>
              <a:rPr lang="en-US" sz="1600" dirty="0" smtClean="0"/>
              <a:t> void </a:t>
            </a:r>
            <a:r>
              <a:rPr lang="en-US" sz="1600" i="1" dirty="0" smtClean="0"/>
              <a:t>leave</a:t>
            </a:r>
            <a:r>
              <a:rPr lang="en-US" sz="1600" dirty="0" smtClean="0"/>
              <a:t>() {</a:t>
            </a:r>
          </a:p>
          <a:p>
            <a:pPr>
              <a:buFont typeface="Arial" charset="0"/>
              <a:buNone/>
              <a:defRPr/>
            </a:pPr>
            <a:r>
              <a:rPr lang="en-US" sz="1600" dirty="0" smtClean="0"/>
              <a:t>	</a:t>
            </a:r>
            <a:r>
              <a:rPr lang="en-US" sz="1600" b="1" dirty="0" smtClean="0"/>
              <a:t>if</a:t>
            </a:r>
            <a:r>
              <a:rPr lang="en-US" sz="1600" dirty="0" smtClean="0"/>
              <a:t> (!</a:t>
            </a:r>
            <a:r>
              <a:rPr lang="en-US" sz="1600" dirty="0" err="1" smtClean="0"/>
              <a:t>waiting.isEmpty</a:t>
            </a:r>
            <a:r>
              <a:rPr lang="en-US" sz="1600" dirty="0" smtClean="0"/>
              <a:t>()) { </a:t>
            </a:r>
            <a:r>
              <a:rPr lang="en-US" sz="1600" dirty="0"/>
              <a:t> </a:t>
            </a:r>
            <a:r>
              <a:rPr lang="en-US" sz="1600" dirty="0" smtClean="0"/>
              <a:t>          </a:t>
            </a:r>
          </a:p>
          <a:p>
            <a:pPr>
              <a:buFont typeface="Arial" charset="0"/>
              <a:buNone/>
              <a:defRPr/>
            </a:pPr>
            <a:r>
              <a:rPr lang="en-US" sz="1600" dirty="0"/>
              <a:t> </a:t>
            </a:r>
            <a:r>
              <a:rPr lang="en-US" sz="1600" dirty="0" smtClean="0"/>
              <a:t>           </a:t>
            </a:r>
            <a:r>
              <a:rPr lang="en-US" sz="1600" dirty="0" err="1" smtClean="0"/>
              <a:t>waiting.remove</a:t>
            </a:r>
            <a:r>
              <a:rPr lang="en-US" sz="1600" dirty="0" smtClean="0"/>
              <a:t>().</a:t>
            </a:r>
            <a:r>
              <a:rPr lang="en-US" sz="1600" dirty="0" err="1" smtClean="0"/>
              <a:t>doNotify</a:t>
            </a:r>
            <a:r>
              <a:rPr lang="en-US" sz="1600" dirty="0" smtClean="0"/>
              <a:t>();</a:t>
            </a:r>
            <a:endParaRPr lang="en-US" sz="1600" dirty="0"/>
          </a:p>
          <a:p>
            <a:pPr>
              <a:buFont typeface="Arial" charset="0"/>
              <a:buNone/>
              <a:defRPr/>
            </a:pPr>
            <a:r>
              <a:rPr lang="en-US" sz="1600" dirty="0" smtClean="0"/>
              <a:t>        } </a:t>
            </a:r>
            <a:r>
              <a:rPr lang="en-US" sz="1600" b="1" dirty="0" smtClean="0"/>
              <a:t>else </a:t>
            </a:r>
            <a:r>
              <a:rPr lang="en-US" sz="1600" dirty="0" smtClean="0"/>
              <a:t>{</a:t>
            </a:r>
          </a:p>
          <a:p>
            <a:pPr>
              <a:buFont typeface="Arial" charset="0"/>
              <a:buNone/>
              <a:defRPr/>
            </a:pPr>
            <a:r>
              <a:rPr lang="en-US" sz="1600" dirty="0" smtClean="0"/>
              <a:t>	    busy = false;	</a:t>
            </a:r>
          </a:p>
          <a:p>
            <a:pPr>
              <a:buFont typeface="Arial" charset="0"/>
              <a:buNone/>
              <a:defRPr/>
            </a:pPr>
            <a:r>
              <a:rPr lang="en-US" sz="1600" dirty="0"/>
              <a:t> </a:t>
            </a:r>
            <a:r>
              <a:rPr lang="en-US" sz="1600" dirty="0" smtClean="0"/>
              <a:t>       }</a:t>
            </a:r>
          </a:p>
          <a:p>
            <a:pPr>
              <a:buFont typeface="Arial" charset="0"/>
              <a:buNone/>
              <a:defRPr/>
            </a:pPr>
            <a:r>
              <a:rPr lang="en-US" sz="1600" dirty="0"/>
              <a:t> </a:t>
            </a:r>
            <a:r>
              <a:rPr lang="en-US" sz="1600" dirty="0" smtClean="0"/>
              <a:t>   }</a:t>
            </a:r>
          </a:p>
          <a:p>
            <a:pPr>
              <a:buFont typeface="Arial" charset="0"/>
              <a:buNone/>
              <a:defRPr/>
            </a:pPr>
            <a:r>
              <a:rPr lang="en-US" sz="1600" dirty="0" smtClean="0"/>
              <a:t>}</a:t>
            </a:r>
          </a:p>
          <a:p>
            <a:pPr marL="0">
              <a:buFont typeface="Arial" charset="0"/>
              <a:buNone/>
              <a:defRPr/>
            </a:pPr>
            <a:endParaRPr lang="en-US" sz="1600" dirty="0"/>
          </a:p>
        </p:txBody>
      </p:sp>
      <p:sp>
        <p:nvSpPr>
          <p:cNvPr id="6" name="Rounded Rectangle 5"/>
          <p:cNvSpPr/>
          <p:nvPr/>
        </p:nvSpPr>
        <p:spPr>
          <a:xfrm>
            <a:off x="4724400" y="5867400"/>
            <a:ext cx="2667000" cy="762000"/>
          </a:xfrm>
          <a:prstGeom prst="roundRect">
            <a:avLst/>
          </a:prstGeom>
          <a:ln w="12700">
            <a:solidFill>
              <a:schemeClr val="accent2"/>
            </a:solidFill>
          </a:ln>
        </p:spPr>
        <p:style>
          <a:lnRef idx="2">
            <a:schemeClr val="dk1"/>
          </a:lnRef>
          <a:fillRef idx="1">
            <a:schemeClr val="lt1"/>
          </a:fillRef>
          <a:effectRef idx="0">
            <a:schemeClr val="dk1"/>
          </a:effectRef>
          <a:fontRef idx="minor">
            <a:schemeClr val="dk1"/>
          </a:fontRef>
        </p:style>
        <p:txBody>
          <a:bodyPr anchor="ctr"/>
          <a:lstStyle/>
          <a:p>
            <a:pPr algn="l" rtl="0" fontAlgn="base">
              <a:spcBef>
                <a:spcPct val="0"/>
              </a:spcBef>
              <a:spcAft>
                <a:spcPct val="0"/>
              </a:spcAft>
              <a:defRPr/>
            </a:pPr>
            <a:r>
              <a:rPr lang="en-US" sz="1400" dirty="0">
                <a:solidFill>
                  <a:prstClr val="black"/>
                </a:solidFill>
              </a:rPr>
              <a:t>What happens when multiple threads attempt to enter at the same time?</a:t>
            </a:r>
          </a:p>
        </p:txBody>
      </p:sp>
      <p:cxnSp>
        <p:nvCxnSpPr>
          <p:cNvPr id="7" name="Straight Arrow Connector 6"/>
          <p:cNvCxnSpPr>
            <a:stCxn id="6" idx="1"/>
          </p:cNvCxnSpPr>
          <p:nvPr/>
        </p:nvCxnSpPr>
        <p:spPr>
          <a:xfrm flipH="1" flipV="1">
            <a:off x="2438400" y="3505200"/>
            <a:ext cx="2286000" cy="2743200"/>
          </a:xfrm>
          <a:prstGeom prst="straightConnector1">
            <a:avLst/>
          </a:prstGeom>
          <a:ln w="127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810000" y="4791670"/>
            <a:ext cx="4572000" cy="923330"/>
          </a:xfrm>
          <a:prstGeom prst="rect">
            <a:avLst/>
          </a:prstGeom>
        </p:spPr>
        <p:txBody>
          <a:bodyPr>
            <a:spAutoFit/>
          </a:bodyPr>
          <a:lstStyle/>
          <a:p>
            <a:r>
              <a:rPr lang="en-US" dirty="0"/>
              <a:t>Does this code guarantee a FIFO waking order which is equivalent to the order in which threads reached the critical section entrance?</a:t>
            </a:r>
          </a:p>
        </p:txBody>
      </p:sp>
    </p:spTree>
    <p:extLst>
      <p:ext uri="{BB962C8B-B14F-4D97-AF65-F5344CB8AC3E}">
        <p14:creationId xmlns:p14="http://schemas.microsoft.com/office/powerpoint/2010/main" val="20239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457200" y="152400"/>
            <a:ext cx="8001000" cy="685800"/>
          </a:xfrm>
          <a:noFill/>
        </p:spPr>
        <p:txBody>
          <a:bodyPr anchor="ctr"/>
          <a:lstStyle/>
          <a:p>
            <a:r>
              <a:rPr lang="en-US" dirty="0" smtClean="0"/>
              <a:t>The one-way tunnel problem</a:t>
            </a:r>
          </a:p>
        </p:txBody>
      </p:sp>
      <p:sp>
        <p:nvSpPr>
          <p:cNvPr id="44035" name="Rectangle 5"/>
          <p:cNvSpPr>
            <a:spLocks noGrp="1" noChangeArrowheads="1"/>
          </p:cNvSpPr>
          <p:nvPr>
            <p:ph type="body" idx="1"/>
          </p:nvPr>
        </p:nvSpPr>
        <p:spPr>
          <a:xfrm>
            <a:off x="533400" y="1371600"/>
            <a:ext cx="5943600" cy="4724400"/>
          </a:xfrm>
          <a:noFill/>
        </p:spPr>
        <p:txBody>
          <a:bodyPr/>
          <a:lstStyle/>
          <a:p>
            <a:pPr>
              <a:lnSpc>
                <a:spcPct val="140000"/>
              </a:lnSpc>
            </a:pPr>
            <a:r>
              <a:rPr lang="en-US" sz="2400" dirty="0" smtClean="0"/>
              <a:t>One-way tunnel</a:t>
            </a:r>
          </a:p>
          <a:p>
            <a:pPr>
              <a:lnSpc>
                <a:spcPct val="140000"/>
              </a:lnSpc>
            </a:pPr>
            <a:r>
              <a:rPr lang="en-US" sz="2400" dirty="0" smtClean="0"/>
              <a:t>Allows any number of processes in the same direction</a:t>
            </a:r>
          </a:p>
          <a:p>
            <a:pPr>
              <a:lnSpc>
                <a:spcPct val="140000"/>
              </a:lnSpc>
            </a:pPr>
            <a:r>
              <a:rPr lang="en-US" sz="2400" dirty="0" smtClean="0"/>
              <a:t>If there is traffic in the opposite direction – have to wait</a:t>
            </a:r>
          </a:p>
          <a:p>
            <a:pPr>
              <a:lnSpc>
                <a:spcPct val="140000"/>
              </a:lnSpc>
            </a:pPr>
            <a:r>
              <a:rPr lang="en-US" sz="2400" dirty="0" smtClean="0"/>
              <a:t>A special case of readers/writers</a:t>
            </a:r>
          </a:p>
          <a:p>
            <a:pPr>
              <a:lnSpc>
                <a:spcPct val="140000"/>
              </a:lnSpc>
              <a:buFont typeface="Symbol" pitchFamily="18" charset="2"/>
              <a:buNone/>
            </a:pPr>
            <a:endParaRPr lang="en-US" sz="2400" dirty="0" smtClean="0"/>
          </a:p>
        </p:txBody>
      </p:sp>
      <p:grpSp>
        <p:nvGrpSpPr>
          <p:cNvPr id="2" name="Group 6"/>
          <p:cNvGrpSpPr>
            <a:grpSpLocks/>
          </p:cNvGrpSpPr>
          <p:nvPr/>
        </p:nvGrpSpPr>
        <p:grpSpPr bwMode="auto">
          <a:xfrm>
            <a:off x="6705600" y="1347788"/>
            <a:ext cx="1066800" cy="5105400"/>
            <a:chOff x="3696" y="816"/>
            <a:chExt cx="672" cy="3216"/>
          </a:xfrm>
        </p:grpSpPr>
        <p:sp>
          <p:nvSpPr>
            <p:cNvPr id="44039" name="Line 7"/>
            <p:cNvSpPr>
              <a:spLocks noChangeShapeType="1"/>
            </p:cNvSpPr>
            <p:nvPr/>
          </p:nvSpPr>
          <p:spPr bwMode="auto">
            <a:xfrm>
              <a:off x="3888" y="1920"/>
              <a:ext cx="0" cy="1056"/>
            </a:xfrm>
            <a:prstGeom prst="line">
              <a:avLst/>
            </a:prstGeom>
            <a:noFill/>
            <a:ln w="9525">
              <a:solidFill>
                <a:schemeClr val="tx1"/>
              </a:solidFill>
              <a:round/>
              <a:headEnd/>
              <a:tailEnd/>
            </a:ln>
          </p:spPr>
          <p:txBody>
            <a:bodyPr wrap="none" anchor="ctr"/>
            <a:lstStyle/>
            <a:p>
              <a:endParaRPr lang="he-IL"/>
            </a:p>
          </p:txBody>
        </p:sp>
        <p:sp>
          <p:nvSpPr>
            <p:cNvPr id="44040" name="Line 8"/>
            <p:cNvSpPr>
              <a:spLocks noChangeShapeType="1"/>
            </p:cNvSpPr>
            <p:nvPr/>
          </p:nvSpPr>
          <p:spPr bwMode="auto">
            <a:xfrm>
              <a:off x="4176" y="1920"/>
              <a:ext cx="0" cy="1056"/>
            </a:xfrm>
            <a:prstGeom prst="line">
              <a:avLst/>
            </a:prstGeom>
            <a:noFill/>
            <a:ln w="9525">
              <a:solidFill>
                <a:schemeClr val="tx1"/>
              </a:solidFill>
              <a:round/>
              <a:headEnd/>
              <a:tailEnd/>
            </a:ln>
          </p:spPr>
          <p:txBody>
            <a:bodyPr wrap="none" anchor="ctr"/>
            <a:lstStyle/>
            <a:p>
              <a:endParaRPr lang="he-IL"/>
            </a:p>
          </p:txBody>
        </p:sp>
        <p:sp>
          <p:nvSpPr>
            <p:cNvPr id="44041" name="Line 9"/>
            <p:cNvSpPr>
              <a:spLocks noChangeShapeType="1"/>
            </p:cNvSpPr>
            <p:nvPr/>
          </p:nvSpPr>
          <p:spPr bwMode="auto">
            <a:xfrm>
              <a:off x="3744" y="960"/>
              <a:ext cx="0" cy="768"/>
            </a:xfrm>
            <a:prstGeom prst="line">
              <a:avLst/>
            </a:prstGeom>
            <a:noFill/>
            <a:ln w="9525">
              <a:solidFill>
                <a:schemeClr val="tx1"/>
              </a:solidFill>
              <a:round/>
              <a:headEnd/>
              <a:tailEnd/>
            </a:ln>
          </p:spPr>
          <p:txBody>
            <a:bodyPr wrap="none" anchor="ctr"/>
            <a:lstStyle/>
            <a:p>
              <a:endParaRPr lang="he-IL"/>
            </a:p>
          </p:txBody>
        </p:sp>
        <p:sp>
          <p:nvSpPr>
            <p:cNvPr id="44042" name="Line 10"/>
            <p:cNvSpPr>
              <a:spLocks noChangeShapeType="1"/>
            </p:cNvSpPr>
            <p:nvPr/>
          </p:nvSpPr>
          <p:spPr bwMode="auto">
            <a:xfrm>
              <a:off x="4032" y="960"/>
              <a:ext cx="0" cy="768"/>
            </a:xfrm>
            <a:prstGeom prst="line">
              <a:avLst/>
            </a:prstGeom>
            <a:noFill/>
            <a:ln w="9525">
              <a:solidFill>
                <a:schemeClr val="tx1"/>
              </a:solidFill>
              <a:round/>
              <a:headEnd/>
              <a:tailEnd/>
            </a:ln>
          </p:spPr>
          <p:txBody>
            <a:bodyPr wrap="none" anchor="ctr"/>
            <a:lstStyle/>
            <a:p>
              <a:endParaRPr lang="he-IL"/>
            </a:p>
          </p:txBody>
        </p:sp>
        <p:sp>
          <p:nvSpPr>
            <p:cNvPr id="44043" name="Line 11"/>
            <p:cNvSpPr>
              <a:spLocks noChangeShapeType="1"/>
            </p:cNvSpPr>
            <p:nvPr/>
          </p:nvSpPr>
          <p:spPr bwMode="auto">
            <a:xfrm>
              <a:off x="4320" y="960"/>
              <a:ext cx="0" cy="768"/>
            </a:xfrm>
            <a:prstGeom prst="line">
              <a:avLst/>
            </a:prstGeom>
            <a:noFill/>
            <a:ln w="9525">
              <a:solidFill>
                <a:schemeClr val="tx1"/>
              </a:solidFill>
              <a:round/>
              <a:headEnd/>
              <a:tailEnd/>
            </a:ln>
          </p:spPr>
          <p:txBody>
            <a:bodyPr wrap="none" anchor="ctr"/>
            <a:lstStyle/>
            <a:p>
              <a:endParaRPr lang="he-IL"/>
            </a:p>
          </p:txBody>
        </p:sp>
        <p:sp>
          <p:nvSpPr>
            <p:cNvPr id="44044" name="Line 12"/>
            <p:cNvSpPr>
              <a:spLocks noChangeShapeType="1"/>
            </p:cNvSpPr>
            <p:nvPr/>
          </p:nvSpPr>
          <p:spPr bwMode="auto">
            <a:xfrm>
              <a:off x="3744" y="3264"/>
              <a:ext cx="0" cy="768"/>
            </a:xfrm>
            <a:prstGeom prst="line">
              <a:avLst/>
            </a:prstGeom>
            <a:noFill/>
            <a:ln w="9525">
              <a:solidFill>
                <a:schemeClr val="tx1"/>
              </a:solidFill>
              <a:round/>
              <a:headEnd/>
              <a:tailEnd/>
            </a:ln>
          </p:spPr>
          <p:txBody>
            <a:bodyPr wrap="none" anchor="ctr"/>
            <a:lstStyle/>
            <a:p>
              <a:endParaRPr lang="he-IL"/>
            </a:p>
          </p:txBody>
        </p:sp>
        <p:sp>
          <p:nvSpPr>
            <p:cNvPr id="44045" name="Line 13"/>
            <p:cNvSpPr>
              <a:spLocks noChangeShapeType="1"/>
            </p:cNvSpPr>
            <p:nvPr/>
          </p:nvSpPr>
          <p:spPr bwMode="auto">
            <a:xfrm>
              <a:off x="4032" y="3264"/>
              <a:ext cx="0" cy="768"/>
            </a:xfrm>
            <a:prstGeom prst="line">
              <a:avLst/>
            </a:prstGeom>
            <a:noFill/>
            <a:ln w="9525">
              <a:solidFill>
                <a:schemeClr val="tx1"/>
              </a:solidFill>
              <a:round/>
              <a:headEnd/>
              <a:tailEnd/>
            </a:ln>
          </p:spPr>
          <p:txBody>
            <a:bodyPr wrap="none" anchor="ctr"/>
            <a:lstStyle/>
            <a:p>
              <a:endParaRPr lang="he-IL"/>
            </a:p>
          </p:txBody>
        </p:sp>
        <p:sp>
          <p:nvSpPr>
            <p:cNvPr id="44046" name="Line 14"/>
            <p:cNvSpPr>
              <a:spLocks noChangeShapeType="1"/>
            </p:cNvSpPr>
            <p:nvPr/>
          </p:nvSpPr>
          <p:spPr bwMode="auto">
            <a:xfrm>
              <a:off x="4320" y="3264"/>
              <a:ext cx="0" cy="768"/>
            </a:xfrm>
            <a:prstGeom prst="line">
              <a:avLst/>
            </a:prstGeom>
            <a:noFill/>
            <a:ln w="9525">
              <a:solidFill>
                <a:schemeClr val="tx1"/>
              </a:solidFill>
              <a:round/>
              <a:headEnd/>
              <a:tailEnd/>
            </a:ln>
          </p:spPr>
          <p:txBody>
            <a:bodyPr wrap="none" anchor="ctr"/>
            <a:lstStyle/>
            <a:p>
              <a:endParaRPr lang="he-IL"/>
            </a:p>
          </p:txBody>
        </p:sp>
        <p:sp>
          <p:nvSpPr>
            <p:cNvPr id="44047" name="Rectangle 15"/>
            <p:cNvSpPr>
              <a:spLocks noChangeArrowheads="1"/>
            </p:cNvSpPr>
            <p:nvPr/>
          </p:nvSpPr>
          <p:spPr bwMode="auto">
            <a:xfrm>
              <a:off x="3792" y="1488"/>
              <a:ext cx="144" cy="192"/>
            </a:xfrm>
            <a:prstGeom prst="rect">
              <a:avLst/>
            </a:prstGeom>
            <a:solidFill>
              <a:srgbClr val="CC3300"/>
            </a:solidFill>
            <a:ln w="9525">
              <a:solidFill>
                <a:schemeClr val="tx1"/>
              </a:solidFill>
              <a:miter lim="800000"/>
              <a:headEnd/>
              <a:tailEnd/>
            </a:ln>
          </p:spPr>
          <p:txBody>
            <a:bodyPr wrap="none" anchor="ctr"/>
            <a:lstStyle/>
            <a:p>
              <a:endParaRPr lang="he-IL"/>
            </a:p>
          </p:txBody>
        </p:sp>
        <p:sp>
          <p:nvSpPr>
            <p:cNvPr id="44048" name="Rectangle 16"/>
            <p:cNvSpPr>
              <a:spLocks noChangeArrowheads="1"/>
            </p:cNvSpPr>
            <p:nvPr/>
          </p:nvSpPr>
          <p:spPr bwMode="auto">
            <a:xfrm>
              <a:off x="3792" y="1248"/>
              <a:ext cx="144" cy="192"/>
            </a:xfrm>
            <a:prstGeom prst="rect">
              <a:avLst/>
            </a:prstGeom>
            <a:solidFill>
              <a:srgbClr val="CC3300"/>
            </a:solidFill>
            <a:ln w="9525">
              <a:solidFill>
                <a:schemeClr val="tx1"/>
              </a:solidFill>
              <a:miter lim="800000"/>
              <a:headEnd/>
              <a:tailEnd/>
            </a:ln>
          </p:spPr>
          <p:txBody>
            <a:bodyPr wrap="none" anchor="ctr"/>
            <a:lstStyle/>
            <a:p>
              <a:endParaRPr lang="he-IL"/>
            </a:p>
          </p:txBody>
        </p:sp>
        <p:sp>
          <p:nvSpPr>
            <p:cNvPr id="44049" name="Rectangle 17"/>
            <p:cNvSpPr>
              <a:spLocks noChangeArrowheads="1"/>
            </p:cNvSpPr>
            <p:nvPr/>
          </p:nvSpPr>
          <p:spPr bwMode="auto">
            <a:xfrm>
              <a:off x="3792" y="1008"/>
              <a:ext cx="144" cy="192"/>
            </a:xfrm>
            <a:prstGeom prst="rect">
              <a:avLst/>
            </a:prstGeom>
            <a:solidFill>
              <a:srgbClr val="CC3300"/>
            </a:solidFill>
            <a:ln w="9525">
              <a:solidFill>
                <a:schemeClr val="tx1"/>
              </a:solidFill>
              <a:miter lim="800000"/>
              <a:headEnd/>
              <a:tailEnd/>
            </a:ln>
          </p:spPr>
          <p:txBody>
            <a:bodyPr wrap="none" anchor="ctr"/>
            <a:lstStyle/>
            <a:p>
              <a:endParaRPr lang="he-IL"/>
            </a:p>
          </p:txBody>
        </p:sp>
        <p:sp>
          <p:nvSpPr>
            <p:cNvPr id="44050" name="Rectangle 18"/>
            <p:cNvSpPr>
              <a:spLocks noChangeArrowheads="1"/>
            </p:cNvSpPr>
            <p:nvPr/>
          </p:nvSpPr>
          <p:spPr bwMode="auto">
            <a:xfrm>
              <a:off x="3984" y="2400"/>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1" name="Rectangle 19"/>
            <p:cNvSpPr>
              <a:spLocks noChangeArrowheads="1"/>
            </p:cNvSpPr>
            <p:nvPr/>
          </p:nvSpPr>
          <p:spPr bwMode="auto">
            <a:xfrm>
              <a:off x="3984" y="2160"/>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2" name="Rectangle 20"/>
            <p:cNvSpPr>
              <a:spLocks noChangeArrowheads="1"/>
            </p:cNvSpPr>
            <p:nvPr/>
          </p:nvSpPr>
          <p:spPr bwMode="auto">
            <a:xfrm>
              <a:off x="3984" y="1920"/>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3" name="Rectangle 21"/>
            <p:cNvSpPr>
              <a:spLocks noChangeArrowheads="1"/>
            </p:cNvSpPr>
            <p:nvPr/>
          </p:nvSpPr>
          <p:spPr bwMode="auto">
            <a:xfrm>
              <a:off x="4128" y="1200"/>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4" name="Rectangle 22"/>
            <p:cNvSpPr>
              <a:spLocks noChangeArrowheads="1"/>
            </p:cNvSpPr>
            <p:nvPr/>
          </p:nvSpPr>
          <p:spPr bwMode="auto">
            <a:xfrm>
              <a:off x="4128" y="3840"/>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5" name="Rectangle 23"/>
            <p:cNvSpPr>
              <a:spLocks noChangeArrowheads="1"/>
            </p:cNvSpPr>
            <p:nvPr/>
          </p:nvSpPr>
          <p:spPr bwMode="auto">
            <a:xfrm rot="-1631958">
              <a:off x="4032" y="3024"/>
              <a:ext cx="144" cy="192"/>
            </a:xfrm>
            <a:prstGeom prst="rect">
              <a:avLst/>
            </a:prstGeom>
            <a:solidFill>
              <a:schemeClr val="accent1"/>
            </a:solidFill>
            <a:ln w="9525">
              <a:solidFill>
                <a:schemeClr val="tx1"/>
              </a:solidFill>
              <a:miter lim="800000"/>
              <a:headEnd/>
              <a:tailEnd/>
            </a:ln>
          </p:spPr>
          <p:txBody>
            <a:bodyPr wrap="none" anchor="ctr"/>
            <a:lstStyle/>
            <a:p>
              <a:endParaRPr lang="he-IL"/>
            </a:p>
          </p:txBody>
        </p:sp>
        <p:sp>
          <p:nvSpPr>
            <p:cNvPr id="44056" name="Line 24"/>
            <p:cNvSpPr>
              <a:spLocks noChangeShapeType="1"/>
            </p:cNvSpPr>
            <p:nvPr/>
          </p:nvSpPr>
          <p:spPr bwMode="auto">
            <a:xfrm flipV="1">
              <a:off x="4176" y="3408"/>
              <a:ext cx="0" cy="288"/>
            </a:xfrm>
            <a:prstGeom prst="line">
              <a:avLst/>
            </a:prstGeom>
            <a:noFill/>
            <a:ln w="9525">
              <a:solidFill>
                <a:schemeClr val="tx1"/>
              </a:solidFill>
              <a:round/>
              <a:headEnd/>
              <a:tailEnd type="triangle" w="med" len="med"/>
            </a:ln>
          </p:spPr>
          <p:txBody>
            <a:bodyPr wrap="none" anchor="ctr"/>
            <a:lstStyle/>
            <a:p>
              <a:endParaRPr lang="he-IL"/>
            </a:p>
          </p:txBody>
        </p:sp>
        <p:sp>
          <p:nvSpPr>
            <p:cNvPr id="44057" name="Line 25"/>
            <p:cNvSpPr>
              <a:spLocks noChangeShapeType="1"/>
            </p:cNvSpPr>
            <p:nvPr/>
          </p:nvSpPr>
          <p:spPr bwMode="auto">
            <a:xfrm flipV="1">
              <a:off x="4176" y="816"/>
              <a:ext cx="0" cy="288"/>
            </a:xfrm>
            <a:prstGeom prst="line">
              <a:avLst/>
            </a:prstGeom>
            <a:noFill/>
            <a:ln w="9525">
              <a:solidFill>
                <a:schemeClr val="tx1"/>
              </a:solidFill>
              <a:round/>
              <a:headEnd/>
              <a:tailEnd type="triangle" w="med" len="med"/>
            </a:ln>
          </p:spPr>
          <p:txBody>
            <a:bodyPr wrap="none" anchor="ctr"/>
            <a:lstStyle/>
            <a:p>
              <a:endParaRPr lang="he-IL"/>
            </a:p>
          </p:txBody>
        </p:sp>
        <p:sp>
          <p:nvSpPr>
            <p:cNvPr id="44058" name="Line 26"/>
            <p:cNvSpPr>
              <a:spLocks noChangeShapeType="1"/>
            </p:cNvSpPr>
            <p:nvPr/>
          </p:nvSpPr>
          <p:spPr bwMode="auto">
            <a:xfrm>
              <a:off x="3840" y="3456"/>
              <a:ext cx="0" cy="288"/>
            </a:xfrm>
            <a:prstGeom prst="line">
              <a:avLst/>
            </a:prstGeom>
            <a:noFill/>
            <a:ln w="9525">
              <a:solidFill>
                <a:schemeClr val="tx1"/>
              </a:solidFill>
              <a:round/>
              <a:headEnd/>
              <a:tailEnd type="triangle" w="med" len="med"/>
            </a:ln>
          </p:spPr>
          <p:txBody>
            <a:bodyPr wrap="none" anchor="ctr"/>
            <a:lstStyle/>
            <a:p>
              <a:endParaRPr lang="he-IL"/>
            </a:p>
          </p:txBody>
        </p:sp>
        <p:sp>
          <p:nvSpPr>
            <p:cNvPr id="44059" name="Oval 27"/>
            <p:cNvSpPr>
              <a:spLocks noChangeArrowheads="1"/>
            </p:cNvSpPr>
            <p:nvPr/>
          </p:nvSpPr>
          <p:spPr bwMode="auto">
            <a:xfrm>
              <a:off x="3696" y="1776"/>
              <a:ext cx="96" cy="96"/>
            </a:xfrm>
            <a:prstGeom prst="ellipse">
              <a:avLst/>
            </a:prstGeom>
            <a:solidFill>
              <a:srgbClr val="CC3300"/>
            </a:solidFill>
            <a:ln w="9525">
              <a:solidFill>
                <a:schemeClr val="tx1"/>
              </a:solidFill>
              <a:round/>
              <a:headEnd/>
              <a:tailEnd/>
            </a:ln>
          </p:spPr>
          <p:txBody>
            <a:bodyPr wrap="none" anchor="ctr"/>
            <a:lstStyle/>
            <a:p>
              <a:endParaRPr lang="he-IL"/>
            </a:p>
          </p:txBody>
        </p:sp>
        <p:sp>
          <p:nvSpPr>
            <p:cNvPr id="44060" name="Oval 28"/>
            <p:cNvSpPr>
              <a:spLocks noChangeArrowheads="1"/>
            </p:cNvSpPr>
            <p:nvPr/>
          </p:nvSpPr>
          <p:spPr bwMode="auto">
            <a:xfrm>
              <a:off x="3696" y="2064"/>
              <a:ext cx="96" cy="96"/>
            </a:xfrm>
            <a:prstGeom prst="ellipse">
              <a:avLst/>
            </a:prstGeom>
            <a:noFill/>
            <a:ln w="9525">
              <a:solidFill>
                <a:schemeClr val="tx1"/>
              </a:solidFill>
              <a:round/>
              <a:headEnd/>
              <a:tailEnd/>
            </a:ln>
          </p:spPr>
          <p:txBody>
            <a:bodyPr wrap="none" anchor="ctr"/>
            <a:lstStyle/>
            <a:p>
              <a:endParaRPr lang="he-IL"/>
            </a:p>
          </p:txBody>
        </p:sp>
        <p:sp>
          <p:nvSpPr>
            <p:cNvPr id="44061" name="Oval 29"/>
            <p:cNvSpPr>
              <a:spLocks noChangeArrowheads="1"/>
            </p:cNvSpPr>
            <p:nvPr/>
          </p:nvSpPr>
          <p:spPr bwMode="auto">
            <a:xfrm>
              <a:off x="3696" y="1920"/>
              <a:ext cx="96" cy="96"/>
            </a:xfrm>
            <a:prstGeom prst="ellipse">
              <a:avLst/>
            </a:prstGeom>
            <a:noFill/>
            <a:ln w="9525">
              <a:solidFill>
                <a:schemeClr val="tx1"/>
              </a:solidFill>
              <a:round/>
              <a:headEnd/>
              <a:tailEnd/>
            </a:ln>
          </p:spPr>
          <p:txBody>
            <a:bodyPr wrap="none" anchor="ctr"/>
            <a:lstStyle/>
            <a:p>
              <a:endParaRPr lang="he-IL"/>
            </a:p>
          </p:txBody>
        </p:sp>
        <p:sp>
          <p:nvSpPr>
            <p:cNvPr id="44062" name="Oval 30"/>
            <p:cNvSpPr>
              <a:spLocks noChangeArrowheads="1"/>
            </p:cNvSpPr>
            <p:nvPr/>
          </p:nvSpPr>
          <p:spPr bwMode="auto">
            <a:xfrm>
              <a:off x="4272" y="2736"/>
              <a:ext cx="96" cy="96"/>
            </a:xfrm>
            <a:prstGeom prst="ellipse">
              <a:avLst/>
            </a:prstGeom>
            <a:noFill/>
            <a:ln w="9525">
              <a:solidFill>
                <a:schemeClr val="tx1"/>
              </a:solidFill>
              <a:round/>
              <a:headEnd/>
              <a:tailEnd/>
            </a:ln>
          </p:spPr>
          <p:txBody>
            <a:bodyPr wrap="none" anchor="ctr"/>
            <a:lstStyle/>
            <a:p>
              <a:endParaRPr lang="he-IL"/>
            </a:p>
          </p:txBody>
        </p:sp>
        <p:sp>
          <p:nvSpPr>
            <p:cNvPr id="44063" name="Oval 31"/>
            <p:cNvSpPr>
              <a:spLocks noChangeArrowheads="1"/>
            </p:cNvSpPr>
            <p:nvPr/>
          </p:nvSpPr>
          <p:spPr bwMode="auto">
            <a:xfrm>
              <a:off x="4272" y="3024"/>
              <a:ext cx="96" cy="96"/>
            </a:xfrm>
            <a:prstGeom prst="ellipse">
              <a:avLst/>
            </a:prstGeom>
            <a:solidFill>
              <a:schemeClr val="accent1"/>
            </a:solidFill>
            <a:ln w="9525">
              <a:solidFill>
                <a:schemeClr val="tx1"/>
              </a:solidFill>
              <a:round/>
              <a:headEnd/>
              <a:tailEnd/>
            </a:ln>
          </p:spPr>
          <p:txBody>
            <a:bodyPr wrap="none" anchor="ctr"/>
            <a:lstStyle/>
            <a:p>
              <a:endParaRPr lang="he-IL"/>
            </a:p>
          </p:txBody>
        </p:sp>
        <p:sp>
          <p:nvSpPr>
            <p:cNvPr id="44064" name="Oval 32"/>
            <p:cNvSpPr>
              <a:spLocks noChangeArrowheads="1"/>
            </p:cNvSpPr>
            <p:nvPr/>
          </p:nvSpPr>
          <p:spPr bwMode="auto">
            <a:xfrm>
              <a:off x="4272" y="2880"/>
              <a:ext cx="96" cy="96"/>
            </a:xfrm>
            <a:prstGeom prst="ellipse">
              <a:avLst/>
            </a:prstGeom>
            <a:noFill/>
            <a:ln w="9525">
              <a:solidFill>
                <a:schemeClr val="tx1"/>
              </a:solidFill>
              <a:round/>
              <a:headEnd/>
              <a:tailEnd/>
            </a:ln>
          </p:spPr>
          <p:txBody>
            <a:bodyPr wrap="none" anchor="ctr"/>
            <a:lstStyle/>
            <a:p>
              <a:endParaRPr lang="he-IL"/>
            </a:p>
          </p:txBody>
        </p:sp>
      </p:grpSp>
      <p:sp>
        <p:nvSpPr>
          <p:cNvPr id="44037" name="Slide Number Placeholder 33"/>
          <p:cNvSpPr>
            <a:spLocks noGrp="1"/>
          </p:cNvSpPr>
          <p:nvPr>
            <p:ph type="sldNum" sz="quarter" idx="10"/>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9B568670-C433-40CD-9A10-7413694E5883}" type="slidenum">
              <a:rPr lang="he-IL" smtClean="0"/>
              <a:pPr/>
              <a:t>16</a:t>
            </a:fld>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a:r>
              <a:rPr lang="en-US" dirty="0" smtClean="0"/>
              <a:t>The one way tunnel (exam 2004)</a:t>
            </a:r>
          </a:p>
        </p:txBody>
      </p:sp>
      <p:sp>
        <p:nvSpPr>
          <p:cNvPr id="3" name="Content Placeholder 2"/>
          <p:cNvSpPr>
            <a:spLocks noGrp="1"/>
          </p:cNvSpPr>
          <p:nvPr>
            <p:ph idx="1"/>
          </p:nvPr>
        </p:nvSpPr>
        <p:spPr/>
        <p:txBody>
          <a:bodyPr rtlCol="0">
            <a:normAutofit fontScale="70000" lnSpcReduction="20000"/>
          </a:bodyPr>
          <a:lstStyle/>
          <a:p>
            <a:pPr marL="0" fontAlgn="auto">
              <a:spcAft>
                <a:spcPts val="0"/>
              </a:spcAft>
              <a:buFont typeface="Arial" pitchFamily="34" charset="0"/>
              <a:buNone/>
              <a:defRPr/>
            </a:pPr>
            <a:r>
              <a:rPr lang="en-US" b="1" dirty="0" smtClean="0"/>
              <a:t>The one way tunnel solution:</a:t>
            </a:r>
            <a:br>
              <a:rPr lang="en-US" b="1" dirty="0" smtClean="0"/>
            </a:br>
            <a:r>
              <a:rPr lang="en-US" dirty="0" smtClean="0"/>
              <a:t/>
            </a:r>
            <a:br>
              <a:rPr lang="en-US" dirty="0" smtClean="0"/>
            </a:br>
            <a:r>
              <a:rPr lang="en-US" dirty="0" smtClean="0">
                <a:solidFill>
                  <a:schemeClr val="accent1"/>
                </a:solidFill>
              </a:rPr>
              <a:t>int</a:t>
            </a:r>
            <a:r>
              <a:rPr lang="en-US" dirty="0" smtClean="0"/>
              <a:t>		count[2];</a:t>
            </a:r>
            <a:br>
              <a:rPr lang="en-US" dirty="0" smtClean="0"/>
            </a:br>
            <a:r>
              <a:rPr lang="en-US" dirty="0" smtClean="0">
                <a:solidFill>
                  <a:schemeClr val="accent1"/>
                </a:solidFill>
              </a:rPr>
              <a:t>Semaphore</a:t>
            </a:r>
            <a:r>
              <a:rPr lang="en-US" dirty="0" smtClean="0"/>
              <a:t>	</a:t>
            </a:r>
            <a:r>
              <a:rPr lang="en-US" dirty="0" smtClean="0"/>
              <a:t>busy=1</a:t>
            </a:r>
            <a:r>
              <a:rPr lang="en-US" dirty="0" smtClean="0"/>
              <a:t>;</a:t>
            </a:r>
          </a:p>
          <a:p>
            <a:pPr marL="0" fontAlgn="auto">
              <a:spcAft>
                <a:spcPts val="0"/>
              </a:spcAft>
              <a:buFont typeface="Arial" pitchFamily="34" charset="0"/>
              <a:buNone/>
              <a:defRPr/>
            </a:pPr>
            <a:r>
              <a:rPr lang="en-US" dirty="0" smtClean="0">
                <a:solidFill>
                  <a:schemeClr val="accent1"/>
                </a:solidFill>
              </a:rPr>
              <a:t>Semaphore</a:t>
            </a:r>
            <a:r>
              <a:rPr lang="en-US" dirty="0" smtClean="0"/>
              <a:t>	</a:t>
            </a:r>
            <a:r>
              <a:rPr lang="en-US" dirty="0" smtClean="0"/>
              <a:t>waiting[2</a:t>
            </a:r>
            <a:r>
              <a:rPr lang="en-US" dirty="0" smtClean="0"/>
              <a:t>]={1,1};</a:t>
            </a:r>
          </a:p>
          <a:p>
            <a:pPr marL="0" fontAlgn="auto">
              <a:spcAft>
                <a:spcPts val="0"/>
              </a:spcAft>
              <a:buFont typeface="Arial" pitchFamily="34" charset="0"/>
              <a:buNone/>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9220" name="TextBox 3"/>
          <p:cNvSpPr txBox="1">
            <a:spLocks noChangeArrowheads="1"/>
          </p:cNvSpPr>
          <p:nvPr/>
        </p:nvSpPr>
        <p:spPr bwMode="auto">
          <a:xfrm>
            <a:off x="1143000" y="3284984"/>
            <a:ext cx="3200400" cy="2308324"/>
          </a:xfrm>
          <a:prstGeom prst="rect">
            <a:avLst/>
          </a:prstGeom>
          <a:noFill/>
          <a:ln w="9525">
            <a:noFill/>
            <a:miter lim="800000"/>
            <a:headEnd/>
            <a:tailEnd/>
          </a:ln>
        </p:spPr>
        <p:txBody>
          <a:bodyPr>
            <a:spAutoFit/>
          </a:bodyPr>
          <a:lstStyle/>
          <a:p>
            <a:pPr algn="l" rtl="0"/>
            <a:r>
              <a:rPr lang="en-US" dirty="0">
                <a:latin typeface="Calibri" pitchFamily="34" charset="0"/>
              </a:rPr>
              <a:t>void </a:t>
            </a:r>
            <a:r>
              <a:rPr lang="en-US" b="1" i="1" dirty="0">
                <a:solidFill>
                  <a:schemeClr val="accent2"/>
                </a:solidFill>
                <a:latin typeface="Calibri" pitchFamily="34" charset="0"/>
              </a:rPr>
              <a:t>arrive</a:t>
            </a:r>
            <a:r>
              <a:rPr lang="en-US" dirty="0">
                <a:latin typeface="Calibri" pitchFamily="34" charset="0"/>
              </a:rPr>
              <a:t>(</a:t>
            </a:r>
            <a:r>
              <a:rPr lang="en-US" dirty="0">
                <a:solidFill>
                  <a:schemeClr val="accent1"/>
                </a:solidFill>
                <a:latin typeface="Calibri" pitchFamily="34" charset="0"/>
              </a:rPr>
              <a:t>int </a:t>
            </a:r>
            <a:r>
              <a:rPr lang="en-US" dirty="0">
                <a:latin typeface="Calibri" pitchFamily="34" charset="0"/>
              </a:rPr>
              <a:t>direction){</a:t>
            </a: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 down(&amp;waiting[direction]);</a:t>
            </a:r>
            <a:endParaRPr lang="en-US" dirty="0">
              <a:latin typeface="Calibri" pitchFamily="34" charset="0"/>
            </a:endParaRP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count[direction</a:t>
            </a:r>
            <a:r>
              <a:rPr lang="en-US" dirty="0">
                <a:latin typeface="Calibri" pitchFamily="34" charset="0"/>
              </a:rPr>
              <a:t>]+=1;</a:t>
            </a:r>
          </a:p>
          <a:p>
            <a:pPr algn="l" rtl="0"/>
            <a:r>
              <a:rPr lang="en-US" dirty="0">
                <a:latin typeface="Calibri" pitchFamily="34" charset="0"/>
              </a:rPr>
              <a:t>   </a:t>
            </a:r>
            <a:r>
              <a:rPr lang="en-US" dirty="0" smtClean="0">
                <a:latin typeface="Calibri" pitchFamily="34" charset="0"/>
              </a:rPr>
              <a:t>   i</a:t>
            </a:r>
            <a:r>
              <a:rPr lang="en-US" b="1" dirty="0" smtClean="0">
                <a:latin typeface="Calibri" pitchFamily="34" charset="0"/>
              </a:rPr>
              <a:t>f</a:t>
            </a:r>
            <a:r>
              <a:rPr lang="en-US" dirty="0" smtClean="0">
                <a:latin typeface="Calibri" pitchFamily="34" charset="0"/>
              </a:rPr>
              <a:t> </a:t>
            </a:r>
            <a:r>
              <a:rPr lang="en-US" dirty="0">
                <a:latin typeface="Calibri" pitchFamily="34" charset="0"/>
              </a:rPr>
              <a:t>(count[direction]==1){</a:t>
            </a:r>
          </a:p>
          <a:p>
            <a:pPr algn="l" rtl="0"/>
            <a:r>
              <a:rPr lang="en-US" dirty="0">
                <a:latin typeface="Calibri" pitchFamily="34" charset="0"/>
              </a:rPr>
              <a:t>	down(&amp;busy);</a:t>
            </a:r>
          </a:p>
          <a:p>
            <a:pPr algn="l" rtl="0"/>
            <a:r>
              <a:rPr lang="en-US" dirty="0">
                <a:latin typeface="Calibri" pitchFamily="34" charset="0"/>
              </a:rPr>
              <a:t>   </a:t>
            </a:r>
            <a:r>
              <a:rPr lang="en-US" dirty="0" smtClean="0">
                <a:latin typeface="Calibri" pitchFamily="34" charset="0"/>
              </a:rPr>
              <a:t>   } </a:t>
            </a:r>
            <a:endParaRPr lang="en-US" dirty="0" smtClean="0">
              <a:latin typeface="Calibri" pitchFamily="34" charset="0"/>
            </a:endParaRP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up</a:t>
            </a:r>
            <a:r>
              <a:rPr lang="en-US" dirty="0">
                <a:latin typeface="Calibri" pitchFamily="34" charset="0"/>
              </a:rPr>
              <a:t>(&amp;waiting[direction]);</a:t>
            </a:r>
          </a:p>
          <a:p>
            <a:pPr algn="l" rtl="0"/>
            <a:r>
              <a:rPr lang="en-US" dirty="0">
                <a:latin typeface="Calibri" pitchFamily="34" charset="0"/>
              </a:rPr>
              <a:t>}</a:t>
            </a:r>
          </a:p>
        </p:txBody>
      </p:sp>
      <p:sp>
        <p:nvSpPr>
          <p:cNvPr id="9221" name="TextBox 4"/>
          <p:cNvSpPr txBox="1">
            <a:spLocks noChangeArrowheads="1"/>
          </p:cNvSpPr>
          <p:nvPr/>
        </p:nvSpPr>
        <p:spPr bwMode="auto">
          <a:xfrm>
            <a:off x="4991472" y="3284984"/>
            <a:ext cx="3542928" cy="2308324"/>
          </a:xfrm>
          <a:prstGeom prst="rect">
            <a:avLst/>
          </a:prstGeom>
          <a:noFill/>
          <a:ln w="9525">
            <a:noFill/>
            <a:miter lim="800000"/>
            <a:headEnd/>
            <a:tailEnd/>
          </a:ln>
        </p:spPr>
        <p:txBody>
          <a:bodyPr wrap="square">
            <a:spAutoFit/>
          </a:bodyPr>
          <a:lstStyle/>
          <a:p>
            <a:pPr algn="l"/>
            <a:r>
              <a:rPr lang="en-US" dirty="0">
                <a:latin typeface="Calibri" pitchFamily="34" charset="0"/>
              </a:rPr>
              <a:t>void </a:t>
            </a:r>
            <a:r>
              <a:rPr lang="en-US" b="1" i="1" dirty="0">
                <a:solidFill>
                  <a:schemeClr val="accent2"/>
                </a:solidFill>
                <a:latin typeface="Calibri" pitchFamily="34" charset="0"/>
              </a:rPr>
              <a:t>leave</a:t>
            </a:r>
            <a:r>
              <a:rPr lang="en-US" dirty="0">
                <a:latin typeface="Calibri" pitchFamily="34" charset="0"/>
              </a:rPr>
              <a:t>(</a:t>
            </a:r>
            <a:r>
              <a:rPr lang="en-US" dirty="0">
                <a:solidFill>
                  <a:schemeClr val="accent1"/>
                </a:solidFill>
                <a:latin typeface="Calibri" pitchFamily="34" charset="0"/>
              </a:rPr>
              <a:t>int</a:t>
            </a:r>
            <a:r>
              <a:rPr lang="en-US" dirty="0">
                <a:latin typeface="Calibri" pitchFamily="34" charset="0"/>
              </a:rPr>
              <a:t> direction){</a:t>
            </a: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down</a:t>
            </a:r>
            <a:r>
              <a:rPr lang="en-US" dirty="0">
                <a:latin typeface="Calibri" pitchFamily="34" charset="0"/>
              </a:rPr>
              <a:t>(&amp;waiting[direction]);</a:t>
            </a:r>
          </a:p>
          <a:p>
            <a:pPr algn="l"/>
            <a:r>
              <a:rPr lang="en-US" dirty="0" smtClean="0">
                <a:latin typeface="Calibri" pitchFamily="34" charset="0"/>
              </a:rPr>
              <a:t>       </a:t>
            </a:r>
            <a:r>
              <a:rPr lang="en-US" dirty="0" smtClean="0">
                <a:latin typeface="Calibri" pitchFamily="34" charset="0"/>
              </a:rPr>
              <a:t>count[direction</a:t>
            </a:r>
            <a:r>
              <a:rPr lang="en-US" dirty="0">
                <a:latin typeface="Calibri" pitchFamily="34" charset="0"/>
              </a:rPr>
              <a:t>]-=1;</a:t>
            </a:r>
          </a:p>
          <a:p>
            <a:pPr algn="l"/>
            <a:r>
              <a:rPr lang="en-US" dirty="0">
                <a:latin typeface="Calibri" pitchFamily="34" charset="0"/>
              </a:rPr>
              <a:t>  </a:t>
            </a:r>
            <a:r>
              <a:rPr lang="en-US" dirty="0" smtClean="0">
                <a:latin typeface="Calibri" pitchFamily="34" charset="0"/>
              </a:rPr>
              <a:t>     </a:t>
            </a:r>
            <a:r>
              <a:rPr lang="en-US" b="1" dirty="0">
                <a:latin typeface="Calibri" pitchFamily="34" charset="0"/>
              </a:rPr>
              <a:t>if</a:t>
            </a:r>
            <a:r>
              <a:rPr lang="en-US" dirty="0">
                <a:latin typeface="Calibri" pitchFamily="34" charset="0"/>
              </a:rPr>
              <a:t> (count[direction]==0){</a:t>
            </a:r>
          </a:p>
          <a:p>
            <a:pPr algn="l" rtl="0"/>
            <a:r>
              <a:rPr lang="he-IL" dirty="0" smtClean="0">
                <a:latin typeface="Calibri" pitchFamily="34" charset="0"/>
              </a:rPr>
              <a:t>            </a:t>
            </a:r>
            <a:r>
              <a:rPr lang="en-US" dirty="0" smtClean="0">
                <a:latin typeface="Calibri" pitchFamily="34" charset="0"/>
              </a:rPr>
              <a:t>up</a:t>
            </a:r>
            <a:r>
              <a:rPr lang="en-US" dirty="0">
                <a:latin typeface="Calibri" pitchFamily="34" charset="0"/>
              </a:rPr>
              <a:t>(&amp;busy);</a:t>
            </a:r>
          </a:p>
          <a:p>
            <a:pPr algn="l" rtl="0"/>
            <a:r>
              <a:rPr lang="en-US" dirty="0" smtClean="0">
                <a:latin typeface="Calibri" pitchFamily="34" charset="0"/>
              </a:rPr>
              <a:t>       }       </a:t>
            </a:r>
          </a:p>
          <a:p>
            <a:pPr algn="l"/>
            <a:r>
              <a:rPr lang="en-US" dirty="0" smtClean="0">
                <a:latin typeface="Calibri" pitchFamily="34" charset="0"/>
              </a:rPr>
              <a:t>       </a:t>
            </a:r>
            <a:r>
              <a:rPr lang="en-US" dirty="0" smtClean="0">
                <a:latin typeface="Calibri" pitchFamily="34" charset="0"/>
              </a:rPr>
              <a:t>up(&amp;</a:t>
            </a:r>
            <a:r>
              <a:rPr lang="en-US" dirty="0">
                <a:latin typeface="Calibri" pitchFamily="34" charset="0"/>
              </a:rPr>
              <a:t>waiting[direction</a:t>
            </a:r>
            <a:r>
              <a:rPr lang="en-US" dirty="0" smtClean="0">
                <a:latin typeface="Calibri" pitchFamily="34" charset="0"/>
              </a:rPr>
              <a:t>]);</a:t>
            </a:r>
            <a:endParaRPr lang="en-US" dirty="0" smtClean="0">
              <a:latin typeface="Calibri" pitchFamily="34" charset="0"/>
            </a:endParaRPr>
          </a:p>
          <a:p>
            <a:pPr algn="l" rtl="0"/>
            <a:r>
              <a:rPr lang="en-US" dirty="0" smtClean="0">
                <a:latin typeface="Calibri" pitchFamily="34" charset="0"/>
              </a:rPr>
              <a:t> }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a:r>
              <a:rPr lang="en-US" dirty="0" smtClean="0"/>
              <a:t>The one way tunnel (exam 2004)</a:t>
            </a:r>
          </a:p>
        </p:txBody>
      </p:sp>
      <p:sp>
        <p:nvSpPr>
          <p:cNvPr id="3" name="Content Placeholder 2"/>
          <p:cNvSpPr>
            <a:spLocks noGrp="1"/>
          </p:cNvSpPr>
          <p:nvPr>
            <p:ph idx="1"/>
          </p:nvPr>
        </p:nvSpPr>
        <p:spPr/>
        <p:txBody>
          <a:bodyPr rtlCol="0">
            <a:normAutofit/>
          </a:bodyPr>
          <a:lstStyle/>
          <a:p>
            <a:pPr marL="57150" lvl="1" indent="0" fontAlgn="auto">
              <a:spcAft>
                <a:spcPts val="0"/>
              </a:spcAft>
              <a:buNone/>
              <a:defRPr/>
            </a:pPr>
            <a:r>
              <a:rPr lang="en-US" dirty="0" smtClean="0"/>
              <a:t>Add </a:t>
            </a:r>
            <a:r>
              <a:rPr lang="en-US" dirty="0" smtClean="0"/>
              <a:t>changes to the one way tunnel solution so that there will be no starvation. If vehicles are present on both “0” and “1” they will take alternate turns in entering the tunnel. When there are vehicles coming from only one direction, they can pass through with no limitations.</a:t>
            </a:r>
          </a:p>
          <a:p>
            <a:pPr marL="0" fontAlgn="auto">
              <a:spcAft>
                <a:spcPts val="0"/>
              </a:spcAft>
              <a:buFont typeface="Arial" pitchFamily="34" charset="0"/>
              <a:buNone/>
              <a:defRPr/>
            </a:pPr>
            <a:r>
              <a:rPr lang="en-US" dirty="0" smtClean="0"/>
              <a:t>Notes: </a:t>
            </a:r>
          </a:p>
          <a:p>
            <a:pPr marL="800100" lvl="2" fontAlgn="auto">
              <a:spcAft>
                <a:spcPts val="0"/>
              </a:spcAft>
              <a:defRPr/>
            </a:pPr>
            <a:r>
              <a:rPr lang="en-US" dirty="0" smtClean="0"/>
              <a:t>you may only use integers and binary semaphores (can assume fairness).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algn="l"/>
            <a:r>
              <a:rPr lang="en-US" dirty="0" smtClean="0"/>
              <a:t>The one way tunnel (exam 2004)</a:t>
            </a:r>
          </a:p>
        </p:txBody>
      </p:sp>
      <p:sp>
        <p:nvSpPr>
          <p:cNvPr id="3" name="Content Placeholder 2"/>
          <p:cNvSpPr>
            <a:spLocks noGrp="1"/>
          </p:cNvSpPr>
          <p:nvPr>
            <p:ph idx="1"/>
          </p:nvPr>
        </p:nvSpPr>
        <p:spPr/>
        <p:txBody>
          <a:bodyPr rtlCol="0">
            <a:normAutofit fontScale="55000" lnSpcReduction="20000"/>
          </a:bodyPr>
          <a:lstStyle/>
          <a:p>
            <a:pPr marL="0" fontAlgn="auto">
              <a:spcAft>
                <a:spcPts val="0"/>
              </a:spcAft>
              <a:buFont typeface="Arial" pitchFamily="34" charset="0"/>
              <a:buNone/>
              <a:defRPr/>
            </a:pPr>
            <a:r>
              <a:rPr lang="en-US" b="1" dirty="0" smtClean="0"/>
              <a:t>The one way tunnel solution:</a:t>
            </a:r>
            <a:br>
              <a:rPr lang="en-US" b="1" dirty="0" smtClean="0"/>
            </a:br>
            <a:r>
              <a:rPr lang="en-US" dirty="0" smtClean="0"/>
              <a:t/>
            </a:r>
            <a:br>
              <a:rPr lang="en-US" dirty="0" smtClean="0"/>
            </a:br>
            <a:r>
              <a:rPr lang="en-US" dirty="0" smtClean="0">
                <a:solidFill>
                  <a:schemeClr val="accent1"/>
                </a:solidFill>
              </a:rPr>
              <a:t>int</a:t>
            </a:r>
            <a:r>
              <a:rPr lang="en-US" dirty="0" smtClean="0"/>
              <a:t>		count[2];</a:t>
            </a:r>
            <a:br>
              <a:rPr lang="en-US" dirty="0" smtClean="0"/>
            </a:br>
            <a:r>
              <a:rPr lang="en-US" dirty="0" smtClean="0">
                <a:solidFill>
                  <a:schemeClr val="accent1"/>
                </a:solidFill>
              </a:rPr>
              <a:t>Semaphore</a:t>
            </a:r>
            <a:r>
              <a:rPr lang="en-US" dirty="0" smtClean="0"/>
              <a:t>	</a:t>
            </a:r>
            <a:r>
              <a:rPr lang="en-US" dirty="0" smtClean="0"/>
              <a:t>busy=1</a:t>
            </a:r>
            <a:r>
              <a:rPr lang="en-US" dirty="0" smtClean="0"/>
              <a:t>;</a:t>
            </a:r>
          </a:p>
          <a:p>
            <a:pPr marL="0" fontAlgn="auto">
              <a:spcAft>
                <a:spcPts val="0"/>
              </a:spcAft>
              <a:buFont typeface="Arial" pitchFamily="34" charset="0"/>
              <a:buNone/>
              <a:defRPr/>
            </a:pPr>
            <a:r>
              <a:rPr lang="en-US" dirty="0" smtClean="0">
                <a:solidFill>
                  <a:schemeClr val="accent1"/>
                </a:solidFill>
              </a:rPr>
              <a:t>Semaphore</a:t>
            </a:r>
            <a:r>
              <a:rPr lang="en-US" dirty="0" smtClean="0"/>
              <a:t>	</a:t>
            </a:r>
            <a:r>
              <a:rPr lang="en-US" dirty="0" smtClean="0"/>
              <a:t>waiting[2</a:t>
            </a:r>
            <a:r>
              <a:rPr lang="en-US" dirty="0" smtClean="0"/>
              <a:t>]={1,1};</a:t>
            </a:r>
          </a:p>
          <a:p>
            <a:pPr marL="0" fontAlgn="auto">
              <a:spcAft>
                <a:spcPts val="0"/>
              </a:spcAft>
              <a:buNone/>
              <a:defRPr/>
            </a:pPr>
            <a:r>
              <a:rPr lang="en-US" dirty="0">
                <a:solidFill>
                  <a:schemeClr val="accent1"/>
                </a:solidFill>
              </a:rPr>
              <a:t>Semaphore</a:t>
            </a:r>
            <a:r>
              <a:rPr lang="en-US" dirty="0"/>
              <a:t>	</a:t>
            </a:r>
            <a:r>
              <a:rPr lang="en-US" dirty="0" smtClean="0"/>
              <a:t>waiting2[2</a:t>
            </a:r>
            <a:r>
              <a:rPr lang="en-US" dirty="0"/>
              <a:t>]={1,1};</a:t>
            </a:r>
          </a:p>
          <a:p>
            <a:pPr marL="0" fontAlgn="auto">
              <a:spcAft>
                <a:spcPts val="0"/>
              </a:spcAft>
              <a:buFont typeface="Arial" pitchFamily="34" charset="0"/>
              <a:buNone/>
              <a:defRPr/>
            </a:pPr>
            <a:endParaRPr lang="en-US" dirty="0" smtClean="0"/>
          </a:p>
          <a:p>
            <a:pPr marL="0" fontAlgn="auto">
              <a:spcAft>
                <a:spcPts val="0"/>
              </a:spcAft>
              <a:buFont typeface="Arial" pitchFamily="34" charset="0"/>
              <a:buNone/>
              <a:defRPr/>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sp>
        <p:nvSpPr>
          <p:cNvPr id="9220" name="TextBox 3"/>
          <p:cNvSpPr txBox="1">
            <a:spLocks noChangeArrowheads="1"/>
          </p:cNvSpPr>
          <p:nvPr/>
        </p:nvSpPr>
        <p:spPr bwMode="auto">
          <a:xfrm>
            <a:off x="457200" y="3284984"/>
            <a:ext cx="4038600" cy="3416320"/>
          </a:xfrm>
          <a:prstGeom prst="rect">
            <a:avLst/>
          </a:prstGeom>
          <a:noFill/>
          <a:ln w="9525">
            <a:noFill/>
            <a:miter lim="800000"/>
            <a:headEnd/>
            <a:tailEnd/>
          </a:ln>
        </p:spPr>
        <p:txBody>
          <a:bodyPr wrap="square">
            <a:spAutoFit/>
          </a:bodyPr>
          <a:lstStyle/>
          <a:p>
            <a:pPr algn="l" rtl="0"/>
            <a:r>
              <a:rPr lang="en-US" dirty="0">
                <a:latin typeface="Calibri" pitchFamily="34" charset="0"/>
              </a:rPr>
              <a:t>void </a:t>
            </a:r>
            <a:r>
              <a:rPr lang="en-US" b="1" i="1" dirty="0">
                <a:solidFill>
                  <a:schemeClr val="accent2"/>
                </a:solidFill>
                <a:latin typeface="Calibri" pitchFamily="34" charset="0"/>
              </a:rPr>
              <a:t>arrive</a:t>
            </a:r>
            <a:r>
              <a:rPr lang="en-US" dirty="0">
                <a:latin typeface="Calibri" pitchFamily="34" charset="0"/>
              </a:rPr>
              <a:t>(</a:t>
            </a:r>
            <a:r>
              <a:rPr lang="en-US" dirty="0">
                <a:solidFill>
                  <a:schemeClr val="accent1"/>
                </a:solidFill>
                <a:latin typeface="Calibri" pitchFamily="34" charset="0"/>
              </a:rPr>
              <a:t>int </a:t>
            </a:r>
            <a:r>
              <a:rPr lang="en-US" dirty="0">
                <a:latin typeface="Calibri" pitchFamily="34" charset="0"/>
              </a:rPr>
              <a:t>direction</a:t>
            </a:r>
            <a:r>
              <a:rPr lang="en-US" dirty="0" smtClean="0">
                <a:latin typeface="Calibri" pitchFamily="34" charset="0"/>
              </a:rPr>
              <a:t>){</a:t>
            </a:r>
          </a:p>
          <a:p>
            <a:pPr algn="l" rtl="0"/>
            <a:r>
              <a:rPr lang="en-US" dirty="0">
                <a:latin typeface="Calibri" pitchFamily="34" charset="0"/>
              </a:rPr>
              <a:t> </a:t>
            </a:r>
            <a:r>
              <a:rPr lang="en-US" dirty="0" smtClean="0">
                <a:latin typeface="Calibri" pitchFamily="34" charset="0"/>
              </a:rPr>
              <a:t>     down</a:t>
            </a:r>
            <a:r>
              <a:rPr lang="en-US" dirty="0">
                <a:latin typeface="Calibri" pitchFamily="34" charset="0"/>
              </a:rPr>
              <a:t>(&amp;</a:t>
            </a:r>
            <a:r>
              <a:rPr lang="en-US" dirty="0" smtClean="0">
                <a:latin typeface="Calibri" pitchFamily="34" charset="0"/>
              </a:rPr>
              <a:t>waiting2[direction]);</a:t>
            </a:r>
            <a:endParaRPr lang="en-US" dirty="0">
              <a:latin typeface="Calibri" pitchFamily="34" charset="0"/>
            </a:endParaRP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 down(&amp;waiting[direction]);</a:t>
            </a:r>
            <a:endParaRPr lang="en-US" dirty="0">
              <a:latin typeface="Calibri" pitchFamily="34" charset="0"/>
            </a:endParaRP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count[direction</a:t>
            </a:r>
            <a:r>
              <a:rPr lang="en-US" dirty="0">
                <a:latin typeface="Calibri" pitchFamily="34" charset="0"/>
              </a:rPr>
              <a:t>]+=1;</a:t>
            </a:r>
          </a:p>
          <a:p>
            <a:pPr algn="l" rtl="0"/>
            <a:r>
              <a:rPr lang="en-US" dirty="0">
                <a:latin typeface="Calibri" pitchFamily="34" charset="0"/>
              </a:rPr>
              <a:t>   </a:t>
            </a:r>
            <a:r>
              <a:rPr lang="en-US" dirty="0" smtClean="0">
                <a:latin typeface="Calibri" pitchFamily="34" charset="0"/>
              </a:rPr>
              <a:t>   i</a:t>
            </a:r>
            <a:r>
              <a:rPr lang="en-US" b="1" dirty="0" smtClean="0">
                <a:latin typeface="Calibri" pitchFamily="34" charset="0"/>
              </a:rPr>
              <a:t>f</a:t>
            </a:r>
            <a:r>
              <a:rPr lang="en-US" dirty="0" smtClean="0">
                <a:latin typeface="Calibri" pitchFamily="34" charset="0"/>
              </a:rPr>
              <a:t> </a:t>
            </a:r>
            <a:r>
              <a:rPr lang="en-US" dirty="0">
                <a:latin typeface="Calibri" pitchFamily="34" charset="0"/>
              </a:rPr>
              <a:t>(count[direction]==1</a:t>
            </a:r>
            <a:r>
              <a:rPr lang="en-US" dirty="0" smtClean="0">
                <a:latin typeface="Calibri" pitchFamily="34" charset="0"/>
              </a:rPr>
              <a:t>){</a:t>
            </a:r>
          </a:p>
          <a:p>
            <a:pPr algn="l" rtl="0"/>
            <a:r>
              <a:rPr lang="en-US" dirty="0">
                <a:latin typeface="Calibri" pitchFamily="34" charset="0"/>
              </a:rPr>
              <a:t> </a:t>
            </a:r>
            <a:r>
              <a:rPr lang="en-US" dirty="0" smtClean="0">
                <a:latin typeface="Calibri" pitchFamily="34" charset="0"/>
              </a:rPr>
              <a:t>    	</a:t>
            </a:r>
            <a:r>
              <a:rPr lang="en-US" dirty="0">
                <a:latin typeface="Calibri" pitchFamily="34" charset="0"/>
              </a:rPr>
              <a:t>down(&amp;</a:t>
            </a:r>
            <a:r>
              <a:rPr lang="en-US" dirty="0" smtClean="0">
                <a:latin typeface="Calibri" pitchFamily="34" charset="0"/>
              </a:rPr>
              <a:t>waiting2[1-direction]);</a:t>
            </a:r>
            <a:endParaRPr lang="en-US" dirty="0">
              <a:latin typeface="Calibri" pitchFamily="34" charset="0"/>
            </a:endParaRPr>
          </a:p>
          <a:p>
            <a:pPr algn="l" rtl="0"/>
            <a:r>
              <a:rPr lang="en-US" dirty="0">
                <a:latin typeface="Calibri" pitchFamily="34" charset="0"/>
              </a:rPr>
              <a:t>	down(&amp;busy</a:t>
            </a:r>
            <a:r>
              <a:rPr lang="en-US" dirty="0" smtClean="0">
                <a:latin typeface="Calibri" pitchFamily="34" charset="0"/>
              </a:rPr>
              <a:t>);</a:t>
            </a:r>
          </a:p>
          <a:p>
            <a:pPr algn="l" rtl="0"/>
            <a:r>
              <a:rPr lang="en-US" dirty="0" smtClean="0">
                <a:latin typeface="Calibri" pitchFamily="34" charset="0"/>
              </a:rPr>
              <a:t>	up(&amp;</a:t>
            </a:r>
            <a:r>
              <a:rPr lang="en-US" dirty="0">
                <a:latin typeface="Calibri" pitchFamily="34" charset="0"/>
              </a:rPr>
              <a:t>waiting2[1-direction</a:t>
            </a:r>
            <a:r>
              <a:rPr lang="en-US" dirty="0" smtClean="0">
                <a:latin typeface="Calibri" pitchFamily="34" charset="0"/>
              </a:rPr>
              <a:t>]);</a:t>
            </a:r>
            <a:endParaRPr lang="en-US" dirty="0">
              <a:latin typeface="Calibri" pitchFamily="34" charset="0"/>
            </a:endParaRPr>
          </a:p>
          <a:p>
            <a:pPr algn="l" rtl="0"/>
            <a:r>
              <a:rPr lang="en-US" dirty="0">
                <a:latin typeface="Calibri" pitchFamily="34" charset="0"/>
              </a:rPr>
              <a:t>   </a:t>
            </a:r>
            <a:r>
              <a:rPr lang="en-US" dirty="0" smtClean="0">
                <a:latin typeface="Calibri" pitchFamily="34" charset="0"/>
              </a:rPr>
              <a:t>   } </a:t>
            </a:r>
            <a:endParaRPr lang="en-US" dirty="0" smtClean="0">
              <a:latin typeface="Calibri" pitchFamily="34" charset="0"/>
            </a:endParaRP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up</a:t>
            </a:r>
            <a:r>
              <a:rPr lang="en-US" dirty="0">
                <a:latin typeface="Calibri" pitchFamily="34" charset="0"/>
              </a:rPr>
              <a:t>(&amp;waiting[direction</a:t>
            </a:r>
            <a:r>
              <a:rPr lang="en-US" dirty="0" smtClean="0">
                <a:latin typeface="Calibri" pitchFamily="34" charset="0"/>
              </a:rPr>
              <a:t>]);</a:t>
            </a:r>
          </a:p>
          <a:p>
            <a:pPr algn="l" rtl="0"/>
            <a:r>
              <a:rPr lang="en-US" dirty="0" smtClean="0">
                <a:latin typeface="Calibri" pitchFamily="34" charset="0"/>
              </a:rPr>
              <a:t>     up(&amp;</a:t>
            </a:r>
            <a:r>
              <a:rPr lang="en-US" dirty="0">
                <a:latin typeface="Calibri" pitchFamily="34" charset="0"/>
              </a:rPr>
              <a:t>waiting2[direction</a:t>
            </a:r>
            <a:r>
              <a:rPr lang="en-US" dirty="0" smtClean="0">
                <a:latin typeface="Calibri" pitchFamily="34" charset="0"/>
              </a:rPr>
              <a:t>]);</a:t>
            </a:r>
            <a:endParaRPr lang="en-US" dirty="0">
              <a:latin typeface="Calibri" pitchFamily="34" charset="0"/>
            </a:endParaRPr>
          </a:p>
          <a:p>
            <a:pPr algn="l" rtl="0"/>
            <a:r>
              <a:rPr lang="en-US" dirty="0">
                <a:latin typeface="Calibri" pitchFamily="34" charset="0"/>
              </a:rPr>
              <a:t>}</a:t>
            </a:r>
          </a:p>
        </p:txBody>
      </p:sp>
      <p:sp>
        <p:nvSpPr>
          <p:cNvPr id="9221" name="TextBox 4"/>
          <p:cNvSpPr txBox="1">
            <a:spLocks noChangeArrowheads="1"/>
          </p:cNvSpPr>
          <p:nvPr/>
        </p:nvSpPr>
        <p:spPr bwMode="auto">
          <a:xfrm>
            <a:off x="4991472" y="3284984"/>
            <a:ext cx="3542928" cy="2308324"/>
          </a:xfrm>
          <a:prstGeom prst="rect">
            <a:avLst/>
          </a:prstGeom>
          <a:noFill/>
          <a:ln w="9525">
            <a:noFill/>
            <a:miter lim="800000"/>
            <a:headEnd/>
            <a:tailEnd/>
          </a:ln>
        </p:spPr>
        <p:txBody>
          <a:bodyPr wrap="square">
            <a:spAutoFit/>
          </a:bodyPr>
          <a:lstStyle/>
          <a:p>
            <a:pPr algn="l" rtl="0"/>
            <a:r>
              <a:rPr lang="en-US" dirty="0">
                <a:latin typeface="Calibri" pitchFamily="34" charset="0"/>
              </a:rPr>
              <a:t>void </a:t>
            </a:r>
            <a:r>
              <a:rPr lang="en-US" b="1" i="1" dirty="0">
                <a:solidFill>
                  <a:schemeClr val="accent2"/>
                </a:solidFill>
                <a:latin typeface="Calibri" pitchFamily="34" charset="0"/>
              </a:rPr>
              <a:t>leave</a:t>
            </a:r>
            <a:r>
              <a:rPr lang="en-US" dirty="0">
                <a:latin typeface="Calibri" pitchFamily="34" charset="0"/>
              </a:rPr>
              <a:t>(</a:t>
            </a:r>
            <a:r>
              <a:rPr lang="en-US" dirty="0">
                <a:solidFill>
                  <a:schemeClr val="accent1"/>
                </a:solidFill>
                <a:latin typeface="Calibri" pitchFamily="34" charset="0"/>
              </a:rPr>
              <a:t>int</a:t>
            </a:r>
            <a:r>
              <a:rPr lang="en-US" dirty="0">
                <a:latin typeface="Calibri" pitchFamily="34" charset="0"/>
              </a:rPr>
              <a:t> direction){</a:t>
            </a:r>
          </a:p>
          <a:p>
            <a:pPr algn="l" rtl="0"/>
            <a:r>
              <a:rPr lang="en-US" dirty="0">
                <a:latin typeface="Calibri" pitchFamily="34" charset="0"/>
              </a:rPr>
              <a:t>   </a:t>
            </a:r>
            <a:r>
              <a:rPr lang="en-US" dirty="0" smtClean="0">
                <a:latin typeface="Calibri" pitchFamily="34" charset="0"/>
              </a:rPr>
              <a:t>    </a:t>
            </a:r>
            <a:r>
              <a:rPr lang="en-US" dirty="0" smtClean="0">
                <a:latin typeface="Calibri" pitchFamily="34" charset="0"/>
              </a:rPr>
              <a:t>down</a:t>
            </a:r>
            <a:r>
              <a:rPr lang="en-US" dirty="0">
                <a:latin typeface="Calibri" pitchFamily="34" charset="0"/>
              </a:rPr>
              <a:t>(&amp;waiting[direction]);</a:t>
            </a:r>
          </a:p>
          <a:p>
            <a:pPr algn="l" rtl="0"/>
            <a:r>
              <a:rPr lang="en-US" dirty="0" smtClean="0">
                <a:latin typeface="Calibri" pitchFamily="34" charset="0"/>
              </a:rPr>
              <a:t>       </a:t>
            </a:r>
            <a:r>
              <a:rPr lang="en-US" dirty="0" smtClean="0">
                <a:latin typeface="Calibri" pitchFamily="34" charset="0"/>
              </a:rPr>
              <a:t>count[direction</a:t>
            </a:r>
            <a:r>
              <a:rPr lang="en-US" dirty="0">
                <a:latin typeface="Calibri" pitchFamily="34" charset="0"/>
              </a:rPr>
              <a:t>]-=1;</a:t>
            </a:r>
          </a:p>
          <a:p>
            <a:pPr algn="l" rtl="0"/>
            <a:r>
              <a:rPr lang="en-US" dirty="0">
                <a:latin typeface="Calibri" pitchFamily="34" charset="0"/>
              </a:rPr>
              <a:t>  </a:t>
            </a:r>
            <a:r>
              <a:rPr lang="en-US" dirty="0" smtClean="0">
                <a:latin typeface="Calibri" pitchFamily="34" charset="0"/>
              </a:rPr>
              <a:t>     </a:t>
            </a:r>
            <a:r>
              <a:rPr lang="en-US" b="1" dirty="0">
                <a:latin typeface="Calibri" pitchFamily="34" charset="0"/>
              </a:rPr>
              <a:t>if</a:t>
            </a:r>
            <a:r>
              <a:rPr lang="en-US" dirty="0">
                <a:latin typeface="Calibri" pitchFamily="34" charset="0"/>
              </a:rPr>
              <a:t> (count[direction]==0){</a:t>
            </a:r>
          </a:p>
          <a:p>
            <a:pPr algn="l" rtl="0"/>
            <a:r>
              <a:rPr lang="he-IL" dirty="0" smtClean="0">
                <a:latin typeface="Calibri" pitchFamily="34" charset="0"/>
              </a:rPr>
              <a:t>            </a:t>
            </a:r>
            <a:r>
              <a:rPr lang="en-US" dirty="0" smtClean="0">
                <a:latin typeface="Calibri" pitchFamily="34" charset="0"/>
              </a:rPr>
              <a:t>up</a:t>
            </a:r>
            <a:r>
              <a:rPr lang="en-US" dirty="0">
                <a:latin typeface="Calibri" pitchFamily="34" charset="0"/>
              </a:rPr>
              <a:t>(&amp;busy);</a:t>
            </a:r>
          </a:p>
          <a:p>
            <a:pPr algn="l" rtl="0"/>
            <a:r>
              <a:rPr lang="en-US" dirty="0" smtClean="0">
                <a:latin typeface="Calibri" pitchFamily="34" charset="0"/>
              </a:rPr>
              <a:t>       }       </a:t>
            </a:r>
          </a:p>
          <a:p>
            <a:pPr algn="l" rtl="0"/>
            <a:r>
              <a:rPr lang="en-US" dirty="0" smtClean="0">
                <a:latin typeface="Calibri" pitchFamily="34" charset="0"/>
              </a:rPr>
              <a:t>       </a:t>
            </a:r>
            <a:r>
              <a:rPr lang="en-US" dirty="0" smtClean="0">
                <a:latin typeface="Calibri" pitchFamily="34" charset="0"/>
              </a:rPr>
              <a:t>up(&amp;</a:t>
            </a:r>
            <a:r>
              <a:rPr lang="en-US" dirty="0">
                <a:latin typeface="Calibri" pitchFamily="34" charset="0"/>
              </a:rPr>
              <a:t>waiting[direction</a:t>
            </a:r>
            <a:r>
              <a:rPr lang="en-US" dirty="0" smtClean="0">
                <a:latin typeface="Calibri" pitchFamily="34" charset="0"/>
              </a:rPr>
              <a:t>]);</a:t>
            </a:r>
            <a:endParaRPr lang="en-US" dirty="0" smtClean="0">
              <a:latin typeface="Calibri" pitchFamily="34" charset="0"/>
            </a:endParaRPr>
          </a:p>
          <a:p>
            <a:pPr algn="l" rtl="0"/>
            <a:r>
              <a:rPr lang="en-US" dirty="0" smtClean="0">
                <a:latin typeface="Calibri" pitchFamily="34" charset="0"/>
              </a:rPr>
              <a:t> } </a:t>
            </a:r>
            <a:endParaRPr lang="en-US" dirty="0">
              <a:latin typeface="Calibri" pitchFamily="34" charset="0"/>
            </a:endParaRPr>
          </a:p>
        </p:txBody>
      </p:sp>
    </p:spTree>
    <p:extLst>
      <p:ext uri="{BB962C8B-B14F-4D97-AF65-F5344CB8AC3E}">
        <p14:creationId xmlns:p14="http://schemas.microsoft.com/office/powerpoint/2010/main" val="12676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dirty="0" smtClean="0"/>
              <a:t>Monitor</a:t>
            </a:r>
          </a:p>
        </p:txBody>
      </p:sp>
      <p:sp>
        <p:nvSpPr>
          <p:cNvPr id="14339" name="Content Placeholder 2"/>
          <p:cNvSpPr>
            <a:spLocks noGrp="1"/>
          </p:cNvSpPr>
          <p:nvPr>
            <p:ph idx="1"/>
          </p:nvPr>
        </p:nvSpPr>
        <p:spPr/>
        <p:txBody>
          <a:bodyPr/>
          <a:lstStyle/>
          <a:p>
            <a:r>
              <a:rPr lang="en-US" dirty="0" smtClean="0"/>
              <a:t>Monitor – a synchronization </a:t>
            </a:r>
            <a:r>
              <a:rPr lang="en-US" dirty="0" smtClean="0"/>
              <a:t>primitive</a:t>
            </a:r>
            <a:endParaRPr lang="en-US" dirty="0" smtClean="0"/>
          </a:p>
          <a:p>
            <a:pPr lvl="2"/>
            <a:r>
              <a:rPr lang="en-US" dirty="0" smtClean="0"/>
              <a:t>A monitor is a collection of procedures, variables and data structures, grouped </a:t>
            </a:r>
            <a:r>
              <a:rPr lang="en-US" dirty="0" smtClean="0"/>
              <a:t>together</a:t>
            </a:r>
            <a:endParaRPr lang="en-US" dirty="0" smtClean="0"/>
          </a:p>
          <a:p>
            <a:pPr lvl="2"/>
            <a:r>
              <a:rPr lang="en-US" dirty="0" smtClean="0"/>
              <a:t>Mutual Exclusion – only one process can be active within a monitor at any given </a:t>
            </a:r>
            <a:r>
              <a:rPr lang="en-US" dirty="0" smtClean="0"/>
              <a:t>time</a:t>
            </a:r>
            <a:endParaRPr lang="en-US" dirty="0" smtClean="0"/>
          </a:p>
          <a:p>
            <a:pPr lvl="2"/>
            <a:r>
              <a:rPr lang="en-US" i="1" dirty="0" smtClean="0"/>
              <a:t>Usually a programming language construct!</a:t>
            </a:r>
            <a:br>
              <a:rPr lang="en-US" i="1" dirty="0" smtClean="0"/>
            </a:br>
            <a:r>
              <a:rPr lang="en-US" dirty="0" smtClean="0"/>
              <a:t>The compiler of the language will know that monitors procedures are different than other procedures, and will treat them differently. That means that </a:t>
            </a:r>
            <a:r>
              <a:rPr lang="en-US" u="sng" dirty="0" smtClean="0"/>
              <a:t>the compiler is in charge of the mutual exclusion </a:t>
            </a:r>
            <a:r>
              <a:rPr lang="en-US" u="sng" dirty="0" smtClean="0"/>
              <a:t>implementation</a:t>
            </a:r>
            <a:endParaRPr lang="en-US" dirty="0" smtClean="0"/>
          </a:p>
        </p:txBody>
      </p:sp>
      <p:sp>
        <p:nvSpPr>
          <p:cNvPr id="5" name="Slide Number Placeholder 4"/>
          <p:cNvSpPr>
            <a:spLocks noGrp="1"/>
          </p:cNvSpPr>
          <p:nvPr>
            <p:ph type="sldNum" sz="quarter" idx="12"/>
          </p:nvPr>
        </p:nvSpPr>
        <p:spPr/>
        <p:txBody>
          <a:bodyPr/>
          <a:lstStyle/>
          <a:p>
            <a:pPr>
              <a:defRPr/>
            </a:pPr>
            <a:fld id="{00F6EC2B-2751-4050-80A6-D3C2AFD5C661}" type="slidenum">
              <a:rPr lang="en-US" smtClean="0">
                <a:solidFill>
                  <a:prstClr val="black">
                    <a:tint val="75000"/>
                  </a:prstClr>
                </a:solidFill>
              </a:rPr>
              <a:pPr>
                <a:defRPr/>
              </a:pPr>
              <a:t>2</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a:r>
              <a:rPr lang="en-US" dirty="0" smtClean="0"/>
              <a:t>The one way tunnel (exam 2004)</a:t>
            </a:r>
          </a:p>
        </p:txBody>
      </p:sp>
      <p:sp>
        <p:nvSpPr>
          <p:cNvPr id="3" name="Content Placeholder 2"/>
          <p:cNvSpPr>
            <a:spLocks noGrp="1"/>
          </p:cNvSpPr>
          <p:nvPr>
            <p:ph idx="1"/>
          </p:nvPr>
        </p:nvSpPr>
        <p:spPr>
          <a:xfrm>
            <a:off x="457200" y="1196752"/>
            <a:ext cx="4042792" cy="5256584"/>
          </a:xfrm>
        </p:spPr>
        <p:txBody>
          <a:bodyPr rtlCol="0">
            <a:noAutofit/>
          </a:bodyPr>
          <a:lstStyle/>
          <a:p>
            <a:pPr marL="0" indent="-514350" fontAlgn="auto">
              <a:spcAft>
                <a:spcPts val="0"/>
              </a:spcAft>
              <a:buNone/>
              <a:defRPr/>
            </a:pPr>
            <a:r>
              <a:rPr lang="en-US" sz="2000" b="1" dirty="0" smtClean="0"/>
              <a:t>1.</a:t>
            </a:r>
            <a:br>
              <a:rPr lang="en-US" sz="2000" b="1" dirty="0" smtClean="0"/>
            </a:br>
            <a:r>
              <a:rPr lang="en-US" sz="2000" b="1" dirty="0" smtClean="0"/>
              <a:t>Code for direction 0</a:t>
            </a:r>
            <a:r>
              <a:rPr lang="en-US" sz="2000" dirty="0" smtClean="0"/>
              <a:t>:</a:t>
            </a:r>
            <a:br>
              <a:rPr lang="en-US" sz="2000" dirty="0" smtClean="0"/>
            </a:br>
            <a:r>
              <a:rPr lang="en-US" sz="2000" dirty="0" smtClean="0">
                <a:solidFill>
                  <a:schemeClr val="accent1"/>
                </a:solidFill>
              </a:rPr>
              <a:t>Semaphore</a:t>
            </a:r>
            <a:r>
              <a:rPr lang="en-US" sz="2000" dirty="0" smtClean="0"/>
              <a:t>	new_mutex=1;</a:t>
            </a:r>
          </a:p>
          <a:p>
            <a:pPr fontAlgn="auto">
              <a:spcAft>
                <a:spcPts val="0"/>
              </a:spcAft>
              <a:buFont typeface="Arial" pitchFamily="34" charset="0"/>
              <a:buNone/>
              <a:defRPr/>
            </a:pPr>
            <a:endParaRPr lang="en-US" sz="2000" dirty="0" smtClean="0"/>
          </a:p>
          <a:p>
            <a:pPr fontAlgn="auto">
              <a:spcAft>
                <a:spcPts val="0"/>
              </a:spcAft>
              <a:buFont typeface="Arial" pitchFamily="34" charset="0"/>
              <a:buNone/>
              <a:defRPr/>
            </a:pPr>
            <a:r>
              <a:rPr lang="en-US" sz="2000" dirty="0" smtClean="0"/>
              <a:t>void </a:t>
            </a:r>
            <a:r>
              <a:rPr lang="en-US" sz="2000" i="1" dirty="0" smtClean="0"/>
              <a:t>arrive</a:t>
            </a:r>
            <a:r>
              <a:rPr lang="en-US" sz="2000" dirty="0" smtClean="0"/>
              <a:t>() {</a:t>
            </a:r>
            <a:br>
              <a:rPr lang="en-US" sz="2000" dirty="0" smtClean="0"/>
            </a:br>
            <a:r>
              <a:rPr lang="en-US" sz="2000" dirty="0" smtClean="0"/>
              <a:t>down(&amp;waiting[0]);</a:t>
            </a:r>
          </a:p>
          <a:p>
            <a:pPr fontAlgn="auto">
              <a:spcAft>
                <a:spcPts val="0"/>
              </a:spcAft>
              <a:buFont typeface="Arial" pitchFamily="34" charset="0"/>
              <a:buNone/>
              <a:defRPr/>
            </a:pPr>
            <a:r>
              <a:rPr lang="en-US" sz="2000" dirty="0" smtClean="0"/>
              <a:t>	down(&amp;mutex); </a:t>
            </a:r>
            <a:br>
              <a:rPr lang="en-US" sz="2000" dirty="0" smtClean="0"/>
            </a:br>
            <a:r>
              <a:rPr lang="en-US" sz="2000" dirty="0" smtClean="0"/>
              <a:t>count[0]++;</a:t>
            </a:r>
            <a:br>
              <a:rPr lang="en-US" sz="2000" dirty="0" smtClean="0"/>
            </a:br>
            <a:r>
              <a:rPr lang="en-US" sz="2000" b="1" dirty="0" smtClean="0"/>
              <a:t>if</a:t>
            </a:r>
            <a:r>
              <a:rPr lang="en-US" sz="2000" dirty="0" smtClean="0"/>
              <a:t>(count[0] == 1) {</a:t>
            </a:r>
            <a:br>
              <a:rPr lang="en-US" sz="2000" dirty="0" smtClean="0"/>
            </a:br>
            <a:r>
              <a:rPr lang="en-US" sz="2000" dirty="0" smtClean="0"/>
              <a:t>	up(&amp;mutex);</a:t>
            </a:r>
            <a:br>
              <a:rPr lang="en-US" sz="2000" dirty="0" smtClean="0"/>
            </a:br>
            <a:r>
              <a:rPr lang="en-US" sz="2000" dirty="0" smtClean="0"/>
              <a:t>	down(&amp;new_mutex);</a:t>
            </a:r>
            <a:br>
              <a:rPr lang="en-US" sz="2000" dirty="0" smtClean="0"/>
            </a:br>
            <a:r>
              <a:rPr lang="he-IL" sz="2000" dirty="0" smtClean="0"/>
              <a:t>	</a:t>
            </a:r>
            <a:r>
              <a:rPr lang="en-US" sz="2000" dirty="0" smtClean="0"/>
              <a:t>down(&amp;busy);</a:t>
            </a:r>
            <a:br>
              <a:rPr lang="en-US" sz="2000" dirty="0" smtClean="0"/>
            </a:br>
            <a:r>
              <a:rPr lang="en-US" sz="2000" dirty="0" smtClean="0"/>
              <a:t>	up(&amp;new_mutex);</a:t>
            </a:r>
            <a:br>
              <a:rPr lang="en-US" sz="2000" dirty="0" smtClean="0"/>
            </a:br>
            <a:r>
              <a:rPr lang="he-IL" sz="2000" dirty="0" smtClean="0"/>
              <a:t>{</a:t>
            </a:r>
            <a:r>
              <a:rPr lang="en-US" sz="2000" dirty="0" smtClean="0"/>
              <a:t> </a:t>
            </a:r>
            <a:r>
              <a:rPr lang="en-US" sz="2000" b="1" dirty="0" smtClean="0"/>
              <a:t>else</a:t>
            </a:r>
          </a:p>
          <a:p>
            <a:pPr fontAlgn="auto">
              <a:spcAft>
                <a:spcPts val="0"/>
              </a:spcAft>
              <a:buFont typeface="Arial" pitchFamily="34" charset="0"/>
              <a:buNone/>
              <a:defRPr/>
            </a:pPr>
            <a:r>
              <a:rPr lang="he-IL" sz="2000" dirty="0" smtClean="0"/>
              <a:t>	</a:t>
            </a:r>
            <a:r>
              <a:rPr lang="en-US" sz="2000" dirty="0" smtClean="0"/>
              <a:t>	up(&amp;mutex);</a:t>
            </a:r>
          </a:p>
          <a:p>
            <a:pPr fontAlgn="auto">
              <a:spcAft>
                <a:spcPts val="0"/>
              </a:spcAft>
              <a:buFont typeface="Arial" pitchFamily="34" charset="0"/>
              <a:buNone/>
              <a:defRPr/>
            </a:pPr>
            <a:r>
              <a:rPr lang="he-IL" sz="2000" dirty="0" smtClean="0"/>
              <a:t>	</a:t>
            </a:r>
            <a:r>
              <a:rPr lang="en-US" sz="2000" dirty="0" smtClean="0"/>
              <a:t>up(waiting[0]);</a:t>
            </a:r>
          </a:p>
          <a:p>
            <a:pPr fontAlgn="auto">
              <a:spcAft>
                <a:spcPts val="0"/>
              </a:spcAft>
              <a:buFont typeface="Arial" pitchFamily="34" charset="0"/>
              <a:buNone/>
              <a:defRPr/>
            </a:pPr>
            <a:r>
              <a:rPr lang="en-US" sz="2000" dirty="0" smtClean="0"/>
              <a:t>}</a:t>
            </a:r>
            <a:r>
              <a:rPr lang="he-IL" sz="2000" dirty="0" smtClean="0"/>
              <a:t>				</a:t>
            </a:r>
            <a:endParaRPr lang="en-US" sz="2000" dirty="0" smtClean="0"/>
          </a:p>
        </p:txBody>
      </p:sp>
      <p:sp>
        <p:nvSpPr>
          <p:cNvPr id="4" name="Content Placeholder 2"/>
          <p:cNvSpPr txBox="1">
            <a:spLocks/>
          </p:cNvSpPr>
          <p:nvPr/>
        </p:nvSpPr>
        <p:spPr bwMode="auto">
          <a:xfrm>
            <a:off x="4540936" y="1525728"/>
            <a:ext cx="4474840" cy="496855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62500" lnSpcReduction="20000"/>
          </a:bodyPr>
          <a:lstStyle/>
          <a:p>
            <a:pPr marL="0" marR="0" lvl="0" indent="-514350" algn="l" defTabSz="914400"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Code for  direction 1:</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514350" algn="l" defTabSz="914400" rtl="0" eaLnBrk="1" fontAlgn="auto" latinLnBrk="0" hangingPunct="1">
              <a:lnSpc>
                <a:spcPct val="100000"/>
              </a:lnSpc>
              <a:spcBef>
                <a:spcPct val="20000"/>
              </a:spcBef>
              <a:spcAft>
                <a:spcPts val="0"/>
              </a:spcAft>
              <a:buClrTx/>
              <a:buSzTx/>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51435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void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arrive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smtClean="0">
                <a:ln>
                  <a:noFill/>
                </a:ln>
                <a:solidFill>
                  <a:schemeClr val="accent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direction)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down(waiting[1]);</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down(&amp;new_mutex);</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he-IL"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down(&amp;mutex);</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count[1]++;</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(count[1] == 1)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up(&amp;</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mutex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down(busy);</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he-IL"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up(&amp;</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mutex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he-IL"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up(&amp;</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new_mutex</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lvl="0" indent="-514350" algn="l" rtl="0">
              <a:spcBef>
                <a:spcPct val="20000"/>
              </a:spcBef>
              <a:defRPr/>
            </a:pPr>
            <a:r>
              <a:rPr lang="en-US" sz="3200" dirty="0" smtClean="0"/>
              <a:t>	up(waiting[1</a:t>
            </a:r>
            <a:r>
              <a:rPr lang="en-US" sz="3200" dirty="0"/>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he-IL"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514350" algn="l" defTabSz="914400" rtl="0" eaLnBrk="1" fontAlgn="auto" latinLnBrk="0" hangingPunct="1">
              <a:lnSpc>
                <a:spcPct val="100000"/>
              </a:lnSpc>
              <a:spcBef>
                <a:spcPct val="20000"/>
              </a:spcBef>
              <a:spcAft>
                <a:spcPts val="0"/>
              </a:spcAft>
              <a:buClrTx/>
              <a:buSzTx/>
              <a:buFont typeface="+mj-lt"/>
              <a:buAutoNum type="arabicPeriod" startAt="2"/>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a:r>
              <a:rPr lang="en-US" dirty="0" smtClean="0"/>
              <a:t>The one way tunnel (exam 2004)</a:t>
            </a:r>
          </a:p>
        </p:txBody>
      </p:sp>
      <p:sp>
        <p:nvSpPr>
          <p:cNvPr id="3" name="Content Placeholder 2"/>
          <p:cNvSpPr>
            <a:spLocks noGrp="1"/>
          </p:cNvSpPr>
          <p:nvPr>
            <p:ph idx="1"/>
          </p:nvPr>
        </p:nvSpPr>
        <p:spPr>
          <a:xfrm>
            <a:off x="457200" y="1639341"/>
            <a:ext cx="4474840" cy="4525963"/>
          </a:xfrm>
        </p:spPr>
        <p:txBody>
          <a:bodyPr rtlCol="0">
            <a:normAutofit fontScale="70000" lnSpcReduction="20000"/>
          </a:bodyPr>
          <a:lstStyle/>
          <a:p>
            <a:pPr marL="0" indent="-514350" fontAlgn="auto">
              <a:spcAft>
                <a:spcPts val="0"/>
              </a:spcAft>
              <a:buFont typeface="+mj-lt"/>
              <a:buAutoNum type="arabicPeriod" startAt="2"/>
              <a:defRPr/>
            </a:pPr>
            <a:r>
              <a:rPr lang="en-US" b="1" dirty="0" smtClean="0"/>
              <a:t>For  both directions</a:t>
            </a:r>
            <a:r>
              <a:rPr lang="en-US" dirty="0" smtClean="0"/>
              <a:t>:</a:t>
            </a:r>
            <a:br>
              <a:rPr lang="en-US" dirty="0" smtClean="0"/>
            </a:br>
            <a:r>
              <a:rPr lang="en-US" dirty="0" smtClean="0"/>
              <a:t/>
            </a:r>
            <a:br>
              <a:rPr lang="en-US" dirty="0" smtClean="0"/>
            </a:br>
            <a:r>
              <a:rPr lang="en-US" dirty="0" smtClean="0"/>
              <a:t>void </a:t>
            </a:r>
            <a:r>
              <a:rPr lang="en-US" i="1" dirty="0" smtClean="0"/>
              <a:t>arrive</a:t>
            </a:r>
            <a:r>
              <a:rPr lang="en-US" dirty="0" smtClean="0"/>
              <a:t>(</a:t>
            </a:r>
            <a:r>
              <a:rPr lang="en-US" dirty="0" smtClean="0">
                <a:solidFill>
                  <a:schemeClr val="accent1"/>
                </a:solidFill>
              </a:rPr>
              <a:t>int</a:t>
            </a:r>
            <a:r>
              <a:rPr lang="en-US" dirty="0" smtClean="0"/>
              <a:t> direction) {</a:t>
            </a:r>
            <a:br>
              <a:rPr lang="en-US" dirty="0" smtClean="0"/>
            </a:br>
            <a:r>
              <a:rPr lang="en-US" dirty="0" smtClean="0"/>
              <a:t>	down(waiting[direction]);</a:t>
            </a:r>
            <a:br>
              <a:rPr lang="en-US" dirty="0" smtClean="0"/>
            </a:br>
            <a:r>
              <a:rPr lang="en-US" dirty="0" smtClean="0"/>
              <a:t>	down(new_mutex);</a:t>
            </a:r>
            <a:br>
              <a:rPr lang="en-US" dirty="0" smtClean="0"/>
            </a:br>
            <a:r>
              <a:rPr lang="he-IL" dirty="0" smtClean="0"/>
              <a:t>	</a:t>
            </a:r>
            <a:r>
              <a:rPr lang="en-US" dirty="0" smtClean="0"/>
              <a:t>down(mutex);</a:t>
            </a:r>
            <a:br>
              <a:rPr lang="en-US" dirty="0" smtClean="0"/>
            </a:br>
            <a:r>
              <a:rPr lang="en-US" dirty="0" smtClean="0"/>
              <a:t>	count[direction]++;</a:t>
            </a:r>
            <a:br>
              <a:rPr lang="en-US" dirty="0" smtClean="0"/>
            </a:br>
            <a:r>
              <a:rPr lang="en-US" dirty="0" smtClean="0"/>
              <a:t>	</a:t>
            </a:r>
            <a:r>
              <a:rPr lang="en-US" b="1" dirty="0" smtClean="0"/>
              <a:t>if</a:t>
            </a:r>
            <a:r>
              <a:rPr lang="en-US" dirty="0" smtClean="0"/>
              <a:t>(count[direction] == 1) {</a:t>
            </a:r>
            <a:br>
              <a:rPr lang="en-US" dirty="0" smtClean="0"/>
            </a:br>
            <a:r>
              <a:rPr lang="en-US" dirty="0" smtClean="0"/>
              <a:t>		up(</a:t>
            </a:r>
            <a:r>
              <a:rPr lang="en-US" dirty="0" err="1" smtClean="0"/>
              <a:t>mutex</a:t>
            </a:r>
            <a:r>
              <a:rPr lang="en-US" dirty="0" smtClean="0"/>
              <a:t>);</a:t>
            </a:r>
            <a:br>
              <a:rPr lang="en-US" dirty="0" smtClean="0"/>
            </a:br>
            <a:r>
              <a:rPr lang="en-US" dirty="0" smtClean="0"/>
              <a:t>		down(busy);</a:t>
            </a:r>
            <a:br>
              <a:rPr lang="en-US" dirty="0" smtClean="0"/>
            </a:br>
            <a:r>
              <a:rPr lang="en-US" dirty="0" smtClean="0"/>
              <a:t>	</a:t>
            </a:r>
            <a:r>
              <a:rPr lang="he-IL" dirty="0" smtClean="0"/>
              <a:t>{</a:t>
            </a:r>
            <a:r>
              <a:rPr lang="en-US" dirty="0" smtClean="0"/>
              <a:t> </a:t>
            </a:r>
            <a:r>
              <a:rPr lang="en-US" b="1" dirty="0" smtClean="0"/>
              <a:t>else </a:t>
            </a:r>
            <a:r>
              <a:rPr lang="en-US" dirty="0" smtClean="0"/>
              <a:t>{</a:t>
            </a:r>
            <a:br>
              <a:rPr lang="en-US" dirty="0" smtClean="0"/>
            </a:br>
            <a:r>
              <a:rPr lang="en-US" dirty="0" smtClean="0"/>
              <a:t>		up(</a:t>
            </a:r>
            <a:r>
              <a:rPr lang="en-US" dirty="0" err="1" smtClean="0"/>
              <a:t>mutex</a:t>
            </a:r>
            <a:r>
              <a:rPr lang="en-US" dirty="0" smtClean="0"/>
              <a:t>);</a:t>
            </a:r>
            <a:br>
              <a:rPr lang="en-US" dirty="0" smtClean="0"/>
            </a:br>
            <a:r>
              <a:rPr lang="en-US" dirty="0" smtClean="0"/>
              <a:t>	</a:t>
            </a:r>
            <a:r>
              <a:rPr lang="he-IL" dirty="0" smtClean="0"/>
              <a:t>{</a:t>
            </a:r>
            <a:r>
              <a:rPr lang="en-US" dirty="0" smtClean="0"/>
              <a:t/>
            </a:r>
            <a:br>
              <a:rPr lang="en-US" dirty="0" smtClean="0"/>
            </a:br>
            <a:r>
              <a:rPr lang="en-US" dirty="0" smtClean="0"/>
              <a:t>	up(</a:t>
            </a:r>
            <a:r>
              <a:rPr lang="en-US" dirty="0" err="1" smtClean="0"/>
              <a:t>new_mutex</a:t>
            </a:r>
            <a:r>
              <a:rPr lang="en-US" dirty="0" smtClean="0"/>
              <a:t>);</a:t>
            </a:r>
          </a:p>
          <a:p>
            <a:pPr marL="0" indent="0" fontAlgn="auto">
              <a:spcAft>
                <a:spcPts val="0"/>
              </a:spcAft>
              <a:buNone/>
              <a:defRPr/>
            </a:pPr>
            <a:r>
              <a:rPr lang="en-US" dirty="0"/>
              <a:t>	</a:t>
            </a:r>
            <a:r>
              <a:rPr lang="en-US" dirty="0" smtClean="0"/>
              <a:t>up(waiting[direction</a:t>
            </a:r>
            <a:r>
              <a:rPr lang="en-US" dirty="0"/>
              <a:t>]);</a:t>
            </a:r>
            <a:endParaRPr lang="en-US" dirty="0" smtClean="0"/>
          </a:p>
          <a:p>
            <a:pPr fontAlgn="auto">
              <a:spcAft>
                <a:spcPts val="0"/>
              </a:spcAft>
              <a:buFont typeface="Arial" pitchFamily="34" charset="0"/>
              <a:buNone/>
              <a:defRPr/>
            </a:pPr>
            <a:r>
              <a:rPr lang="en-US" dirty="0" smtClean="0"/>
              <a:t>}</a:t>
            </a:r>
            <a:r>
              <a:rPr lang="he-IL" dirty="0" smtClean="0"/>
              <a:t>					</a:t>
            </a:r>
            <a:endParaRPr lang="en-US" dirty="0" smtClean="0"/>
          </a:p>
          <a:p>
            <a:pPr marL="0" indent="-514350" fontAlgn="auto">
              <a:spcAft>
                <a:spcPts val="0"/>
              </a:spcAft>
              <a:buFont typeface="+mj-lt"/>
              <a:buAutoNum type="arabicPeriod" startAt="2"/>
              <a:defRPr/>
            </a:pPr>
            <a:endParaRPr lang="en-US" dirty="0"/>
          </a:p>
        </p:txBody>
      </p:sp>
      <p:sp>
        <p:nvSpPr>
          <p:cNvPr id="4" name="TextBox 3"/>
          <p:cNvSpPr txBox="1"/>
          <p:nvPr/>
        </p:nvSpPr>
        <p:spPr>
          <a:xfrm>
            <a:off x="467544" y="5986456"/>
            <a:ext cx="6192688" cy="461665"/>
          </a:xfrm>
          <a:prstGeom prst="rect">
            <a:avLst/>
          </a:prstGeom>
          <a:noFill/>
        </p:spPr>
        <p:txBody>
          <a:bodyPr wrap="square" rtlCol="1">
            <a:spAutoFit/>
          </a:bodyPr>
          <a:lstStyle/>
          <a:p>
            <a:pPr algn="l" rtl="0"/>
            <a:r>
              <a:rPr lang="en-US" sz="2400" dirty="0" smtClean="0"/>
              <a:t>Assuming semaphore fairness (new_mutex)</a:t>
            </a:r>
            <a:endParaRPr lang="he-IL" sz="2400" dirty="0"/>
          </a:p>
        </p:txBody>
      </p:sp>
      <p:sp>
        <p:nvSpPr>
          <p:cNvPr id="5" name="TextBox 4"/>
          <p:cNvSpPr txBox="1">
            <a:spLocks noChangeArrowheads="1"/>
          </p:cNvSpPr>
          <p:nvPr/>
        </p:nvSpPr>
        <p:spPr bwMode="auto">
          <a:xfrm>
            <a:off x="5139256" y="2057080"/>
            <a:ext cx="3540968" cy="2246769"/>
          </a:xfrm>
          <a:prstGeom prst="rect">
            <a:avLst/>
          </a:prstGeom>
          <a:noFill/>
          <a:ln w="9525">
            <a:noFill/>
            <a:miter lim="800000"/>
            <a:headEnd/>
            <a:tailEnd/>
          </a:ln>
        </p:spPr>
        <p:txBody>
          <a:bodyPr wrap="square">
            <a:spAutoFit/>
          </a:bodyPr>
          <a:lstStyle/>
          <a:p>
            <a:pPr algn="l"/>
            <a:r>
              <a:rPr lang="en-US" sz="2000" dirty="0">
                <a:latin typeface="Calibri" pitchFamily="34" charset="0"/>
              </a:rPr>
              <a:t>void </a:t>
            </a:r>
            <a:r>
              <a:rPr lang="en-US" sz="2000" b="1" i="1" dirty="0">
                <a:solidFill>
                  <a:schemeClr val="accent2"/>
                </a:solidFill>
                <a:latin typeface="Calibri" pitchFamily="34" charset="0"/>
              </a:rPr>
              <a:t>leave</a:t>
            </a:r>
            <a:r>
              <a:rPr lang="en-US" sz="2000" dirty="0">
                <a:latin typeface="Calibri" pitchFamily="34" charset="0"/>
              </a:rPr>
              <a:t>(</a:t>
            </a:r>
            <a:r>
              <a:rPr lang="en-US" sz="2000" dirty="0">
                <a:solidFill>
                  <a:schemeClr val="accent1"/>
                </a:solidFill>
                <a:latin typeface="Calibri" pitchFamily="34" charset="0"/>
              </a:rPr>
              <a:t>int</a:t>
            </a:r>
            <a:r>
              <a:rPr lang="en-US" sz="2000" dirty="0">
                <a:latin typeface="Calibri" pitchFamily="34" charset="0"/>
              </a:rPr>
              <a:t> direction){</a:t>
            </a:r>
          </a:p>
          <a:p>
            <a:pPr algn="l"/>
            <a:r>
              <a:rPr lang="en-US" sz="2000" dirty="0">
                <a:latin typeface="Calibri" pitchFamily="34" charset="0"/>
              </a:rPr>
              <a:t>   </a:t>
            </a:r>
            <a:r>
              <a:rPr lang="en-US" sz="2000" dirty="0" smtClean="0">
                <a:latin typeface="Calibri" pitchFamily="34" charset="0"/>
              </a:rPr>
              <a:t>    down</a:t>
            </a:r>
            <a:r>
              <a:rPr lang="en-US" sz="2000" dirty="0">
                <a:latin typeface="Calibri" pitchFamily="34" charset="0"/>
              </a:rPr>
              <a:t>(&amp;mutex);</a:t>
            </a:r>
          </a:p>
          <a:p>
            <a:pPr algn="l"/>
            <a:r>
              <a:rPr lang="en-US" sz="2000" dirty="0">
                <a:latin typeface="Calibri" pitchFamily="34" charset="0"/>
              </a:rPr>
              <a:t>   </a:t>
            </a:r>
            <a:r>
              <a:rPr lang="en-US" sz="2000" dirty="0" smtClean="0">
                <a:latin typeface="Calibri" pitchFamily="34" charset="0"/>
              </a:rPr>
              <a:t>    count[direction</a:t>
            </a:r>
            <a:r>
              <a:rPr lang="en-US" sz="2000" dirty="0">
                <a:latin typeface="Calibri" pitchFamily="34" charset="0"/>
              </a:rPr>
              <a:t>]-=1;</a:t>
            </a:r>
          </a:p>
          <a:p>
            <a:pPr algn="l"/>
            <a:r>
              <a:rPr lang="en-US" sz="2000" dirty="0">
                <a:latin typeface="Calibri" pitchFamily="34" charset="0"/>
              </a:rPr>
              <a:t>  </a:t>
            </a:r>
            <a:r>
              <a:rPr lang="en-US" sz="2000" dirty="0" smtClean="0">
                <a:latin typeface="Calibri" pitchFamily="34" charset="0"/>
              </a:rPr>
              <a:t>     </a:t>
            </a:r>
            <a:r>
              <a:rPr lang="en-US" sz="2000" b="1" dirty="0">
                <a:latin typeface="Calibri" pitchFamily="34" charset="0"/>
              </a:rPr>
              <a:t>if</a:t>
            </a:r>
            <a:r>
              <a:rPr lang="en-US" sz="2000" dirty="0">
                <a:latin typeface="Calibri" pitchFamily="34" charset="0"/>
              </a:rPr>
              <a:t> (count[direction]==0){</a:t>
            </a:r>
          </a:p>
          <a:p>
            <a:pPr algn="l" rtl="0"/>
            <a:r>
              <a:rPr lang="he-IL" sz="2000" dirty="0" smtClean="0">
                <a:latin typeface="Calibri" pitchFamily="34" charset="0"/>
              </a:rPr>
              <a:t>            </a:t>
            </a:r>
            <a:r>
              <a:rPr lang="en-US" sz="2000" dirty="0" smtClean="0">
                <a:latin typeface="Calibri" pitchFamily="34" charset="0"/>
              </a:rPr>
              <a:t>up</a:t>
            </a:r>
            <a:r>
              <a:rPr lang="en-US" sz="2000" dirty="0">
                <a:latin typeface="Calibri" pitchFamily="34" charset="0"/>
              </a:rPr>
              <a:t>(&amp;busy);</a:t>
            </a:r>
          </a:p>
          <a:p>
            <a:pPr algn="l" rtl="0"/>
            <a:r>
              <a:rPr lang="en-US" sz="2000" dirty="0">
                <a:latin typeface="Calibri" pitchFamily="34" charset="0"/>
              </a:rPr>
              <a:t>   </a:t>
            </a:r>
            <a:r>
              <a:rPr lang="en-US" sz="2000" dirty="0" smtClean="0">
                <a:latin typeface="Calibri" pitchFamily="34" charset="0"/>
              </a:rPr>
              <a:t>    }</a:t>
            </a:r>
          </a:p>
          <a:p>
            <a:pPr algn="l" rtl="0"/>
            <a:r>
              <a:rPr lang="en-US" sz="2000" dirty="0" smtClean="0">
                <a:latin typeface="Calibri" pitchFamily="34" charset="0"/>
              </a:rPr>
              <a:t>       up</a:t>
            </a:r>
            <a:r>
              <a:rPr lang="en-US" sz="2000" dirty="0">
                <a:latin typeface="Calibri" pitchFamily="34" charset="0"/>
              </a:rPr>
              <a:t>(&amp;mutex</a:t>
            </a:r>
            <a:r>
              <a:rPr lang="en-US" sz="2000" dirty="0" smtClean="0">
                <a:latin typeface="Calibri" pitchFamily="34" charset="0"/>
              </a:rPr>
              <a:t>);       </a:t>
            </a:r>
            <a:endParaRPr lang="en-US" sz="2000" dirty="0">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lang="en-US" dirty="0" smtClean="0"/>
              <a:t>One way, convoy (midterm 2008)</a:t>
            </a:r>
          </a:p>
        </p:txBody>
      </p:sp>
      <p:sp>
        <p:nvSpPr>
          <p:cNvPr id="3" name="Content Placeholder 2"/>
          <p:cNvSpPr>
            <a:spLocks noGrp="1"/>
          </p:cNvSpPr>
          <p:nvPr>
            <p:ph idx="1"/>
          </p:nvPr>
        </p:nvSpPr>
        <p:spPr/>
        <p:txBody>
          <a:bodyPr rtlCol="0">
            <a:normAutofit fontScale="70000" lnSpcReduction="20000"/>
          </a:bodyPr>
          <a:lstStyle/>
          <a:p>
            <a:pPr marL="0" fontAlgn="auto">
              <a:spcAft>
                <a:spcPts val="0"/>
              </a:spcAft>
              <a:buFont typeface="Arial" pitchFamily="34" charset="0"/>
              <a:buNone/>
              <a:defRPr/>
            </a:pPr>
            <a:r>
              <a:rPr lang="en-US" dirty="0" smtClean="0"/>
              <a:t>In the following question you must implement a solution to the </a:t>
            </a:r>
            <a:r>
              <a:rPr lang="en-US" i="1" dirty="0" smtClean="0">
                <a:effectLst>
                  <a:outerShdw blurRad="38100" dist="38100" dir="2700000" algn="tl">
                    <a:srgbClr val="000000">
                      <a:alpha val="43137"/>
                    </a:srgbClr>
                  </a:outerShdw>
                </a:effectLst>
              </a:rPr>
              <a:t>convoy problem</a:t>
            </a:r>
            <a:r>
              <a:rPr lang="en-US" dirty="0" smtClean="0"/>
              <a:t> using only semaphores (and regular variables). In this problem, each thread represent a vehicle. The vehicles must go through a one way tunnel, but unlike the tunnel problem, here vehicles may only cross the tunnel in groups of </a:t>
            </a:r>
            <a:r>
              <a:rPr lang="en-US" i="1" dirty="0" smtClean="0">
                <a:effectLst>
                  <a:outerShdw blurRad="38100" dist="38100" dir="2700000" algn="tl">
                    <a:srgbClr val="000000">
                      <a:alpha val="43137"/>
                    </a:srgbClr>
                  </a:outerShdw>
                </a:effectLst>
              </a:rPr>
              <a:t>exactly 5</a:t>
            </a:r>
            <a:r>
              <a:rPr lang="en-US" i="1" dirty="0">
                <a:effectLst>
                  <a:outerShdw blurRad="38100" dist="38100" dir="2700000" algn="tl">
                    <a:srgbClr val="000000">
                      <a:alpha val="43137"/>
                    </a:srgbClr>
                  </a:outerShdw>
                </a:effectLst>
              </a:rPr>
              <a:t> </a:t>
            </a:r>
            <a:r>
              <a:rPr lang="en-US" dirty="0" smtClean="0"/>
              <a:t>(all in the same direction). A group of another 5 vehicles (from the same or opposite direction) may cross the tunnel again, only after the previous group of 5 vehicles comes out of it. </a:t>
            </a:r>
            <a:br>
              <a:rPr lang="en-US" dirty="0" smtClean="0"/>
            </a:br>
            <a:r>
              <a:rPr lang="en-US" dirty="0" smtClean="0"/>
              <a:t>The general code structure is as follows</a:t>
            </a:r>
            <a:r>
              <a:rPr lang="en-US" dirty="0" smtClean="0">
                <a:sym typeface="Wingdings" pitchFamily="2" charset="2"/>
              </a:rPr>
              <a:t>:</a:t>
            </a:r>
          </a:p>
          <a:p>
            <a:pPr marL="0" fontAlgn="auto">
              <a:spcAft>
                <a:spcPts val="0"/>
              </a:spcAft>
              <a:buFont typeface="Arial" pitchFamily="34" charset="0"/>
              <a:buNone/>
              <a:defRPr/>
            </a:pPr>
            <a:endParaRPr lang="en-US" dirty="0" smtClean="0">
              <a:sym typeface="Wingdings" pitchFamily="2" charset="2"/>
            </a:endParaRPr>
          </a:p>
          <a:p>
            <a:pPr marL="400050" lvl="1" fontAlgn="auto">
              <a:spcAft>
                <a:spcPts val="0"/>
              </a:spcAft>
              <a:buFont typeface="Wingdings" pitchFamily="2" charset="2"/>
              <a:buChar char="q"/>
              <a:defRPr/>
            </a:pPr>
            <a:r>
              <a:rPr lang="en-US" dirty="0" smtClean="0">
                <a:sym typeface="Wingdings" pitchFamily="2" charset="2"/>
              </a:rPr>
              <a:t>Variable Declaration</a:t>
            </a:r>
          </a:p>
          <a:p>
            <a:pPr marL="400050" lvl="1" fontAlgn="auto">
              <a:spcAft>
                <a:spcPts val="0"/>
              </a:spcAft>
              <a:buFont typeface="Wingdings" pitchFamily="2" charset="2"/>
              <a:buChar char="q"/>
              <a:defRPr/>
            </a:pPr>
            <a:r>
              <a:rPr lang="en-US" dirty="0" smtClean="0">
                <a:sym typeface="Wingdings" pitchFamily="2" charset="2"/>
              </a:rPr>
              <a:t>PrepareToCross(int direction)</a:t>
            </a:r>
          </a:p>
          <a:p>
            <a:pPr marL="400050" lvl="1" fontAlgn="auto">
              <a:spcAft>
                <a:spcPts val="0"/>
              </a:spcAft>
              <a:buFont typeface="Wingdings" pitchFamily="2" charset="2"/>
              <a:buChar char="q"/>
              <a:defRPr/>
            </a:pPr>
            <a:r>
              <a:rPr lang="en-US" dirty="0" smtClean="0">
                <a:sym typeface="Wingdings" pitchFamily="2" charset="2"/>
              </a:rPr>
              <a:t>CROSS</a:t>
            </a:r>
          </a:p>
          <a:p>
            <a:pPr marL="400050" lvl="1" fontAlgn="auto">
              <a:spcAft>
                <a:spcPts val="0"/>
              </a:spcAft>
              <a:buFont typeface="Wingdings" pitchFamily="2" charset="2"/>
              <a:buChar char="q"/>
              <a:defRPr/>
            </a:pPr>
            <a:r>
              <a:rPr lang="en-US" dirty="0" smtClean="0">
                <a:sym typeface="Wingdings" pitchFamily="2" charset="2"/>
              </a:rPr>
              <a:t>DoneWithCrossing(int direction)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a:r>
              <a:rPr lang="en-US" dirty="0" smtClean="0"/>
              <a:t>One way, convoy (midterm 2008)</a:t>
            </a:r>
          </a:p>
        </p:txBody>
      </p:sp>
      <p:sp>
        <p:nvSpPr>
          <p:cNvPr id="3" name="Content Placeholder 2"/>
          <p:cNvSpPr>
            <a:spLocks noGrp="1"/>
          </p:cNvSpPr>
          <p:nvPr>
            <p:ph idx="1"/>
          </p:nvPr>
        </p:nvSpPr>
        <p:spPr/>
        <p:txBody>
          <a:bodyPr rtlCol="0">
            <a:normAutofit fontScale="70000" lnSpcReduction="20000"/>
          </a:bodyPr>
          <a:lstStyle/>
          <a:p>
            <a:pPr marL="0" fontAlgn="auto">
              <a:spcAft>
                <a:spcPts val="0"/>
              </a:spcAft>
              <a:buFont typeface="Arial" pitchFamily="34" charset="0"/>
              <a:buNone/>
              <a:defRPr/>
            </a:pPr>
            <a:r>
              <a:rPr lang="en-US" dirty="0" smtClean="0"/>
              <a:t>Implement  </a:t>
            </a:r>
            <a:r>
              <a:rPr lang="en-US" i="1" dirty="0" smtClean="0">
                <a:sym typeface="Wingdings" pitchFamily="2" charset="2"/>
              </a:rPr>
              <a:t>PrepareToCross</a:t>
            </a:r>
            <a:r>
              <a:rPr lang="en-US" dirty="0" smtClean="0">
                <a:sym typeface="Wingdings" pitchFamily="2" charset="2"/>
              </a:rPr>
              <a:t>() and </a:t>
            </a:r>
            <a:r>
              <a:rPr lang="en-US" i="1" dirty="0" smtClean="0">
                <a:sym typeface="Wingdings" pitchFamily="2" charset="2"/>
              </a:rPr>
              <a:t>DoneWithCrossing</a:t>
            </a:r>
            <a:r>
              <a:rPr lang="en-US" dirty="0" smtClean="0">
                <a:sym typeface="Wingdings" pitchFamily="2" charset="2"/>
              </a:rPr>
              <a:t>(). For your implementation you may only use semaphores (counting or binary) and regular variables. </a:t>
            </a:r>
            <a:r>
              <a:rPr lang="en-US" i="1" dirty="0" smtClean="0">
                <a:sym typeface="Wingdings" pitchFamily="2" charset="2"/>
              </a:rPr>
              <a:t>No busy-waiting is allowed</a:t>
            </a:r>
            <a:r>
              <a:rPr lang="en-US" dirty="0" smtClean="0">
                <a:sym typeface="Wingdings" pitchFamily="2" charset="2"/>
              </a:rPr>
              <a:t>.</a:t>
            </a:r>
          </a:p>
          <a:p>
            <a:pPr marL="0" fontAlgn="auto">
              <a:spcAft>
                <a:spcPts val="0"/>
              </a:spcAft>
              <a:buFont typeface="Arial" pitchFamily="34" charset="0"/>
              <a:buNone/>
              <a:defRPr/>
            </a:pPr>
            <a:r>
              <a:rPr lang="en-US" dirty="0" smtClean="0">
                <a:sym typeface="Wingdings" pitchFamily="2" charset="2"/>
              </a:rPr>
              <a:t>We say a thread is </a:t>
            </a:r>
            <a:r>
              <a:rPr lang="en-US" i="1" dirty="0" smtClean="0">
                <a:effectLst>
                  <a:outerShdw blurRad="38100" dist="38100" dir="2700000" algn="tl">
                    <a:srgbClr val="000000">
                      <a:alpha val="43137"/>
                    </a:srgbClr>
                  </a:outerShdw>
                </a:effectLst>
                <a:sym typeface="Wingdings" pitchFamily="2" charset="2"/>
              </a:rPr>
              <a:t>passing the tunnel</a:t>
            </a:r>
            <a:r>
              <a:rPr lang="en-US" dirty="0" smtClean="0">
                <a:sym typeface="Wingdings" pitchFamily="2" charset="2"/>
              </a:rPr>
              <a:t> if it completed its call to </a:t>
            </a:r>
            <a:r>
              <a:rPr lang="en-US" i="1" dirty="0" smtClean="0">
                <a:sym typeface="Wingdings" pitchFamily="2" charset="2"/>
              </a:rPr>
              <a:t>PrepareToCross </a:t>
            </a:r>
            <a:r>
              <a:rPr lang="en-US" dirty="0" smtClean="0">
                <a:sym typeface="Wingdings" pitchFamily="2" charset="2"/>
              </a:rPr>
              <a:t>and haven’t called </a:t>
            </a:r>
            <a:r>
              <a:rPr lang="en-US" i="1" dirty="0" smtClean="0">
                <a:sym typeface="Wingdings" pitchFamily="2" charset="2"/>
              </a:rPr>
              <a:t>DoneWithCrossing</a:t>
            </a:r>
            <a:r>
              <a:rPr lang="en-US" dirty="0" smtClean="0">
                <a:sym typeface="Wingdings" pitchFamily="2" charset="2"/>
              </a:rPr>
              <a:t> or if it is still in </a:t>
            </a:r>
            <a:r>
              <a:rPr lang="en-US" i="1" dirty="0" smtClean="0">
                <a:sym typeface="Wingdings" pitchFamily="2" charset="2"/>
              </a:rPr>
              <a:t>PrepareToCross</a:t>
            </a:r>
            <a:r>
              <a:rPr lang="en-US" dirty="0" smtClean="0">
                <a:sym typeface="Wingdings" pitchFamily="2" charset="2"/>
              </a:rPr>
              <a:t> but is no longer waiting on a semaphore, and when it will receive CPU time it may complete the procedure without waiting.</a:t>
            </a:r>
          </a:p>
          <a:p>
            <a:pPr marL="0" fontAlgn="auto">
              <a:spcAft>
                <a:spcPts val="0"/>
              </a:spcAft>
              <a:buFont typeface="Arial" pitchFamily="34" charset="0"/>
              <a:buNone/>
              <a:defRPr/>
            </a:pPr>
            <a:r>
              <a:rPr lang="en-US" dirty="0" smtClean="0">
                <a:sym typeface="Wingdings" pitchFamily="2" charset="2"/>
              </a:rPr>
              <a:t>Your implementation must satisfy the following conditions:</a:t>
            </a:r>
          </a:p>
          <a:p>
            <a:pPr marL="971550" lvl="2" indent="-514350" fontAlgn="auto">
              <a:spcAft>
                <a:spcPts val="0"/>
              </a:spcAft>
              <a:buFont typeface="+mj-lt"/>
              <a:buAutoNum type="arabicPeriod"/>
              <a:defRPr/>
            </a:pPr>
            <a:r>
              <a:rPr lang="en-US" sz="2900" dirty="0" smtClean="0">
                <a:sym typeface="Wingdings" pitchFamily="2" charset="2"/>
              </a:rPr>
              <a:t>Mutual Exclusion – threads from different direction may never be in the tunnel at the same time.</a:t>
            </a:r>
          </a:p>
          <a:p>
            <a:pPr marL="971550" lvl="2" indent="-514350" fontAlgn="auto">
              <a:spcAft>
                <a:spcPts val="0"/>
              </a:spcAft>
              <a:buFont typeface="+mj-lt"/>
              <a:buAutoNum type="arabicPeriod"/>
              <a:defRPr/>
            </a:pPr>
            <a:r>
              <a:rPr lang="en-US" sz="2900" dirty="0" smtClean="0">
                <a:sym typeface="Wingdings" pitchFamily="2" charset="2"/>
              </a:rPr>
              <a:t>Threads may only cross in groups of 5. When the first is leaving PrepareToCross, there are exactly 4 others which are </a:t>
            </a:r>
            <a:r>
              <a:rPr lang="en-US" sz="2900" b="1" i="1" dirty="0" smtClean="0">
                <a:sym typeface="Wingdings" pitchFamily="2" charset="2"/>
              </a:rPr>
              <a:t>passing the tunnel</a:t>
            </a:r>
            <a:r>
              <a:rPr lang="en-US" sz="2900" dirty="0" smtClean="0">
                <a:sym typeface="Wingdings" pitchFamily="2" charset="2"/>
              </a:rPr>
              <a:t> as well.</a:t>
            </a:r>
          </a:p>
          <a:p>
            <a:pPr marL="971550" lvl="2" indent="-514350" fontAlgn="auto">
              <a:spcAft>
                <a:spcPts val="0"/>
              </a:spcAft>
              <a:buFont typeface="+mj-lt"/>
              <a:buAutoNum type="arabicPeriod"/>
              <a:defRPr/>
            </a:pPr>
            <a:r>
              <a:rPr lang="en-US" sz="2900" dirty="0" smtClean="0">
                <a:sym typeface="Wingdings" pitchFamily="2" charset="2"/>
              </a:rPr>
              <a:t>Progress – Whenever there are 5 (or more) threads from the same direction waiting to cross the tunnel, then eventually, 5 will. </a:t>
            </a:r>
            <a:endParaRPr lang="en-US" sz="29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dirty="0" smtClean="0"/>
              <a:t>One way, convoy (midterm 2008)</a:t>
            </a:r>
          </a:p>
        </p:txBody>
      </p:sp>
      <p:sp>
        <p:nvSpPr>
          <p:cNvPr id="3" name="Content Placeholder 2"/>
          <p:cNvSpPr>
            <a:spLocks noGrp="1"/>
          </p:cNvSpPr>
          <p:nvPr>
            <p:ph idx="1"/>
          </p:nvPr>
        </p:nvSpPr>
        <p:spPr/>
        <p:txBody>
          <a:bodyPr rtlCol="0">
            <a:normAutofit fontScale="70000" lnSpcReduction="20000"/>
          </a:bodyPr>
          <a:lstStyle/>
          <a:p>
            <a:pPr fontAlgn="auto">
              <a:spcAft>
                <a:spcPts val="0"/>
              </a:spcAft>
              <a:buFont typeface="Arial" pitchFamily="34" charset="0"/>
              <a:buNone/>
              <a:defRPr/>
            </a:pPr>
            <a:r>
              <a:rPr lang="en-US" dirty="0" smtClean="0"/>
              <a:t>We will use the following:</a:t>
            </a:r>
          </a:p>
          <a:p>
            <a:pPr fontAlgn="auto">
              <a:spcAft>
                <a:spcPts val="0"/>
              </a:spcAft>
              <a:buFont typeface="Arial" pitchFamily="34" charset="0"/>
              <a:buNone/>
              <a:defRPr/>
            </a:pPr>
            <a:endParaRPr lang="en-US" dirty="0"/>
          </a:p>
          <a:p>
            <a:pPr fontAlgn="auto">
              <a:spcAft>
                <a:spcPts val="0"/>
              </a:spcAft>
              <a:buFont typeface="Arial" pitchFamily="34" charset="0"/>
              <a:buNone/>
              <a:defRPr/>
            </a:pPr>
            <a:r>
              <a:rPr lang="en-US" dirty="0" smtClean="0">
                <a:solidFill>
                  <a:srgbClr val="00B050"/>
                </a:solidFill>
                <a:effectLst>
                  <a:outerShdw blurRad="38100" dist="38100" dir="2700000" algn="tl">
                    <a:srgbClr val="000000">
                      <a:alpha val="43137"/>
                    </a:srgbClr>
                  </a:outerShdw>
                </a:effectLst>
              </a:rPr>
              <a:t>Counting</a:t>
            </a:r>
            <a:r>
              <a:rPr lang="en-US" dirty="0" smtClean="0">
                <a:solidFill>
                  <a:srgbClr val="00B050"/>
                </a:solidFill>
              </a:rPr>
              <a:t>  Semaphore </a:t>
            </a:r>
            <a:r>
              <a:rPr lang="en-US" dirty="0" smtClean="0"/>
              <a:t>waitingToCross[]={5,5}</a:t>
            </a:r>
          </a:p>
          <a:p>
            <a:pPr fontAlgn="auto">
              <a:spcAft>
                <a:spcPts val="0"/>
              </a:spcAft>
              <a:buFont typeface="Arial" pitchFamily="34" charset="0"/>
              <a:buNone/>
              <a:defRPr/>
            </a:pPr>
            <a:r>
              <a:rPr lang="en-US" dirty="0" smtClean="0">
                <a:solidFill>
                  <a:srgbClr val="00B050"/>
                </a:solidFill>
                <a:effectLst>
                  <a:outerShdw blurRad="38100" dist="38100" dir="2700000" algn="tl">
                    <a:srgbClr val="000000">
                      <a:alpha val="43137"/>
                    </a:srgbClr>
                  </a:outerShdw>
                </a:effectLst>
              </a:rPr>
              <a:t>Counting</a:t>
            </a:r>
            <a:r>
              <a:rPr lang="en-US" dirty="0" smtClean="0">
                <a:solidFill>
                  <a:srgbClr val="00B050"/>
                </a:solidFill>
              </a:rPr>
              <a:t>  Semaphore </a:t>
            </a:r>
            <a:r>
              <a:rPr lang="en-US" dirty="0" smtClean="0"/>
              <a:t>barrier[]={0,0}</a:t>
            </a:r>
          </a:p>
          <a:p>
            <a:pPr fontAlgn="auto">
              <a:spcAft>
                <a:spcPts val="0"/>
              </a:spcAft>
              <a:buFont typeface="Arial" pitchFamily="34" charset="0"/>
              <a:buNone/>
              <a:defRPr/>
            </a:pPr>
            <a:r>
              <a:rPr lang="en-US" dirty="0" smtClean="0">
                <a:solidFill>
                  <a:srgbClr val="00B050"/>
                </a:solidFill>
                <a:effectLst>
                  <a:outerShdw blurRad="38100" dist="38100" dir="2700000" algn="tl">
                    <a:srgbClr val="000000">
                      <a:alpha val="43137"/>
                    </a:srgbClr>
                  </a:outerShdw>
                </a:effectLst>
              </a:rPr>
              <a:t>Binary     </a:t>
            </a:r>
            <a:r>
              <a:rPr lang="en-US" dirty="0" smtClean="0">
                <a:solidFill>
                  <a:srgbClr val="00B050"/>
                </a:solidFill>
              </a:rPr>
              <a:t>  Semaphore </a:t>
            </a:r>
            <a:r>
              <a:rPr lang="en-US" dirty="0" smtClean="0"/>
              <a:t>busy=1</a:t>
            </a:r>
          </a:p>
          <a:p>
            <a:pPr fontAlgn="auto">
              <a:spcAft>
                <a:spcPts val="0"/>
              </a:spcAft>
              <a:buFont typeface="Arial" pitchFamily="34" charset="0"/>
              <a:buNone/>
              <a:defRPr/>
            </a:pPr>
            <a:r>
              <a:rPr lang="en-US" dirty="0" smtClean="0">
                <a:solidFill>
                  <a:srgbClr val="00B050"/>
                </a:solidFill>
                <a:effectLst>
                  <a:outerShdw blurRad="38100" dist="38100" dir="2700000" algn="tl">
                    <a:srgbClr val="000000">
                      <a:alpha val="43137"/>
                    </a:srgbClr>
                  </a:outerShdw>
                </a:effectLst>
              </a:rPr>
              <a:t>Binary     </a:t>
            </a:r>
            <a:r>
              <a:rPr lang="en-US" dirty="0" smtClean="0">
                <a:solidFill>
                  <a:srgbClr val="00B050"/>
                </a:solidFill>
              </a:rPr>
              <a:t>  Semaphore </a:t>
            </a:r>
            <a:r>
              <a:rPr lang="en-US" dirty="0" smtClean="0"/>
              <a:t>mutex=1</a:t>
            </a:r>
          </a:p>
          <a:p>
            <a:pPr fontAlgn="auto">
              <a:spcAft>
                <a:spcPts val="0"/>
              </a:spcAft>
              <a:buFont typeface="Arial" pitchFamily="34" charset="0"/>
              <a:buNone/>
              <a:defRPr/>
            </a:pPr>
            <a:endParaRPr lang="en-US" dirty="0" smtClean="0"/>
          </a:p>
          <a:p>
            <a:pPr fontAlgn="auto">
              <a:spcAft>
                <a:spcPts val="0"/>
              </a:spcAft>
              <a:buFont typeface="Arial" pitchFamily="34" charset="0"/>
              <a:buNone/>
              <a:defRPr/>
            </a:pPr>
            <a:r>
              <a:rPr lang="en-US" dirty="0" smtClean="0">
                <a:solidFill>
                  <a:srgbClr val="00B050"/>
                </a:solidFill>
              </a:rPr>
              <a:t>int</a:t>
            </a:r>
            <a:r>
              <a:rPr lang="en-US" dirty="0" smtClean="0"/>
              <a:t>                                   waitingCount[]={0,0}</a:t>
            </a:r>
          </a:p>
          <a:p>
            <a:pPr fontAlgn="auto">
              <a:spcAft>
                <a:spcPts val="0"/>
              </a:spcAft>
              <a:buFont typeface="Arial" pitchFamily="34" charset="0"/>
              <a:buNone/>
              <a:defRPr/>
            </a:pPr>
            <a:r>
              <a:rPr lang="en-US" dirty="0" smtClean="0">
                <a:solidFill>
                  <a:srgbClr val="00B050"/>
                </a:solidFill>
              </a:rPr>
              <a:t>int</a:t>
            </a:r>
            <a:r>
              <a:rPr lang="en-US" dirty="0" smtClean="0"/>
              <a:t>                                   passed=0</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pPr algn="l"/>
            <a:r>
              <a:rPr lang="en-US" dirty="0" smtClean="0"/>
              <a:t>One way, convoy (midterm 2008)</a:t>
            </a:r>
          </a:p>
        </p:txBody>
      </p:sp>
      <p:sp>
        <p:nvSpPr>
          <p:cNvPr id="5" name="Content Placeholder 4"/>
          <p:cNvSpPr>
            <a:spLocks noGrp="1"/>
          </p:cNvSpPr>
          <p:nvPr>
            <p:ph sz="half" idx="1"/>
          </p:nvPr>
        </p:nvSpPr>
        <p:spPr/>
        <p:txBody>
          <a:bodyPr rtlCol="0">
            <a:normAutofit fontScale="62500" lnSpcReduction="20000"/>
          </a:bodyPr>
          <a:lstStyle/>
          <a:p>
            <a:pPr marL="0" fontAlgn="auto">
              <a:spcAft>
                <a:spcPts val="0"/>
              </a:spcAft>
              <a:buFont typeface="Arial" pitchFamily="34" charset="0"/>
              <a:buNone/>
              <a:defRPr/>
            </a:pPr>
            <a:r>
              <a:rPr lang="en-US" dirty="0" smtClean="0"/>
              <a:t>PrepareToCross(int i){   </a:t>
            </a:r>
          </a:p>
          <a:p>
            <a:pPr marL="0" fontAlgn="auto">
              <a:spcAft>
                <a:spcPts val="0"/>
              </a:spcAft>
              <a:buFont typeface="Arial" pitchFamily="34" charset="0"/>
              <a:buNone/>
              <a:defRPr/>
            </a:pPr>
            <a:r>
              <a:rPr lang="en-US" dirty="0"/>
              <a:t> </a:t>
            </a:r>
            <a:r>
              <a:rPr lang="en-US" dirty="0" smtClean="0"/>
              <a:t>    down(&amp;waitingToCross[i]);</a:t>
            </a:r>
          </a:p>
          <a:p>
            <a:pPr marL="0" fontAlgn="auto">
              <a:spcAft>
                <a:spcPts val="0"/>
              </a:spcAft>
              <a:buFont typeface="Arial" pitchFamily="34" charset="0"/>
              <a:buNone/>
              <a:defRPr/>
            </a:pPr>
            <a:r>
              <a:rPr lang="en-US" dirty="0" smtClean="0"/>
              <a:t>     down(&amp;mutex);</a:t>
            </a:r>
          </a:p>
          <a:p>
            <a:pPr marL="0" fontAlgn="auto">
              <a:spcAft>
                <a:spcPts val="0"/>
              </a:spcAft>
              <a:buFont typeface="Arial" pitchFamily="34" charset="0"/>
              <a:buNone/>
              <a:defRPr/>
            </a:pPr>
            <a:r>
              <a:rPr lang="en-US" dirty="0" smtClean="0"/>
              <a:t>     waitingCount[i]++;</a:t>
            </a:r>
          </a:p>
          <a:p>
            <a:pPr marL="0" fontAlgn="auto">
              <a:spcAft>
                <a:spcPts val="0"/>
              </a:spcAft>
              <a:buFont typeface="Arial" pitchFamily="34" charset="0"/>
              <a:buNone/>
              <a:defRPr/>
            </a:pPr>
            <a:r>
              <a:rPr lang="en-US" dirty="0" smtClean="0"/>
              <a:t>     </a:t>
            </a:r>
            <a:r>
              <a:rPr lang="en-US" b="1" dirty="0" smtClean="0"/>
              <a:t>If</a:t>
            </a:r>
            <a:r>
              <a:rPr lang="en-US" dirty="0" smtClean="0"/>
              <a:t> (waitingCount[i]&lt;5){</a:t>
            </a:r>
          </a:p>
          <a:p>
            <a:pPr marL="0" fontAlgn="auto">
              <a:spcAft>
                <a:spcPts val="0"/>
              </a:spcAft>
              <a:buFont typeface="Arial" pitchFamily="34" charset="0"/>
              <a:buNone/>
              <a:defRPr/>
            </a:pPr>
            <a:r>
              <a:rPr lang="en-US" dirty="0" smtClean="0"/>
              <a:t>	up(&amp;mutex);</a:t>
            </a:r>
          </a:p>
          <a:p>
            <a:pPr marL="0" fontAlgn="auto">
              <a:spcAft>
                <a:spcPts val="0"/>
              </a:spcAft>
              <a:buFont typeface="Arial" pitchFamily="34" charset="0"/>
              <a:buNone/>
              <a:defRPr/>
            </a:pPr>
            <a:r>
              <a:rPr lang="en-US" dirty="0" smtClean="0"/>
              <a:t>	down(&amp;barrier[i]);</a:t>
            </a:r>
          </a:p>
          <a:p>
            <a:pPr marL="0" fontAlgn="auto">
              <a:spcAft>
                <a:spcPts val="0"/>
              </a:spcAft>
              <a:buFont typeface="Arial" pitchFamily="34" charset="0"/>
              <a:buNone/>
              <a:defRPr/>
            </a:pPr>
            <a:r>
              <a:rPr lang="en-US" dirty="0" smtClean="0"/>
              <a:t>     } </a:t>
            </a:r>
            <a:r>
              <a:rPr lang="en-US" b="1" dirty="0" smtClean="0"/>
              <a:t>else</a:t>
            </a:r>
            <a:r>
              <a:rPr lang="en-US" dirty="0" smtClean="0"/>
              <a:t> {</a:t>
            </a:r>
          </a:p>
          <a:p>
            <a:pPr marL="0" fontAlgn="auto">
              <a:spcAft>
                <a:spcPts val="0"/>
              </a:spcAft>
              <a:buFont typeface="Arial" pitchFamily="34" charset="0"/>
              <a:buNone/>
              <a:defRPr/>
            </a:pPr>
            <a:r>
              <a:rPr lang="en-US" dirty="0" smtClean="0"/>
              <a:t>	waitingCount[i]=0;</a:t>
            </a:r>
          </a:p>
          <a:p>
            <a:pPr marL="0" fontAlgn="auto">
              <a:spcAft>
                <a:spcPts val="0"/>
              </a:spcAft>
              <a:buFont typeface="Arial" pitchFamily="34" charset="0"/>
              <a:buNone/>
              <a:defRPr/>
            </a:pPr>
            <a:r>
              <a:rPr lang="en-US" dirty="0" smtClean="0"/>
              <a:t>	up(&amp;mutex);</a:t>
            </a:r>
          </a:p>
          <a:p>
            <a:pPr marL="0" fontAlgn="auto">
              <a:spcAft>
                <a:spcPts val="0"/>
              </a:spcAft>
              <a:buFont typeface="Arial" pitchFamily="34" charset="0"/>
              <a:buNone/>
              <a:defRPr/>
            </a:pPr>
            <a:r>
              <a:rPr lang="en-US" dirty="0" smtClean="0"/>
              <a:t>	down(&amp;busy);</a:t>
            </a:r>
          </a:p>
          <a:p>
            <a:pPr marL="0" fontAlgn="auto">
              <a:spcAft>
                <a:spcPts val="0"/>
              </a:spcAft>
              <a:buFont typeface="Arial" pitchFamily="34" charset="0"/>
              <a:buNone/>
              <a:defRPr/>
            </a:pPr>
            <a:r>
              <a:rPr lang="en-US" dirty="0" smtClean="0"/>
              <a:t>	</a:t>
            </a:r>
            <a:r>
              <a:rPr lang="en-US" b="1" dirty="0" smtClean="0"/>
              <a:t>for</a:t>
            </a:r>
            <a:r>
              <a:rPr lang="en-US" dirty="0" smtClean="0"/>
              <a:t> (int k=0; k&lt;4; k++)</a:t>
            </a:r>
          </a:p>
          <a:p>
            <a:pPr marL="0" fontAlgn="auto">
              <a:spcAft>
                <a:spcPts val="0"/>
              </a:spcAft>
              <a:buFont typeface="Arial" pitchFamily="34" charset="0"/>
              <a:buNone/>
              <a:defRPr/>
            </a:pPr>
            <a:r>
              <a:rPr lang="en-US" dirty="0" smtClean="0"/>
              <a:t>	     up(&amp;barrier[i]);</a:t>
            </a:r>
          </a:p>
          <a:p>
            <a:pPr marL="0" fontAlgn="auto">
              <a:spcAft>
                <a:spcPts val="0"/>
              </a:spcAft>
              <a:buFont typeface="Arial" pitchFamily="34" charset="0"/>
              <a:buNone/>
              <a:defRPr/>
            </a:pPr>
            <a:r>
              <a:rPr lang="en-US" dirty="0" smtClean="0"/>
              <a:t>     }</a:t>
            </a:r>
          </a:p>
          <a:p>
            <a:pPr marL="0" fontAlgn="auto">
              <a:spcAft>
                <a:spcPts val="0"/>
              </a:spcAft>
              <a:buFont typeface="Arial" pitchFamily="34" charset="0"/>
              <a:buNone/>
              <a:defRPr/>
            </a:pPr>
            <a:r>
              <a:rPr lang="en-US" dirty="0" smtClean="0"/>
              <a:t>     up(&amp;waitingToCross[i]);</a:t>
            </a:r>
          </a:p>
          <a:p>
            <a:pPr marL="0" fontAlgn="auto">
              <a:spcAft>
                <a:spcPts val="0"/>
              </a:spcAft>
              <a:buFont typeface="Arial" pitchFamily="34" charset="0"/>
              <a:buNone/>
              <a:defRPr/>
            </a:pPr>
            <a:r>
              <a:rPr lang="en-US" dirty="0" smtClean="0"/>
              <a:t>}</a:t>
            </a:r>
            <a:endParaRPr lang="en-US" dirty="0"/>
          </a:p>
        </p:txBody>
      </p:sp>
      <p:sp>
        <p:nvSpPr>
          <p:cNvPr id="6" name="Content Placeholder 5"/>
          <p:cNvSpPr>
            <a:spLocks noGrp="1"/>
          </p:cNvSpPr>
          <p:nvPr>
            <p:ph sz="half" idx="2"/>
          </p:nvPr>
        </p:nvSpPr>
        <p:spPr/>
        <p:txBody>
          <a:bodyPr rtlCol="0">
            <a:normAutofit fontScale="62500" lnSpcReduction="20000"/>
          </a:bodyPr>
          <a:lstStyle/>
          <a:p>
            <a:pPr marL="0" fontAlgn="auto">
              <a:spcAft>
                <a:spcPts val="0"/>
              </a:spcAft>
              <a:buFont typeface="Arial" pitchFamily="34" charset="0"/>
              <a:buNone/>
              <a:defRPr/>
            </a:pPr>
            <a:r>
              <a:rPr lang="en-US" dirty="0" smtClean="0"/>
              <a:t>DoneWithCrossing(int i){</a:t>
            </a:r>
          </a:p>
          <a:p>
            <a:pPr marL="0" fontAlgn="auto">
              <a:spcAft>
                <a:spcPts val="0"/>
              </a:spcAft>
              <a:buFont typeface="Arial" pitchFamily="34" charset="0"/>
              <a:buNone/>
              <a:defRPr/>
            </a:pPr>
            <a:r>
              <a:rPr lang="en-US" dirty="0" smtClean="0"/>
              <a:t>     down(&amp;mutex);</a:t>
            </a:r>
          </a:p>
          <a:p>
            <a:pPr marL="0" fontAlgn="auto">
              <a:spcAft>
                <a:spcPts val="0"/>
              </a:spcAft>
              <a:buFont typeface="Arial" pitchFamily="34" charset="0"/>
              <a:buNone/>
              <a:defRPr/>
            </a:pPr>
            <a:r>
              <a:rPr lang="en-US" dirty="0" smtClean="0"/>
              <a:t>     passed++;</a:t>
            </a:r>
          </a:p>
          <a:p>
            <a:pPr marL="0" fontAlgn="auto">
              <a:spcAft>
                <a:spcPts val="0"/>
              </a:spcAft>
              <a:buFont typeface="Arial" pitchFamily="34" charset="0"/>
              <a:buNone/>
              <a:defRPr/>
            </a:pPr>
            <a:r>
              <a:rPr lang="en-US" dirty="0" smtClean="0"/>
              <a:t>     </a:t>
            </a:r>
            <a:r>
              <a:rPr lang="en-US" b="1" dirty="0" smtClean="0"/>
              <a:t>if</a:t>
            </a:r>
            <a:r>
              <a:rPr lang="en-US" dirty="0" smtClean="0"/>
              <a:t> (passed==5){</a:t>
            </a:r>
          </a:p>
          <a:p>
            <a:pPr marL="0" fontAlgn="auto">
              <a:spcAft>
                <a:spcPts val="0"/>
              </a:spcAft>
              <a:buFont typeface="Arial" pitchFamily="34" charset="0"/>
              <a:buNone/>
              <a:defRPr/>
            </a:pPr>
            <a:r>
              <a:rPr lang="en-US" dirty="0"/>
              <a:t>	</a:t>
            </a:r>
            <a:r>
              <a:rPr lang="en-US" dirty="0" smtClean="0"/>
              <a:t>passed=0;</a:t>
            </a:r>
          </a:p>
          <a:p>
            <a:pPr marL="0" fontAlgn="auto">
              <a:spcAft>
                <a:spcPts val="0"/>
              </a:spcAft>
              <a:buFont typeface="Arial" pitchFamily="34" charset="0"/>
              <a:buNone/>
              <a:defRPr/>
            </a:pPr>
            <a:r>
              <a:rPr lang="en-US" dirty="0" smtClean="0"/>
              <a:t>	up(&amp;busy);</a:t>
            </a:r>
          </a:p>
          <a:p>
            <a:pPr marL="0" fontAlgn="auto">
              <a:spcAft>
                <a:spcPts val="0"/>
              </a:spcAft>
              <a:buFont typeface="Arial" pitchFamily="34" charset="0"/>
              <a:buNone/>
              <a:defRPr/>
            </a:pPr>
            <a:r>
              <a:rPr lang="en-US" dirty="0"/>
              <a:t> </a:t>
            </a:r>
            <a:r>
              <a:rPr lang="en-US" dirty="0" smtClean="0"/>
              <a:t>    }</a:t>
            </a:r>
          </a:p>
          <a:p>
            <a:pPr marL="0" fontAlgn="auto">
              <a:spcAft>
                <a:spcPts val="0"/>
              </a:spcAft>
              <a:buFont typeface="Arial" pitchFamily="34" charset="0"/>
              <a:buNone/>
              <a:defRPr/>
            </a:pPr>
            <a:r>
              <a:rPr lang="en-US" dirty="0" smtClean="0"/>
              <a:t>     up(&amp;mutex);</a:t>
            </a:r>
            <a:endParaRPr lang="en-US" dirty="0"/>
          </a:p>
          <a:p>
            <a:pPr marL="0" fontAlgn="auto">
              <a:spcAft>
                <a:spcPts val="0"/>
              </a:spcAft>
              <a:buFont typeface="Arial" pitchFamily="34" charset="0"/>
              <a:buNone/>
              <a:defRPr/>
            </a:pPr>
            <a:r>
              <a:rPr lang="en-US" dirty="0" smtClean="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normAutofit/>
          </a:bodyPr>
          <a:lstStyle/>
          <a:p>
            <a:r>
              <a:rPr lang="en-US" dirty="0" smtClean="0"/>
              <a:t>Used on distributed systems (when there is no shared memory).</a:t>
            </a:r>
          </a:p>
          <a:p>
            <a:r>
              <a:rPr lang="en-US" dirty="0" smtClean="0"/>
              <a:t>Uses send(), and receive() </a:t>
            </a:r>
            <a:r>
              <a:rPr lang="en-US" i="1" dirty="0" smtClean="0"/>
              <a:t>system calls</a:t>
            </a:r>
            <a:r>
              <a:rPr lang="en-US" dirty="0" smtClean="0"/>
              <a:t>.</a:t>
            </a:r>
          </a:p>
          <a:p>
            <a:r>
              <a:rPr lang="en-US" dirty="0" smtClean="0"/>
              <a:t>Introduces a new set of problems, such as </a:t>
            </a:r>
            <a:r>
              <a:rPr lang="en-US" i="1" dirty="0" smtClean="0"/>
              <a:t>acknowledgments, sequencing, addressing, authentication, etc’…</a:t>
            </a:r>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26</a:t>
            </a:fld>
            <a:endParaRPr lang="en-US" dirty="0">
              <a:solidFill>
                <a:prstClr val="black">
                  <a:tint val="75000"/>
                </a:prstClr>
              </a:solidFill>
            </a:endParaRPr>
          </a:p>
        </p:txBody>
      </p:sp>
    </p:spTree>
    <p:extLst>
      <p:ext uri="{BB962C8B-B14F-4D97-AF65-F5344CB8AC3E}">
        <p14:creationId xmlns:p14="http://schemas.microsoft.com/office/powerpoint/2010/main" val="10064084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l"/>
            <a:r>
              <a:rPr lang="en-US" dirty="0" smtClean="0"/>
              <a:t>Reader/Writer problem with MP</a:t>
            </a:r>
          </a:p>
        </p:txBody>
      </p:sp>
      <p:sp>
        <p:nvSpPr>
          <p:cNvPr id="3075" name="Content Placeholder 2"/>
          <p:cNvSpPr>
            <a:spLocks noGrp="1"/>
          </p:cNvSpPr>
          <p:nvPr>
            <p:ph idx="1"/>
          </p:nvPr>
        </p:nvSpPr>
        <p:spPr/>
        <p:txBody>
          <a:bodyPr/>
          <a:lstStyle/>
          <a:p>
            <a:pPr marL="0">
              <a:buFont typeface="Arial" charset="0"/>
              <a:buNone/>
            </a:pPr>
            <a:r>
              <a:rPr lang="en-US" dirty="0" smtClean="0"/>
              <a:t>Write a solution to the reader/writer problem using </a:t>
            </a:r>
            <a:r>
              <a:rPr lang="en-US" i="1" dirty="0" smtClean="0"/>
              <a:t>Message Passing</a:t>
            </a:r>
            <a:r>
              <a:rPr lang="en-US" dirty="0" smtClean="0"/>
              <a:t>. </a:t>
            </a:r>
          </a:p>
          <a:p>
            <a:pPr marL="0">
              <a:buFont typeface="Arial" charset="0"/>
              <a:buNone/>
            </a:pPr>
            <a:r>
              <a:rPr lang="en-US" dirty="0" smtClean="0"/>
              <a:t/>
            </a:r>
            <a:br>
              <a:rPr lang="en-US" dirty="0" smtClean="0"/>
            </a:br>
            <a:r>
              <a:rPr lang="en-US" dirty="0" smtClean="0"/>
              <a:t>Assume the following:</a:t>
            </a:r>
          </a:p>
          <a:p>
            <a:pPr marL="971550" lvl="2" indent="-514350">
              <a:buFont typeface="Calibri" pitchFamily="34" charset="0"/>
              <a:buAutoNum type="arabicPeriod"/>
            </a:pPr>
            <a:r>
              <a:rPr lang="en-US" dirty="0" smtClean="0"/>
              <a:t>Three groups of processes: readers, writer, manager.</a:t>
            </a:r>
          </a:p>
          <a:p>
            <a:pPr marL="971550" lvl="2" indent="-514350">
              <a:buFont typeface="Calibri" pitchFamily="34" charset="0"/>
              <a:buAutoNum type="arabicPeriod"/>
            </a:pPr>
            <a:r>
              <a:rPr lang="en-US" dirty="0" smtClean="0"/>
              <a:t>Multiple </a:t>
            </a:r>
            <a:r>
              <a:rPr lang="en-US" b="1" dirty="0" smtClean="0"/>
              <a:t>readers</a:t>
            </a:r>
            <a:r>
              <a:rPr lang="en-US" dirty="0" smtClean="0"/>
              <a:t> may access the DB simultaneously.</a:t>
            </a:r>
          </a:p>
          <a:p>
            <a:pPr marL="971550" lvl="2" indent="-514350">
              <a:buFont typeface="Calibri" pitchFamily="34" charset="0"/>
              <a:buAutoNum type="arabicPeriod"/>
            </a:pPr>
            <a:r>
              <a:rPr lang="en-US" dirty="0" smtClean="0"/>
              <a:t>A writer needs exclusive access to the DB.</a:t>
            </a:r>
          </a:p>
          <a:p>
            <a:pPr marL="971550" lvl="2" indent="-514350">
              <a:buFont typeface="Calibri" pitchFamily="34" charset="0"/>
              <a:buAutoNum type="arabicPeriod"/>
            </a:pPr>
            <a:r>
              <a:rPr lang="en-US" dirty="0" smtClean="0"/>
              <a:t>Readers have preference.</a:t>
            </a:r>
          </a:p>
        </p:txBody>
      </p:sp>
      <p:sp>
        <p:nvSpPr>
          <p:cNvPr id="4" name="Slide Number Placeholder 3"/>
          <p:cNvSpPr>
            <a:spLocks noGrp="1"/>
          </p:cNvSpPr>
          <p:nvPr>
            <p:ph type="sldNum" sz="quarter" idx="12"/>
          </p:nvPr>
        </p:nvSpPr>
        <p:spPr/>
        <p:txBody>
          <a:bodyPr/>
          <a:lstStyle/>
          <a:p>
            <a:pPr>
              <a:defRPr/>
            </a:pPr>
            <a:fld id="{89D42644-DD45-4DD0-AC1F-4C109F5A85F0}" type="slidenum">
              <a:rPr lang="en-US" smtClean="0">
                <a:solidFill>
                  <a:prstClr val="black">
                    <a:tint val="75000"/>
                  </a:prstClr>
                </a:solidFill>
              </a:rPr>
              <a:pPr>
                <a:defRPr/>
              </a:pPr>
              <a:t>27</a:t>
            </a:fld>
            <a:endParaRPr lang="en-US" dirty="0">
              <a:solidFill>
                <a:prstClr val="black">
                  <a:tint val="75000"/>
                </a:prstClr>
              </a:solidFill>
            </a:endParaRPr>
          </a:p>
        </p:txBody>
      </p:sp>
    </p:spTree>
    <p:extLst>
      <p:ext uri="{BB962C8B-B14F-4D97-AF65-F5344CB8AC3E}">
        <p14:creationId xmlns:p14="http://schemas.microsoft.com/office/powerpoint/2010/main" val="3021270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l"/>
            <a:r>
              <a:rPr lang="en-US" dirty="0" smtClean="0"/>
              <a:t>Reader/Writer problem with MP</a:t>
            </a:r>
          </a:p>
        </p:txBody>
      </p:sp>
      <p:sp>
        <p:nvSpPr>
          <p:cNvPr id="4099" name="Content Placeholder 2"/>
          <p:cNvSpPr>
            <a:spLocks noGrp="1"/>
          </p:cNvSpPr>
          <p:nvPr>
            <p:ph idx="1"/>
          </p:nvPr>
        </p:nvSpPr>
        <p:spPr/>
        <p:txBody>
          <a:bodyPr/>
          <a:lstStyle/>
          <a:p>
            <a:pPr>
              <a:buFont typeface="Arial" charset="0"/>
              <a:buNone/>
            </a:pPr>
            <a:r>
              <a:rPr lang="en-US" sz="1700" b="1" dirty="0" smtClean="0">
                <a:solidFill>
                  <a:schemeClr val="accent2"/>
                </a:solidFill>
              </a:rPr>
              <a:t>Reader:</a:t>
            </a:r>
          </a:p>
          <a:p>
            <a:pPr>
              <a:buFont typeface="Arial" charset="0"/>
              <a:buNone/>
            </a:pPr>
            <a:r>
              <a:rPr lang="en-US" sz="1700" dirty="0" smtClean="0"/>
              <a:t>	while (true){</a:t>
            </a:r>
            <a:br>
              <a:rPr lang="en-US" sz="1700" dirty="0" smtClean="0"/>
            </a:br>
            <a:r>
              <a:rPr lang="en-US" sz="1700" dirty="0" smtClean="0"/>
              <a:t>	SEND (manager, start_read);</a:t>
            </a:r>
            <a:br>
              <a:rPr lang="en-US" sz="1700" dirty="0" smtClean="0"/>
            </a:br>
            <a:r>
              <a:rPr lang="en-US" sz="1700" dirty="0" smtClean="0"/>
              <a:t>	RECEIVE (manager, msg);	</a:t>
            </a:r>
            <a:r>
              <a:rPr lang="en-US" sz="1700" dirty="0" smtClean="0">
                <a:solidFill>
                  <a:srgbClr val="92D050"/>
                </a:solidFill>
              </a:rPr>
              <a:t>% wait for confirmation</a:t>
            </a:r>
            <a:br>
              <a:rPr lang="en-US" sz="1700" dirty="0" smtClean="0">
                <a:solidFill>
                  <a:srgbClr val="92D050"/>
                </a:solidFill>
              </a:rPr>
            </a:br>
            <a:r>
              <a:rPr lang="en-US" sz="1700" dirty="0" smtClean="0"/>
              <a:t>	</a:t>
            </a:r>
            <a:r>
              <a:rPr lang="en-US" sz="1700" i="1" dirty="0" smtClean="0"/>
              <a:t>read_db();</a:t>
            </a:r>
            <a:r>
              <a:rPr lang="en-US" sz="1700" dirty="0" smtClean="0"/>
              <a:t/>
            </a:r>
            <a:br>
              <a:rPr lang="en-US" sz="1700" dirty="0" smtClean="0"/>
            </a:br>
            <a:r>
              <a:rPr lang="en-US" sz="1700" dirty="0" smtClean="0"/>
              <a:t>	SEND (manager, end_read);</a:t>
            </a:r>
            <a:br>
              <a:rPr lang="en-US" sz="1700" dirty="0" smtClean="0"/>
            </a:br>
            <a:r>
              <a:rPr lang="en-US" sz="1700" dirty="0" smtClean="0"/>
              <a:t>	</a:t>
            </a:r>
            <a:r>
              <a:rPr lang="en-US" sz="1700" i="1" dirty="0" smtClean="0"/>
              <a:t>use_data();</a:t>
            </a:r>
          </a:p>
          <a:p>
            <a:pPr>
              <a:buFont typeface="Arial" charset="0"/>
              <a:buNone/>
            </a:pPr>
            <a:r>
              <a:rPr lang="en-US" sz="1700" dirty="0" smtClean="0"/>
              <a:t>	}</a:t>
            </a:r>
          </a:p>
          <a:p>
            <a:pPr>
              <a:buFont typeface="Arial" charset="0"/>
              <a:buNone/>
            </a:pPr>
            <a:r>
              <a:rPr lang="en-US" sz="1700" b="1" dirty="0" smtClean="0">
                <a:solidFill>
                  <a:schemeClr val="accent2"/>
                </a:solidFill>
              </a:rPr>
              <a:t>Writer:</a:t>
            </a:r>
          </a:p>
          <a:p>
            <a:pPr>
              <a:buFont typeface="Arial" charset="0"/>
              <a:buNone/>
            </a:pPr>
            <a:r>
              <a:rPr lang="en-US" sz="1700" dirty="0" smtClean="0"/>
              <a:t>	while (true){</a:t>
            </a:r>
            <a:br>
              <a:rPr lang="en-US" sz="1700" dirty="0" smtClean="0"/>
            </a:br>
            <a:r>
              <a:rPr lang="en-US" sz="1700" dirty="0" smtClean="0"/>
              <a:t>	</a:t>
            </a:r>
            <a:r>
              <a:rPr lang="en-US" sz="1700" i="1" dirty="0" smtClean="0"/>
              <a:t>generate_data();</a:t>
            </a:r>
            <a:br>
              <a:rPr lang="en-US" sz="1700" i="1" dirty="0" smtClean="0"/>
            </a:br>
            <a:r>
              <a:rPr lang="en-US" sz="1700" dirty="0" smtClean="0"/>
              <a:t>	SEND (manager, start_write);</a:t>
            </a:r>
            <a:br>
              <a:rPr lang="en-US" sz="1700" dirty="0" smtClean="0"/>
            </a:br>
            <a:r>
              <a:rPr lang="en-US" sz="1700" dirty="0" smtClean="0"/>
              <a:t>	RECEIVE (manager, msg);	</a:t>
            </a:r>
            <a:r>
              <a:rPr lang="en-US" sz="1700" dirty="0" smtClean="0">
                <a:solidFill>
                  <a:srgbClr val="92D050"/>
                </a:solidFill>
              </a:rPr>
              <a:t>% wait for confirmation</a:t>
            </a:r>
            <a:br>
              <a:rPr lang="en-US" sz="1700" dirty="0" smtClean="0">
                <a:solidFill>
                  <a:srgbClr val="92D050"/>
                </a:solidFill>
              </a:rPr>
            </a:br>
            <a:r>
              <a:rPr lang="en-US" sz="1700" dirty="0" smtClean="0"/>
              <a:t>	</a:t>
            </a:r>
            <a:r>
              <a:rPr lang="en-US" sz="1700" i="1" dirty="0" smtClean="0"/>
              <a:t>write_to_db();</a:t>
            </a:r>
            <a:br>
              <a:rPr lang="en-US" sz="1700" i="1" dirty="0" smtClean="0"/>
            </a:br>
            <a:r>
              <a:rPr lang="en-US" sz="1700" dirty="0" smtClean="0"/>
              <a:t>	SEND (manager, end_write);</a:t>
            </a:r>
          </a:p>
          <a:p>
            <a:pPr>
              <a:buFont typeface="Arial" charset="0"/>
              <a:buNone/>
            </a:pPr>
            <a:r>
              <a:rPr lang="en-US" sz="1700" dirty="0" smtClean="0"/>
              <a:t>	}</a:t>
            </a:r>
          </a:p>
        </p:txBody>
      </p:sp>
      <p:sp>
        <p:nvSpPr>
          <p:cNvPr id="4" name="Slide Number Placeholder 3"/>
          <p:cNvSpPr>
            <a:spLocks noGrp="1"/>
          </p:cNvSpPr>
          <p:nvPr>
            <p:ph type="sldNum" sz="quarter" idx="12"/>
          </p:nvPr>
        </p:nvSpPr>
        <p:spPr/>
        <p:txBody>
          <a:bodyPr/>
          <a:lstStyle/>
          <a:p>
            <a:pPr>
              <a:defRPr/>
            </a:pPr>
            <a:fld id="{89D42644-DD45-4DD0-AC1F-4C109F5A85F0}" type="slidenum">
              <a:rPr lang="en-US" smtClean="0">
                <a:solidFill>
                  <a:prstClr val="black">
                    <a:tint val="75000"/>
                  </a:prstClr>
                </a:solidFill>
              </a:rPr>
              <a:pPr>
                <a:defRPr/>
              </a:pPr>
              <a:t>28</a:t>
            </a:fld>
            <a:endParaRPr lang="en-US" dirty="0">
              <a:solidFill>
                <a:prstClr val="black">
                  <a:tint val="75000"/>
                </a:prstClr>
              </a:solidFill>
            </a:endParaRPr>
          </a:p>
        </p:txBody>
      </p:sp>
    </p:spTree>
    <p:extLst>
      <p:ext uri="{BB962C8B-B14F-4D97-AF65-F5344CB8AC3E}">
        <p14:creationId xmlns:p14="http://schemas.microsoft.com/office/powerpoint/2010/main" val="39464181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dirty="0" smtClean="0"/>
              <a:t>Reader/Writer problem with MP</a:t>
            </a:r>
          </a:p>
        </p:txBody>
      </p:sp>
      <p:sp>
        <p:nvSpPr>
          <p:cNvPr id="3" name="Content Placeholder 2"/>
          <p:cNvSpPr>
            <a:spLocks noGrp="1"/>
          </p:cNvSpPr>
          <p:nvPr>
            <p:ph idx="1"/>
          </p:nvPr>
        </p:nvSpPr>
        <p:spPr/>
        <p:txBody>
          <a:bodyPr rtlCol="0">
            <a:normAutofit fontScale="62500" lnSpcReduction="20000"/>
          </a:bodyPr>
          <a:lstStyle/>
          <a:p>
            <a:pPr marL="0" fontAlgn="auto">
              <a:spcAft>
                <a:spcPts val="0"/>
              </a:spcAft>
              <a:buFont typeface="Arial" pitchFamily="34" charset="0"/>
              <a:buNone/>
              <a:defRPr/>
            </a:pPr>
            <a:r>
              <a:rPr lang="en-US" b="1" dirty="0" smtClean="0">
                <a:solidFill>
                  <a:schemeClr val="accent2"/>
                </a:solidFill>
              </a:rPr>
              <a:t>Manager</a:t>
            </a:r>
            <a:r>
              <a:rPr lang="en-US" dirty="0" smtClean="0"/>
              <a:t>:</a:t>
            </a:r>
          </a:p>
          <a:p>
            <a:pPr marL="0" fontAlgn="auto">
              <a:spcAft>
                <a:spcPts val="0"/>
              </a:spcAft>
              <a:buFont typeface="Arial" pitchFamily="34" charset="0"/>
              <a:buNone/>
              <a:defRPr/>
            </a:pPr>
            <a:r>
              <a:rPr lang="en-US" dirty="0" smtClean="0"/>
              <a:t>	</a:t>
            </a:r>
            <a:r>
              <a:rPr lang="en-US" dirty="0" smtClean="0">
                <a:solidFill>
                  <a:schemeClr val="accent1"/>
                </a:solidFill>
              </a:rPr>
              <a:t>int</a:t>
            </a:r>
            <a:r>
              <a:rPr lang="en-US" dirty="0" smtClean="0"/>
              <a:t> readers_count=0;	</a:t>
            </a:r>
            <a:r>
              <a:rPr lang="en-US" dirty="0" smtClean="0">
                <a:solidFill>
                  <a:srgbClr val="92D050"/>
                </a:solidFill>
              </a:rPr>
              <a:t>% number of readers accessing DB</a:t>
            </a:r>
            <a:r>
              <a:rPr lang="en-US" dirty="0" smtClean="0"/>
              <a:t/>
            </a:r>
            <a:br>
              <a:rPr lang="en-US" dirty="0" smtClean="0"/>
            </a:br>
            <a:r>
              <a:rPr lang="en-US" dirty="0" smtClean="0"/>
              <a:t>	</a:t>
            </a:r>
            <a:r>
              <a:rPr lang="en-US" dirty="0" smtClean="0">
                <a:solidFill>
                  <a:schemeClr val="accent1"/>
                </a:solidFill>
              </a:rPr>
              <a:t>boolean</a:t>
            </a:r>
            <a:r>
              <a:rPr lang="en-US" dirty="0" smtClean="0"/>
              <a:t> writing=false;	</a:t>
            </a:r>
            <a:r>
              <a:rPr lang="en-US" dirty="0" smtClean="0">
                <a:solidFill>
                  <a:srgbClr val="92D050"/>
                </a:solidFill>
              </a:rPr>
              <a:t>% writing flag</a:t>
            </a:r>
            <a:r>
              <a:rPr lang="en-US" dirty="0" smtClean="0"/>
              <a:t/>
            </a:r>
            <a:br>
              <a:rPr lang="en-US" dirty="0" smtClean="0"/>
            </a:br>
            <a:r>
              <a:rPr lang="en-US" dirty="0" smtClean="0"/>
              <a:t>	</a:t>
            </a:r>
            <a:r>
              <a:rPr lang="en-US" dirty="0" smtClean="0">
                <a:solidFill>
                  <a:schemeClr val="accent1"/>
                </a:solidFill>
              </a:rPr>
              <a:t>Message</a:t>
            </a:r>
            <a:r>
              <a:rPr lang="en-US" dirty="0" smtClean="0"/>
              <a:t> msg;		</a:t>
            </a:r>
            <a:br>
              <a:rPr lang="en-US" dirty="0" smtClean="0"/>
            </a:br>
            <a:r>
              <a:rPr lang="en-US" dirty="0" smtClean="0"/>
              <a:t>	</a:t>
            </a:r>
            <a:r>
              <a:rPr lang="en-US" dirty="0" smtClean="0">
                <a:solidFill>
                  <a:schemeClr val="accent1"/>
                </a:solidFill>
              </a:rPr>
              <a:t>Queue</a:t>
            </a:r>
            <a:r>
              <a:rPr lang="en-US" dirty="0" smtClean="0"/>
              <a:t> readQ, writeQ;	</a:t>
            </a:r>
            <a:r>
              <a:rPr lang="en-US" dirty="0" smtClean="0">
                <a:solidFill>
                  <a:srgbClr val="92D050"/>
                </a:solidFill>
              </a:rPr>
              <a:t>% Queues for waiting readers and writers</a:t>
            </a:r>
            <a:r>
              <a:rPr lang="en-US" dirty="0" smtClean="0"/>
              <a:t/>
            </a:r>
            <a:br>
              <a:rPr lang="en-US" dirty="0" smtClean="0"/>
            </a:br>
            <a:r>
              <a:rPr lang="en-US" dirty="0" smtClean="0"/>
              <a:t>	</a:t>
            </a:r>
            <a:r>
              <a:rPr lang="en-US" dirty="0" smtClean="0">
                <a:solidFill>
                  <a:schemeClr val="accent1"/>
                </a:solidFill>
              </a:rPr>
              <a:t>ProcessID</a:t>
            </a:r>
            <a:r>
              <a:rPr lang="en-US" dirty="0" smtClean="0"/>
              <a:t> src;		</a:t>
            </a:r>
            <a:r>
              <a:rPr lang="en-US" dirty="0" smtClean="0">
                <a:solidFill>
                  <a:srgbClr val="92D050"/>
                </a:solidFill>
              </a:rPr>
              <a:t>% pid </a:t>
            </a:r>
            <a:r>
              <a:rPr lang="en-US" dirty="0" smtClean="0"/>
              <a:t/>
            </a:r>
            <a:br>
              <a:rPr lang="en-US" dirty="0" smtClean="0"/>
            </a:br>
            <a:r>
              <a:rPr lang="en-US" dirty="0" smtClean="0"/>
              <a:t>	</a:t>
            </a:r>
            <a:r>
              <a:rPr lang="en-US" b="1" dirty="0" smtClean="0"/>
              <a:t>while</a:t>
            </a:r>
            <a:r>
              <a:rPr lang="en-US" dirty="0" smtClean="0"/>
              <a:t> (true){</a:t>
            </a:r>
            <a:br>
              <a:rPr lang="en-US" dirty="0" smtClean="0"/>
            </a:br>
            <a:r>
              <a:rPr lang="en-US" dirty="0" smtClean="0"/>
              <a:t>		src = </a:t>
            </a:r>
            <a:r>
              <a:rPr lang="en-US" dirty="0" smtClean="0">
                <a:solidFill>
                  <a:schemeClr val="accent6">
                    <a:lumMod val="75000"/>
                  </a:schemeClr>
                </a:solidFill>
              </a:rPr>
              <a:t>RECEIVE</a:t>
            </a:r>
            <a:r>
              <a:rPr lang="en-US" dirty="0" smtClean="0"/>
              <a:t>(msg);</a:t>
            </a:r>
            <a:br>
              <a:rPr lang="en-US" dirty="0" smtClean="0"/>
            </a:br>
            <a:r>
              <a:rPr lang="en-US" dirty="0" smtClean="0"/>
              <a:t>		</a:t>
            </a:r>
            <a:r>
              <a:rPr lang="en-US" b="1" dirty="0" smtClean="0"/>
              <a:t>switch</a:t>
            </a:r>
            <a:r>
              <a:rPr lang="en-US" dirty="0" smtClean="0"/>
              <a:t> msg.type{</a:t>
            </a:r>
            <a:br>
              <a:rPr lang="en-US" dirty="0" smtClean="0"/>
            </a:br>
            <a:r>
              <a:rPr lang="en-US" dirty="0" smtClean="0"/>
              <a:t>			</a:t>
            </a:r>
            <a:r>
              <a:rPr lang="en-US" b="1" dirty="0" smtClean="0"/>
              <a:t>case</a:t>
            </a:r>
            <a:r>
              <a:rPr lang="en-US" dirty="0" smtClean="0"/>
              <a:t> (start_read):</a:t>
            </a:r>
            <a:br>
              <a:rPr lang="en-US" dirty="0" smtClean="0"/>
            </a:br>
            <a:r>
              <a:rPr lang="en-US" dirty="0" smtClean="0"/>
              <a:t>				</a:t>
            </a:r>
            <a:r>
              <a:rPr lang="en-US" b="1" dirty="0" smtClean="0"/>
              <a:t>if</a:t>
            </a:r>
            <a:r>
              <a:rPr lang="en-US" dirty="0" smtClean="0"/>
              <a:t> (not writing){</a:t>
            </a:r>
            <a:br>
              <a:rPr lang="en-US" dirty="0" smtClean="0"/>
            </a:br>
            <a:r>
              <a:rPr lang="en-US" dirty="0" smtClean="0"/>
              <a:t>					send(src, ok);</a:t>
            </a:r>
            <a:br>
              <a:rPr lang="en-US" dirty="0" smtClean="0"/>
            </a:br>
            <a:r>
              <a:rPr lang="en-US" dirty="0" smtClean="0"/>
              <a:t>					readers_count++;</a:t>
            </a:r>
            <a:br>
              <a:rPr lang="en-US" dirty="0" smtClean="0"/>
            </a:br>
            <a:r>
              <a:rPr lang="en-US" dirty="0" smtClean="0"/>
              <a:t>				} </a:t>
            </a:r>
            <a:r>
              <a:rPr lang="en-US" b="1" dirty="0" smtClean="0"/>
              <a:t>else</a:t>
            </a:r>
            <a:r>
              <a:rPr lang="en-US" dirty="0" smtClean="0"/>
              <a:t/>
            </a:r>
            <a:br>
              <a:rPr lang="en-US" dirty="0" smtClean="0"/>
            </a:br>
            <a:r>
              <a:rPr lang="en-US" dirty="0" smtClean="0"/>
              <a:t>					readQ.add(src);</a:t>
            </a:r>
            <a:br>
              <a:rPr lang="en-US" dirty="0" smtClean="0"/>
            </a:br>
            <a:r>
              <a:rPr lang="en-US" dirty="0" smtClean="0"/>
              <a:t>	</a:t>
            </a:r>
          </a:p>
        </p:txBody>
      </p:sp>
      <p:sp>
        <p:nvSpPr>
          <p:cNvPr id="4" name="Left Bracket 3"/>
          <p:cNvSpPr/>
          <p:nvPr/>
        </p:nvSpPr>
        <p:spPr>
          <a:xfrm>
            <a:off x="3124200" y="4038600"/>
            <a:ext cx="46038" cy="16002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rtl="0">
              <a:defRPr/>
            </a:pPr>
            <a:endParaRPr lang="en-US" dirty="0">
              <a:solidFill>
                <a:prstClr val="black"/>
              </a:solidFill>
            </a:endParaRPr>
          </a:p>
        </p:txBody>
      </p:sp>
      <p:sp>
        <p:nvSpPr>
          <p:cNvPr id="5" name="Slide Number Placeholder 4"/>
          <p:cNvSpPr>
            <a:spLocks noGrp="1"/>
          </p:cNvSpPr>
          <p:nvPr>
            <p:ph type="sldNum" sz="quarter" idx="12"/>
          </p:nvPr>
        </p:nvSpPr>
        <p:spPr/>
        <p:txBody>
          <a:bodyPr/>
          <a:lstStyle/>
          <a:p>
            <a:pPr>
              <a:defRPr/>
            </a:pPr>
            <a:fld id="{89D42644-DD45-4DD0-AC1F-4C109F5A85F0}" type="slidenum">
              <a:rPr lang="en-US" smtClean="0">
                <a:solidFill>
                  <a:prstClr val="black">
                    <a:tint val="75000"/>
                  </a:prstClr>
                </a:solidFill>
              </a:rPr>
              <a:pPr>
                <a:defRPr/>
              </a:pPr>
              <a:t>29</a:t>
            </a:fld>
            <a:endParaRPr lang="en-US" dirty="0">
              <a:solidFill>
                <a:prstClr val="black">
                  <a:tint val="75000"/>
                </a:prstClr>
              </a:solidFill>
            </a:endParaRPr>
          </a:p>
        </p:txBody>
      </p:sp>
    </p:spTree>
    <p:extLst>
      <p:ext uri="{BB962C8B-B14F-4D97-AF65-F5344CB8AC3E}">
        <p14:creationId xmlns:p14="http://schemas.microsoft.com/office/powerpoint/2010/main" val="2431617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marL="0" indent="0" algn="l"/>
            <a:r>
              <a:rPr lang="en-US" dirty="0"/>
              <a:t>Condition variables</a:t>
            </a:r>
          </a:p>
        </p:txBody>
      </p:sp>
      <p:sp>
        <p:nvSpPr>
          <p:cNvPr id="15363" name="Content Placeholder 2"/>
          <p:cNvSpPr>
            <a:spLocks noGrp="1"/>
          </p:cNvSpPr>
          <p:nvPr>
            <p:ph idx="1"/>
          </p:nvPr>
        </p:nvSpPr>
        <p:spPr/>
        <p:txBody>
          <a:bodyPr>
            <a:normAutofit fontScale="85000" lnSpcReduction="20000"/>
          </a:bodyPr>
          <a:lstStyle/>
          <a:p>
            <a:pPr lvl="1">
              <a:buFont typeface="Arial" pitchFamily="34" charset="0"/>
              <a:buChar char="•"/>
            </a:pPr>
            <a:r>
              <a:rPr lang="en-US" dirty="0" smtClean="0"/>
              <a:t>A way for processes to block when they can’t </a:t>
            </a:r>
            <a:r>
              <a:rPr lang="en-US" dirty="0" smtClean="0"/>
              <a:t>continue</a:t>
            </a:r>
            <a:endParaRPr lang="en-US" dirty="0" smtClean="0"/>
          </a:p>
          <a:p>
            <a:pPr lvl="1">
              <a:buFont typeface="Arial" pitchFamily="34" charset="0"/>
              <a:buChar char="•"/>
            </a:pPr>
            <a:r>
              <a:rPr lang="en-US" dirty="0" smtClean="0"/>
              <a:t>Despite its name, it is used to indicate an event and not as a regular valued variable. </a:t>
            </a:r>
            <a:r>
              <a:rPr lang="en-US" i="1" dirty="0" smtClean="0">
                <a:solidFill>
                  <a:schemeClr val="accent2"/>
                </a:solidFill>
                <a:effectLst>
                  <a:outerShdw blurRad="38100" dist="38100" dir="2700000" algn="tl">
                    <a:srgbClr val="000000">
                      <a:alpha val="43137"/>
                    </a:srgbClr>
                  </a:outerShdw>
                </a:effectLst>
              </a:rPr>
              <a:t>A CV is not a counter!</a:t>
            </a:r>
          </a:p>
          <a:p>
            <a:pPr lvl="1">
              <a:buFont typeface="Arial" pitchFamily="34" charset="0"/>
              <a:buChar char="•"/>
            </a:pPr>
            <a:r>
              <a:rPr lang="en-US" dirty="0" smtClean="0"/>
              <a:t>Two operations: wait, </a:t>
            </a:r>
            <a:r>
              <a:rPr lang="en-US" dirty="0" smtClean="0"/>
              <a:t>signal</a:t>
            </a:r>
            <a:r>
              <a:rPr lang="en-US" dirty="0" smtClean="0"/>
              <a:t/>
            </a:r>
            <a:br>
              <a:rPr lang="en-US" dirty="0" smtClean="0"/>
            </a:br>
            <a:r>
              <a:rPr lang="en-US" dirty="0" smtClean="0">
                <a:solidFill>
                  <a:schemeClr val="tx2"/>
                </a:solidFill>
                <a:effectLst>
                  <a:outerShdw blurRad="38100" dist="38100" dir="2700000" algn="tl">
                    <a:srgbClr val="000000">
                      <a:alpha val="43137"/>
                    </a:srgbClr>
                  </a:outerShdw>
                </a:effectLst>
              </a:rPr>
              <a:t>Wait</a:t>
            </a:r>
            <a:r>
              <a:rPr lang="en-US" dirty="0" smtClean="0"/>
              <a:t>: causes the process to block, and allows entry of other threads to the </a:t>
            </a:r>
            <a:r>
              <a:rPr lang="en-US" dirty="0" smtClean="0"/>
              <a:t>monitor</a:t>
            </a:r>
            <a:r>
              <a:rPr lang="en-US" dirty="0" smtClean="0"/>
              <a:t/>
            </a:r>
            <a:br>
              <a:rPr lang="en-US" dirty="0" smtClean="0"/>
            </a:br>
            <a:r>
              <a:rPr lang="en-US" dirty="0">
                <a:solidFill>
                  <a:schemeClr val="tx2"/>
                </a:solidFill>
                <a:effectLst>
                  <a:outerShdw blurRad="38100" dist="38100" dir="2700000" algn="tl">
                    <a:srgbClr val="000000">
                      <a:alpha val="43137"/>
                    </a:srgbClr>
                  </a:outerShdw>
                </a:effectLst>
              </a:rPr>
              <a:t>Signal</a:t>
            </a:r>
            <a:r>
              <a:rPr lang="en-US" dirty="0" smtClean="0"/>
              <a:t>:</a:t>
            </a:r>
            <a:br>
              <a:rPr lang="en-US" dirty="0" smtClean="0"/>
            </a:br>
            <a:r>
              <a:rPr lang="en-US" dirty="0" smtClean="0"/>
              <a:t>	More than just one alternative:</a:t>
            </a:r>
          </a:p>
          <a:p>
            <a:pPr marL="1371600" lvl="2" indent="-457200">
              <a:buFont typeface="+mj-lt"/>
              <a:buAutoNum type="arabicPeriod"/>
            </a:pPr>
            <a:r>
              <a:rPr lang="en-US" dirty="0" smtClean="0">
                <a:effectLst>
                  <a:outerShdw blurRad="38100" dist="38100" dir="2700000" algn="tl">
                    <a:srgbClr val="000000">
                      <a:alpha val="43137"/>
                    </a:srgbClr>
                  </a:outerShdw>
                </a:effectLst>
              </a:rPr>
              <a:t>Hoare</a:t>
            </a:r>
            <a:r>
              <a:rPr lang="en-US" dirty="0" smtClean="0"/>
              <a:t> type monitors: The signaler yields the monitor to the released thread. Signal will be the last operation within the monitor, which wakes up waiting processes (waiting on the same variable). This is </a:t>
            </a:r>
            <a:r>
              <a:rPr lang="en-US" dirty="0" smtClean="0">
                <a:solidFill>
                  <a:srgbClr val="FF0000"/>
                </a:solidFill>
                <a:effectLst>
                  <a:outerShdw blurRad="38100" dist="38100" dir="2700000" algn="tl">
                    <a:srgbClr val="000000">
                      <a:alpha val="43137"/>
                    </a:srgbClr>
                  </a:outerShdw>
                </a:effectLst>
              </a:rPr>
              <a:t>not true for Java</a:t>
            </a:r>
            <a:r>
              <a:rPr lang="en-US" dirty="0" smtClean="0"/>
              <a:t>.</a:t>
            </a:r>
          </a:p>
          <a:p>
            <a:pPr marL="1371600" lvl="2" indent="-457200">
              <a:buFont typeface="+mj-lt"/>
              <a:buAutoNum type="arabicPeriod"/>
            </a:pPr>
            <a:r>
              <a:rPr lang="en-US" dirty="0" smtClean="0">
                <a:effectLst>
                  <a:outerShdw blurRad="38100" dist="38100" dir="2700000" algn="tl">
                    <a:srgbClr val="000000">
                      <a:alpha val="43137"/>
                    </a:srgbClr>
                  </a:outerShdw>
                </a:effectLst>
              </a:rPr>
              <a:t>Mesa</a:t>
            </a:r>
            <a:r>
              <a:rPr lang="en-US" dirty="0" smtClean="0"/>
              <a:t> type monitors: </a:t>
            </a:r>
            <a:r>
              <a:rPr lang="en-US" dirty="0"/>
              <a:t>The signaling process is allowed to </a:t>
            </a:r>
            <a:r>
              <a:rPr lang="en-US" dirty="0" smtClean="0"/>
              <a:t>continue</a:t>
            </a:r>
            <a:endParaRPr lang="en-US" dirty="0" smtClean="0"/>
          </a:p>
        </p:txBody>
      </p:sp>
      <p:sp>
        <p:nvSpPr>
          <p:cNvPr id="4" name="Slide Number Placeholder 3"/>
          <p:cNvSpPr>
            <a:spLocks noGrp="1"/>
          </p:cNvSpPr>
          <p:nvPr>
            <p:ph type="sldNum" sz="quarter" idx="12"/>
          </p:nvPr>
        </p:nvSpPr>
        <p:spPr/>
        <p:txBody>
          <a:bodyPr/>
          <a:lstStyle/>
          <a:p>
            <a:pPr>
              <a:defRPr/>
            </a:pPr>
            <a:fld id="{63571D57-F54C-4578-ACAA-E926941DD048}" type="slidenum">
              <a:rPr lang="en-US" smtClean="0">
                <a:solidFill>
                  <a:prstClr val="black">
                    <a:tint val="75000"/>
                  </a:prstClr>
                </a:solidFill>
              </a:rPr>
              <a:pPr>
                <a:defRPr/>
              </a:pPr>
              <a:t>3</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a:r>
              <a:rPr lang="en-US" dirty="0" smtClean="0"/>
              <a:t>Reader/Writer problem with MP</a:t>
            </a:r>
          </a:p>
        </p:txBody>
      </p:sp>
      <p:sp>
        <p:nvSpPr>
          <p:cNvPr id="3" name="Content Placeholder 2"/>
          <p:cNvSpPr>
            <a:spLocks noGrp="1"/>
          </p:cNvSpPr>
          <p:nvPr>
            <p:ph idx="1"/>
          </p:nvPr>
        </p:nvSpPr>
        <p:spPr/>
        <p:txBody>
          <a:bodyPr rtlCol="0">
            <a:normAutofit fontScale="70000" lnSpcReduction="20000"/>
          </a:bodyPr>
          <a:lstStyle/>
          <a:p>
            <a:pPr marL="0" fontAlgn="auto">
              <a:spcAft>
                <a:spcPts val="0"/>
              </a:spcAft>
              <a:buFont typeface="Arial" pitchFamily="34" charset="0"/>
              <a:buNone/>
              <a:defRPr/>
            </a:pPr>
            <a:r>
              <a:rPr lang="en-US" dirty="0" smtClean="0"/>
              <a:t>		</a:t>
            </a:r>
            <a:r>
              <a:rPr lang="en-US" b="1" dirty="0" smtClean="0"/>
              <a:t>case</a:t>
            </a:r>
            <a:r>
              <a:rPr lang="en-US" dirty="0" smtClean="0"/>
              <a:t> (end_read):</a:t>
            </a:r>
            <a:br>
              <a:rPr lang="en-US" dirty="0" smtClean="0"/>
            </a:br>
            <a:r>
              <a:rPr lang="en-US" dirty="0" smtClean="0"/>
              <a:t>			readers_count--;</a:t>
            </a:r>
            <a:br>
              <a:rPr lang="en-US" dirty="0" smtClean="0"/>
            </a:br>
            <a:r>
              <a:rPr lang="en-US" dirty="0" smtClean="0"/>
              <a:t>			</a:t>
            </a:r>
            <a:r>
              <a:rPr lang="en-US" b="1" dirty="0" smtClean="0"/>
              <a:t>if</a:t>
            </a:r>
            <a:r>
              <a:rPr lang="en-US" dirty="0" smtClean="0"/>
              <a:t> (readers_count==0 &amp;&amp; </a:t>
            </a:r>
            <a:r>
              <a:rPr lang="en-US" b="1" dirty="0" smtClean="0"/>
              <a:t>not</a:t>
            </a:r>
            <a:r>
              <a:rPr lang="en-US" dirty="0" smtClean="0"/>
              <a:t> writeQ.empty){</a:t>
            </a:r>
            <a:br>
              <a:rPr lang="en-US" dirty="0" smtClean="0"/>
            </a:br>
            <a:r>
              <a:rPr lang="en-US" dirty="0" smtClean="0"/>
              <a:t>				src=writeQ.remove;</a:t>
            </a:r>
            <a:br>
              <a:rPr lang="en-US" dirty="0" smtClean="0"/>
            </a:br>
            <a:r>
              <a:rPr lang="en-US" dirty="0" smtClean="0"/>
              <a:t>				</a:t>
            </a:r>
            <a:r>
              <a:rPr lang="en-US" dirty="0" smtClean="0">
                <a:solidFill>
                  <a:schemeClr val="accent6">
                    <a:lumMod val="75000"/>
                  </a:schemeClr>
                </a:solidFill>
              </a:rPr>
              <a:t>SEND</a:t>
            </a:r>
            <a:r>
              <a:rPr lang="en-US" dirty="0" smtClean="0"/>
              <a:t> (src, ok);</a:t>
            </a:r>
            <a:br>
              <a:rPr lang="en-US" dirty="0" smtClean="0"/>
            </a:br>
            <a:r>
              <a:rPr lang="en-US" dirty="0" smtClean="0"/>
              <a:t>				writing = true;</a:t>
            </a:r>
            <a:br>
              <a:rPr lang="en-US" dirty="0" smtClean="0"/>
            </a:br>
            <a:r>
              <a:rPr lang="en-US" dirty="0" smtClean="0"/>
              <a:t>			}</a:t>
            </a:r>
            <a:br>
              <a:rPr lang="en-US" dirty="0" smtClean="0"/>
            </a:br>
            <a:r>
              <a:rPr lang="en-US" dirty="0" smtClean="0"/>
              <a:t>		</a:t>
            </a:r>
            <a:r>
              <a:rPr lang="en-US" b="1" dirty="0" smtClean="0"/>
              <a:t>case</a:t>
            </a:r>
            <a:r>
              <a:rPr lang="en-US" dirty="0" smtClean="0"/>
              <a:t> (start_write):</a:t>
            </a:r>
            <a:br>
              <a:rPr lang="en-US" dirty="0" smtClean="0"/>
            </a:br>
            <a:r>
              <a:rPr lang="en-US" dirty="0" smtClean="0"/>
              <a:t>			</a:t>
            </a:r>
            <a:r>
              <a:rPr lang="en-US" b="1" dirty="0" smtClean="0"/>
              <a:t>if</a:t>
            </a:r>
            <a:r>
              <a:rPr lang="en-US" dirty="0" smtClean="0"/>
              <a:t> (readers_count==0 &amp;&amp; </a:t>
            </a:r>
            <a:r>
              <a:rPr lang="en-US" b="1" dirty="0" smtClean="0"/>
              <a:t>not</a:t>
            </a:r>
            <a:r>
              <a:rPr lang="en-US" dirty="0" smtClean="0"/>
              <a:t> writing){</a:t>
            </a:r>
            <a:br>
              <a:rPr lang="en-US" dirty="0" smtClean="0"/>
            </a:br>
            <a:r>
              <a:rPr lang="en-US" dirty="0" smtClean="0"/>
              <a:t>				</a:t>
            </a:r>
            <a:r>
              <a:rPr lang="en-US" dirty="0" smtClean="0">
                <a:solidFill>
                  <a:schemeClr val="accent6">
                    <a:lumMod val="75000"/>
                  </a:schemeClr>
                </a:solidFill>
              </a:rPr>
              <a:t>SEND</a:t>
            </a:r>
            <a:r>
              <a:rPr lang="en-US" dirty="0" smtClean="0"/>
              <a:t> (src, ok);</a:t>
            </a:r>
            <a:br>
              <a:rPr lang="en-US" dirty="0" smtClean="0"/>
            </a:br>
            <a:r>
              <a:rPr lang="en-US" dirty="0" smtClean="0"/>
              <a:t>				writing = true;</a:t>
            </a:r>
            <a:br>
              <a:rPr lang="en-US" dirty="0" smtClean="0"/>
            </a:br>
            <a:r>
              <a:rPr lang="en-US" dirty="0" smtClean="0"/>
              <a:t>			} </a:t>
            </a:r>
            <a:r>
              <a:rPr lang="en-US" b="1" dirty="0" smtClean="0"/>
              <a:t>else</a:t>
            </a:r>
            <a:r>
              <a:rPr lang="en-US" dirty="0" smtClean="0"/>
              <a:t/>
            </a:r>
            <a:br>
              <a:rPr lang="en-US" dirty="0" smtClean="0"/>
            </a:br>
            <a:r>
              <a:rPr lang="en-US" dirty="0" smtClean="0"/>
              <a:t>				writeQ.add(src);</a:t>
            </a:r>
            <a:br>
              <a:rPr lang="en-US" dirty="0" smtClean="0"/>
            </a:br>
            <a:r>
              <a:rPr lang="en-US" dirty="0" smtClean="0"/>
              <a:t/>
            </a:r>
            <a:br>
              <a:rPr lang="en-US" dirty="0" smtClean="0"/>
            </a:br>
            <a:r>
              <a:rPr lang="en-US" dirty="0" smtClean="0"/>
              <a:t/>
            </a:r>
            <a:br>
              <a:rPr lang="en-US" dirty="0" smtClean="0"/>
            </a:br>
            <a:r>
              <a:rPr lang="en-US" dirty="0" smtClean="0"/>
              <a:t>				</a:t>
            </a:r>
            <a:endParaRPr lang="en-US" dirty="0"/>
          </a:p>
        </p:txBody>
      </p:sp>
      <p:sp>
        <p:nvSpPr>
          <p:cNvPr id="4" name="Left Bracket 3"/>
          <p:cNvSpPr/>
          <p:nvPr/>
        </p:nvSpPr>
        <p:spPr>
          <a:xfrm>
            <a:off x="1981200" y="1828800"/>
            <a:ext cx="46038" cy="16002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rtl="0">
              <a:defRPr/>
            </a:pPr>
            <a:endParaRPr lang="en-US" dirty="0">
              <a:solidFill>
                <a:prstClr val="black"/>
              </a:solidFill>
            </a:endParaRPr>
          </a:p>
        </p:txBody>
      </p:sp>
      <p:sp>
        <p:nvSpPr>
          <p:cNvPr id="5" name="Left Bracket 4"/>
          <p:cNvSpPr/>
          <p:nvPr/>
        </p:nvSpPr>
        <p:spPr>
          <a:xfrm>
            <a:off x="1981200" y="3733800"/>
            <a:ext cx="46038" cy="16002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rtl="0">
              <a:defRPr/>
            </a:pPr>
            <a:endParaRPr lang="en-US" dirty="0">
              <a:solidFill>
                <a:prstClr val="black"/>
              </a:solidFill>
            </a:endParaRPr>
          </a:p>
        </p:txBody>
      </p:sp>
      <p:sp>
        <p:nvSpPr>
          <p:cNvPr id="6" name="Slide Number Placeholder 5"/>
          <p:cNvSpPr>
            <a:spLocks noGrp="1"/>
          </p:cNvSpPr>
          <p:nvPr>
            <p:ph type="sldNum" sz="quarter" idx="12"/>
          </p:nvPr>
        </p:nvSpPr>
        <p:spPr/>
        <p:txBody>
          <a:bodyPr/>
          <a:lstStyle/>
          <a:p>
            <a:pPr>
              <a:defRPr/>
            </a:pPr>
            <a:fld id="{89D42644-DD45-4DD0-AC1F-4C109F5A85F0}" type="slidenum">
              <a:rPr lang="en-US" smtClean="0">
                <a:solidFill>
                  <a:prstClr val="black">
                    <a:tint val="75000"/>
                  </a:prstClr>
                </a:solidFill>
              </a:rPr>
              <a:pPr>
                <a:defRPr/>
              </a:pPr>
              <a:t>30</a:t>
            </a:fld>
            <a:endParaRPr lang="en-US" dirty="0">
              <a:solidFill>
                <a:prstClr val="black">
                  <a:tint val="75000"/>
                </a:prstClr>
              </a:solidFill>
            </a:endParaRPr>
          </a:p>
        </p:txBody>
      </p:sp>
    </p:spTree>
    <p:extLst>
      <p:ext uri="{BB962C8B-B14F-4D97-AF65-F5344CB8AC3E}">
        <p14:creationId xmlns:p14="http://schemas.microsoft.com/office/powerpoint/2010/main" val="2649802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a:r>
              <a:rPr lang="en-US" dirty="0" smtClean="0"/>
              <a:t>Reader/Writer problem with MP</a:t>
            </a:r>
          </a:p>
        </p:txBody>
      </p:sp>
      <p:sp>
        <p:nvSpPr>
          <p:cNvPr id="3" name="Content Placeholder 2"/>
          <p:cNvSpPr>
            <a:spLocks noGrp="1"/>
          </p:cNvSpPr>
          <p:nvPr>
            <p:ph idx="1"/>
          </p:nvPr>
        </p:nvSpPr>
        <p:spPr/>
        <p:txBody>
          <a:bodyPr rtlCol="0">
            <a:normAutofit fontScale="70000" lnSpcReduction="20000"/>
          </a:bodyPr>
          <a:lstStyle/>
          <a:p>
            <a:pPr marL="0" fontAlgn="auto">
              <a:spcAft>
                <a:spcPts val="0"/>
              </a:spcAft>
              <a:buFont typeface="Arial" pitchFamily="34" charset="0"/>
              <a:buNone/>
              <a:defRPr/>
            </a:pPr>
            <a:r>
              <a:rPr lang="en-US" dirty="0" smtClean="0"/>
              <a:t>		</a:t>
            </a:r>
            <a:r>
              <a:rPr lang="en-US" b="1" dirty="0" smtClean="0"/>
              <a:t>case</a:t>
            </a:r>
            <a:r>
              <a:rPr lang="en-US" dirty="0" smtClean="0"/>
              <a:t> (end_write):</a:t>
            </a:r>
            <a:br>
              <a:rPr lang="en-US" dirty="0" smtClean="0"/>
            </a:br>
            <a:r>
              <a:rPr lang="en-US" dirty="0" smtClean="0"/>
              <a:t>			writing = false;</a:t>
            </a:r>
            <a:br>
              <a:rPr lang="en-US" dirty="0" smtClean="0"/>
            </a:br>
            <a:r>
              <a:rPr lang="en-US" dirty="0" smtClean="0"/>
              <a:t>			</a:t>
            </a:r>
            <a:r>
              <a:rPr lang="en-US" b="1" dirty="0" smtClean="0"/>
              <a:t>if</a:t>
            </a:r>
            <a:r>
              <a:rPr lang="en-US" dirty="0" smtClean="0"/>
              <a:t> (readQ.empty &amp;&amp; </a:t>
            </a:r>
            <a:r>
              <a:rPr lang="en-US" b="1" dirty="0" smtClean="0"/>
              <a:t>not</a:t>
            </a:r>
            <a:r>
              <a:rPr lang="en-US" dirty="0" smtClean="0"/>
              <a:t> writeQ.empty){</a:t>
            </a:r>
            <a:br>
              <a:rPr lang="en-US" dirty="0" smtClean="0"/>
            </a:br>
            <a:r>
              <a:rPr lang="en-US" dirty="0" smtClean="0"/>
              <a:t>				src = writeQ.remove;</a:t>
            </a:r>
            <a:br>
              <a:rPr lang="en-US" dirty="0" smtClean="0"/>
            </a:br>
            <a:r>
              <a:rPr lang="en-US" dirty="0" smtClean="0"/>
              <a:t>				SEND(src, ok);</a:t>
            </a:r>
            <a:br>
              <a:rPr lang="en-US" dirty="0" smtClean="0"/>
            </a:br>
            <a:r>
              <a:rPr lang="en-US" dirty="0" smtClean="0"/>
              <a:t>				writing = true;</a:t>
            </a:r>
            <a:br>
              <a:rPr lang="en-US" dirty="0" smtClean="0"/>
            </a:br>
            <a:r>
              <a:rPr lang="en-US" dirty="0" smtClean="0"/>
              <a:t>			} </a:t>
            </a:r>
            <a:r>
              <a:rPr lang="en-US" b="1" dirty="0" smtClean="0"/>
              <a:t>else</a:t>
            </a:r>
            <a:r>
              <a:rPr lang="en-US" dirty="0" smtClean="0"/>
              <a:t> {</a:t>
            </a:r>
            <a:br>
              <a:rPr lang="en-US" dirty="0" smtClean="0"/>
            </a:br>
            <a:r>
              <a:rPr lang="en-US" dirty="0" smtClean="0"/>
              <a:t>				</a:t>
            </a:r>
            <a:r>
              <a:rPr lang="en-US" b="1" dirty="0" smtClean="0"/>
              <a:t>while</a:t>
            </a:r>
            <a:r>
              <a:rPr lang="en-US" dirty="0" smtClean="0"/>
              <a:t> (not readQ.empty){</a:t>
            </a:r>
            <a:br>
              <a:rPr lang="en-US" dirty="0" smtClean="0"/>
            </a:br>
            <a:r>
              <a:rPr lang="en-US" dirty="0" smtClean="0"/>
              <a:t>					src = readQ.remove;</a:t>
            </a:r>
            <a:br>
              <a:rPr lang="en-US" dirty="0" smtClean="0"/>
            </a:br>
            <a:r>
              <a:rPr lang="en-US" dirty="0" smtClean="0"/>
              <a:t>					send(src, ok);</a:t>
            </a:r>
            <a:br>
              <a:rPr lang="en-US" dirty="0" smtClean="0"/>
            </a:br>
            <a:r>
              <a:rPr lang="en-US" dirty="0" smtClean="0"/>
              <a:t>					readers_count++;</a:t>
            </a:r>
            <a:br>
              <a:rPr lang="en-US" dirty="0" smtClean="0"/>
            </a:br>
            <a:r>
              <a:rPr lang="en-US" dirty="0" smtClean="0"/>
              <a:t>				}</a:t>
            </a:r>
            <a:br>
              <a:rPr lang="en-US" dirty="0" smtClean="0"/>
            </a:br>
            <a:r>
              <a:rPr lang="en-US" dirty="0" smtClean="0"/>
              <a:t>			}</a:t>
            </a:r>
            <a:br>
              <a:rPr lang="en-US" dirty="0" smtClean="0"/>
            </a:br>
            <a:r>
              <a:rPr lang="en-US" dirty="0" smtClean="0"/>
              <a:t>		} </a:t>
            </a:r>
            <a:r>
              <a:rPr lang="en-US" dirty="0" smtClean="0">
                <a:solidFill>
                  <a:srgbClr val="92D050"/>
                </a:solidFill>
              </a:rPr>
              <a:t>% switch</a:t>
            </a:r>
            <a:r>
              <a:rPr lang="en-US" dirty="0" smtClean="0"/>
              <a:t/>
            </a:r>
            <a:br>
              <a:rPr lang="en-US" dirty="0" smtClean="0"/>
            </a:br>
            <a:r>
              <a:rPr lang="en-US" dirty="0" smtClean="0"/>
              <a:t>	} </a:t>
            </a:r>
            <a:r>
              <a:rPr lang="en-US" dirty="0" smtClean="0">
                <a:solidFill>
                  <a:srgbClr val="92D050"/>
                </a:solidFill>
              </a:rPr>
              <a:t>% while</a:t>
            </a:r>
          </a:p>
        </p:txBody>
      </p:sp>
      <p:sp>
        <p:nvSpPr>
          <p:cNvPr id="4" name="Left Bracket 3"/>
          <p:cNvSpPr/>
          <p:nvPr/>
        </p:nvSpPr>
        <p:spPr>
          <a:xfrm>
            <a:off x="1981200" y="1828800"/>
            <a:ext cx="46038" cy="3200400"/>
          </a:xfrm>
          <a:prstGeom prst="leftBracket">
            <a:avLst/>
          </a:prstGeom>
        </p:spPr>
        <p:style>
          <a:lnRef idx="1">
            <a:schemeClr val="accent1"/>
          </a:lnRef>
          <a:fillRef idx="0">
            <a:schemeClr val="accent1"/>
          </a:fillRef>
          <a:effectRef idx="0">
            <a:schemeClr val="accent1"/>
          </a:effectRef>
          <a:fontRef idx="minor">
            <a:schemeClr val="tx1"/>
          </a:fontRef>
        </p:style>
        <p:txBody>
          <a:bodyPr anchor="ctr"/>
          <a:lstStyle/>
          <a:p>
            <a:pPr algn="ctr" rtl="0">
              <a:defRPr/>
            </a:pPr>
            <a:endParaRPr lang="en-US" dirty="0">
              <a:solidFill>
                <a:prstClr val="black"/>
              </a:solidFill>
            </a:endParaRPr>
          </a:p>
        </p:txBody>
      </p:sp>
      <p:sp>
        <p:nvSpPr>
          <p:cNvPr id="5" name="Slide Number Placeholder 4"/>
          <p:cNvSpPr>
            <a:spLocks noGrp="1"/>
          </p:cNvSpPr>
          <p:nvPr>
            <p:ph type="sldNum" sz="quarter" idx="12"/>
          </p:nvPr>
        </p:nvSpPr>
        <p:spPr/>
        <p:txBody>
          <a:bodyPr/>
          <a:lstStyle/>
          <a:p>
            <a:pPr>
              <a:defRPr/>
            </a:pPr>
            <a:fld id="{89D42644-DD45-4DD0-AC1F-4C109F5A85F0}" type="slidenum">
              <a:rPr lang="en-US" smtClean="0">
                <a:solidFill>
                  <a:prstClr val="black">
                    <a:tint val="75000"/>
                  </a:prstClr>
                </a:solidFill>
              </a:rPr>
              <a:pPr>
                <a:defRPr/>
              </a:pPr>
              <a:t>31</a:t>
            </a:fld>
            <a:endParaRPr lang="en-US" dirty="0">
              <a:solidFill>
                <a:prstClr val="black">
                  <a:tint val="75000"/>
                </a:prstClr>
              </a:solidFill>
            </a:endParaRPr>
          </a:p>
        </p:txBody>
      </p:sp>
    </p:spTree>
    <p:extLst>
      <p:ext uri="{BB962C8B-B14F-4D97-AF65-F5344CB8AC3E}">
        <p14:creationId xmlns:p14="http://schemas.microsoft.com/office/powerpoint/2010/main" val="3901857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Sleeping Barber	</a:t>
            </a:r>
            <a:endParaRPr lang="en-US" dirty="0"/>
          </a:p>
        </p:txBody>
      </p:sp>
      <p:sp>
        <p:nvSpPr>
          <p:cNvPr id="3" name="Content Placeholder 2"/>
          <p:cNvSpPr>
            <a:spLocks noGrp="1"/>
          </p:cNvSpPr>
          <p:nvPr>
            <p:ph idx="1"/>
          </p:nvPr>
        </p:nvSpPr>
        <p:spPr/>
        <p:txBody>
          <a:bodyPr>
            <a:normAutofit fontScale="77500" lnSpcReduction="20000"/>
          </a:bodyPr>
          <a:lstStyle/>
          <a:p>
            <a:pPr marL="0">
              <a:buNone/>
            </a:pPr>
            <a:r>
              <a:rPr lang="en-US" dirty="0" smtClean="0"/>
              <a:t>Write a solution to the sleeping barber </a:t>
            </a:r>
            <a:br>
              <a:rPr lang="en-US" dirty="0" smtClean="0"/>
            </a:br>
            <a:r>
              <a:rPr lang="en-US" dirty="0" smtClean="0"/>
              <a:t>problem using monitors and condition </a:t>
            </a:r>
            <a:r>
              <a:rPr lang="en-US" dirty="0" smtClean="0"/>
              <a:t>variables</a:t>
            </a:r>
            <a:endParaRPr lang="en-US" dirty="0" smtClean="0"/>
          </a:p>
          <a:p>
            <a:pPr marL="0">
              <a:buNone/>
            </a:pPr>
            <a:endParaRPr lang="en-US" dirty="0" smtClean="0"/>
          </a:p>
          <a:p>
            <a:pPr marL="0">
              <a:buNone/>
            </a:pPr>
            <a:r>
              <a:rPr lang="en-US" dirty="0" smtClean="0"/>
              <a:t>The sleeping barber:</a:t>
            </a:r>
          </a:p>
          <a:p>
            <a:pPr marL="971550" lvl="2" indent="-514350">
              <a:buFont typeface="+mj-lt"/>
              <a:buAutoNum type="arabicPeriod"/>
            </a:pPr>
            <a:r>
              <a:rPr lang="en-US" dirty="0" smtClean="0"/>
              <a:t>The barber cuts peoples hair in his shop, which has 2 doors – entrance and exit. When people are in his shop, he gives them a hair cut, one at a time. When none are in his shop, he sleeps on his chair.</a:t>
            </a:r>
          </a:p>
          <a:p>
            <a:pPr marL="971550" lvl="2" indent="-514350">
              <a:buFont typeface="+mj-lt"/>
              <a:buAutoNum type="arabicPeriod"/>
            </a:pPr>
            <a:r>
              <a:rPr lang="en-US" dirty="0" smtClean="0"/>
              <a:t>When a customer arrives and finds the barber sleeping, he awakens him and sits in the barber’s chair to receive his haircut. After the cut is done, the barber sees the customer out through the exit door.</a:t>
            </a:r>
          </a:p>
          <a:p>
            <a:pPr marL="971550" lvl="2" indent="-514350">
              <a:buFont typeface="+mj-lt"/>
              <a:buAutoNum type="arabicPeriod"/>
            </a:pPr>
            <a:r>
              <a:rPr lang="en-US" sz="2500" dirty="0" smtClean="0"/>
              <a:t>If the barber is busy when a customer arrives, the customer waits in one of the chairs in the shop. If all are occupied, he goes away.</a:t>
            </a:r>
          </a:p>
          <a:p>
            <a:pPr marL="971550" lvl="2" indent="-514350">
              <a:buFont typeface="+mj-lt"/>
              <a:buAutoNum type="arabicPeriod"/>
            </a:pPr>
            <a:r>
              <a:rPr lang="en-US" sz="2500" dirty="0" smtClean="0"/>
              <a:t>After serving a customer the barber looks to see if any are waiting and if so proceeds to serve one of them. Otherwise, he sleeps again in his chair.</a:t>
            </a:r>
          </a:p>
        </p:txBody>
      </p:sp>
      <p:pic>
        <p:nvPicPr>
          <p:cNvPr id="4" name="Picture 3" descr="sleepingbarber.png"/>
          <p:cNvPicPr>
            <a:picLocks noChangeAspect="1"/>
          </p:cNvPicPr>
          <p:nvPr/>
        </p:nvPicPr>
        <p:blipFill>
          <a:blip r:embed="rId2" cstate="print"/>
          <a:stretch>
            <a:fillRect/>
          </a:stretch>
        </p:blipFill>
        <p:spPr>
          <a:xfrm>
            <a:off x="6781800" y="228600"/>
            <a:ext cx="2085627" cy="1800225"/>
          </a:xfrm>
          <a:prstGeom prst="rect">
            <a:avLst/>
          </a:prstGeom>
        </p:spPr>
      </p:pic>
      <p:sp>
        <p:nvSpPr>
          <p:cNvPr id="5" name="Slide Number Placeholder 4"/>
          <p:cNvSpPr>
            <a:spLocks noGrp="1"/>
          </p:cNvSpPr>
          <p:nvPr>
            <p:ph type="sldNum" sz="quarter" idx="12"/>
          </p:nvPr>
        </p:nvSpPr>
        <p:spPr/>
        <p:txBody>
          <a:bodyPr/>
          <a:lstStyle/>
          <a:p>
            <a:fld id="{C2900473-B1A8-42CD-A186-DAC259411AD7}" type="slidenum">
              <a:rPr lang="en-US" smtClean="0">
                <a:solidFill>
                  <a:prstClr val="black">
                    <a:tint val="75000"/>
                  </a:prstClr>
                </a:solidFill>
              </a:rPr>
              <a:pPr/>
              <a:t>4</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Sleeping Barber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barbershop: </a:t>
            </a:r>
            <a:r>
              <a:rPr lang="en-US" b="1" dirty="0" smtClean="0">
                <a:solidFill>
                  <a:schemeClr val="accent2">
                    <a:lumMod val="75000"/>
                  </a:schemeClr>
                </a:solidFill>
              </a:rPr>
              <a:t>monitor</a:t>
            </a:r>
          </a:p>
          <a:p>
            <a:pPr>
              <a:buNone/>
            </a:pPr>
            <a:endParaRPr lang="en-US" dirty="0" smtClean="0"/>
          </a:p>
          <a:p>
            <a:pPr>
              <a:buNone/>
            </a:pPr>
            <a:r>
              <a:rPr lang="en-US" dirty="0" smtClean="0"/>
              <a:t>	waiting : </a:t>
            </a:r>
            <a:r>
              <a:rPr lang="en-US" dirty="0" smtClean="0">
                <a:solidFill>
                  <a:schemeClr val="accent4">
                    <a:lumMod val="75000"/>
                  </a:schemeClr>
                </a:solidFill>
              </a:rPr>
              <a:t>integer</a:t>
            </a:r>
            <a:r>
              <a:rPr lang="en-US" dirty="0" smtClean="0"/>
              <a:t> := 0; 		</a:t>
            </a:r>
            <a:r>
              <a:rPr lang="en-US" dirty="0" smtClean="0">
                <a:solidFill>
                  <a:srgbClr val="92D050"/>
                </a:solidFill>
              </a:rPr>
              <a:t>% customers waiting for haircut</a:t>
            </a:r>
          </a:p>
          <a:p>
            <a:pPr>
              <a:buNone/>
            </a:pPr>
            <a:r>
              <a:rPr lang="en-US" dirty="0" smtClean="0"/>
              <a:t>	customers : </a:t>
            </a:r>
            <a:r>
              <a:rPr lang="en-US" dirty="0" smtClean="0">
                <a:solidFill>
                  <a:schemeClr val="accent4">
                    <a:lumMod val="75000"/>
                  </a:schemeClr>
                </a:solidFill>
              </a:rPr>
              <a:t>condition</a:t>
            </a:r>
            <a:r>
              <a:rPr lang="en-US" dirty="0" smtClean="0"/>
              <a:t>; 		</a:t>
            </a:r>
            <a:r>
              <a:rPr lang="en-US" sz="3100" dirty="0" smtClean="0">
                <a:solidFill>
                  <a:srgbClr val="92D050"/>
                </a:solidFill>
              </a:rPr>
              <a:t>% used by barber, wait for a customer</a:t>
            </a:r>
          </a:p>
          <a:p>
            <a:pPr>
              <a:buNone/>
            </a:pPr>
            <a:r>
              <a:rPr lang="en-US" dirty="0" smtClean="0"/>
              <a:t>	barber : </a:t>
            </a:r>
            <a:r>
              <a:rPr lang="en-US" dirty="0" smtClean="0">
                <a:solidFill>
                  <a:schemeClr val="accent4">
                    <a:lumMod val="75000"/>
                  </a:schemeClr>
                </a:solidFill>
              </a:rPr>
              <a:t>condition</a:t>
            </a:r>
            <a:r>
              <a:rPr lang="en-US" dirty="0" smtClean="0"/>
              <a:t>; 		</a:t>
            </a:r>
            <a:r>
              <a:rPr lang="en-US" sz="3100" dirty="0" smtClean="0">
                <a:solidFill>
                  <a:srgbClr val="92D050"/>
                </a:solidFill>
              </a:rPr>
              <a:t>% used by customer, wait for barber</a:t>
            </a:r>
          </a:p>
          <a:p>
            <a:pPr>
              <a:buNone/>
            </a:pPr>
            <a:r>
              <a:rPr lang="en-US" dirty="0" smtClean="0"/>
              <a:t>	</a:t>
            </a:r>
          </a:p>
          <a:p>
            <a:pPr>
              <a:buNone/>
            </a:pPr>
            <a:r>
              <a:rPr lang="en-US" dirty="0" smtClean="0"/>
              <a:t>	</a:t>
            </a:r>
            <a:r>
              <a:rPr lang="en-US" b="1" dirty="0" smtClean="0">
                <a:solidFill>
                  <a:schemeClr val="accent2">
                    <a:lumMod val="75000"/>
                  </a:schemeClr>
                </a:solidFill>
              </a:rPr>
              <a:t>procedure</a:t>
            </a:r>
            <a:r>
              <a:rPr lang="en-US" dirty="0" smtClean="0"/>
              <a:t> </a:t>
            </a:r>
            <a:r>
              <a:rPr lang="en-US" i="1" dirty="0" smtClean="0"/>
              <a:t>seek-customer</a:t>
            </a:r>
            <a:r>
              <a:rPr lang="en-US" dirty="0" smtClean="0"/>
              <a:t>( ) 		</a:t>
            </a:r>
            <a:r>
              <a:rPr lang="en-US" sz="3100" dirty="0" smtClean="0">
                <a:solidFill>
                  <a:srgbClr val="92D050"/>
                </a:solidFill>
              </a:rPr>
              <a:t>% called by the barber</a:t>
            </a:r>
          </a:p>
          <a:p>
            <a:pPr>
              <a:buNone/>
            </a:pPr>
            <a:r>
              <a:rPr lang="en-US" dirty="0" smtClean="0"/>
              <a:t>	</a:t>
            </a:r>
            <a:r>
              <a:rPr lang="en-US" b="1" dirty="0" smtClean="0">
                <a:solidFill>
                  <a:schemeClr val="accent2">
                    <a:lumMod val="75000"/>
                  </a:schemeClr>
                </a:solidFill>
              </a:rPr>
              <a:t>begin </a:t>
            </a:r>
          </a:p>
          <a:p>
            <a:pPr>
              <a:buNone/>
            </a:pPr>
            <a:r>
              <a:rPr lang="en-US" dirty="0" smtClean="0"/>
              <a:t>		</a:t>
            </a:r>
            <a:r>
              <a:rPr lang="en-US" b="1" dirty="0" smtClean="0">
                <a:solidFill>
                  <a:schemeClr val="accent2">
                    <a:lumMod val="75000"/>
                  </a:schemeClr>
                </a:solidFill>
              </a:rPr>
              <a:t>if</a:t>
            </a:r>
            <a:r>
              <a:rPr lang="en-US" dirty="0" smtClean="0"/>
              <a:t> waiting==0 </a:t>
            </a:r>
            <a:r>
              <a:rPr lang="en-US" b="1" dirty="0" smtClean="0">
                <a:solidFill>
                  <a:schemeClr val="accent2">
                    <a:lumMod val="75000"/>
                  </a:schemeClr>
                </a:solidFill>
              </a:rPr>
              <a:t>then</a:t>
            </a:r>
            <a:r>
              <a:rPr lang="en-US" dirty="0" smtClean="0"/>
              <a:t> </a:t>
            </a:r>
          </a:p>
          <a:p>
            <a:pPr>
              <a:buNone/>
            </a:pPr>
            <a:r>
              <a:rPr lang="en-US" dirty="0" smtClean="0"/>
              <a:t>			</a:t>
            </a:r>
            <a:r>
              <a:rPr lang="en-US" b="1" dirty="0" smtClean="0"/>
              <a:t>WAIT </a:t>
            </a:r>
            <a:r>
              <a:rPr lang="en-US" dirty="0" smtClean="0"/>
              <a:t>(customers); 	</a:t>
            </a:r>
            <a:r>
              <a:rPr lang="en-US" sz="3100" dirty="0" smtClean="0">
                <a:solidFill>
                  <a:srgbClr val="92D050"/>
                </a:solidFill>
              </a:rPr>
              <a:t>% sleeps if no </a:t>
            </a:r>
            <a:r>
              <a:rPr lang="en-US" sz="3100" dirty="0" smtClean="0">
                <a:solidFill>
                  <a:srgbClr val="92D050"/>
                </a:solidFill>
              </a:rPr>
              <a:t>customers</a:t>
            </a:r>
          </a:p>
          <a:p>
            <a:pPr lvl="0">
              <a:buNone/>
            </a:pPr>
            <a:r>
              <a:rPr lang="en-US" sz="3100" dirty="0" smtClean="0">
                <a:solidFill>
                  <a:srgbClr val="92D050"/>
                </a:solidFill>
              </a:rPr>
              <a:t>		</a:t>
            </a:r>
            <a:r>
              <a:rPr lang="en-US" dirty="0">
                <a:solidFill>
                  <a:prstClr val="black"/>
                </a:solidFill>
              </a:rPr>
              <a:t>waiting = waiting-1; 		</a:t>
            </a:r>
            <a:r>
              <a:rPr lang="en-US" sz="3000" dirty="0">
                <a:solidFill>
                  <a:srgbClr val="92D050"/>
                </a:solidFill>
              </a:rPr>
              <a:t>% one less customer </a:t>
            </a:r>
            <a:r>
              <a:rPr lang="en-US" sz="3000" dirty="0" smtClean="0">
                <a:solidFill>
                  <a:srgbClr val="92D050"/>
                </a:solidFill>
              </a:rPr>
              <a:t>waiting</a:t>
            </a:r>
            <a:endParaRPr lang="en-US" sz="3100" dirty="0" smtClean="0">
              <a:solidFill>
                <a:srgbClr val="92D050"/>
              </a:solidFill>
            </a:endParaRPr>
          </a:p>
          <a:p>
            <a:pPr>
              <a:buNone/>
            </a:pPr>
            <a:r>
              <a:rPr lang="en-US" sz="3100" dirty="0" smtClean="0">
                <a:solidFill>
                  <a:srgbClr val="92D050"/>
                </a:solidFill>
              </a:rPr>
              <a:t>		</a:t>
            </a:r>
            <a:r>
              <a:rPr lang="en-US" dirty="0" smtClean="0"/>
              <a:t>cut-hair</a:t>
            </a:r>
            <a:r>
              <a:rPr lang="en-US" dirty="0" smtClean="0"/>
              <a:t>();</a:t>
            </a:r>
          </a:p>
          <a:p>
            <a:pPr>
              <a:buNone/>
            </a:pPr>
            <a:r>
              <a:rPr lang="en-US" dirty="0" smtClean="0"/>
              <a:t>		</a:t>
            </a:r>
            <a:r>
              <a:rPr lang="en-US" b="1" dirty="0" smtClean="0"/>
              <a:t>SIGNAL </a:t>
            </a:r>
            <a:r>
              <a:rPr lang="en-US" dirty="0" smtClean="0"/>
              <a:t>(barber); 			</a:t>
            </a:r>
            <a:r>
              <a:rPr lang="en-US" sz="3100" dirty="0" smtClean="0">
                <a:solidFill>
                  <a:srgbClr val="92D050"/>
                </a:solidFill>
              </a:rPr>
              <a:t>% free a waiting customer</a:t>
            </a:r>
            <a:r>
              <a:rPr lang="en-US" dirty="0" smtClean="0"/>
              <a:t> </a:t>
            </a:r>
          </a:p>
          <a:p>
            <a:pPr>
              <a:buNone/>
            </a:pPr>
            <a:r>
              <a:rPr lang="en-US" dirty="0" smtClean="0"/>
              <a:t>	</a:t>
            </a:r>
            <a:r>
              <a:rPr lang="en-US" b="1" dirty="0" smtClean="0">
                <a:solidFill>
                  <a:schemeClr val="accent2">
                    <a:lumMod val="75000"/>
                  </a:schemeClr>
                </a:solidFill>
              </a:rPr>
              <a:t>end</a:t>
            </a:r>
            <a:r>
              <a:rPr lang="en-US" dirty="0" smtClean="0"/>
              <a:t> </a:t>
            </a:r>
            <a:r>
              <a:rPr lang="en-US" i="1" dirty="0" smtClean="0"/>
              <a:t>seek-customer</a:t>
            </a:r>
            <a:r>
              <a:rPr lang="en-US" dirty="0" smtClean="0"/>
              <a:t>;</a:t>
            </a:r>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5</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Sleeping Barber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solidFill>
                  <a:schemeClr val="accent2">
                    <a:lumMod val="75000"/>
                  </a:schemeClr>
                </a:solidFill>
              </a:rPr>
              <a:t>procedure</a:t>
            </a:r>
            <a:r>
              <a:rPr lang="en-US" dirty="0" smtClean="0"/>
              <a:t> </a:t>
            </a:r>
            <a:r>
              <a:rPr lang="en-US" i="1" dirty="0" smtClean="0"/>
              <a:t>get-haircut</a:t>
            </a:r>
            <a:r>
              <a:rPr lang="en-US" dirty="0" smtClean="0"/>
              <a:t>( ) </a:t>
            </a:r>
            <a:r>
              <a:rPr lang="en-US" sz="3000" dirty="0">
                <a:solidFill>
                  <a:srgbClr val="92D050"/>
                </a:solidFill>
              </a:rPr>
              <a:t>% called by a customer</a:t>
            </a:r>
          </a:p>
          <a:p>
            <a:pPr>
              <a:buNone/>
            </a:pPr>
            <a:r>
              <a:rPr lang="en-US" dirty="0" smtClean="0"/>
              <a:t>	</a:t>
            </a:r>
            <a:r>
              <a:rPr lang="en-US" b="1" dirty="0" smtClean="0">
                <a:solidFill>
                  <a:schemeClr val="accent2">
                    <a:lumMod val="75000"/>
                  </a:schemeClr>
                </a:solidFill>
              </a:rPr>
              <a:t>begin</a:t>
            </a:r>
            <a:r>
              <a:rPr lang="en-US" dirty="0" smtClean="0"/>
              <a:t> </a:t>
            </a:r>
          </a:p>
          <a:p>
            <a:pPr>
              <a:buNone/>
            </a:pPr>
            <a:r>
              <a:rPr lang="en-US" dirty="0" smtClean="0"/>
              <a:t>		</a:t>
            </a:r>
            <a:r>
              <a:rPr lang="en-US" sz="3100" dirty="0" smtClean="0">
                <a:solidFill>
                  <a:srgbClr val="92D050"/>
                </a:solidFill>
              </a:rPr>
              <a:t>% is there a free chair to sit and wait? </a:t>
            </a:r>
          </a:p>
          <a:p>
            <a:pPr>
              <a:buNone/>
            </a:pPr>
            <a:r>
              <a:rPr lang="en-US" sz="3100" dirty="0" smtClean="0">
                <a:solidFill>
                  <a:srgbClr val="92D050"/>
                </a:solidFill>
              </a:rPr>
              <a:t>		% if no free chairs just go away</a:t>
            </a:r>
          </a:p>
          <a:p>
            <a:pPr>
              <a:buNone/>
            </a:pPr>
            <a:r>
              <a:rPr lang="en-US" dirty="0" smtClean="0"/>
              <a:t>		</a:t>
            </a:r>
            <a:r>
              <a:rPr lang="en-US" b="1" dirty="0" smtClean="0">
                <a:solidFill>
                  <a:schemeClr val="accent2">
                    <a:lumMod val="75000"/>
                  </a:schemeClr>
                </a:solidFill>
              </a:rPr>
              <a:t>if</a:t>
            </a:r>
            <a:r>
              <a:rPr lang="en-US" dirty="0" smtClean="0"/>
              <a:t> waiting &lt; chairs </a:t>
            </a:r>
            <a:r>
              <a:rPr lang="en-US" b="1" dirty="0" smtClean="0">
                <a:solidFill>
                  <a:schemeClr val="accent2">
                    <a:lumMod val="75000"/>
                  </a:schemeClr>
                </a:solidFill>
              </a:rPr>
              <a:t>then</a:t>
            </a:r>
            <a:r>
              <a:rPr lang="en-US" dirty="0" smtClean="0"/>
              <a:t> </a:t>
            </a:r>
          </a:p>
          <a:p>
            <a:pPr>
              <a:buNone/>
            </a:pPr>
            <a:r>
              <a:rPr lang="en-US" dirty="0" smtClean="0"/>
              <a:t>		{</a:t>
            </a:r>
          </a:p>
          <a:p>
            <a:pPr>
              <a:buNone/>
            </a:pPr>
            <a:r>
              <a:rPr lang="en-US" dirty="0" smtClean="0"/>
              <a:t>			waiting = waiting+1; 	</a:t>
            </a:r>
            <a:r>
              <a:rPr lang="en-US" sz="3100" dirty="0" smtClean="0">
                <a:solidFill>
                  <a:srgbClr val="92D050"/>
                </a:solidFill>
              </a:rPr>
              <a:t>% one more customer waiting</a:t>
            </a:r>
          </a:p>
          <a:p>
            <a:pPr>
              <a:buNone/>
            </a:pPr>
            <a:r>
              <a:rPr lang="en-US" dirty="0" smtClean="0"/>
              <a:t>			</a:t>
            </a:r>
            <a:r>
              <a:rPr lang="en-US" b="1" dirty="0" smtClean="0"/>
              <a:t>SIGNAL</a:t>
            </a:r>
            <a:r>
              <a:rPr lang="en-US" dirty="0" smtClean="0"/>
              <a:t> (customers) 	</a:t>
            </a:r>
            <a:r>
              <a:rPr lang="en-US" sz="3100" dirty="0" smtClean="0">
                <a:solidFill>
                  <a:srgbClr val="92D050"/>
                </a:solidFill>
              </a:rPr>
              <a:t>% if the barber is asleep</a:t>
            </a:r>
          </a:p>
          <a:p>
            <a:pPr>
              <a:buNone/>
            </a:pPr>
            <a:r>
              <a:rPr lang="en-US" dirty="0" smtClean="0"/>
              <a:t>			</a:t>
            </a:r>
            <a:r>
              <a:rPr lang="en-US" b="1" dirty="0" smtClean="0"/>
              <a:t>WAIT</a:t>
            </a:r>
            <a:r>
              <a:rPr lang="en-US" dirty="0" smtClean="0"/>
              <a:t> (barber); 		</a:t>
            </a:r>
            <a:r>
              <a:rPr lang="en-US" sz="3100" dirty="0" smtClean="0">
                <a:solidFill>
                  <a:srgbClr val="92D050"/>
                </a:solidFill>
              </a:rPr>
              <a:t>% wait for turn with the barber</a:t>
            </a:r>
          </a:p>
          <a:p>
            <a:pPr>
              <a:buNone/>
            </a:pPr>
            <a:r>
              <a:rPr lang="en-US" dirty="0" smtClean="0"/>
              <a:t>		}</a:t>
            </a:r>
          </a:p>
          <a:p>
            <a:pPr>
              <a:buNone/>
            </a:pPr>
            <a:r>
              <a:rPr lang="en-US" dirty="0" smtClean="0"/>
              <a:t>	</a:t>
            </a:r>
            <a:r>
              <a:rPr lang="en-US" b="1" dirty="0" smtClean="0">
                <a:solidFill>
                  <a:schemeClr val="accent2">
                    <a:lumMod val="75000"/>
                  </a:schemeClr>
                </a:solidFill>
              </a:rPr>
              <a:t>end</a:t>
            </a:r>
            <a:r>
              <a:rPr lang="en-US" dirty="0" smtClean="0"/>
              <a:t> </a:t>
            </a:r>
            <a:r>
              <a:rPr lang="en-US" i="1" dirty="0" smtClean="0"/>
              <a:t>get-haircut</a:t>
            </a:r>
            <a:r>
              <a:rPr lang="en-US" dirty="0" smtClean="0"/>
              <a:t>;</a:t>
            </a:r>
          </a:p>
          <a:p>
            <a:pPr>
              <a:buNone/>
            </a:pPr>
            <a:endParaRPr lang="en-US" dirty="0" smtClean="0"/>
          </a:p>
          <a:p>
            <a:pPr>
              <a:buNone/>
            </a:pPr>
            <a:r>
              <a:rPr lang="en-US" b="1" dirty="0" smtClean="0">
                <a:solidFill>
                  <a:schemeClr val="accent2">
                    <a:lumMod val="75000"/>
                  </a:schemeClr>
                </a:solidFill>
              </a:rPr>
              <a:t>end</a:t>
            </a:r>
            <a:r>
              <a:rPr lang="en-US" dirty="0" smtClean="0"/>
              <a:t> barbershop; 		</a:t>
            </a:r>
            <a:r>
              <a:rPr lang="en-US" dirty="0" smtClean="0">
                <a:solidFill>
                  <a:srgbClr val="92D050"/>
                </a:solidFill>
              </a:rPr>
              <a:t>% End of monitor</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6</a:t>
            </a:fld>
            <a:endParaRPr lang="en-US" dirty="0">
              <a:solidFill>
                <a:prstClr val="black">
                  <a:tint val="75000"/>
                </a:prst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Producer Consumers with Monitor</a:t>
            </a:r>
            <a:endParaRPr lang="en-US" dirty="0"/>
          </a:p>
        </p:txBody>
      </p:sp>
      <p:sp>
        <p:nvSpPr>
          <p:cNvPr id="3" name="Content Placeholder 2"/>
          <p:cNvSpPr>
            <a:spLocks noGrp="1"/>
          </p:cNvSpPr>
          <p:nvPr>
            <p:ph idx="1"/>
          </p:nvPr>
        </p:nvSpPr>
        <p:spPr/>
        <p:txBody>
          <a:bodyPr>
            <a:noAutofit/>
          </a:bodyPr>
          <a:lstStyle/>
          <a:p>
            <a:pPr marL="0">
              <a:spcBef>
                <a:spcPts val="0"/>
              </a:spcBef>
              <a:buNone/>
            </a:pPr>
            <a:r>
              <a:rPr lang="en-US" sz="1600" b="1" dirty="0" smtClean="0">
                <a:effectLst>
                  <a:outerShdw blurRad="38100" dist="38100" dir="2700000" algn="tl">
                    <a:srgbClr val="000000">
                      <a:alpha val="43137"/>
                    </a:srgbClr>
                  </a:outerShdw>
                </a:effectLst>
              </a:rPr>
              <a:t>Monitor</a:t>
            </a:r>
            <a:r>
              <a:rPr lang="en-US" sz="1600" dirty="0" smtClean="0">
                <a:effectLst>
                  <a:outerShdw blurRad="38100" dist="38100" dir="2700000" algn="tl">
                    <a:srgbClr val="000000">
                      <a:alpha val="43137"/>
                    </a:srgbClr>
                  </a:outerShdw>
                </a:effectLst>
              </a:rPr>
              <a:t> </a:t>
            </a:r>
            <a:r>
              <a:rPr lang="en-US" sz="1600" dirty="0" smtClean="0"/>
              <a:t>ProducerConsumer</a:t>
            </a:r>
          </a:p>
          <a:p>
            <a:pPr marL="0">
              <a:spcBef>
                <a:spcPts val="0"/>
              </a:spcBef>
              <a:buNone/>
            </a:pPr>
            <a:r>
              <a:rPr lang="en-US" sz="1600" dirty="0" smtClean="0"/>
              <a:t>     	1.	</a:t>
            </a:r>
            <a:r>
              <a:rPr lang="en-US" sz="1600" b="1" dirty="0" smtClean="0">
                <a:solidFill>
                  <a:srgbClr val="00B050"/>
                </a:solidFill>
              </a:rPr>
              <a:t>condition</a:t>
            </a:r>
            <a:r>
              <a:rPr lang="en-US" sz="1600" dirty="0" smtClean="0"/>
              <a:t> full, empty</a:t>
            </a:r>
          </a:p>
          <a:p>
            <a:pPr marL="0">
              <a:spcBef>
                <a:spcPts val="0"/>
              </a:spcBef>
              <a:buNone/>
            </a:pPr>
            <a:r>
              <a:rPr lang="en-US" sz="1600" dirty="0" smtClean="0"/>
              <a:t>	2.	</a:t>
            </a:r>
            <a:r>
              <a:rPr lang="en-US" sz="1600" b="1" dirty="0" smtClean="0">
                <a:solidFill>
                  <a:srgbClr val="00B050"/>
                </a:solidFill>
              </a:rPr>
              <a:t>integer</a:t>
            </a:r>
            <a:r>
              <a:rPr lang="en-US" sz="1600" dirty="0" smtClean="0"/>
              <a:t> count initially 0</a:t>
            </a:r>
          </a:p>
          <a:p>
            <a:pPr marL="0">
              <a:spcBef>
                <a:spcPts val="0"/>
              </a:spcBef>
              <a:buNone/>
            </a:pPr>
            <a:r>
              <a:rPr lang="en-US" sz="1600" dirty="0" smtClean="0"/>
              <a:t>	3.	</a:t>
            </a:r>
            <a:r>
              <a:rPr lang="en-US" sz="1600" b="1" dirty="0" smtClean="0">
                <a:solidFill>
                  <a:schemeClr val="accent1"/>
                </a:solidFill>
              </a:rPr>
              <a:t>procedure</a:t>
            </a:r>
            <a:r>
              <a:rPr lang="en-US" sz="1600" dirty="0" smtClean="0"/>
              <a:t> insert(item: </a:t>
            </a:r>
            <a:r>
              <a:rPr lang="en-US" sz="1600" b="1" dirty="0" smtClean="0">
                <a:solidFill>
                  <a:srgbClr val="00B050"/>
                </a:solidFill>
              </a:rPr>
              <a:t>integer</a:t>
            </a:r>
            <a:r>
              <a:rPr lang="en-US" sz="1600" dirty="0" smtClean="0"/>
              <a:t>)</a:t>
            </a:r>
          </a:p>
          <a:p>
            <a:pPr marL="0">
              <a:spcBef>
                <a:spcPts val="0"/>
              </a:spcBef>
              <a:buNone/>
            </a:pPr>
            <a:r>
              <a:rPr lang="en-US" sz="1600" dirty="0" smtClean="0"/>
              <a:t>	4.	</a:t>
            </a:r>
            <a:r>
              <a:rPr lang="en-US" sz="1600" b="1" dirty="0" smtClean="0">
                <a:solidFill>
                  <a:schemeClr val="accent2"/>
                </a:solidFill>
              </a:rPr>
              <a:t>begin</a:t>
            </a:r>
            <a:endParaRPr lang="en-US" sz="1600" dirty="0" smtClean="0">
              <a:solidFill>
                <a:schemeClr val="accent2"/>
              </a:solidFill>
            </a:endParaRPr>
          </a:p>
          <a:p>
            <a:pPr marL="0">
              <a:spcBef>
                <a:spcPts val="0"/>
              </a:spcBef>
              <a:buNone/>
            </a:pPr>
            <a:r>
              <a:rPr lang="en-US" sz="1600" dirty="0" smtClean="0"/>
              <a:t>	5.		</a:t>
            </a:r>
            <a:r>
              <a:rPr lang="en-US" sz="1600" b="1" dirty="0" smtClean="0">
                <a:solidFill>
                  <a:schemeClr val="accent2"/>
                </a:solidFill>
              </a:rPr>
              <a:t>if</a:t>
            </a:r>
            <a:r>
              <a:rPr lang="en-US" sz="1600" dirty="0" smtClean="0"/>
              <a:t> count=N </a:t>
            </a:r>
            <a:r>
              <a:rPr lang="en-US" sz="1600" b="1" dirty="0" smtClean="0">
                <a:solidFill>
                  <a:schemeClr val="accent2"/>
                </a:solidFill>
              </a:rPr>
              <a:t>then</a:t>
            </a:r>
            <a:r>
              <a:rPr lang="en-US" sz="1600" dirty="0" smtClean="0"/>
              <a:t> </a:t>
            </a:r>
            <a:r>
              <a:rPr lang="en-US" sz="1600" dirty="0" smtClean="0">
                <a:solidFill>
                  <a:schemeClr val="tx2"/>
                </a:solidFill>
                <a:effectLst>
                  <a:outerShdw blurRad="38100" dist="38100" dir="2700000" algn="tl">
                    <a:srgbClr val="000000">
                      <a:alpha val="43137"/>
                    </a:srgbClr>
                  </a:outerShdw>
                </a:effectLst>
              </a:rPr>
              <a:t>wait</a:t>
            </a:r>
            <a:r>
              <a:rPr lang="en-US" sz="1600" dirty="0" smtClean="0"/>
              <a:t>(full)</a:t>
            </a:r>
          </a:p>
          <a:p>
            <a:pPr marL="0">
              <a:spcBef>
                <a:spcPts val="0"/>
              </a:spcBef>
              <a:buNone/>
            </a:pPr>
            <a:r>
              <a:rPr lang="en-US" sz="1600" dirty="0" smtClean="0"/>
              <a:t>	6.		insert_item(item)</a:t>
            </a:r>
          </a:p>
          <a:p>
            <a:pPr marL="0">
              <a:spcBef>
                <a:spcPts val="0"/>
              </a:spcBef>
              <a:buNone/>
            </a:pPr>
            <a:r>
              <a:rPr lang="en-US" sz="1600" dirty="0" smtClean="0"/>
              <a:t>	7.		count=count+1</a:t>
            </a:r>
          </a:p>
          <a:p>
            <a:pPr marL="0">
              <a:spcBef>
                <a:spcPts val="0"/>
              </a:spcBef>
              <a:buNone/>
            </a:pPr>
            <a:r>
              <a:rPr lang="en-US" sz="1600" dirty="0" smtClean="0"/>
              <a:t>	8.		</a:t>
            </a:r>
            <a:r>
              <a:rPr lang="en-US" sz="1600" dirty="0" smtClean="0">
                <a:solidFill>
                  <a:schemeClr val="tx2"/>
                </a:solidFill>
                <a:effectLst>
                  <a:outerShdw blurRad="38100" dist="38100" dir="2700000" algn="tl">
                    <a:srgbClr val="000000">
                      <a:alpha val="43137"/>
                    </a:srgbClr>
                  </a:outerShdw>
                </a:effectLst>
              </a:rPr>
              <a:t>signal</a:t>
            </a:r>
            <a:r>
              <a:rPr lang="en-US" sz="1600" dirty="0" smtClean="0"/>
              <a:t>(empty)</a:t>
            </a:r>
          </a:p>
          <a:p>
            <a:pPr marL="0">
              <a:spcBef>
                <a:spcPts val="0"/>
              </a:spcBef>
              <a:buNone/>
            </a:pPr>
            <a:r>
              <a:rPr lang="en-US" sz="1600" dirty="0" smtClean="0"/>
              <a:t>	9.	</a:t>
            </a:r>
            <a:r>
              <a:rPr lang="en-US" sz="1600" b="1" dirty="0" smtClean="0">
                <a:solidFill>
                  <a:schemeClr val="accent2"/>
                </a:solidFill>
              </a:rPr>
              <a:t>end</a:t>
            </a:r>
            <a:r>
              <a:rPr lang="en-US" sz="1600" dirty="0" smtClean="0"/>
              <a:t>	</a:t>
            </a:r>
          </a:p>
          <a:p>
            <a:pPr marL="0">
              <a:spcBef>
                <a:spcPts val="0"/>
              </a:spcBef>
              <a:buNone/>
            </a:pPr>
            <a:r>
              <a:rPr lang="en-US" sz="1600" dirty="0" smtClean="0"/>
              <a:t>	10.	</a:t>
            </a:r>
            <a:r>
              <a:rPr lang="en-US" sz="1600" b="1" dirty="0" smtClean="0">
                <a:solidFill>
                  <a:schemeClr val="accent1"/>
                </a:solidFill>
              </a:rPr>
              <a:t>procedure</a:t>
            </a:r>
            <a:r>
              <a:rPr lang="en-US" sz="1600" dirty="0" smtClean="0"/>
              <a:t> remove: </a:t>
            </a:r>
            <a:r>
              <a:rPr lang="en-US" sz="1600" b="1" dirty="0" smtClean="0">
                <a:solidFill>
                  <a:srgbClr val="00B050"/>
                </a:solidFill>
              </a:rPr>
              <a:t>integer</a:t>
            </a:r>
            <a:endParaRPr lang="en-US" sz="1600" dirty="0" smtClean="0">
              <a:solidFill>
                <a:srgbClr val="00B050"/>
              </a:solidFill>
            </a:endParaRPr>
          </a:p>
          <a:p>
            <a:pPr marL="0">
              <a:spcBef>
                <a:spcPts val="0"/>
              </a:spcBef>
              <a:buNone/>
            </a:pPr>
            <a:r>
              <a:rPr lang="en-US" sz="1600" dirty="0" smtClean="0"/>
              <a:t>	11.	</a:t>
            </a:r>
            <a:r>
              <a:rPr lang="en-US" sz="1600" b="1" dirty="0" smtClean="0"/>
              <a:t> </a:t>
            </a:r>
            <a:r>
              <a:rPr lang="en-US" sz="1600" b="1" dirty="0" smtClean="0">
                <a:solidFill>
                  <a:schemeClr val="accent2"/>
                </a:solidFill>
              </a:rPr>
              <a:t>begin</a:t>
            </a:r>
            <a:endParaRPr lang="en-US" sz="1600" dirty="0" smtClean="0">
              <a:solidFill>
                <a:schemeClr val="accent2"/>
              </a:solidFill>
            </a:endParaRPr>
          </a:p>
          <a:p>
            <a:pPr marL="0">
              <a:spcBef>
                <a:spcPts val="0"/>
              </a:spcBef>
              <a:buNone/>
            </a:pPr>
            <a:r>
              <a:rPr lang="en-US" sz="1600" dirty="0" smtClean="0"/>
              <a:t>	12.		</a:t>
            </a:r>
            <a:r>
              <a:rPr lang="en-US" sz="1600" b="1" dirty="0" smtClean="0">
                <a:solidFill>
                  <a:schemeClr val="accent2"/>
                </a:solidFill>
              </a:rPr>
              <a:t>if</a:t>
            </a:r>
            <a:r>
              <a:rPr lang="en-US" sz="1600" dirty="0" smtClean="0"/>
              <a:t> count=0 </a:t>
            </a:r>
            <a:r>
              <a:rPr lang="en-US" sz="1600" b="1" dirty="0" smtClean="0">
                <a:solidFill>
                  <a:schemeClr val="accent2"/>
                </a:solidFill>
              </a:rPr>
              <a:t>then</a:t>
            </a:r>
            <a:r>
              <a:rPr lang="en-US" sz="1600" dirty="0" smtClean="0"/>
              <a:t> </a:t>
            </a:r>
            <a:r>
              <a:rPr lang="en-US" sz="1600" dirty="0" smtClean="0">
                <a:solidFill>
                  <a:schemeClr val="tx2"/>
                </a:solidFill>
                <a:effectLst>
                  <a:outerShdw blurRad="38100" dist="38100" dir="2700000" algn="tl">
                    <a:srgbClr val="000000">
                      <a:alpha val="43137"/>
                    </a:srgbClr>
                  </a:outerShdw>
                </a:effectLst>
              </a:rPr>
              <a:t>wait</a:t>
            </a:r>
            <a:r>
              <a:rPr lang="en-US" sz="1600" dirty="0" smtClean="0"/>
              <a:t>(empty)</a:t>
            </a:r>
          </a:p>
          <a:p>
            <a:pPr marL="0">
              <a:spcBef>
                <a:spcPts val="0"/>
              </a:spcBef>
              <a:buNone/>
            </a:pPr>
            <a:r>
              <a:rPr lang="en-US" sz="1600" dirty="0" smtClean="0"/>
              <a:t>	13.		remove=remove_item()</a:t>
            </a:r>
          </a:p>
          <a:p>
            <a:pPr marL="0">
              <a:spcBef>
                <a:spcPts val="0"/>
              </a:spcBef>
              <a:buNone/>
            </a:pPr>
            <a:r>
              <a:rPr lang="en-US" sz="1600" dirty="0" smtClean="0"/>
              <a:t>	14.		count=count-1</a:t>
            </a:r>
          </a:p>
          <a:p>
            <a:pPr marL="0">
              <a:spcBef>
                <a:spcPts val="0"/>
              </a:spcBef>
              <a:buNone/>
            </a:pPr>
            <a:r>
              <a:rPr lang="en-US" sz="1600" dirty="0" smtClean="0"/>
              <a:t>	15.		</a:t>
            </a:r>
            <a:r>
              <a:rPr lang="en-US" sz="1600" dirty="0" smtClean="0">
                <a:solidFill>
                  <a:schemeClr val="tx2"/>
                </a:solidFill>
                <a:effectLst>
                  <a:outerShdw blurRad="38100" dist="38100" dir="2700000" algn="tl">
                    <a:srgbClr val="000000">
                      <a:alpha val="43137"/>
                    </a:srgbClr>
                  </a:outerShdw>
                </a:effectLst>
              </a:rPr>
              <a:t>signal</a:t>
            </a:r>
            <a:r>
              <a:rPr lang="en-US" sz="1600" dirty="0" smtClean="0"/>
              <a:t>(full)</a:t>
            </a:r>
          </a:p>
          <a:p>
            <a:pPr marL="0">
              <a:spcBef>
                <a:spcPts val="0"/>
              </a:spcBef>
              <a:buNone/>
            </a:pPr>
            <a:r>
              <a:rPr lang="en-US" sz="1600" dirty="0" smtClean="0"/>
              <a:t>	16.	</a:t>
            </a:r>
            <a:r>
              <a:rPr lang="en-US" sz="1600" b="1" dirty="0" smtClean="0"/>
              <a:t> </a:t>
            </a:r>
            <a:r>
              <a:rPr lang="en-US" sz="1600" b="1" dirty="0" smtClean="0">
                <a:solidFill>
                  <a:schemeClr val="accent2"/>
                </a:solidFill>
              </a:rPr>
              <a:t>end</a:t>
            </a:r>
            <a:endParaRPr lang="en-US" sz="1600" dirty="0" smtClean="0">
              <a:solidFill>
                <a:schemeClr val="accent2"/>
              </a:solidFill>
            </a:endParaRPr>
          </a:p>
          <a:p>
            <a:pPr marL="0">
              <a:spcBef>
                <a:spcPts val="0"/>
              </a:spcBef>
              <a:buNone/>
            </a:pPr>
            <a:r>
              <a:rPr lang="en-US" sz="1600" b="1" dirty="0" smtClean="0">
                <a:effectLst>
                  <a:outerShdw blurRad="38100" dist="38100" dir="2700000" algn="tl">
                    <a:srgbClr val="000000">
                      <a:alpha val="43137"/>
                    </a:srgbClr>
                  </a:outerShdw>
                </a:effectLst>
              </a:rPr>
              <a:t>end Monitor</a:t>
            </a:r>
            <a:endParaRPr lang="en-US" sz="1600" dirty="0" smtClean="0">
              <a:effectLst>
                <a:outerShdw blurRad="38100" dist="38100" dir="2700000" algn="tl">
                  <a:srgbClr val="000000">
                    <a:alpha val="43137"/>
                  </a:srgbClr>
                </a:outerShdw>
              </a:effectLst>
            </a:endParaRPr>
          </a:p>
          <a:p>
            <a:pPr marL="0">
              <a:spcBef>
                <a:spcPts val="0"/>
              </a:spcBef>
              <a:buNone/>
            </a:pPr>
            <a:endParaRPr lang="en-US" sz="1600" dirty="0"/>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3255796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Producer Consumers with Monitor</a:t>
            </a:r>
            <a:endParaRPr lang="en-US" dirty="0"/>
          </a:p>
        </p:txBody>
      </p:sp>
      <p:sp>
        <p:nvSpPr>
          <p:cNvPr id="3" name="Content Placeholder 2"/>
          <p:cNvSpPr>
            <a:spLocks noGrp="1"/>
          </p:cNvSpPr>
          <p:nvPr>
            <p:ph idx="1"/>
          </p:nvPr>
        </p:nvSpPr>
        <p:spPr/>
        <p:txBody>
          <a:bodyPr>
            <a:noAutofit/>
          </a:bodyPr>
          <a:lstStyle/>
          <a:p>
            <a:pPr marL="0">
              <a:spcBef>
                <a:spcPts val="0"/>
              </a:spcBef>
              <a:buNone/>
            </a:pPr>
            <a:r>
              <a:rPr lang="en-US" sz="1600" b="1" dirty="0" smtClean="0">
                <a:effectLst>
                  <a:outerShdw blurRad="38100" dist="38100" dir="2700000" algn="tl">
                    <a:srgbClr val="000000">
                      <a:alpha val="43137"/>
                    </a:srgbClr>
                  </a:outerShdw>
                </a:effectLst>
              </a:rPr>
              <a:t>Monitor</a:t>
            </a:r>
            <a:r>
              <a:rPr lang="en-US" sz="1600" dirty="0" smtClean="0">
                <a:effectLst>
                  <a:outerShdw blurRad="38100" dist="38100" dir="2700000" algn="tl">
                    <a:srgbClr val="000000">
                      <a:alpha val="43137"/>
                    </a:srgbClr>
                  </a:outerShdw>
                </a:effectLst>
              </a:rPr>
              <a:t> </a:t>
            </a:r>
            <a:r>
              <a:rPr lang="en-US" sz="1600" dirty="0" smtClean="0"/>
              <a:t>ProducerConsumer</a:t>
            </a:r>
          </a:p>
          <a:p>
            <a:pPr marL="0">
              <a:spcBef>
                <a:spcPts val="0"/>
              </a:spcBef>
              <a:buNone/>
            </a:pPr>
            <a:r>
              <a:rPr lang="en-US" sz="1600" dirty="0" smtClean="0"/>
              <a:t>     	1.	</a:t>
            </a:r>
            <a:r>
              <a:rPr lang="en-US" sz="1600" b="1" dirty="0" smtClean="0">
                <a:solidFill>
                  <a:srgbClr val="00B050"/>
                </a:solidFill>
              </a:rPr>
              <a:t>condition</a:t>
            </a:r>
            <a:r>
              <a:rPr lang="en-US" sz="1600" dirty="0" smtClean="0"/>
              <a:t> full, empty</a:t>
            </a:r>
          </a:p>
          <a:p>
            <a:pPr marL="0">
              <a:spcBef>
                <a:spcPts val="0"/>
              </a:spcBef>
              <a:buNone/>
            </a:pPr>
            <a:r>
              <a:rPr lang="en-US" sz="1600" dirty="0" smtClean="0"/>
              <a:t>	2.	</a:t>
            </a:r>
            <a:r>
              <a:rPr lang="en-US" sz="1600" b="1" dirty="0" smtClean="0">
                <a:solidFill>
                  <a:srgbClr val="00B050"/>
                </a:solidFill>
              </a:rPr>
              <a:t>integer</a:t>
            </a:r>
            <a:r>
              <a:rPr lang="en-US" sz="1600" dirty="0" smtClean="0"/>
              <a:t> count initially 0</a:t>
            </a:r>
          </a:p>
          <a:p>
            <a:pPr marL="0">
              <a:spcBef>
                <a:spcPts val="0"/>
              </a:spcBef>
              <a:buNone/>
            </a:pPr>
            <a:r>
              <a:rPr lang="en-US" sz="1600" dirty="0" smtClean="0"/>
              <a:t>	3.	</a:t>
            </a:r>
            <a:r>
              <a:rPr lang="en-US" sz="1600" b="1" dirty="0" smtClean="0">
                <a:solidFill>
                  <a:schemeClr val="accent1"/>
                </a:solidFill>
              </a:rPr>
              <a:t>procedure</a:t>
            </a:r>
            <a:r>
              <a:rPr lang="en-US" sz="1600" dirty="0" smtClean="0"/>
              <a:t> insert(item: </a:t>
            </a:r>
            <a:r>
              <a:rPr lang="en-US" sz="1600" b="1" dirty="0" smtClean="0">
                <a:solidFill>
                  <a:srgbClr val="00B050"/>
                </a:solidFill>
              </a:rPr>
              <a:t>integer</a:t>
            </a:r>
            <a:r>
              <a:rPr lang="en-US" sz="1600" dirty="0" smtClean="0"/>
              <a:t>)</a:t>
            </a:r>
          </a:p>
          <a:p>
            <a:pPr marL="0">
              <a:spcBef>
                <a:spcPts val="0"/>
              </a:spcBef>
              <a:buNone/>
            </a:pPr>
            <a:r>
              <a:rPr lang="en-US" sz="1600" dirty="0" smtClean="0"/>
              <a:t>	4.	</a:t>
            </a:r>
            <a:r>
              <a:rPr lang="en-US" sz="1600" b="1" dirty="0" smtClean="0">
                <a:solidFill>
                  <a:schemeClr val="accent2"/>
                </a:solidFill>
              </a:rPr>
              <a:t>begin</a:t>
            </a:r>
            <a:endParaRPr lang="en-US" sz="1600" dirty="0" smtClean="0">
              <a:solidFill>
                <a:schemeClr val="accent2"/>
              </a:solidFill>
            </a:endParaRPr>
          </a:p>
          <a:p>
            <a:pPr marL="0">
              <a:spcBef>
                <a:spcPts val="0"/>
              </a:spcBef>
              <a:buNone/>
            </a:pPr>
            <a:r>
              <a:rPr lang="en-US" sz="1600" dirty="0" smtClean="0"/>
              <a:t>	5.		</a:t>
            </a:r>
            <a:r>
              <a:rPr lang="en-US" sz="1600" b="1" dirty="0" smtClean="0">
                <a:solidFill>
                  <a:schemeClr val="accent2"/>
                </a:solidFill>
              </a:rPr>
              <a:t>if</a:t>
            </a:r>
            <a:r>
              <a:rPr lang="en-US" sz="1600" dirty="0" smtClean="0"/>
              <a:t> count=N </a:t>
            </a:r>
            <a:r>
              <a:rPr lang="en-US" sz="1600" b="1" dirty="0" smtClean="0">
                <a:solidFill>
                  <a:schemeClr val="accent2"/>
                </a:solidFill>
              </a:rPr>
              <a:t>then</a:t>
            </a:r>
            <a:r>
              <a:rPr lang="en-US" sz="1600" dirty="0" smtClean="0"/>
              <a:t> </a:t>
            </a:r>
            <a:r>
              <a:rPr lang="en-US" sz="1600" dirty="0" smtClean="0">
                <a:solidFill>
                  <a:schemeClr val="tx2"/>
                </a:solidFill>
                <a:effectLst>
                  <a:outerShdw blurRad="38100" dist="38100" dir="2700000" algn="tl">
                    <a:srgbClr val="000000">
                      <a:alpha val="43137"/>
                    </a:srgbClr>
                  </a:outerShdw>
                </a:effectLst>
              </a:rPr>
              <a:t>wait</a:t>
            </a:r>
            <a:r>
              <a:rPr lang="en-US" sz="1600" dirty="0" smtClean="0"/>
              <a:t>(full)</a:t>
            </a:r>
          </a:p>
          <a:p>
            <a:pPr marL="0">
              <a:spcBef>
                <a:spcPts val="0"/>
              </a:spcBef>
              <a:buNone/>
            </a:pPr>
            <a:r>
              <a:rPr lang="en-US" sz="1600" dirty="0" smtClean="0"/>
              <a:t>	6.		insert_item(item)</a:t>
            </a:r>
          </a:p>
          <a:p>
            <a:pPr marL="0">
              <a:spcBef>
                <a:spcPts val="0"/>
              </a:spcBef>
              <a:buNone/>
            </a:pPr>
            <a:r>
              <a:rPr lang="en-US" sz="1600" dirty="0" smtClean="0"/>
              <a:t>	7.		count=count+1</a:t>
            </a:r>
          </a:p>
          <a:p>
            <a:pPr marL="0">
              <a:spcBef>
                <a:spcPts val="0"/>
              </a:spcBef>
              <a:buNone/>
            </a:pPr>
            <a:r>
              <a:rPr lang="en-US" sz="1600" dirty="0" smtClean="0"/>
              <a:t>	8.		</a:t>
            </a:r>
            <a:r>
              <a:rPr lang="en-US" sz="1600" dirty="0" smtClean="0">
                <a:solidFill>
                  <a:schemeClr val="tx2"/>
                </a:solidFill>
                <a:effectLst>
                  <a:outerShdw blurRad="38100" dist="38100" dir="2700000" algn="tl">
                    <a:srgbClr val="000000">
                      <a:alpha val="43137"/>
                    </a:srgbClr>
                  </a:outerShdw>
                </a:effectLst>
              </a:rPr>
              <a:t>signal</a:t>
            </a:r>
            <a:r>
              <a:rPr lang="en-US" sz="1600" dirty="0" smtClean="0"/>
              <a:t>(empty)</a:t>
            </a:r>
          </a:p>
          <a:p>
            <a:pPr marL="0">
              <a:spcBef>
                <a:spcPts val="0"/>
              </a:spcBef>
              <a:buNone/>
            </a:pPr>
            <a:r>
              <a:rPr lang="en-US" sz="1600" dirty="0" smtClean="0"/>
              <a:t>	9.	</a:t>
            </a:r>
            <a:r>
              <a:rPr lang="en-US" sz="1600" b="1" dirty="0" smtClean="0">
                <a:solidFill>
                  <a:schemeClr val="accent2"/>
                </a:solidFill>
              </a:rPr>
              <a:t>end</a:t>
            </a:r>
            <a:r>
              <a:rPr lang="en-US" sz="1600" dirty="0" smtClean="0"/>
              <a:t>	</a:t>
            </a:r>
          </a:p>
          <a:p>
            <a:pPr marL="0">
              <a:spcBef>
                <a:spcPts val="0"/>
              </a:spcBef>
              <a:buNone/>
            </a:pPr>
            <a:r>
              <a:rPr lang="en-US" sz="1600" dirty="0" smtClean="0"/>
              <a:t>	10.	</a:t>
            </a:r>
            <a:r>
              <a:rPr lang="en-US" sz="1600" b="1" dirty="0" smtClean="0">
                <a:solidFill>
                  <a:schemeClr val="accent1"/>
                </a:solidFill>
              </a:rPr>
              <a:t>procedure</a:t>
            </a:r>
            <a:r>
              <a:rPr lang="en-US" sz="1600" dirty="0" smtClean="0"/>
              <a:t> remove: </a:t>
            </a:r>
            <a:r>
              <a:rPr lang="en-US" sz="1600" b="1" dirty="0" smtClean="0">
                <a:solidFill>
                  <a:srgbClr val="00B050"/>
                </a:solidFill>
              </a:rPr>
              <a:t>integer</a:t>
            </a:r>
            <a:endParaRPr lang="en-US" sz="1600" dirty="0" smtClean="0">
              <a:solidFill>
                <a:srgbClr val="00B050"/>
              </a:solidFill>
            </a:endParaRPr>
          </a:p>
          <a:p>
            <a:pPr marL="0">
              <a:spcBef>
                <a:spcPts val="0"/>
              </a:spcBef>
              <a:buNone/>
            </a:pPr>
            <a:r>
              <a:rPr lang="en-US" sz="1600" dirty="0" smtClean="0"/>
              <a:t>	11.	</a:t>
            </a:r>
            <a:r>
              <a:rPr lang="en-US" sz="1600" b="1" dirty="0" smtClean="0"/>
              <a:t> </a:t>
            </a:r>
            <a:r>
              <a:rPr lang="en-US" sz="1600" b="1" dirty="0" smtClean="0">
                <a:solidFill>
                  <a:schemeClr val="accent2"/>
                </a:solidFill>
              </a:rPr>
              <a:t>begin</a:t>
            </a:r>
            <a:endParaRPr lang="en-US" sz="1600" dirty="0" smtClean="0">
              <a:solidFill>
                <a:schemeClr val="accent2"/>
              </a:solidFill>
            </a:endParaRPr>
          </a:p>
          <a:p>
            <a:pPr marL="0">
              <a:spcBef>
                <a:spcPts val="0"/>
              </a:spcBef>
              <a:buNone/>
            </a:pPr>
            <a:r>
              <a:rPr lang="en-US" sz="1600" dirty="0" smtClean="0"/>
              <a:t>	12.		</a:t>
            </a:r>
            <a:r>
              <a:rPr lang="en-US" sz="1600" b="1" dirty="0" smtClean="0">
                <a:solidFill>
                  <a:schemeClr val="accent2"/>
                </a:solidFill>
              </a:rPr>
              <a:t>if</a:t>
            </a:r>
            <a:r>
              <a:rPr lang="en-US" sz="1600" dirty="0" smtClean="0"/>
              <a:t> count=0 </a:t>
            </a:r>
            <a:r>
              <a:rPr lang="en-US" sz="1600" b="1" dirty="0" smtClean="0">
                <a:solidFill>
                  <a:schemeClr val="accent2"/>
                </a:solidFill>
              </a:rPr>
              <a:t>then</a:t>
            </a:r>
            <a:r>
              <a:rPr lang="en-US" sz="1600" dirty="0" smtClean="0"/>
              <a:t> </a:t>
            </a:r>
            <a:r>
              <a:rPr lang="en-US" sz="1600" dirty="0" smtClean="0">
                <a:solidFill>
                  <a:schemeClr val="tx2"/>
                </a:solidFill>
                <a:effectLst>
                  <a:outerShdw blurRad="38100" dist="38100" dir="2700000" algn="tl">
                    <a:srgbClr val="000000">
                      <a:alpha val="43137"/>
                    </a:srgbClr>
                  </a:outerShdw>
                </a:effectLst>
              </a:rPr>
              <a:t>wait</a:t>
            </a:r>
            <a:r>
              <a:rPr lang="en-US" sz="1600" dirty="0" smtClean="0"/>
              <a:t>(empty)</a:t>
            </a:r>
          </a:p>
          <a:p>
            <a:pPr marL="0">
              <a:spcBef>
                <a:spcPts val="0"/>
              </a:spcBef>
              <a:buNone/>
            </a:pPr>
            <a:r>
              <a:rPr lang="en-US" sz="1600" dirty="0" smtClean="0"/>
              <a:t>	13.		remove=remove_item()</a:t>
            </a:r>
          </a:p>
          <a:p>
            <a:pPr marL="0">
              <a:spcBef>
                <a:spcPts val="0"/>
              </a:spcBef>
              <a:buNone/>
            </a:pPr>
            <a:r>
              <a:rPr lang="en-US" sz="1600" dirty="0" smtClean="0"/>
              <a:t>	14.		count=count-1</a:t>
            </a:r>
          </a:p>
          <a:p>
            <a:pPr marL="0">
              <a:spcBef>
                <a:spcPts val="0"/>
              </a:spcBef>
              <a:buNone/>
            </a:pPr>
            <a:r>
              <a:rPr lang="en-US" sz="1600" dirty="0" smtClean="0"/>
              <a:t>	15.		</a:t>
            </a:r>
            <a:r>
              <a:rPr lang="en-US" sz="1600" dirty="0" smtClean="0">
                <a:solidFill>
                  <a:schemeClr val="tx2"/>
                </a:solidFill>
                <a:effectLst>
                  <a:outerShdw blurRad="38100" dist="38100" dir="2700000" algn="tl">
                    <a:srgbClr val="000000">
                      <a:alpha val="43137"/>
                    </a:srgbClr>
                  </a:outerShdw>
                </a:effectLst>
              </a:rPr>
              <a:t>signal</a:t>
            </a:r>
            <a:r>
              <a:rPr lang="en-US" sz="1600" dirty="0" smtClean="0"/>
              <a:t>(full)</a:t>
            </a:r>
          </a:p>
          <a:p>
            <a:pPr marL="0">
              <a:spcBef>
                <a:spcPts val="0"/>
              </a:spcBef>
              <a:buNone/>
            </a:pPr>
            <a:r>
              <a:rPr lang="en-US" sz="1600" dirty="0" smtClean="0"/>
              <a:t>	16.	</a:t>
            </a:r>
            <a:r>
              <a:rPr lang="en-US" sz="1600" b="1" dirty="0" smtClean="0"/>
              <a:t> </a:t>
            </a:r>
            <a:r>
              <a:rPr lang="en-US" sz="1600" b="1" dirty="0" smtClean="0">
                <a:solidFill>
                  <a:schemeClr val="accent2"/>
                </a:solidFill>
              </a:rPr>
              <a:t>end</a:t>
            </a:r>
            <a:endParaRPr lang="en-US" sz="1600" dirty="0" smtClean="0">
              <a:solidFill>
                <a:schemeClr val="accent2"/>
              </a:solidFill>
            </a:endParaRPr>
          </a:p>
          <a:p>
            <a:pPr marL="0">
              <a:spcBef>
                <a:spcPts val="0"/>
              </a:spcBef>
              <a:buNone/>
            </a:pPr>
            <a:r>
              <a:rPr lang="en-US" sz="1600" b="1" dirty="0" smtClean="0">
                <a:effectLst>
                  <a:outerShdw blurRad="38100" dist="38100" dir="2700000" algn="tl">
                    <a:srgbClr val="000000">
                      <a:alpha val="43137"/>
                    </a:srgbClr>
                  </a:outerShdw>
                </a:effectLst>
              </a:rPr>
              <a:t>end Monitor</a:t>
            </a:r>
            <a:endParaRPr lang="en-US" sz="1600" dirty="0" smtClean="0">
              <a:effectLst>
                <a:outerShdw blurRad="38100" dist="38100" dir="2700000" algn="tl">
                  <a:srgbClr val="000000">
                    <a:alpha val="43137"/>
                  </a:srgbClr>
                </a:outerShdw>
              </a:effectLst>
            </a:endParaRPr>
          </a:p>
          <a:p>
            <a:pPr marL="0">
              <a:spcBef>
                <a:spcPts val="0"/>
              </a:spcBef>
              <a:buNone/>
            </a:pPr>
            <a:endParaRPr lang="en-US" sz="1600" dirty="0"/>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8</a:t>
            </a:fld>
            <a:endParaRPr lang="en-US" dirty="0">
              <a:solidFill>
                <a:prstClr val="black">
                  <a:tint val="75000"/>
                </a:prstClr>
              </a:solidFill>
            </a:endParaRPr>
          </a:p>
        </p:txBody>
      </p:sp>
      <p:sp>
        <p:nvSpPr>
          <p:cNvPr id="6" name="Rectangle 5"/>
          <p:cNvSpPr/>
          <p:nvPr/>
        </p:nvSpPr>
        <p:spPr>
          <a:xfrm>
            <a:off x="3962400" y="5711228"/>
            <a:ext cx="4863119"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pPr algn="l"/>
            <a:r>
              <a:rPr lang="en-US" sz="2400" dirty="0" smtClean="0">
                <a:solidFill>
                  <a:schemeClr val="bg1"/>
                </a:solidFill>
              </a:rPr>
              <a:t>Will it work with Mesa type monitor?</a:t>
            </a:r>
          </a:p>
          <a:p>
            <a:pPr algn="l"/>
            <a:r>
              <a:rPr lang="en-US" sz="2400" dirty="0" smtClean="0">
                <a:solidFill>
                  <a:schemeClr val="bg1"/>
                </a:solidFill>
              </a:rPr>
              <a:t> What about Hoare?</a:t>
            </a:r>
            <a:endParaRPr lang="en-US" sz="2400" dirty="0">
              <a:solidFill>
                <a:schemeClr val="bg1"/>
              </a:solidFill>
            </a:endParaRPr>
          </a:p>
        </p:txBody>
      </p:sp>
    </p:spTree>
    <p:extLst>
      <p:ext uri="{BB962C8B-B14F-4D97-AF65-F5344CB8AC3E}">
        <p14:creationId xmlns:p14="http://schemas.microsoft.com/office/powerpoint/2010/main" val="826841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Hoare monitors, Moed A 2010</a:t>
            </a:r>
            <a:endParaRPr lang="en-US" dirty="0"/>
          </a:p>
        </p:txBody>
      </p:sp>
      <p:sp>
        <p:nvSpPr>
          <p:cNvPr id="3" name="Content Placeholder 2"/>
          <p:cNvSpPr>
            <a:spLocks noGrp="1"/>
          </p:cNvSpPr>
          <p:nvPr>
            <p:ph idx="1"/>
          </p:nvPr>
        </p:nvSpPr>
        <p:spPr/>
        <p:txBody>
          <a:bodyPr>
            <a:noAutofit/>
          </a:bodyPr>
          <a:lstStyle/>
          <a:p>
            <a:pPr marL="0">
              <a:buNone/>
            </a:pPr>
            <a:r>
              <a:rPr lang="en-US" sz="2400" dirty="0" smtClean="0"/>
              <a:t>Recall that a monitor is a Hoare typed monitor if the following conditions hold:</a:t>
            </a:r>
          </a:p>
          <a:p>
            <a:pPr marL="571500" lvl="1" indent="-514350">
              <a:buFont typeface="+mj-lt"/>
              <a:buAutoNum type="arabicPeriod"/>
            </a:pPr>
            <a:r>
              <a:rPr lang="en-US" sz="2400" dirty="0" smtClean="0"/>
              <a:t>Whenever a ‘signal’ is received by a thread t it is guaranteed that thread t will be the next thread to enter the monitor</a:t>
            </a:r>
          </a:p>
          <a:p>
            <a:pPr marL="571500" lvl="1" indent="-514350">
              <a:buFont typeface="+mj-lt"/>
              <a:buAutoNum type="arabicPeriod"/>
            </a:pPr>
            <a:r>
              <a:rPr lang="en-US" sz="2400" dirty="0" smtClean="0"/>
              <a:t>‘signal’ is the last action taken within the monitor and a thread executing it will immediately release the monitor afterward</a:t>
            </a:r>
          </a:p>
          <a:p>
            <a:pPr marL="0" lvl="1" indent="-514350">
              <a:buNone/>
            </a:pPr>
            <a:r>
              <a:rPr lang="en-US" sz="2400" dirty="0" smtClean="0"/>
              <a:t>Consider the above implementation for the producer consumer problem with N items and prove or disprove the following claim:</a:t>
            </a:r>
            <a:br>
              <a:rPr lang="en-US" sz="2400" dirty="0" smtClean="0"/>
            </a:br>
            <a:r>
              <a:rPr lang="en-US" sz="2400" i="1" dirty="0" smtClean="0">
                <a:solidFill>
                  <a:schemeClr val="tx2"/>
                </a:solidFill>
                <a:effectLst>
                  <a:outerShdw blurRad="38100" dist="38100" dir="2700000" algn="tl">
                    <a:srgbClr val="000000">
                      <a:alpha val="43137"/>
                    </a:srgbClr>
                  </a:outerShdw>
                </a:effectLst>
              </a:rPr>
              <a:t>The above implementation is correct even if used with non Hoare typed monitor</a:t>
            </a:r>
          </a:p>
        </p:txBody>
      </p:sp>
      <p:sp>
        <p:nvSpPr>
          <p:cNvPr id="4" name="Slide Number Placeholder 3"/>
          <p:cNvSpPr>
            <a:spLocks noGrp="1"/>
          </p:cNvSpPr>
          <p:nvPr>
            <p:ph type="sldNum" sz="quarter" idx="12"/>
          </p:nvPr>
        </p:nvSpPr>
        <p:spPr/>
        <p:txBody>
          <a:bodyPr/>
          <a:lstStyle/>
          <a:p>
            <a:fld id="{C2900473-B1A8-42CD-A186-DAC259411AD7}" type="slidenum">
              <a:rPr lang="en-US" smtClean="0">
                <a:solidFill>
                  <a:prstClr val="black">
                    <a:tint val="75000"/>
                  </a:prstClr>
                </a:solidFill>
              </a:rPr>
              <a:pPr/>
              <a:t>9</a:t>
            </a:fld>
            <a:endParaRPr lang="en-US" dirty="0">
              <a:solidFill>
                <a:prstClr val="black">
                  <a:tint val="75000"/>
                </a:prstClr>
              </a:solidFill>
            </a:endParaRPr>
          </a:p>
        </p:txBody>
      </p:sp>
    </p:spTree>
    <p:extLst>
      <p:ext uri="{BB962C8B-B14F-4D97-AF65-F5344CB8AC3E}">
        <p14:creationId xmlns:p14="http://schemas.microsoft.com/office/powerpoint/2010/main" val="23332505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3095</TotalTime>
  <Words>1472</Words>
  <Application>Microsoft Office PowerPoint</Application>
  <PresentationFormat>On-screen Show (4:3)</PresentationFormat>
  <Paragraphs>328</Paragraphs>
  <Slides>31</Slides>
  <Notes>4</Notes>
  <HiddenSlides>8</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Symbol</vt:lpstr>
      <vt:lpstr>Wingdings</vt:lpstr>
      <vt:lpstr>Office Theme</vt:lpstr>
      <vt:lpstr>3_Office Theme</vt:lpstr>
      <vt:lpstr>Operating Systems</vt:lpstr>
      <vt:lpstr>Monitor</vt:lpstr>
      <vt:lpstr>Condition variables</vt:lpstr>
      <vt:lpstr>The Sleeping Barber </vt:lpstr>
      <vt:lpstr>The Sleeping Barber </vt:lpstr>
      <vt:lpstr>The Sleeping Barber </vt:lpstr>
      <vt:lpstr>Producer Consumers with Monitor</vt:lpstr>
      <vt:lpstr>Producer Consumers with Monitor</vt:lpstr>
      <vt:lpstr>Hoare monitors, Moed A 2010</vt:lpstr>
      <vt:lpstr>Hoare monitors, Moed A 2010</vt:lpstr>
      <vt:lpstr>Java and monitors – Exercise</vt:lpstr>
      <vt:lpstr>Spurious wakeups</vt:lpstr>
      <vt:lpstr>Java and monitors – Solution</vt:lpstr>
      <vt:lpstr>Java and monitors – Solution</vt:lpstr>
      <vt:lpstr>Java and monitors – Solution</vt:lpstr>
      <vt:lpstr>The one-way tunnel problem</vt:lpstr>
      <vt:lpstr>The one way tunnel (exam 2004)</vt:lpstr>
      <vt:lpstr>The one way tunnel (exam 2004)</vt:lpstr>
      <vt:lpstr>The one way tunnel (exam 2004)</vt:lpstr>
      <vt:lpstr>The one way tunnel (exam 2004)</vt:lpstr>
      <vt:lpstr>The one way tunnel (exam 2004)</vt:lpstr>
      <vt:lpstr>One way, convoy (midterm 2008)</vt:lpstr>
      <vt:lpstr>One way, convoy (midterm 2008)</vt:lpstr>
      <vt:lpstr>One way, convoy (midterm 2008)</vt:lpstr>
      <vt:lpstr>One way, convoy (midterm 2008)</vt:lpstr>
      <vt:lpstr>Message passing</vt:lpstr>
      <vt:lpstr>Reader/Writer problem with MP</vt:lpstr>
      <vt:lpstr>Reader/Writer problem with MP</vt:lpstr>
      <vt:lpstr>Reader/Writer problem with MP</vt:lpstr>
      <vt:lpstr>Reader/Writer problem with MP</vt:lpstr>
      <vt:lpstr>Reader/Writer problem with MP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Alon</dc:creator>
  <cp:lastModifiedBy>Vadim Levit</cp:lastModifiedBy>
  <cp:revision>92</cp:revision>
  <dcterms:modified xsi:type="dcterms:W3CDTF">2017-05-28T09:11:20Z</dcterms:modified>
</cp:coreProperties>
</file>