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12192000"/>
  <p:notesSz cx="6858000" cy="1857375"/>
  <p:embeddedFontLst>
    <p:embeddedFont>
      <p:font typeface="IBM Plex Mono SemiBold"/>
      <p:regular r:id="rId51"/>
      <p:bold r:id="rId52"/>
      <p:italic r:id="rId53"/>
      <p:boldItalic r:id="rId54"/>
    </p:embeddedFont>
    <p:embeddedFont>
      <p:font typeface="IBM Plex Mon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IBMPlexMonoSemiBold-regular.fntdata"/><Relationship Id="rId50" Type="http://schemas.openxmlformats.org/officeDocument/2006/relationships/slide" Target="slides/slide45.xml"/><Relationship Id="rId53" Type="http://schemas.openxmlformats.org/officeDocument/2006/relationships/font" Target="fonts/IBMPlexMonoSemiBold-italic.fntdata"/><Relationship Id="rId52" Type="http://schemas.openxmlformats.org/officeDocument/2006/relationships/font" Target="fonts/IBMPlexMonoSemiBold-bold.fntdata"/><Relationship Id="rId11" Type="http://schemas.openxmlformats.org/officeDocument/2006/relationships/slide" Target="slides/slide6.xml"/><Relationship Id="rId55" Type="http://schemas.openxmlformats.org/officeDocument/2006/relationships/font" Target="fonts/IBMPlexMono-regular.fntdata"/><Relationship Id="rId10" Type="http://schemas.openxmlformats.org/officeDocument/2006/relationships/slide" Target="slides/slide5.xml"/><Relationship Id="rId54" Type="http://schemas.openxmlformats.org/officeDocument/2006/relationships/font" Target="fonts/IBMPlexMonoSemiBold-boldItalic.fntdata"/><Relationship Id="rId13" Type="http://schemas.openxmlformats.org/officeDocument/2006/relationships/slide" Target="slides/slide8.xml"/><Relationship Id="rId57" Type="http://schemas.openxmlformats.org/officeDocument/2006/relationships/font" Target="fonts/IBMPlexMono-italic.fntdata"/><Relationship Id="rId12" Type="http://schemas.openxmlformats.org/officeDocument/2006/relationships/slide" Target="slides/slide7.xml"/><Relationship Id="rId56" Type="http://schemas.openxmlformats.org/officeDocument/2006/relationships/font" Target="fonts/IBMPlexMon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IBMPlex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7" name="Google Shape;19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733757c28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a733757c28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a733757c28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2a733757c2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a733757c28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2a733757c28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733757c2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a733757c2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7" name="Google Shape;11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marR="0" rtl="0" algn="ctr">
              <a:lnSpc>
                <a:spcPct val="90000"/>
              </a:lnSpc>
              <a:spcBef>
                <a:spcPts val="0"/>
              </a:spcBef>
              <a:spcAft>
                <a:spcPts val="0"/>
              </a:spcAft>
              <a:buClr>
                <a:srgbClr val="005493"/>
              </a:buClr>
              <a:buSzPts val="4800"/>
              <a:buFont typeface="IBM Plex Mono SemiBold"/>
              <a:buNone/>
              <a:defRPr b="0" i="0" sz="4800" u="none" cap="none" strike="noStrike">
                <a:solidFill>
                  <a:srgbClr val="005493"/>
                </a:solidFill>
                <a:latin typeface="IBM Plex Mono SemiBold"/>
                <a:ea typeface="IBM Plex Mono SemiBold"/>
                <a:cs typeface="IBM Plex Mono SemiBold"/>
                <a:sym typeface="IBM Plex Mono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Google Shape;59;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0" name="Google Shape;60;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1"/>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12"/>
          <p:cNvSpPr/>
          <p:nvPr>
            <p:ph idx="2" type="pic"/>
          </p:nvPr>
        </p:nvSpPr>
        <p:spPr>
          <a:xfrm>
            <a:off x="5183188" y="987425"/>
            <a:ext cx="6172200" cy="4873625"/>
          </a:xfrm>
          <a:prstGeom prst="rect">
            <a:avLst/>
          </a:prstGeom>
          <a:noFill/>
          <a:ln>
            <a:noFill/>
          </a:ln>
        </p:spPr>
      </p:sp>
      <p:sp>
        <p:nvSpPr>
          <p:cNvPr id="66" name="Google Shape;66;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7" name="Google Shape;67;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2"/>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3"/>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3" name="Google Shape;73;p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1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3"/>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4"/>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p1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4"/>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
        <p:nvSpPr>
          <p:cNvPr id="15" name="Google Shape;15;p3"/>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19" name="Google Shape;19;p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4"/>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ertical Title and Text">
  <p:cSld name="1_Vertical Title and Text">
    <p:spTree>
      <p:nvGrpSpPr>
        <p:cNvPr id="22" name="Shape 22"/>
        <p:cNvGrpSpPr/>
        <p:nvPr/>
      </p:nvGrpSpPr>
      <p:grpSpPr>
        <a:xfrm>
          <a:off x="0" y="0"/>
          <a:ext cx="0" cy="0"/>
          <a:chOff x="0" y="0"/>
          <a:chExt cx="0" cy="0"/>
        </a:xfrm>
      </p:grpSpPr>
      <p:sp>
        <p:nvSpPr>
          <p:cNvPr id="23" name="Google Shape;23;p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6"/>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7"/>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7"/>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8"/>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8"/>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9"/>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9"/>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0"/>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1C7DDB"/>
                </a:solidFill>
                <a:latin typeface="Arial"/>
                <a:ea typeface="Arial"/>
                <a:cs typeface="Arial"/>
                <a:sym typeface="Arial"/>
              </a:defRPr>
            </a:lvl1pPr>
            <a:lvl2pPr indent="0" lvl="1" marL="0" marR="0" rtl="0" algn="r">
              <a:spcBef>
                <a:spcPts val="0"/>
              </a:spcBef>
              <a:buNone/>
              <a:defRPr b="0" i="0" sz="1600" u="none" cap="none" strike="noStrike">
                <a:solidFill>
                  <a:srgbClr val="1C7DDB"/>
                </a:solidFill>
                <a:latin typeface="Arial"/>
                <a:ea typeface="Arial"/>
                <a:cs typeface="Arial"/>
                <a:sym typeface="Arial"/>
              </a:defRPr>
            </a:lvl2pPr>
            <a:lvl3pPr indent="0" lvl="2" marL="0" marR="0" rtl="0" algn="r">
              <a:spcBef>
                <a:spcPts val="0"/>
              </a:spcBef>
              <a:buNone/>
              <a:defRPr b="0" i="0" sz="1600" u="none" cap="none" strike="noStrike">
                <a:solidFill>
                  <a:srgbClr val="1C7DDB"/>
                </a:solidFill>
                <a:latin typeface="Arial"/>
                <a:ea typeface="Arial"/>
                <a:cs typeface="Arial"/>
                <a:sym typeface="Arial"/>
              </a:defRPr>
            </a:lvl3pPr>
            <a:lvl4pPr indent="0" lvl="3" marL="0" marR="0" rtl="0" algn="r">
              <a:spcBef>
                <a:spcPts val="0"/>
              </a:spcBef>
              <a:buNone/>
              <a:defRPr b="0" i="0" sz="1600" u="none" cap="none" strike="noStrike">
                <a:solidFill>
                  <a:srgbClr val="1C7DDB"/>
                </a:solidFill>
                <a:latin typeface="Arial"/>
                <a:ea typeface="Arial"/>
                <a:cs typeface="Arial"/>
                <a:sym typeface="Arial"/>
              </a:defRPr>
            </a:lvl4pPr>
            <a:lvl5pPr indent="0" lvl="4" marL="0" marR="0" rtl="0" algn="r">
              <a:spcBef>
                <a:spcPts val="0"/>
              </a:spcBef>
              <a:buNone/>
              <a:defRPr b="0" i="0" sz="1600" u="none" cap="none" strike="noStrike">
                <a:solidFill>
                  <a:srgbClr val="1C7DDB"/>
                </a:solidFill>
                <a:latin typeface="Arial"/>
                <a:ea typeface="Arial"/>
                <a:cs typeface="Arial"/>
                <a:sym typeface="Arial"/>
              </a:defRPr>
            </a:lvl5pPr>
            <a:lvl6pPr indent="0" lvl="5" marL="0" marR="0" rtl="0" algn="r">
              <a:spcBef>
                <a:spcPts val="0"/>
              </a:spcBef>
              <a:buNone/>
              <a:defRPr b="0" i="0" sz="1600" u="none" cap="none" strike="noStrike">
                <a:solidFill>
                  <a:srgbClr val="1C7DDB"/>
                </a:solidFill>
                <a:latin typeface="Arial"/>
                <a:ea typeface="Arial"/>
                <a:cs typeface="Arial"/>
                <a:sym typeface="Arial"/>
              </a:defRPr>
            </a:lvl6pPr>
            <a:lvl7pPr indent="0" lvl="6" marL="0" marR="0" rtl="0" algn="r">
              <a:spcBef>
                <a:spcPts val="0"/>
              </a:spcBef>
              <a:buNone/>
              <a:defRPr b="0" i="0" sz="1600" u="none" cap="none" strike="noStrike">
                <a:solidFill>
                  <a:srgbClr val="1C7DDB"/>
                </a:solidFill>
                <a:latin typeface="Arial"/>
                <a:ea typeface="Arial"/>
                <a:cs typeface="Arial"/>
                <a:sym typeface="Arial"/>
              </a:defRPr>
            </a:lvl7pPr>
            <a:lvl8pPr indent="0" lvl="7" marL="0" marR="0" rtl="0" algn="r">
              <a:spcBef>
                <a:spcPts val="0"/>
              </a:spcBef>
              <a:buNone/>
              <a:defRPr b="0" i="0" sz="1600" u="none" cap="none" strike="noStrike">
                <a:solidFill>
                  <a:srgbClr val="1C7DDB"/>
                </a:solidFill>
                <a:latin typeface="Arial"/>
                <a:ea typeface="Arial"/>
                <a:cs typeface="Arial"/>
                <a:sym typeface="Arial"/>
              </a:defRPr>
            </a:lvl8pPr>
            <a:lvl9pPr indent="0" lvl="8" marL="0" marR="0" rtl="0" algn="r">
              <a:spcBef>
                <a:spcPts val="0"/>
              </a:spcBef>
              <a:buNone/>
              <a:defRPr b="0" i="0" sz="1600" u="none" cap="none" strike="noStrike">
                <a:solidFill>
                  <a:srgbClr val="1C7DD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3.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0.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5" name="Shape 85"/>
        <p:cNvGrpSpPr/>
        <p:nvPr/>
      </p:nvGrpSpPr>
      <p:grpSpPr>
        <a:xfrm>
          <a:off x="0" y="0"/>
          <a:ext cx="0" cy="0"/>
          <a:chOff x="0" y="0"/>
          <a:chExt cx="0" cy="0"/>
        </a:xfrm>
      </p:grpSpPr>
      <p:sp>
        <p:nvSpPr>
          <p:cNvPr id="86" name="Google Shape;86;p15"/>
          <p:cNvSpPr txBox="1"/>
          <p:nvPr/>
        </p:nvSpPr>
        <p:spPr>
          <a:xfrm>
            <a:off x="368874" y="657600"/>
            <a:ext cx="7138200" cy="1046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100">
                <a:solidFill>
                  <a:srgbClr val="888888"/>
                </a:solidFill>
              </a:rPr>
              <a:t>Alireza Anisseh</a:t>
            </a:r>
            <a:endParaRPr sz="2700">
              <a:solidFill>
                <a:srgbClr val="888888"/>
              </a:solidFill>
            </a:endParaRPr>
          </a:p>
          <a:p>
            <a:pPr indent="0" lvl="0" marL="0" marR="0" rtl="0" algn="l">
              <a:spcBef>
                <a:spcPts val="0"/>
              </a:spcBef>
              <a:spcAft>
                <a:spcPts val="0"/>
              </a:spcAft>
              <a:buNone/>
            </a:pPr>
            <a:r>
              <a:rPr lang="en-US" sz="3100">
                <a:solidFill>
                  <a:srgbClr val="888888"/>
                </a:solidFill>
              </a:rPr>
              <a:t>15</a:t>
            </a:r>
            <a:r>
              <a:rPr baseline="30000" lang="en-US" sz="3100">
                <a:solidFill>
                  <a:srgbClr val="888888"/>
                </a:solidFill>
                <a:latin typeface="Arial"/>
                <a:ea typeface="Arial"/>
                <a:cs typeface="Arial"/>
                <a:sym typeface="Arial"/>
              </a:rPr>
              <a:t>nd</a:t>
            </a:r>
            <a:r>
              <a:rPr lang="en-US" sz="3100">
                <a:solidFill>
                  <a:srgbClr val="888888"/>
                </a:solidFill>
                <a:latin typeface="Arial"/>
                <a:ea typeface="Arial"/>
                <a:cs typeface="Arial"/>
                <a:sym typeface="Arial"/>
              </a:rPr>
              <a:t> December 202</a:t>
            </a:r>
            <a:r>
              <a:rPr lang="en-US" sz="3100">
                <a:solidFill>
                  <a:srgbClr val="888888"/>
                </a:solidFill>
              </a:rPr>
              <a:t>3</a:t>
            </a:r>
            <a:endParaRPr sz="2700">
              <a:solidFill>
                <a:srgbClr val="888888"/>
              </a:solidFil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4"/>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24"/>
          <p:cNvSpPr txBox="1"/>
          <p:nvPr>
            <p:ph idx="1" type="body"/>
          </p:nvPr>
        </p:nvSpPr>
        <p:spPr>
          <a:xfrm>
            <a:off x="6027812" y="1486343"/>
            <a:ext cx="5430160" cy="474004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performed exploratory data analysis and determined the training labels.</a:t>
            </a:r>
            <a:endParaRPr/>
          </a:p>
          <a:p>
            <a:pPr indent="-228600" lvl="0" marL="228600" marR="0" rtl="0" algn="l">
              <a:lnSpc>
                <a:spcPct val="90000"/>
              </a:lnSpc>
              <a:spcBef>
                <a:spcPts val="10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calculated the number of launches at each site, and the number and occurrence of each orbits</a:t>
            </a:r>
            <a:endParaRPr/>
          </a:p>
          <a:p>
            <a:pPr indent="-228600" lvl="0" marL="228600" marR="0" rtl="0" algn="l">
              <a:lnSpc>
                <a:spcPct val="90000"/>
              </a:lnSpc>
              <a:spcBef>
                <a:spcPts val="10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created landing outcome label from outcome column and exported the results to csv.</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53" name="Google Shape;153;p24"/>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Data Wrangling</a:t>
            </a:r>
            <a:endParaRPr/>
          </a:p>
        </p:txBody>
      </p:sp>
      <p:sp>
        <p:nvSpPr>
          <p:cNvPr id="154" name="Google Shape;154;p24"/>
          <p:cNvSpPr txBox="1"/>
          <p:nvPr/>
        </p:nvSpPr>
        <p:spPr>
          <a:xfrm>
            <a:off x="838200" y="1486343"/>
            <a:ext cx="5257800" cy="4740049"/>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155" name="Google Shape;155;p24"/>
          <p:cNvPicPr preferRelativeResize="0"/>
          <p:nvPr/>
        </p:nvPicPr>
        <p:blipFill rotWithShape="1">
          <a:blip r:embed="rId4">
            <a:alphaModFix/>
          </a:blip>
          <a:srcRect b="0" l="0" r="0" t="0"/>
          <a:stretch/>
        </p:blipFill>
        <p:spPr>
          <a:xfrm>
            <a:off x="838201" y="1488855"/>
            <a:ext cx="5017252" cy="3986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5"/>
          <p:cNvSpPr txBox="1"/>
          <p:nvPr>
            <p:ph idx="12" type="sldNum"/>
          </p:nvPr>
        </p:nvSpPr>
        <p:spPr>
          <a:xfrm>
            <a:off x="8714772" y="6433577"/>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25"/>
          <p:cNvSpPr txBox="1"/>
          <p:nvPr>
            <p:ph idx="1" type="body"/>
          </p:nvPr>
        </p:nvSpPr>
        <p:spPr>
          <a:xfrm>
            <a:off x="770010" y="1495703"/>
            <a:ext cx="4987333" cy="4931508"/>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explored the data by visualizing the relationship between flight number and launch Site, payload and launch site, success rate of each orbit type, flight number and orbit type, the launch success yearly trend. </a:t>
            </a:r>
            <a:endParaRPr sz="2200">
              <a:solidFill>
                <a:srgbClr val="292929"/>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62" name="Google Shape;162;p25"/>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EDA with Data Visualization</a:t>
            </a:r>
            <a:endParaRPr/>
          </a:p>
        </p:txBody>
      </p:sp>
      <p:sp>
        <p:nvSpPr>
          <p:cNvPr id="163" name="Google Shape;163;p25"/>
          <p:cNvSpPr txBox="1"/>
          <p:nvPr/>
        </p:nvSpPr>
        <p:spPr>
          <a:xfrm>
            <a:off x="6096000" y="1495703"/>
            <a:ext cx="5189700" cy="4931400"/>
          </a:xfrm>
          <a:prstGeom prst="rect">
            <a:avLst/>
          </a:prstGeom>
          <a:noFill/>
          <a:ln>
            <a:noFill/>
          </a:ln>
        </p:spPr>
        <p:txBody>
          <a:bodyPr anchorCtr="0" anchor="t" bIns="45700" lIns="91425" spcFirstLastPara="1" rIns="91425" wrap="square" tIns="45700">
            <a:noAutofit/>
          </a:bodyPr>
          <a:lstStyle/>
          <a:p>
            <a:pPr indent="-88900" lvl="0" marL="228600" marR="0" rtl="0" algn="l">
              <a:lnSpc>
                <a:spcPct val="100000"/>
              </a:lnSpc>
              <a:spcBef>
                <a:spcPts val="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0" lvl="0" marL="457200" marR="0" rtl="0" algn="l">
              <a:lnSpc>
                <a:spcPct val="100000"/>
              </a:lnSpc>
              <a:spcBef>
                <a:spcPts val="1400"/>
              </a:spcBef>
              <a:spcAft>
                <a:spcPts val="0"/>
              </a:spcAft>
              <a:buNone/>
            </a:pPr>
            <a:r>
              <a:t/>
            </a:r>
            <a:endParaRPr sz="2800">
              <a:solidFill>
                <a:schemeClr val="dk1"/>
              </a:solidFill>
              <a:latin typeface="Calibri"/>
              <a:ea typeface="Calibri"/>
              <a:cs typeface="Calibri"/>
              <a:sym typeface="Calibri"/>
            </a:endParaRPr>
          </a:p>
        </p:txBody>
      </p:sp>
      <p:pic>
        <p:nvPicPr>
          <p:cNvPr id="164" name="Google Shape;164;p25"/>
          <p:cNvPicPr preferRelativeResize="0"/>
          <p:nvPr/>
        </p:nvPicPr>
        <p:blipFill rotWithShape="1">
          <a:blip r:embed="rId4">
            <a:alphaModFix/>
          </a:blip>
          <a:srcRect b="0" l="0" r="0" t="0"/>
          <a:stretch/>
        </p:blipFill>
        <p:spPr>
          <a:xfrm>
            <a:off x="770011" y="3669829"/>
            <a:ext cx="5000794" cy="2757382"/>
          </a:xfrm>
          <a:prstGeom prst="rect">
            <a:avLst/>
          </a:prstGeom>
          <a:noFill/>
          <a:ln>
            <a:noFill/>
          </a:ln>
        </p:spPr>
      </p:pic>
      <p:pic>
        <p:nvPicPr>
          <p:cNvPr id="165" name="Google Shape;165;p25"/>
          <p:cNvPicPr preferRelativeResize="0"/>
          <p:nvPr/>
        </p:nvPicPr>
        <p:blipFill rotWithShape="1">
          <a:blip r:embed="rId5">
            <a:alphaModFix/>
          </a:blip>
          <a:srcRect b="0" l="0" r="0" t="0"/>
          <a:stretch/>
        </p:blipFill>
        <p:spPr>
          <a:xfrm>
            <a:off x="6096000" y="1495703"/>
            <a:ext cx="5189612" cy="29657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26"/>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26"/>
          <p:cNvSpPr txBox="1"/>
          <p:nvPr>
            <p:ph idx="1" type="body"/>
          </p:nvPr>
        </p:nvSpPr>
        <p:spPr>
          <a:xfrm>
            <a:off x="770010" y="1396721"/>
            <a:ext cx="9745589" cy="476119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loaded the SpaceX dataset into a PostgreSQL database without leaving the jupyter notebook.</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applied EDA with SQL to get insight from the data. We wrote queries to find out for instance:</a:t>
            </a:r>
            <a:endParaRPr/>
          </a:p>
          <a:p>
            <a:pPr indent="-228600" lvl="1" marL="685800" marR="0" rtl="0" algn="l">
              <a:lnSpc>
                <a:spcPct val="100000"/>
              </a:lnSpc>
              <a:spcBef>
                <a:spcPts val="1400"/>
              </a:spcBef>
              <a:spcAft>
                <a:spcPts val="0"/>
              </a:spcAft>
              <a:buClr>
                <a:srgbClr val="757070"/>
              </a:buClr>
              <a:buSzPts val="1700"/>
              <a:buFont typeface="Arial"/>
              <a:buChar char="-"/>
            </a:pPr>
            <a:r>
              <a:rPr b="0" i="0" lang="en-US" sz="1700" u="none" cap="none" strike="noStrike">
                <a:solidFill>
                  <a:srgbClr val="757070"/>
                </a:solidFill>
                <a:latin typeface="Arial"/>
                <a:ea typeface="Arial"/>
                <a:cs typeface="Arial"/>
                <a:sym typeface="Arial"/>
              </a:rPr>
              <a:t>The names of unique launch sites in the space mission.</a:t>
            </a:r>
            <a:endParaRPr/>
          </a:p>
          <a:p>
            <a:pPr indent="-228600" lvl="1" marL="685800" marR="0" rtl="0" algn="l">
              <a:lnSpc>
                <a:spcPct val="100000"/>
              </a:lnSpc>
              <a:spcBef>
                <a:spcPts val="1400"/>
              </a:spcBef>
              <a:spcAft>
                <a:spcPts val="0"/>
              </a:spcAft>
              <a:buClr>
                <a:srgbClr val="757070"/>
              </a:buClr>
              <a:buSzPts val="1700"/>
              <a:buFont typeface="Arial"/>
              <a:buChar char="-"/>
            </a:pPr>
            <a:r>
              <a:rPr b="0" i="0" lang="en-US" sz="1700" u="none" cap="none" strike="noStrike">
                <a:solidFill>
                  <a:srgbClr val="757070"/>
                </a:solidFill>
                <a:latin typeface="Arial"/>
                <a:ea typeface="Arial"/>
                <a:cs typeface="Arial"/>
                <a:sym typeface="Arial"/>
              </a:rPr>
              <a:t>The total payload mass carried by boosters launched by NASA (CRS)</a:t>
            </a:r>
            <a:endParaRPr/>
          </a:p>
          <a:p>
            <a:pPr indent="-228600" lvl="1" marL="685800" marR="0" rtl="0" algn="l">
              <a:lnSpc>
                <a:spcPct val="100000"/>
              </a:lnSpc>
              <a:spcBef>
                <a:spcPts val="1400"/>
              </a:spcBef>
              <a:spcAft>
                <a:spcPts val="0"/>
              </a:spcAft>
              <a:buClr>
                <a:srgbClr val="757070"/>
              </a:buClr>
              <a:buSzPts val="1700"/>
              <a:buFont typeface="Arial"/>
              <a:buChar char="-"/>
            </a:pPr>
            <a:r>
              <a:rPr b="0" i="0" lang="en-US" sz="1700" u="none" cap="none" strike="noStrike">
                <a:solidFill>
                  <a:srgbClr val="757070"/>
                </a:solidFill>
                <a:latin typeface="Arial"/>
                <a:ea typeface="Arial"/>
                <a:cs typeface="Arial"/>
                <a:sym typeface="Arial"/>
              </a:rPr>
              <a:t>The average payload mass carried by booster version F9 v1.1</a:t>
            </a:r>
            <a:endParaRPr/>
          </a:p>
          <a:p>
            <a:pPr indent="-228600" lvl="1" marL="685800" marR="0" rtl="0" algn="l">
              <a:lnSpc>
                <a:spcPct val="100000"/>
              </a:lnSpc>
              <a:spcBef>
                <a:spcPts val="1400"/>
              </a:spcBef>
              <a:spcAft>
                <a:spcPts val="0"/>
              </a:spcAft>
              <a:buClr>
                <a:srgbClr val="757070"/>
              </a:buClr>
              <a:buSzPts val="1700"/>
              <a:buFont typeface="Arial"/>
              <a:buChar char="-"/>
            </a:pPr>
            <a:r>
              <a:rPr b="0" i="0" lang="en-US" sz="1700" u="none" cap="none" strike="noStrike">
                <a:solidFill>
                  <a:srgbClr val="757070"/>
                </a:solidFill>
                <a:latin typeface="Arial"/>
                <a:ea typeface="Arial"/>
                <a:cs typeface="Arial"/>
                <a:sym typeface="Arial"/>
              </a:rPr>
              <a:t>The total number of successful and failure mission outcomes</a:t>
            </a:r>
            <a:endParaRPr/>
          </a:p>
          <a:p>
            <a:pPr indent="-228600" lvl="1" marL="685800" marR="0" rtl="0" algn="l">
              <a:lnSpc>
                <a:spcPct val="100000"/>
              </a:lnSpc>
              <a:spcBef>
                <a:spcPts val="1400"/>
              </a:spcBef>
              <a:spcAft>
                <a:spcPts val="0"/>
              </a:spcAft>
              <a:buClr>
                <a:srgbClr val="757070"/>
              </a:buClr>
              <a:buSzPts val="1700"/>
              <a:buFont typeface="Arial"/>
              <a:buChar char="-"/>
            </a:pPr>
            <a:r>
              <a:rPr b="0" i="0" lang="en-US" sz="1700" u="none" cap="none" strike="noStrike">
                <a:solidFill>
                  <a:srgbClr val="757070"/>
                </a:solidFill>
                <a:latin typeface="Arial"/>
                <a:ea typeface="Arial"/>
                <a:cs typeface="Arial"/>
                <a:sym typeface="Arial"/>
              </a:rPr>
              <a:t>The failed landing outcomes in drone ship, their booster version and launch site names.</a:t>
            </a:r>
            <a:endParaRPr b="0" i="0" sz="2200" u="none" cap="none" strike="noStrike">
              <a:solidFill>
                <a:srgbClr val="292929"/>
              </a:solidFill>
              <a:latin typeface="Arial"/>
              <a:ea typeface="Arial"/>
              <a:cs typeface="Arial"/>
              <a:sym typeface="Arial"/>
            </a:endParaRPr>
          </a:p>
          <a:p>
            <a:pPr indent="0" lvl="0" marL="457200" marR="0" rtl="0" algn="l">
              <a:lnSpc>
                <a:spcPct val="100000"/>
              </a:lnSpc>
              <a:spcBef>
                <a:spcPts val="1400"/>
              </a:spcBef>
              <a:spcAft>
                <a:spcPts val="0"/>
              </a:spcAft>
              <a:buNone/>
            </a:pPr>
            <a:r>
              <a:t/>
            </a:r>
            <a:endParaRPr/>
          </a:p>
          <a:p>
            <a:pPr indent="0" lvl="0" marL="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0" lvl="0" marL="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72" name="Google Shape;172;p26"/>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EDA with SQL</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27"/>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 name="Google Shape;178;p27"/>
          <p:cNvSpPr txBox="1"/>
          <p:nvPr>
            <p:ph idx="1" type="body"/>
          </p:nvPr>
        </p:nvSpPr>
        <p:spPr>
          <a:xfrm>
            <a:off x="838200" y="1507253"/>
            <a:ext cx="10515600" cy="4719139"/>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marked all launch sites, and added map objects such as markers, circles, lines to mark the success or failure of launches for each site on the folium map.</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assigned the feature launch outcomes (failure or success) to class 0 and 1.i.e., 0 for failure, and 1 for success.</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Using the color-labeled marker clusters, we identified which launch sites have relatively high success rate. </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calculated the distances between a launch site to its proximities. We answered some question for instance:</a:t>
            </a:r>
            <a:endParaRPr/>
          </a:p>
          <a:p>
            <a:pPr indent="-228600" lvl="1" marL="685800" marR="0" rtl="0" algn="l">
              <a:lnSpc>
                <a:spcPct val="100000"/>
              </a:lnSpc>
              <a:spcBef>
                <a:spcPts val="1400"/>
              </a:spcBef>
              <a:spcAft>
                <a:spcPts val="0"/>
              </a:spcAft>
              <a:buClr>
                <a:srgbClr val="757070"/>
              </a:buClr>
              <a:buSzPts val="1800"/>
              <a:buFont typeface="Arial"/>
              <a:buChar char="-"/>
            </a:pPr>
            <a:r>
              <a:rPr b="0" i="0" lang="en-US" sz="1800" u="none" cap="none" strike="noStrike">
                <a:solidFill>
                  <a:srgbClr val="757070"/>
                </a:solidFill>
                <a:latin typeface="Arial"/>
                <a:ea typeface="Arial"/>
                <a:cs typeface="Arial"/>
                <a:sym typeface="Arial"/>
              </a:rPr>
              <a:t>Are launch sites near railways, highways and coastlines.</a:t>
            </a:r>
            <a:endParaRPr/>
          </a:p>
          <a:p>
            <a:pPr indent="-228600" lvl="1" marL="685800" marR="0" rtl="0" algn="l">
              <a:lnSpc>
                <a:spcPct val="100000"/>
              </a:lnSpc>
              <a:spcBef>
                <a:spcPts val="1400"/>
              </a:spcBef>
              <a:spcAft>
                <a:spcPts val="0"/>
              </a:spcAft>
              <a:buClr>
                <a:srgbClr val="757070"/>
              </a:buClr>
              <a:buSzPts val="1800"/>
              <a:buFont typeface="Arial"/>
              <a:buChar char="-"/>
            </a:pPr>
            <a:r>
              <a:rPr b="0" i="0" lang="en-US" sz="1800" u="none" cap="none" strike="noStrike">
                <a:solidFill>
                  <a:srgbClr val="757070"/>
                </a:solidFill>
                <a:latin typeface="Arial"/>
                <a:ea typeface="Arial"/>
                <a:cs typeface="Arial"/>
                <a:sym typeface="Arial"/>
              </a:rPr>
              <a:t>Do launch sites keep certain distance away from cities.</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79" name="Google Shape;179;p27"/>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Build an Interactive Map with Folium</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28"/>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p28"/>
          <p:cNvSpPr txBox="1"/>
          <p:nvPr>
            <p:ph idx="1" type="body"/>
          </p:nvPr>
        </p:nvSpPr>
        <p:spPr>
          <a:xfrm>
            <a:off x="1031267" y="1825625"/>
            <a:ext cx="9745589" cy="328898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built an interactive dashboard with Plotly dash</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plotted pie charts showing the total launches by a certain sites</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plotted scatter graph showing the relationship with Outcome and Payload Mass (Kg) for the different booster version.</a:t>
            </a:r>
            <a:endParaRPr/>
          </a:p>
          <a:p>
            <a:pPr indent="0" lvl="0" marL="457200" marR="0" rtl="0" algn="l">
              <a:lnSpc>
                <a:spcPct val="100000"/>
              </a:lnSpc>
              <a:spcBef>
                <a:spcPts val="1400"/>
              </a:spcBef>
              <a:spcAft>
                <a:spcPts val="0"/>
              </a:spcAft>
              <a:buNone/>
            </a:pPr>
            <a:r>
              <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86" name="Google Shape;186;p28"/>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Build a Dashboard with Plotly Dash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9"/>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2" name="Google Shape;192;p29"/>
          <p:cNvSpPr txBox="1"/>
          <p:nvPr>
            <p:ph idx="1" type="body"/>
          </p:nvPr>
        </p:nvSpPr>
        <p:spPr>
          <a:xfrm>
            <a:off x="770010" y="1825625"/>
            <a:ext cx="9745589"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loaded the data using numpy and pandas, transformed the data, split our data into training and testing.</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built different machine learning models and tune different hyperparameters using GridSearchCV.</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used accuracy as the metric for our model, improved the model using feature engineering and algorithm tuning.</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found the best performing classification model.</a:t>
            </a:r>
            <a:endParaRPr/>
          </a:p>
          <a:p>
            <a:pPr indent="0" lvl="0" marL="457200" marR="0" rtl="0" algn="l">
              <a:lnSpc>
                <a:spcPct val="100000"/>
              </a:lnSpc>
              <a:spcBef>
                <a:spcPts val="1400"/>
              </a:spcBef>
              <a:spcAft>
                <a:spcPts val="0"/>
              </a:spcAft>
              <a:buNone/>
            </a:pPr>
            <a:r>
              <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93" name="Google Shape;193;p29"/>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Predictive Analysis (Classification)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30"/>
          <p:cNvSpPr txBox="1"/>
          <p:nvPr/>
        </p:nvSpPr>
        <p:spPr>
          <a:xfrm>
            <a:off x="841125" y="1807337"/>
            <a:ext cx="7068725" cy="1621663"/>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Exploratory data analysis results</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Interactive analytics demo in screenshots</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Predictive analysis results</a:t>
            </a:r>
            <a:endParaRPr/>
          </a:p>
          <a:p>
            <a:pPr indent="-114300" lvl="1" marL="685800" marR="0" rtl="0" algn="l">
              <a:lnSpc>
                <a:spcPct val="90000"/>
              </a:lnSpc>
              <a:spcBef>
                <a:spcPts val="500"/>
              </a:spcBef>
              <a:spcAft>
                <a:spcPts val="0"/>
              </a:spcAft>
              <a:buClr>
                <a:srgbClr val="0070C0"/>
              </a:buClr>
              <a:buSzPts val="1800"/>
              <a:buFont typeface="Arial"/>
              <a:buNone/>
            </a:pPr>
            <a:r>
              <a:t/>
            </a:r>
            <a:endParaRPr b="0" i="0" sz="1800" u="none" cap="none" strike="noStrike">
              <a:solidFill>
                <a:srgbClr val="0070C0"/>
              </a:solidFill>
              <a:latin typeface="IBM Plex Mono"/>
              <a:ea typeface="IBM Plex Mono"/>
              <a:cs typeface="IBM Plex Mono"/>
              <a:sym typeface="IBM Plex Mono"/>
            </a:endParaRPr>
          </a:p>
          <a:p>
            <a:pPr indent="0" lvl="1" marL="457200" marR="0" rtl="0" algn="l">
              <a:lnSpc>
                <a:spcPct val="90000"/>
              </a:lnSpc>
              <a:spcBef>
                <a:spcPts val="500"/>
              </a:spcBef>
              <a:spcAft>
                <a:spcPts val="0"/>
              </a:spcAft>
              <a:buClr>
                <a:srgbClr val="0070C0"/>
              </a:buClr>
              <a:buSzPts val="1800"/>
              <a:buFont typeface="Arial"/>
              <a:buNone/>
            </a:pPr>
            <a:r>
              <a:t/>
            </a:r>
            <a:endParaRPr b="0" i="0" sz="1800" u="none" cap="none" strike="noStrike">
              <a:solidFill>
                <a:srgbClr val="0070C0"/>
              </a:solidFill>
              <a:latin typeface="IBM Plex Mono"/>
              <a:ea typeface="IBM Plex Mono"/>
              <a:cs typeface="IBM Plex Mono"/>
              <a:sym typeface="IBM Plex Mono"/>
            </a:endParaRPr>
          </a:p>
        </p:txBody>
      </p:sp>
      <p:sp>
        <p:nvSpPr>
          <p:cNvPr id="200" name="Google Shape;200;p30"/>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30"/>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Results</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05" name="Shape 205"/>
        <p:cNvGrpSpPr/>
        <p:nvPr/>
      </p:nvGrpSpPr>
      <p:grpSpPr>
        <a:xfrm>
          <a:off x="0" y="0"/>
          <a:ext cx="0" cy="0"/>
          <a:chOff x="0" y="0"/>
          <a:chExt cx="0" cy="0"/>
        </a:xfrm>
      </p:grpSpPr>
      <p:sp>
        <p:nvSpPr>
          <p:cNvPr id="206" name="Google Shape;206;p31"/>
          <p:cNvSpPr txBox="1"/>
          <p:nvPr/>
        </p:nvSpPr>
        <p:spPr>
          <a:xfrm>
            <a:off x="368874" y="657600"/>
            <a:ext cx="7138200" cy="56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100">
                <a:solidFill>
                  <a:srgbClr val="888888"/>
                </a:solidFill>
              </a:rPr>
              <a:t>EDA</a:t>
            </a:r>
            <a:endParaRPr sz="2700">
              <a:solidFill>
                <a:srgbClr val="888888"/>
              </a:solidFill>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32"/>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32"/>
          <p:cNvSpPr txBox="1"/>
          <p:nvPr>
            <p:ph idx="1" type="body"/>
          </p:nvPr>
        </p:nvSpPr>
        <p:spPr>
          <a:xfrm>
            <a:off x="864972" y="2057400"/>
            <a:ext cx="10592999" cy="96715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From the plot, we found that the larger the flight amount at a launch site, the greater the success rate at a launch site.</a:t>
            </a:r>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p:txBody>
      </p:sp>
      <p:sp>
        <p:nvSpPr>
          <p:cNvPr id="213" name="Google Shape;213;p32"/>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Flight Number vs. Launch Site</a:t>
            </a:r>
            <a:endParaRPr sz="4000">
              <a:solidFill>
                <a:srgbClr val="0B49CB"/>
              </a:solidFill>
              <a:latin typeface="IBM Plex Mono SemiBold"/>
              <a:ea typeface="IBM Plex Mono SemiBold"/>
              <a:cs typeface="IBM Plex Mono SemiBold"/>
              <a:sym typeface="IBM Plex Mono SemiBold"/>
            </a:endParaRPr>
          </a:p>
        </p:txBody>
      </p:sp>
      <p:pic>
        <p:nvPicPr>
          <p:cNvPr id="214" name="Google Shape;214;p32"/>
          <p:cNvPicPr preferRelativeResize="0"/>
          <p:nvPr/>
        </p:nvPicPr>
        <p:blipFill rotWithShape="1">
          <a:blip r:embed="rId4">
            <a:alphaModFix/>
          </a:blip>
          <a:srcRect b="0" l="0" r="0" t="0"/>
          <a:stretch/>
        </p:blipFill>
        <p:spPr>
          <a:xfrm>
            <a:off x="1205802" y="2954215"/>
            <a:ext cx="9676563" cy="25044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3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33"/>
          <p:cNvSpPr txBox="1"/>
          <p:nvPr/>
        </p:nvSpPr>
        <p:spPr>
          <a:xfrm>
            <a:off x="635001" y="640823"/>
            <a:ext cx="3047984" cy="250431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200"/>
              <a:buFont typeface="Arial"/>
              <a:buNone/>
            </a:pPr>
            <a:r>
              <a:rPr lang="en-US" sz="3200">
                <a:solidFill>
                  <a:srgbClr val="0B49CB"/>
                </a:solidFill>
                <a:latin typeface="Arial"/>
                <a:ea typeface="Arial"/>
                <a:cs typeface="Arial"/>
                <a:sym typeface="Arial"/>
              </a:rPr>
              <a:t>Payload vs. Launch Site</a:t>
            </a:r>
            <a:endParaRPr/>
          </a:p>
        </p:txBody>
      </p:sp>
      <p:sp>
        <p:nvSpPr>
          <p:cNvPr id="221" name="Google Shape;221;p33"/>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223" name="Google Shape;223;p33"/>
          <p:cNvPicPr preferRelativeResize="0"/>
          <p:nvPr/>
        </p:nvPicPr>
        <p:blipFill rotWithShape="1">
          <a:blip r:embed="rId3">
            <a:alphaModFix/>
          </a:blip>
          <a:srcRect b="0" l="0" r="0" t="0"/>
          <a:stretch/>
        </p:blipFill>
        <p:spPr>
          <a:xfrm>
            <a:off x="4481565" y="3179605"/>
            <a:ext cx="6872235" cy="2406755"/>
          </a:xfrm>
          <a:prstGeom prst="rect">
            <a:avLst/>
          </a:prstGeom>
          <a:noFill/>
          <a:ln>
            <a:noFill/>
          </a:ln>
        </p:spPr>
      </p:pic>
      <p:pic>
        <p:nvPicPr>
          <p:cNvPr id="224" name="Google Shape;224;p33"/>
          <p:cNvPicPr preferRelativeResize="0"/>
          <p:nvPr/>
        </p:nvPicPr>
        <p:blipFill rotWithShape="1">
          <a:blip r:embed="rId4">
            <a:alphaModFix/>
          </a:blip>
          <a:srcRect b="0" l="0" r="0" t="0"/>
          <a:stretch/>
        </p:blipFill>
        <p:spPr>
          <a:xfrm>
            <a:off x="4679949" y="1071405"/>
            <a:ext cx="6877050" cy="197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6"/>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93" name="Google Shape;93;p16"/>
          <p:cNvSpPr txBox="1"/>
          <p:nvPr/>
        </p:nvSpPr>
        <p:spPr>
          <a:xfrm>
            <a:off x="958697" y="2113240"/>
            <a:ext cx="5167086" cy="332082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Executive Summary</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Introduction</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Methodology</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Results</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Conclusion</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Appendix</a:t>
            </a:r>
            <a:endParaRPr/>
          </a:p>
        </p:txBody>
      </p:sp>
      <p:sp>
        <p:nvSpPr>
          <p:cNvPr id="94" name="Google Shape;94;p16"/>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34"/>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600"/>
              <a:buFont typeface="Arial"/>
              <a:buNone/>
            </a:pPr>
            <a:r>
              <a:rPr lang="en-US" sz="3600">
                <a:solidFill>
                  <a:srgbClr val="0B49CB"/>
                </a:solidFill>
                <a:latin typeface="Arial"/>
                <a:ea typeface="Arial"/>
                <a:cs typeface="Arial"/>
                <a:sym typeface="Arial"/>
              </a:rPr>
              <a:t>Success Rate vs. Orbit Type</a:t>
            </a:r>
            <a:endParaRPr/>
          </a:p>
        </p:txBody>
      </p:sp>
      <p:sp>
        <p:nvSpPr>
          <p:cNvPr id="231" name="Google Shape;231;p34"/>
          <p:cNvSpPr txBox="1"/>
          <p:nvPr>
            <p:ph idx="1" type="body"/>
          </p:nvPr>
        </p:nvSpPr>
        <p:spPr>
          <a:xfrm>
            <a:off x="643469" y="1782981"/>
            <a:ext cx="4008384" cy="43939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From the plot, we can see that ES-L1, GEO, HEO, SSO, VLEO had the most success rate.</a:t>
            </a:r>
            <a:endParaRPr/>
          </a:p>
          <a:p>
            <a:pPr indent="-101600" lvl="0" marL="228600" marR="0" rtl="0" algn="l">
              <a:lnSpc>
                <a:spcPct val="90000"/>
              </a:lnSpc>
              <a:spcBef>
                <a:spcPts val="1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grpSp>
        <p:nvGrpSpPr>
          <p:cNvPr id="232" name="Google Shape;232;p34"/>
          <p:cNvGrpSpPr/>
          <p:nvPr/>
        </p:nvGrpSpPr>
        <p:grpSpPr>
          <a:xfrm>
            <a:off x="0" y="4601497"/>
            <a:ext cx="1014060" cy="2017580"/>
            <a:chOff x="0" y="4601497"/>
            <a:chExt cx="1014060" cy="2017580"/>
          </a:xfrm>
        </p:grpSpPr>
        <p:sp>
          <p:nvSpPr>
            <p:cNvPr id="233" name="Google Shape;233;p34"/>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34"/>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235" name="Google Shape;235;p34"/>
          <p:cNvPicPr preferRelativeResize="0"/>
          <p:nvPr/>
        </p:nvPicPr>
        <p:blipFill rotWithShape="1">
          <a:blip r:embed="rId3">
            <a:alphaModFix/>
          </a:blip>
          <a:srcRect b="0" l="0" r="0" t="0"/>
          <a:stretch/>
        </p:blipFill>
        <p:spPr>
          <a:xfrm>
            <a:off x="4967973" y="2244294"/>
            <a:ext cx="6580559" cy="3439266"/>
          </a:xfrm>
          <a:prstGeom prst="rect">
            <a:avLst/>
          </a:prstGeom>
          <a:noFill/>
          <a:ln>
            <a:noFill/>
          </a:ln>
        </p:spPr>
      </p:pic>
      <p:grpSp>
        <p:nvGrpSpPr>
          <p:cNvPr id="236" name="Google Shape;236;p34"/>
          <p:cNvGrpSpPr/>
          <p:nvPr/>
        </p:nvGrpSpPr>
        <p:grpSpPr>
          <a:xfrm>
            <a:off x="11219290" y="1"/>
            <a:ext cx="972709" cy="1935307"/>
            <a:chOff x="10918968" y="713127"/>
            <a:chExt cx="1273032" cy="2532832"/>
          </a:xfrm>
        </p:grpSpPr>
        <p:sp>
          <p:nvSpPr>
            <p:cNvPr id="237" name="Google Shape;237;p34"/>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34"/>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9" name="Google Shape;239;p34"/>
          <p:cNvSpPr txBox="1"/>
          <p:nvPr>
            <p:ph idx="12" type="sldNum"/>
          </p:nvPr>
        </p:nvSpPr>
        <p:spPr>
          <a:xfrm>
            <a:off x="8805333"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35"/>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35"/>
          <p:cNvSpPr txBox="1"/>
          <p:nvPr>
            <p:ph idx="1" type="body"/>
          </p:nvPr>
        </p:nvSpPr>
        <p:spPr>
          <a:xfrm>
            <a:off x="770011" y="2069756"/>
            <a:ext cx="10515600" cy="381158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The plot below shows the Flight Number vs. Orbit type. We observe that in the LEO orbit, success is related to the number of flights whereas in the GTO orbit, there is no relationship between flight number and the orbit. </a:t>
            </a:r>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0" lvl="0" marL="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p:txBody>
      </p:sp>
      <p:sp>
        <p:nvSpPr>
          <p:cNvPr id="246" name="Google Shape;246;p35"/>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Flight Number vs. Orbit Type</a:t>
            </a:r>
            <a:endParaRPr sz="4000">
              <a:solidFill>
                <a:srgbClr val="0B49CB"/>
              </a:solidFill>
              <a:latin typeface="IBM Plex Mono SemiBold"/>
              <a:ea typeface="IBM Plex Mono SemiBold"/>
              <a:cs typeface="IBM Plex Mono SemiBold"/>
              <a:sym typeface="IBM Plex Mono SemiBold"/>
            </a:endParaRPr>
          </a:p>
        </p:txBody>
      </p:sp>
      <p:pic>
        <p:nvPicPr>
          <p:cNvPr id="247" name="Google Shape;247;p35"/>
          <p:cNvPicPr preferRelativeResize="0"/>
          <p:nvPr/>
        </p:nvPicPr>
        <p:blipFill rotWithShape="1">
          <a:blip r:embed="rId4">
            <a:alphaModFix/>
          </a:blip>
          <a:srcRect b="0" l="0" r="0" t="0"/>
          <a:stretch/>
        </p:blipFill>
        <p:spPr>
          <a:xfrm>
            <a:off x="1342767" y="3529484"/>
            <a:ext cx="8263457" cy="2105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36"/>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36"/>
          <p:cNvSpPr txBox="1"/>
          <p:nvPr>
            <p:ph idx="1" type="body"/>
          </p:nvPr>
        </p:nvSpPr>
        <p:spPr>
          <a:xfrm>
            <a:off x="770010" y="2057400"/>
            <a:ext cx="10687961" cy="381158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can observe that with heavy payloads, the successful landing are more for PO, LEO and ISS orbits.</a:t>
            </a:r>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p:txBody>
      </p:sp>
      <p:sp>
        <p:nvSpPr>
          <p:cNvPr id="254" name="Google Shape;254;p36"/>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Payload vs. Orbit Type</a:t>
            </a:r>
            <a:endParaRPr sz="4000">
              <a:solidFill>
                <a:srgbClr val="0B49CB"/>
              </a:solidFill>
              <a:latin typeface="IBM Plex Mono SemiBold"/>
              <a:ea typeface="IBM Plex Mono SemiBold"/>
              <a:cs typeface="IBM Plex Mono SemiBold"/>
              <a:sym typeface="IBM Plex Mono SemiBold"/>
            </a:endParaRPr>
          </a:p>
        </p:txBody>
      </p:sp>
      <p:pic>
        <p:nvPicPr>
          <p:cNvPr id="255" name="Google Shape;255;p36"/>
          <p:cNvPicPr preferRelativeResize="0"/>
          <p:nvPr/>
        </p:nvPicPr>
        <p:blipFill rotWithShape="1">
          <a:blip r:embed="rId4">
            <a:alphaModFix/>
          </a:blip>
          <a:srcRect b="0" l="0" r="0" t="0"/>
          <a:stretch/>
        </p:blipFill>
        <p:spPr>
          <a:xfrm>
            <a:off x="1146614" y="3429000"/>
            <a:ext cx="9082607" cy="2095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37"/>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600"/>
              <a:buFont typeface="Arial"/>
              <a:buNone/>
            </a:pPr>
            <a:r>
              <a:rPr lang="en-US" sz="3600">
                <a:solidFill>
                  <a:srgbClr val="0B49CB"/>
                </a:solidFill>
                <a:latin typeface="Arial"/>
                <a:ea typeface="Arial"/>
                <a:cs typeface="Arial"/>
                <a:sym typeface="Arial"/>
              </a:rPr>
              <a:t>Launch Success Yearly Trend</a:t>
            </a:r>
            <a:endParaRPr/>
          </a:p>
        </p:txBody>
      </p:sp>
      <p:sp>
        <p:nvSpPr>
          <p:cNvPr id="262" name="Google Shape;262;p37"/>
          <p:cNvSpPr txBox="1"/>
          <p:nvPr>
            <p:ph idx="1" type="body"/>
          </p:nvPr>
        </p:nvSpPr>
        <p:spPr>
          <a:xfrm>
            <a:off x="643469" y="1782981"/>
            <a:ext cx="4008384" cy="43939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From the plot, we can observe that success rate since 2013 kept on increasing till 2020.</a:t>
            </a:r>
            <a:endParaRPr/>
          </a:p>
          <a:p>
            <a:pPr indent="-101600" lvl="0" marL="228600" marR="0" rtl="0" algn="l">
              <a:lnSpc>
                <a:spcPct val="90000"/>
              </a:lnSpc>
              <a:spcBef>
                <a:spcPts val="1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grpSp>
        <p:nvGrpSpPr>
          <p:cNvPr id="263" name="Google Shape;263;p37"/>
          <p:cNvGrpSpPr/>
          <p:nvPr/>
        </p:nvGrpSpPr>
        <p:grpSpPr>
          <a:xfrm>
            <a:off x="0" y="4601497"/>
            <a:ext cx="1014060" cy="2017580"/>
            <a:chOff x="0" y="4601497"/>
            <a:chExt cx="1014060" cy="2017580"/>
          </a:xfrm>
        </p:grpSpPr>
        <p:sp>
          <p:nvSpPr>
            <p:cNvPr id="264" name="Google Shape;264;p37"/>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37"/>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66" name="Google Shape;266;p37"/>
          <p:cNvGrpSpPr/>
          <p:nvPr/>
        </p:nvGrpSpPr>
        <p:grpSpPr>
          <a:xfrm>
            <a:off x="11219290" y="1"/>
            <a:ext cx="972709" cy="1935307"/>
            <a:chOff x="10918968" y="713127"/>
            <a:chExt cx="1273032" cy="2532832"/>
          </a:xfrm>
        </p:grpSpPr>
        <p:sp>
          <p:nvSpPr>
            <p:cNvPr id="267" name="Google Shape;267;p37"/>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37"/>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69" name="Google Shape;269;p37"/>
          <p:cNvSpPr txBox="1"/>
          <p:nvPr>
            <p:ph idx="12" type="sldNum"/>
          </p:nvPr>
        </p:nvSpPr>
        <p:spPr>
          <a:xfrm>
            <a:off x="8805333"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270" name="Google Shape;270;p37"/>
          <p:cNvPicPr preferRelativeResize="0"/>
          <p:nvPr/>
        </p:nvPicPr>
        <p:blipFill rotWithShape="1">
          <a:blip r:embed="rId3">
            <a:alphaModFix/>
          </a:blip>
          <a:srcRect b="0" l="0" r="0" t="0"/>
          <a:stretch/>
        </p:blipFill>
        <p:spPr>
          <a:xfrm>
            <a:off x="4712822" y="1935308"/>
            <a:ext cx="6303910" cy="36025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38"/>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B49CB"/>
              </a:buClr>
              <a:buSzPts val="3700"/>
              <a:buFont typeface="Arial"/>
              <a:buNone/>
            </a:pPr>
            <a:r>
              <a:rPr b="0" i="0" lang="en-US" sz="3700" u="none" cap="none" strike="noStrike">
                <a:solidFill>
                  <a:srgbClr val="0B49CB"/>
                </a:solidFill>
                <a:latin typeface="Arial"/>
                <a:ea typeface="Arial"/>
                <a:cs typeface="Arial"/>
                <a:sym typeface="Arial"/>
              </a:rPr>
              <a:t>All Launch Site Names</a:t>
            </a:r>
            <a:endParaRPr/>
          </a:p>
        </p:txBody>
      </p:sp>
      <p:sp>
        <p:nvSpPr>
          <p:cNvPr id="277" name="Google Shape;277;p38"/>
          <p:cNvSpPr txBox="1"/>
          <p:nvPr>
            <p:ph idx="1" type="body"/>
          </p:nvPr>
        </p:nvSpPr>
        <p:spPr>
          <a:xfrm>
            <a:off x="643469" y="1782981"/>
            <a:ext cx="4008384" cy="43939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We used the key word </a:t>
            </a:r>
            <a:r>
              <a:rPr b="1" lang="en-US" sz="2200">
                <a:solidFill>
                  <a:schemeClr val="dk1"/>
                </a:solidFill>
                <a:latin typeface="Arial"/>
                <a:ea typeface="Arial"/>
                <a:cs typeface="Arial"/>
                <a:sym typeface="Arial"/>
              </a:rPr>
              <a:t>DISTINCT</a:t>
            </a:r>
            <a:r>
              <a:rPr lang="en-US" sz="2200">
                <a:solidFill>
                  <a:schemeClr val="dk1"/>
                </a:solidFill>
                <a:latin typeface="Arial"/>
                <a:ea typeface="Arial"/>
                <a:cs typeface="Arial"/>
                <a:sym typeface="Arial"/>
              </a:rPr>
              <a:t> to show only unique launch sites from the SpaceX data.</a:t>
            </a:r>
            <a:endParaRPr/>
          </a:p>
          <a:p>
            <a:pPr indent="-101600" lvl="0" marL="228600" marR="0" rtl="0" algn="l">
              <a:lnSpc>
                <a:spcPct val="90000"/>
              </a:lnSpc>
              <a:spcBef>
                <a:spcPts val="1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grpSp>
        <p:nvGrpSpPr>
          <p:cNvPr id="278" name="Google Shape;278;p38"/>
          <p:cNvGrpSpPr/>
          <p:nvPr/>
        </p:nvGrpSpPr>
        <p:grpSpPr>
          <a:xfrm>
            <a:off x="0" y="4601497"/>
            <a:ext cx="1014060" cy="2017580"/>
            <a:chOff x="0" y="4601497"/>
            <a:chExt cx="1014060" cy="2017580"/>
          </a:xfrm>
        </p:grpSpPr>
        <p:sp>
          <p:nvSpPr>
            <p:cNvPr id="279" name="Google Shape;279;p38"/>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38"/>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281" name="Google Shape;281;p38"/>
          <p:cNvPicPr preferRelativeResize="0"/>
          <p:nvPr/>
        </p:nvPicPr>
        <p:blipFill rotWithShape="1">
          <a:blip r:embed="rId3">
            <a:alphaModFix/>
          </a:blip>
          <a:srcRect b="0" l="0" r="0" t="0"/>
          <a:stretch/>
        </p:blipFill>
        <p:spPr>
          <a:xfrm>
            <a:off x="5295320" y="2196715"/>
            <a:ext cx="6253212" cy="3534424"/>
          </a:xfrm>
          <a:prstGeom prst="rect">
            <a:avLst/>
          </a:prstGeom>
          <a:noFill/>
          <a:ln>
            <a:noFill/>
          </a:ln>
        </p:spPr>
      </p:pic>
      <p:grpSp>
        <p:nvGrpSpPr>
          <p:cNvPr id="282" name="Google Shape;282;p38"/>
          <p:cNvGrpSpPr/>
          <p:nvPr/>
        </p:nvGrpSpPr>
        <p:grpSpPr>
          <a:xfrm>
            <a:off x="11219290" y="1"/>
            <a:ext cx="972709" cy="1935307"/>
            <a:chOff x="10918968" y="713127"/>
            <a:chExt cx="1273032" cy="2532832"/>
          </a:xfrm>
        </p:grpSpPr>
        <p:sp>
          <p:nvSpPr>
            <p:cNvPr id="283" name="Google Shape;283;p38"/>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38"/>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5" name="Google Shape;285;p38"/>
          <p:cNvSpPr txBox="1"/>
          <p:nvPr>
            <p:ph idx="12" type="sldNum"/>
          </p:nvPr>
        </p:nvSpPr>
        <p:spPr>
          <a:xfrm>
            <a:off x="8805333"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39"/>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39"/>
          <p:cNvSpPr txBox="1"/>
          <p:nvPr>
            <p:ph idx="1" type="body"/>
          </p:nvPr>
        </p:nvSpPr>
        <p:spPr>
          <a:xfrm>
            <a:off x="770010" y="1825625"/>
            <a:ext cx="10222887" cy="4122999"/>
          </a:xfrm>
          <a:prstGeom prst="rect">
            <a:avLst/>
          </a:prstGeom>
          <a:noFill/>
          <a:ln>
            <a:noFill/>
          </a:ln>
        </p:spPr>
        <p:txBody>
          <a:bodyPr anchorCtr="0" anchor="t" bIns="45700" lIns="91425" spcFirstLastPara="1" rIns="91425" wrap="square" tIns="45700">
            <a:normAutofit/>
          </a:bodyPr>
          <a:lstStyle/>
          <a:p>
            <a:pPr indent="-88900" lvl="0" marL="228600" marR="0" rtl="0" algn="l">
              <a:lnSpc>
                <a:spcPct val="100000"/>
              </a:lnSpc>
              <a:spcBef>
                <a:spcPts val="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used the query above to display 5 records where launch sites begin with `CCA`</a:t>
            </a:r>
            <a:endParaRPr/>
          </a:p>
        </p:txBody>
      </p:sp>
      <p:sp>
        <p:nvSpPr>
          <p:cNvPr id="292" name="Google Shape;292;p39"/>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Launch Site Names Begin with 'CCA'</a:t>
            </a:r>
            <a:endParaRPr/>
          </a:p>
        </p:txBody>
      </p:sp>
      <p:pic>
        <p:nvPicPr>
          <p:cNvPr id="293" name="Google Shape;293;p39"/>
          <p:cNvPicPr preferRelativeResize="0"/>
          <p:nvPr/>
        </p:nvPicPr>
        <p:blipFill rotWithShape="1">
          <a:blip r:embed="rId4">
            <a:alphaModFix/>
          </a:blip>
          <a:srcRect b="0" l="0" r="0" t="0"/>
          <a:stretch/>
        </p:blipFill>
        <p:spPr>
          <a:xfrm>
            <a:off x="867266" y="1626375"/>
            <a:ext cx="10028374" cy="29071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40"/>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40"/>
          <p:cNvSpPr txBox="1"/>
          <p:nvPr>
            <p:ph idx="1" type="body"/>
          </p:nvPr>
        </p:nvSpPr>
        <p:spPr>
          <a:xfrm>
            <a:off x="770010" y="1825625"/>
            <a:ext cx="9745589"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calculated the total payload carried by boosters from NASA as 45596 using the query below</a:t>
            </a:r>
            <a:endParaRPr/>
          </a:p>
        </p:txBody>
      </p:sp>
      <p:sp>
        <p:nvSpPr>
          <p:cNvPr id="300" name="Google Shape;300;p40"/>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Total Payload Mass</a:t>
            </a:r>
            <a:endParaRPr/>
          </a:p>
        </p:txBody>
      </p:sp>
      <p:pic>
        <p:nvPicPr>
          <p:cNvPr id="301" name="Google Shape;301;p40"/>
          <p:cNvPicPr preferRelativeResize="0"/>
          <p:nvPr/>
        </p:nvPicPr>
        <p:blipFill rotWithShape="1">
          <a:blip r:embed="rId4">
            <a:alphaModFix/>
          </a:blip>
          <a:srcRect b="0" l="0" r="0" t="0"/>
          <a:stretch/>
        </p:blipFill>
        <p:spPr>
          <a:xfrm>
            <a:off x="1858945" y="2833181"/>
            <a:ext cx="7415269" cy="294214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sp>
        <p:nvSpPr>
          <p:cNvPr id="306" name="Google Shape;306;p41"/>
          <p:cNvSpPr txBox="1"/>
          <p:nvPr/>
        </p:nvSpPr>
        <p:spPr>
          <a:xfrm>
            <a:off x="648929" y="629266"/>
            <a:ext cx="3505495" cy="162232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700"/>
              <a:buFont typeface="Arial"/>
              <a:buNone/>
            </a:pPr>
            <a:r>
              <a:rPr lang="en-US" sz="3700">
                <a:solidFill>
                  <a:srgbClr val="0B49CB"/>
                </a:solidFill>
                <a:latin typeface="Arial"/>
                <a:ea typeface="Arial"/>
                <a:cs typeface="Arial"/>
                <a:sym typeface="Arial"/>
              </a:rPr>
              <a:t>Average Payload Mass by F9 v1.1</a:t>
            </a:r>
            <a:endParaRPr/>
          </a:p>
        </p:txBody>
      </p:sp>
      <p:sp>
        <p:nvSpPr>
          <p:cNvPr id="307" name="Google Shape;307;p41"/>
          <p:cNvSpPr txBox="1"/>
          <p:nvPr>
            <p:ph idx="1" type="body"/>
          </p:nvPr>
        </p:nvSpPr>
        <p:spPr>
          <a:xfrm>
            <a:off x="648931" y="2438400"/>
            <a:ext cx="3505494" cy="3785419"/>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We calculated the average payload mass carried by booster version F9 v1.1 as 2928.4</a:t>
            </a:r>
            <a:endParaRPr/>
          </a:p>
          <a:p>
            <a:pPr indent="-101600" lvl="0" marL="228600" marR="0" rtl="0" algn="l">
              <a:lnSpc>
                <a:spcPct val="90000"/>
              </a:lnSpc>
              <a:spcBef>
                <a:spcPts val="1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308" name="Google Shape;308;p41"/>
          <p:cNvSpPr/>
          <p:nvPr/>
        </p:nvSpPr>
        <p:spPr>
          <a:xfrm>
            <a:off x="4639056" y="0"/>
            <a:ext cx="7552944"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41"/>
          <p:cNvSpPr/>
          <p:nvPr/>
        </p:nvSpPr>
        <p:spPr>
          <a:xfrm>
            <a:off x="5123688" y="557784"/>
            <a:ext cx="6584098"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0" name="Google Shape;310;p41"/>
          <p:cNvPicPr preferRelativeResize="0"/>
          <p:nvPr/>
        </p:nvPicPr>
        <p:blipFill rotWithShape="1">
          <a:blip r:embed="rId3">
            <a:alphaModFix/>
          </a:blip>
          <a:srcRect b="0" l="0" r="0" t="0"/>
          <a:stretch/>
        </p:blipFill>
        <p:spPr>
          <a:xfrm>
            <a:off x="5405862" y="2217937"/>
            <a:ext cx="6019331" cy="2418879"/>
          </a:xfrm>
          <a:prstGeom prst="rect">
            <a:avLst/>
          </a:prstGeom>
          <a:noFill/>
          <a:ln>
            <a:noFill/>
          </a:ln>
        </p:spPr>
      </p:pic>
      <p:sp>
        <p:nvSpPr>
          <p:cNvPr id="311" name="Google Shape;31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303030"/>
                </a:solidFill>
                <a:latin typeface="Calibri"/>
                <a:ea typeface="Calibri"/>
                <a:cs typeface="Calibri"/>
                <a:sym typeface="Calibri"/>
              </a:rPr>
              <a:t>‹#›</a:t>
            </a:fld>
            <a:endParaRPr sz="1200">
              <a:solidFill>
                <a:srgbClr val="30303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4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42"/>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600"/>
              <a:buFont typeface="Arial"/>
              <a:buNone/>
            </a:pPr>
            <a:r>
              <a:rPr lang="en-US" sz="3600">
                <a:solidFill>
                  <a:srgbClr val="0B49CB"/>
                </a:solidFill>
                <a:latin typeface="Arial"/>
                <a:ea typeface="Arial"/>
                <a:cs typeface="Arial"/>
                <a:sym typeface="Arial"/>
              </a:rPr>
              <a:t>First Successful Ground Landing Date</a:t>
            </a:r>
            <a:endParaRPr/>
          </a:p>
        </p:txBody>
      </p:sp>
      <p:sp>
        <p:nvSpPr>
          <p:cNvPr id="318" name="Google Shape;318;p42"/>
          <p:cNvSpPr txBox="1"/>
          <p:nvPr>
            <p:ph idx="1" type="body"/>
          </p:nvPr>
        </p:nvSpPr>
        <p:spPr>
          <a:xfrm>
            <a:off x="643469" y="1782981"/>
            <a:ext cx="4008384" cy="43939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 observed that the dates of the first successful landing outcome on ground pad was 22</a:t>
            </a:r>
            <a:r>
              <a:rPr baseline="30000" lang="en-US" sz="1800">
                <a:solidFill>
                  <a:schemeClr val="dk1"/>
                </a:solidFill>
                <a:latin typeface="Arial"/>
                <a:ea typeface="Arial"/>
                <a:cs typeface="Arial"/>
                <a:sym typeface="Arial"/>
              </a:rPr>
              <a:t>nd</a:t>
            </a:r>
            <a:r>
              <a:rPr lang="en-US" sz="1800">
                <a:solidFill>
                  <a:schemeClr val="dk1"/>
                </a:solidFill>
                <a:latin typeface="Arial"/>
                <a:ea typeface="Arial"/>
                <a:cs typeface="Arial"/>
                <a:sym typeface="Arial"/>
              </a:rPr>
              <a:t> December 2015</a:t>
            </a:r>
            <a:endParaRPr/>
          </a:p>
        </p:txBody>
      </p:sp>
      <p:grpSp>
        <p:nvGrpSpPr>
          <p:cNvPr id="319" name="Google Shape;319;p42"/>
          <p:cNvGrpSpPr/>
          <p:nvPr/>
        </p:nvGrpSpPr>
        <p:grpSpPr>
          <a:xfrm>
            <a:off x="0" y="4601497"/>
            <a:ext cx="1014060" cy="2017580"/>
            <a:chOff x="0" y="4601497"/>
            <a:chExt cx="1014060" cy="2017580"/>
          </a:xfrm>
        </p:grpSpPr>
        <p:sp>
          <p:nvSpPr>
            <p:cNvPr id="320" name="Google Shape;320;p42"/>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42"/>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322" name="Google Shape;322;p42"/>
          <p:cNvPicPr preferRelativeResize="0"/>
          <p:nvPr/>
        </p:nvPicPr>
        <p:blipFill rotWithShape="1">
          <a:blip r:embed="rId3">
            <a:alphaModFix/>
          </a:blip>
          <a:srcRect b="0" l="0" r="0" t="0"/>
          <a:stretch/>
        </p:blipFill>
        <p:spPr>
          <a:xfrm>
            <a:off x="5295320" y="2716765"/>
            <a:ext cx="6253212" cy="2494323"/>
          </a:xfrm>
          <a:prstGeom prst="rect">
            <a:avLst/>
          </a:prstGeom>
          <a:noFill/>
          <a:ln>
            <a:noFill/>
          </a:ln>
        </p:spPr>
      </p:pic>
      <p:grpSp>
        <p:nvGrpSpPr>
          <p:cNvPr id="323" name="Google Shape;323;p42"/>
          <p:cNvGrpSpPr/>
          <p:nvPr/>
        </p:nvGrpSpPr>
        <p:grpSpPr>
          <a:xfrm>
            <a:off x="11219290" y="1"/>
            <a:ext cx="972709" cy="1935307"/>
            <a:chOff x="10918968" y="713127"/>
            <a:chExt cx="1273032" cy="2532832"/>
          </a:xfrm>
        </p:grpSpPr>
        <p:sp>
          <p:nvSpPr>
            <p:cNvPr id="324" name="Google Shape;324;p42"/>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42"/>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26" name="Google Shape;326;p42"/>
          <p:cNvSpPr txBox="1"/>
          <p:nvPr>
            <p:ph idx="12" type="sldNum"/>
          </p:nvPr>
        </p:nvSpPr>
        <p:spPr>
          <a:xfrm>
            <a:off x="8805333"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4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32" name="Google Shape;332;p43"/>
          <p:cNvGrpSpPr/>
          <p:nvPr/>
        </p:nvGrpSpPr>
        <p:grpSpPr>
          <a:xfrm flipH="1">
            <a:off x="0" y="1"/>
            <a:ext cx="972709" cy="1935307"/>
            <a:chOff x="10918968" y="713127"/>
            <a:chExt cx="1273032" cy="2532832"/>
          </a:xfrm>
        </p:grpSpPr>
        <p:sp>
          <p:nvSpPr>
            <p:cNvPr id="333" name="Google Shape;333;p43"/>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43"/>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35" name="Google Shape;335;p43"/>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600"/>
              <a:buFont typeface="Arial"/>
              <a:buNone/>
            </a:pPr>
            <a:r>
              <a:rPr lang="en-US" sz="3600">
                <a:solidFill>
                  <a:srgbClr val="0B49CB"/>
                </a:solidFill>
                <a:latin typeface="Arial"/>
                <a:ea typeface="Arial"/>
                <a:cs typeface="Arial"/>
                <a:sym typeface="Arial"/>
              </a:rPr>
              <a:t>Successful Drone Ship Landing with Payload between 4000 and 6000</a:t>
            </a:r>
            <a:endParaRPr/>
          </a:p>
        </p:txBody>
      </p:sp>
      <p:pic>
        <p:nvPicPr>
          <p:cNvPr id="336" name="Google Shape;336;p43"/>
          <p:cNvPicPr preferRelativeResize="0"/>
          <p:nvPr/>
        </p:nvPicPr>
        <p:blipFill rotWithShape="1">
          <a:blip r:embed="rId3">
            <a:alphaModFix/>
          </a:blip>
          <a:srcRect b="0" l="0" r="0" t="0"/>
          <a:stretch/>
        </p:blipFill>
        <p:spPr>
          <a:xfrm>
            <a:off x="643467" y="1782981"/>
            <a:ext cx="6253214" cy="4284116"/>
          </a:xfrm>
          <a:prstGeom prst="rect">
            <a:avLst/>
          </a:prstGeom>
          <a:noFill/>
          <a:ln>
            <a:noFill/>
          </a:ln>
        </p:spPr>
      </p:pic>
      <p:sp>
        <p:nvSpPr>
          <p:cNvPr id="337" name="Google Shape;337;p43"/>
          <p:cNvSpPr txBox="1"/>
          <p:nvPr>
            <p:ph idx="1" type="body"/>
          </p:nvPr>
        </p:nvSpPr>
        <p:spPr>
          <a:xfrm>
            <a:off x="7544052" y="1782981"/>
            <a:ext cx="4004479" cy="43939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We used the </a:t>
            </a:r>
            <a:r>
              <a:rPr b="1" lang="en-US" sz="2000">
                <a:solidFill>
                  <a:schemeClr val="dk1"/>
                </a:solidFill>
                <a:latin typeface="Arial"/>
                <a:ea typeface="Arial"/>
                <a:cs typeface="Arial"/>
                <a:sym typeface="Arial"/>
              </a:rPr>
              <a:t>WHERE</a:t>
            </a:r>
            <a:r>
              <a:rPr lang="en-US" sz="2000">
                <a:solidFill>
                  <a:schemeClr val="dk1"/>
                </a:solidFill>
                <a:latin typeface="Arial"/>
                <a:ea typeface="Arial"/>
                <a:cs typeface="Arial"/>
                <a:sym typeface="Arial"/>
              </a:rPr>
              <a:t> clause to filter for boosters which have successfully landed on drone ship and applied the </a:t>
            </a:r>
            <a:r>
              <a:rPr b="1" lang="en-US" sz="2000">
                <a:solidFill>
                  <a:schemeClr val="dk1"/>
                </a:solidFill>
                <a:latin typeface="Arial"/>
                <a:ea typeface="Arial"/>
                <a:cs typeface="Arial"/>
                <a:sym typeface="Arial"/>
              </a:rPr>
              <a:t>AND</a:t>
            </a:r>
            <a:r>
              <a:rPr lang="en-US" sz="2000">
                <a:solidFill>
                  <a:schemeClr val="dk1"/>
                </a:solidFill>
                <a:latin typeface="Arial"/>
                <a:ea typeface="Arial"/>
                <a:cs typeface="Arial"/>
                <a:sym typeface="Arial"/>
              </a:rPr>
              <a:t> condition to determine successful landing with payload mass greater than 4000 but less than 6000</a:t>
            </a:r>
            <a:endParaRPr/>
          </a:p>
          <a:p>
            <a:pPr indent="-101600" lvl="0" marL="228600" marR="0" rtl="0" algn="l">
              <a:lnSpc>
                <a:spcPct val="90000"/>
              </a:lnSpc>
              <a:spcBef>
                <a:spcPts val="1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338" name="Google Shape;338;p43"/>
          <p:cNvSpPr txBox="1"/>
          <p:nvPr>
            <p:ph idx="12" type="sldNum"/>
          </p:nvPr>
        </p:nvSpPr>
        <p:spPr>
          <a:xfrm>
            <a:off x="8805332"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339" name="Google Shape;339;p43"/>
          <p:cNvGrpSpPr/>
          <p:nvPr/>
        </p:nvGrpSpPr>
        <p:grpSpPr>
          <a:xfrm>
            <a:off x="11177940" y="4601497"/>
            <a:ext cx="1014060" cy="2017580"/>
            <a:chOff x="11177940" y="4601497"/>
            <a:chExt cx="1014060" cy="2017580"/>
          </a:xfrm>
        </p:grpSpPr>
        <p:sp>
          <p:nvSpPr>
            <p:cNvPr id="340" name="Google Shape;340;p43"/>
            <p:cNvSpPr/>
            <p:nvPr/>
          </p:nvSpPr>
          <p:spPr>
            <a:xfrm flipH="1" rot="-5400000">
              <a:off x="1067618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43"/>
            <p:cNvSpPr/>
            <p:nvPr/>
          </p:nvSpPr>
          <p:spPr>
            <a:xfrm rot="2700000">
              <a:off x="1127850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17"/>
          <p:cNvSpPr txBox="1"/>
          <p:nvPr>
            <p:ph idx="12" type="sldNum"/>
          </p:nvPr>
        </p:nvSpPr>
        <p:spPr>
          <a:xfrm>
            <a:off x="8714772" y="6332572"/>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17"/>
          <p:cNvSpPr txBox="1"/>
          <p:nvPr/>
        </p:nvSpPr>
        <p:spPr>
          <a:xfrm>
            <a:off x="770011" y="1502559"/>
            <a:ext cx="10687961" cy="481679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l">
              <a:lnSpc>
                <a:spcPct val="100000"/>
              </a:lnSpc>
              <a:spcBef>
                <a:spcPts val="0"/>
              </a:spcBef>
              <a:spcAft>
                <a:spcPts val="0"/>
              </a:spcAft>
              <a:buClr>
                <a:srgbClr val="292929"/>
              </a:buClr>
              <a:buSzPct val="100000"/>
              <a:buFont typeface="Arial"/>
              <a:buChar char="•"/>
            </a:pPr>
            <a:r>
              <a:rPr lang="en-US" sz="2200">
                <a:solidFill>
                  <a:srgbClr val="292929"/>
                </a:solidFill>
                <a:latin typeface="Arial"/>
                <a:ea typeface="Arial"/>
                <a:cs typeface="Arial"/>
                <a:sym typeface="Arial"/>
              </a:rPr>
              <a:t>Summary of methodologies</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Data Collection through API</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Data Collection with Web Scraping</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Data Wrangling</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Exploratory Data Analysis with SQL</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Exploratory Data Analysis with Data Visualization</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Interactive Visual Analytics with Folium</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Machine Learning Prediction</a:t>
            </a:r>
            <a:endParaRPr/>
          </a:p>
          <a:p>
            <a:pPr indent="-228600" lvl="0" marL="228600" marR="0" rtl="0" algn="l">
              <a:lnSpc>
                <a:spcPct val="100000"/>
              </a:lnSpc>
              <a:spcBef>
                <a:spcPts val="1400"/>
              </a:spcBef>
              <a:spcAft>
                <a:spcPts val="0"/>
              </a:spcAft>
              <a:buClr>
                <a:srgbClr val="292929"/>
              </a:buClr>
              <a:buSzPct val="100000"/>
              <a:buFont typeface="Arial"/>
              <a:buChar char="•"/>
            </a:pPr>
            <a:r>
              <a:rPr lang="en-US" sz="2200">
                <a:solidFill>
                  <a:srgbClr val="292929"/>
                </a:solidFill>
                <a:latin typeface="Arial"/>
                <a:ea typeface="Arial"/>
                <a:cs typeface="Arial"/>
                <a:sym typeface="Arial"/>
              </a:rPr>
              <a:t>Summary of all results</a:t>
            </a:r>
            <a:endParaRPr sz="1800">
              <a:solidFill>
                <a:srgbClr val="292929"/>
              </a:solidFill>
              <a:latin typeface="Arial"/>
              <a:ea typeface="Arial"/>
              <a:cs typeface="Arial"/>
              <a:sym typeface="Arial"/>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Exploratory Data Analysis result</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Interactive analytics in screenshots</a:t>
            </a:r>
            <a:endParaRPr/>
          </a:p>
          <a:p>
            <a:pPr indent="-228600" lvl="1" marL="685800" marR="0" rtl="0" algn="l">
              <a:lnSpc>
                <a:spcPct val="100000"/>
              </a:lnSpc>
              <a:spcBef>
                <a:spcPts val="1400"/>
              </a:spcBef>
              <a:spcAft>
                <a:spcPts val="0"/>
              </a:spcAft>
              <a:buClr>
                <a:srgbClr val="292929"/>
              </a:buClr>
              <a:buSzPct val="100000"/>
              <a:buFont typeface="Arial"/>
              <a:buChar char="-"/>
            </a:pPr>
            <a:r>
              <a:rPr b="0" i="0" lang="en-US" sz="1800" u="none" cap="none" strike="noStrike">
                <a:solidFill>
                  <a:srgbClr val="292929"/>
                </a:solidFill>
                <a:latin typeface="Arial"/>
                <a:ea typeface="Arial"/>
                <a:cs typeface="Arial"/>
                <a:sym typeface="Arial"/>
              </a:rPr>
              <a:t>Predictive Analytics result</a:t>
            </a:r>
            <a:endParaRPr/>
          </a:p>
          <a:p>
            <a:pPr indent="-99377" lvl="0" marL="228600" marR="0" rtl="0" algn="l">
              <a:lnSpc>
                <a:spcPct val="100000"/>
              </a:lnSpc>
              <a:spcBef>
                <a:spcPts val="1400"/>
              </a:spcBef>
              <a:spcAft>
                <a:spcPts val="0"/>
              </a:spcAft>
              <a:buClr>
                <a:srgbClr val="0070C0"/>
              </a:buClr>
              <a:buSzPct val="100000"/>
              <a:buFont typeface="Arial"/>
              <a:buNone/>
            </a:pPr>
            <a:r>
              <a:t/>
            </a:r>
            <a:endParaRPr sz="2200">
              <a:solidFill>
                <a:srgbClr val="292929"/>
              </a:solidFill>
              <a:latin typeface="Arial"/>
              <a:ea typeface="Arial"/>
              <a:cs typeface="Arial"/>
              <a:sym typeface="Arial"/>
            </a:endParaRPr>
          </a:p>
        </p:txBody>
      </p:sp>
      <p:sp>
        <p:nvSpPr>
          <p:cNvPr id="101" name="Google Shape;101;p17"/>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Executive Summary</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4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7" name="Google Shape;347;p44"/>
          <p:cNvGrpSpPr/>
          <p:nvPr/>
        </p:nvGrpSpPr>
        <p:grpSpPr>
          <a:xfrm flipH="1">
            <a:off x="0" y="1"/>
            <a:ext cx="972709" cy="1935307"/>
            <a:chOff x="10918968" y="713127"/>
            <a:chExt cx="1273032" cy="2532832"/>
          </a:xfrm>
        </p:grpSpPr>
        <p:sp>
          <p:nvSpPr>
            <p:cNvPr id="348" name="Google Shape;348;p44"/>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44"/>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50" name="Google Shape;350;p44"/>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600"/>
              <a:buFont typeface="Arial"/>
              <a:buNone/>
            </a:pPr>
            <a:r>
              <a:rPr lang="en-US" sz="3600">
                <a:solidFill>
                  <a:srgbClr val="0B49CB"/>
                </a:solidFill>
                <a:latin typeface="Arial"/>
                <a:ea typeface="Arial"/>
                <a:cs typeface="Arial"/>
                <a:sym typeface="Arial"/>
              </a:rPr>
              <a:t>Total Number of Successful and Failure Mission Outcomes</a:t>
            </a:r>
            <a:endParaRPr/>
          </a:p>
        </p:txBody>
      </p:sp>
      <p:sp>
        <p:nvSpPr>
          <p:cNvPr id="351" name="Google Shape;351;p44"/>
          <p:cNvSpPr txBox="1"/>
          <p:nvPr>
            <p:ph idx="1" type="body"/>
          </p:nvPr>
        </p:nvSpPr>
        <p:spPr>
          <a:xfrm>
            <a:off x="7544052" y="1782981"/>
            <a:ext cx="4004479" cy="43939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We used wildcard like ‘%’ to filter for </a:t>
            </a:r>
            <a:r>
              <a:rPr b="1" lang="en-US" sz="2000">
                <a:solidFill>
                  <a:schemeClr val="dk1"/>
                </a:solidFill>
                <a:latin typeface="Arial"/>
                <a:ea typeface="Arial"/>
                <a:cs typeface="Arial"/>
                <a:sym typeface="Arial"/>
              </a:rPr>
              <a:t>WHERE</a:t>
            </a:r>
            <a:r>
              <a:rPr lang="en-US" sz="2000">
                <a:solidFill>
                  <a:schemeClr val="dk1"/>
                </a:solidFill>
                <a:latin typeface="Arial"/>
                <a:ea typeface="Arial"/>
                <a:cs typeface="Arial"/>
                <a:sym typeface="Arial"/>
              </a:rPr>
              <a:t> MissionOutcome was a success or a failure. </a:t>
            </a:r>
            <a:endParaRPr/>
          </a:p>
          <a:p>
            <a:pPr indent="-101600" lvl="0" marL="228600" marR="0" rtl="0" algn="l">
              <a:lnSpc>
                <a:spcPct val="90000"/>
              </a:lnSpc>
              <a:spcBef>
                <a:spcPts val="1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352" name="Google Shape;352;p44"/>
          <p:cNvSpPr txBox="1"/>
          <p:nvPr>
            <p:ph idx="12" type="sldNum"/>
          </p:nvPr>
        </p:nvSpPr>
        <p:spPr>
          <a:xfrm>
            <a:off x="8805332"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353" name="Google Shape;353;p44"/>
          <p:cNvGrpSpPr/>
          <p:nvPr/>
        </p:nvGrpSpPr>
        <p:grpSpPr>
          <a:xfrm>
            <a:off x="11177940" y="4601497"/>
            <a:ext cx="1014060" cy="2017580"/>
            <a:chOff x="11177940" y="4601497"/>
            <a:chExt cx="1014060" cy="2017580"/>
          </a:xfrm>
        </p:grpSpPr>
        <p:sp>
          <p:nvSpPr>
            <p:cNvPr id="354" name="Google Shape;354;p44"/>
            <p:cNvSpPr/>
            <p:nvPr/>
          </p:nvSpPr>
          <p:spPr>
            <a:xfrm flipH="1" rot="-5400000">
              <a:off x="1067618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44"/>
            <p:cNvSpPr/>
            <p:nvPr/>
          </p:nvSpPr>
          <p:spPr>
            <a:xfrm rot="2700000">
              <a:off x="1127850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356" name="Google Shape;356;p44"/>
          <p:cNvPicPr preferRelativeResize="0"/>
          <p:nvPr/>
        </p:nvPicPr>
        <p:blipFill rotWithShape="1">
          <a:blip r:embed="rId3">
            <a:alphaModFix/>
          </a:blip>
          <a:srcRect b="0" l="0" r="0" t="0"/>
          <a:stretch/>
        </p:blipFill>
        <p:spPr>
          <a:xfrm>
            <a:off x="643466" y="1457471"/>
            <a:ext cx="5108891" cy="46333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sp>
        <p:nvSpPr>
          <p:cNvPr id="361" name="Google Shape;361;p4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45"/>
          <p:cNvSpPr/>
          <p:nvPr/>
        </p:nvSpPr>
        <p:spPr>
          <a:xfrm>
            <a:off x="0" y="0"/>
            <a:ext cx="5653438" cy="6858000"/>
          </a:xfrm>
          <a:custGeom>
            <a:rect b="b" l="l" r="r" t="t"/>
            <a:pathLst>
              <a:path extrusionOk="0" h="6858000" w="6096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45"/>
          <p:cNvSpPr txBox="1"/>
          <p:nvPr/>
        </p:nvSpPr>
        <p:spPr>
          <a:xfrm>
            <a:off x="838200" y="609600"/>
            <a:ext cx="4015855" cy="133083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700"/>
              <a:buFont typeface="Arial"/>
              <a:buNone/>
            </a:pPr>
            <a:r>
              <a:rPr lang="en-US" sz="3700">
                <a:solidFill>
                  <a:srgbClr val="0B49CB"/>
                </a:solidFill>
                <a:latin typeface="Arial"/>
                <a:ea typeface="Arial"/>
                <a:cs typeface="Arial"/>
                <a:sym typeface="Arial"/>
              </a:rPr>
              <a:t>Boosters Carried Maximum Payload</a:t>
            </a:r>
            <a:endParaRPr/>
          </a:p>
        </p:txBody>
      </p:sp>
      <p:sp>
        <p:nvSpPr>
          <p:cNvPr id="364" name="Google Shape;364;p45"/>
          <p:cNvSpPr txBox="1"/>
          <p:nvPr>
            <p:ph idx="1" type="body"/>
          </p:nvPr>
        </p:nvSpPr>
        <p:spPr>
          <a:xfrm>
            <a:off x="862366" y="2194102"/>
            <a:ext cx="3427001" cy="390858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700"/>
              <a:buFont typeface="Arial"/>
              <a:buChar char="•"/>
            </a:pPr>
            <a:r>
              <a:rPr lang="en-US" sz="1700">
                <a:solidFill>
                  <a:schemeClr val="dk1"/>
                </a:solidFill>
                <a:latin typeface="Arial"/>
                <a:ea typeface="Arial"/>
                <a:cs typeface="Arial"/>
                <a:sym typeface="Arial"/>
              </a:rPr>
              <a:t>We determined the booster that have carried the maximum payload using a subquery in the </a:t>
            </a:r>
            <a:r>
              <a:rPr b="1" lang="en-US" sz="1700">
                <a:solidFill>
                  <a:schemeClr val="dk1"/>
                </a:solidFill>
                <a:latin typeface="Arial"/>
                <a:ea typeface="Arial"/>
                <a:cs typeface="Arial"/>
                <a:sym typeface="Arial"/>
              </a:rPr>
              <a:t>WHERE</a:t>
            </a:r>
            <a:r>
              <a:rPr lang="en-US" sz="1700">
                <a:solidFill>
                  <a:schemeClr val="dk1"/>
                </a:solidFill>
                <a:latin typeface="Arial"/>
                <a:ea typeface="Arial"/>
                <a:cs typeface="Arial"/>
                <a:sym typeface="Arial"/>
              </a:rPr>
              <a:t> clause and the </a:t>
            </a:r>
            <a:r>
              <a:rPr b="1" lang="en-US" sz="1700">
                <a:solidFill>
                  <a:schemeClr val="dk1"/>
                </a:solidFill>
                <a:latin typeface="Arial"/>
                <a:ea typeface="Arial"/>
                <a:cs typeface="Arial"/>
                <a:sym typeface="Arial"/>
              </a:rPr>
              <a:t>MAX() </a:t>
            </a:r>
            <a:r>
              <a:rPr lang="en-US" sz="1700">
                <a:solidFill>
                  <a:schemeClr val="dk1"/>
                </a:solidFill>
                <a:latin typeface="Arial"/>
                <a:ea typeface="Arial"/>
                <a:cs typeface="Arial"/>
                <a:sym typeface="Arial"/>
              </a:rPr>
              <a:t>function.</a:t>
            </a:r>
            <a:endParaRPr/>
          </a:p>
        </p:txBody>
      </p:sp>
      <p:pic>
        <p:nvPicPr>
          <p:cNvPr id="365" name="Google Shape;365;p45"/>
          <p:cNvPicPr preferRelativeResize="0"/>
          <p:nvPr/>
        </p:nvPicPr>
        <p:blipFill rotWithShape="1">
          <a:blip r:embed="rId3">
            <a:alphaModFix/>
          </a:blip>
          <a:srcRect b="0" l="0" r="0" t="0"/>
          <a:stretch/>
        </p:blipFill>
        <p:spPr>
          <a:xfrm>
            <a:off x="5445457" y="963426"/>
            <a:ext cx="6155141" cy="4954888"/>
          </a:xfrm>
          <a:prstGeom prst="rect">
            <a:avLst/>
          </a:prstGeom>
          <a:noFill/>
          <a:ln>
            <a:noFill/>
          </a:ln>
        </p:spPr>
      </p:pic>
      <p:sp>
        <p:nvSpPr>
          <p:cNvPr id="366" name="Google Shape;36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000">
                <a:solidFill>
                  <a:srgbClr val="7F7F7F"/>
                </a:solidFill>
                <a:latin typeface="Calibri"/>
                <a:ea typeface="Calibri"/>
                <a:cs typeface="Calibri"/>
                <a:sym typeface="Calibri"/>
              </a:rPr>
              <a:t>‹#›</a:t>
            </a:fld>
            <a:endParaRPr sz="1000">
              <a:solidFill>
                <a:srgbClr val="7F7F7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6"/>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2" name="Google Shape;372;p46"/>
          <p:cNvSpPr txBox="1"/>
          <p:nvPr>
            <p:ph idx="1" type="body"/>
          </p:nvPr>
        </p:nvSpPr>
        <p:spPr>
          <a:xfrm>
            <a:off x="770010" y="1825625"/>
            <a:ext cx="9745589"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used a combinations of the </a:t>
            </a:r>
            <a:r>
              <a:rPr b="1" lang="en-US" sz="2200">
                <a:solidFill>
                  <a:srgbClr val="292929"/>
                </a:solidFill>
                <a:latin typeface="Arial"/>
                <a:ea typeface="Arial"/>
                <a:cs typeface="Arial"/>
                <a:sym typeface="Arial"/>
              </a:rPr>
              <a:t>WHERE</a:t>
            </a:r>
            <a:r>
              <a:rPr lang="en-US" sz="2200">
                <a:solidFill>
                  <a:srgbClr val="292929"/>
                </a:solidFill>
                <a:latin typeface="Arial"/>
                <a:ea typeface="Arial"/>
                <a:cs typeface="Arial"/>
                <a:sym typeface="Arial"/>
              </a:rPr>
              <a:t> clause, </a:t>
            </a:r>
            <a:r>
              <a:rPr b="1" lang="en-US" sz="2200">
                <a:solidFill>
                  <a:srgbClr val="292929"/>
                </a:solidFill>
                <a:latin typeface="Arial"/>
                <a:ea typeface="Arial"/>
                <a:cs typeface="Arial"/>
                <a:sym typeface="Arial"/>
              </a:rPr>
              <a:t>LIKE</a:t>
            </a:r>
            <a:r>
              <a:rPr lang="en-US" sz="2200">
                <a:solidFill>
                  <a:srgbClr val="292929"/>
                </a:solidFill>
                <a:latin typeface="Arial"/>
                <a:ea typeface="Arial"/>
                <a:cs typeface="Arial"/>
                <a:sym typeface="Arial"/>
              </a:rPr>
              <a:t>, </a:t>
            </a:r>
            <a:r>
              <a:rPr b="1" lang="en-US" sz="2200">
                <a:solidFill>
                  <a:srgbClr val="292929"/>
                </a:solidFill>
                <a:latin typeface="Arial"/>
                <a:ea typeface="Arial"/>
                <a:cs typeface="Arial"/>
                <a:sym typeface="Arial"/>
              </a:rPr>
              <a:t>AND</a:t>
            </a:r>
            <a:r>
              <a:rPr lang="en-US" sz="2200">
                <a:solidFill>
                  <a:srgbClr val="292929"/>
                </a:solidFill>
                <a:latin typeface="Arial"/>
                <a:ea typeface="Arial"/>
                <a:cs typeface="Arial"/>
                <a:sym typeface="Arial"/>
              </a:rPr>
              <a:t>, and </a:t>
            </a:r>
            <a:r>
              <a:rPr b="1" lang="en-US" sz="2200">
                <a:solidFill>
                  <a:srgbClr val="292929"/>
                </a:solidFill>
                <a:latin typeface="Arial"/>
                <a:ea typeface="Arial"/>
                <a:cs typeface="Arial"/>
                <a:sym typeface="Arial"/>
              </a:rPr>
              <a:t>BETWEEN</a:t>
            </a:r>
            <a:r>
              <a:rPr lang="en-US" sz="2200">
                <a:solidFill>
                  <a:srgbClr val="292929"/>
                </a:solidFill>
                <a:latin typeface="Arial"/>
                <a:ea typeface="Arial"/>
                <a:cs typeface="Arial"/>
                <a:sym typeface="Arial"/>
              </a:rPr>
              <a:t> conditions to filter for failed landing outcomes in drone ship, their booster versions, and launch site names for year 2015</a:t>
            </a:r>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p:txBody>
      </p:sp>
      <p:sp>
        <p:nvSpPr>
          <p:cNvPr id="373" name="Google Shape;373;p46"/>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2015 Launch Records</a:t>
            </a:r>
            <a:endParaRPr/>
          </a:p>
        </p:txBody>
      </p:sp>
      <p:pic>
        <p:nvPicPr>
          <p:cNvPr id="374" name="Google Shape;374;p46"/>
          <p:cNvPicPr preferRelativeResize="0"/>
          <p:nvPr/>
        </p:nvPicPr>
        <p:blipFill rotWithShape="1">
          <a:blip r:embed="rId4">
            <a:alphaModFix/>
          </a:blip>
          <a:srcRect b="0" l="0" r="0" t="0"/>
          <a:stretch/>
        </p:blipFill>
        <p:spPr>
          <a:xfrm>
            <a:off x="2023304" y="3075335"/>
            <a:ext cx="7239000" cy="2581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sp>
        <p:nvSpPr>
          <p:cNvPr id="379" name="Google Shape;379;p4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80" name="Google Shape;380;p47"/>
          <p:cNvGrpSpPr/>
          <p:nvPr/>
        </p:nvGrpSpPr>
        <p:grpSpPr>
          <a:xfrm flipH="1">
            <a:off x="0" y="1"/>
            <a:ext cx="972709" cy="1935307"/>
            <a:chOff x="10918968" y="713127"/>
            <a:chExt cx="1273032" cy="2532832"/>
          </a:xfrm>
        </p:grpSpPr>
        <p:sp>
          <p:nvSpPr>
            <p:cNvPr id="381" name="Google Shape;381;p47"/>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p47"/>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83" name="Google Shape;383;p47"/>
          <p:cNvSpPr txBox="1"/>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600"/>
              <a:buFont typeface="Arial"/>
              <a:buNone/>
            </a:pPr>
            <a:r>
              <a:rPr lang="en-US" sz="3600">
                <a:solidFill>
                  <a:srgbClr val="0B49CB"/>
                </a:solidFill>
                <a:latin typeface="Arial"/>
                <a:ea typeface="Arial"/>
                <a:cs typeface="Arial"/>
                <a:sym typeface="Arial"/>
              </a:rPr>
              <a:t>Rank Landing Outcomes Between 2010-06-04 and 2017-03-20</a:t>
            </a:r>
            <a:endParaRPr/>
          </a:p>
        </p:txBody>
      </p:sp>
      <p:sp>
        <p:nvSpPr>
          <p:cNvPr id="384" name="Google Shape;384;p47"/>
          <p:cNvSpPr txBox="1"/>
          <p:nvPr>
            <p:ph idx="1" type="body"/>
          </p:nvPr>
        </p:nvSpPr>
        <p:spPr>
          <a:xfrm>
            <a:off x="7544052" y="1782981"/>
            <a:ext cx="4004479" cy="43939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We selected Landing outcomes and the </a:t>
            </a:r>
            <a:r>
              <a:rPr b="1" lang="en-US" sz="2000">
                <a:solidFill>
                  <a:schemeClr val="dk1"/>
                </a:solidFill>
                <a:latin typeface="Arial"/>
                <a:ea typeface="Arial"/>
                <a:cs typeface="Arial"/>
                <a:sym typeface="Arial"/>
              </a:rPr>
              <a:t>COUNT</a:t>
            </a:r>
            <a:r>
              <a:rPr lang="en-US" sz="2000">
                <a:solidFill>
                  <a:schemeClr val="dk1"/>
                </a:solidFill>
                <a:latin typeface="Arial"/>
                <a:ea typeface="Arial"/>
                <a:cs typeface="Arial"/>
                <a:sym typeface="Arial"/>
              </a:rPr>
              <a:t> of landing outcomes from the data and used the </a:t>
            </a:r>
            <a:r>
              <a:rPr b="1" lang="en-US" sz="2000">
                <a:solidFill>
                  <a:schemeClr val="dk1"/>
                </a:solidFill>
                <a:latin typeface="Arial"/>
                <a:ea typeface="Arial"/>
                <a:cs typeface="Arial"/>
                <a:sym typeface="Arial"/>
              </a:rPr>
              <a:t>WHERE</a:t>
            </a:r>
            <a:r>
              <a:rPr lang="en-US" sz="2000">
                <a:solidFill>
                  <a:schemeClr val="dk1"/>
                </a:solidFill>
                <a:latin typeface="Arial"/>
                <a:ea typeface="Arial"/>
                <a:cs typeface="Arial"/>
                <a:sym typeface="Arial"/>
              </a:rPr>
              <a:t> clause to filter for landing outcomes </a:t>
            </a:r>
            <a:r>
              <a:rPr b="1" lang="en-US" sz="2000">
                <a:solidFill>
                  <a:schemeClr val="dk1"/>
                </a:solidFill>
                <a:latin typeface="Arial"/>
                <a:ea typeface="Arial"/>
                <a:cs typeface="Arial"/>
                <a:sym typeface="Arial"/>
              </a:rPr>
              <a:t>BETWEEN</a:t>
            </a:r>
            <a:r>
              <a:rPr lang="en-US" sz="2000">
                <a:solidFill>
                  <a:schemeClr val="dk1"/>
                </a:solidFill>
                <a:latin typeface="Arial"/>
                <a:ea typeface="Arial"/>
                <a:cs typeface="Arial"/>
                <a:sym typeface="Arial"/>
              </a:rPr>
              <a:t> 2010-06-04 to 2010-03-20.</a:t>
            </a:r>
            <a:endParaRPr/>
          </a:p>
          <a:p>
            <a:pPr indent="-228600" lvl="0" marL="228600" marR="0" rtl="0" algn="l">
              <a:lnSpc>
                <a:spcPct val="90000"/>
              </a:lnSpc>
              <a:spcBef>
                <a:spcPts val="1400"/>
              </a:spcBef>
              <a:spcAft>
                <a:spcPts val="0"/>
              </a:spcAft>
              <a:buClr>
                <a:schemeClr val="dk1"/>
              </a:buClr>
              <a:buSzPts val="2000"/>
              <a:buFont typeface="Arial"/>
              <a:buChar char="•"/>
            </a:pPr>
            <a:r>
              <a:rPr lang="en-US" sz="2000">
                <a:solidFill>
                  <a:schemeClr val="dk1"/>
                </a:solidFill>
                <a:latin typeface="Arial"/>
                <a:ea typeface="Arial"/>
                <a:cs typeface="Arial"/>
                <a:sym typeface="Arial"/>
              </a:rPr>
              <a:t>We applied the </a:t>
            </a:r>
            <a:r>
              <a:rPr b="1" lang="en-US" sz="2000">
                <a:solidFill>
                  <a:schemeClr val="dk1"/>
                </a:solidFill>
                <a:latin typeface="Arial"/>
                <a:ea typeface="Arial"/>
                <a:cs typeface="Arial"/>
                <a:sym typeface="Arial"/>
              </a:rPr>
              <a:t>GROUP BY </a:t>
            </a:r>
            <a:r>
              <a:rPr lang="en-US" sz="2000">
                <a:solidFill>
                  <a:schemeClr val="dk1"/>
                </a:solidFill>
                <a:latin typeface="Arial"/>
                <a:ea typeface="Arial"/>
                <a:cs typeface="Arial"/>
                <a:sym typeface="Arial"/>
              </a:rPr>
              <a:t>clause to group the landing outcomes and the </a:t>
            </a:r>
            <a:r>
              <a:rPr b="1" lang="en-US" sz="2000">
                <a:solidFill>
                  <a:schemeClr val="dk1"/>
                </a:solidFill>
                <a:latin typeface="Arial"/>
                <a:ea typeface="Arial"/>
                <a:cs typeface="Arial"/>
                <a:sym typeface="Arial"/>
              </a:rPr>
              <a:t>ORDER BY </a:t>
            </a:r>
            <a:r>
              <a:rPr lang="en-US" sz="2000">
                <a:solidFill>
                  <a:schemeClr val="dk1"/>
                </a:solidFill>
                <a:latin typeface="Arial"/>
                <a:ea typeface="Arial"/>
                <a:cs typeface="Arial"/>
                <a:sym typeface="Arial"/>
              </a:rPr>
              <a:t>clause to order the grouped landing outcome in descending order.</a:t>
            </a:r>
            <a:endParaRPr/>
          </a:p>
          <a:p>
            <a:pPr indent="-101600" lvl="0" marL="228600" marR="0" rtl="0" algn="l">
              <a:lnSpc>
                <a:spcPct val="90000"/>
              </a:lnSpc>
              <a:spcBef>
                <a:spcPts val="14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385" name="Google Shape;385;p47"/>
          <p:cNvSpPr txBox="1"/>
          <p:nvPr>
            <p:ph idx="12" type="sldNum"/>
          </p:nvPr>
        </p:nvSpPr>
        <p:spPr>
          <a:xfrm>
            <a:off x="8805332"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386" name="Google Shape;386;p47"/>
          <p:cNvGrpSpPr/>
          <p:nvPr/>
        </p:nvGrpSpPr>
        <p:grpSpPr>
          <a:xfrm>
            <a:off x="11177940" y="4601497"/>
            <a:ext cx="1014060" cy="2017580"/>
            <a:chOff x="11177940" y="4601497"/>
            <a:chExt cx="1014060" cy="2017580"/>
          </a:xfrm>
        </p:grpSpPr>
        <p:sp>
          <p:nvSpPr>
            <p:cNvPr id="387" name="Google Shape;387;p47"/>
            <p:cNvSpPr/>
            <p:nvPr/>
          </p:nvSpPr>
          <p:spPr>
            <a:xfrm flipH="1" rot="-5400000">
              <a:off x="1067618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47"/>
            <p:cNvSpPr/>
            <p:nvPr/>
          </p:nvSpPr>
          <p:spPr>
            <a:xfrm rot="2700000">
              <a:off x="1127850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389" name="Google Shape;389;p47"/>
          <p:cNvPicPr preferRelativeResize="0"/>
          <p:nvPr/>
        </p:nvPicPr>
        <p:blipFill rotWithShape="1">
          <a:blip r:embed="rId3">
            <a:alphaModFix/>
          </a:blip>
          <a:srcRect b="0" l="0" r="0" t="0"/>
          <a:stretch/>
        </p:blipFill>
        <p:spPr>
          <a:xfrm>
            <a:off x="776008" y="1589360"/>
            <a:ext cx="6124575" cy="4295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93" name="Shape 393"/>
        <p:cNvGrpSpPr/>
        <p:nvPr/>
      </p:nvGrpSpPr>
      <p:grpSpPr>
        <a:xfrm>
          <a:off x="0" y="0"/>
          <a:ext cx="0" cy="0"/>
          <a:chOff x="0" y="0"/>
          <a:chExt cx="0" cy="0"/>
        </a:xfrm>
      </p:grpSpPr>
      <p:sp>
        <p:nvSpPr>
          <p:cNvPr id="394" name="Google Shape;394;p48"/>
          <p:cNvSpPr txBox="1"/>
          <p:nvPr/>
        </p:nvSpPr>
        <p:spPr>
          <a:xfrm>
            <a:off x="368874" y="657600"/>
            <a:ext cx="7138200" cy="56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100">
                <a:solidFill>
                  <a:srgbClr val="888888"/>
                </a:solidFill>
              </a:rPr>
              <a:t>Lunch Site </a:t>
            </a:r>
            <a:r>
              <a:rPr lang="en-US" sz="3100">
                <a:solidFill>
                  <a:srgbClr val="888888"/>
                </a:solidFill>
              </a:rPr>
              <a:t>Analysis</a:t>
            </a:r>
            <a:endParaRPr sz="2700">
              <a:solidFill>
                <a:srgbClr val="888888"/>
              </a:solidFill>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8" name="Shape 398"/>
        <p:cNvGrpSpPr/>
        <p:nvPr/>
      </p:nvGrpSpPr>
      <p:grpSpPr>
        <a:xfrm>
          <a:off x="0" y="0"/>
          <a:ext cx="0" cy="0"/>
          <a:chOff x="0" y="0"/>
          <a:chExt cx="0" cy="0"/>
        </a:xfrm>
      </p:grpSpPr>
      <p:sp>
        <p:nvSpPr>
          <p:cNvPr id="399" name="Google Shape;399;p49"/>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0" name="Google Shape;400;p49"/>
          <p:cNvPicPr preferRelativeResize="0"/>
          <p:nvPr>
            <p:ph idx="1" type="body"/>
          </p:nvPr>
        </p:nvPicPr>
        <p:blipFill rotWithShape="1">
          <a:blip r:embed="rId4">
            <a:alphaModFix/>
          </a:blip>
          <a:srcRect b="0" l="0" r="0" t="0"/>
          <a:stretch/>
        </p:blipFill>
        <p:spPr>
          <a:xfrm>
            <a:off x="770011" y="1308538"/>
            <a:ext cx="10515600" cy="4717035"/>
          </a:xfrm>
          <a:prstGeom prst="rect">
            <a:avLst/>
          </a:prstGeom>
          <a:noFill/>
          <a:ln>
            <a:noFill/>
          </a:ln>
        </p:spPr>
      </p:pic>
      <p:sp>
        <p:nvSpPr>
          <p:cNvPr id="401" name="Google Shape;401;p49"/>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All launch sites global map markers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p50"/>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7" name="Google Shape;407;p50"/>
          <p:cNvPicPr preferRelativeResize="0"/>
          <p:nvPr>
            <p:ph idx="1" type="body"/>
          </p:nvPr>
        </p:nvPicPr>
        <p:blipFill rotWithShape="1">
          <a:blip r:embed="rId4">
            <a:alphaModFix/>
          </a:blip>
          <a:srcRect b="0" l="0" r="0" t="0"/>
          <a:stretch/>
        </p:blipFill>
        <p:spPr>
          <a:xfrm>
            <a:off x="770011" y="1253472"/>
            <a:ext cx="10687962" cy="4772101"/>
          </a:xfrm>
          <a:prstGeom prst="rect">
            <a:avLst/>
          </a:prstGeom>
          <a:noFill/>
          <a:ln>
            <a:noFill/>
          </a:ln>
        </p:spPr>
      </p:pic>
      <p:sp>
        <p:nvSpPr>
          <p:cNvPr id="408" name="Google Shape;408;p50"/>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Markers showing launch sites with color labels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51"/>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4" name="Google Shape;414;p51"/>
          <p:cNvPicPr preferRelativeResize="0"/>
          <p:nvPr>
            <p:ph idx="1" type="body"/>
          </p:nvPr>
        </p:nvPicPr>
        <p:blipFill rotWithShape="1">
          <a:blip r:embed="rId3">
            <a:alphaModFix/>
          </a:blip>
          <a:srcRect b="0" l="0" r="0" t="0"/>
          <a:stretch/>
        </p:blipFill>
        <p:spPr>
          <a:xfrm>
            <a:off x="770010" y="1362318"/>
            <a:ext cx="10092431" cy="5064893"/>
          </a:xfrm>
          <a:prstGeom prst="rect">
            <a:avLst/>
          </a:prstGeom>
          <a:noFill/>
          <a:ln>
            <a:noFill/>
          </a:ln>
        </p:spPr>
      </p:pic>
      <p:sp>
        <p:nvSpPr>
          <p:cNvPr id="415" name="Google Shape;415;p51"/>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Launch Site distance to landmarks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9" name="Shape 419"/>
        <p:cNvGrpSpPr/>
        <p:nvPr/>
      </p:nvGrpSpPr>
      <p:grpSpPr>
        <a:xfrm>
          <a:off x="0" y="0"/>
          <a:ext cx="0" cy="0"/>
          <a:chOff x="0" y="0"/>
          <a:chExt cx="0" cy="0"/>
        </a:xfrm>
      </p:grpSpPr>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3" name="Shape 423"/>
        <p:cNvGrpSpPr/>
        <p:nvPr/>
      </p:nvGrpSpPr>
      <p:grpSpPr>
        <a:xfrm>
          <a:off x="0" y="0"/>
          <a:ext cx="0" cy="0"/>
          <a:chOff x="0" y="0"/>
          <a:chExt cx="0" cy="0"/>
        </a:xfrm>
      </p:grpSpPr>
      <p:pic>
        <p:nvPicPr>
          <p:cNvPr id="424" name="Google Shape;424;p53"/>
          <p:cNvPicPr preferRelativeResize="0"/>
          <p:nvPr>
            <p:ph idx="1" type="body"/>
          </p:nvPr>
        </p:nvPicPr>
        <p:blipFill rotWithShape="1">
          <a:blip r:embed="rId4">
            <a:alphaModFix/>
          </a:blip>
          <a:srcRect b="0" l="0" r="0" t="0"/>
          <a:stretch/>
        </p:blipFill>
        <p:spPr>
          <a:xfrm>
            <a:off x="752019" y="1454291"/>
            <a:ext cx="10687962" cy="4772101"/>
          </a:xfrm>
          <a:prstGeom prst="rect">
            <a:avLst/>
          </a:prstGeom>
          <a:noFill/>
          <a:ln>
            <a:noFill/>
          </a:ln>
        </p:spPr>
      </p:pic>
      <p:sp>
        <p:nvSpPr>
          <p:cNvPr id="425" name="Google Shape;425;p53"/>
          <p:cNvSpPr txBox="1"/>
          <p:nvPr>
            <p:ph idx="12" type="sldNum"/>
          </p:nvPr>
        </p:nvSpPr>
        <p:spPr>
          <a:xfrm>
            <a:off x="8714772" y="6226392"/>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6" name="Google Shape;426;p53"/>
          <p:cNvSpPr txBox="1"/>
          <p:nvPr/>
        </p:nvSpPr>
        <p:spPr>
          <a:xfrm>
            <a:off x="770011" y="459822"/>
            <a:ext cx="10515600" cy="549049"/>
          </a:xfrm>
          <a:prstGeom prst="rect">
            <a:avLst/>
          </a:prstGeom>
          <a:noFill/>
          <a:ln>
            <a:noFill/>
          </a:ln>
        </p:spPr>
        <p:txBody>
          <a:bodyPr anchorCtr="0" anchor="ctr" bIns="45700" lIns="91425" spcFirstLastPara="1" rIns="91425" wrap="square" tIns="45700">
            <a:normAutofit fontScale="6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Pie chart showing the success percentage achieved by each launch site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8"/>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18"/>
          <p:cNvSpPr txBox="1"/>
          <p:nvPr/>
        </p:nvSpPr>
        <p:spPr>
          <a:xfrm>
            <a:off x="828068" y="538650"/>
            <a:ext cx="10530114"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Introduction</a:t>
            </a:r>
            <a:endParaRPr sz="4000">
              <a:solidFill>
                <a:srgbClr val="0B49CB"/>
              </a:solidFill>
              <a:latin typeface="IBM Plex Mono SemiBold"/>
              <a:ea typeface="IBM Plex Mono SemiBold"/>
              <a:cs typeface="IBM Plex Mono SemiBold"/>
              <a:sym typeface="IBM Plex Mono SemiBold"/>
            </a:endParaRPr>
          </a:p>
        </p:txBody>
      </p:sp>
      <p:sp>
        <p:nvSpPr>
          <p:cNvPr id="108" name="Google Shape;108;p18"/>
          <p:cNvSpPr txBox="1"/>
          <p:nvPr/>
        </p:nvSpPr>
        <p:spPr>
          <a:xfrm>
            <a:off x="828068" y="1530575"/>
            <a:ext cx="9766360" cy="449499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Project background and context</a:t>
            </a:r>
            <a:endParaRPr/>
          </a:p>
          <a:p>
            <a:pPr indent="0" lvl="1" marL="457200" marR="0" rtl="0" algn="just">
              <a:lnSpc>
                <a:spcPct val="90000"/>
              </a:lnSpc>
              <a:spcBef>
                <a:spcPts val="1400"/>
              </a:spcBef>
              <a:spcAft>
                <a:spcPts val="0"/>
              </a:spcAft>
              <a:buClr>
                <a:srgbClr val="292929"/>
              </a:buClr>
              <a:buSzPts val="1800"/>
              <a:buFont typeface="Arial"/>
              <a:buNone/>
            </a:pPr>
            <a:r>
              <a:rPr b="0" i="0" lang="en-US" sz="1800" u="none" cap="none" strike="noStrike">
                <a:solidFill>
                  <a:srgbClr val="292929"/>
                </a:solidFill>
                <a:latin typeface="Arial"/>
                <a:ea typeface="Arial"/>
                <a:cs typeface="Arial"/>
                <a:sym typeface="Arial"/>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endParaRPr/>
          </a:p>
          <a:p>
            <a:pPr indent="-228600" lvl="0" marL="228600" marR="0" rtl="0" algn="l">
              <a:lnSpc>
                <a:spcPct val="9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Problems you want to find answers</a:t>
            </a:r>
            <a:endParaRPr/>
          </a:p>
          <a:p>
            <a:pPr indent="-228600" lvl="1" marL="685800" marR="0" rtl="0" algn="l">
              <a:lnSpc>
                <a:spcPct val="90000"/>
              </a:lnSpc>
              <a:spcBef>
                <a:spcPts val="1400"/>
              </a:spcBef>
              <a:spcAft>
                <a:spcPts val="0"/>
              </a:spcAft>
              <a:buClr>
                <a:srgbClr val="292929"/>
              </a:buClr>
              <a:buSzPts val="1800"/>
              <a:buFont typeface="Arial"/>
              <a:buChar char="-"/>
            </a:pPr>
            <a:r>
              <a:rPr b="0" i="0" lang="en-US" sz="1800" u="none" cap="none" strike="noStrike">
                <a:solidFill>
                  <a:srgbClr val="292929"/>
                </a:solidFill>
                <a:latin typeface="Arial"/>
                <a:ea typeface="Arial"/>
                <a:cs typeface="Arial"/>
                <a:sym typeface="Arial"/>
              </a:rPr>
              <a:t>What factors determine if the rocket will land successfully?</a:t>
            </a:r>
            <a:endParaRPr/>
          </a:p>
          <a:p>
            <a:pPr indent="-228600" lvl="1" marL="685800" marR="0" rtl="0" algn="l">
              <a:lnSpc>
                <a:spcPct val="90000"/>
              </a:lnSpc>
              <a:spcBef>
                <a:spcPts val="1400"/>
              </a:spcBef>
              <a:spcAft>
                <a:spcPts val="0"/>
              </a:spcAft>
              <a:buClr>
                <a:srgbClr val="292929"/>
              </a:buClr>
              <a:buSzPts val="1800"/>
              <a:buFont typeface="Arial"/>
              <a:buChar char="-"/>
            </a:pPr>
            <a:r>
              <a:rPr b="0" i="0" lang="en-US" sz="1800" u="none" cap="none" strike="noStrike">
                <a:solidFill>
                  <a:srgbClr val="292929"/>
                </a:solidFill>
                <a:latin typeface="Arial"/>
                <a:ea typeface="Arial"/>
                <a:cs typeface="Arial"/>
                <a:sym typeface="Arial"/>
              </a:rPr>
              <a:t>The interaction amongst various features that determine the success rate of a successful landing.</a:t>
            </a:r>
            <a:endParaRPr/>
          </a:p>
          <a:p>
            <a:pPr indent="-228600" lvl="1" marL="685800" marR="0" rtl="0" algn="l">
              <a:lnSpc>
                <a:spcPct val="90000"/>
              </a:lnSpc>
              <a:spcBef>
                <a:spcPts val="1400"/>
              </a:spcBef>
              <a:spcAft>
                <a:spcPts val="0"/>
              </a:spcAft>
              <a:buClr>
                <a:srgbClr val="292929"/>
              </a:buClr>
              <a:buSzPts val="1800"/>
              <a:buFont typeface="Arial"/>
              <a:buChar char="-"/>
            </a:pPr>
            <a:r>
              <a:rPr b="0" i="0" lang="en-US" sz="1800" u="none" cap="none" strike="noStrike">
                <a:solidFill>
                  <a:srgbClr val="292929"/>
                </a:solidFill>
                <a:latin typeface="Arial"/>
                <a:ea typeface="Arial"/>
                <a:cs typeface="Arial"/>
                <a:sym typeface="Arial"/>
              </a:rPr>
              <a:t>What operating conditions needs to be in place to ensure a successful landing program.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pic>
        <p:nvPicPr>
          <p:cNvPr id="431" name="Google Shape;431;p54"/>
          <p:cNvPicPr preferRelativeResize="0"/>
          <p:nvPr>
            <p:ph idx="1" type="body"/>
          </p:nvPr>
        </p:nvPicPr>
        <p:blipFill rotWithShape="1">
          <a:blip r:embed="rId3">
            <a:alphaModFix/>
          </a:blip>
          <a:srcRect b="0" l="0" r="0" t="0"/>
          <a:stretch/>
        </p:blipFill>
        <p:spPr>
          <a:xfrm>
            <a:off x="2123100" y="1242623"/>
            <a:ext cx="7790783" cy="4440746"/>
          </a:xfrm>
          <a:prstGeom prst="rect">
            <a:avLst/>
          </a:prstGeom>
          <a:noFill/>
          <a:ln>
            <a:noFill/>
          </a:ln>
        </p:spPr>
      </p:pic>
      <p:sp>
        <p:nvSpPr>
          <p:cNvPr id="432" name="Google Shape;43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33" name="Google Shape;433;p54"/>
          <p:cNvSpPr txBox="1"/>
          <p:nvPr/>
        </p:nvSpPr>
        <p:spPr>
          <a:xfrm>
            <a:off x="1103586" y="727738"/>
            <a:ext cx="10476314" cy="514885"/>
          </a:xfrm>
          <a:prstGeom prst="rect">
            <a:avLst/>
          </a:prstGeom>
          <a:noFill/>
          <a:ln>
            <a:noFill/>
          </a:ln>
        </p:spPr>
        <p:txBody>
          <a:bodyPr anchorCtr="0" anchor="ctr" bIns="45700" lIns="91425" spcFirstLastPara="1" rIns="91425" wrap="square" tIns="45700">
            <a:normAutofit fontScale="6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Pie chart showing the Launch site with the highest launch success ratio</a:t>
            </a:r>
            <a:endParaRPr/>
          </a:p>
          <a:p>
            <a:pPr indent="0" lvl="0" marL="0" marR="0" rtl="0" algn="l">
              <a:lnSpc>
                <a:spcPct val="90000"/>
              </a:lnSpc>
              <a:spcBef>
                <a:spcPts val="0"/>
              </a:spcBef>
              <a:spcAft>
                <a:spcPts val="0"/>
              </a:spcAft>
              <a:buClr>
                <a:srgbClr val="005493"/>
              </a:buClr>
              <a:buSzPct val="100000"/>
              <a:buFont typeface="IBM Plex Mono SemiBold"/>
              <a:buNone/>
            </a:pPr>
            <a:r>
              <a:t/>
            </a:r>
            <a:endParaRPr sz="4000">
              <a:solidFill>
                <a:srgbClr val="0B49CB"/>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55"/>
          <p:cNvSpPr txBox="1"/>
          <p:nvPr/>
        </p:nvSpPr>
        <p:spPr>
          <a:xfrm>
            <a:off x="838199" y="291090"/>
            <a:ext cx="10515599" cy="93268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B49CB"/>
              </a:buClr>
              <a:buSzPts val="2500"/>
              <a:buFont typeface="Arial"/>
              <a:buNone/>
            </a:pPr>
            <a:r>
              <a:rPr lang="en-US" sz="2500">
                <a:solidFill>
                  <a:srgbClr val="0B49CB"/>
                </a:solidFill>
                <a:latin typeface="Arial"/>
                <a:ea typeface="Arial"/>
                <a:cs typeface="Arial"/>
                <a:sym typeface="Arial"/>
              </a:rPr>
              <a:t>Scatter plot of Payload vs Launch Outcome for all sites, with different payload selected in the range slider</a:t>
            </a:r>
            <a:endParaRPr/>
          </a:p>
        </p:txBody>
      </p:sp>
      <p:sp>
        <p:nvSpPr>
          <p:cNvPr id="439" name="Google Shape;439;p55"/>
          <p:cNvSpPr/>
          <p:nvPr/>
        </p:nvSpPr>
        <p:spPr>
          <a:xfrm rot="5400000">
            <a:off x="6032938" y="-6032938"/>
            <a:ext cx="126124" cy="12192000"/>
          </a:xfrm>
          <a:prstGeom prst="rect">
            <a:avLst/>
          </a:prstGeom>
          <a:solidFill>
            <a:srgbClr val="4472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Graphical user interface, application&#10;&#10;Description automatically generated" id="440" name="Google Shape;440;p55"/>
          <p:cNvPicPr preferRelativeResize="0"/>
          <p:nvPr>
            <p:ph idx="1" type="body"/>
          </p:nvPr>
        </p:nvPicPr>
        <p:blipFill rotWithShape="1">
          <a:blip r:embed="rId3">
            <a:alphaModFix/>
          </a:blip>
          <a:srcRect b="0" l="0" r="0" t="0"/>
          <a:stretch/>
        </p:blipFill>
        <p:spPr>
          <a:xfrm>
            <a:off x="838200" y="2191367"/>
            <a:ext cx="10515599" cy="3785614"/>
          </a:xfrm>
          <a:prstGeom prst="rect">
            <a:avLst/>
          </a:prstGeom>
          <a:noFill/>
          <a:ln>
            <a:noFill/>
          </a:ln>
        </p:spPr>
      </p:pic>
      <p:sp>
        <p:nvSpPr>
          <p:cNvPr id="441" name="Google Shape;441;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45" name="Shape 445"/>
        <p:cNvGrpSpPr/>
        <p:nvPr/>
      </p:nvGrpSpPr>
      <p:grpSpPr>
        <a:xfrm>
          <a:off x="0" y="0"/>
          <a:ext cx="0" cy="0"/>
          <a:chOff x="0" y="0"/>
          <a:chExt cx="0" cy="0"/>
        </a:xfrm>
      </p:grpSpPr>
      <p:sp>
        <p:nvSpPr>
          <p:cNvPr id="446" name="Google Shape;446;p56"/>
          <p:cNvSpPr txBox="1"/>
          <p:nvPr/>
        </p:nvSpPr>
        <p:spPr>
          <a:xfrm>
            <a:off x="368874" y="657600"/>
            <a:ext cx="7138200" cy="56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100">
                <a:solidFill>
                  <a:srgbClr val="888888"/>
                </a:solidFill>
              </a:rPr>
              <a:t>Classification</a:t>
            </a:r>
            <a:endParaRPr sz="3100">
              <a:solidFill>
                <a:srgbClr val="888888"/>
              </a:solidFill>
            </a:endParaRP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0" name="Shape 450"/>
        <p:cNvGrpSpPr/>
        <p:nvPr/>
      </p:nvGrpSpPr>
      <p:grpSpPr>
        <a:xfrm>
          <a:off x="0" y="0"/>
          <a:ext cx="0" cy="0"/>
          <a:chOff x="0" y="0"/>
          <a:chExt cx="0" cy="0"/>
        </a:xfrm>
      </p:grpSpPr>
      <p:sp>
        <p:nvSpPr>
          <p:cNvPr id="451" name="Google Shape;451;p5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57"/>
          <p:cNvSpPr/>
          <p:nvPr/>
        </p:nvSpPr>
        <p:spPr>
          <a:xfrm>
            <a:off x="554416" y="365125"/>
            <a:ext cx="11167447" cy="2089317"/>
          </a:xfrm>
          <a:prstGeom prst="rect">
            <a:avLst/>
          </a:prstGeom>
          <a:solidFill>
            <a:schemeClr val="lt1"/>
          </a:solidFill>
          <a:ln cap="flat" cmpd="sng" w="12700">
            <a:solidFill>
              <a:srgbClr val="DEDEDE"/>
            </a:solidFill>
            <a:prstDash val="solid"/>
            <a:miter lim="800000"/>
            <a:headEnd len="sm" w="sm" type="none"/>
            <a:tailEnd len="sm" w="sm" type="none"/>
          </a:ln>
          <a:effectLst>
            <a:outerShdw blurRad="50800" rotWithShape="0" algn="tl" dir="2700000" dist="38100">
              <a:srgbClr val="C5C2C2">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 name="Google Shape;453;p57"/>
          <p:cNvSpPr txBox="1"/>
          <p:nvPr/>
        </p:nvSpPr>
        <p:spPr>
          <a:xfrm>
            <a:off x="1046746" y="586822"/>
            <a:ext cx="3560252" cy="164592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B49CB"/>
              </a:buClr>
              <a:buSzPts val="3700"/>
              <a:buFont typeface="Arial"/>
              <a:buNone/>
            </a:pPr>
            <a:r>
              <a:rPr lang="en-US" sz="3700">
                <a:solidFill>
                  <a:srgbClr val="0B49CB"/>
                </a:solidFill>
                <a:latin typeface="Arial"/>
                <a:ea typeface="Arial"/>
                <a:cs typeface="Arial"/>
                <a:sym typeface="Arial"/>
              </a:rPr>
              <a:t>Classification Accuracy</a:t>
            </a:r>
            <a:endParaRPr/>
          </a:p>
        </p:txBody>
      </p:sp>
      <p:sp>
        <p:nvSpPr>
          <p:cNvPr id="454" name="Google Shape;454;p57"/>
          <p:cNvSpPr/>
          <p:nvPr/>
        </p:nvSpPr>
        <p:spPr>
          <a:xfrm>
            <a:off x="490408" y="1057739"/>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55" name="Google Shape;455;p57"/>
          <p:cNvSpPr/>
          <p:nvPr/>
        </p:nvSpPr>
        <p:spPr>
          <a:xfrm rot="5400000">
            <a:off x="4243541" y="1400638"/>
            <a:ext cx="146304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56" name="Google Shape;456;p57"/>
          <p:cNvSpPr txBox="1"/>
          <p:nvPr>
            <p:ph idx="1" type="body"/>
          </p:nvPr>
        </p:nvSpPr>
        <p:spPr>
          <a:xfrm>
            <a:off x="5351164" y="586822"/>
            <a:ext cx="6002636" cy="1645920"/>
          </a:xfrm>
          <a:prstGeom prst="rect">
            <a:avLst/>
          </a:prstGeom>
          <a:noFill/>
          <a:ln>
            <a:noFill/>
          </a:ln>
        </p:spPr>
        <p:txBody>
          <a:bodyPr anchorCtr="0" anchor="ctr"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The decision tree classifier is the model with the highest classification accuracy</a:t>
            </a:r>
            <a:endParaRPr/>
          </a:p>
          <a:p>
            <a:pPr indent="-114300" lvl="0" marL="228600" marR="0" rtl="0" algn="l">
              <a:lnSpc>
                <a:spcPct val="90000"/>
              </a:lnSpc>
              <a:spcBef>
                <a:spcPts val="14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457" name="Google Shape;457;p57"/>
          <p:cNvPicPr preferRelativeResize="0"/>
          <p:nvPr/>
        </p:nvPicPr>
        <p:blipFill rotWithShape="1">
          <a:blip r:embed="rId3">
            <a:alphaModFix/>
          </a:blip>
          <a:srcRect b="0" l="0" r="0" t="0"/>
          <a:stretch/>
        </p:blipFill>
        <p:spPr>
          <a:xfrm>
            <a:off x="557784" y="2815221"/>
            <a:ext cx="11164824" cy="3321534"/>
          </a:xfrm>
          <a:prstGeom prst="rect">
            <a:avLst/>
          </a:prstGeom>
          <a:noFill/>
          <a:ln>
            <a:noFill/>
          </a:ln>
        </p:spPr>
      </p:pic>
      <p:sp>
        <p:nvSpPr>
          <p:cNvPr id="458" name="Google Shape;458;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7F7F7F"/>
                </a:solidFill>
                <a:latin typeface="Calibri"/>
                <a:ea typeface="Calibri"/>
                <a:cs typeface="Calibri"/>
                <a:sym typeface="Calibri"/>
              </a:rPr>
              <a:t>‹#›</a:t>
            </a:fld>
            <a:endParaRPr sz="1200">
              <a:solidFill>
                <a:srgbClr val="7F7F7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2" name="Shape 462"/>
        <p:cNvGrpSpPr/>
        <p:nvPr/>
      </p:nvGrpSpPr>
      <p:grpSpPr>
        <a:xfrm>
          <a:off x="0" y="0"/>
          <a:ext cx="0" cy="0"/>
          <a:chOff x="0" y="0"/>
          <a:chExt cx="0" cy="0"/>
        </a:xfrm>
      </p:grpSpPr>
      <p:sp>
        <p:nvSpPr>
          <p:cNvPr id="463" name="Google Shape;463;p58"/>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4" name="Google Shape;464;p58"/>
          <p:cNvSpPr txBox="1"/>
          <p:nvPr>
            <p:ph idx="1" type="body"/>
          </p:nvPr>
        </p:nvSpPr>
        <p:spPr>
          <a:xfrm>
            <a:off x="770011" y="2057400"/>
            <a:ext cx="5791563" cy="381158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The confusion matrix for the decision tree classifier shows that the classifier can distinguish between the different classes. The major problem is the false positives .i.e., unsuccessful landing marked as successful landing by the classifier.</a:t>
            </a:r>
            <a:endParaRPr/>
          </a:p>
        </p:txBody>
      </p:sp>
      <p:sp>
        <p:nvSpPr>
          <p:cNvPr id="465" name="Google Shape;465;p58"/>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Confusion Matrix</a:t>
            </a:r>
            <a:endParaRPr sz="4000">
              <a:solidFill>
                <a:srgbClr val="0B49CB"/>
              </a:solidFill>
              <a:latin typeface="IBM Plex Mono SemiBold"/>
              <a:ea typeface="IBM Plex Mono SemiBold"/>
              <a:cs typeface="IBM Plex Mono SemiBold"/>
              <a:sym typeface="IBM Plex Mono SemiBold"/>
            </a:endParaRPr>
          </a:p>
        </p:txBody>
      </p:sp>
      <p:pic>
        <p:nvPicPr>
          <p:cNvPr id="466" name="Google Shape;466;p58"/>
          <p:cNvPicPr preferRelativeResize="0"/>
          <p:nvPr/>
        </p:nvPicPr>
        <p:blipFill rotWithShape="1">
          <a:blip r:embed="rId4">
            <a:alphaModFix/>
          </a:blip>
          <a:srcRect b="0" l="0" r="0" t="0"/>
          <a:stretch/>
        </p:blipFill>
        <p:spPr>
          <a:xfrm>
            <a:off x="6561574" y="1880339"/>
            <a:ext cx="4281910" cy="309732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0" name="Shape 470"/>
        <p:cNvGrpSpPr/>
        <p:nvPr/>
      </p:nvGrpSpPr>
      <p:grpSpPr>
        <a:xfrm>
          <a:off x="0" y="0"/>
          <a:ext cx="0" cy="0"/>
          <a:chOff x="0" y="0"/>
          <a:chExt cx="0" cy="0"/>
        </a:xfrm>
      </p:grpSpPr>
      <p:sp>
        <p:nvSpPr>
          <p:cNvPr id="471" name="Google Shape;471;p59"/>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2" name="Google Shape;472;p59"/>
          <p:cNvSpPr txBox="1"/>
          <p:nvPr>
            <p:ph idx="1" type="body"/>
          </p:nvPr>
        </p:nvSpPr>
        <p:spPr>
          <a:xfrm>
            <a:off x="770011" y="1507254"/>
            <a:ext cx="10515600" cy="451832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292929"/>
              </a:buClr>
              <a:buSzPts val="2200"/>
              <a:buFont typeface="Arial"/>
              <a:buNone/>
            </a:pPr>
            <a:r>
              <a:rPr lang="en-US" sz="2200">
                <a:solidFill>
                  <a:srgbClr val="292929"/>
                </a:solidFill>
                <a:latin typeface="Arial"/>
                <a:ea typeface="Arial"/>
                <a:cs typeface="Arial"/>
                <a:sym typeface="Arial"/>
              </a:rPr>
              <a:t>We can conclude that:</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The larger the flight amount at a launch site, the greater the success rate at a launch site.</a:t>
            </a:r>
            <a:endParaRPr/>
          </a:p>
          <a:p>
            <a:pPr indent="-228600" lvl="0" marL="228600" marR="0" rtl="0" algn="l">
              <a:lnSpc>
                <a:spcPct val="100000"/>
              </a:lnSpc>
              <a:spcBef>
                <a:spcPts val="1400"/>
              </a:spcBef>
              <a:spcAft>
                <a:spcPts val="0"/>
              </a:spcAft>
              <a:buClr>
                <a:schemeClr val="dk1"/>
              </a:buClr>
              <a:buSzPts val="2200"/>
              <a:buFont typeface="Arial"/>
              <a:buChar char="•"/>
            </a:pPr>
            <a:r>
              <a:rPr lang="en-US" sz="2200">
                <a:solidFill>
                  <a:schemeClr val="dk1"/>
                </a:solidFill>
                <a:latin typeface="Arial"/>
                <a:ea typeface="Arial"/>
                <a:cs typeface="Arial"/>
                <a:sym typeface="Arial"/>
              </a:rPr>
              <a:t>Launch success rate started to increase in 2013 till 2020.</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Orbits </a:t>
            </a:r>
            <a:r>
              <a:rPr lang="en-US" sz="2200">
                <a:solidFill>
                  <a:schemeClr val="dk1"/>
                </a:solidFill>
                <a:latin typeface="Arial"/>
                <a:ea typeface="Arial"/>
                <a:cs typeface="Arial"/>
                <a:sym typeface="Arial"/>
              </a:rPr>
              <a:t>ES-L1, GEO, HEO, SSO, VLEO had the most success rate.</a:t>
            </a:r>
            <a:endParaRPr sz="2200">
              <a:solidFill>
                <a:srgbClr val="292929"/>
              </a:solidFill>
              <a:latin typeface="Arial"/>
              <a:ea typeface="Arial"/>
              <a:cs typeface="Arial"/>
              <a:sym typeface="Arial"/>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KSC LC-39A had the most successful launches of any sites.</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The Decision tree classifier is the best machine learning algorithm for this task.</a:t>
            </a:r>
            <a:endParaRPr/>
          </a:p>
          <a:p>
            <a:pPr indent="-88900" lvl="0" marL="228600" marR="0" rtl="0" algn="l">
              <a:lnSpc>
                <a:spcPct val="100000"/>
              </a:lnSpc>
              <a:spcBef>
                <a:spcPts val="1400"/>
              </a:spcBef>
              <a:spcAft>
                <a:spcPts val="0"/>
              </a:spcAft>
              <a:buClr>
                <a:schemeClr val="dk1"/>
              </a:buClr>
              <a:buSzPts val="2200"/>
              <a:buFont typeface="Arial"/>
              <a:buNone/>
            </a:pPr>
            <a:r>
              <a:t/>
            </a:r>
            <a:endParaRPr sz="2200">
              <a:solidFill>
                <a:srgbClr val="292929"/>
              </a:solidFill>
              <a:latin typeface="Arial"/>
              <a:ea typeface="Arial"/>
              <a:cs typeface="Arial"/>
              <a:sym typeface="Arial"/>
            </a:endParaRPr>
          </a:p>
        </p:txBody>
      </p:sp>
      <p:sp>
        <p:nvSpPr>
          <p:cNvPr id="473" name="Google Shape;473;p59"/>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Conclusions</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2" name="Shape 112"/>
        <p:cNvGrpSpPr/>
        <p:nvPr/>
      </p:nvGrpSpPr>
      <p:grpSpPr>
        <a:xfrm>
          <a:off x="0" y="0"/>
          <a:ext cx="0" cy="0"/>
          <a:chOff x="0" y="0"/>
          <a:chExt cx="0" cy="0"/>
        </a:xfrm>
      </p:grpSpPr>
      <p:sp>
        <p:nvSpPr>
          <p:cNvPr id="113" name="Google Shape;113;p19"/>
          <p:cNvSpPr txBox="1"/>
          <p:nvPr/>
        </p:nvSpPr>
        <p:spPr>
          <a:xfrm>
            <a:off x="368874" y="657600"/>
            <a:ext cx="7138200" cy="56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100">
                <a:solidFill>
                  <a:srgbClr val="888888"/>
                </a:solidFill>
              </a:rPr>
              <a:t>Methodology</a:t>
            </a:r>
            <a:endParaRPr sz="2700">
              <a:solidFill>
                <a:srgbClr val="888888"/>
              </a:solidFil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0"/>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20"/>
          <p:cNvSpPr txBox="1"/>
          <p:nvPr/>
        </p:nvSpPr>
        <p:spPr>
          <a:xfrm>
            <a:off x="770011" y="1580808"/>
            <a:ext cx="10104817" cy="5211877"/>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lnSpc>
                <a:spcPct val="120000"/>
              </a:lnSpc>
              <a:spcBef>
                <a:spcPts val="0"/>
              </a:spcBef>
              <a:spcAft>
                <a:spcPts val="0"/>
              </a:spcAft>
              <a:buClr>
                <a:srgbClr val="0B49CB"/>
              </a:buClr>
              <a:buSzPct val="100000"/>
              <a:buFont typeface="Arial"/>
              <a:buNone/>
            </a:pPr>
            <a:r>
              <a:rPr lang="en-US" sz="8800">
                <a:solidFill>
                  <a:srgbClr val="0B49CB"/>
                </a:solidFill>
                <a:latin typeface="Arial"/>
                <a:ea typeface="Arial"/>
                <a:cs typeface="Arial"/>
                <a:sym typeface="Arial"/>
              </a:rPr>
              <a:t>Executive Summary</a:t>
            </a:r>
            <a:endParaRPr/>
          </a:p>
          <a:p>
            <a:pPr indent="-228600" lvl="0" marL="228600" marR="0" rtl="0" algn="l">
              <a:lnSpc>
                <a:spcPct val="120000"/>
              </a:lnSpc>
              <a:spcBef>
                <a:spcPts val="1400"/>
              </a:spcBef>
              <a:spcAft>
                <a:spcPts val="0"/>
              </a:spcAft>
              <a:buClr>
                <a:srgbClr val="292929"/>
              </a:buClr>
              <a:buSzPct val="100000"/>
              <a:buFont typeface="Arial"/>
              <a:buChar char="•"/>
            </a:pPr>
            <a:r>
              <a:rPr lang="en-US" sz="8800">
                <a:solidFill>
                  <a:srgbClr val="292929"/>
                </a:solidFill>
                <a:latin typeface="Arial"/>
                <a:ea typeface="Arial"/>
                <a:cs typeface="Arial"/>
                <a:sym typeface="Arial"/>
              </a:rPr>
              <a:t>Data collection methodology:</a:t>
            </a:r>
            <a:endParaRPr/>
          </a:p>
          <a:p>
            <a:pPr indent="-228600" lvl="1" marL="685800" marR="0" rtl="0" algn="l">
              <a:lnSpc>
                <a:spcPct val="120000"/>
              </a:lnSpc>
              <a:spcBef>
                <a:spcPts val="1400"/>
              </a:spcBef>
              <a:spcAft>
                <a:spcPts val="0"/>
              </a:spcAft>
              <a:buClr>
                <a:srgbClr val="757070"/>
              </a:buClr>
              <a:buSzPct val="100000"/>
              <a:buFont typeface="Arial"/>
              <a:buChar char="•"/>
            </a:pPr>
            <a:r>
              <a:rPr b="0" i="0" lang="en-US" sz="7600" u="none" cap="none" strike="noStrike">
                <a:solidFill>
                  <a:srgbClr val="757070"/>
                </a:solidFill>
                <a:latin typeface="Arial"/>
                <a:ea typeface="Arial"/>
                <a:cs typeface="Arial"/>
                <a:sym typeface="Arial"/>
              </a:rPr>
              <a:t>Data was collected using SpaceX API and web scraping from Wikipedia. </a:t>
            </a:r>
            <a:endParaRPr/>
          </a:p>
          <a:p>
            <a:pPr indent="-228600" lvl="0" marL="228600" marR="0" rtl="0" algn="l">
              <a:lnSpc>
                <a:spcPct val="120000"/>
              </a:lnSpc>
              <a:spcBef>
                <a:spcPts val="1400"/>
              </a:spcBef>
              <a:spcAft>
                <a:spcPts val="0"/>
              </a:spcAft>
              <a:buClr>
                <a:srgbClr val="292929"/>
              </a:buClr>
              <a:buSzPct val="100000"/>
              <a:buFont typeface="Arial"/>
              <a:buChar char="•"/>
            </a:pPr>
            <a:r>
              <a:rPr lang="en-US" sz="8800">
                <a:solidFill>
                  <a:srgbClr val="292929"/>
                </a:solidFill>
                <a:latin typeface="Arial"/>
                <a:ea typeface="Arial"/>
                <a:cs typeface="Arial"/>
                <a:sym typeface="Arial"/>
              </a:rPr>
              <a:t>Perform data wrangling</a:t>
            </a:r>
            <a:endParaRPr/>
          </a:p>
          <a:p>
            <a:pPr indent="-228600" lvl="1" marL="685800" marR="0" rtl="0" algn="l">
              <a:lnSpc>
                <a:spcPct val="120000"/>
              </a:lnSpc>
              <a:spcBef>
                <a:spcPts val="1400"/>
              </a:spcBef>
              <a:spcAft>
                <a:spcPts val="0"/>
              </a:spcAft>
              <a:buClr>
                <a:srgbClr val="757070"/>
              </a:buClr>
              <a:buSzPct val="100000"/>
              <a:buFont typeface="Arial"/>
              <a:buChar char="•"/>
            </a:pPr>
            <a:r>
              <a:rPr b="0" i="0" lang="en-US" sz="7600" u="none" cap="none" strike="noStrike">
                <a:solidFill>
                  <a:srgbClr val="757070"/>
                </a:solidFill>
                <a:latin typeface="Arial"/>
                <a:ea typeface="Arial"/>
                <a:cs typeface="Arial"/>
                <a:sym typeface="Arial"/>
              </a:rPr>
              <a:t>One-hot encoding was applied to categorical features</a:t>
            </a:r>
            <a:endParaRPr/>
          </a:p>
          <a:p>
            <a:pPr indent="-228600" lvl="0" marL="228600" marR="0" rtl="0" algn="l">
              <a:lnSpc>
                <a:spcPct val="120000"/>
              </a:lnSpc>
              <a:spcBef>
                <a:spcPts val="1400"/>
              </a:spcBef>
              <a:spcAft>
                <a:spcPts val="0"/>
              </a:spcAft>
              <a:buClr>
                <a:srgbClr val="292929"/>
              </a:buClr>
              <a:buSzPct val="100000"/>
              <a:buFont typeface="Arial"/>
              <a:buChar char="•"/>
            </a:pPr>
            <a:r>
              <a:rPr lang="en-US" sz="8800">
                <a:solidFill>
                  <a:srgbClr val="292929"/>
                </a:solidFill>
                <a:latin typeface="Arial"/>
                <a:ea typeface="Arial"/>
                <a:cs typeface="Arial"/>
                <a:sym typeface="Arial"/>
              </a:rPr>
              <a:t>Perform exploratory data analysis (EDA) using visualization and SQL</a:t>
            </a:r>
            <a:endParaRPr/>
          </a:p>
          <a:p>
            <a:pPr indent="-228600" lvl="0" marL="228600" marR="0" rtl="0" algn="l">
              <a:lnSpc>
                <a:spcPct val="120000"/>
              </a:lnSpc>
              <a:spcBef>
                <a:spcPts val="1400"/>
              </a:spcBef>
              <a:spcAft>
                <a:spcPts val="0"/>
              </a:spcAft>
              <a:buClr>
                <a:srgbClr val="292929"/>
              </a:buClr>
              <a:buSzPct val="100000"/>
              <a:buFont typeface="Arial"/>
              <a:buChar char="•"/>
            </a:pPr>
            <a:r>
              <a:rPr lang="en-US" sz="8800">
                <a:solidFill>
                  <a:srgbClr val="292929"/>
                </a:solidFill>
                <a:latin typeface="Arial"/>
                <a:ea typeface="Arial"/>
                <a:cs typeface="Arial"/>
                <a:sym typeface="Arial"/>
              </a:rPr>
              <a:t>Perform interactive visual analytics using Folium and Plotly Dash</a:t>
            </a:r>
            <a:endParaRPr/>
          </a:p>
          <a:p>
            <a:pPr indent="-228600" lvl="0" marL="228600" marR="0" rtl="0" algn="l">
              <a:lnSpc>
                <a:spcPct val="120000"/>
              </a:lnSpc>
              <a:spcBef>
                <a:spcPts val="1400"/>
              </a:spcBef>
              <a:spcAft>
                <a:spcPts val="0"/>
              </a:spcAft>
              <a:buClr>
                <a:srgbClr val="292929"/>
              </a:buClr>
              <a:buSzPct val="100000"/>
              <a:buFont typeface="Arial"/>
              <a:buChar char="•"/>
            </a:pPr>
            <a:r>
              <a:rPr lang="en-US" sz="8800">
                <a:solidFill>
                  <a:srgbClr val="292929"/>
                </a:solidFill>
                <a:latin typeface="Arial"/>
                <a:ea typeface="Arial"/>
                <a:cs typeface="Arial"/>
                <a:sym typeface="Arial"/>
              </a:rPr>
              <a:t>Perform predictive analysis using classification models</a:t>
            </a:r>
            <a:endParaRPr/>
          </a:p>
          <a:p>
            <a:pPr indent="-228600" lvl="1" marL="685800" marR="0" rtl="0" algn="l">
              <a:lnSpc>
                <a:spcPct val="120000"/>
              </a:lnSpc>
              <a:spcBef>
                <a:spcPts val="1400"/>
              </a:spcBef>
              <a:spcAft>
                <a:spcPts val="0"/>
              </a:spcAft>
              <a:buClr>
                <a:srgbClr val="757070"/>
              </a:buClr>
              <a:buSzPct val="100000"/>
              <a:buFont typeface="Arial"/>
              <a:buChar char="•"/>
            </a:pPr>
            <a:r>
              <a:rPr b="0" i="0" lang="en-US" sz="7600" u="none" cap="none" strike="noStrike">
                <a:solidFill>
                  <a:srgbClr val="757070"/>
                </a:solidFill>
                <a:latin typeface="Arial"/>
                <a:ea typeface="Arial"/>
                <a:cs typeface="Arial"/>
                <a:sym typeface="Arial"/>
              </a:rPr>
              <a:t>How to build, tune, evaluate classification models</a:t>
            </a:r>
            <a:endParaRPr/>
          </a:p>
          <a:p>
            <a:pPr indent="-88900" lvl="0" marL="228600" marR="0" rtl="0" algn="l">
              <a:lnSpc>
                <a:spcPct val="120000"/>
              </a:lnSpc>
              <a:spcBef>
                <a:spcPts val="1400"/>
              </a:spcBef>
              <a:spcAft>
                <a:spcPts val="0"/>
              </a:spcAft>
              <a:buClr>
                <a:srgbClr val="0070C0"/>
              </a:buClr>
              <a:buSzPct val="100000"/>
              <a:buFont typeface="Arial"/>
              <a:buNone/>
            </a:pPr>
            <a:r>
              <a:t/>
            </a:r>
            <a:endParaRPr sz="8800">
              <a:solidFill>
                <a:srgbClr val="292929"/>
              </a:solidFill>
              <a:latin typeface="Arial"/>
              <a:ea typeface="Arial"/>
              <a:cs typeface="Arial"/>
              <a:sym typeface="Arial"/>
            </a:endParaRPr>
          </a:p>
          <a:p>
            <a:pPr indent="-193675" lvl="0" marL="228600" marR="0" rtl="0" algn="l">
              <a:lnSpc>
                <a:spcPct val="100000"/>
              </a:lnSpc>
              <a:spcBef>
                <a:spcPts val="1400"/>
              </a:spcBef>
              <a:spcAft>
                <a:spcPts val="0"/>
              </a:spcAft>
              <a:buClr>
                <a:srgbClr val="0070C0"/>
              </a:buClr>
              <a:buSzPct val="100000"/>
              <a:buFont typeface="Arial"/>
              <a:buNone/>
            </a:pPr>
            <a:r>
              <a:t/>
            </a:r>
            <a:endParaRPr sz="2200">
              <a:solidFill>
                <a:srgbClr val="292929"/>
              </a:solidFill>
              <a:latin typeface="Arial"/>
              <a:ea typeface="Arial"/>
              <a:cs typeface="Arial"/>
              <a:sym typeface="Arial"/>
            </a:endParaRPr>
          </a:p>
          <a:p>
            <a:pPr indent="-193675" lvl="0" marL="228600" marR="0" rtl="0" algn="l">
              <a:lnSpc>
                <a:spcPct val="100000"/>
              </a:lnSpc>
              <a:spcBef>
                <a:spcPts val="1400"/>
              </a:spcBef>
              <a:spcAft>
                <a:spcPts val="0"/>
              </a:spcAft>
              <a:buClr>
                <a:srgbClr val="0070C0"/>
              </a:buClr>
              <a:buSzPct val="100000"/>
              <a:buFont typeface="Arial"/>
              <a:buNone/>
            </a:pPr>
            <a:r>
              <a:t/>
            </a:r>
            <a:endParaRPr sz="2200">
              <a:solidFill>
                <a:srgbClr val="292929"/>
              </a:solidFill>
              <a:latin typeface="Arial"/>
              <a:ea typeface="Arial"/>
              <a:cs typeface="Arial"/>
              <a:sym typeface="Arial"/>
            </a:endParaRPr>
          </a:p>
          <a:p>
            <a:pPr indent="-193675" lvl="0" marL="228600" marR="0" rtl="0" algn="l">
              <a:lnSpc>
                <a:spcPct val="100000"/>
              </a:lnSpc>
              <a:spcBef>
                <a:spcPts val="1400"/>
              </a:spcBef>
              <a:spcAft>
                <a:spcPts val="0"/>
              </a:spcAft>
              <a:buClr>
                <a:srgbClr val="0070C0"/>
              </a:buClr>
              <a:buSzPct val="100000"/>
              <a:buFont typeface="Arial"/>
              <a:buNone/>
            </a:pPr>
            <a:r>
              <a:t/>
            </a:r>
            <a:endParaRPr sz="2200">
              <a:solidFill>
                <a:srgbClr val="292929"/>
              </a:solidFill>
              <a:latin typeface="Arial"/>
              <a:ea typeface="Arial"/>
              <a:cs typeface="Arial"/>
              <a:sym typeface="Arial"/>
            </a:endParaRPr>
          </a:p>
          <a:p>
            <a:pPr indent="-193675" lvl="0" marL="228600" marR="0" rtl="0" algn="l">
              <a:lnSpc>
                <a:spcPct val="100000"/>
              </a:lnSpc>
              <a:spcBef>
                <a:spcPts val="1400"/>
              </a:spcBef>
              <a:spcAft>
                <a:spcPts val="0"/>
              </a:spcAft>
              <a:buClr>
                <a:srgbClr val="0070C0"/>
              </a:buClr>
              <a:buSzPct val="100000"/>
              <a:buFont typeface="Arial"/>
              <a:buNone/>
            </a:pPr>
            <a:r>
              <a:t/>
            </a:r>
            <a:endParaRPr sz="2200">
              <a:solidFill>
                <a:srgbClr val="292929"/>
              </a:solidFill>
              <a:latin typeface="Arial"/>
              <a:ea typeface="Arial"/>
              <a:cs typeface="Arial"/>
              <a:sym typeface="Arial"/>
            </a:endParaRPr>
          </a:p>
        </p:txBody>
      </p:sp>
      <p:sp>
        <p:nvSpPr>
          <p:cNvPr id="121" name="Google Shape;121;p20"/>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Methodology</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21"/>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7" name="Google Shape;127;p21"/>
          <p:cNvSpPr txBox="1"/>
          <p:nvPr>
            <p:ph idx="1" type="body"/>
          </p:nvPr>
        </p:nvSpPr>
        <p:spPr>
          <a:xfrm>
            <a:off x="770011" y="1403131"/>
            <a:ext cx="10218555" cy="4773832"/>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100000"/>
              </a:lnSpc>
              <a:spcBef>
                <a:spcPts val="0"/>
              </a:spcBef>
              <a:spcAft>
                <a:spcPts val="0"/>
              </a:spcAft>
              <a:buClr>
                <a:srgbClr val="292929"/>
              </a:buClr>
              <a:buSzPts val="2200"/>
              <a:buFont typeface="Arial"/>
              <a:buChar char="•"/>
            </a:pPr>
            <a:r>
              <a:rPr b="0" i="0" lang="en-US" sz="2200" u="none" cap="none" strike="noStrike">
                <a:solidFill>
                  <a:srgbClr val="292929"/>
                </a:solidFill>
                <a:latin typeface="Arial"/>
                <a:ea typeface="Arial"/>
                <a:cs typeface="Arial"/>
                <a:sym typeface="Arial"/>
              </a:rPr>
              <a:t>The data was collected using various methods</a:t>
            </a:r>
            <a:endParaRPr/>
          </a:p>
          <a:p>
            <a:pPr indent="-228600" lvl="1" marL="685800" marR="0" rtl="0" algn="just">
              <a:lnSpc>
                <a:spcPct val="100000"/>
              </a:lnSpc>
              <a:spcBef>
                <a:spcPts val="1400"/>
              </a:spcBef>
              <a:spcAft>
                <a:spcPts val="0"/>
              </a:spcAft>
              <a:buClr>
                <a:srgbClr val="292929"/>
              </a:buClr>
              <a:buSzPts val="1900"/>
              <a:buFont typeface="Arial"/>
              <a:buChar char="-"/>
            </a:pPr>
            <a:r>
              <a:rPr b="0" i="0" lang="en-US" sz="1900" u="none" cap="none" strike="noStrike">
                <a:solidFill>
                  <a:srgbClr val="292929"/>
                </a:solidFill>
                <a:latin typeface="Arial"/>
                <a:ea typeface="Arial"/>
                <a:cs typeface="Arial"/>
                <a:sym typeface="Arial"/>
              </a:rPr>
              <a:t>Data collection was done using get request to the SpaceX API.</a:t>
            </a:r>
            <a:endParaRPr/>
          </a:p>
          <a:p>
            <a:pPr indent="-228600" lvl="1" marL="685800" marR="0" rtl="0" algn="just">
              <a:lnSpc>
                <a:spcPct val="100000"/>
              </a:lnSpc>
              <a:spcBef>
                <a:spcPts val="1400"/>
              </a:spcBef>
              <a:spcAft>
                <a:spcPts val="0"/>
              </a:spcAft>
              <a:buClr>
                <a:srgbClr val="292929"/>
              </a:buClr>
              <a:buSzPts val="1900"/>
              <a:buFont typeface="Arial"/>
              <a:buChar char="-"/>
            </a:pPr>
            <a:r>
              <a:rPr b="0" i="0" lang="en-US" sz="1900" u="none" cap="none" strike="noStrike">
                <a:solidFill>
                  <a:srgbClr val="292929"/>
                </a:solidFill>
                <a:latin typeface="Arial"/>
                <a:ea typeface="Arial"/>
                <a:cs typeface="Arial"/>
                <a:sym typeface="Arial"/>
              </a:rPr>
              <a:t>Next, we decoded the response content as a Json using .json() function call and turn it into a pandas dataframe using .json_normalize().</a:t>
            </a:r>
            <a:endParaRPr/>
          </a:p>
          <a:p>
            <a:pPr indent="-228600" lvl="1" marL="685800" marR="0" rtl="0" algn="just">
              <a:lnSpc>
                <a:spcPct val="100000"/>
              </a:lnSpc>
              <a:spcBef>
                <a:spcPts val="1400"/>
              </a:spcBef>
              <a:spcAft>
                <a:spcPts val="0"/>
              </a:spcAft>
              <a:buClr>
                <a:srgbClr val="292929"/>
              </a:buClr>
              <a:buSzPts val="1900"/>
              <a:buFont typeface="Arial"/>
              <a:buChar char="-"/>
            </a:pPr>
            <a:r>
              <a:rPr b="0" i="0" lang="en-US" sz="1900" u="none" cap="none" strike="noStrike">
                <a:solidFill>
                  <a:srgbClr val="292929"/>
                </a:solidFill>
                <a:latin typeface="Arial"/>
                <a:ea typeface="Arial"/>
                <a:cs typeface="Arial"/>
                <a:sym typeface="Arial"/>
              </a:rPr>
              <a:t>We then cleaned the data, checked for missing values and fill in missing values where necessary.</a:t>
            </a:r>
            <a:endParaRPr/>
          </a:p>
          <a:p>
            <a:pPr indent="-228600" lvl="1" marL="685800" marR="0" rtl="0" algn="just">
              <a:lnSpc>
                <a:spcPct val="100000"/>
              </a:lnSpc>
              <a:spcBef>
                <a:spcPts val="1400"/>
              </a:spcBef>
              <a:spcAft>
                <a:spcPts val="0"/>
              </a:spcAft>
              <a:buClr>
                <a:srgbClr val="292929"/>
              </a:buClr>
              <a:buSzPts val="1900"/>
              <a:buFont typeface="Arial"/>
              <a:buChar char="-"/>
            </a:pPr>
            <a:r>
              <a:rPr b="0" i="0" lang="en-US" sz="1900" u="none" cap="none" strike="noStrike">
                <a:solidFill>
                  <a:srgbClr val="292929"/>
                </a:solidFill>
                <a:latin typeface="Arial"/>
                <a:ea typeface="Arial"/>
                <a:cs typeface="Arial"/>
                <a:sym typeface="Arial"/>
              </a:rPr>
              <a:t>In addition, we performed web scraping from Wikipedia for Falcon 9 launch records with BeautifulSoup. </a:t>
            </a:r>
            <a:endParaRPr/>
          </a:p>
          <a:p>
            <a:pPr indent="-228600" lvl="1" marL="685800" marR="0" rtl="0" algn="just">
              <a:lnSpc>
                <a:spcPct val="100000"/>
              </a:lnSpc>
              <a:spcBef>
                <a:spcPts val="1400"/>
              </a:spcBef>
              <a:spcAft>
                <a:spcPts val="0"/>
              </a:spcAft>
              <a:buClr>
                <a:srgbClr val="292929"/>
              </a:buClr>
              <a:buSzPts val="1900"/>
              <a:buFont typeface="Arial"/>
              <a:buChar char="-"/>
            </a:pPr>
            <a:r>
              <a:rPr b="0" i="0" lang="en-US" sz="1900" u="none" cap="none" strike="noStrike">
                <a:solidFill>
                  <a:srgbClr val="292929"/>
                </a:solidFill>
                <a:latin typeface="Arial"/>
                <a:ea typeface="Arial"/>
                <a:cs typeface="Arial"/>
                <a:sym typeface="Arial"/>
              </a:rPr>
              <a:t>The objective was to extract the launch records as HTML table, parse the table and convert it to a pandas dataframe for future analysis.</a:t>
            </a:r>
            <a:endParaRPr/>
          </a:p>
          <a:p>
            <a:pPr indent="-114300" lvl="1" marL="685800" marR="0" rtl="0" algn="l">
              <a:lnSpc>
                <a:spcPct val="100000"/>
              </a:lnSpc>
              <a:spcBef>
                <a:spcPts val="1400"/>
              </a:spcBef>
              <a:spcAft>
                <a:spcPts val="0"/>
              </a:spcAft>
              <a:buClr>
                <a:schemeClr val="dk1"/>
              </a:buClr>
              <a:buSzPts val="1800"/>
              <a:buFont typeface="Arial"/>
              <a:buNone/>
            </a:pPr>
            <a:r>
              <a:t/>
            </a:r>
            <a:endParaRPr b="0" i="0" sz="1800" u="none" cap="none" strike="noStrike">
              <a:solidFill>
                <a:srgbClr val="292929"/>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28" name="Google Shape;128;p21"/>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Data Collection</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2"/>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22"/>
          <p:cNvSpPr txBox="1"/>
          <p:nvPr>
            <p:ph idx="1" type="body"/>
          </p:nvPr>
        </p:nvSpPr>
        <p:spPr>
          <a:xfrm>
            <a:off x="820738" y="1800225"/>
            <a:ext cx="4640263" cy="42259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292929"/>
              </a:buClr>
              <a:buSzPts val="2200"/>
              <a:buFont typeface="Arial"/>
              <a:buChar char="•"/>
            </a:pPr>
            <a:r>
              <a:rPr b="0" i="0" lang="en-US" sz="2200" u="none" cap="none" strike="noStrike">
                <a:solidFill>
                  <a:srgbClr val="292929"/>
                </a:solidFill>
                <a:latin typeface="Arial"/>
                <a:ea typeface="Arial"/>
                <a:cs typeface="Arial"/>
                <a:sym typeface="Arial"/>
              </a:rPr>
              <a:t>We used the get request to the SpaceX API to collect data, clean the requested data and did some basic data wrangling and formatting.</a:t>
            </a:r>
            <a:endParaRPr b="0" i="0" sz="2200" u="none" cap="none" strike="noStrike">
              <a:solidFill>
                <a:srgbClr val="292929"/>
              </a:solidFill>
              <a:latin typeface="Arial"/>
              <a:ea typeface="Arial"/>
              <a:cs typeface="Arial"/>
              <a:sym typeface="Arial"/>
            </a:endParaRPr>
          </a:p>
          <a:p>
            <a:pPr indent="-228600" lvl="0" marL="228600" marR="0" rtl="0" algn="l">
              <a:lnSpc>
                <a:spcPct val="100000"/>
              </a:lnSpc>
              <a:spcBef>
                <a:spcPts val="1400"/>
              </a:spcBef>
              <a:spcAft>
                <a:spcPts val="0"/>
              </a:spcAft>
              <a:buClr>
                <a:srgbClr val="292929"/>
              </a:buClr>
              <a:buSzPts val="2200"/>
              <a:buFont typeface="Arial"/>
              <a:buChar char="•"/>
            </a:pPr>
            <a:r>
              <a:rPr b="0" i="0" lang="en-US" sz="2200" u="none" cap="none" strike="noStrike">
                <a:solidFill>
                  <a:srgbClr val="292929"/>
                </a:solidFill>
                <a:latin typeface="Arial"/>
                <a:ea typeface="Arial"/>
                <a:cs typeface="Arial"/>
                <a:sym typeface="Arial"/>
              </a:rPr>
              <a:t>The link to the notebook is </a:t>
            </a:r>
            <a:r>
              <a:rPr b="0" i="0" lang="en-US" sz="2200" u="none" cap="none" strike="noStrike">
                <a:solidFill>
                  <a:srgbClr val="1C7DDB"/>
                </a:solidFill>
                <a:latin typeface="Arial"/>
                <a:ea typeface="Arial"/>
                <a:cs typeface="Arial"/>
                <a:sym typeface="Arial"/>
              </a:rPr>
              <a:t>https://github.com/chuksoo/IBM-Data-Science-Capstone-SpaceX/blob/main/Data%20Collection%20API.ipynb.</a:t>
            </a:r>
            <a:endParaRPr b="0" i="0" sz="2200" u="none" cap="none" strike="noStrike">
              <a:solidFill>
                <a:srgbClr val="292929"/>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35" name="Google Shape;135;p22"/>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Data Collection – SpaceX API</a:t>
            </a:r>
            <a:endParaRPr/>
          </a:p>
        </p:txBody>
      </p:sp>
      <p:pic>
        <p:nvPicPr>
          <p:cNvPr id="136" name="Google Shape;136;p22"/>
          <p:cNvPicPr preferRelativeResize="0"/>
          <p:nvPr/>
        </p:nvPicPr>
        <p:blipFill rotWithShape="1">
          <a:blip r:embed="rId4">
            <a:alphaModFix/>
          </a:blip>
          <a:srcRect b="0" l="0" r="0" t="0"/>
          <a:stretch/>
        </p:blipFill>
        <p:spPr>
          <a:xfrm>
            <a:off x="6518511" y="1499088"/>
            <a:ext cx="4861273" cy="45270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3"/>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23"/>
          <p:cNvSpPr txBox="1"/>
          <p:nvPr>
            <p:ph idx="1" type="body"/>
          </p:nvPr>
        </p:nvSpPr>
        <p:spPr>
          <a:xfrm>
            <a:off x="820738" y="1477108"/>
            <a:ext cx="4655614" cy="468984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applied web scrapping to webscrap Falcon 9 launch records with BeautifulSoup </a:t>
            </a:r>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We parsed the table and converted it into a pandas dataframe.</a:t>
            </a:r>
            <a:endParaRPr sz="2200">
              <a:solidFill>
                <a:srgbClr val="292929"/>
              </a:solidFill>
              <a:latin typeface="Arial"/>
              <a:ea typeface="Arial"/>
              <a:cs typeface="Arial"/>
              <a:sym typeface="Arial"/>
            </a:endParaRPr>
          </a:p>
          <a:p>
            <a:pPr indent="-228600" lvl="0" marL="228600" marR="0" rtl="0" algn="l">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The link to the notebook is </a:t>
            </a:r>
            <a:r>
              <a:rPr lang="en-US" sz="2200">
                <a:solidFill>
                  <a:srgbClr val="1C7DDB"/>
                </a:solidFill>
                <a:latin typeface="Arial"/>
                <a:ea typeface="Arial"/>
                <a:cs typeface="Arial"/>
                <a:sym typeface="Arial"/>
              </a:rPr>
              <a:t>https://github.com/chuksoo/IBM-Data-Science-Capstone-SpaceX/blob/main/Data%20Collection%20with%20Web%20Scraping.ipynb.</a:t>
            </a:r>
            <a:endParaRPr sz="2200">
              <a:solidFill>
                <a:srgbClr val="292929"/>
              </a:solidFill>
              <a:latin typeface="Arial"/>
              <a:ea typeface="Arial"/>
              <a:cs typeface="Arial"/>
              <a:sym typeface="Arial"/>
            </a:endParaRPr>
          </a:p>
        </p:txBody>
      </p:sp>
      <p:sp>
        <p:nvSpPr>
          <p:cNvPr id="143" name="Google Shape;143;p23"/>
          <p:cNvSpPr txBox="1"/>
          <p:nvPr/>
        </p:nvSpPr>
        <p:spPr>
          <a:xfrm>
            <a:off x="770011" y="5386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05493"/>
              </a:buClr>
              <a:buSzPct val="100000"/>
              <a:buFont typeface="IBM Plex Mono SemiBold"/>
              <a:buNone/>
            </a:pPr>
            <a:r>
              <a:t/>
            </a:r>
            <a:endParaRPr sz="4000">
              <a:solidFill>
                <a:srgbClr val="1C7DDB"/>
              </a:solidFill>
              <a:latin typeface="Arial"/>
              <a:ea typeface="Arial"/>
              <a:cs typeface="Arial"/>
              <a:sym typeface="Arial"/>
            </a:endParaRPr>
          </a:p>
        </p:txBody>
      </p:sp>
      <p:sp>
        <p:nvSpPr>
          <p:cNvPr id="144" name="Google Shape;144;p23"/>
          <p:cNvSpPr txBox="1"/>
          <p:nvPr/>
        </p:nvSpPr>
        <p:spPr>
          <a:xfrm>
            <a:off x="922411" y="691050"/>
            <a:ext cx="10515600" cy="549049"/>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Data Collection - Scraping</a:t>
            </a:r>
            <a:endParaRPr sz="4000">
              <a:solidFill>
                <a:srgbClr val="0B49CB"/>
              </a:solidFill>
              <a:latin typeface="IBM Plex Mono SemiBold"/>
              <a:ea typeface="IBM Plex Mono SemiBold"/>
              <a:cs typeface="IBM Plex Mono SemiBold"/>
              <a:sym typeface="IBM Plex Mono SemiBold"/>
            </a:endParaRPr>
          </a:p>
        </p:txBody>
      </p:sp>
      <p:sp>
        <p:nvSpPr>
          <p:cNvPr id="145" name="Google Shape;145;p23"/>
          <p:cNvSpPr txBox="1"/>
          <p:nvPr/>
        </p:nvSpPr>
        <p:spPr>
          <a:xfrm>
            <a:off x="5910262" y="1477108"/>
            <a:ext cx="4556797" cy="4689842"/>
          </a:xfrm>
          <a:prstGeom prst="rect">
            <a:avLst/>
          </a:prstGeom>
          <a:noFill/>
          <a:ln cap="flat" cmpd="sng" w="9525">
            <a:solidFill>
              <a:srgbClr val="0B49CB"/>
            </a:solidFill>
            <a:prstDash val="dash"/>
            <a:round/>
            <a:headEnd len="sm" w="sm" type="none"/>
            <a:tailEnd len="sm" w="sm" type="none"/>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None/>
            </a:pPr>
            <a:r>
              <a:t/>
            </a:r>
            <a:endParaRPr sz="2200">
              <a:solidFill>
                <a:srgbClr val="1C7DDB"/>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200"/>
              <a:buFont typeface="Arial"/>
              <a:buNone/>
            </a:pPr>
            <a:r>
              <a:t/>
            </a:r>
            <a:endParaRPr sz="2200">
              <a:solidFill>
                <a:srgbClr val="1C7DDB"/>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200"/>
              <a:buFont typeface="Arial"/>
              <a:buNone/>
            </a:pPr>
            <a:r>
              <a:t/>
            </a:r>
            <a:endParaRPr sz="2200">
              <a:solidFill>
                <a:srgbClr val="1C7DDB"/>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200"/>
              <a:buFont typeface="Arial"/>
              <a:buNone/>
            </a:pPr>
            <a:r>
              <a:t/>
            </a:r>
            <a:endParaRPr sz="2200">
              <a:solidFill>
                <a:srgbClr val="1C7DDB"/>
              </a:solidFill>
              <a:latin typeface="Arial"/>
              <a:ea typeface="Arial"/>
              <a:cs typeface="Arial"/>
              <a:sym typeface="Arial"/>
            </a:endParaRPr>
          </a:p>
        </p:txBody>
      </p:sp>
      <p:pic>
        <p:nvPicPr>
          <p:cNvPr id="146" name="Google Shape;146;p23"/>
          <p:cNvPicPr preferRelativeResize="0"/>
          <p:nvPr/>
        </p:nvPicPr>
        <p:blipFill rotWithShape="1">
          <a:blip r:embed="rId4">
            <a:alphaModFix/>
          </a:blip>
          <a:srcRect b="0" l="0" r="0" t="0"/>
          <a:stretch/>
        </p:blipFill>
        <p:spPr>
          <a:xfrm>
            <a:off x="5910262" y="1447559"/>
            <a:ext cx="4655614" cy="47788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