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83" r:id="rId12"/>
    <p:sldId id="267" r:id="rId13"/>
    <p:sldId id="268" r:id="rId14"/>
    <p:sldId id="269" r:id="rId15"/>
    <p:sldId id="275" r:id="rId16"/>
    <p:sldId id="276" r:id="rId17"/>
    <p:sldId id="271" r:id="rId18"/>
    <p:sldId id="280" r:id="rId19"/>
    <p:sldId id="282" r:id="rId20"/>
    <p:sldId id="279" r:id="rId21"/>
    <p:sldId id="270" r:id="rId22"/>
    <p:sldId id="278" r:id="rId23"/>
    <p:sldId id="274" r:id="rId24"/>
    <p:sldId id="277" r:id="rId25"/>
    <p:sldId id="272"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6907-3CD5-E5D4-C3EE-D69F36366900}"/>
              </a:ext>
            </a:extLst>
          </p:cNvPr>
          <p:cNvSpPr>
            <a:spLocks noGrp="1"/>
          </p:cNvSpPr>
          <p:nvPr>
            <p:ph type="ctrTitle"/>
          </p:nvPr>
        </p:nvSpPr>
        <p:spPr>
          <a:xfrm>
            <a:off x="1066800" y="1689394"/>
            <a:ext cx="10058400" cy="2601869"/>
          </a:xfrm>
        </p:spPr>
        <p:txBody>
          <a:bodyPr>
            <a:normAutofit/>
          </a:bodyPr>
          <a:lstStyle/>
          <a:p>
            <a:pPr algn="ctr"/>
            <a:r>
              <a:rPr lang="en-IN" sz="6000" b="1">
                <a:solidFill>
                  <a:schemeClr val="tx1"/>
                </a:solidFill>
                <a:latin typeface="Calibri Light"/>
                <a:cs typeface="Calibri Light"/>
              </a:rPr>
              <a:t>IMAGE SHAPE PREDICTION AND DETECTION</a:t>
            </a:r>
          </a:p>
        </p:txBody>
      </p:sp>
    </p:spTree>
    <p:extLst>
      <p:ext uri="{BB962C8B-B14F-4D97-AF65-F5344CB8AC3E}">
        <p14:creationId xmlns:p14="http://schemas.microsoft.com/office/powerpoint/2010/main" val="192693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730A-9E3D-22C8-8915-B1F67A00B25F}"/>
              </a:ext>
            </a:extLst>
          </p:cNvPr>
          <p:cNvSpPr>
            <a:spLocks noGrp="1"/>
          </p:cNvSpPr>
          <p:nvPr>
            <p:ph type="title"/>
          </p:nvPr>
        </p:nvSpPr>
        <p:spPr/>
        <p:txBody>
          <a:bodyPr/>
          <a:lstStyle/>
          <a:p>
            <a:r>
              <a:rPr lang="en-IN" b="1">
                <a:solidFill>
                  <a:schemeClr val="tx1"/>
                </a:solidFill>
              </a:rPr>
              <a:t>NOVALITY</a:t>
            </a:r>
          </a:p>
        </p:txBody>
      </p:sp>
      <p:sp>
        <p:nvSpPr>
          <p:cNvPr id="3" name="Content Placeholder 2">
            <a:extLst>
              <a:ext uri="{FF2B5EF4-FFF2-40B4-BE49-F238E27FC236}">
                <a16:creationId xmlns:a16="http://schemas.microsoft.com/office/drawing/2014/main" id="{8D0C3E24-9C54-8DEA-3BF8-8343F1E63575}"/>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Self-activin size detection of un known body</a:t>
            </a:r>
          </a:p>
          <a:p>
            <a:pPr>
              <a:buFont typeface="Arial" panose="020B0604020202020204" pitchFamily="34" charset="0"/>
              <a:buChar char="•"/>
            </a:pPr>
            <a:r>
              <a:rPr lang="en-US" dirty="0">
                <a:solidFill>
                  <a:schemeClr val="tx1"/>
                </a:solidFill>
              </a:rPr>
              <a:t>Dimensions prediction</a:t>
            </a:r>
          </a:p>
          <a:p>
            <a:pPr>
              <a:buFont typeface="Arial" panose="020B0604020202020204" pitchFamily="34" charset="0"/>
              <a:buChar char="•"/>
            </a:pPr>
            <a:r>
              <a:rPr lang="en-US" dirty="0">
                <a:solidFill>
                  <a:schemeClr val="tx1"/>
                </a:solidFill>
              </a:rPr>
              <a:t>Accurate assessment of dimensions of the object</a:t>
            </a:r>
          </a:p>
          <a:p>
            <a:pPr>
              <a:buFont typeface="Arial" panose="020B0604020202020204" pitchFamily="34" charset="0"/>
              <a:buChar char="•"/>
            </a:pPr>
            <a:r>
              <a:rPr lang="en-US" dirty="0">
                <a:solidFill>
                  <a:schemeClr val="tx1"/>
                </a:solidFill>
              </a:rPr>
              <a:t>Shape predictions</a:t>
            </a:r>
          </a:p>
          <a:p>
            <a:pPr>
              <a:buFont typeface="Arial" panose="020B0604020202020204" pitchFamily="34" charset="0"/>
              <a:buChar char="•"/>
            </a:pPr>
            <a:r>
              <a:rPr lang="en-US" dirty="0">
                <a:solidFill>
                  <a:schemeClr val="tx1"/>
                </a:solidFill>
              </a:rPr>
              <a:t>Predicting the type of the object</a:t>
            </a:r>
            <a:endParaRPr lang="en-IN" dirty="0">
              <a:solidFill>
                <a:schemeClr val="tx1"/>
              </a:solidFill>
            </a:endParaRPr>
          </a:p>
        </p:txBody>
      </p:sp>
    </p:spTree>
    <p:extLst>
      <p:ext uri="{BB962C8B-B14F-4D97-AF65-F5344CB8AC3E}">
        <p14:creationId xmlns:p14="http://schemas.microsoft.com/office/powerpoint/2010/main" val="233947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5612-9583-2239-6616-063922D11466}"/>
              </a:ext>
            </a:extLst>
          </p:cNvPr>
          <p:cNvSpPr>
            <a:spLocks noGrp="1"/>
          </p:cNvSpPr>
          <p:nvPr>
            <p:ph type="title"/>
          </p:nvPr>
        </p:nvSpPr>
        <p:spPr/>
        <p:txBody>
          <a:bodyPr/>
          <a:lstStyle/>
          <a:p>
            <a:r>
              <a:rPr lang="en-IN" b="1" dirty="0">
                <a:solidFill>
                  <a:schemeClr val="tx1"/>
                </a:solidFill>
              </a:rPr>
              <a:t>ARCHITECTURE</a:t>
            </a:r>
          </a:p>
        </p:txBody>
      </p:sp>
      <p:pic>
        <p:nvPicPr>
          <p:cNvPr id="5" name="Content Placeholder 4">
            <a:extLst>
              <a:ext uri="{FF2B5EF4-FFF2-40B4-BE49-F238E27FC236}">
                <a16:creationId xmlns:a16="http://schemas.microsoft.com/office/drawing/2014/main" id="{B26A62FD-2526-6959-4237-C0B8C7B11031}"/>
              </a:ext>
            </a:extLst>
          </p:cNvPr>
          <p:cNvPicPr>
            <a:picLocks noGrp="1" noChangeAspect="1"/>
          </p:cNvPicPr>
          <p:nvPr>
            <p:ph idx="1"/>
          </p:nvPr>
        </p:nvPicPr>
        <p:blipFill>
          <a:blip r:embed="rId2"/>
          <a:stretch>
            <a:fillRect/>
          </a:stretch>
        </p:blipFill>
        <p:spPr>
          <a:xfrm>
            <a:off x="2693438" y="1846263"/>
            <a:ext cx="6865450" cy="4022725"/>
          </a:xfrm>
        </p:spPr>
      </p:pic>
    </p:spTree>
    <p:extLst>
      <p:ext uri="{BB962C8B-B14F-4D97-AF65-F5344CB8AC3E}">
        <p14:creationId xmlns:p14="http://schemas.microsoft.com/office/powerpoint/2010/main" val="26508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4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4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266959E8-3AB8-D587-6B16-8D02EAB6924A}"/>
              </a:ext>
            </a:extLst>
          </p:cNvPr>
          <p:cNvPicPr>
            <a:picLocks noChangeAspect="1"/>
          </p:cNvPicPr>
          <p:nvPr/>
        </p:nvPicPr>
        <p:blipFill rotWithShape="1">
          <a:blip r:embed="rId2"/>
          <a:srcRect r="310"/>
          <a:stretch/>
        </p:blipFill>
        <p:spPr>
          <a:xfrm>
            <a:off x="1886807" y="640080"/>
            <a:ext cx="3770051" cy="5577840"/>
          </a:xfrm>
          <a:prstGeom prst="rect">
            <a:avLst/>
          </a:prstGeom>
        </p:spPr>
      </p:pic>
      <p:sp>
        <p:nvSpPr>
          <p:cNvPr id="41" name="Rectangle 4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86B96DF1-8B87-4456-85D8-A0EB2C9A3C86}"/>
              </a:ext>
            </a:extLst>
          </p:cNvPr>
          <p:cNvSpPr txBox="1"/>
          <p:nvPr/>
        </p:nvSpPr>
        <p:spPr>
          <a:xfrm>
            <a:off x="8096885" y="640080"/>
            <a:ext cx="3659246" cy="29260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pPr>
            <a:r>
              <a:rPr lang="en-US" sz="4400" b="1" spc="-50">
                <a:solidFill>
                  <a:srgbClr val="FFFFFF"/>
                </a:solidFill>
                <a:latin typeface="+mj-lt"/>
                <a:ea typeface="+mj-ea"/>
                <a:cs typeface="+mj-cs"/>
              </a:rPr>
              <a:t>ACTIVITY DIAGRAM</a:t>
            </a:r>
          </a:p>
        </p:txBody>
      </p:sp>
      <p:sp>
        <p:nvSpPr>
          <p:cNvPr id="43" name="Rectangle 47">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rgbClr val="D88EFE"/>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675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AC540D1-850C-995B-6CDF-3DDFEBAD1F54}"/>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defTabSz="914400">
              <a:lnSpc>
                <a:spcPct val="90000"/>
              </a:lnSpc>
              <a:spcAft>
                <a:spcPts val="600"/>
              </a:spcAft>
              <a:buClr>
                <a:schemeClr val="accent1"/>
              </a:buClr>
              <a:buFont typeface="Calibri" panose="020F0502020204030204" pitchFamily="34" charset="0"/>
            </a:pPr>
            <a:r>
              <a:rPr lang="en-US" sz="4800" b="1">
                <a:solidFill>
                  <a:srgbClr val="FFFFFF"/>
                </a:solidFill>
              </a:rPr>
              <a:t>SEQUENCE DIAGRAM</a:t>
            </a:r>
            <a:endParaRPr lang="en-US" sz="4800" b="1">
              <a:solidFill>
                <a:srgbClr val="FFFFFF"/>
              </a:solidFill>
              <a:cs typeface="Calibri"/>
            </a:endParaRPr>
          </a:p>
        </p:txBody>
      </p:sp>
      <p:sp>
        <p:nvSpPr>
          <p:cNvPr id="49" name="Rectangle 48">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D78EF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Diagram&#10;&#10;Description automatically generated">
            <a:extLst>
              <a:ext uri="{FF2B5EF4-FFF2-40B4-BE49-F238E27FC236}">
                <a16:creationId xmlns:a16="http://schemas.microsoft.com/office/drawing/2014/main" id="{6B4ECC77-33C5-0ED1-B70F-03BD66840576}"/>
              </a:ext>
            </a:extLst>
          </p:cNvPr>
          <p:cNvPicPr>
            <a:picLocks noChangeAspect="1"/>
          </p:cNvPicPr>
          <p:nvPr/>
        </p:nvPicPr>
        <p:blipFill>
          <a:blip r:embed="rId2"/>
          <a:stretch>
            <a:fillRect/>
          </a:stretch>
        </p:blipFill>
        <p:spPr>
          <a:xfrm>
            <a:off x="4742017" y="1204001"/>
            <a:ext cx="6798082" cy="4449997"/>
          </a:xfrm>
          <a:prstGeom prst="rect">
            <a:avLst/>
          </a:prstGeom>
        </p:spPr>
      </p:pic>
      <p:sp>
        <p:nvSpPr>
          <p:cNvPr id="3" name="TextBox 2">
            <a:extLst>
              <a:ext uri="{FF2B5EF4-FFF2-40B4-BE49-F238E27FC236}">
                <a16:creationId xmlns:a16="http://schemas.microsoft.com/office/drawing/2014/main" id="{559E369A-9C9F-A0A5-A16D-A7ED562B1A91}"/>
              </a:ext>
            </a:extLst>
          </p:cNvPr>
          <p:cNvSpPr txBox="1"/>
          <p:nvPr/>
        </p:nvSpPr>
        <p:spPr>
          <a:xfrm>
            <a:off x="1113485" y="100616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52000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4" descr="Chart, diagram&#10;&#10;Description automatically generated">
            <a:extLst>
              <a:ext uri="{FF2B5EF4-FFF2-40B4-BE49-F238E27FC236}">
                <a16:creationId xmlns:a16="http://schemas.microsoft.com/office/drawing/2014/main" id="{F4D98B75-2164-EE8A-D203-17D63CE66207}"/>
              </a:ext>
            </a:extLst>
          </p:cNvPr>
          <p:cNvPicPr>
            <a:picLocks noChangeAspect="1"/>
          </p:cNvPicPr>
          <p:nvPr/>
        </p:nvPicPr>
        <p:blipFill rotWithShape="1">
          <a:blip r:embed="rId2"/>
          <a:srcRect l="4366" r="-9" b="-9"/>
          <a:stretch/>
        </p:blipFill>
        <p:spPr>
          <a:xfrm>
            <a:off x="633999" y="640080"/>
            <a:ext cx="6275667" cy="5577840"/>
          </a:xfrm>
          <a:prstGeom prst="rect">
            <a:avLst/>
          </a:prstGeom>
        </p:spPr>
      </p:pic>
      <p:sp>
        <p:nvSpPr>
          <p:cNvPr id="32" name="Rectangle 31">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E4FF051-9E62-D577-57DC-A389763AF53B}"/>
              </a:ext>
            </a:extLst>
          </p:cNvPr>
          <p:cNvSpPr txBox="1"/>
          <p:nvPr/>
        </p:nvSpPr>
        <p:spPr>
          <a:xfrm>
            <a:off x="8096885" y="640080"/>
            <a:ext cx="3659246" cy="29260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buClr>
                <a:schemeClr val="accent1"/>
              </a:buClr>
            </a:pPr>
            <a:r>
              <a:rPr lang="en-US" sz="4400" b="1" spc="-50">
                <a:solidFill>
                  <a:srgbClr val="FFFFFF"/>
                </a:solidFill>
                <a:latin typeface="+mj-lt"/>
                <a:ea typeface="+mj-ea"/>
                <a:cs typeface="+mj-cs"/>
              </a:rPr>
              <a:t>USE CASE</a:t>
            </a:r>
          </a:p>
          <a:p>
            <a:pPr defTabSz="914400">
              <a:lnSpc>
                <a:spcPct val="85000"/>
              </a:lnSpc>
              <a:spcBef>
                <a:spcPct val="0"/>
              </a:spcBef>
              <a:spcAft>
                <a:spcPts val="600"/>
              </a:spcAft>
            </a:pPr>
            <a:r>
              <a:rPr lang="en-US" sz="4400" b="1" spc="-50">
                <a:solidFill>
                  <a:srgbClr val="FFFFFF"/>
                </a:solidFill>
                <a:latin typeface="+mj-lt"/>
                <a:ea typeface="+mj-ea"/>
                <a:cs typeface="+mj-cs"/>
              </a:rPr>
              <a:t>DIAGRAM</a:t>
            </a:r>
          </a:p>
        </p:txBody>
      </p:sp>
      <p:sp>
        <p:nvSpPr>
          <p:cNvPr id="34" name="Rectangle 33">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69C0F22-D8EB-FC31-8B92-5E649AFFF351}"/>
              </a:ext>
            </a:extLst>
          </p:cNvPr>
          <p:cNvSpPr txBox="1"/>
          <p:nvPr/>
        </p:nvSpPr>
        <p:spPr>
          <a:xfrm>
            <a:off x="1957191" y="1069931"/>
            <a:ext cx="2022431" cy="1644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4411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10;&#10;Description automatically generated">
            <a:extLst>
              <a:ext uri="{FF2B5EF4-FFF2-40B4-BE49-F238E27FC236}">
                <a16:creationId xmlns:a16="http://schemas.microsoft.com/office/drawing/2014/main" id="{56F7A4D5-5756-51E3-4FE5-B7AA6AE57C5D}"/>
              </a:ext>
            </a:extLst>
          </p:cNvPr>
          <p:cNvPicPr>
            <a:picLocks noChangeAspect="1"/>
          </p:cNvPicPr>
          <p:nvPr/>
        </p:nvPicPr>
        <p:blipFill>
          <a:blip r:embed="rId2"/>
          <a:stretch>
            <a:fillRect/>
          </a:stretch>
        </p:blipFill>
        <p:spPr>
          <a:xfrm>
            <a:off x="1619953" y="930514"/>
            <a:ext cx="8959517" cy="5101179"/>
          </a:xfrm>
          <a:prstGeom prst="rect">
            <a:avLst/>
          </a:prstGeom>
        </p:spPr>
      </p:pic>
    </p:spTree>
    <p:extLst>
      <p:ext uri="{BB962C8B-B14F-4D97-AF65-F5344CB8AC3E}">
        <p14:creationId xmlns:p14="http://schemas.microsoft.com/office/powerpoint/2010/main" val="265571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DC30E4-B402-C505-54AA-EB569C0D631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ea typeface="+mj-lt"/>
                <a:cs typeface="+mj-lt"/>
              </a:rPr>
              <a:t>IMAGE SELECTION</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8FAA42B-E279-1F72-51C8-D8A35A4DFE29}"/>
              </a:ext>
            </a:extLst>
          </p:cNvPr>
          <p:cNvSpPr>
            <a:spLocks noGrp="1"/>
          </p:cNvSpPr>
          <p:nvPr>
            <p:ph idx="1"/>
          </p:nvPr>
        </p:nvSpPr>
        <p:spPr>
          <a:xfrm>
            <a:off x="4742016" y="605896"/>
            <a:ext cx="6413663" cy="5646208"/>
          </a:xfrm>
        </p:spPr>
        <p:txBody>
          <a:bodyPr vert="horz" lIns="0" tIns="45720" rIns="0" bIns="45720" rtlCol="0" anchor="ctr">
            <a:normAutofit/>
          </a:bodyPr>
          <a:lstStyle/>
          <a:p>
            <a:pPr algn="just"/>
            <a:r>
              <a:rPr lang="en-US" sz="2800">
                <a:ea typeface="+mn-lt"/>
                <a:cs typeface="+mn-lt"/>
              </a:rPr>
              <a:t>Above image shows the way image uploading and selection by the user for</a:t>
            </a:r>
            <a:endParaRPr lang="en-US"/>
          </a:p>
          <a:p>
            <a:pPr algn="just"/>
            <a:r>
              <a:rPr lang="en-US" sz="2800">
                <a:ea typeface="+mn-lt"/>
                <a:cs typeface="+mn-lt"/>
              </a:rPr>
              <a:t>Finding its dimension, and shape, by selecting the image from the file saved in the</a:t>
            </a:r>
          </a:p>
          <a:p>
            <a:pPr algn="just"/>
            <a:r>
              <a:rPr lang="en-US" sz="2800">
                <a:ea typeface="+mn-lt"/>
                <a:cs typeface="+mn-lt"/>
              </a:rPr>
              <a:t>user's machine or </a:t>
            </a:r>
            <a:r>
              <a:rPr lang="en-US" sz="2800" err="1">
                <a:ea typeface="+mn-lt"/>
                <a:cs typeface="+mn-lt"/>
              </a:rPr>
              <a:t>dropbox</a:t>
            </a:r>
            <a:r>
              <a:rPr lang="en-US" sz="2800">
                <a:ea typeface="+mn-lt"/>
                <a:cs typeface="+mn-lt"/>
              </a:rPr>
              <a:t>. So the system can identify its information.</a:t>
            </a:r>
          </a:p>
          <a:p>
            <a:pPr algn="ctr"/>
            <a:br>
              <a:rPr lang="en-US"/>
            </a:br>
            <a:endParaRPr lang="en-US">
              <a:cs typeface="Calibri"/>
            </a:endParaRPr>
          </a:p>
        </p:txBody>
      </p:sp>
    </p:spTree>
    <p:extLst>
      <p:ext uri="{BB962C8B-B14F-4D97-AF65-F5344CB8AC3E}">
        <p14:creationId xmlns:p14="http://schemas.microsoft.com/office/powerpoint/2010/main" val="86768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27FB7B-AA53-DF02-40D8-E99B7339AEAB}"/>
              </a:ext>
            </a:extLst>
          </p:cNvPr>
          <p:cNvPicPr>
            <a:picLocks noChangeAspect="1"/>
          </p:cNvPicPr>
          <p:nvPr/>
        </p:nvPicPr>
        <p:blipFill>
          <a:blip r:embed="rId2"/>
          <a:stretch>
            <a:fillRect/>
          </a:stretch>
        </p:blipFill>
        <p:spPr>
          <a:xfrm>
            <a:off x="736600" y="538142"/>
            <a:ext cx="10534735" cy="5925788"/>
          </a:xfrm>
          <a:prstGeom prst="rect">
            <a:avLst/>
          </a:prstGeom>
        </p:spPr>
      </p:pic>
    </p:spTree>
    <p:extLst>
      <p:ext uri="{BB962C8B-B14F-4D97-AF65-F5344CB8AC3E}">
        <p14:creationId xmlns:p14="http://schemas.microsoft.com/office/powerpoint/2010/main" val="242288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AFF4FB-4E4A-3633-890E-C9E70A6A4FE8}"/>
              </a:ext>
            </a:extLst>
          </p:cNvPr>
          <p:cNvSpPr>
            <a:spLocks noGrp="1"/>
          </p:cNvSpPr>
          <p:nvPr>
            <p:ph type="title"/>
          </p:nvPr>
        </p:nvSpPr>
        <p:spPr>
          <a:xfrm>
            <a:off x="492370" y="605896"/>
            <a:ext cx="3084844" cy="5646208"/>
          </a:xfrm>
        </p:spPr>
        <p:txBody>
          <a:bodyPr anchor="ctr">
            <a:normAutofit/>
          </a:bodyPr>
          <a:lstStyle/>
          <a:p>
            <a:r>
              <a:rPr lang="en-US" sz="3300" b="1">
                <a:solidFill>
                  <a:srgbClr val="FFFFFF"/>
                </a:solidFill>
                <a:ea typeface="+mj-lt"/>
                <a:cs typeface="+mj-lt"/>
              </a:rPr>
              <a:t>IMAGE DIFFERENTIATION</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217C49E-F901-9BFE-3EC5-8E1F22D33648}"/>
              </a:ext>
            </a:extLst>
          </p:cNvPr>
          <p:cNvSpPr>
            <a:spLocks noGrp="1"/>
          </p:cNvSpPr>
          <p:nvPr>
            <p:ph idx="1"/>
          </p:nvPr>
        </p:nvSpPr>
        <p:spPr>
          <a:xfrm>
            <a:off x="4742016" y="605896"/>
            <a:ext cx="6413663" cy="5646208"/>
          </a:xfrm>
        </p:spPr>
        <p:txBody>
          <a:bodyPr vert="horz" lIns="0" tIns="45720" rIns="0" bIns="45720" rtlCol="0" anchor="ctr">
            <a:normAutofit/>
          </a:bodyPr>
          <a:lstStyle/>
          <a:p>
            <a:pPr marL="0" indent="0" algn="just">
              <a:buNone/>
            </a:pPr>
            <a:r>
              <a:rPr lang="en-US" sz="2800">
                <a:ea typeface="+mn-lt"/>
                <a:cs typeface="+mn-lt"/>
              </a:rPr>
              <a:t>Above image identifies the surfaces present in the image uploaded by the user and reads the image for dimension detection and identifying the corners and edges of the image which help to find the shape, and area of the image taken by the user and removes the unwanted surfaces in the uploaded image.</a:t>
            </a:r>
            <a:r>
              <a:rPr lang="en-US" sz="3600">
                <a:ea typeface="+mn-lt"/>
                <a:cs typeface="+mn-lt"/>
              </a:rPr>
              <a:t> </a:t>
            </a:r>
            <a:endParaRPr lang="en-US" sz="3600">
              <a:cs typeface="Calibri" panose="020F0502020204030204"/>
            </a:endParaRPr>
          </a:p>
        </p:txBody>
      </p:sp>
    </p:spTree>
    <p:extLst>
      <p:ext uri="{BB962C8B-B14F-4D97-AF65-F5344CB8AC3E}">
        <p14:creationId xmlns:p14="http://schemas.microsoft.com/office/powerpoint/2010/main" val="3287512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92C7AFB-DB6A-8352-8C36-6F66830019DE}"/>
              </a:ext>
            </a:extLst>
          </p:cNvPr>
          <p:cNvPicPr>
            <a:picLocks noChangeAspect="1"/>
          </p:cNvPicPr>
          <p:nvPr/>
        </p:nvPicPr>
        <p:blipFill>
          <a:blip r:embed="rId2"/>
          <a:stretch>
            <a:fillRect/>
          </a:stretch>
        </p:blipFill>
        <p:spPr>
          <a:xfrm>
            <a:off x="889000" y="642080"/>
            <a:ext cx="10128335" cy="5697188"/>
          </a:xfrm>
          <a:prstGeom prst="rect">
            <a:avLst/>
          </a:prstGeom>
        </p:spPr>
      </p:pic>
    </p:spTree>
    <p:extLst>
      <p:ext uri="{BB962C8B-B14F-4D97-AF65-F5344CB8AC3E}">
        <p14:creationId xmlns:p14="http://schemas.microsoft.com/office/powerpoint/2010/main" val="157379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50D494-339E-6B1A-4F3C-1BB3EE65AB75}"/>
              </a:ext>
            </a:extLst>
          </p:cNvPr>
          <p:cNvSpPr>
            <a:spLocks noGrp="1"/>
          </p:cNvSpPr>
          <p:nvPr>
            <p:ph type="title"/>
          </p:nvPr>
        </p:nvSpPr>
        <p:spPr>
          <a:xfrm>
            <a:off x="1171919" y="674720"/>
            <a:ext cx="9357865" cy="1041901"/>
          </a:xfrm>
        </p:spPr>
        <p:txBody>
          <a:bodyPr vert="horz" lIns="91440" tIns="45720" rIns="91440" bIns="45720" rtlCol="0" anchor="ctr">
            <a:normAutofit/>
          </a:bodyPr>
          <a:lstStyle/>
          <a:p>
            <a:r>
              <a:rPr lang="en-US" sz="4000" b="1" kern="1200">
                <a:solidFill>
                  <a:schemeClr val="tx1"/>
                </a:solidFill>
                <a:latin typeface="+mj-lt"/>
                <a:ea typeface="+mj-ea"/>
                <a:cs typeface="+mj-cs"/>
              </a:rPr>
              <a:t>PRESENTED BY</a:t>
            </a:r>
          </a:p>
        </p:txBody>
      </p:sp>
      <p:sp>
        <p:nvSpPr>
          <p:cNvPr id="8" name="Content Placeholder 2">
            <a:extLst>
              <a:ext uri="{FF2B5EF4-FFF2-40B4-BE49-F238E27FC236}">
                <a16:creationId xmlns:a16="http://schemas.microsoft.com/office/drawing/2014/main" id="{1930F9F6-4E39-0770-F135-3DBCAD0D16A4}"/>
              </a:ext>
            </a:extLst>
          </p:cNvPr>
          <p:cNvSpPr>
            <a:spLocks noGrp="1"/>
          </p:cNvSpPr>
          <p:nvPr>
            <p:ph idx="1"/>
          </p:nvPr>
        </p:nvSpPr>
        <p:spPr>
          <a:xfrm>
            <a:off x="1171919" y="2180059"/>
            <a:ext cx="4483324" cy="2699968"/>
          </a:xfrm>
        </p:spPr>
        <p:txBody>
          <a:bodyPr vert="horz" lIns="91440" tIns="45720" rIns="91440" bIns="45720" rtlCol="0">
            <a:normAutofit/>
          </a:bodyPr>
          <a:lstStyle/>
          <a:p>
            <a:r>
              <a:rPr lang="en-US" sz="2000">
                <a:solidFill>
                  <a:schemeClr val="tx1"/>
                </a:solidFill>
              </a:rPr>
              <a:t>A.R BHARADWAJ(197R1A05C5)</a:t>
            </a:r>
          </a:p>
          <a:p>
            <a:r>
              <a:rPr lang="en-US" sz="2000">
                <a:solidFill>
                  <a:schemeClr val="tx1"/>
                </a:solidFill>
              </a:rPr>
              <a:t>A.ABHAYA VIKAS(197R1A05C3)</a:t>
            </a: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pPr marL="0"/>
            <a:endParaRPr lang="en-US" sz="2000">
              <a:solidFill>
                <a:schemeClr val="tx1"/>
              </a:solidFill>
            </a:endParaRPr>
          </a:p>
        </p:txBody>
      </p:sp>
      <p:sp>
        <p:nvSpPr>
          <p:cNvPr id="9" name="TextBox 8">
            <a:extLst>
              <a:ext uri="{FF2B5EF4-FFF2-40B4-BE49-F238E27FC236}">
                <a16:creationId xmlns:a16="http://schemas.microsoft.com/office/drawing/2014/main" id="{97DC7DD3-DA21-E9CB-510C-F2D4E6205649}"/>
              </a:ext>
            </a:extLst>
          </p:cNvPr>
          <p:cNvSpPr txBox="1"/>
          <p:nvPr/>
        </p:nvSpPr>
        <p:spPr>
          <a:xfrm>
            <a:off x="7887595" y="4205145"/>
            <a:ext cx="3879653" cy="148417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UNDER GUIDENCE OF </a:t>
            </a:r>
          </a:p>
          <a:p>
            <a:pPr indent="-228600">
              <a:lnSpc>
                <a:spcPct val="90000"/>
              </a:lnSpc>
              <a:spcAft>
                <a:spcPts val="600"/>
              </a:spcAft>
              <a:buFont typeface="Arial" panose="020B0604020202020204" pitchFamily="34" charset="0"/>
              <a:buChar char="•"/>
            </a:pPr>
            <a:r>
              <a:rPr lang="en-US" sz="2000"/>
              <a:t>J NARASIMHA RAO(Asst. Prof.)</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401358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AFF4FB-4E4A-3633-890E-C9E70A6A4FE8}"/>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ea typeface="+mj-lt"/>
                <a:cs typeface="+mj-lt"/>
              </a:rPr>
              <a:t>IMAGE ANALYSIS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217C49E-F901-9BFE-3EC5-8E1F22D33648}"/>
              </a:ext>
            </a:extLst>
          </p:cNvPr>
          <p:cNvSpPr>
            <a:spLocks noGrp="1"/>
          </p:cNvSpPr>
          <p:nvPr>
            <p:ph idx="1"/>
          </p:nvPr>
        </p:nvSpPr>
        <p:spPr>
          <a:xfrm>
            <a:off x="4742016" y="605896"/>
            <a:ext cx="6413663" cy="5646208"/>
          </a:xfrm>
        </p:spPr>
        <p:txBody>
          <a:bodyPr vert="horz" lIns="0" tIns="45720" rIns="0" bIns="45720" rtlCol="0" anchor="ctr">
            <a:normAutofit/>
          </a:bodyPr>
          <a:lstStyle/>
          <a:p>
            <a:pPr algn="just"/>
            <a:r>
              <a:rPr lang="en-US" sz="2800">
                <a:ea typeface="+mn-lt"/>
                <a:cs typeface="+mn-lt"/>
              </a:rPr>
              <a:t>Above image detects the corners of the taken object and makes its outline compute its dimension and predicts the shape of the object which we compare in our data set to identify the accurate object by analyzing both the data set and image processing</a:t>
            </a:r>
            <a:endParaRPr lang="en-US" sz="2800">
              <a:cs typeface="Calibri" panose="020F0502020204030204"/>
            </a:endParaRPr>
          </a:p>
        </p:txBody>
      </p:sp>
    </p:spTree>
    <p:extLst>
      <p:ext uri="{BB962C8B-B14F-4D97-AF65-F5344CB8AC3E}">
        <p14:creationId xmlns:p14="http://schemas.microsoft.com/office/powerpoint/2010/main" val="374920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8F4E61-4E70-9B0E-EF1A-792A7609141D}"/>
              </a:ext>
            </a:extLst>
          </p:cNvPr>
          <p:cNvPicPr>
            <a:picLocks noChangeAspect="1"/>
          </p:cNvPicPr>
          <p:nvPr/>
        </p:nvPicPr>
        <p:blipFill>
          <a:blip r:embed="rId2"/>
          <a:stretch>
            <a:fillRect/>
          </a:stretch>
        </p:blipFill>
        <p:spPr>
          <a:xfrm>
            <a:off x="1100666" y="627989"/>
            <a:ext cx="10145268" cy="5602022"/>
          </a:xfrm>
          <a:prstGeom prst="rect">
            <a:avLst/>
          </a:prstGeom>
        </p:spPr>
      </p:pic>
    </p:spTree>
    <p:extLst>
      <p:ext uri="{BB962C8B-B14F-4D97-AF65-F5344CB8AC3E}">
        <p14:creationId xmlns:p14="http://schemas.microsoft.com/office/powerpoint/2010/main" val="388391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AFF4FB-4E4A-3633-890E-C9E70A6A4FE8}"/>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ea typeface="+mj-lt"/>
                <a:cs typeface="+mj-lt"/>
              </a:rPr>
              <a:t>OUTPUT</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217C49E-F901-9BFE-3EC5-8E1F22D33648}"/>
              </a:ext>
            </a:extLst>
          </p:cNvPr>
          <p:cNvSpPr>
            <a:spLocks noGrp="1"/>
          </p:cNvSpPr>
          <p:nvPr>
            <p:ph idx="1"/>
          </p:nvPr>
        </p:nvSpPr>
        <p:spPr>
          <a:xfrm>
            <a:off x="4742016" y="605896"/>
            <a:ext cx="6413663" cy="5646208"/>
          </a:xfrm>
        </p:spPr>
        <p:txBody>
          <a:bodyPr vert="horz" lIns="0" tIns="45720" rIns="0" bIns="45720" rtlCol="0" anchor="ctr">
            <a:normAutofit/>
          </a:bodyPr>
          <a:lstStyle/>
          <a:p>
            <a:r>
              <a:rPr lang="en-US">
                <a:ea typeface="+mn-lt"/>
                <a:cs typeface="+mn-lt"/>
              </a:rPr>
              <a:t>This screenshot shows the dimensions, shape, area, and corners present in the taken object which gives complete information about the image uploaded by the user</a:t>
            </a:r>
            <a:endParaRPr lang="en-US"/>
          </a:p>
        </p:txBody>
      </p:sp>
    </p:spTree>
    <p:extLst>
      <p:ext uri="{BB962C8B-B14F-4D97-AF65-F5344CB8AC3E}">
        <p14:creationId xmlns:p14="http://schemas.microsoft.com/office/powerpoint/2010/main" val="237388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A3BF0F-3D44-A208-3B83-4D0F040EC37E}"/>
              </a:ext>
            </a:extLst>
          </p:cNvPr>
          <p:cNvPicPr>
            <a:picLocks noChangeAspect="1"/>
          </p:cNvPicPr>
          <p:nvPr/>
        </p:nvPicPr>
        <p:blipFill>
          <a:blip r:embed="rId2"/>
          <a:stretch>
            <a:fillRect/>
          </a:stretch>
        </p:blipFill>
        <p:spPr>
          <a:xfrm>
            <a:off x="1062344" y="601339"/>
            <a:ext cx="10067312" cy="5662863"/>
          </a:xfrm>
          <a:prstGeom prst="rect">
            <a:avLst/>
          </a:prstGeom>
        </p:spPr>
      </p:pic>
    </p:spTree>
    <p:extLst>
      <p:ext uri="{BB962C8B-B14F-4D97-AF65-F5344CB8AC3E}">
        <p14:creationId xmlns:p14="http://schemas.microsoft.com/office/powerpoint/2010/main" val="188962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AFF4FB-4E4A-3633-890E-C9E70A6A4FE8}"/>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ea typeface="+mj-lt"/>
                <a:cs typeface="+mj-lt"/>
              </a:rPr>
              <a:t>OUTPUT FORMAT</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217C49E-F901-9BFE-3EC5-8E1F22D33648}"/>
              </a:ext>
            </a:extLst>
          </p:cNvPr>
          <p:cNvSpPr>
            <a:spLocks noGrp="1"/>
          </p:cNvSpPr>
          <p:nvPr>
            <p:ph idx="1"/>
          </p:nvPr>
        </p:nvSpPr>
        <p:spPr>
          <a:xfrm>
            <a:off x="4742016" y="605896"/>
            <a:ext cx="6413663" cy="5646208"/>
          </a:xfrm>
        </p:spPr>
        <p:txBody>
          <a:bodyPr vert="horz" lIns="0" tIns="45720" rIns="0" bIns="45720" rtlCol="0" anchor="ctr">
            <a:normAutofit/>
          </a:bodyPr>
          <a:lstStyle/>
          <a:p>
            <a:pPr algn="just"/>
            <a:r>
              <a:rPr lang="en-US" sz="2800">
                <a:ea typeface="+mn-lt"/>
                <a:cs typeface="+mn-lt"/>
              </a:rPr>
              <a:t>This project gives the scope of formatting the output which helps the user to identify the object and its characteristics in the audio and text format based on the user's desire.</a:t>
            </a:r>
            <a:endParaRPr lang="en-US" sz="2800">
              <a:cs typeface="Calibri" panose="020F0502020204030204"/>
            </a:endParaRPr>
          </a:p>
        </p:txBody>
      </p:sp>
    </p:spTree>
    <p:extLst>
      <p:ext uri="{BB962C8B-B14F-4D97-AF65-F5344CB8AC3E}">
        <p14:creationId xmlns:p14="http://schemas.microsoft.com/office/powerpoint/2010/main" val="334491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B734CF-EF0A-7A6A-F34B-54B21B51B85E}"/>
              </a:ext>
            </a:extLst>
          </p:cNvPr>
          <p:cNvPicPr>
            <a:picLocks noChangeAspect="1"/>
          </p:cNvPicPr>
          <p:nvPr/>
        </p:nvPicPr>
        <p:blipFill>
          <a:blip r:embed="rId2"/>
          <a:stretch>
            <a:fillRect/>
          </a:stretch>
        </p:blipFill>
        <p:spPr>
          <a:xfrm>
            <a:off x="866273" y="587096"/>
            <a:ext cx="10074442" cy="5666873"/>
          </a:xfrm>
          <a:prstGeom prst="rect">
            <a:avLst/>
          </a:prstGeom>
        </p:spPr>
      </p:pic>
    </p:spTree>
    <p:extLst>
      <p:ext uri="{BB962C8B-B14F-4D97-AF65-F5344CB8AC3E}">
        <p14:creationId xmlns:p14="http://schemas.microsoft.com/office/powerpoint/2010/main" val="32203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0B9F-BD98-7BE3-22D7-C1A9553106A1}"/>
              </a:ext>
            </a:extLst>
          </p:cNvPr>
          <p:cNvSpPr>
            <a:spLocks noGrp="1"/>
          </p:cNvSpPr>
          <p:nvPr>
            <p:ph type="title"/>
          </p:nvPr>
        </p:nvSpPr>
        <p:spPr/>
        <p:txBody>
          <a:bodyPr/>
          <a:lstStyle/>
          <a:p>
            <a:r>
              <a:rPr lang="en-IN" b="1">
                <a:solidFill>
                  <a:schemeClr val="tx1"/>
                </a:solidFill>
              </a:rPr>
              <a:t>CONCLUSION</a:t>
            </a:r>
          </a:p>
        </p:txBody>
      </p:sp>
      <p:sp>
        <p:nvSpPr>
          <p:cNvPr id="3" name="Content Placeholder 2">
            <a:extLst>
              <a:ext uri="{FF2B5EF4-FFF2-40B4-BE49-F238E27FC236}">
                <a16:creationId xmlns:a16="http://schemas.microsoft.com/office/drawing/2014/main" id="{7A167614-42C1-54E6-5D6E-73CE3AE7DF78}"/>
              </a:ext>
            </a:extLst>
          </p:cNvPr>
          <p:cNvSpPr>
            <a:spLocks noGrp="1"/>
          </p:cNvSpPr>
          <p:nvPr>
            <p:ph idx="1"/>
          </p:nvPr>
        </p:nvSpPr>
        <p:spPr/>
        <p:txBody>
          <a:bodyPr vert="horz" lIns="0" tIns="45720" rIns="0" bIns="45720" rtlCol="0" anchor="t">
            <a:normAutofit/>
          </a:bodyPr>
          <a:lstStyle/>
          <a:p>
            <a:pPr algn="just"/>
            <a:r>
              <a:rPr lang="en-US" sz="2800">
                <a:solidFill>
                  <a:schemeClr val="tx1"/>
                </a:solidFill>
              </a:rPr>
              <a:t>This project focus on the size detection of unspecified object, predicts its dimensions and evaluate their schema accurately. This also helps in shape identification of unknown objects which might hazardous or virulent objects. The accurate size evolution helps in finding the perfect shape and helps in its algebra which helps in predicting the object</a:t>
            </a:r>
            <a:endParaRPr lang="en-IN" sz="2800">
              <a:solidFill>
                <a:schemeClr val="tx1"/>
              </a:solidFill>
              <a:cs typeface="Calibri" panose="020F0502020204030204"/>
            </a:endParaRPr>
          </a:p>
        </p:txBody>
      </p:sp>
    </p:spTree>
    <p:extLst>
      <p:ext uri="{BB962C8B-B14F-4D97-AF65-F5344CB8AC3E}">
        <p14:creationId xmlns:p14="http://schemas.microsoft.com/office/powerpoint/2010/main" val="320885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932E-3198-9077-C2D3-D9C5AF518421}"/>
              </a:ext>
            </a:extLst>
          </p:cNvPr>
          <p:cNvSpPr>
            <a:spLocks noGrp="1"/>
          </p:cNvSpPr>
          <p:nvPr>
            <p:ph type="title"/>
          </p:nvPr>
        </p:nvSpPr>
        <p:spPr/>
        <p:txBody>
          <a:bodyPr/>
          <a:lstStyle/>
          <a:p>
            <a:r>
              <a:rPr lang="en-IN" b="1">
                <a:solidFill>
                  <a:schemeClr val="tx1"/>
                </a:solidFill>
              </a:rPr>
              <a:t>ABSTRACT</a:t>
            </a:r>
          </a:p>
        </p:txBody>
      </p:sp>
      <p:sp>
        <p:nvSpPr>
          <p:cNvPr id="3" name="Content Placeholder 2">
            <a:extLst>
              <a:ext uri="{FF2B5EF4-FFF2-40B4-BE49-F238E27FC236}">
                <a16:creationId xmlns:a16="http://schemas.microsoft.com/office/drawing/2014/main" id="{771C2B78-83AC-9C53-0D4E-3CBF0034FA01}"/>
              </a:ext>
            </a:extLst>
          </p:cNvPr>
          <p:cNvSpPr>
            <a:spLocks noGrp="1"/>
          </p:cNvSpPr>
          <p:nvPr>
            <p:ph idx="1"/>
          </p:nvPr>
        </p:nvSpPr>
        <p:spPr>
          <a:xfrm>
            <a:off x="1097280" y="1845733"/>
            <a:ext cx="10058400" cy="3993593"/>
          </a:xfrm>
        </p:spPr>
        <p:txBody>
          <a:bodyPr>
            <a:normAutofit fontScale="92500" lnSpcReduction="10000"/>
          </a:bodyPr>
          <a:lstStyle/>
          <a:p>
            <a:pPr algn="just">
              <a:buFont typeface="Arial" panose="020B0604020202020204" pitchFamily="34" charset="0"/>
              <a:buChar char="•"/>
            </a:pPr>
            <a:r>
              <a:rPr lang="en-US">
                <a:solidFill>
                  <a:schemeClr val="tx1"/>
                </a:solidFill>
              </a:rPr>
              <a:t>Human Vision is an incredible process of identifying different objects. we can differentiate the objects with the help of vision Object Dimensions Measurement program is used to measure the dimensions of objects. Which helps in automation, capturing and identification of particular instance of the object. </a:t>
            </a:r>
          </a:p>
          <a:p>
            <a:pPr algn="just">
              <a:buFont typeface="Arial" panose="020B0604020202020204" pitchFamily="34" charset="0"/>
              <a:buChar char="•"/>
            </a:pPr>
            <a:r>
              <a:rPr lang="en-US">
                <a:solidFill>
                  <a:schemeClr val="tx1"/>
                </a:solidFill>
              </a:rPr>
              <a:t>These days, real-time object detection and dimensioning of objects is an important issue from many areas of industry. This is a vital topic of computer vision problems. There is a need for enhanced technique for detecting objects and computing their measurements in real time from pictures.</a:t>
            </a:r>
          </a:p>
          <a:p>
            <a:pPr algn="just">
              <a:buFont typeface="Arial" panose="020B0604020202020204" pitchFamily="34" charset="0"/>
              <a:buChar char="•"/>
            </a:pPr>
            <a:r>
              <a:rPr lang="en-US">
                <a:solidFill>
                  <a:schemeClr val="tx1"/>
                </a:solidFill>
              </a:rPr>
              <a:t> For this, we will take the reference as the a4 sheet. After that the dimensions of the object are measured. At real time two different objects or states could be help full in differentiating the different objects in actual. We'll refer to this part of the architecture as the "backbone" network, which is usually pre-trained as an image classifier to more cheaply learn how to extract features from an image. This is a result of the fact that data for image classification is easier (and thus cheaper) to label as it only requires a single label as opposed to defining bounding box annotations for each image. Thus, we can train on a very large labeled dataset (such as ImageNet) in order to learn good feature representations.</a:t>
            </a:r>
            <a:endParaRPr lang="en-IN">
              <a:solidFill>
                <a:schemeClr val="tx1"/>
              </a:solidFill>
            </a:endParaRPr>
          </a:p>
        </p:txBody>
      </p:sp>
    </p:spTree>
    <p:extLst>
      <p:ext uri="{BB962C8B-B14F-4D97-AF65-F5344CB8AC3E}">
        <p14:creationId xmlns:p14="http://schemas.microsoft.com/office/powerpoint/2010/main" val="210620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B1D9-3B39-8279-6C59-50B5358D22DE}"/>
              </a:ext>
            </a:extLst>
          </p:cNvPr>
          <p:cNvSpPr>
            <a:spLocks noGrp="1"/>
          </p:cNvSpPr>
          <p:nvPr>
            <p:ph type="title"/>
          </p:nvPr>
        </p:nvSpPr>
        <p:spPr/>
        <p:txBody>
          <a:bodyPr/>
          <a:lstStyle/>
          <a:p>
            <a:r>
              <a:rPr lang="en-IN" b="1">
                <a:solidFill>
                  <a:schemeClr val="tx1"/>
                </a:solidFill>
              </a:rPr>
              <a:t>EXISTING SYSTEM</a:t>
            </a:r>
          </a:p>
        </p:txBody>
      </p:sp>
      <p:sp>
        <p:nvSpPr>
          <p:cNvPr id="3" name="Content Placeholder 2">
            <a:extLst>
              <a:ext uri="{FF2B5EF4-FFF2-40B4-BE49-F238E27FC236}">
                <a16:creationId xmlns:a16="http://schemas.microsoft.com/office/drawing/2014/main" id="{2C7C4DB1-1A6B-2D2B-93CA-297AEF70BBD9}"/>
              </a:ext>
            </a:extLst>
          </p:cNvPr>
          <p:cNvSpPr>
            <a:spLocks noGrp="1"/>
          </p:cNvSpPr>
          <p:nvPr>
            <p:ph idx="1"/>
          </p:nvPr>
        </p:nvSpPr>
        <p:spPr/>
        <p:txBody>
          <a:bodyPr/>
          <a:lstStyle/>
          <a:p>
            <a:pPr algn="just">
              <a:buFont typeface="Arial" panose="020B0604020202020204" pitchFamily="34" charset="0"/>
              <a:buChar char="•"/>
            </a:pPr>
            <a:r>
              <a:rPr lang="en-US">
                <a:solidFill>
                  <a:schemeClr val="tx1"/>
                </a:solidFill>
              </a:rPr>
              <a:t>The current system uses a webcam for capturing images and it will not save the output. The data saved can't be accurate. And the dimensions are not measured in proper manner. Without proper quantifying the object it would be very tough in real time situations to judge the object.</a:t>
            </a:r>
          </a:p>
          <a:p>
            <a:pPr algn="just">
              <a:buFont typeface="Arial" panose="020B0604020202020204" pitchFamily="34" charset="0"/>
              <a:buChar char="•"/>
            </a:pPr>
            <a:r>
              <a:rPr lang="en-US">
                <a:solidFill>
                  <a:schemeClr val="tx1"/>
                </a:solidFill>
              </a:rPr>
              <a:t>The current system also not sure in identification of the object shape. It is mandatory to guess the shape of the object since, without shape analysis we can't identify the object undeniably.</a:t>
            </a:r>
          </a:p>
          <a:p>
            <a:pPr algn="just">
              <a:buFont typeface="Arial" panose="020B0604020202020204" pitchFamily="34" charset="0"/>
              <a:buChar char="•"/>
            </a:pPr>
            <a:r>
              <a:rPr lang="en-US">
                <a:solidFill>
                  <a:schemeClr val="tx1"/>
                </a:solidFill>
              </a:rPr>
              <a:t> The real System which exists doesn't analyze the accuracy and precision of the object and the resolution is not properly used which leads to dumbfounding of the similar objects The real existing systems need to be improved among dimension identification properly. </a:t>
            </a:r>
            <a:endParaRPr lang="en-IN">
              <a:solidFill>
                <a:schemeClr val="tx1"/>
              </a:solidFill>
            </a:endParaRPr>
          </a:p>
        </p:txBody>
      </p:sp>
    </p:spTree>
    <p:extLst>
      <p:ext uri="{BB962C8B-B14F-4D97-AF65-F5344CB8AC3E}">
        <p14:creationId xmlns:p14="http://schemas.microsoft.com/office/powerpoint/2010/main" val="118101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6EFC-A4B8-F01E-20AB-0DAEAA8D19C8}"/>
              </a:ext>
            </a:extLst>
          </p:cNvPr>
          <p:cNvSpPr>
            <a:spLocks noGrp="1"/>
          </p:cNvSpPr>
          <p:nvPr>
            <p:ph type="title"/>
          </p:nvPr>
        </p:nvSpPr>
        <p:spPr/>
        <p:txBody>
          <a:bodyPr/>
          <a:lstStyle/>
          <a:p>
            <a:r>
              <a:rPr lang="en-IN" b="1">
                <a:solidFill>
                  <a:schemeClr val="tx1"/>
                </a:solidFill>
              </a:rPr>
              <a:t>DISADVANAGES</a:t>
            </a:r>
          </a:p>
        </p:txBody>
      </p:sp>
      <p:sp>
        <p:nvSpPr>
          <p:cNvPr id="3" name="Content Placeholder 2">
            <a:extLst>
              <a:ext uri="{FF2B5EF4-FFF2-40B4-BE49-F238E27FC236}">
                <a16:creationId xmlns:a16="http://schemas.microsoft.com/office/drawing/2014/main" id="{A68348B9-1DA6-96F1-179E-BF66E6C312F5}"/>
              </a:ext>
            </a:extLst>
          </p:cNvPr>
          <p:cNvSpPr>
            <a:spLocks noGrp="1"/>
          </p:cNvSpPr>
          <p:nvPr>
            <p:ph idx="1"/>
          </p:nvPr>
        </p:nvSpPr>
        <p:spPr/>
        <p:txBody>
          <a:bodyPr/>
          <a:lstStyle/>
          <a:p>
            <a:pPr>
              <a:buFont typeface="Arial" panose="020B0604020202020204" pitchFamily="34" charset="0"/>
              <a:buChar char="•"/>
            </a:pPr>
            <a:r>
              <a:rPr lang="en-US">
                <a:solidFill>
                  <a:schemeClr val="tx1"/>
                </a:solidFill>
              </a:rPr>
              <a:t> Tough at dimensions scheming</a:t>
            </a:r>
          </a:p>
          <a:p>
            <a:pPr>
              <a:buFont typeface="Arial" panose="020B0604020202020204" pitchFamily="34" charset="0"/>
              <a:buChar char="•"/>
            </a:pPr>
            <a:r>
              <a:rPr lang="en-US">
                <a:solidFill>
                  <a:schemeClr val="tx1"/>
                </a:solidFill>
              </a:rPr>
              <a:t> No object accurate evaluation</a:t>
            </a:r>
          </a:p>
          <a:p>
            <a:pPr>
              <a:buFont typeface="Arial" panose="020B0604020202020204" pitchFamily="34" charset="0"/>
              <a:buChar char="•"/>
            </a:pPr>
            <a:r>
              <a:rPr lang="en-US">
                <a:solidFill>
                  <a:schemeClr val="tx1"/>
                </a:solidFill>
              </a:rPr>
              <a:t> Identification of object is not possible</a:t>
            </a:r>
          </a:p>
          <a:p>
            <a:pPr>
              <a:buFont typeface="Arial" panose="020B0604020202020204" pitchFamily="34" charset="0"/>
              <a:buChar char="•"/>
            </a:pPr>
            <a:r>
              <a:rPr lang="en-US">
                <a:solidFill>
                  <a:schemeClr val="tx1"/>
                </a:solidFill>
              </a:rPr>
              <a:t> Differentiating the object is tough task.</a:t>
            </a:r>
          </a:p>
          <a:p>
            <a:pPr>
              <a:buFont typeface="Arial" panose="020B0604020202020204" pitchFamily="34" charset="0"/>
              <a:buChar char="•"/>
            </a:pPr>
            <a:r>
              <a:rPr lang="en-US">
                <a:solidFill>
                  <a:schemeClr val="tx1"/>
                </a:solidFill>
              </a:rPr>
              <a:t> Not Adoptable</a:t>
            </a:r>
          </a:p>
          <a:p>
            <a:pPr>
              <a:buFont typeface="Arial" panose="020B0604020202020204" pitchFamily="34" charset="0"/>
              <a:buChar char="•"/>
            </a:pPr>
            <a:r>
              <a:rPr lang="en-US">
                <a:solidFill>
                  <a:schemeClr val="tx1"/>
                </a:solidFill>
              </a:rPr>
              <a:t> High resolution is not possible</a:t>
            </a:r>
          </a:p>
          <a:p>
            <a:pPr>
              <a:buFont typeface="Arial" panose="020B0604020202020204" pitchFamily="34" charset="0"/>
              <a:buChar char="•"/>
            </a:pPr>
            <a:r>
              <a:rPr lang="en-US">
                <a:solidFill>
                  <a:schemeClr val="tx1"/>
                </a:solidFill>
              </a:rPr>
              <a:t> Data saving doesn't exist</a:t>
            </a:r>
          </a:p>
          <a:p>
            <a:pPr>
              <a:buFont typeface="Arial" panose="020B0604020202020204" pitchFamily="34" charset="0"/>
              <a:buChar char="•"/>
            </a:pPr>
            <a:r>
              <a:rPr lang="en-US">
                <a:solidFill>
                  <a:schemeClr val="tx1"/>
                </a:solidFill>
              </a:rPr>
              <a:t> Shape predictions are not possible</a:t>
            </a:r>
          </a:p>
          <a:p>
            <a:pPr>
              <a:buFont typeface="Arial" panose="020B0604020202020204" pitchFamily="34" charset="0"/>
              <a:buChar char="•"/>
            </a:pPr>
            <a:endParaRPr lang="en-IN">
              <a:solidFill>
                <a:schemeClr val="tx1"/>
              </a:solidFill>
            </a:endParaRPr>
          </a:p>
        </p:txBody>
      </p:sp>
    </p:spTree>
    <p:extLst>
      <p:ext uri="{BB962C8B-B14F-4D97-AF65-F5344CB8AC3E}">
        <p14:creationId xmlns:p14="http://schemas.microsoft.com/office/powerpoint/2010/main" val="293616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D502-9FFB-4DC3-1794-E0D0E216FAC5}"/>
              </a:ext>
            </a:extLst>
          </p:cNvPr>
          <p:cNvSpPr>
            <a:spLocks noGrp="1"/>
          </p:cNvSpPr>
          <p:nvPr>
            <p:ph type="title"/>
          </p:nvPr>
        </p:nvSpPr>
        <p:spPr/>
        <p:txBody>
          <a:bodyPr/>
          <a:lstStyle/>
          <a:p>
            <a:r>
              <a:rPr lang="en-IN" b="1">
                <a:solidFill>
                  <a:schemeClr val="tx1"/>
                </a:solidFill>
              </a:rPr>
              <a:t>PROPOSED SYSTEM</a:t>
            </a:r>
          </a:p>
        </p:txBody>
      </p:sp>
      <p:sp>
        <p:nvSpPr>
          <p:cNvPr id="3" name="Content Placeholder 2">
            <a:extLst>
              <a:ext uri="{FF2B5EF4-FFF2-40B4-BE49-F238E27FC236}">
                <a16:creationId xmlns:a16="http://schemas.microsoft.com/office/drawing/2014/main" id="{44097B69-6486-3A6B-4132-3E74ABBB2A1C}"/>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a:solidFill>
                  <a:schemeClr val="tx1"/>
                </a:solidFill>
              </a:rPr>
              <a:t>We propose a better system by improving the existing systems deformity. By adding some notations to the subsist. We plan for better and advanced identification System which can detect the accurate dimension and shape of the object when its uploaded which helps in automatically recognition of the object </a:t>
            </a:r>
          </a:p>
          <a:p>
            <a:pPr algn="just">
              <a:buFont typeface="Arial" panose="020B0604020202020204" pitchFamily="34" charset="0"/>
              <a:buChar char="•"/>
            </a:pPr>
            <a:r>
              <a:rPr lang="en-US">
                <a:solidFill>
                  <a:schemeClr val="tx1"/>
                </a:solidFill>
              </a:rPr>
              <a:t> We take help of NUMPY for calculating the dimensions of the proposed object which also has functions for working in domain of linear algebra, Fourier transform, and </a:t>
            </a:r>
            <a:r>
              <a:rPr lang="en-US" err="1">
                <a:solidFill>
                  <a:schemeClr val="tx1"/>
                </a:solidFill>
              </a:rPr>
              <a:t>Matrice</a:t>
            </a:r>
            <a:r>
              <a:rPr lang="en-US">
                <a:solidFill>
                  <a:schemeClr val="tx1"/>
                </a:solidFill>
              </a:rPr>
              <a:t>. NumPy arrays are stored at one continuous place in memory unlike lists, so processes can access and manipulate them very efficiently. NumPy arrays have an attribute called shape that returns a tuple with each index having the number of corresponding elements. Which make our project so consistent and accurate. Calculating object dimensions helps in detection of perfect shape of the object.</a:t>
            </a:r>
          </a:p>
          <a:p>
            <a:pPr algn="just">
              <a:buFont typeface="Arial" panose="020B0604020202020204" pitchFamily="34" charset="0"/>
              <a:buChar char="•"/>
            </a:pPr>
            <a:r>
              <a:rPr lang="en-US">
                <a:solidFill>
                  <a:schemeClr val="tx1"/>
                </a:solidFill>
              </a:rPr>
              <a:t>  We also analyze the vision by upgrading the OPENCV which helps computer vision and machine learning software library. OpenCV was built to provide a common infrastructure for computer vision applications and to accelerate the use of machine perception in our commercial product.</a:t>
            </a:r>
            <a:endParaRPr lang="en-IN">
              <a:solidFill>
                <a:schemeClr val="tx1"/>
              </a:solidFill>
            </a:endParaRPr>
          </a:p>
        </p:txBody>
      </p:sp>
    </p:spTree>
    <p:extLst>
      <p:ext uri="{BB962C8B-B14F-4D97-AF65-F5344CB8AC3E}">
        <p14:creationId xmlns:p14="http://schemas.microsoft.com/office/powerpoint/2010/main" val="283162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6D01CF-BC1A-0F91-2579-59446DF32E7C}"/>
              </a:ext>
            </a:extLst>
          </p:cNvPr>
          <p:cNvPicPr>
            <a:picLocks noGrp="1" noChangeAspect="1"/>
          </p:cNvPicPr>
          <p:nvPr>
            <p:ph idx="4294967295"/>
          </p:nvPr>
        </p:nvPicPr>
        <p:blipFill>
          <a:blip r:embed="rId2"/>
          <a:stretch>
            <a:fillRect/>
          </a:stretch>
        </p:blipFill>
        <p:spPr>
          <a:xfrm>
            <a:off x="1756611" y="906045"/>
            <a:ext cx="6816725" cy="2324100"/>
          </a:xfrm>
        </p:spPr>
      </p:pic>
      <p:sp>
        <p:nvSpPr>
          <p:cNvPr id="7" name="TextBox 6">
            <a:extLst>
              <a:ext uri="{FF2B5EF4-FFF2-40B4-BE49-F238E27FC236}">
                <a16:creationId xmlns:a16="http://schemas.microsoft.com/office/drawing/2014/main" id="{C8B0B2A8-45EA-BE6A-D983-B3536D981CF2}"/>
              </a:ext>
            </a:extLst>
          </p:cNvPr>
          <p:cNvSpPr txBox="1"/>
          <p:nvPr/>
        </p:nvSpPr>
        <p:spPr>
          <a:xfrm>
            <a:off x="802107" y="3843226"/>
            <a:ext cx="9023684" cy="923330"/>
          </a:xfrm>
          <a:prstGeom prst="rect">
            <a:avLst/>
          </a:prstGeom>
          <a:noFill/>
        </p:spPr>
        <p:txBody>
          <a:bodyPr wrap="square">
            <a:spAutoFit/>
          </a:bodyPr>
          <a:lstStyle/>
          <a:p>
            <a:pPr marL="285750" indent="-285750" algn="just">
              <a:buFont typeface="Arial" panose="020B0604020202020204" pitchFamily="34" charset="0"/>
              <a:buChar char="•"/>
            </a:pPr>
            <a:r>
              <a:rPr lang="en-US"/>
              <a:t>With the help of these we can calculate the undisclosed objects and analyze the shape, size and dimensions which helps in predicting the object without human vision. And also helps in auto analysis.</a:t>
            </a:r>
            <a:endParaRPr lang="en-IN"/>
          </a:p>
        </p:txBody>
      </p:sp>
    </p:spTree>
    <p:extLst>
      <p:ext uri="{BB962C8B-B14F-4D97-AF65-F5344CB8AC3E}">
        <p14:creationId xmlns:p14="http://schemas.microsoft.com/office/powerpoint/2010/main" val="241370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1FBD2-6C16-309E-62CF-20B7664837A6}"/>
              </a:ext>
            </a:extLst>
          </p:cNvPr>
          <p:cNvSpPr>
            <a:spLocks noGrp="1"/>
          </p:cNvSpPr>
          <p:nvPr>
            <p:ph type="title"/>
          </p:nvPr>
        </p:nvSpPr>
        <p:spPr/>
        <p:txBody>
          <a:bodyPr/>
          <a:lstStyle/>
          <a:p>
            <a:r>
              <a:rPr lang="en-IN" b="1">
                <a:solidFill>
                  <a:schemeClr val="tx1"/>
                </a:solidFill>
              </a:rPr>
              <a:t>ADVANTAGES</a:t>
            </a:r>
          </a:p>
        </p:txBody>
      </p:sp>
      <p:sp>
        <p:nvSpPr>
          <p:cNvPr id="5" name="Content Placeholder 4">
            <a:extLst>
              <a:ext uri="{FF2B5EF4-FFF2-40B4-BE49-F238E27FC236}">
                <a16:creationId xmlns:a16="http://schemas.microsoft.com/office/drawing/2014/main" id="{418A0115-399A-2250-C567-A23C7CD3558E}"/>
              </a:ext>
            </a:extLst>
          </p:cNvPr>
          <p:cNvSpPr>
            <a:spLocks noGrp="1"/>
          </p:cNvSpPr>
          <p:nvPr>
            <p:ph idx="1"/>
          </p:nvPr>
        </p:nvSpPr>
        <p:spPr/>
        <p:txBody>
          <a:bodyPr/>
          <a:lstStyle/>
          <a:p>
            <a:pPr>
              <a:buFont typeface="Arial" panose="020B0604020202020204" pitchFamily="34" charset="0"/>
              <a:buChar char="•"/>
            </a:pPr>
            <a:r>
              <a:rPr lang="en-US">
                <a:solidFill>
                  <a:schemeClr val="tx1"/>
                </a:solidFill>
              </a:rPr>
              <a:t>Dimensions Scheming</a:t>
            </a:r>
          </a:p>
          <a:p>
            <a:pPr>
              <a:buFont typeface="Arial" panose="020B0604020202020204" pitchFamily="34" charset="0"/>
              <a:buChar char="•"/>
            </a:pPr>
            <a:r>
              <a:rPr lang="en-US">
                <a:solidFill>
                  <a:schemeClr val="tx1"/>
                </a:solidFill>
              </a:rPr>
              <a:t> Object detection and accurate measurement of the object image uploaded</a:t>
            </a:r>
          </a:p>
          <a:p>
            <a:pPr>
              <a:buFont typeface="Arial" panose="020B0604020202020204" pitchFamily="34" charset="0"/>
              <a:buChar char="•"/>
            </a:pPr>
            <a:r>
              <a:rPr lang="en-US">
                <a:solidFill>
                  <a:schemeClr val="tx1"/>
                </a:solidFill>
              </a:rPr>
              <a:t> Identifying the object uploaded</a:t>
            </a:r>
          </a:p>
          <a:p>
            <a:pPr>
              <a:buFont typeface="Arial" panose="020B0604020202020204" pitchFamily="34" charset="0"/>
              <a:buChar char="•"/>
            </a:pPr>
            <a:r>
              <a:rPr lang="en-US">
                <a:solidFill>
                  <a:schemeClr val="tx1"/>
                </a:solidFill>
              </a:rPr>
              <a:t> Differentiating the unknown objects</a:t>
            </a:r>
          </a:p>
          <a:p>
            <a:pPr>
              <a:buFont typeface="Arial" panose="020B0604020202020204" pitchFamily="34" charset="0"/>
              <a:buChar char="•"/>
            </a:pPr>
            <a:r>
              <a:rPr lang="en-US">
                <a:solidFill>
                  <a:schemeClr val="tx1"/>
                </a:solidFill>
              </a:rPr>
              <a:t> High resolution of identified object</a:t>
            </a:r>
          </a:p>
          <a:p>
            <a:pPr>
              <a:buFont typeface="Arial" panose="020B0604020202020204" pitchFamily="34" charset="0"/>
              <a:buChar char="•"/>
            </a:pPr>
            <a:r>
              <a:rPr lang="en-US">
                <a:solidFill>
                  <a:schemeClr val="tx1"/>
                </a:solidFill>
              </a:rPr>
              <a:t> Data saving</a:t>
            </a:r>
          </a:p>
          <a:p>
            <a:pPr>
              <a:buFont typeface="Arial" panose="020B0604020202020204" pitchFamily="34" charset="0"/>
              <a:buChar char="•"/>
            </a:pPr>
            <a:r>
              <a:rPr lang="en-US">
                <a:solidFill>
                  <a:schemeClr val="tx1"/>
                </a:solidFill>
              </a:rPr>
              <a:t> Shape identification and separation of surface</a:t>
            </a:r>
          </a:p>
          <a:p>
            <a:pPr>
              <a:buFont typeface="Arial" panose="020B0604020202020204" pitchFamily="34" charset="0"/>
              <a:buChar char="•"/>
            </a:pPr>
            <a:r>
              <a:rPr lang="en-US">
                <a:solidFill>
                  <a:schemeClr val="tx1"/>
                </a:solidFill>
              </a:rPr>
              <a:t> Helps in industrialization and automation</a:t>
            </a:r>
          </a:p>
          <a:p>
            <a:pPr>
              <a:buFont typeface="Arial" panose="020B0604020202020204" pitchFamily="34" charset="0"/>
              <a:buChar char="•"/>
            </a:pPr>
            <a:endParaRPr lang="en-IN">
              <a:solidFill>
                <a:schemeClr val="tx1"/>
              </a:solidFill>
            </a:endParaRPr>
          </a:p>
        </p:txBody>
      </p:sp>
    </p:spTree>
    <p:extLst>
      <p:ext uri="{BB962C8B-B14F-4D97-AF65-F5344CB8AC3E}">
        <p14:creationId xmlns:p14="http://schemas.microsoft.com/office/powerpoint/2010/main" val="96579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2CA8-DF89-0E39-9A04-69B73BE939F7}"/>
              </a:ext>
            </a:extLst>
          </p:cNvPr>
          <p:cNvSpPr>
            <a:spLocks noGrp="1"/>
          </p:cNvSpPr>
          <p:nvPr>
            <p:ph type="title"/>
          </p:nvPr>
        </p:nvSpPr>
        <p:spPr/>
        <p:txBody>
          <a:bodyPr/>
          <a:lstStyle/>
          <a:p>
            <a:r>
              <a:rPr lang="en-IN" b="1" dirty="0">
                <a:solidFill>
                  <a:schemeClr val="tx1"/>
                </a:solidFill>
              </a:rPr>
              <a:t>HARDWARE AND SOFTWARE REQUIREMENTS</a:t>
            </a:r>
          </a:p>
        </p:txBody>
      </p:sp>
      <p:sp>
        <p:nvSpPr>
          <p:cNvPr id="3" name="Content Placeholder 2">
            <a:extLst>
              <a:ext uri="{FF2B5EF4-FFF2-40B4-BE49-F238E27FC236}">
                <a16:creationId xmlns:a16="http://schemas.microsoft.com/office/drawing/2014/main" id="{6ED5F5AA-32BF-091A-1A8E-CD5CA6E391B7}"/>
              </a:ext>
            </a:extLst>
          </p:cNvPr>
          <p:cNvSpPr>
            <a:spLocks noGrp="1"/>
          </p:cNvSpPr>
          <p:nvPr>
            <p:ph idx="1"/>
          </p:nvPr>
        </p:nvSpPr>
        <p:spPr/>
        <p:txBody>
          <a:bodyPr/>
          <a:lstStyle/>
          <a:p>
            <a:pPr>
              <a:buFont typeface="Arial" panose="020B0604020202020204" pitchFamily="34" charset="0"/>
              <a:buChar char="•"/>
            </a:pPr>
            <a:r>
              <a:rPr lang="en-US">
                <a:solidFill>
                  <a:schemeClr val="tx1"/>
                </a:solidFill>
              </a:rPr>
              <a:t> 64/32-bit operating system</a:t>
            </a:r>
          </a:p>
          <a:p>
            <a:pPr>
              <a:buFont typeface="Arial" panose="020B0604020202020204" pitchFamily="34" charset="0"/>
              <a:buChar char="•"/>
            </a:pPr>
            <a:r>
              <a:rPr lang="en-US">
                <a:solidFill>
                  <a:schemeClr val="tx1"/>
                </a:solidFill>
              </a:rPr>
              <a:t> Minimum of 4GB RAM</a:t>
            </a:r>
          </a:p>
          <a:p>
            <a:pPr>
              <a:buFont typeface="Arial" panose="020B0604020202020204" pitchFamily="34" charset="0"/>
              <a:buChar char="•"/>
            </a:pPr>
            <a:r>
              <a:rPr lang="en-US">
                <a:solidFill>
                  <a:schemeClr val="tx1"/>
                </a:solidFill>
              </a:rPr>
              <a:t> 4GB Hard Disk</a:t>
            </a:r>
          </a:p>
          <a:p>
            <a:pPr>
              <a:buFont typeface="Arial" panose="020B0604020202020204" pitchFamily="34" charset="0"/>
              <a:buChar char="•"/>
            </a:pPr>
            <a:r>
              <a:rPr lang="en-US">
                <a:solidFill>
                  <a:schemeClr val="tx1"/>
                </a:solidFill>
              </a:rPr>
              <a:t> Camera with 1080 pixel</a:t>
            </a:r>
          </a:p>
          <a:p>
            <a:pPr>
              <a:buFont typeface="Arial" panose="020B0604020202020204" pitchFamily="34" charset="0"/>
              <a:buChar char="•"/>
            </a:pPr>
            <a:r>
              <a:rPr lang="en-US">
                <a:solidFill>
                  <a:schemeClr val="tx1"/>
                </a:solidFill>
              </a:rPr>
              <a:t> i3 processor</a:t>
            </a:r>
            <a:endParaRPr lang="en-IN">
              <a:solidFill>
                <a:schemeClr val="tx1"/>
              </a:solidFill>
            </a:endParaRPr>
          </a:p>
          <a:p>
            <a:pPr>
              <a:buFont typeface="Arial" panose="020B0604020202020204" pitchFamily="34" charset="0"/>
              <a:buChar char="•"/>
            </a:pPr>
            <a:r>
              <a:rPr lang="en-IN">
                <a:solidFill>
                  <a:schemeClr val="tx1"/>
                </a:solidFill>
              </a:rPr>
              <a:t> PyCharm IDE</a:t>
            </a:r>
          </a:p>
          <a:p>
            <a:pPr>
              <a:buFont typeface="Arial" panose="020B0604020202020204" pitchFamily="34" charset="0"/>
              <a:buChar char="•"/>
            </a:pPr>
            <a:r>
              <a:rPr lang="en-IN">
                <a:solidFill>
                  <a:schemeClr val="tx1"/>
                </a:solidFill>
              </a:rPr>
              <a:t> NumPy, OpenCV</a:t>
            </a:r>
          </a:p>
          <a:p>
            <a:pPr>
              <a:buFont typeface="Arial" panose="020B0604020202020204" pitchFamily="34" charset="0"/>
              <a:buChar char="•"/>
            </a:pPr>
            <a:r>
              <a:rPr lang="en-IN">
                <a:solidFill>
                  <a:schemeClr val="tx1"/>
                </a:solidFill>
              </a:rPr>
              <a:t> Python 3, Spider and Anaconda</a:t>
            </a:r>
          </a:p>
        </p:txBody>
      </p:sp>
    </p:spTree>
    <p:extLst>
      <p:ext uri="{BB962C8B-B14F-4D97-AF65-F5344CB8AC3E}">
        <p14:creationId xmlns:p14="http://schemas.microsoft.com/office/powerpoint/2010/main" val="354351690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0</TotalTime>
  <Words>1072</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IMAGE SHAPE PREDICTION AND DETECTION</vt:lpstr>
      <vt:lpstr>PRESENTED BY</vt:lpstr>
      <vt:lpstr>ABSTRACT</vt:lpstr>
      <vt:lpstr>EXISTING SYSTEM</vt:lpstr>
      <vt:lpstr>DISADVANAGES</vt:lpstr>
      <vt:lpstr>PROPOSED SYSTEM</vt:lpstr>
      <vt:lpstr>PowerPoint Presentation</vt:lpstr>
      <vt:lpstr>ADVANTAGES</vt:lpstr>
      <vt:lpstr>HARDWARE AND SOFTWARE REQUIREMENTS</vt:lpstr>
      <vt:lpstr>NOVALITY</vt:lpstr>
      <vt:lpstr>ARCHITECTURE</vt:lpstr>
      <vt:lpstr>PowerPoint Presentation</vt:lpstr>
      <vt:lpstr>PowerPoint Presentation</vt:lpstr>
      <vt:lpstr>PowerPoint Presentation</vt:lpstr>
      <vt:lpstr>PowerPoint Presentation</vt:lpstr>
      <vt:lpstr>IMAGE SELECTION</vt:lpstr>
      <vt:lpstr>PowerPoint Presentation</vt:lpstr>
      <vt:lpstr>IMAGE DIFFERENTIATION</vt:lpstr>
      <vt:lpstr>PowerPoint Presentation</vt:lpstr>
      <vt:lpstr>IMAGE ANALYSIS</vt:lpstr>
      <vt:lpstr>PowerPoint Presentation</vt:lpstr>
      <vt:lpstr>OUTPUT</vt:lpstr>
      <vt:lpstr>PowerPoint Presentation</vt:lpstr>
      <vt:lpstr>OUTPUT FORMAT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SHAPE PREDICTION AND DETECTION</dc:title>
  <dc:creator>AMMANAMANCHI RAVISANKAR BHARADWAJ</dc:creator>
  <cp:lastModifiedBy>AMMANAMANCHI RAVISANKAR BHARADWAJ</cp:lastModifiedBy>
  <cp:revision>2</cp:revision>
  <dcterms:created xsi:type="dcterms:W3CDTF">2022-11-02T18:13:52Z</dcterms:created>
  <dcterms:modified xsi:type="dcterms:W3CDTF">2023-02-11T08:46:11Z</dcterms:modified>
</cp:coreProperties>
</file>