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1" r:id="rId7"/>
    <p:sldId id="261" r:id="rId8"/>
    <p:sldId id="263" r:id="rId9"/>
    <p:sldId id="267" r:id="rId10"/>
    <p:sldId id="269" r:id="rId11"/>
    <p:sldId id="266" r:id="rId12"/>
    <p:sldId id="264" r:id="rId13"/>
    <p:sldId id="270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44AF-B628-49E8-96D3-20C392F175F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B4C5-F5C5-42FF-9E49-27D35E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E5FE-E2C5-4C97-9F3E-99AAE5BAF31B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E343-849A-4A7D-A0DD-B8562079BB2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5FB2-2946-42FC-9DD3-74BCC1521D8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9B37-749D-4749-AC27-E22D6AB827E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F948-0E67-487C-8ADF-B4A7117B0CF1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C77C-45B4-4393-BE62-F99665135447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9A11-2ED3-4394-A7BD-2749F0F44DAF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9499-A35B-4C0E-866C-8DBA5EC7EB5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3BED-CA12-4030-B0E8-39B78C36CE0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2BE8-FBC2-4959-AB4A-18BAF0574FA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C52E-D905-4F28-B177-CEE24381CF4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8777-0AEB-4A32-B5D5-AED557C5489F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D3EB-CAD9-4109-8F0E-1969D904ECAD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838-F09F-45F8-8F0F-967BF11CDDA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2E24-BEC6-4AA9-AE97-AC1972843DAD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E09-E7DA-4C26-B2FE-4AA433BB0CA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FE91-DEE9-4348-B3D6-ED208A47D7B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3A5455-0968-479B-8BFF-CCE06791729F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6D8-2B51-4F82-9A60-BF0BD599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097741"/>
            <a:ext cx="11026589" cy="1657664"/>
          </a:xfrm>
        </p:spPr>
        <p:txBody>
          <a:bodyPr/>
          <a:lstStyle/>
          <a:p>
            <a:pPr algn="ctr"/>
            <a:r>
              <a:rPr lang="en-US" sz="5400" dirty="0"/>
              <a:t>A Journey to the Amazon</a:t>
            </a:r>
            <a:br>
              <a:rPr lang="en-US" sz="5400" dirty="0"/>
            </a:br>
            <a:r>
              <a:rPr lang="en-US" sz="2800" dirty="0"/>
              <a:t>Porting the User App Interface Onto Amazon’s EC2 F1 FPGAs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15DF6-47C5-47BA-B93A-9DE41AD3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36" y="405043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Megan knight, Gabriel ore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24EF-C3CF-4D3C-8B97-F6A8118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1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AE8-7AFF-426F-8CBF-C318DA7C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170"/>
          </a:xfrm>
        </p:spPr>
        <p:txBody>
          <a:bodyPr/>
          <a:lstStyle/>
          <a:p>
            <a:r>
              <a:rPr lang="en-US" sz="2800" dirty="0"/>
              <a:t>Fibonacci Calculator with the User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E3DD-8D85-4C92-B5CA-EF72A089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12112"/>
            <a:ext cx="9629766" cy="4195481"/>
          </a:xfrm>
        </p:spPr>
        <p:txBody>
          <a:bodyPr>
            <a:normAutofit/>
          </a:bodyPr>
          <a:lstStyle/>
          <a:p>
            <a:r>
              <a:rPr lang="en-US" sz="1600" dirty="0"/>
              <a:t>Can use the exact same format as the hello world example</a:t>
            </a:r>
          </a:p>
          <a:p>
            <a:r>
              <a:rPr lang="en-US" sz="1600" dirty="0"/>
              <a:t>Only need to change memory mapping, C code, and replace </a:t>
            </a:r>
            <a:r>
              <a:rPr lang="en-US" sz="1600" dirty="0" err="1"/>
              <a:t>hello_world_code.vhd</a:t>
            </a:r>
            <a:r>
              <a:rPr lang="en-US" sz="1600" dirty="0"/>
              <a:t> with desired code (</a:t>
            </a:r>
            <a:r>
              <a:rPr lang="en-US" sz="1600" dirty="0" err="1"/>
              <a:t>fib.vhd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284A-F5CC-4008-86C4-39806A3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3DD8C-2906-4569-A75A-3DC07889F1D9}"/>
              </a:ext>
            </a:extLst>
          </p:cNvPr>
          <p:cNvSpPr/>
          <p:nvPr/>
        </p:nvSpPr>
        <p:spPr>
          <a:xfrm>
            <a:off x="2452531" y="2127931"/>
            <a:ext cx="9536270" cy="45395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3BCE-5EAA-4053-A17D-AD5AE266FE3F}"/>
              </a:ext>
            </a:extLst>
          </p:cNvPr>
          <p:cNvSpPr txBox="1"/>
          <p:nvPr/>
        </p:nvSpPr>
        <p:spPr>
          <a:xfrm>
            <a:off x="6571409" y="2127931"/>
            <a:ext cx="145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hello_world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4C7ED-4CFF-4B06-9A06-13CA94F9E418}"/>
              </a:ext>
            </a:extLst>
          </p:cNvPr>
          <p:cNvSpPr/>
          <p:nvPr/>
        </p:nvSpPr>
        <p:spPr>
          <a:xfrm>
            <a:off x="4063750" y="2613242"/>
            <a:ext cx="7632949" cy="38725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1AD21-70B1-434B-B0AE-14057BE83087}"/>
              </a:ext>
            </a:extLst>
          </p:cNvPr>
          <p:cNvSpPr txBox="1"/>
          <p:nvPr/>
        </p:nvSpPr>
        <p:spPr>
          <a:xfrm>
            <a:off x="872233" y="3523909"/>
            <a:ext cx="13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Signals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53F3C-67E0-470A-9042-75335053CE9D}"/>
              </a:ext>
            </a:extLst>
          </p:cNvPr>
          <p:cNvCxnSpPr>
            <a:cxnSpLocks/>
          </p:cNvCxnSpPr>
          <p:nvPr/>
        </p:nvCxnSpPr>
        <p:spPr>
          <a:xfrm>
            <a:off x="3093603" y="2910329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F8FDF-4E30-499E-9DAF-9A6CDB2F7427}"/>
              </a:ext>
            </a:extLst>
          </p:cNvPr>
          <p:cNvCxnSpPr>
            <a:cxnSpLocks/>
          </p:cNvCxnSpPr>
          <p:nvPr/>
        </p:nvCxnSpPr>
        <p:spPr>
          <a:xfrm>
            <a:off x="3093603" y="3264748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89E8D8-DEFE-4E41-BB33-1C6E93122B0F}"/>
              </a:ext>
            </a:extLst>
          </p:cNvPr>
          <p:cNvCxnSpPr>
            <a:cxnSpLocks/>
          </p:cNvCxnSpPr>
          <p:nvPr/>
        </p:nvCxnSpPr>
        <p:spPr>
          <a:xfrm>
            <a:off x="3093603" y="3636887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D97E4-58A0-450B-9753-55B220C2132F}"/>
              </a:ext>
            </a:extLst>
          </p:cNvPr>
          <p:cNvCxnSpPr>
            <a:cxnSpLocks/>
          </p:cNvCxnSpPr>
          <p:nvPr/>
        </p:nvCxnSpPr>
        <p:spPr>
          <a:xfrm>
            <a:off x="3093603" y="4040925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6B3B4E-BC3D-4D86-85FF-8E919644C9FA}"/>
              </a:ext>
            </a:extLst>
          </p:cNvPr>
          <p:cNvCxnSpPr>
            <a:cxnSpLocks/>
          </p:cNvCxnSpPr>
          <p:nvPr/>
        </p:nvCxnSpPr>
        <p:spPr>
          <a:xfrm>
            <a:off x="3093603" y="4413064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8BC84-E000-4FCA-B76E-798C3DBB2445}"/>
              </a:ext>
            </a:extLst>
          </p:cNvPr>
          <p:cNvSpPr txBox="1"/>
          <p:nvPr/>
        </p:nvSpPr>
        <p:spPr>
          <a:xfrm>
            <a:off x="3133212" y="2613242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s_axi_aclk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8170B-F190-4866-B538-7FFBA32F4BC3}"/>
              </a:ext>
            </a:extLst>
          </p:cNvPr>
          <p:cNvSpPr txBox="1"/>
          <p:nvPr/>
        </p:nvSpPr>
        <p:spPr>
          <a:xfrm>
            <a:off x="3110899" y="2986044"/>
            <a:ext cx="91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mmap_rst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15829-2340-4D95-BC07-388604709E6C}"/>
              </a:ext>
            </a:extLst>
          </p:cNvPr>
          <p:cNvSpPr txBox="1"/>
          <p:nvPr/>
        </p:nvSpPr>
        <p:spPr>
          <a:xfrm>
            <a:off x="2860680" y="3328268"/>
            <a:ext cx="117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s_axi_wready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A7417-AF75-4EEB-818C-E847243D7324}"/>
              </a:ext>
            </a:extLst>
          </p:cNvPr>
          <p:cNvSpPr txBox="1"/>
          <p:nvPr/>
        </p:nvSpPr>
        <p:spPr>
          <a:xfrm>
            <a:off x="3223259" y="3728824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wr_addr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41E61-D68F-4EEE-9A4D-AD7292EA1E5D}"/>
              </a:ext>
            </a:extLst>
          </p:cNvPr>
          <p:cNvSpPr txBox="1"/>
          <p:nvPr/>
        </p:nvSpPr>
        <p:spPr>
          <a:xfrm>
            <a:off x="3340278" y="4119909"/>
            <a:ext cx="6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wdata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EA129C-4BAE-4A46-80C3-E35DD3CF5773}"/>
              </a:ext>
            </a:extLst>
          </p:cNvPr>
          <p:cNvCxnSpPr>
            <a:cxnSpLocks/>
          </p:cNvCxnSpPr>
          <p:nvPr/>
        </p:nvCxnSpPr>
        <p:spPr>
          <a:xfrm>
            <a:off x="3110899" y="4802859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589600-ABF7-4D47-A27B-0E25ECBEF91E}"/>
              </a:ext>
            </a:extLst>
          </p:cNvPr>
          <p:cNvSpPr txBox="1"/>
          <p:nvPr/>
        </p:nvSpPr>
        <p:spPr>
          <a:xfrm>
            <a:off x="3155653" y="4510296"/>
            <a:ext cx="87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arvalid_q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AF9B1-F92E-42CD-808E-E9F2AA3D141D}"/>
              </a:ext>
            </a:extLst>
          </p:cNvPr>
          <p:cNvCxnSpPr>
            <a:cxnSpLocks/>
          </p:cNvCxnSpPr>
          <p:nvPr/>
        </p:nvCxnSpPr>
        <p:spPr>
          <a:xfrm>
            <a:off x="3093603" y="5164771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6CDA8C-F481-4069-9499-5D64C8738FA2}"/>
              </a:ext>
            </a:extLst>
          </p:cNvPr>
          <p:cNvSpPr txBox="1"/>
          <p:nvPr/>
        </p:nvSpPr>
        <p:spPr>
          <a:xfrm>
            <a:off x="3141505" y="4857242"/>
            <a:ext cx="88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araddr_q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A1606D-1A4B-44EB-ADD3-5C9153C80580}"/>
              </a:ext>
            </a:extLst>
          </p:cNvPr>
          <p:cNvSpPr txBox="1"/>
          <p:nvPr/>
        </p:nvSpPr>
        <p:spPr>
          <a:xfrm>
            <a:off x="3081113" y="5264368"/>
            <a:ext cx="1024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s_axi_rdata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FAB15-B13E-4E00-B5DE-32E864724D55}"/>
              </a:ext>
            </a:extLst>
          </p:cNvPr>
          <p:cNvSpPr txBox="1"/>
          <p:nvPr/>
        </p:nvSpPr>
        <p:spPr>
          <a:xfrm>
            <a:off x="7251504" y="2566375"/>
            <a:ext cx="122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user_app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FCB45-F3BE-484F-875F-DB3DC67662DE}"/>
              </a:ext>
            </a:extLst>
          </p:cNvPr>
          <p:cNvSpPr/>
          <p:nvPr/>
        </p:nvSpPr>
        <p:spPr>
          <a:xfrm>
            <a:off x="6207854" y="3704955"/>
            <a:ext cx="2179753" cy="24793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E030C-DC18-4BBA-9067-DF16A3AA2878}"/>
              </a:ext>
            </a:extLst>
          </p:cNvPr>
          <p:cNvSpPr/>
          <p:nvPr/>
        </p:nvSpPr>
        <p:spPr>
          <a:xfrm>
            <a:off x="9443107" y="3728824"/>
            <a:ext cx="2077692" cy="24906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E9412-AB6D-4D8C-AFFF-4ACBA80C6228}"/>
              </a:ext>
            </a:extLst>
          </p:cNvPr>
          <p:cNvSpPr txBox="1"/>
          <p:nvPr/>
        </p:nvSpPr>
        <p:spPr>
          <a:xfrm>
            <a:off x="6372898" y="4764909"/>
            <a:ext cx="17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memory_map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8FA4B-473D-42C6-8C50-E8DC73D1664D}"/>
              </a:ext>
            </a:extLst>
          </p:cNvPr>
          <p:cNvSpPr txBox="1"/>
          <p:nvPr/>
        </p:nvSpPr>
        <p:spPr>
          <a:xfrm>
            <a:off x="9538205" y="4775369"/>
            <a:ext cx="195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7FDC-012D-4A7A-ABCB-127D8F60CDFA}"/>
              </a:ext>
            </a:extLst>
          </p:cNvPr>
          <p:cNvCxnSpPr>
            <a:cxnSpLocks/>
          </p:cNvCxnSpPr>
          <p:nvPr/>
        </p:nvCxnSpPr>
        <p:spPr>
          <a:xfrm>
            <a:off x="5573161" y="3814310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D7D855-D746-41AD-9527-581FF5AA94B5}"/>
              </a:ext>
            </a:extLst>
          </p:cNvPr>
          <p:cNvCxnSpPr>
            <a:cxnSpLocks/>
          </p:cNvCxnSpPr>
          <p:nvPr/>
        </p:nvCxnSpPr>
        <p:spPr>
          <a:xfrm>
            <a:off x="5573161" y="4141665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D8EF68-9303-4000-BF6F-F225E0B3F065}"/>
              </a:ext>
            </a:extLst>
          </p:cNvPr>
          <p:cNvCxnSpPr>
            <a:cxnSpLocks/>
          </p:cNvCxnSpPr>
          <p:nvPr/>
        </p:nvCxnSpPr>
        <p:spPr>
          <a:xfrm>
            <a:off x="5578238" y="4411362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C667A-3D39-478B-AA83-260E8525B05E}"/>
              </a:ext>
            </a:extLst>
          </p:cNvPr>
          <p:cNvCxnSpPr>
            <a:cxnSpLocks/>
          </p:cNvCxnSpPr>
          <p:nvPr/>
        </p:nvCxnSpPr>
        <p:spPr>
          <a:xfrm>
            <a:off x="5573161" y="4740499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B63B2F-57A7-4924-AB0D-B950BBAE4431}"/>
              </a:ext>
            </a:extLst>
          </p:cNvPr>
          <p:cNvCxnSpPr>
            <a:cxnSpLocks/>
          </p:cNvCxnSpPr>
          <p:nvPr/>
        </p:nvCxnSpPr>
        <p:spPr>
          <a:xfrm>
            <a:off x="5573161" y="5077044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2294C-0516-45A7-8AAD-6FA825ACD171}"/>
              </a:ext>
            </a:extLst>
          </p:cNvPr>
          <p:cNvCxnSpPr>
            <a:cxnSpLocks/>
          </p:cNvCxnSpPr>
          <p:nvPr/>
        </p:nvCxnSpPr>
        <p:spPr>
          <a:xfrm>
            <a:off x="5583008" y="5422887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BE847-4D69-4953-9340-6ED1F5F04FA3}"/>
              </a:ext>
            </a:extLst>
          </p:cNvPr>
          <p:cNvCxnSpPr>
            <a:cxnSpLocks/>
          </p:cNvCxnSpPr>
          <p:nvPr/>
        </p:nvCxnSpPr>
        <p:spPr>
          <a:xfrm flipH="1">
            <a:off x="3093604" y="5601915"/>
            <a:ext cx="967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7DE731-0340-4768-9C07-89443EE1AB6B}"/>
              </a:ext>
            </a:extLst>
          </p:cNvPr>
          <p:cNvSpPr txBox="1"/>
          <p:nvPr/>
        </p:nvSpPr>
        <p:spPr>
          <a:xfrm>
            <a:off x="5853656" y="3593159"/>
            <a:ext cx="493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clk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991AD5-CDE1-4677-B756-D39CFDBFFBD6}"/>
              </a:ext>
            </a:extLst>
          </p:cNvPr>
          <p:cNvSpPr txBox="1"/>
          <p:nvPr/>
        </p:nvSpPr>
        <p:spPr>
          <a:xfrm>
            <a:off x="5873219" y="3861305"/>
            <a:ext cx="493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rst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B271C-225B-4DC8-9D15-6C1584B40D96}"/>
              </a:ext>
            </a:extLst>
          </p:cNvPr>
          <p:cNvSpPr txBox="1"/>
          <p:nvPr/>
        </p:nvSpPr>
        <p:spPr>
          <a:xfrm>
            <a:off x="5294817" y="4166076"/>
            <a:ext cx="103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70F983-446B-46CE-A152-8AB946274D47}"/>
              </a:ext>
            </a:extLst>
          </p:cNvPr>
          <p:cNvSpPr txBox="1"/>
          <p:nvPr/>
        </p:nvSpPr>
        <p:spPr>
          <a:xfrm>
            <a:off x="5154843" y="4445574"/>
            <a:ext cx="117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mmap_wr_addr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9C671-20BF-408E-83CB-29C2F703C325}"/>
              </a:ext>
            </a:extLst>
          </p:cNvPr>
          <p:cNvSpPr txBox="1"/>
          <p:nvPr/>
        </p:nvSpPr>
        <p:spPr>
          <a:xfrm>
            <a:off x="5187005" y="4815246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3AA985-67BE-442C-998A-4B577F8052CC}"/>
              </a:ext>
            </a:extLst>
          </p:cNvPr>
          <p:cNvSpPr txBox="1"/>
          <p:nvPr/>
        </p:nvSpPr>
        <p:spPr>
          <a:xfrm>
            <a:off x="5314379" y="5158811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021DC3-816C-46E8-A5E1-A1D45B3C388D}"/>
              </a:ext>
            </a:extLst>
          </p:cNvPr>
          <p:cNvSpPr txBox="1"/>
          <p:nvPr/>
        </p:nvSpPr>
        <p:spPr>
          <a:xfrm>
            <a:off x="5218903" y="5504557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mmap_rd_addr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EAE51E-6756-453C-92BE-A64DC0B583D8}"/>
              </a:ext>
            </a:extLst>
          </p:cNvPr>
          <p:cNvSpPr txBox="1"/>
          <p:nvPr/>
        </p:nvSpPr>
        <p:spPr>
          <a:xfrm>
            <a:off x="5229500" y="5830934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mmap_rd_data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C5CEF6-D796-41E8-B621-60B93325681E}"/>
              </a:ext>
            </a:extLst>
          </p:cNvPr>
          <p:cNvCxnSpPr>
            <a:cxnSpLocks/>
          </p:cNvCxnSpPr>
          <p:nvPr/>
        </p:nvCxnSpPr>
        <p:spPr>
          <a:xfrm>
            <a:off x="5583008" y="5780868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F5AB64-A4A2-4DE3-A788-60EA6129F3A7}"/>
              </a:ext>
            </a:extLst>
          </p:cNvPr>
          <p:cNvCxnSpPr>
            <a:cxnSpLocks/>
          </p:cNvCxnSpPr>
          <p:nvPr/>
        </p:nvCxnSpPr>
        <p:spPr>
          <a:xfrm>
            <a:off x="4078462" y="2910329"/>
            <a:ext cx="1494699" cy="903981"/>
          </a:xfrm>
          <a:prstGeom prst="bentConnector3">
            <a:avLst>
              <a:gd name="adj1" fmla="val 924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96C1496-420F-4B69-92F2-D607E6594121}"/>
              </a:ext>
            </a:extLst>
          </p:cNvPr>
          <p:cNvCxnSpPr>
            <a:cxnSpLocks/>
          </p:cNvCxnSpPr>
          <p:nvPr/>
        </p:nvCxnSpPr>
        <p:spPr>
          <a:xfrm>
            <a:off x="4038587" y="3263043"/>
            <a:ext cx="1565928" cy="877285"/>
          </a:xfrm>
          <a:prstGeom prst="bentConnector3">
            <a:avLst>
              <a:gd name="adj1" fmla="val 800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E3709F5-6744-495B-8A31-578713D7CC7E}"/>
              </a:ext>
            </a:extLst>
          </p:cNvPr>
          <p:cNvCxnSpPr>
            <a:cxnSpLocks/>
          </p:cNvCxnSpPr>
          <p:nvPr/>
        </p:nvCxnSpPr>
        <p:spPr>
          <a:xfrm>
            <a:off x="4038587" y="3636887"/>
            <a:ext cx="1502646" cy="774475"/>
          </a:xfrm>
          <a:prstGeom prst="bentConnector3">
            <a:avLst>
              <a:gd name="adj1" fmla="val 702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39778E7-627E-4F98-9A8B-B89448EA4DE0}"/>
              </a:ext>
            </a:extLst>
          </p:cNvPr>
          <p:cNvCxnSpPr>
            <a:cxnSpLocks/>
          </p:cNvCxnSpPr>
          <p:nvPr/>
        </p:nvCxnSpPr>
        <p:spPr>
          <a:xfrm>
            <a:off x="4076275" y="4035461"/>
            <a:ext cx="1536765" cy="700323"/>
          </a:xfrm>
          <a:prstGeom prst="bentConnector3">
            <a:avLst>
              <a:gd name="adj1" fmla="val 541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DB1E39E-5F5E-48DF-9882-9E578B49AC57}"/>
              </a:ext>
            </a:extLst>
          </p:cNvPr>
          <p:cNvCxnSpPr>
            <a:cxnSpLocks/>
          </p:cNvCxnSpPr>
          <p:nvPr/>
        </p:nvCxnSpPr>
        <p:spPr>
          <a:xfrm>
            <a:off x="4078462" y="4435129"/>
            <a:ext cx="1494699" cy="641915"/>
          </a:xfrm>
          <a:prstGeom prst="bentConnector3">
            <a:avLst>
              <a:gd name="adj1" fmla="val 440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63A54D-B2A2-4A53-A9D1-08DD0152EA8B}"/>
              </a:ext>
            </a:extLst>
          </p:cNvPr>
          <p:cNvCxnSpPr>
            <a:cxnSpLocks/>
          </p:cNvCxnSpPr>
          <p:nvPr/>
        </p:nvCxnSpPr>
        <p:spPr>
          <a:xfrm>
            <a:off x="4053298" y="4815246"/>
            <a:ext cx="1574729" cy="607641"/>
          </a:xfrm>
          <a:prstGeom prst="bentConnector3">
            <a:avLst>
              <a:gd name="adj1" fmla="val 338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23464BD-0255-42A7-B3D8-CA248151EE99}"/>
              </a:ext>
            </a:extLst>
          </p:cNvPr>
          <p:cNvCxnSpPr>
            <a:cxnSpLocks/>
          </p:cNvCxnSpPr>
          <p:nvPr/>
        </p:nvCxnSpPr>
        <p:spPr>
          <a:xfrm>
            <a:off x="4063751" y="5179961"/>
            <a:ext cx="1549289" cy="600907"/>
          </a:xfrm>
          <a:prstGeom prst="bentConnector3">
            <a:avLst>
              <a:gd name="adj1" fmla="val 254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4F21CCE-6F19-4C0C-B018-29F9DF3B128A}"/>
              </a:ext>
            </a:extLst>
          </p:cNvPr>
          <p:cNvCxnSpPr>
            <a:cxnSpLocks/>
          </p:cNvCxnSpPr>
          <p:nvPr/>
        </p:nvCxnSpPr>
        <p:spPr>
          <a:xfrm rot="10800000">
            <a:off x="4074937" y="5615196"/>
            <a:ext cx="2123071" cy="446572"/>
          </a:xfrm>
          <a:prstGeom prst="bentConnector3">
            <a:avLst>
              <a:gd name="adj1" fmla="val 90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55261B-407C-48FE-8FE5-C811AF3AB252}"/>
              </a:ext>
            </a:extLst>
          </p:cNvPr>
          <p:cNvCxnSpPr>
            <a:cxnSpLocks/>
          </p:cNvCxnSpPr>
          <p:nvPr/>
        </p:nvCxnSpPr>
        <p:spPr>
          <a:xfrm>
            <a:off x="8774493" y="3934335"/>
            <a:ext cx="66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D8CA0E-240B-4C41-9E34-4C1F7962F695}"/>
              </a:ext>
            </a:extLst>
          </p:cNvPr>
          <p:cNvCxnSpPr>
            <a:cxnSpLocks/>
          </p:cNvCxnSpPr>
          <p:nvPr/>
        </p:nvCxnSpPr>
        <p:spPr>
          <a:xfrm flipH="1">
            <a:off x="8387607" y="5615196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BBED4F1-5BF6-47CF-8427-B3A73E08A9D2}"/>
              </a:ext>
            </a:extLst>
          </p:cNvPr>
          <p:cNvSpPr txBox="1"/>
          <p:nvPr/>
        </p:nvSpPr>
        <p:spPr>
          <a:xfrm>
            <a:off x="8854819" y="3661325"/>
            <a:ext cx="591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clk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D8604-F0BF-45E5-8E42-E62881B9F921}"/>
              </a:ext>
            </a:extLst>
          </p:cNvPr>
          <p:cNvSpPr txBox="1"/>
          <p:nvPr/>
        </p:nvSpPr>
        <p:spPr>
          <a:xfrm>
            <a:off x="8679798" y="5371083"/>
            <a:ext cx="63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5B8388-13F3-4E83-9587-3A3E8D8425A5}"/>
              </a:ext>
            </a:extLst>
          </p:cNvPr>
          <p:cNvCxnSpPr>
            <a:cxnSpLocks/>
          </p:cNvCxnSpPr>
          <p:nvPr/>
        </p:nvCxnSpPr>
        <p:spPr>
          <a:xfrm>
            <a:off x="8774945" y="4213558"/>
            <a:ext cx="66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030302-EF8B-4FB5-A93A-B26C76EFA106}"/>
              </a:ext>
            </a:extLst>
          </p:cNvPr>
          <p:cNvSpPr txBox="1"/>
          <p:nvPr/>
        </p:nvSpPr>
        <p:spPr>
          <a:xfrm>
            <a:off x="8855271" y="3940548"/>
            <a:ext cx="591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rst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8AA5A1-CF20-4395-A9DC-E42BCC8A6513}"/>
              </a:ext>
            </a:extLst>
          </p:cNvPr>
          <p:cNvCxnSpPr>
            <a:cxnSpLocks/>
          </p:cNvCxnSpPr>
          <p:nvPr/>
        </p:nvCxnSpPr>
        <p:spPr>
          <a:xfrm flipH="1">
            <a:off x="8387607" y="5910589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7FDDF6A-CEF6-4753-9CBB-B8A5B361F64B}"/>
              </a:ext>
            </a:extLst>
          </p:cNvPr>
          <p:cNvSpPr txBox="1"/>
          <p:nvPr/>
        </p:nvSpPr>
        <p:spPr>
          <a:xfrm>
            <a:off x="8679798" y="5666476"/>
            <a:ext cx="63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done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80DF10-525D-4405-97BC-7809A0600F3D}"/>
              </a:ext>
            </a:extLst>
          </p:cNvPr>
          <p:cNvCxnSpPr/>
          <p:nvPr/>
        </p:nvCxnSpPr>
        <p:spPr>
          <a:xfrm>
            <a:off x="8387607" y="4857242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AB7F88-293F-42C7-9332-EDDEEC392774}"/>
              </a:ext>
            </a:extLst>
          </p:cNvPr>
          <p:cNvCxnSpPr/>
          <p:nvPr/>
        </p:nvCxnSpPr>
        <p:spPr>
          <a:xfrm>
            <a:off x="8403226" y="5179961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6C228C-AA31-48BF-81B6-E6CEF907AD12}"/>
              </a:ext>
            </a:extLst>
          </p:cNvPr>
          <p:cNvSpPr txBox="1"/>
          <p:nvPr/>
        </p:nvSpPr>
        <p:spPr>
          <a:xfrm>
            <a:off x="8730929" y="4594338"/>
            <a:ext cx="63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go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2CF13-67A6-488D-BE32-6C6C27F41DAF}"/>
              </a:ext>
            </a:extLst>
          </p:cNvPr>
          <p:cNvSpPr txBox="1"/>
          <p:nvPr/>
        </p:nvSpPr>
        <p:spPr>
          <a:xfrm>
            <a:off x="8779296" y="4902890"/>
            <a:ext cx="63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8C9E1B2-A156-4931-A44E-E7019308206A}"/>
              </a:ext>
            </a:extLst>
          </p:cNvPr>
          <p:cNvCxnSpPr>
            <a:cxnSpLocks/>
          </p:cNvCxnSpPr>
          <p:nvPr/>
        </p:nvCxnSpPr>
        <p:spPr>
          <a:xfrm>
            <a:off x="5448300" y="3086259"/>
            <a:ext cx="3350633" cy="854289"/>
          </a:xfrm>
          <a:prstGeom prst="bentConnector3">
            <a:avLst>
              <a:gd name="adj1" fmla="val 988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315ACCB-FB3D-4A51-A7CA-6EBCB8AFA9C6}"/>
              </a:ext>
            </a:extLst>
          </p:cNvPr>
          <p:cNvCxnSpPr/>
          <p:nvPr/>
        </p:nvCxnSpPr>
        <p:spPr>
          <a:xfrm>
            <a:off x="5294817" y="3413082"/>
            <a:ext cx="3504116" cy="800476"/>
          </a:xfrm>
          <a:prstGeom prst="bentConnector3">
            <a:avLst>
              <a:gd name="adj1" fmla="val 94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A7482FA-048C-4571-9C49-4C8F3A8B6040}"/>
              </a:ext>
            </a:extLst>
          </p:cNvPr>
          <p:cNvCxnSpPr>
            <a:cxnSpLocks/>
          </p:cNvCxnSpPr>
          <p:nvPr/>
        </p:nvCxnSpPr>
        <p:spPr>
          <a:xfrm flipH="1">
            <a:off x="542260" y="4005823"/>
            <a:ext cx="191027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7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E343-CD6C-4406-A633-005BE411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User App Structure Issue and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3E6-7275-4901-BB71-046D67C1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2" y="1722718"/>
            <a:ext cx="8946541" cy="4195481"/>
          </a:xfrm>
        </p:spPr>
        <p:txBody>
          <a:bodyPr/>
          <a:lstStyle/>
          <a:p>
            <a:r>
              <a:rPr lang="en-US" dirty="0"/>
              <a:t>Cannot read from an address if not previously written to</a:t>
            </a:r>
          </a:p>
          <a:p>
            <a:r>
              <a:rPr lang="en-US" dirty="0"/>
              <a:t>Temporary Fix: Write to the address prior to reading from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0311A-9FDF-489B-A763-4CD51405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70" y="3308535"/>
            <a:ext cx="6452424" cy="27426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7103D-2E7A-4C43-9772-AB10786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9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E4C8-D04F-41C7-BD37-D2AA8EE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79" y="2736226"/>
            <a:ext cx="8825657" cy="1315819"/>
          </a:xfrm>
        </p:spPr>
        <p:txBody>
          <a:bodyPr/>
          <a:lstStyle/>
          <a:p>
            <a:pPr algn="ctr"/>
            <a:r>
              <a:rPr lang="en-US" dirty="0"/>
              <a:t>Hello World and Fibonacci Code 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49FC8-34CD-43B1-86F5-9EF44C86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7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79DE-CCA8-4B26-9937-477721A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59C9-DE2B-4777-9627-35CB4C57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5629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Hello World		                               			          Fibonacci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8EE83-F6CB-497B-A49F-34B3BAE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BA4EB-24F7-4D4B-8E2E-D6DAE1E9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" y="2543808"/>
            <a:ext cx="6115050" cy="3400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5BF43-4FEB-49F2-822B-9F9C256E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89" y="2543808"/>
            <a:ext cx="3448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507B-9AFE-4B8F-BE97-369492FE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979E-7BF5-40D9-8EC7-65F6308C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Tutorials</a:t>
            </a:r>
          </a:p>
          <a:p>
            <a:pPr lvl="1"/>
            <a:r>
              <a:rPr lang="en-US" sz="2400" dirty="0"/>
              <a:t>How to SSH into an EC2 instance</a:t>
            </a:r>
          </a:p>
          <a:p>
            <a:pPr lvl="1"/>
            <a:r>
              <a:rPr lang="en-US" sz="2400" dirty="0"/>
              <a:t>How to build/run an AFI</a:t>
            </a:r>
          </a:p>
          <a:p>
            <a:pPr lvl="1"/>
            <a:r>
              <a:rPr lang="en-US" sz="2400" dirty="0"/>
              <a:t>How to create your own custom logic </a:t>
            </a:r>
          </a:p>
          <a:p>
            <a:r>
              <a:rPr lang="en-US" sz="3000" dirty="0"/>
              <a:t>Hello World and Fibonacci code with user app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F8B7-709C-484C-B0C7-58F1BCE1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E382-F0A5-4D8B-A96E-06724FBD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FD8-CA05-4F2C-8091-EDC9BAAD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414"/>
            <a:ext cx="8946541" cy="4610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we have learned</a:t>
            </a:r>
          </a:p>
          <a:p>
            <a:pPr lvl="1"/>
            <a:r>
              <a:rPr lang="en-US" dirty="0"/>
              <a:t>How to use Putty to SSH into an EC2 instance</a:t>
            </a:r>
          </a:p>
          <a:p>
            <a:pPr lvl="1"/>
            <a:r>
              <a:rPr lang="en-US" dirty="0"/>
              <a:t>How to build AFIs and run them on F1 FPGAs</a:t>
            </a:r>
          </a:p>
          <a:p>
            <a:pPr lvl="1"/>
            <a:r>
              <a:rPr lang="en-US" dirty="0"/>
              <a:t>How to use the user app structure from EEL4720 to create our own custom logic</a:t>
            </a:r>
          </a:p>
          <a:p>
            <a:r>
              <a:rPr lang="en-US" dirty="0"/>
              <a:t>The User App structure we have created for the F1 FPGAs will allow them to be more useable and possibly save a lot of debugging time</a:t>
            </a:r>
          </a:p>
          <a:p>
            <a:r>
              <a:rPr lang="en-US" dirty="0"/>
              <a:t>Provided tutorials so that others can learn how to use Amazon’s EC2 F1 FPGAs for their own applications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Fix read issue</a:t>
            </a:r>
          </a:p>
          <a:p>
            <a:pPr lvl="1"/>
            <a:r>
              <a:rPr lang="en-US" dirty="0"/>
              <a:t>Add virtual LED and Switch functionality to user app interface</a:t>
            </a:r>
          </a:p>
          <a:p>
            <a:pPr lvl="1"/>
            <a:r>
              <a:rPr lang="en-US" dirty="0"/>
              <a:t>Test more applications and collect performance data to write a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54CF-3B36-4DC0-BB55-6B4F39E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079F-7FA4-455C-8C19-AE9F6C2C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2705-7926-4F85-947B-2219F0E7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Web Services (AWS) cloud provides an EC2 F1 instance</a:t>
            </a:r>
          </a:p>
          <a:p>
            <a:pPr lvl="1"/>
            <a:r>
              <a:rPr lang="en-US" dirty="0"/>
              <a:t> Xilinx </a:t>
            </a:r>
            <a:r>
              <a:rPr lang="en-US" dirty="0" err="1"/>
              <a:t>UltraScale</a:t>
            </a:r>
            <a:r>
              <a:rPr lang="en-US" dirty="0"/>
              <a:t> Plus FPGAs are used as hardware accelerators and communicate with Xeon processors using PCI express</a:t>
            </a:r>
          </a:p>
          <a:p>
            <a:r>
              <a:rPr lang="en-US" dirty="0"/>
              <a:t>Cloud computing datacenters face the struggle of the slowdown in CPU scaling and Moore’s Law</a:t>
            </a:r>
          </a:p>
          <a:p>
            <a:r>
              <a:rPr lang="en-US" dirty="0"/>
              <a:t>FPGAs provide a solution to this obstacle</a:t>
            </a:r>
          </a:p>
          <a:p>
            <a:r>
              <a:rPr lang="en-US" dirty="0"/>
              <a:t>Issue with using FPGAs is the usability and programmability of them due to the need for RTL coding</a:t>
            </a:r>
          </a:p>
          <a:p>
            <a:r>
              <a:rPr lang="en-US" dirty="0"/>
              <a:t>Goal of this project: Port the user app interface used in EEL4720 labs to the EC2 F1 FPGAs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418D-F015-4B9E-BC9F-056AC19E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7508-BE23-4B20-8210-F55D62E8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Development Kit (HDK) 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1E5A-15E3-420D-8A34-A8ED6153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AWS provides a </a:t>
            </a:r>
            <a:r>
              <a:rPr lang="en-US" dirty="0" err="1"/>
              <a:t>Github</a:t>
            </a:r>
            <a:r>
              <a:rPr lang="en-US" dirty="0"/>
              <a:t> with all relevant files for the EC2 F1 HDK and SDK</a:t>
            </a:r>
          </a:p>
          <a:p>
            <a:pPr lvl="1"/>
            <a:r>
              <a:rPr lang="en-US" dirty="0"/>
              <a:t>HDK includes example code (hello world and DMA) and all tools needed to create an Amazon FPGA Image (AFI) </a:t>
            </a:r>
          </a:p>
          <a:p>
            <a:pPr lvl="1"/>
            <a:r>
              <a:rPr lang="en-US" dirty="0"/>
              <a:t>SDK includes AFI management tools such as commands to run and load AFIs on an FPGA</a:t>
            </a:r>
          </a:p>
          <a:p>
            <a:r>
              <a:rPr lang="en-US" dirty="0"/>
              <a:t>AFIs (similar to bitstreams) are what is loaded onto the FPGAs</a:t>
            </a:r>
          </a:p>
          <a:p>
            <a:pPr lvl="1"/>
            <a:r>
              <a:rPr lang="en-US" dirty="0"/>
              <a:t>Creating an AFI can take a couple hours</a:t>
            </a:r>
          </a:p>
          <a:p>
            <a:r>
              <a:rPr lang="en-US" dirty="0"/>
              <a:t>C code is used to read and write from addresses the same way as in EEL4720 labs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513D-1210-49DC-BE29-0564BE5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463180-CFB4-4017-B0DB-590FDDD13C18}"/>
              </a:ext>
            </a:extLst>
          </p:cNvPr>
          <p:cNvSpPr/>
          <p:nvPr/>
        </p:nvSpPr>
        <p:spPr>
          <a:xfrm>
            <a:off x="2354259" y="1264708"/>
            <a:ext cx="7353267" cy="52105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56D2E-D532-49C3-AA48-036FEFCC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Current Code Structure in HDK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8CCBB-9616-403E-A414-E15B0CB3281D}"/>
              </a:ext>
            </a:extLst>
          </p:cNvPr>
          <p:cNvSpPr/>
          <p:nvPr/>
        </p:nvSpPr>
        <p:spPr>
          <a:xfrm>
            <a:off x="3549195" y="2055296"/>
            <a:ext cx="5805346" cy="40275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8DC4-B22B-4362-A6F6-70B68010D2FA}"/>
              </a:ext>
            </a:extLst>
          </p:cNvPr>
          <p:cNvSpPr txBox="1"/>
          <p:nvPr/>
        </p:nvSpPr>
        <p:spPr>
          <a:xfrm>
            <a:off x="5766293" y="212326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cl_vhdl_wrapper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E758F-9C5F-489C-8C64-68D0B818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788" y="3299227"/>
            <a:ext cx="3838354" cy="24397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nnnn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hello_world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3DCCC-F371-4962-99B7-95158ACF335B}"/>
              </a:ext>
            </a:extLst>
          </p:cNvPr>
          <p:cNvSpPr txBox="1"/>
          <p:nvPr/>
        </p:nvSpPr>
        <p:spPr>
          <a:xfrm>
            <a:off x="813526" y="331304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 Signals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A1DAF-DC3E-4008-99E2-1780FB05C9FA}"/>
              </a:ext>
            </a:extLst>
          </p:cNvPr>
          <p:cNvSpPr txBox="1"/>
          <p:nvPr/>
        </p:nvSpPr>
        <p:spPr>
          <a:xfrm>
            <a:off x="3991674" y="44460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AXI Signals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46C4-E574-4599-8DA8-F7B43384D505}"/>
              </a:ext>
            </a:extLst>
          </p:cNvPr>
          <p:cNvSpPr txBox="1"/>
          <p:nvPr/>
        </p:nvSpPr>
        <p:spPr>
          <a:xfrm>
            <a:off x="2450817" y="384582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AXI Signals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1BE71-A629-4D03-A5FB-829F1E0EEC9E}"/>
              </a:ext>
            </a:extLst>
          </p:cNvPr>
          <p:cNvSpPr txBox="1"/>
          <p:nvPr/>
        </p:nvSpPr>
        <p:spPr>
          <a:xfrm>
            <a:off x="5023342" y="139128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cl_hello_world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C9B84-1CAD-4A75-B135-B0E5F6B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1F160F-1406-4363-BB44-ACB4B07EBBCB}"/>
              </a:ext>
            </a:extLst>
          </p:cNvPr>
          <p:cNvCxnSpPr/>
          <p:nvPr/>
        </p:nvCxnSpPr>
        <p:spPr>
          <a:xfrm flipH="1">
            <a:off x="813526" y="3682381"/>
            <a:ext cx="146184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04573-74A1-40A3-A392-61F7E332495F}"/>
              </a:ext>
            </a:extLst>
          </p:cNvPr>
          <p:cNvCxnSpPr>
            <a:cxnSpLocks/>
          </p:cNvCxnSpPr>
          <p:nvPr/>
        </p:nvCxnSpPr>
        <p:spPr>
          <a:xfrm flipH="1">
            <a:off x="2551813" y="4238818"/>
            <a:ext cx="997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83AF9D-B4C2-46DA-95D1-CFE5D0C3BD77}"/>
              </a:ext>
            </a:extLst>
          </p:cNvPr>
          <p:cNvCxnSpPr/>
          <p:nvPr/>
        </p:nvCxnSpPr>
        <p:spPr>
          <a:xfrm flipH="1">
            <a:off x="3891947" y="4815394"/>
            <a:ext cx="146184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419D900-1423-40ED-B6A9-2F5EFCDF81AC}"/>
              </a:ext>
            </a:extLst>
          </p:cNvPr>
          <p:cNvSpPr/>
          <p:nvPr/>
        </p:nvSpPr>
        <p:spPr>
          <a:xfrm>
            <a:off x="1644793" y="1207086"/>
            <a:ext cx="9941442" cy="54087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B68F1-0989-4293-943B-987EA66C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User App Code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1C1F9-9F2A-4A28-B8AD-1A5473753A40}"/>
              </a:ext>
            </a:extLst>
          </p:cNvPr>
          <p:cNvSpPr/>
          <p:nvPr/>
        </p:nvSpPr>
        <p:spPr>
          <a:xfrm>
            <a:off x="3672155" y="1991471"/>
            <a:ext cx="7275067" cy="40275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10BB8-FCCA-4626-8F1A-2788FD2DA343}"/>
              </a:ext>
            </a:extLst>
          </p:cNvPr>
          <p:cNvSpPr txBox="1"/>
          <p:nvPr/>
        </p:nvSpPr>
        <p:spPr>
          <a:xfrm>
            <a:off x="2184992" y="38935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AXI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19C69-A7CE-4AA6-9E6F-1C521B976915}"/>
              </a:ext>
            </a:extLst>
          </p:cNvPr>
          <p:cNvSpPr txBox="1"/>
          <p:nvPr/>
        </p:nvSpPr>
        <p:spPr>
          <a:xfrm>
            <a:off x="6396926" y="2046450"/>
            <a:ext cx="204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cl_vhdl_wrapper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A80DD0B-452D-41DE-BCB7-79AFD3BAAE13}"/>
              </a:ext>
            </a:extLst>
          </p:cNvPr>
          <p:cNvSpPr txBox="1">
            <a:spLocks/>
          </p:cNvSpPr>
          <p:nvPr/>
        </p:nvSpPr>
        <p:spPr>
          <a:xfrm>
            <a:off x="4906613" y="2667732"/>
            <a:ext cx="5597594" cy="3190288"/>
          </a:xfrm>
          <a:prstGeom prst="rect">
            <a:avLst/>
          </a:prstGeom>
          <a:solidFill>
            <a:schemeClr val="tx1"/>
          </a:solidFill>
          <a:ln w="19050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E1A22-9FF0-4686-9AA8-D30F5AFCBB1E}"/>
              </a:ext>
            </a:extLst>
          </p:cNvPr>
          <p:cNvSpPr txBox="1"/>
          <p:nvPr/>
        </p:nvSpPr>
        <p:spPr>
          <a:xfrm>
            <a:off x="3628890" y="3542153"/>
            <a:ext cx="14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AXI Signals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43780-E432-4ABA-9633-0A6FB0DB42B4}"/>
              </a:ext>
            </a:extLst>
          </p:cNvPr>
          <p:cNvSpPr txBox="1"/>
          <p:nvPr/>
        </p:nvSpPr>
        <p:spPr>
          <a:xfrm>
            <a:off x="7147142" y="2666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hello_world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A0285-AB32-4385-B92D-4B2EE756B5C9}"/>
              </a:ext>
            </a:extLst>
          </p:cNvPr>
          <p:cNvSpPr/>
          <p:nvPr/>
        </p:nvSpPr>
        <p:spPr>
          <a:xfrm>
            <a:off x="8884258" y="4455602"/>
            <a:ext cx="1375861" cy="1070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cl_hello_world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A87A3-7BA3-4CCE-831E-89CE40367CA0}"/>
              </a:ext>
            </a:extLst>
          </p:cNvPr>
          <p:cNvSpPr/>
          <p:nvPr/>
        </p:nvSpPr>
        <p:spPr>
          <a:xfrm>
            <a:off x="5890138" y="3370794"/>
            <a:ext cx="4529470" cy="2328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B1327-3CC0-470E-A9AB-CBB18C5FAFB7}"/>
              </a:ext>
            </a:extLst>
          </p:cNvPr>
          <p:cNvSpPr/>
          <p:nvPr/>
        </p:nvSpPr>
        <p:spPr>
          <a:xfrm>
            <a:off x="6687580" y="4455602"/>
            <a:ext cx="1169581" cy="10709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3B5EB4-29C0-4F83-BCDC-30D4A03596B8}"/>
              </a:ext>
            </a:extLst>
          </p:cNvPr>
          <p:cNvSpPr txBox="1"/>
          <p:nvPr/>
        </p:nvSpPr>
        <p:spPr>
          <a:xfrm>
            <a:off x="7419803" y="3386300"/>
            <a:ext cx="110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user_app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97EF59-739E-4E01-AD85-AF9F03B9CF15}"/>
              </a:ext>
            </a:extLst>
          </p:cNvPr>
          <p:cNvSpPr txBox="1"/>
          <p:nvPr/>
        </p:nvSpPr>
        <p:spPr>
          <a:xfrm>
            <a:off x="6706122" y="4860256"/>
            <a:ext cx="114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memory_map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28BAB-C378-4775-B44A-0461B8669647}"/>
              </a:ext>
            </a:extLst>
          </p:cNvPr>
          <p:cNvCxnSpPr>
            <a:cxnSpLocks/>
          </p:cNvCxnSpPr>
          <p:nvPr/>
        </p:nvCxnSpPr>
        <p:spPr>
          <a:xfrm>
            <a:off x="7873463" y="4991061"/>
            <a:ext cx="101079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244743-7471-44B2-9DFE-5693BDAE4CD7}"/>
              </a:ext>
            </a:extLst>
          </p:cNvPr>
          <p:cNvSpPr txBox="1"/>
          <p:nvPr/>
        </p:nvSpPr>
        <p:spPr>
          <a:xfrm>
            <a:off x="5832645" y="4691305"/>
            <a:ext cx="912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mmap_sigs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8C908F-CCBF-4DC7-8AE1-11416C2A82C0}"/>
              </a:ext>
            </a:extLst>
          </p:cNvPr>
          <p:cNvSpPr txBox="1"/>
          <p:nvPr/>
        </p:nvSpPr>
        <p:spPr>
          <a:xfrm>
            <a:off x="7821146" y="4714389"/>
            <a:ext cx="1063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hello_world_sigs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3A1992-F637-4E92-8752-1D66525D2252}"/>
              </a:ext>
            </a:extLst>
          </p:cNvPr>
          <p:cNvSpPr txBox="1"/>
          <p:nvPr/>
        </p:nvSpPr>
        <p:spPr>
          <a:xfrm>
            <a:off x="4980337" y="4070295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mmap_sigs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CFE49E-E2F1-403D-B0B5-03CEF9D9DD2F}"/>
              </a:ext>
            </a:extLst>
          </p:cNvPr>
          <p:cNvSpPr txBox="1"/>
          <p:nvPr/>
        </p:nvSpPr>
        <p:spPr>
          <a:xfrm>
            <a:off x="230833" y="338630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 Signals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8E30C-5639-42C0-9CBB-D774066B5EFF}"/>
              </a:ext>
            </a:extLst>
          </p:cNvPr>
          <p:cNvSpPr txBox="1"/>
          <p:nvPr/>
        </p:nvSpPr>
        <p:spPr>
          <a:xfrm>
            <a:off x="5466030" y="126982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cl_hello_world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1DE18-1813-417D-9754-CA52D46D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D0EFF8-9E08-4418-8912-266A2C28C775}"/>
              </a:ext>
            </a:extLst>
          </p:cNvPr>
          <p:cNvCxnSpPr/>
          <p:nvPr/>
        </p:nvCxnSpPr>
        <p:spPr>
          <a:xfrm flipH="1">
            <a:off x="182952" y="3777457"/>
            <a:ext cx="146184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67982-858E-4522-98CB-981D820093E3}"/>
              </a:ext>
            </a:extLst>
          </p:cNvPr>
          <p:cNvCxnSpPr/>
          <p:nvPr/>
        </p:nvCxnSpPr>
        <p:spPr>
          <a:xfrm flipH="1">
            <a:off x="2167049" y="4266784"/>
            <a:ext cx="146184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3DA375-4D69-4599-95F2-C8768B05358B}"/>
              </a:ext>
            </a:extLst>
          </p:cNvPr>
          <p:cNvCxnSpPr>
            <a:cxnSpLocks/>
          </p:cNvCxnSpPr>
          <p:nvPr/>
        </p:nvCxnSpPr>
        <p:spPr>
          <a:xfrm flipH="1">
            <a:off x="3795823" y="3969049"/>
            <a:ext cx="111079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6A3384-3FA4-4E10-B9EB-EB69A6A2662E}"/>
              </a:ext>
            </a:extLst>
          </p:cNvPr>
          <p:cNvCxnSpPr>
            <a:cxnSpLocks/>
          </p:cNvCxnSpPr>
          <p:nvPr/>
        </p:nvCxnSpPr>
        <p:spPr>
          <a:xfrm flipH="1">
            <a:off x="5052997" y="4324211"/>
            <a:ext cx="82606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33E7B2-E037-49E6-A6DB-74B7CAC210BC}"/>
              </a:ext>
            </a:extLst>
          </p:cNvPr>
          <p:cNvCxnSpPr>
            <a:cxnSpLocks/>
          </p:cNvCxnSpPr>
          <p:nvPr/>
        </p:nvCxnSpPr>
        <p:spPr>
          <a:xfrm flipH="1">
            <a:off x="5964865" y="4991061"/>
            <a:ext cx="72271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2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97D8-03C7-40EC-9B39-07FA6B8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App Code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01B6-6B74-4C9D-8FA4-3BB0651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9111E-C684-42E5-8E31-2DA3973D2D66}"/>
              </a:ext>
            </a:extLst>
          </p:cNvPr>
          <p:cNvSpPr/>
          <p:nvPr/>
        </p:nvSpPr>
        <p:spPr>
          <a:xfrm>
            <a:off x="2275367" y="1507593"/>
            <a:ext cx="9597947" cy="51322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F3A83-9ED6-4EB6-9DC3-E3579F57F925}"/>
              </a:ext>
            </a:extLst>
          </p:cNvPr>
          <p:cNvSpPr txBox="1"/>
          <p:nvPr/>
        </p:nvSpPr>
        <p:spPr>
          <a:xfrm>
            <a:off x="6934965" y="147646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hello_world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F7A48-35F7-40BF-9276-791038039950}"/>
              </a:ext>
            </a:extLst>
          </p:cNvPr>
          <p:cNvSpPr/>
          <p:nvPr/>
        </p:nvSpPr>
        <p:spPr>
          <a:xfrm>
            <a:off x="4063750" y="2118291"/>
            <a:ext cx="7632949" cy="43675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0B425-7FC8-4882-BCEB-D9A4459DFBC4}"/>
              </a:ext>
            </a:extLst>
          </p:cNvPr>
          <p:cNvSpPr txBox="1"/>
          <p:nvPr/>
        </p:nvSpPr>
        <p:spPr>
          <a:xfrm>
            <a:off x="688176" y="3523441"/>
            <a:ext cx="13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Signals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4E5DE6-7FDB-4A43-AB5D-899A32CADB41}"/>
              </a:ext>
            </a:extLst>
          </p:cNvPr>
          <p:cNvCxnSpPr/>
          <p:nvPr/>
        </p:nvCxnSpPr>
        <p:spPr>
          <a:xfrm>
            <a:off x="3093603" y="2910329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36A6B-2108-47D7-8B19-8C2A24C9305B}"/>
              </a:ext>
            </a:extLst>
          </p:cNvPr>
          <p:cNvCxnSpPr/>
          <p:nvPr/>
        </p:nvCxnSpPr>
        <p:spPr>
          <a:xfrm>
            <a:off x="3093603" y="3264748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8D9F6-08C3-4B84-8159-A96E4F79FA44}"/>
              </a:ext>
            </a:extLst>
          </p:cNvPr>
          <p:cNvCxnSpPr/>
          <p:nvPr/>
        </p:nvCxnSpPr>
        <p:spPr>
          <a:xfrm>
            <a:off x="3093603" y="3636887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BE06E-31DD-4629-B474-FA6318970A0C}"/>
              </a:ext>
            </a:extLst>
          </p:cNvPr>
          <p:cNvCxnSpPr/>
          <p:nvPr/>
        </p:nvCxnSpPr>
        <p:spPr>
          <a:xfrm>
            <a:off x="3093603" y="4040925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33B13B-C9B2-4DFE-9BE1-45A7E22DBFD9}"/>
              </a:ext>
            </a:extLst>
          </p:cNvPr>
          <p:cNvCxnSpPr/>
          <p:nvPr/>
        </p:nvCxnSpPr>
        <p:spPr>
          <a:xfrm>
            <a:off x="3093603" y="4413064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955CDD-78BF-433E-A5C5-BBA006A50BB3}"/>
              </a:ext>
            </a:extLst>
          </p:cNvPr>
          <p:cNvSpPr txBox="1"/>
          <p:nvPr/>
        </p:nvSpPr>
        <p:spPr>
          <a:xfrm>
            <a:off x="3133212" y="261324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s_axi_aclk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EAE42-6095-4BC6-AE55-F5C439C4EB4B}"/>
              </a:ext>
            </a:extLst>
          </p:cNvPr>
          <p:cNvSpPr txBox="1"/>
          <p:nvPr/>
        </p:nvSpPr>
        <p:spPr>
          <a:xfrm>
            <a:off x="3110899" y="29860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mmap_rst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8DC22-F57F-4B12-942D-100F65EED315}"/>
              </a:ext>
            </a:extLst>
          </p:cNvPr>
          <p:cNvSpPr txBox="1"/>
          <p:nvPr/>
        </p:nvSpPr>
        <p:spPr>
          <a:xfrm>
            <a:off x="2860680" y="332826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s_axi_wready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E5203-A3D6-4A65-8D09-4811458ED653}"/>
              </a:ext>
            </a:extLst>
          </p:cNvPr>
          <p:cNvSpPr txBox="1"/>
          <p:nvPr/>
        </p:nvSpPr>
        <p:spPr>
          <a:xfrm>
            <a:off x="3223259" y="37288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wr_addr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B5926-2CE9-4EFC-88C6-3D9BEA2A516D}"/>
              </a:ext>
            </a:extLst>
          </p:cNvPr>
          <p:cNvSpPr txBox="1"/>
          <p:nvPr/>
        </p:nvSpPr>
        <p:spPr>
          <a:xfrm>
            <a:off x="3340278" y="411990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wdata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556BA7-0DDF-4BCA-94FA-0DA4C1387DAF}"/>
              </a:ext>
            </a:extLst>
          </p:cNvPr>
          <p:cNvCxnSpPr/>
          <p:nvPr/>
        </p:nvCxnSpPr>
        <p:spPr>
          <a:xfrm>
            <a:off x="3110899" y="4802859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B2A211-4BC8-4008-A7E3-67B9456E4AD3}"/>
              </a:ext>
            </a:extLst>
          </p:cNvPr>
          <p:cNvSpPr txBox="1"/>
          <p:nvPr/>
        </p:nvSpPr>
        <p:spPr>
          <a:xfrm>
            <a:off x="3155653" y="451029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arvalid_q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51174-13E9-4407-8827-05E7EF8408B2}"/>
              </a:ext>
            </a:extLst>
          </p:cNvPr>
          <p:cNvCxnSpPr/>
          <p:nvPr/>
        </p:nvCxnSpPr>
        <p:spPr>
          <a:xfrm>
            <a:off x="3093603" y="5164771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DC0868-AD0A-43ED-87FF-5B019686D117}"/>
              </a:ext>
            </a:extLst>
          </p:cNvPr>
          <p:cNvSpPr txBox="1"/>
          <p:nvPr/>
        </p:nvSpPr>
        <p:spPr>
          <a:xfrm>
            <a:off x="3141505" y="485724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araddr_q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74AB6-A1FE-49FA-BC38-668364A9EC27}"/>
              </a:ext>
            </a:extLst>
          </p:cNvPr>
          <p:cNvSpPr txBox="1"/>
          <p:nvPr/>
        </p:nvSpPr>
        <p:spPr>
          <a:xfrm>
            <a:off x="3071584" y="5274227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s_axi_rdata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BB695-2D05-4179-B95E-7757B6E3E60F}"/>
              </a:ext>
            </a:extLst>
          </p:cNvPr>
          <p:cNvSpPr txBox="1"/>
          <p:nvPr/>
        </p:nvSpPr>
        <p:spPr>
          <a:xfrm>
            <a:off x="7074340" y="212124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user_app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137A97-21D5-4D10-87DD-09DABC3FC7E4}"/>
              </a:ext>
            </a:extLst>
          </p:cNvPr>
          <p:cNvSpPr/>
          <p:nvPr/>
        </p:nvSpPr>
        <p:spPr>
          <a:xfrm>
            <a:off x="6207854" y="3704955"/>
            <a:ext cx="2179753" cy="24793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4AC601-363E-4342-B708-111BCC0322C6}"/>
              </a:ext>
            </a:extLst>
          </p:cNvPr>
          <p:cNvSpPr/>
          <p:nvPr/>
        </p:nvSpPr>
        <p:spPr>
          <a:xfrm>
            <a:off x="9443107" y="3728824"/>
            <a:ext cx="2077692" cy="24906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81E6A-C21D-4615-9261-0557DE574A77}"/>
              </a:ext>
            </a:extLst>
          </p:cNvPr>
          <p:cNvSpPr txBox="1"/>
          <p:nvPr/>
        </p:nvSpPr>
        <p:spPr>
          <a:xfrm>
            <a:off x="6372898" y="47649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memory_map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37414-2939-4735-9BA0-CF9D05ECD64E}"/>
              </a:ext>
            </a:extLst>
          </p:cNvPr>
          <p:cNvSpPr txBox="1"/>
          <p:nvPr/>
        </p:nvSpPr>
        <p:spPr>
          <a:xfrm>
            <a:off x="9538205" y="4775369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hello_world_code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7EF307-E5B8-4958-9AE6-C97A5690053A}"/>
              </a:ext>
            </a:extLst>
          </p:cNvPr>
          <p:cNvCxnSpPr>
            <a:cxnSpLocks/>
          </p:cNvCxnSpPr>
          <p:nvPr/>
        </p:nvCxnSpPr>
        <p:spPr>
          <a:xfrm>
            <a:off x="5573161" y="3814310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995BD0-66C2-4425-9AE2-9425C652EB38}"/>
              </a:ext>
            </a:extLst>
          </p:cNvPr>
          <p:cNvCxnSpPr>
            <a:cxnSpLocks/>
          </p:cNvCxnSpPr>
          <p:nvPr/>
        </p:nvCxnSpPr>
        <p:spPr>
          <a:xfrm>
            <a:off x="5573161" y="4141665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1F6FB9-E434-4824-8098-0BCD658EC3CC}"/>
              </a:ext>
            </a:extLst>
          </p:cNvPr>
          <p:cNvCxnSpPr>
            <a:cxnSpLocks/>
          </p:cNvCxnSpPr>
          <p:nvPr/>
        </p:nvCxnSpPr>
        <p:spPr>
          <a:xfrm>
            <a:off x="5578238" y="4411362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492C4-CDFB-4AAD-B1B0-422556B71D3E}"/>
              </a:ext>
            </a:extLst>
          </p:cNvPr>
          <p:cNvCxnSpPr>
            <a:cxnSpLocks/>
          </p:cNvCxnSpPr>
          <p:nvPr/>
        </p:nvCxnSpPr>
        <p:spPr>
          <a:xfrm>
            <a:off x="5573161" y="4740499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329427-EC77-458D-A340-BA289801A2B4}"/>
              </a:ext>
            </a:extLst>
          </p:cNvPr>
          <p:cNvCxnSpPr>
            <a:cxnSpLocks/>
          </p:cNvCxnSpPr>
          <p:nvPr/>
        </p:nvCxnSpPr>
        <p:spPr>
          <a:xfrm>
            <a:off x="5573161" y="5077044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5425EF-943F-4985-93FA-B367AF7E3DB9}"/>
              </a:ext>
            </a:extLst>
          </p:cNvPr>
          <p:cNvCxnSpPr>
            <a:cxnSpLocks/>
          </p:cNvCxnSpPr>
          <p:nvPr/>
        </p:nvCxnSpPr>
        <p:spPr>
          <a:xfrm>
            <a:off x="5583008" y="5422887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C00C74-A0B2-452A-ABFC-C041DDC00331}"/>
              </a:ext>
            </a:extLst>
          </p:cNvPr>
          <p:cNvCxnSpPr>
            <a:cxnSpLocks/>
          </p:cNvCxnSpPr>
          <p:nvPr/>
        </p:nvCxnSpPr>
        <p:spPr>
          <a:xfrm flipH="1">
            <a:off x="3093604" y="5601915"/>
            <a:ext cx="967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0D9FB6-D092-4726-A766-7E938F410D92}"/>
              </a:ext>
            </a:extLst>
          </p:cNvPr>
          <p:cNvSpPr txBox="1"/>
          <p:nvPr/>
        </p:nvSpPr>
        <p:spPr>
          <a:xfrm>
            <a:off x="5853656" y="3593159"/>
            <a:ext cx="493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clk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C1B39D-BE40-43EF-9A15-4C6400F69CAF}"/>
              </a:ext>
            </a:extLst>
          </p:cNvPr>
          <p:cNvSpPr txBox="1"/>
          <p:nvPr/>
        </p:nvSpPr>
        <p:spPr>
          <a:xfrm>
            <a:off x="5873219" y="3861305"/>
            <a:ext cx="493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rst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222523-B19D-4696-91BF-19B1ABD5AA9C}"/>
              </a:ext>
            </a:extLst>
          </p:cNvPr>
          <p:cNvSpPr txBox="1"/>
          <p:nvPr/>
        </p:nvSpPr>
        <p:spPr>
          <a:xfrm>
            <a:off x="5294817" y="4166076"/>
            <a:ext cx="103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FA427-A05D-4AE4-BA88-20BF281EA9FE}"/>
              </a:ext>
            </a:extLst>
          </p:cNvPr>
          <p:cNvSpPr txBox="1"/>
          <p:nvPr/>
        </p:nvSpPr>
        <p:spPr>
          <a:xfrm>
            <a:off x="5154843" y="4445574"/>
            <a:ext cx="117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mmap_wr_addr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1E510D-E443-462B-88ED-C167460FA96C}"/>
              </a:ext>
            </a:extLst>
          </p:cNvPr>
          <p:cNvSpPr txBox="1"/>
          <p:nvPr/>
        </p:nvSpPr>
        <p:spPr>
          <a:xfrm>
            <a:off x="5187005" y="4815246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mmap_wr_data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AE2245-0A30-4915-BEA6-A3D0E4297B71}"/>
              </a:ext>
            </a:extLst>
          </p:cNvPr>
          <p:cNvSpPr txBox="1"/>
          <p:nvPr/>
        </p:nvSpPr>
        <p:spPr>
          <a:xfrm>
            <a:off x="5314379" y="5158811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mmap_rd_en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13D580-76DD-4761-94A0-1ECAD28F52CA}"/>
              </a:ext>
            </a:extLst>
          </p:cNvPr>
          <p:cNvSpPr txBox="1"/>
          <p:nvPr/>
        </p:nvSpPr>
        <p:spPr>
          <a:xfrm>
            <a:off x="5218903" y="5504557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mmap_rd_addr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94326-204B-4072-A1A1-C3092A601BA9}"/>
              </a:ext>
            </a:extLst>
          </p:cNvPr>
          <p:cNvSpPr txBox="1"/>
          <p:nvPr/>
        </p:nvSpPr>
        <p:spPr>
          <a:xfrm>
            <a:off x="5229500" y="5830934"/>
            <a:ext cx="1117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mmap_rd_data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E914AA-F90A-405D-B53E-CD0915DE92F2}"/>
              </a:ext>
            </a:extLst>
          </p:cNvPr>
          <p:cNvCxnSpPr>
            <a:cxnSpLocks/>
          </p:cNvCxnSpPr>
          <p:nvPr/>
        </p:nvCxnSpPr>
        <p:spPr>
          <a:xfrm>
            <a:off x="5583008" y="5780868"/>
            <a:ext cx="62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0BDC5C9-1FBC-4242-91E8-0431E4D160E3}"/>
              </a:ext>
            </a:extLst>
          </p:cNvPr>
          <p:cNvCxnSpPr/>
          <p:nvPr/>
        </p:nvCxnSpPr>
        <p:spPr>
          <a:xfrm>
            <a:off x="4078462" y="2910329"/>
            <a:ext cx="1494699" cy="903981"/>
          </a:xfrm>
          <a:prstGeom prst="bentConnector3">
            <a:avLst>
              <a:gd name="adj1" fmla="val 924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6F5976A-BF36-4872-A1DA-0A4D3EBC9C6D}"/>
              </a:ext>
            </a:extLst>
          </p:cNvPr>
          <p:cNvCxnSpPr>
            <a:cxnSpLocks/>
          </p:cNvCxnSpPr>
          <p:nvPr/>
        </p:nvCxnSpPr>
        <p:spPr>
          <a:xfrm>
            <a:off x="4038587" y="3263043"/>
            <a:ext cx="1565928" cy="877285"/>
          </a:xfrm>
          <a:prstGeom prst="bentConnector3">
            <a:avLst>
              <a:gd name="adj1" fmla="val 800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378DC91-F3A7-4BC0-8166-E91C30BA7343}"/>
              </a:ext>
            </a:extLst>
          </p:cNvPr>
          <p:cNvCxnSpPr>
            <a:cxnSpLocks/>
          </p:cNvCxnSpPr>
          <p:nvPr/>
        </p:nvCxnSpPr>
        <p:spPr>
          <a:xfrm>
            <a:off x="4038587" y="3636887"/>
            <a:ext cx="1502646" cy="774475"/>
          </a:xfrm>
          <a:prstGeom prst="bentConnector3">
            <a:avLst>
              <a:gd name="adj1" fmla="val 702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5D494F2-713C-42E1-AFD0-747EF53BC459}"/>
              </a:ext>
            </a:extLst>
          </p:cNvPr>
          <p:cNvCxnSpPr>
            <a:cxnSpLocks/>
          </p:cNvCxnSpPr>
          <p:nvPr/>
        </p:nvCxnSpPr>
        <p:spPr>
          <a:xfrm>
            <a:off x="4076275" y="4035461"/>
            <a:ext cx="1536765" cy="700323"/>
          </a:xfrm>
          <a:prstGeom prst="bentConnector3">
            <a:avLst>
              <a:gd name="adj1" fmla="val 541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F65127E-2FA0-4421-935F-E521CFAA8B7C}"/>
              </a:ext>
            </a:extLst>
          </p:cNvPr>
          <p:cNvCxnSpPr>
            <a:cxnSpLocks/>
          </p:cNvCxnSpPr>
          <p:nvPr/>
        </p:nvCxnSpPr>
        <p:spPr>
          <a:xfrm>
            <a:off x="4078462" y="4435129"/>
            <a:ext cx="1494699" cy="641915"/>
          </a:xfrm>
          <a:prstGeom prst="bentConnector3">
            <a:avLst>
              <a:gd name="adj1" fmla="val 440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9553DA0-D7C9-4BF8-B64F-9847ED223728}"/>
              </a:ext>
            </a:extLst>
          </p:cNvPr>
          <p:cNvCxnSpPr/>
          <p:nvPr/>
        </p:nvCxnSpPr>
        <p:spPr>
          <a:xfrm>
            <a:off x="4053298" y="4815246"/>
            <a:ext cx="1574729" cy="607641"/>
          </a:xfrm>
          <a:prstGeom prst="bentConnector3">
            <a:avLst>
              <a:gd name="adj1" fmla="val 338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C45BE42-02C3-4210-BF4F-DCF5B04824AF}"/>
              </a:ext>
            </a:extLst>
          </p:cNvPr>
          <p:cNvCxnSpPr/>
          <p:nvPr/>
        </p:nvCxnSpPr>
        <p:spPr>
          <a:xfrm>
            <a:off x="4063751" y="5179961"/>
            <a:ext cx="1549289" cy="600907"/>
          </a:xfrm>
          <a:prstGeom prst="bentConnector3">
            <a:avLst>
              <a:gd name="adj1" fmla="val 254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630F237-FF6B-4141-8BDA-5E6D5F000640}"/>
              </a:ext>
            </a:extLst>
          </p:cNvPr>
          <p:cNvCxnSpPr>
            <a:cxnSpLocks/>
          </p:cNvCxnSpPr>
          <p:nvPr/>
        </p:nvCxnSpPr>
        <p:spPr>
          <a:xfrm rot="10800000">
            <a:off x="4074937" y="5615196"/>
            <a:ext cx="2123071" cy="446572"/>
          </a:xfrm>
          <a:prstGeom prst="bentConnector3">
            <a:avLst>
              <a:gd name="adj1" fmla="val 90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088264A-B820-436F-9EA7-01D5F605D2F7}"/>
              </a:ext>
            </a:extLst>
          </p:cNvPr>
          <p:cNvCxnSpPr/>
          <p:nvPr/>
        </p:nvCxnSpPr>
        <p:spPr>
          <a:xfrm>
            <a:off x="8387607" y="4676406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370B6E-9278-4234-AF55-FED5D201BC71}"/>
              </a:ext>
            </a:extLst>
          </p:cNvPr>
          <p:cNvCxnSpPr/>
          <p:nvPr/>
        </p:nvCxnSpPr>
        <p:spPr>
          <a:xfrm flipH="1">
            <a:off x="8387607" y="5615196"/>
            <a:ext cx="105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D62BE8C-BCF9-4ED8-A9E5-D0A2CE48E58E}"/>
              </a:ext>
            </a:extLst>
          </p:cNvPr>
          <p:cNvSpPr txBox="1"/>
          <p:nvPr/>
        </p:nvSpPr>
        <p:spPr>
          <a:xfrm>
            <a:off x="8697596" y="4449696"/>
            <a:ext cx="591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3F4D76-56E3-4A28-8750-777ACBD49B2B}"/>
              </a:ext>
            </a:extLst>
          </p:cNvPr>
          <p:cNvSpPr txBox="1"/>
          <p:nvPr/>
        </p:nvSpPr>
        <p:spPr>
          <a:xfrm>
            <a:off x="8679798" y="5371083"/>
            <a:ext cx="63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output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D1BB390-A826-4CF8-BD75-4C2E1E66A63D}"/>
              </a:ext>
            </a:extLst>
          </p:cNvPr>
          <p:cNvCxnSpPr>
            <a:cxnSpLocks/>
          </p:cNvCxnSpPr>
          <p:nvPr/>
        </p:nvCxnSpPr>
        <p:spPr>
          <a:xfrm flipH="1">
            <a:off x="446567" y="3917554"/>
            <a:ext cx="182880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3C04-3D10-4A4F-B0EE-7772A5AC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1635"/>
          </a:xfrm>
        </p:spPr>
        <p:txBody>
          <a:bodyPr/>
          <a:lstStyle/>
          <a:p>
            <a:r>
              <a:rPr lang="en-US" sz="3600" dirty="0"/>
              <a:t>Current Structure vs. User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6B1F-7EC2-48CB-A873-1CF53365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02" y="1434353"/>
            <a:ext cx="4473270" cy="4195481"/>
          </a:xfrm>
        </p:spPr>
        <p:txBody>
          <a:bodyPr/>
          <a:lstStyle/>
          <a:p>
            <a:r>
              <a:rPr lang="en-US" sz="1800" dirty="0"/>
              <a:t>Current Structure</a:t>
            </a:r>
          </a:p>
          <a:p>
            <a:pPr lvl="1"/>
            <a:r>
              <a:rPr lang="en-US" sz="1600" dirty="0"/>
              <a:t>Requires the use of AXI signals to write/read from addresses</a:t>
            </a:r>
          </a:p>
          <a:p>
            <a:pPr lvl="1"/>
            <a:r>
              <a:rPr lang="en-US" sz="1600" dirty="0"/>
              <a:t>Must test using EC2 instances</a:t>
            </a:r>
          </a:p>
          <a:p>
            <a:pPr lvl="2"/>
            <a:r>
              <a:rPr lang="en-US" sz="1400" dirty="0"/>
              <a:t>Slight errors in code can cost many hours due to having to rebuild AFI each time</a:t>
            </a:r>
          </a:p>
          <a:p>
            <a:pPr lvl="1"/>
            <a:r>
              <a:rPr lang="en-US" sz="1600" dirty="0"/>
              <a:t>Sufficient for very simple code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37FA-F2FE-4474-9D09-07C63F53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88074-5F26-48BC-B35B-3BA900B2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72" y="1434353"/>
            <a:ext cx="6353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A8B0-6469-4D1A-A167-A1F78775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917"/>
          </a:xfrm>
        </p:spPr>
        <p:txBody>
          <a:bodyPr/>
          <a:lstStyle/>
          <a:p>
            <a:r>
              <a:rPr lang="en-US" sz="3600" dirty="0"/>
              <a:t>Current Structure vs. User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D611-81DF-4B47-B781-22961454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5388"/>
            <a:ext cx="8946541" cy="2902063"/>
          </a:xfrm>
        </p:spPr>
        <p:txBody>
          <a:bodyPr/>
          <a:lstStyle/>
          <a:p>
            <a:r>
              <a:rPr lang="en-US" dirty="0"/>
              <a:t>User App Structure</a:t>
            </a:r>
          </a:p>
          <a:p>
            <a:pPr lvl="1"/>
            <a:r>
              <a:rPr lang="en-US" dirty="0"/>
              <a:t>Does not require manipulation of AXI signals</a:t>
            </a:r>
          </a:p>
          <a:p>
            <a:pPr lvl="1"/>
            <a:r>
              <a:rPr lang="en-US" dirty="0"/>
              <a:t>Can test outside of EC2 instances using same procedure from labs in EEL4720</a:t>
            </a:r>
          </a:p>
          <a:p>
            <a:pPr lvl="2"/>
            <a:r>
              <a:rPr lang="en-US" dirty="0"/>
              <a:t>Can save a lot of time since this process of testing is much faster</a:t>
            </a:r>
          </a:p>
          <a:p>
            <a:pPr lvl="1"/>
            <a:r>
              <a:rPr lang="en-US" dirty="0"/>
              <a:t>More organized for more complicated code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440C4-277A-4AD0-AAB7-920C13BE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8" y="3930181"/>
            <a:ext cx="4762500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CEFB9-F992-4E00-A155-AEFEA6EC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63" y="4592168"/>
            <a:ext cx="6200775" cy="1028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414E-7B8B-48D4-9505-7FEFFDB3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6FC0-A65F-4EF8-A30E-84C53BEA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05F6-5912-4E12-BB6C-7CC4C34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93" y="1410279"/>
            <a:ext cx="10018344" cy="4195481"/>
          </a:xfrm>
        </p:spPr>
        <p:txBody>
          <a:bodyPr/>
          <a:lstStyle/>
          <a:p>
            <a:r>
              <a:rPr lang="en-US" dirty="0"/>
              <a:t>C code is used to read/write from addresses</a:t>
            </a:r>
          </a:p>
          <a:p>
            <a:r>
              <a:rPr lang="en-US" dirty="0"/>
              <a:t>Provided read/write functions</a:t>
            </a:r>
          </a:p>
          <a:p>
            <a:pPr lvl="1"/>
            <a:r>
              <a:rPr lang="en-US" dirty="0" err="1"/>
              <a:t>fpga_pci_poke</a:t>
            </a:r>
            <a:r>
              <a:rPr lang="en-US" dirty="0"/>
              <a:t>(</a:t>
            </a:r>
            <a:r>
              <a:rPr lang="en-US" dirty="0" err="1"/>
              <a:t>pci_bar_handle</a:t>
            </a:r>
            <a:r>
              <a:rPr lang="en-US" dirty="0"/>
              <a:t>, address, value)</a:t>
            </a:r>
          </a:p>
          <a:p>
            <a:pPr lvl="2"/>
            <a:r>
              <a:rPr lang="en-US" dirty="0"/>
              <a:t>Equivalent to board-&gt;write(value, address, size)</a:t>
            </a:r>
          </a:p>
          <a:p>
            <a:pPr lvl="1"/>
            <a:r>
              <a:rPr lang="en-US" dirty="0" err="1"/>
              <a:t>fpga_pci_peek</a:t>
            </a:r>
            <a:r>
              <a:rPr lang="en-US" dirty="0"/>
              <a:t>(</a:t>
            </a:r>
            <a:r>
              <a:rPr lang="en-US" dirty="0" err="1"/>
              <a:t>pci_bar_handle</a:t>
            </a:r>
            <a:r>
              <a:rPr lang="en-US" dirty="0"/>
              <a:t>, address, &amp;variable)</a:t>
            </a:r>
          </a:p>
          <a:p>
            <a:pPr lvl="2"/>
            <a:r>
              <a:rPr lang="en-US" dirty="0"/>
              <a:t>Equivalent to board-&gt;read(&amp;variable, address, size)</a:t>
            </a:r>
          </a:p>
          <a:p>
            <a:r>
              <a:rPr lang="en-US" dirty="0"/>
              <a:t>Prewritten C code for hello world example handles all initializations</a:t>
            </a:r>
          </a:p>
          <a:p>
            <a:pPr lvl="1"/>
            <a:r>
              <a:rPr lang="en-US" dirty="0"/>
              <a:t>Only need to modify where to read/write from in the </a:t>
            </a:r>
            <a:r>
              <a:rPr lang="en-US" dirty="0" err="1"/>
              <a:t>peek_poke_example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5087C-0D9C-44A1-A5B5-2434F81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65" y="4902052"/>
            <a:ext cx="5029200" cy="1562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8B7D-C624-4166-9173-0BAB0E60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1902</TotalTime>
  <Words>880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A Journey to the Amazon Porting the User App Interface Onto Amazon’s EC2 F1 FPGAs</vt:lpstr>
      <vt:lpstr>Introduction to the Application</vt:lpstr>
      <vt:lpstr>Hardware Development Kit (HDK) Software Development Kit (SDK)</vt:lpstr>
      <vt:lpstr>Current Code Structure in HDK Examples</vt:lpstr>
      <vt:lpstr>User App Code Structure</vt:lpstr>
      <vt:lpstr>User App Code Structure</vt:lpstr>
      <vt:lpstr>Current Structure vs. User App Structure</vt:lpstr>
      <vt:lpstr>Current Structure vs. User App Structure</vt:lpstr>
      <vt:lpstr>Software</vt:lpstr>
      <vt:lpstr>Fibonacci Calculator with the User App Structure</vt:lpstr>
      <vt:lpstr>User App Structure Issue and Fix</vt:lpstr>
      <vt:lpstr>Hello World and Fibonacci Code Demonstration</vt:lpstr>
      <vt:lpstr>Results</vt:lpstr>
      <vt:lpstr>Provided Documentation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 the Amazon</dc:title>
  <dc:creator>Knight,Megan L</dc:creator>
  <cp:lastModifiedBy>Knight,Megan L</cp:lastModifiedBy>
  <cp:revision>114</cp:revision>
  <dcterms:created xsi:type="dcterms:W3CDTF">2017-12-11T03:21:52Z</dcterms:created>
  <dcterms:modified xsi:type="dcterms:W3CDTF">2017-12-13T15:28:32Z</dcterms:modified>
</cp:coreProperties>
</file>