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3"/>
  </p:notesMasterIdLst>
  <p:sldIdLst>
    <p:sldId id="321" r:id="rId7"/>
    <p:sldId id="338" r:id="rId8"/>
    <p:sldId id="390" r:id="rId9"/>
    <p:sldId id="388" r:id="rId10"/>
    <p:sldId id="391" r:id="rId11"/>
    <p:sldId id="389" r:id="rId12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8"/>
            <p14:sldId id="390"/>
            <p14:sldId id="388"/>
            <p14:sldId id="391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1E2CA2"/>
    <a:srgbClr val="8151CF"/>
    <a:srgbClr val="FF4B01"/>
    <a:srgbClr val="D14C64"/>
    <a:srgbClr val="BDA4E6"/>
    <a:srgbClr val="5A2DA3"/>
    <a:srgbClr val="FFFFFF"/>
    <a:srgbClr val="F37021"/>
    <a:srgbClr val="45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59" autoAdjust="0"/>
  </p:normalViewPr>
  <p:slideViewPr>
    <p:cSldViewPr snapToGrid="0">
      <p:cViewPr varScale="1">
        <p:scale>
          <a:sx n="108" d="100"/>
          <a:sy n="108" d="100"/>
        </p:scale>
        <p:origin x="90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7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7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9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7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-Lab-UF/intel-training-modules/tree/master/timing/exercises/ti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1780032" y="3027570"/>
            <a:ext cx="8650224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u="sng" dirty="0"/>
              <a:t>FPGA Timing Optimization</a:t>
            </a:r>
          </a:p>
          <a:p>
            <a:pPr marL="223221" indent="0" algn="ctr">
              <a:buNone/>
            </a:pPr>
            <a:r>
              <a:rPr lang="en-US" i="1" dirty="0"/>
              <a:t>Timer Optimization Example</a:t>
            </a:r>
          </a:p>
          <a:p>
            <a:pPr marL="223221" indent="0" algn="ctr">
              <a:buNone/>
            </a:pPr>
            <a:endParaRPr lang="en-US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8653" y="1049339"/>
            <a:ext cx="10913642" cy="4985702"/>
          </a:xfrm>
        </p:spPr>
        <p:txBody>
          <a:bodyPr/>
          <a:lstStyle/>
          <a:p>
            <a:r>
              <a:rPr lang="en-US" sz="3200" dirty="0"/>
              <a:t>Continue with timing optimization in Quartus</a:t>
            </a:r>
          </a:p>
          <a:p>
            <a:pPr lvl="1"/>
            <a:r>
              <a:rPr lang="en-US" sz="2800" dirty="0"/>
              <a:t>Using </a:t>
            </a:r>
            <a:r>
              <a:rPr lang="en-US" sz="2800" i="1" dirty="0"/>
              <a:t>timer </a:t>
            </a:r>
            <a:r>
              <a:rPr lang="en-US" sz="2800" dirty="0"/>
              <a:t>example:</a:t>
            </a:r>
          </a:p>
          <a:p>
            <a:pPr lvl="2"/>
            <a:r>
              <a:rPr lang="en-US">
                <a:hlinkClick r:id="rId3"/>
              </a:rPr>
              <a:t>https://github.com/ARC-Lab-UF/intel-training-modules/tree/master/timing/exercises/timer</a:t>
            </a:r>
            <a:endParaRPr lang="en-US"/>
          </a:p>
          <a:p>
            <a:r>
              <a:rPr lang="en-US" sz="3200" dirty="0"/>
              <a:t>Module Interface</a:t>
            </a:r>
          </a:p>
          <a:p>
            <a:pPr lvl="1"/>
            <a:r>
              <a:rPr lang="en-US" sz="2800" dirty="0"/>
              <a:t>Inputs:</a:t>
            </a:r>
          </a:p>
          <a:p>
            <a:pPr lvl="2"/>
            <a:r>
              <a:rPr lang="en-US" sz="2200" i="1" dirty="0"/>
              <a:t>go</a:t>
            </a:r>
            <a:r>
              <a:rPr lang="en-US" sz="2200" dirty="0"/>
              <a:t>: starts timer </a:t>
            </a:r>
          </a:p>
          <a:p>
            <a:pPr lvl="2"/>
            <a:r>
              <a:rPr lang="en-US" sz="2200" i="1" dirty="0"/>
              <a:t>cycles</a:t>
            </a:r>
            <a:r>
              <a:rPr lang="en-US" sz="2200" dirty="0"/>
              <a:t>: the number of cycles to count</a:t>
            </a:r>
          </a:p>
          <a:p>
            <a:pPr lvl="1"/>
            <a:r>
              <a:rPr lang="en-US" sz="2800" dirty="0"/>
              <a:t>Output:</a:t>
            </a:r>
          </a:p>
          <a:p>
            <a:pPr lvl="2"/>
            <a:r>
              <a:rPr lang="en-US" sz="2200" i="1" dirty="0"/>
              <a:t>done</a:t>
            </a:r>
            <a:r>
              <a:rPr lang="en-US" sz="2200" dirty="0"/>
              <a:t>: asserted after </a:t>
            </a:r>
            <a:r>
              <a:rPr lang="en-US" sz="2200" i="1" dirty="0"/>
              <a:t>cycles </a:t>
            </a:r>
            <a:r>
              <a:rPr lang="en-US" sz="2200" dirty="0" err="1"/>
              <a:t>cycles</a:t>
            </a:r>
            <a:r>
              <a:rPr lang="en-US" sz="2200" dirty="0"/>
              <a:t> elapse</a:t>
            </a:r>
            <a:endParaRPr lang="en-US" sz="2200" i="1" dirty="0"/>
          </a:p>
          <a:p>
            <a:pPr lvl="1"/>
            <a:r>
              <a:rPr lang="en-US" sz="2800" dirty="0"/>
              <a:t>Parameters:</a:t>
            </a:r>
          </a:p>
          <a:p>
            <a:pPr lvl="2"/>
            <a:r>
              <a:rPr lang="en-US" sz="2200" dirty="0"/>
              <a:t>WIDTH: the number of bits in the </a:t>
            </a:r>
            <a:r>
              <a:rPr lang="en-US" sz="2200" i="1" dirty="0"/>
              <a:t>cycles</a:t>
            </a:r>
            <a:r>
              <a:rPr lang="en-US" sz="2200" dirty="0"/>
              <a:t> input</a:t>
            </a:r>
            <a:endParaRPr lang="en-US" sz="2200" i="1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marL="55397" indent="0">
              <a:buNone/>
            </a:pPr>
            <a:endParaRPr lang="en-US" sz="3200" dirty="0"/>
          </a:p>
          <a:p>
            <a:endParaRPr lang="en-US" sz="3200" dirty="0"/>
          </a:p>
          <a:p>
            <a:pPr lvl="2"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A1F67-D1D9-45BE-962A-BC48939EBC09}"/>
              </a:ext>
            </a:extLst>
          </p:cNvPr>
          <p:cNvSpPr txBox="1"/>
          <p:nvPr/>
        </p:nvSpPr>
        <p:spPr>
          <a:xfrm>
            <a:off x="7630497" y="2761673"/>
            <a:ext cx="4407624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151CF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module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timer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#(parameter int WIDTH=32)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(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clk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 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</a:t>
            </a:r>
            <a:r>
              <a:rPr lang="en-US" sz="2400" dirty="0" err="1">
                <a:latin typeface="Cordia New" panose="020B0502040204020203" pitchFamily="34" charset="-34"/>
                <a:cs typeface="Cordia New" panose="020B0502040204020203" pitchFamily="34" charset="-34"/>
              </a:rPr>
              <a:t>rst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go,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input</a:t>
            </a:r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[WIDTH-1:0] cycles,</a:t>
            </a: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output logic done</a:t>
            </a:r>
            <a:endParaRPr lang="en-US" sz="2400" dirty="0">
              <a:latin typeface="Cordia New" panose="020B0502040204020203" pitchFamily="34" charset="-34"/>
              <a:cs typeface="Cordia New" panose="020B0502040204020203" pitchFamily="34" charset="-34"/>
            </a:endParaRPr>
          </a:p>
          <a:p>
            <a:r>
              <a:rPr lang="en-US" sz="2400" dirty="0">
                <a:latin typeface="Cordia New" panose="020B0502040204020203" pitchFamily="34" charset="-34"/>
                <a:cs typeface="Cordia New" panose="020B0502040204020203" pitchFamily="34" charset="-34"/>
              </a:rPr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3417049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Timer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8652" y="1049339"/>
            <a:ext cx="11322015" cy="1398586"/>
          </a:xfrm>
        </p:spPr>
        <p:txBody>
          <a:bodyPr/>
          <a:lstStyle/>
          <a:p>
            <a:r>
              <a:rPr lang="en-US" dirty="0"/>
              <a:t>Circuit waits in </a:t>
            </a:r>
            <a:r>
              <a:rPr lang="en-US" i="1" dirty="0"/>
              <a:t>IDLE </a:t>
            </a:r>
            <a:r>
              <a:rPr lang="en-US" dirty="0"/>
              <a:t>state until </a:t>
            </a:r>
            <a:r>
              <a:rPr lang="en-US" i="1" dirty="0"/>
              <a:t>go </a:t>
            </a:r>
            <a:r>
              <a:rPr lang="en-US" dirty="0"/>
              <a:t>is asserted</a:t>
            </a:r>
          </a:p>
          <a:p>
            <a:pPr lvl="1"/>
            <a:r>
              <a:rPr lang="en-US" dirty="0"/>
              <a:t>When user asserts </a:t>
            </a:r>
            <a:r>
              <a:rPr lang="en-US" i="1" dirty="0"/>
              <a:t>go</a:t>
            </a:r>
            <a:r>
              <a:rPr lang="en-US" dirty="0"/>
              <a:t>, timer moves to </a:t>
            </a:r>
            <a:r>
              <a:rPr lang="en-US" i="1" dirty="0"/>
              <a:t>WORKING </a:t>
            </a:r>
            <a:r>
              <a:rPr lang="en-US" dirty="0"/>
              <a:t>state</a:t>
            </a:r>
          </a:p>
          <a:p>
            <a:r>
              <a:rPr lang="en-US" i="1" dirty="0"/>
              <a:t>WORKING </a:t>
            </a:r>
            <a:r>
              <a:rPr lang="en-US" dirty="0"/>
              <a:t>state counts once per cycle up to </a:t>
            </a:r>
            <a:r>
              <a:rPr lang="en-US" i="1" dirty="0"/>
              <a:t>cycles</a:t>
            </a:r>
          </a:p>
          <a:p>
            <a:r>
              <a:rPr lang="en-US" dirty="0"/>
              <a:t>When </a:t>
            </a:r>
            <a:r>
              <a:rPr lang="en-US" i="1" dirty="0"/>
              <a:t>count ==</a:t>
            </a:r>
            <a:r>
              <a:rPr lang="en-US" dirty="0"/>
              <a:t> </a:t>
            </a:r>
            <a:r>
              <a:rPr lang="en-US" i="1" dirty="0"/>
              <a:t>cycles, </a:t>
            </a:r>
            <a:r>
              <a:rPr lang="en-US" dirty="0"/>
              <a:t>timer asserts </a:t>
            </a:r>
            <a:r>
              <a:rPr lang="en-US" i="1" dirty="0"/>
              <a:t>done </a:t>
            </a:r>
            <a:r>
              <a:rPr lang="en-US" dirty="0"/>
              <a:t>and returns to </a:t>
            </a:r>
            <a:r>
              <a:rPr lang="en-US" i="1" dirty="0"/>
              <a:t>IDLE </a:t>
            </a:r>
            <a:r>
              <a:rPr lang="en-US" dirty="0"/>
              <a:t>state</a:t>
            </a:r>
          </a:p>
          <a:p>
            <a:r>
              <a:rPr lang="en-US" dirty="0"/>
              <a:t>Actual circuit stores </a:t>
            </a:r>
            <a:r>
              <a:rPr lang="en-US" i="1" dirty="0"/>
              <a:t>cycles</a:t>
            </a:r>
            <a:r>
              <a:rPr lang="en-US" dirty="0"/>
              <a:t> in internal register when </a:t>
            </a:r>
            <a:r>
              <a:rPr lang="en-US" i="1" dirty="0"/>
              <a:t>go</a:t>
            </a:r>
            <a:r>
              <a:rPr lang="en-US" dirty="0"/>
              <a:t> is asserted</a:t>
            </a:r>
          </a:p>
          <a:p>
            <a:pPr lvl="1"/>
            <a:r>
              <a:rPr lang="en-US" dirty="0"/>
              <a:t>Note: code uses </a:t>
            </a:r>
            <a:r>
              <a:rPr lang="en-US" i="1" dirty="0" err="1"/>
              <a:t>count_r</a:t>
            </a:r>
            <a:r>
              <a:rPr lang="en-US" dirty="0"/>
              <a:t> name to specify register status of count</a:t>
            </a:r>
          </a:p>
          <a:p>
            <a:pPr lv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39F919-40A5-498F-9D8B-780DAFBB62AF}"/>
              </a:ext>
            </a:extLst>
          </p:cNvPr>
          <p:cNvSpPr/>
          <p:nvPr/>
        </p:nvSpPr>
        <p:spPr>
          <a:xfrm>
            <a:off x="3019426" y="4556469"/>
            <a:ext cx="1247775" cy="10669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IDLE:</a:t>
            </a:r>
          </a:p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done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35A3-52BE-44B1-8C96-2AB5A28E1B46}"/>
              </a:ext>
            </a:extLst>
          </p:cNvPr>
          <p:cNvSpPr txBox="1"/>
          <p:nvPr/>
        </p:nvSpPr>
        <p:spPr>
          <a:xfrm>
            <a:off x="4444661" y="5758316"/>
            <a:ext cx="268309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count == cycles / done =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D922F-B0CA-46A7-8C70-48094E550BA8}"/>
              </a:ext>
            </a:extLst>
          </p:cNvPr>
          <p:cNvSpPr/>
          <p:nvPr/>
        </p:nvSpPr>
        <p:spPr>
          <a:xfrm>
            <a:off x="7038975" y="4527892"/>
            <a:ext cx="1571625" cy="11811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Gill Sans"/>
              </a:rPr>
              <a:t>WORKING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163232A-ED4F-480F-966F-02ABADEDE760}"/>
              </a:ext>
            </a:extLst>
          </p:cNvPr>
          <p:cNvSpPr/>
          <p:nvPr/>
        </p:nvSpPr>
        <p:spPr>
          <a:xfrm>
            <a:off x="3892550" y="4527892"/>
            <a:ext cx="3479800" cy="228602"/>
          </a:xfrm>
          <a:prstGeom prst="arc">
            <a:avLst>
              <a:gd name="adj1" fmla="val 10853993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D8C3419-209C-4F25-89A0-4BA251BDC74F}"/>
              </a:ext>
            </a:extLst>
          </p:cNvPr>
          <p:cNvSpPr/>
          <p:nvPr/>
        </p:nvSpPr>
        <p:spPr>
          <a:xfrm rot="10800000">
            <a:off x="3933826" y="5460585"/>
            <a:ext cx="3479800" cy="228602"/>
          </a:xfrm>
          <a:prstGeom prst="arc">
            <a:avLst>
              <a:gd name="adj1" fmla="val 10853993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9FB2D-0A2C-4492-9D1D-FC464C783D2C}"/>
              </a:ext>
            </a:extLst>
          </p:cNvPr>
          <p:cNvSpPr txBox="1"/>
          <p:nvPr/>
        </p:nvSpPr>
        <p:spPr>
          <a:xfrm>
            <a:off x="4747155" y="4094248"/>
            <a:ext cx="199987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go == 1 / count = 1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41159BB-E844-4512-87F9-BF67F53A1A22}"/>
              </a:ext>
            </a:extLst>
          </p:cNvPr>
          <p:cNvSpPr/>
          <p:nvPr/>
        </p:nvSpPr>
        <p:spPr>
          <a:xfrm rot="5004458">
            <a:off x="8083550" y="4299294"/>
            <a:ext cx="914400" cy="914400"/>
          </a:xfrm>
          <a:prstGeom prst="arc">
            <a:avLst>
              <a:gd name="adj1" fmla="val 7160289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B9EE3-526A-4480-ADB9-280C854AE2CD}"/>
              </a:ext>
            </a:extLst>
          </p:cNvPr>
          <p:cNvSpPr txBox="1"/>
          <p:nvPr/>
        </p:nvSpPr>
        <p:spPr>
          <a:xfrm>
            <a:off x="7824787" y="3919842"/>
            <a:ext cx="189659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</a:rPr>
              <a:t>count++ / done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AA9EB-D30C-4119-9F84-1702FE939643}"/>
              </a:ext>
            </a:extLst>
          </p:cNvPr>
          <p:cNvSpPr txBox="1"/>
          <p:nvPr/>
        </p:nvSpPr>
        <p:spPr>
          <a:xfrm>
            <a:off x="2470097" y="3919841"/>
            <a:ext cx="179710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600" dirty="0">
                <a:solidFill>
                  <a:srgbClr val="000000"/>
                </a:solidFill>
              </a:rPr>
              <a:t>go == 0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0E4A59C-2E0B-4A02-A3B3-78B67FB77B6A}"/>
              </a:ext>
            </a:extLst>
          </p:cNvPr>
          <p:cNvSpPr/>
          <p:nvPr/>
        </p:nvSpPr>
        <p:spPr>
          <a:xfrm rot="20168721">
            <a:off x="2616461" y="4281995"/>
            <a:ext cx="914400" cy="914400"/>
          </a:xfrm>
          <a:prstGeom prst="arc">
            <a:avLst>
              <a:gd name="adj1" fmla="val 7160289"/>
              <a:gd name="adj2" fmla="val 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25763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Placeholder 1">
            <a:extLst>
              <a:ext uri="{FF2B5EF4-FFF2-40B4-BE49-F238E27FC236}">
                <a16:creationId xmlns:a16="http://schemas.microsoft.com/office/drawing/2014/main" id="{FA4AFB90-5CB6-45A2-BDB0-3543B619C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913642" cy="4985702"/>
          </a:xfrm>
        </p:spPr>
        <p:txBody>
          <a:bodyPr/>
          <a:lstStyle/>
          <a:p>
            <a:r>
              <a:rPr lang="en-US" sz="3200" dirty="0"/>
              <a:t>Simplified structure of provided code:</a:t>
            </a:r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marL="55397" indent="0">
              <a:buNone/>
            </a:pPr>
            <a:endParaRPr lang="en-US" sz="3200" dirty="0"/>
          </a:p>
          <a:p>
            <a:endParaRPr lang="en-US" sz="32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Timing 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DF048-69F5-498E-A50E-9AEF76021EAD}"/>
              </a:ext>
            </a:extLst>
          </p:cNvPr>
          <p:cNvSpPr/>
          <p:nvPr/>
        </p:nvSpPr>
        <p:spPr>
          <a:xfrm>
            <a:off x="2976752" y="4050171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count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2DFBCE-BAB5-4F03-A6A6-9C7D0EC48CBF}"/>
              </a:ext>
            </a:extLst>
          </p:cNvPr>
          <p:cNvSpPr/>
          <p:nvPr/>
        </p:nvSpPr>
        <p:spPr>
          <a:xfrm>
            <a:off x="4731961" y="3248273"/>
            <a:ext cx="164701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A5BC355-27EE-4740-984F-DC51B2ABC77A}"/>
              </a:ext>
            </a:extLst>
          </p:cNvPr>
          <p:cNvCxnSpPr>
            <a:cxnSpLocks/>
          </p:cNvCxnSpPr>
          <p:nvPr/>
        </p:nvCxnSpPr>
        <p:spPr>
          <a:xfrm>
            <a:off x="5947627" y="2798383"/>
            <a:ext cx="0" cy="44739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9388795-36B1-40E8-8D18-02AF70CDC24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 flipH="1" flipV="1">
            <a:off x="3753375" y="3002314"/>
            <a:ext cx="1194637" cy="1676581"/>
          </a:xfrm>
          <a:prstGeom prst="bentConnector5">
            <a:avLst>
              <a:gd name="adj1" fmla="val -19136"/>
              <a:gd name="adj2" fmla="val 61998"/>
              <a:gd name="adj3" fmla="val 119136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48F0E4-71B3-4287-B5FE-19D9F0C91D4C}"/>
              </a:ext>
            </a:extLst>
          </p:cNvPr>
          <p:cNvSpPr/>
          <p:nvPr/>
        </p:nvSpPr>
        <p:spPr>
          <a:xfrm>
            <a:off x="5055635" y="3243286"/>
            <a:ext cx="266700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44363DE0-DDA0-449F-ADA7-FB5233ABDD8E}"/>
              </a:ext>
            </a:extLst>
          </p:cNvPr>
          <p:cNvCxnSpPr>
            <a:cxnSpLocks/>
            <a:stCxn id="76" idx="2"/>
            <a:endCxn id="65" idx="0"/>
          </p:cNvCxnSpPr>
          <p:nvPr/>
        </p:nvCxnSpPr>
        <p:spPr>
          <a:xfrm flipH="1">
            <a:off x="3512404" y="3748295"/>
            <a:ext cx="2141" cy="30187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50">
            <a:extLst>
              <a:ext uri="{FF2B5EF4-FFF2-40B4-BE49-F238E27FC236}">
                <a16:creationId xmlns:a16="http://schemas.microsoft.com/office/drawing/2014/main" id="{6F2B87E2-40E6-4DEB-BA5D-F66D26B97FCD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 rot="5400000" flipH="1">
            <a:off x="2259361" y="3184881"/>
            <a:ext cx="1984613" cy="521473"/>
          </a:xfrm>
          <a:prstGeom prst="bentConnector5">
            <a:avLst>
              <a:gd name="adj1" fmla="val -11519"/>
              <a:gd name="adj2" fmla="val 171964"/>
              <a:gd name="adj3" fmla="val 115039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D7262-D6AA-4EE7-9E03-1FD57133A25E}"/>
              </a:ext>
            </a:extLst>
          </p:cNvPr>
          <p:cNvSpPr/>
          <p:nvPr/>
        </p:nvSpPr>
        <p:spPr>
          <a:xfrm>
            <a:off x="2936125" y="3355388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A93C680F-FE8C-4CFF-BD1B-24CA2A3A9D9F}"/>
              </a:ext>
            </a:extLst>
          </p:cNvPr>
          <p:cNvSpPr/>
          <p:nvPr/>
        </p:nvSpPr>
        <p:spPr>
          <a:xfrm>
            <a:off x="2901135" y="3355094"/>
            <a:ext cx="1226820" cy="393201"/>
          </a:xfrm>
          <a:prstGeom prst="flowChartManualOperation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7" name="Straight Arrow Connector 50">
            <a:extLst>
              <a:ext uri="{FF2B5EF4-FFF2-40B4-BE49-F238E27FC236}">
                <a16:creationId xmlns:a16="http://schemas.microsoft.com/office/drawing/2014/main" id="{46FE7731-D078-4E68-9AA2-B3B3C0E11036}"/>
              </a:ext>
            </a:extLst>
          </p:cNvPr>
          <p:cNvCxnSpPr>
            <a:cxnSpLocks/>
          </p:cNvCxnSpPr>
          <p:nvPr/>
        </p:nvCxnSpPr>
        <p:spPr>
          <a:xfrm>
            <a:off x="3925182" y="2143080"/>
            <a:ext cx="0" cy="1212014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637AC-72C7-4A44-A43F-DCC8AB7FC389}"/>
              </a:ext>
            </a:extLst>
          </p:cNvPr>
          <p:cNvSpPr/>
          <p:nvPr/>
        </p:nvSpPr>
        <p:spPr>
          <a:xfrm>
            <a:off x="2791655" y="2453489"/>
            <a:ext cx="80010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005F191E-9872-409A-B7B7-73823E77C884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>
            <a:off x="3191707" y="2967342"/>
            <a:ext cx="1" cy="38804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914B65E-3FC4-493D-A57B-4E3CD32227E9}"/>
              </a:ext>
            </a:extLst>
          </p:cNvPr>
          <p:cNvSpPr/>
          <p:nvPr/>
        </p:nvSpPr>
        <p:spPr>
          <a:xfrm>
            <a:off x="2844258" y="2453310"/>
            <a:ext cx="293346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FA8C2930-45BD-4B49-B162-970E517DA7AB}"/>
              </a:ext>
            </a:extLst>
          </p:cNvPr>
          <p:cNvCxnSpPr>
            <a:cxnSpLocks/>
          </p:cNvCxnSpPr>
          <p:nvPr/>
        </p:nvCxnSpPr>
        <p:spPr>
          <a:xfrm>
            <a:off x="3360032" y="2143080"/>
            <a:ext cx="0" cy="31040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04C812-D5BE-44FC-963C-324892360F68}"/>
              </a:ext>
            </a:extLst>
          </p:cNvPr>
          <p:cNvSpPr txBox="1"/>
          <p:nvPr/>
        </p:nvSpPr>
        <p:spPr>
          <a:xfrm>
            <a:off x="2901135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D9956-C22D-495D-BEDA-4DC12D1A5EFA}"/>
              </a:ext>
            </a:extLst>
          </p:cNvPr>
          <p:cNvSpPr txBox="1"/>
          <p:nvPr/>
        </p:nvSpPr>
        <p:spPr>
          <a:xfrm>
            <a:off x="3469512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6BC4F5-5C28-44BD-A015-E409744F7153}"/>
              </a:ext>
            </a:extLst>
          </p:cNvPr>
          <p:cNvSpPr/>
          <p:nvPr/>
        </p:nvSpPr>
        <p:spPr>
          <a:xfrm>
            <a:off x="5422732" y="2486470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cycles_r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50">
            <a:extLst>
              <a:ext uri="{FF2B5EF4-FFF2-40B4-BE49-F238E27FC236}">
                <a16:creationId xmlns:a16="http://schemas.microsoft.com/office/drawing/2014/main" id="{4F82DE6B-319B-42EE-86D8-2FA77D1C96C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958384" y="2154383"/>
            <a:ext cx="0" cy="33208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50247-99A5-47F3-965C-5B22E1EB75E5}"/>
              </a:ext>
            </a:extLst>
          </p:cNvPr>
          <p:cNvSpPr txBox="1"/>
          <p:nvPr/>
        </p:nvSpPr>
        <p:spPr>
          <a:xfrm>
            <a:off x="5393649" y="1779969"/>
            <a:ext cx="11149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</a:t>
            </a: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A7DD384D-6013-47E1-A9D6-502CD6AB8F7F}"/>
              </a:ext>
            </a:extLst>
          </p:cNvPr>
          <p:cNvSpPr/>
          <p:nvPr/>
        </p:nvSpPr>
        <p:spPr>
          <a:xfrm>
            <a:off x="5107075" y="4117298"/>
            <a:ext cx="902749" cy="641252"/>
          </a:xfrm>
          <a:prstGeom prst="cloud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4" name="Straight Arrow Connector 50">
            <a:extLst>
              <a:ext uri="{FF2B5EF4-FFF2-40B4-BE49-F238E27FC236}">
                <a16:creationId xmlns:a16="http://schemas.microsoft.com/office/drawing/2014/main" id="{21D617AC-9817-458B-9993-E0A5FCD98DA0}"/>
              </a:ext>
            </a:extLst>
          </p:cNvPr>
          <p:cNvCxnSpPr>
            <a:cxnSpLocks/>
            <a:stCxn id="66" idx="2"/>
            <a:endCxn id="113" idx="3"/>
          </p:cNvCxnSpPr>
          <p:nvPr/>
        </p:nvCxnSpPr>
        <p:spPr>
          <a:xfrm>
            <a:off x="5555468" y="3762126"/>
            <a:ext cx="2982" cy="39183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50">
            <a:extLst>
              <a:ext uri="{FF2B5EF4-FFF2-40B4-BE49-F238E27FC236}">
                <a16:creationId xmlns:a16="http://schemas.microsoft.com/office/drawing/2014/main" id="{925BA21C-CA33-46A4-9EA9-89CEB5F8E719}"/>
              </a:ext>
            </a:extLst>
          </p:cNvPr>
          <p:cNvCxnSpPr>
            <a:cxnSpLocks/>
            <a:stCxn id="113" idx="2"/>
            <a:endCxn id="65" idx="3"/>
          </p:cNvCxnSpPr>
          <p:nvPr/>
        </p:nvCxnSpPr>
        <p:spPr>
          <a:xfrm rot="10800000">
            <a:off x="4048057" y="4244048"/>
            <a:ext cx="1061819" cy="193877"/>
          </a:xfrm>
          <a:prstGeom prst="bentConnector3">
            <a:avLst>
              <a:gd name="adj1" fmla="val 26677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050804-33F6-4DCC-B937-D992CFD62E10}"/>
              </a:ext>
            </a:extLst>
          </p:cNvPr>
          <p:cNvSpPr/>
          <p:nvPr/>
        </p:nvSpPr>
        <p:spPr>
          <a:xfrm>
            <a:off x="6450539" y="4242513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state</a:t>
            </a:r>
          </a:p>
        </p:txBody>
      </p:sp>
      <p:cxnSp>
        <p:nvCxnSpPr>
          <p:cNvPr id="123" name="Straight Arrow Connector 50">
            <a:extLst>
              <a:ext uri="{FF2B5EF4-FFF2-40B4-BE49-F238E27FC236}">
                <a16:creationId xmlns:a16="http://schemas.microsoft.com/office/drawing/2014/main" id="{06B46FCB-C970-4B1C-9CEE-C3D5A37F89C6}"/>
              </a:ext>
            </a:extLst>
          </p:cNvPr>
          <p:cNvCxnSpPr>
            <a:cxnSpLocks/>
            <a:stCxn id="113" idx="0"/>
            <a:endCxn id="122" idx="1"/>
          </p:cNvCxnSpPr>
          <p:nvPr/>
        </p:nvCxnSpPr>
        <p:spPr>
          <a:xfrm flipV="1">
            <a:off x="6009072" y="4436389"/>
            <a:ext cx="441467" cy="153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B6B2C9-22A7-4CC1-A40C-BAF72CFC84AB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628463-AF63-4A61-A690-8A6C090D6F85}"/>
              </a:ext>
            </a:extLst>
          </p:cNvPr>
          <p:cNvSpPr/>
          <p:nvPr/>
        </p:nvSpPr>
        <p:spPr>
          <a:xfrm>
            <a:off x="7893222" y="6334842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869657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Placeholder 1">
            <a:extLst>
              <a:ext uri="{FF2B5EF4-FFF2-40B4-BE49-F238E27FC236}">
                <a16:creationId xmlns:a16="http://schemas.microsoft.com/office/drawing/2014/main" id="{FA4AFB90-5CB6-45A2-BDB0-3543B619C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913642" cy="4985702"/>
          </a:xfrm>
        </p:spPr>
        <p:txBody>
          <a:bodyPr/>
          <a:lstStyle/>
          <a:p>
            <a:r>
              <a:rPr lang="en-US" sz="3200" dirty="0"/>
              <a:t>Simplified structure of provided code:</a:t>
            </a:r>
          </a:p>
          <a:p>
            <a:pPr lvl="1"/>
            <a:endParaRPr lang="en-US" sz="2800" dirty="0"/>
          </a:p>
          <a:p>
            <a:pPr lvl="1"/>
            <a:endParaRPr lang="en-US" sz="2000" dirty="0"/>
          </a:p>
          <a:p>
            <a:pPr marL="55397" indent="0">
              <a:buNone/>
            </a:pPr>
            <a:endParaRPr lang="en-US" sz="3200" dirty="0"/>
          </a:p>
          <a:p>
            <a:endParaRPr lang="en-US" sz="32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 lvl="2"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dirty="0"/>
              <a:t>Timing bottleneck: wide comparator 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2*WIDTH inputs creates logic delay of 3 LUTs for width </a:t>
            </a:r>
            <a:r>
              <a:rPr lang="en-US" sz="2600"/>
              <a:t>= 32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Timing 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DF048-69F5-498E-A50E-9AEF76021EAD}"/>
              </a:ext>
            </a:extLst>
          </p:cNvPr>
          <p:cNvSpPr/>
          <p:nvPr/>
        </p:nvSpPr>
        <p:spPr>
          <a:xfrm>
            <a:off x="2976752" y="4050171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count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2DFBCE-BAB5-4F03-A6A6-9C7D0EC48CBF}"/>
              </a:ext>
            </a:extLst>
          </p:cNvPr>
          <p:cNvSpPr/>
          <p:nvPr/>
        </p:nvSpPr>
        <p:spPr>
          <a:xfrm>
            <a:off x="4731961" y="3248273"/>
            <a:ext cx="164701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A5BC355-27EE-4740-984F-DC51B2ABC77A}"/>
              </a:ext>
            </a:extLst>
          </p:cNvPr>
          <p:cNvCxnSpPr>
            <a:cxnSpLocks/>
          </p:cNvCxnSpPr>
          <p:nvPr/>
        </p:nvCxnSpPr>
        <p:spPr>
          <a:xfrm>
            <a:off x="5947627" y="2798383"/>
            <a:ext cx="0" cy="44739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9388795-36B1-40E8-8D18-02AF70CDC24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 flipH="1" flipV="1">
            <a:off x="3753375" y="3002314"/>
            <a:ext cx="1194637" cy="1676581"/>
          </a:xfrm>
          <a:prstGeom prst="bentConnector5">
            <a:avLst>
              <a:gd name="adj1" fmla="val -19136"/>
              <a:gd name="adj2" fmla="val 61998"/>
              <a:gd name="adj3" fmla="val 119136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48F0E4-71B3-4287-B5FE-19D9F0C91D4C}"/>
              </a:ext>
            </a:extLst>
          </p:cNvPr>
          <p:cNvSpPr/>
          <p:nvPr/>
        </p:nvSpPr>
        <p:spPr>
          <a:xfrm>
            <a:off x="5055635" y="3243286"/>
            <a:ext cx="266700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44363DE0-DDA0-449F-ADA7-FB5233ABDD8E}"/>
              </a:ext>
            </a:extLst>
          </p:cNvPr>
          <p:cNvCxnSpPr>
            <a:cxnSpLocks/>
            <a:stCxn id="76" idx="2"/>
            <a:endCxn id="65" idx="0"/>
          </p:cNvCxnSpPr>
          <p:nvPr/>
        </p:nvCxnSpPr>
        <p:spPr>
          <a:xfrm flipH="1">
            <a:off x="3512404" y="3748295"/>
            <a:ext cx="2141" cy="30187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50">
            <a:extLst>
              <a:ext uri="{FF2B5EF4-FFF2-40B4-BE49-F238E27FC236}">
                <a16:creationId xmlns:a16="http://schemas.microsoft.com/office/drawing/2014/main" id="{6F2B87E2-40E6-4DEB-BA5D-F66D26B97FCD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 rot="5400000" flipH="1">
            <a:off x="2259361" y="3184881"/>
            <a:ext cx="1984613" cy="521473"/>
          </a:xfrm>
          <a:prstGeom prst="bentConnector5">
            <a:avLst>
              <a:gd name="adj1" fmla="val -11519"/>
              <a:gd name="adj2" fmla="val 171964"/>
              <a:gd name="adj3" fmla="val 115039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D7262-D6AA-4EE7-9E03-1FD57133A25E}"/>
              </a:ext>
            </a:extLst>
          </p:cNvPr>
          <p:cNvSpPr/>
          <p:nvPr/>
        </p:nvSpPr>
        <p:spPr>
          <a:xfrm>
            <a:off x="2936125" y="3355388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A93C680F-FE8C-4CFF-BD1B-24CA2A3A9D9F}"/>
              </a:ext>
            </a:extLst>
          </p:cNvPr>
          <p:cNvSpPr/>
          <p:nvPr/>
        </p:nvSpPr>
        <p:spPr>
          <a:xfrm>
            <a:off x="2901135" y="3355094"/>
            <a:ext cx="1226820" cy="393201"/>
          </a:xfrm>
          <a:prstGeom prst="flowChartManualOperation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77" name="Straight Arrow Connector 50">
            <a:extLst>
              <a:ext uri="{FF2B5EF4-FFF2-40B4-BE49-F238E27FC236}">
                <a16:creationId xmlns:a16="http://schemas.microsoft.com/office/drawing/2014/main" id="{46FE7731-D078-4E68-9AA2-B3B3C0E11036}"/>
              </a:ext>
            </a:extLst>
          </p:cNvPr>
          <p:cNvCxnSpPr>
            <a:cxnSpLocks/>
          </p:cNvCxnSpPr>
          <p:nvPr/>
        </p:nvCxnSpPr>
        <p:spPr>
          <a:xfrm>
            <a:off x="3925182" y="2143080"/>
            <a:ext cx="0" cy="1212014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637AC-72C7-4A44-A43F-DCC8AB7FC389}"/>
              </a:ext>
            </a:extLst>
          </p:cNvPr>
          <p:cNvSpPr/>
          <p:nvPr/>
        </p:nvSpPr>
        <p:spPr>
          <a:xfrm>
            <a:off x="2791655" y="2453489"/>
            <a:ext cx="80010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005F191E-9872-409A-B7B7-73823E77C884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>
            <a:off x="3191707" y="2967342"/>
            <a:ext cx="1" cy="38804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914B65E-3FC4-493D-A57B-4E3CD32227E9}"/>
              </a:ext>
            </a:extLst>
          </p:cNvPr>
          <p:cNvSpPr/>
          <p:nvPr/>
        </p:nvSpPr>
        <p:spPr>
          <a:xfrm>
            <a:off x="2844258" y="2453310"/>
            <a:ext cx="293346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FA8C2930-45BD-4B49-B162-970E517DA7AB}"/>
              </a:ext>
            </a:extLst>
          </p:cNvPr>
          <p:cNvCxnSpPr>
            <a:cxnSpLocks/>
          </p:cNvCxnSpPr>
          <p:nvPr/>
        </p:nvCxnSpPr>
        <p:spPr>
          <a:xfrm>
            <a:off x="3360032" y="2143080"/>
            <a:ext cx="0" cy="31040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04C812-D5BE-44FC-963C-324892360F68}"/>
              </a:ext>
            </a:extLst>
          </p:cNvPr>
          <p:cNvSpPr txBox="1"/>
          <p:nvPr/>
        </p:nvSpPr>
        <p:spPr>
          <a:xfrm>
            <a:off x="2901135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D9956-C22D-495D-BEDA-4DC12D1A5EFA}"/>
              </a:ext>
            </a:extLst>
          </p:cNvPr>
          <p:cNvSpPr txBox="1"/>
          <p:nvPr/>
        </p:nvSpPr>
        <p:spPr>
          <a:xfrm>
            <a:off x="3469512" y="1780391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6BC4F5-5C28-44BD-A015-E409744F7153}"/>
              </a:ext>
            </a:extLst>
          </p:cNvPr>
          <p:cNvSpPr/>
          <p:nvPr/>
        </p:nvSpPr>
        <p:spPr>
          <a:xfrm>
            <a:off x="5422732" y="2486470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cycles_r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50">
            <a:extLst>
              <a:ext uri="{FF2B5EF4-FFF2-40B4-BE49-F238E27FC236}">
                <a16:creationId xmlns:a16="http://schemas.microsoft.com/office/drawing/2014/main" id="{4F82DE6B-319B-42EE-86D8-2FA77D1C96C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958384" y="2154383"/>
            <a:ext cx="0" cy="33208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50247-99A5-47F3-965C-5B22E1EB75E5}"/>
              </a:ext>
            </a:extLst>
          </p:cNvPr>
          <p:cNvSpPr txBox="1"/>
          <p:nvPr/>
        </p:nvSpPr>
        <p:spPr>
          <a:xfrm>
            <a:off x="5393649" y="1779969"/>
            <a:ext cx="11149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914A81D-48FE-4396-8F37-1A8655FC06EA}"/>
              </a:ext>
            </a:extLst>
          </p:cNvPr>
          <p:cNvSpPr/>
          <p:nvPr/>
        </p:nvSpPr>
        <p:spPr>
          <a:xfrm>
            <a:off x="4542737" y="3070559"/>
            <a:ext cx="2069527" cy="866180"/>
          </a:xfrm>
          <a:prstGeom prst="ellipse">
            <a:avLst/>
          </a:prstGeom>
          <a:noFill/>
          <a:ln w="25400" cap="flat">
            <a:solidFill>
              <a:schemeClr val="accent5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58FFA7-48BA-4DBE-B9AA-A829669ABF25}"/>
              </a:ext>
            </a:extLst>
          </p:cNvPr>
          <p:cNvSpPr txBox="1"/>
          <p:nvPr/>
        </p:nvSpPr>
        <p:spPr>
          <a:xfrm>
            <a:off x="6727224" y="3035968"/>
            <a:ext cx="4617043" cy="7570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Comparator has 2*WIDTH inputs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Creates deep LUT hierarchy</a:t>
            </a:r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A7DD384D-6013-47E1-A9D6-502CD6AB8F7F}"/>
              </a:ext>
            </a:extLst>
          </p:cNvPr>
          <p:cNvSpPr/>
          <p:nvPr/>
        </p:nvSpPr>
        <p:spPr>
          <a:xfrm>
            <a:off x="5107075" y="4117298"/>
            <a:ext cx="902749" cy="641252"/>
          </a:xfrm>
          <a:prstGeom prst="cloud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14" name="Straight Arrow Connector 50">
            <a:extLst>
              <a:ext uri="{FF2B5EF4-FFF2-40B4-BE49-F238E27FC236}">
                <a16:creationId xmlns:a16="http://schemas.microsoft.com/office/drawing/2014/main" id="{21D617AC-9817-458B-9993-E0A5FCD98DA0}"/>
              </a:ext>
            </a:extLst>
          </p:cNvPr>
          <p:cNvCxnSpPr>
            <a:cxnSpLocks/>
            <a:stCxn id="66" idx="2"/>
            <a:endCxn id="113" idx="3"/>
          </p:cNvCxnSpPr>
          <p:nvPr/>
        </p:nvCxnSpPr>
        <p:spPr>
          <a:xfrm>
            <a:off x="5555468" y="3762126"/>
            <a:ext cx="2982" cy="39183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50">
            <a:extLst>
              <a:ext uri="{FF2B5EF4-FFF2-40B4-BE49-F238E27FC236}">
                <a16:creationId xmlns:a16="http://schemas.microsoft.com/office/drawing/2014/main" id="{925BA21C-CA33-46A4-9EA9-89CEB5F8E719}"/>
              </a:ext>
            </a:extLst>
          </p:cNvPr>
          <p:cNvCxnSpPr>
            <a:cxnSpLocks/>
            <a:stCxn id="113" idx="2"/>
            <a:endCxn id="65" idx="3"/>
          </p:cNvCxnSpPr>
          <p:nvPr/>
        </p:nvCxnSpPr>
        <p:spPr>
          <a:xfrm rot="10800000">
            <a:off x="4048057" y="4244048"/>
            <a:ext cx="1061819" cy="193877"/>
          </a:xfrm>
          <a:prstGeom prst="bentConnector3">
            <a:avLst>
              <a:gd name="adj1" fmla="val 26677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050804-33F6-4DCC-B937-D992CFD62E10}"/>
              </a:ext>
            </a:extLst>
          </p:cNvPr>
          <p:cNvSpPr/>
          <p:nvPr/>
        </p:nvSpPr>
        <p:spPr>
          <a:xfrm>
            <a:off x="6450539" y="4242513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state</a:t>
            </a:r>
          </a:p>
        </p:txBody>
      </p:sp>
      <p:cxnSp>
        <p:nvCxnSpPr>
          <p:cNvPr id="123" name="Straight Arrow Connector 50">
            <a:extLst>
              <a:ext uri="{FF2B5EF4-FFF2-40B4-BE49-F238E27FC236}">
                <a16:creationId xmlns:a16="http://schemas.microsoft.com/office/drawing/2014/main" id="{06B46FCB-C970-4B1C-9CEE-C3D5A37F89C6}"/>
              </a:ext>
            </a:extLst>
          </p:cNvPr>
          <p:cNvCxnSpPr>
            <a:cxnSpLocks/>
            <a:stCxn id="113" idx="0"/>
            <a:endCxn id="122" idx="1"/>
          </p:cNvCxnSpPr>
          <p:nvPr/>
        </p:nvCxnSpPr>
        <p:spPr>
          <a:xfrm flipV="1">
            <a:off x="6009072" y="4436389"/>
            <a:ext cx="441467" cy="153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B6B2C9-22A7-4CC1-A40C-BAF72CFC84AB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628463-AF63-4A61-A690-8A6C090D6F85}"/>
              </a:ext>
            </a:extLst>
          </p:cNvPr>
          <p:cNvSpPr/>
          <p:nvPr/>
        </p:nvSpPr>
        <p:spPr>
          <a:xfrm>
            <a:off x="7893222" y="6334842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8485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97" y="0"/>
            <a:ext cx="9214250" cy="866180"/>
          </a:xfrm>
        </p:spPr>
        <p:txBody>
          <a:bodyPr/>
          <a:lstStyle/>
          <a:p>
            <a:r>
              <a:rPr lang="en-US" dirty="0"/>
              <a:t>Timing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DF048-69F5-498E-A50E-9AEF76021EAD}"/>
              </a:ext>
            </a:extLst>
          </p:cNvPr>
          <p:cNvSpPr/>
          <p:nvPr/>
        </p:nvSpPr>
        <p:spPr>
          <a:xfrm>
            <a:off x="2976752" y="5322396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count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2DFBCE-BAB5-4F03-A6A6-9C7D0EC48CBF}"/>
              </a:ext>
            </a:extLst>
          </p:cNvPr>
          <p:cNvSpPr/>
          <p:nvPr/>
        </p:nvSpPr>
        <p:spPr>
          <a:xfrm>
            <a:off x="4731961" y="4520498"/>
            <a:ext cx="164701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=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7" name="Straight Arrow Connector 50">
            <a:extLst>
              <a:ext uri="{FF2B5EF4-FFF2-40B4-BE49-F238E27FC236}">
                <a16:creationId xmlns:a16="http://schemas.microsoft.com/office/drawing/2014/main" id="{AA5BC355-27EE-4740-984F-DC51B2ABC77A}"/>
              </a:ext>
            </a:extLst>
          </p:cNvPr>
          <p:cNvCxnSpPr>
            <a:cxnSpLocks/>
          </p:cNvCxnSpPr>
          <p:nvPr/>
        </p:nvCxnSpPr>
        <p:spPr>
          <a:xfrm>
            <a:off x="5947627" y="4239567"/>
            <a:ext cx="0" cy="278438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50">
            <a:extLst>
              <a:ext uri="{FF2B5EF4-FFF2-40B4-BE49-F238E27FC236}">
                <a16:creationId xmlns:a16="http://schemas.microsoft.com/office/drawing/2014/main" id="{A9388795-36B1-40E8-8D18-02AF70CDC247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 rot="5400000" flipH="1" flipV="1">
            <a:off x="3753375" y="4274539"/>
            <a:ext cx="1194637" cy="1676581"/>
          </a:xfrm>
          <a:prstGeom prst="bentConnector5">
            <a:avLst>
              <a:gd name="adj1" fmla="val -19136"/>
              <a:gd name="adj2" fmla="val 61998"/>
              <a:gd name="adj3" fmla="val 119136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D48F0E4-71B3-4287-B5FE-19D9F0C91D4C}"/>
              </a:ext>
            </a:extLst>
          </p:cNvPr>
          <p:cNvSpPr/>
          <p:nvPr/>
        </p:nvSpPr>
        <p:spPr>
          <a:xfrm>
            <a:off x="5055635" y="4515511"/>
            <a:ext cx="266700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traight Arrow Connector 50">
            <a:extLst>
              <a:ext uri="{FF2B5EF4-FFF2-40B4-BE49-F238E27FC236}">
                <a16:creationId xmlns:a16="http://schemas.microsoft.com/office/drawing/2014/main" id="{44363DE0-DDA0-449F-ADA7-FB5233ABDD8E}"/>
              </a:ext>
            </a:extLst>
          </p:cNvPr>
          <p:cNvCxnSpPr>
            <a:cxnSpLocks/>
            <a:stCxn id="76" idx="2"/>
            <a:endCxn id="65" idx="0"/>
          </p:cNvCxnSpPr>
          <p:nvPr/>
        </p:nvCxnSpPr>
        <p:spPr>
          <a:xfrm flipH="1">
            <a:off x="3512404" y="5020520"/>
            <a:ext cx="2141" cy="30187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50">
            <a:extLst>
              <a:ext uri="{FF2B5EF4-FFF2-40B4-BE49-F238E27FC236}">
                <a16:creationId xmlns:a16="http://schemas.microsoft.com/office/drawing/2014/main" id="{6F2B87E2-40E6-4DEB-BA5D-F66D26B97FCD}"/>
              </a:ext>
            </a:extLst>
          </p:cNvPr>
          <p:cNvCxnSpPr>
            <a:cxnSpLocks/>
            <a:stCxn id="65" idx="2"/>
            <a:endCxn id="92" idx="0"/>
          </p:cNvCxnSpPr>
          <p:nvPr/>
        </p:nvCxnSpPr>
        <p:spPr>
          <a:xfrm rot="5400000" flipH="1">
            <a:off x="2259361" y="4457106"/>
            <a:ext cx="1984613" cy="521473"/>
          </a:xfrm>
          <a:prstGeom prst="bentConnector5">
            <a:avLst>
              <a:gd name="adj1" fmla="val -11519"/>
              <a:gd name="adj2" fmla="val 171964"/>
              <a:gd name="adj3" fmla="val 115039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8BD7262-D6AA-4EE7-9E03-1FD57133A25E}"/>
              </a:ext>
            </a:extLst>
          </p:cNvPr>
          <p:cNvSpPr/>
          <p:nvPr/>
        </p:nvSpPr>
        <p:spPr>
          <a:xfrm>
            <a:off x="2936125" y="4627613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A93C680F-FE8C-4CFF-BD1B-24CA2A3A9D9F}"/>
              </a:ext>
            </a:extLst>
          </p:cNvPr>
          <p:cNvSpPr/>
          <p:nvPr/>
        </p:nvSpPr>
        <p:spPr>
          <a:xfrm>
            <a:off x="2901135" y="4627319"/>
            <a:ext cx="1226820" cy="393201"/>
          </a:xfrm>
          <a:prstGeom prst="flowChartManualOperation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C0637AC-72C7-4A44-A43F-DCC8AB7FC389}"/>
              </a:ext>
            </a:extLst>
          </p:cNvPr>
          <p:cNvSpPr/>
          <p:nvPr/>
        </p:nvSpPr>
        <p:spPr>
          <a:xfrm>
            <a:off x="2791655" y="3725714"/>
            <a:ext cx="800104" cy="5138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+</a:t>
            </a:r>
            <a:endParaRPr kumimoji="0" lang="en-US" sz="40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86" name="Straight Arrow Connector 50">
            <a:extLst>
              <a:ext uri="{FF2B5EF4-FFF2-40B4-BE49-F238E27FC236}">
                <a16:creationId xmlns:a16="http://schemas.microsoft.com/office/drawing/2014/main" id="{005F191E-9872-409A-B7B7-73823E77C884}"/>
              </a:ext>
            </a:extLst>
          </p:cNvPr>
          <p:cNvCxnSpPr>
            <a:cxnSpLocks/>
            <a:stCxn id="78" idx="2"/>
            <a:endCxn id="75" idx="0"/>
          </p:cNvCxnSpPr>
          <p:nvPr/>
        </p:nvCxnSpPr>
        <p:spPr>
          <a:xfrm>
            <a:off x="3191707" y="4239567"/>
            <a:ext cx="1" cy="38804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914B65E-3FC4-493D-A57B-4E3CD32227E9}"/>
              </a:ext>
            </a:extLst>
          </p:cNvPr>
          <p:cNvSpPr/>
          <p:nvPr/>
        </p:nvSpPr>
        <p:spPr>
          <a:xfrm>
            <a:off x="2844258" y="3725535"/>
            <a:ext cx="293346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Straight Arrow Connector 50">
            <a:extLst>
              <a:ext uri="{FF2B5EF4-FFF2-40B4-BE49-F238E27FC236}">
                <a16:creationId xmlns:a16="http://schemas.microsoft.com/office/drawing/2014/main" id="{FA8C2930-45BD-4B49-B162-970E517DA7AB}"/>
              </a:ext>
            </a:extLst>
          </p:cNvPr>
          <p:cNvCxnSpPr>
            <a:cxnSpLocks/>
          </p:cNvCxnSpPr>
          <p:nvPr/>
        </p:nvCxnSpPr>
        <p:spPr>
          <a:xfrm>
            <a:off x="3360032" y="3415305"/>
            <a:ext cx="0" cy="310409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04C812-D5BE-44FC-963C-324892360F68}"/>
              </a:ext>
            </a:extLst>
          </p:cNvPr>
          <p:cNvSpPr txBox="1"/>
          <p:nvPr/>
        </p:nvSpPr>
        <p:spPr>
          <a:xfrm>
            <a:off x="2901135" y="3052616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3D9956-C22D-495D-BEDA-4DC12D1A5EFA}"/>
              </a:ext>
            </a:extLst>
          </p:cNvPr>
          <p:cNvSpPr txBox="1"/>
          <p:nvPr/>
        </p:nvSpPr>
        <p:spPr>
          <a:xfrm>
            <a:off x="5484481" y="3823486"/>
            <a:ext cx="8944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6BC4F5-5C28-44BD-A015-E409744F7153}"/>
              </a:ext>
            </a:extLst>
          </p:cNvPr>
          <p:cNvSpPr/>
          <p:nvPr/>
        </p:nvSpPr>
        <p:spPr>
          <a:xfrm>
            <a:off x="3843270" y="3731224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cycles_r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  <p:cxnSp>
        <p:nvCxnSpPr>
          <p:cNvPr id="105" name="Straight Arrow Connector 50">
            <a:extLst>
              <a:ext uri="{FF2B5EF4-FFF2-40B4-BE49-F238E27FC236}">
                <a16:creationId xmlns:a16="http://schemas.microsoft.com/office/drawing/2014/main" id="{4F82DE6B-319B-42EE-86D8-2FA77D1C96CE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4378922" y="3399137"/>
            <a:ext cx="0" cy="332087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50247-99A5-47F3-965C-5B22E1EB75E5}"/>
              </a:ext>
            </a:extLst>
          </p:cNvPr>
          <p:cNvSpPr txBox="1"/>
          <p:nvPr/>
        </p:nvSpPr>
        <p:spPr>
          <a:xfrm>
            <a:off x="3814187" y="3034248"/>
            <a:ext cx="11149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cycles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58FFA7-48BA-4DBE-B9AA-A829669ABF25}"/>
              </a:ext>
            </a:extLst>
          </p:cNvPr>
          <p:cNvSpPr txBox="1"/>
          <p:nvPr/>
        </p:nvSpPr>
        <p:spPr>
          <a:xfrm>
            <a:off x="6702649" y="4033450"/>
            <a:ext cx="4526527" cy="13430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Comparator now only has WIDTH inputs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Constants aren’t counted in logic inputs</a:t>
            </a:r>
          </a:p>
          <a:p>
            <a:pPr marL="55397" marR="0" algn="l" defTabSz="410730" rtl="0" fontAlgn="auto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sz="1800" dirty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Reduces logic delay</a:t>
            </a:r>
            <a:endParaRPr lang="en-US" sz="1800" i="1" baseline="-25000" dirty="0">
              <a:solidFill>
                <a:srgbClr val="191EA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Text Placeholder 1">
            <a:extLst>
              <a:ext uri="{FF2B5EF4-FFF2-40B4-BE49-F238E27FC236}">
                <a16:creationId xmlns:a16="http://schemas.microsoft.com/office/drawing/2014/main" id="{FA4AFB90-5CB6-45A2-BDB0-3543B619C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968" y="1049339"/>
            <a:ext cx="10913642" cy="513853"/>
          </a:xfrm>
        </p:spPr>
        <p:txBody>
          <a:bodyPr/>
          <a:lstStyle/>
          <a:p>
            <a:r>
              <a:rPr lang="en-US" dirty="0"/>
              <a:t>Solution: count from </a:t>
            </a:r>
            <a:r>
              <a:rPr lang="en-US" i="1" dirty="0"/>
              <a:t>cycles</a:t>
            </a:r>
            <a:r>
              <a:rPr lang="en-US" dirty="0"/>
              <a:t> down to 1 instead of 1 to </a:t>
            </a:r>
            <a:r>
              <a:rPr lang="en-US" i="1" dirty="0"/>
              <a:t>cycles</a:t>
            </a:r>
          </a:p>
          <a:p>
            <a:pPr lvl="1"/>
            <a:r>
              <a:rPr lang="en-US" dirty="0"/>
              <a:t>Reduces comparator inputs from 2*WIDTH to WIDTH bits</a:t>
            </a:r>
          </a:p>
          <a:p>
            <a:pPr lvl="2"/>
            <a:r>
              <a:rPr lang="en-US" dirty="0"/>
              <a:t>Reduce logic delay</a:t>
            </a:r>
          </a:p>
          <a:p>
            <a:pPr lvl="1"/>
            <a:r>
              <a:rPr lang="en-US" dirty="0"/>
              <a:t>Increases mux inputs, but mux not on critical path</a:t>
            </a:r>
          </a:p>
          <a:p>
            <a:pPr lvl="2"/>
            <a:r>
              <a:rPr lang="en-US" dirty="0"/>
              <a:t>Steals slack from non-critical path</a:t>
            </a:r>
          </a:p>
        </p:txBody>
      </p: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42C13F77-F265-4AB6-B541-315AD42A9205}"/>
              </a:ext>
            </a:extLst>
          </p:cNvPr>
          <p:cNvCxnSpPr>
            <a:cxnSpLocks/>
            <a:stCxn id="104" idx="2"/>
            <a:endCxn id="30" idx="0"/>
          </p:cNvCxnSpPr>
          <p:nvPr/>
        </p:nvCxnSpPr>
        <p:spPr>
          <a:xfrm rot="5400000">
            <a:off x="3846676" y="4096240"/>
            <a:ext cx="509510" cy="554982"/>
          </a:xfrm>
          <a:prstGeom prst="bentConnector3">
            <a:avLst>
              <a:gd name="adj1" fmla="val 50000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7AF73ED-B376-4141-813A-33A19B532B28}"/>
              </a:ext>
            </a:extLst>
          </p:cNvPr>
          <p:cNvSpPr/>
          <p:nvPr/>
        </p:nvSpPr>
        <p:spPr>
          <a:xfrm>
            <a:off x="3568357" y="4628486"/>
            <a:ext cx="511165" cy="251606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20C63DC7-C7EF-4D8B-B95D-6E86DA5C4C57}"/>
              </a:ext>
            </a:extLst>
          </p:cNvPr>
          <p:cNvSpPr/>
          <p:nvPr/>
        </p:nvSpPr>
        <p:spPr>
          <a:xfrm>
            <a:off x="5100768" y="5401423"/>
            <a:ext cx="902749" cy="641252"/>
          </a:xfrm>
          <a:prstGeom prst="cloud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rtl="0" latinLnBrk="1" hangingPunct="0"/>
            <a:endParaRPr lang="en-US" sz="3200"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4" name="Straight Arrow Connector 50">
            <a:extLst>
              <a:ext uri="{FF2B5EF4-FFF2-40B4-BE49-F238E27FC236}">
                <a16:creationId xmlns:a16="http://schemas.microsoft.com/office/drawing/2014/main" id="{865E5B9F-35B9-4FB9-A927-05117A87D449}"/>
              </a:ext>
            </a:extLst>
          </p:cNvPr>
          <p:cNvCxnSpPr>
            <a:cxnSpLocks/>
            <a:stCxn id="66" idx="2"/>
            <a:endCxn id="33" idx="3"/>
          </p:cNvCxnSpPr>
          <p:nvPr/>
        </p:nvCxnSpPr>
        <p:spPr>
          <a:xfrm flipH="1">
            <a:off x="5552143" y="5034351"/>
            <a:ext cx="3325" cy="403736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50">
            <a:extLst>
              <a:ext uri="{FF2B5EF4-FFF2-40B4-BE49-F238E27FC236}">
                <a16:creationId xmlns:a16="http://schemas.microsoft.com/office/drawing/2014/main" id="{6690B1D9-8BC2-4410-A495-3F1C0A4C4905}"/>
              </a:ext>
            </a:extLst>
          </p:cNvPr>
          <p:cNvCxnSpPr>
            <a:cxnSpLocks/>
            <a:stCxn id="33" idx="2"/>
            <a:endCxn id="65" idx="3"/>
          </p:cNvCxnSpPr>
          <p:nvPr/>
        </p:nvCxnSpPr>
        <p:spPr>
          <a:xfrm rot="10800000">
            <a:off x="4048056" y="5516273"/>
            <a:ext cx="1055512" cy="205777"/>
          </a:xfrm>
          <a:prstGeom prst="bentConnector3">
            <a:avLst>
              <a:gd name="adj1" fmla="val 25635"/>
            </a:avLst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C41E20-BDB2-4422-923A-0D5E7D6B11EF}"/>
              </a:ext>
            </a:extLst>
          </p:cNvPr>
          <p:cNvSpPr/>
          <p:nvPr/>
        </p:nvSpPr>
        <p:spPr>
          <a:xfrm>
            <a:off x="6463282" y="5526638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anose="020B0604020202020204" pitchFamily="34" charset="0"/>
                <a:ea typeface="Gill Sans"/>
                <a:cs typeface="Helvetica" panose="020B0604020202020204" pitchFamily="34" charset="0"/>
                <a:sym typeface="Gill Sans"/>
              </a:rPr>
              <a:t>state</a:t>
            </a:r>
          </a:p>
        </p:txBody>
      </p:sp>
      <p:cxnSp>
        <p:nvCxnSpPr>
          <p:cNvPr id="37" name="Straight Arrow Connector 50">
            <a:extLst>
              <a:ext uri="{FF2B5EF4-FFF2-40B4-BE49-F238E27FC236}">
                <a16:creationId xmlns:a16="http://schemas.microsoft.com/office/drawing/2014/main" id="{AF67E31A-EACD-438E-9CDC-69591347A332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6002765" y="5720514"/>
            <a:ext cx="460517" cy="1535"/>
          </a:xfrm>
          <a:prstGeom prst="straightConnector1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  <a:headEnd w="sm" len="sm"/>
            <a:tailEnd type="triangle"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EE7E6-5F4A-4D8C-ACBE-7214600D25B6}"/>
              </a:ext>
            </a:extLst>
          </p:cNvPr>
          <p:cNvSpPr txBox="1"/>
          <p:nvPr/>
        </p:nvSpPr>
        <p:spPr>
          <a:xfrm>
            <a:off x="8991040" y="6312225"/>
            <a:ext cx="21597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= register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00AA8-0599-401D-8A31-97B34C371099}"/>
              </a:ext>
            </a:extLst>
          </p:cNvPr>
          <p:cNvSpPr/>
          <p:nvPr/>
        </p:nvSpPr>
        <p:spPr>
          <a:xfrm>
            <a:off x="7893222" y="6334842"/>
            <a:ext cx="1071304" cy="387752"/>
          </a:xfrm>
          <a:prstGeom prst="rect">
            <a:avLst/>
          </a:prstGeom>
          <a:solidFill>
            <a:schemeClr val="bg2"/>
          </a:solidFill>
          <a:ln w="25400" cap="flat">
            <a:solidFill>
              <a:srgbClr val="000000"/>
            </a:solidFill>
            <a:prstDash val="solid"/>
            <a:miter lim="400000"/>
            <a:tailEnd w="med" len="sm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noAutofit/>
          </a:bodyPr>
          <a:lstStyle>
            <a:lvl1pPr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1pPr>
            <a:lvl2pPr indent="1607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2pPr>
            <a:lvl3pPr indent="321457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3pPr>
            <a:lvl4pPr indent="482186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4pPr>
            <a:lvl5pPr indent="642915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5pPr>
            <a:lvl6pPr indent="803643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6pPr>
            <a:lvl7pPr indent="964372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7pPr>
            <a:lvl8pPr indent="1125101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8pPr>
            <a:lvl9pPr indent="1285829" defTabSz="321457">
              <a:defRPr sz="844"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anose="020B0604020202020204" pitchFamily="34" charset="0"/>
              <a:ea typeface="Gill Sans"/>
              <a:cs typeface="Helvetica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711389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3fc63a6-18cf-4814-8dee-b8d6616a2bd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7551</TotalTime>
  <Words>367</Words>
  <Application>Microsoft Office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Cordia New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Introduction</vt:lpstr>
      <vt:lpstr>Timer Functionality</vt:lpstr>
      <vt:lpstr>Timing Bottleneck</vt:lpstr>
      <vt:lpstr>Timing Bottleneck</vt:lpstr>
      <vt:lpstr>Timing Optimization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PAC Training</dc:title>
  <dc:creator>Greg Stitt</dc:creator>
  <cp:lastModifiedBy>Stitt,Gregory</cp:lastModifiedBy>
  <cp:revision>430</cp:revision>
  <dcterms:created xsi:type="dcterms:W3CDTF">2017-01-16T21:37:43Z</dcterms:created>
  <dcterms:modified xsi:type="dcterms:W3CDTF">2020-12-03T19:07:10Z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