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5"/>
  </p:notesMasterIdLst>
  <p:sldIdLst>
    <p:sldId id="321" r:id="rId7"/>
    <p:sldId id="339" r:id="rId8"/>
    <p:sldId id="343" r:id="rId9"/>
    <p:sldId id="338" r:id="rId10"/>
    <p:sldId id="334" r:id="rId11"/>
    <p:sldId id="342" r:id="rId12"/>
    <p:sldId id="340" r:id="rId13"/>
    <p:sldId id="341" r:id="rId14"/>
    <p:sldId id="344" r:id="rId15"/>
    <p:sldId id="345" r:id="rId16"/>
    <p:sldId id="332" r:id="rId17"/>
    <p:sldId id="327" r:id="rId18"/>
    <p:sldId id="328" r:id="rId19"/>
    <p:sldId id="325" r:id="rId20"/>
    <p:sldId id="326" r:id="rId21"/>
    <p:sldId id="336" r:id="rId22"/>
    <p:sldId id="337" r:id="rId23"/>
    <p:sldId id="335" r:id="rId24"/>
  </p:sldIdLst>
  <p:sldSz cx="9144000" cy="6858000" type="screen4x3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9"/>
            <p14:sldId id="343"/>
            <p14:sldId id="338"/>
            <p14:sldId id="334"/>
            <p14:sldId id="342"/>
            <p14:sldId id="340"/>
            <p14:sldId id="341"/>
            <p14:sldId id="344"/>
            <p14:sldId id="345"/>
            <p14:sldId id="332"/>
            <p14:sldId id="327"/>
            <p14:sldId id="328"/>
            <p14:sldId id="325"/>
            <p14:sldId id="326"/>
            <p14:sldId id="336"/>
            <p14:sldId id="337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9" autoAdjust="0"/>
  </p:normalViewPr>
  <p:slideViewPr>
    <p:cSldViewPr snapToGrid="0">
      <p:cViewPr varScale="1">
        <p:scale>
          <a:sx n="105" d="100"/>
          <a:sy n="105" d="100"/>
        </p:scale>
        <p:origin x="11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7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65431" y="7201277"/>
            <a:ext cx="48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597" y="1116013"/>
            <a:ext cx="8743368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7" y="0"/>
            <a:ext cx="7061248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9144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7167" y="2607598"/>
            <a:ext cx="6849666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52525" y="1608138"/>
            <a:ext cx="6849666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2525" y="3428999"/>
            <a:ext cx="6849666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4696145"/>
            <a:ext cx="6849666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9144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52525" y="1608138"/>
            <a:ext cx="6849666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2525" y="3428999"/>
            <a:ext cx="6849666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4696145"/>
            <a:ext cx="6849666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597" y="1116013"/>
            <a:ext cx="8743368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8206383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9144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7167" y="1608138"/>
            <a:ext cx="6849666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6574" y="2509838"/>
            <a:ext cx="6850856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597" y="1116013"/>
            <a:ext cx="8743368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812628" y="153051"/>
            <a:ext cx="3490723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4474964" y="2123224"/>
            <a:ext cx="54785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487733" y="2875158"/>
            <a:ext cx="8236896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321724" y="0"/>
            <a:ext cx="6884661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 smtClean="0">
                <a:solidFill>
                  <a:srgbClr val="FFFFFF"/>
                </a:solidFill>
              </a:rPr>
              <a:t>Title </a:t>
            </a:r>
            <a:r>
              <a:rPr sz="478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4472617" y="6510168"/>
            <a:ext cx="198773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454799" y="6316255"/>
            <a:ext cx="896621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454794" y="6195002"/>
            <a:ext cx="8236896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405238" y="6602560"/>
            <a:ext cx="1003451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316" y="1086022"/>
            <a:ext cx="8743368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203702" y="-203702"/>
            <a:ext cx="918658" cy="132606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964061" y="885613"/>
            <a:ext cx="7727629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4472614" y="6510168"/>
            <a:ext cx="198773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454799" y="6316255"/>
            <a:ext cx="896621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454794" y="6195002"/>
            <a:ext cx="8236896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405238" y="6602560"/>
            <a:ext cx="1003451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316" y="1086022"/>
            <a:ext cx="8743368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8405668" y="-217995"/>
            <a:ext cx="918649" cy="132606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9051811" y="-205153"/>
            <a:ext cx="892973" cy="132606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7742635" y="-217985"/>
            <a:ext cx="918658" cy="132606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9144001" y="-52386"/>
            <a:ext cx="1222772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5788324" y="5807813"/>
            <a:ext cx="2900883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7084249" y="-218012"/>
            <a:ext cx="918649" cy="132606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6421215" y="-218002"/>
            <a:ext cx="918658" cy="132606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5771783" y="-224416"/>
            <a:ext cx="918649" cy="132606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5108750" y="-224407"/>
            <a:ext cx="918658" cy="132606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4461874" y="-224430"/>
            <a:ext cx="918649" cy="132606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3798840" y="-224420"/>
            <a:ext cx="918658" cy="132606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3135820" y="-224432"/>
            <a:ext cx="918649" cy="132606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2472786" y="-224421"/>
            <a:ext cx="918658" cy="132606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1813415" y="-224457"/>
            <a:ext cx="918649" cy="132606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150382" y="-224447"/>
            <a:ext cx="918658" cy="132606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493822" y="-218015"/>
            <a:ext cx="918649" cy="132606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169211" y="-218005"/>
            <a:ext cx="918658" cy="132606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820843" y="-218028"/>
            <a:ext cx="918649" cy="132606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483873" y="-218018"/>
            <a:ext cx="918658" cy="132606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216489" y="-42937"/>
            <a:ext cx="1222772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56032" y="3027569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 smtClean="0"/>
              <a:t>Intel </a:t>
            </a:r>
            <a:r>
              <a:rPr lang="en-US" sz="3200" dirty="0" err="1" smtClean="0"/>
              <a:t>DevCloud</a:t>
            </a:r>
            <a:r>
              <a:rPr lang="en-US" sz="3200" dirty="0" smtClean="0"/>
              <a:t> Training Module</a:t>
            </a:r>
          </a:p>
          <a:p>
            <a:pPr marL="223221" indent="0" algn="ctr">
              <a:buNone/>
            </a:pPr>
            <a:r>
              <a:rPr lang="en-US" u="sng" dirty="0" smtClean="0"/>
              <a:t>Designing AFUs w/ RTL Code</a:t>
            </a:r>
          </a:p>
          <a:p>
            <a:pPr marL="223221" indent="0" algn="ctr">
              <a:buNone/>
            </a:pPr>
            <a:r>
              <a:rPr lang="en-US" sz="2000" i="1" dirty="0" smtClean="0"/>
              <a:t>Basics + Memory-Mapped I/O </a:t>
            </a:r>
            <a:r>
              <a:rPr lang="en-US" sz="2000" i="1" dirty="0" smtClean="0"/>
              <a:t>using </a:t>
            </a:r>
            <a:r>
              <a:rPr lang="en-US" sz="2000" i="1" dirty="0" smtClean="0"/>
              <a:t>Core Cache Interface Protocol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477642" y="4946871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 smtClean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 smtClean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</a:t>
            </a:r>
            <a:r>
              <a:rPr lang="en-US" sz="2000" dirty="0" smtClean="0"/>
              <a:t>Engineering</a:t>
            </a:r>
            <a:endParaRPr lang="en-US" sz="2000" b="0" dirty="0" smtClean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 smtClean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" y="6256537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0319" y="1023862"/>
            <a:ext cx="8743368" cy="3735068"/>
          </a:xfrm>
        </p:spPr>
        <p:txBody>
          <a:bodyPr/>
          <a:lstStyle/>
          <a:p>
            <a:r>
              <a:rPr lang="en-US" sz="2000" dirty="0" smtClean="0"/>
              <a:t>Basic </a:t>
            </a:r>
            <a:r>
              <a:rPr lang="en-US" sz="2000" dirty="0" smtClean="0"/>
              <a:t>structure:</a:t>
            </a:r>
          </a:p>
          <a:p>
            <a:pPr lvl="1"/>
            <a:r>
              <a:rPr lang="en-US" sz="1600" b="0" dirty="0" smtClean="0"/>
              <a:t>One receive (Rx) port, and one transmit (</a:t>
            </a:r>
            <a:r>
              <a:rPr lang="en-US" sz="1600" b="0" dirty="0" err="1" smtClean="0"/>
              <a:t>Tx</a:t>
            </a:r>
            <a:r>
              <a:rPr lang="en-US" sz="1600" b="0" dirty="0" smtClean="0"/>
              <a:t>) port (from point of view of FPGA)</a:t>
            </a:r>
          </a:p>
          <a:p>
            <a:pPr lvl="1"/>
            <a:r>
              <a:rPr lang="en-US" sz="1600" dirty="0" smtClean="0"/>
              <a:t>Several channels within each port (c0 to c2)</a:t>
            </a:r>
            <a:endParaRPr lang="en-US" sz="1600" b="0" dirty="0"/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36" y="0"/>
            <a:ext cx="7669679" cy="866180"/>
          </a:xfrm>
        </p:spPr>
        <p:txBody>
          <a:bodyPr/>
          <a:lstStyle/>
          <a:p>
            <a:r>
              <a:rPr lang="en-US" sz="3200" dirty="0"/>
              <a:t>CCI-P: </a:t>
            </a:r>
            <a:r>
              <a:rPr lang="en-US" sz="3200" dirty="0" smtClean="0"/>
              <a:t>Core Cache Interface Protocol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96" y="1984346"/>
            <a:ext cx="6930012" cy="4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2" y="2837825"/>
            <a:ext cx="8743368" cy="3272310"/>
          </a:xfrm>
        </p:spPr>
        <p:txBody>
          <a:bodyPr/>
          <a:lstStyle/>
          <a:p>
            <a:r>
              <a:rPr lang="en-US" sz="2000" b="0" dirty="0" smtClean="0"/>
              <a:t>MMIO write transfers data from CPU into the FPGA</a:t>
            </a:r>
          </a:p>
          <a:p>
            <a:pPr lvl="1"/>
            <a:r>
              <a:rPr lang="en-US" sz="1600" b="0" dirty="0" smtClean="0"/>
              <a:t>Only </a:t>
            </a:r>
            <a:r>
              <a:rPr lang="en-US" sz="1600" b="0" dirty="0"/>
              <a:t>uses CCI-P </a:t>
            </a:r>
            <a:r>
              <a:rPr lang="en-US" sz="1600" b="0" dirty="0" smtClean="0"/>
              <a:t>receive (Rx) </a:t>
            </a:r>
            <a:r>
              <a:rPr lang="en-US" sz="1600" b="0" dirty="0"/>
              <a:t>channel 0</a:t>
            </a:r>
          </a:p>
          <a:p>
            <a:r>
              <a:rPr lang="en-US" sz="2000" b="0" dirty="0" smtClean="0"/>
              <a:t>Assertion of </a:t>
            </a:r>
            <a:r>
              <a:rPr lang="en-US" sz="2000" b="0" i="1" dirty="0" smtClean="0"/>
              <a:t>c0.mmioWrValid</a:t>
            </a:r>
            <a:r>
              <a:rPr lang="en-US" sz="2000" b="0" dirty="0" smtClean="0"/>
              <a:t> </a:t>
            </a:r>
            <a:r>
              <a:rPr lang="en-US" sz="2000" b="0" dirty="0"/>
              <a:t>specifies CPU is writing data to FPGA</a:t>
            </a:r>
          </a:p>
          <a:p>
            <a:pPr lvl="1"/>
            <a:r>
              <a:rPr lang="en-US" sz="1600" b="0" dirty="0"/>
              <a:t>Corresponding address and write data provided in the same cycle</a:t>
            </a:r>
          </a:p>
          <a:p>
            <a:r>
              <a:rPr lang="en-US" sz="2000" b="0" dirty="0" smtClean="0"/>
              <a:t>CCI-P </a:t>
            </a:r>
            <a:r>
              <a:rPr lang="en-US" sz="2000" b="0" dirty="0"/>
              <a:t>provides no acknowledgement system for MMIO writes</a:t>
            </a:r>
          </a:p>
          <a:p>
            <a:pPr lvl="1"/>
            <a:r>
              <a:rPr lang="en-US" sz="1600" b="0" dirty="0"/>
              <a:t>AFU must store write data somewhere in the cycle that it appears</a:t>
            </a:r>
          </a:p>
          <a:p>
            <a:pPr lvl="1"/>
            <a:r>
              <a:rPr lang="en-US" sz="1600" b="0" dirty="0"/>
              <a:t>New write data can potentially show up every cycle </a:t>
            </a:r>
            <a:endParaRPr lang="en-US" sz="1600" b="0" dirty="0" smtClean="0"/>
          </a:p>
          <a:p>
            <a:r>
              <a:rPr lang="en-US" sz="2000" dirty="0" smtClean="0"/>
              <a:t>*</a:t>
            </a:r>
            <a:r>
              <a:rPr lang="en-US" sz="2000" i="1" dirty="0"/>
              <a:t>c0.hdr.address</a:t>
            </a:r>
            <a:r>
              <a:rPr lang="en-US" sz="2000" dirty="0"/>
              <a:t> </a:t>
            </a:r>
            <a:r>
              <a:rPr lang="en-US" sz="2000" dirty="0" smtClean="0"/>
              <a:t>doesn’t </a:t>
            </a:r>
            <a:r>
              <a:rPr lang="en-US" sz="2000" dirty="0"/>
              <a:t>directly exist in the interface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c0.hdr is overloaded for different uses, </a:t>
            </a:r>
            <a:r>
              <a:rPr lang="en-US" sz="1600" dirty="0" smtClean="0"/>
              <a:t>explained </a:t>
            </a:r>
            <a:r>
              <a:rPr lang="en-US" sz="1600" dirty="0"/>
              <a:t>in </a:t>
            </a:r>
            <a:r>
              <a:rPr lang="en-US" sz="1600" dirty="0" smtClean="0"/>
              <a:t>next slide</a:t>
            </a:r>
          </a:p>
          <a:p>
            <a:r>
              <a:rPr lang="en-US" sz="2000" dirty="0" smtClean="0"/>
              <a:t>Provided addresses are 32-bit word addresses</a:t>
            </a:r>
            <a:endParaRPr lang="en-US" sz="2000" dirty="0"/>
          </a:p>
          <a:p>
            <a:pPr lvl="1"/>
            <a:endParaRPr lang="en-US" sz="1600" b="0" dirty="0"/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1265325"/>
            <a:ext cx="8818685" cy="1300483"/>
          </a:xfrm>
        </p:spPr>
      </p:pic>
    </p:spTree>
    <p:extLst>
      <p:ext uri="{BB962C8B-B14F-4D97-AF65-F5344CB8AC3E}">
        <p14:creationId xmlns:p14="http://schemas.microsoft.com/office/powerpoint/2010/main" val="2755141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9706" y="1795265"/>
            <a:ext cx="8743368" cy="42883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logic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[63:0]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user_reg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header for an MMIO request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t_ccip_c0_ReqMmioHdr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assign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t_ccip_c0_ReqMmioHdr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'(rx.c0.hdr);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a register when the MMIO write valid is asserted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// and the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 header 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address matches the register’s address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(rx.c0.mmioWrValid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1)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mmio_hdr.address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16'h0020: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user_reg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rx.c0.data[63:0];        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9706" y="1044663"/>
            <a:ext cx="8743368" cy="1056592"/>
          </a:xfrm>
        </p:spPr>
        <p:txBody>
          <a:bodyPr/>
          <a:lstStyle/>
          <a:p>
            <a:r>
              <a:rPr lang="en-US" sz="2000" b="0" dirty="0" smtClean="0"/>
              <a:t>Example: write to 64-bit register </a:t>
            </a:r>
            <a:r>
              <a:rPr lang="en-US" sz="2000" i="1" dirty="0" err="1" smtClean="0"/>
              <a:t>user_reg</a:t>
            </a:r>
            <a:r>
              <a:rPr lang="en-US" sz="2000" b="0" dirty="0" smtClean="0"/>
              <a:t> mapped to </a:t>
            </a:r>
            <a:r>
              <a:rPr lang="en-US" sz="2000" b="0" dirty="0" err="1" smtClean="0"/>
              <a:t>addr</a:t>
            </a:r>
            <a:r>
              <a:rPr lang="en-US" sz="2000" b="0" dirty="0" smtClean="0"/>
              <a:t> 0x0020</a:t>
            </a:r>
          </a:p>
          <a:p>
            <a:pPr lvl="1"/>
            <a:r>
              <a:rPr lang="en-US" sz="1800" dirty="0" smtClean="0"/>
              <a:t>Note: reset code omitted on slide but included in provided afu.sv code</a:t>
            </a:r>
          </a:p>
          <a:p>
            <a:pPr lvl="1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19886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6597" y="5520903"/>
            <a:ext cx="1055802" cy="379591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user_reg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24348" y="4641362"/>
            <a:ext cx="876694" cy="45720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=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Flowchart: Delay 5"/>
          <p:cNvSpPr/>
          <p:nvPr/>
        </p:nvSpPr>
        <p:spPr>
          <a:xfrm>
            <a:off x="4604685" y="5470316"/>
            <a:ext cx="492369" cy="480767"/>
          </a:xfrm>
          <a:prstGeom prst="flowChartDelay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8326" y="3696317"/>
            <a:ext cx="0" cy="9450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>
            <a:off x="4352612" y="4168839"/>
            <a:ext cx="0" cy="47252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3004513" y="3275091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mmio_hdr.address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2696" y="3733300"/>
            <a:ext cx="8007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0x0020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35086" y="5866761"/>
            <a:ext cx="146959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>
            <a:off x="1175716" y="5692354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rx.c0.mmioWrValid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21" name="Elbow Connector 20"/>
          <p:cNvCxnSpPr>
            <a:stCxn id="5" idx="2"/>
          </p:cNvCxnSpPr>
          <p:nvPr/>
        </p:nvCxnSpPr>
        <p:spPr>
          <a:xfrm rot="16200000" flipH="1">
            <a:off x="4097429" y="5063828"/>
            <a:ext cx="472523" cy="541990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6" idx="3"/>
            <a:endCxn id="3" idx="1"/>
          </p:cNvCxnSpPr>
          <p:nvPr/>
        </p:nvCxnSpPr>
        <p:spPr>
          <a:xfrm flipV="1">
            <a:off x="5097054" y="5710699"/>
            <a:ext cx="579543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5234524" y="5307672"/>
            <a:ext cx="39437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29" name="Straight Arrow Connector 28"/>
          <p:cNvCxnSpPr>
            <a:endCxn id="3" idx="3"/>
          </p:cNvCxnSpPr>
          <p:nvPr/>
        </p:nvCxnSpPr>
        <p:spPr>
          <a:xfrm flipH="1" flipV="1">
            <a:off x="6732399" y="5710699"/>
            <a:ext cx="579544" cy="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/>
          <p:cNvSpPr txBox="1"/>
          <p:nvPr/>
        </p:nvSpPr>
        <p:spPr>
          <a:xfrm>
            <a:off x="6866607" y="5323863"/>
            <a:ext cx="70985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lk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3" name="Straight Arrow Connector 32"/>
          <p:cNvCxnSpPr>
            <a:endCxn id="3" idx="0"/>
          </p:cNvCxnSpPr>
          <p:nvPr/>
        </p:nvCxnSpPr>
        <p:spPr>
          <a:xfrm>
            <a:off x="6204498" y="4560469"/>
            <a:ext cx="0" cy="9604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/>
          <p:cNvSpPr txBox="1"/>
          <p:nvPr/>
        </p:nvSpPr>
        <p:spPr>
          <a:xfrm>
            <a:off x="5802926" y="4168839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rx.c0.data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3596" y="1116014"/>
            <a:ext cx="8940403" cy="2595626"/>
          </a:xfrm>
        </p:spPr>
        <p:txBody>
          <a:bodyPr/>
          <a:lstStyle/>
          <a:p>
            <a:r>
              <a:rPr lang="en-US" sz="2400" dirty="0" smtClean="0"/>
              <a:t>Suggestion: understand synthesized circuit</a:t>
            </a:r>
          </a:p>
          <a:p>
            <a:pPr lvl="1"/>
            <a:r>
              <a:rPr lang="en-US" sz="2000" dirty="0" smtClean="0"/>
              <a:t>Non-blocking assignment on rising edge of </a:t>
            </a:r>
            <a:r>
              <a:rPr lang="en-US" sz="2000" dirty="0" err="1" smtClean="0"/>
              <a:t>clk</a:t>
            </a:r>
            <a:r>
              <a:rPr lang="en-US" sz="2000" dirty="0" smtClean="0"/>
              <a:t> creates register</a:t>
            </a:r>
          </a:p>
          <a:p>
            <a:pPr lvl="1"/>
            <a:r>
              <a:rPr lang="en-US" sz="2000" dirty="0" smtClean="0"/>
              <a:t>Case statement creates an equals comparator for each case</a:t>
            </a:r>
          </a:p>
          <a:p>
            <a:pPr lvl="1"/>
            <a:r>
              <a:rPr lang="en-US" sz="2000" dirty="0" smtClean="0"/>
              <a:t>Register enabled when MMIO write address matches register address and when </a:t>
            </a:r>
            <a:r>
              <a:rPr lang="en-US" sz="2000" i="1" dirty="0" smtClean="0"/>
              <a:t>rx.c0.mmioWrValid</a:t>
            </a:r>
            <a:r>
              <a:rPr lang="en-US" sz="2000" dirty="0" smtClean="0"/>
              <a:t> is asserted</a:t>
            </a:r>
          </a:p>
          <a:p>
            <a:pPr lvl="1"/>
            <a:r>
              <a:rPr lang="en-US" sz="2000" dirty="0" smtClean="0"/>
              <a:t>Note: may synthesize differently depending on the FPGA lookup tables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7912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3946" y="3659091"/>
            <a:ext cx="7966563" cy="1772445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Read request from software specified by assertion of c0.mmioRdValid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Corresponding address and transaction ID (</a:t>
            </a:r>
            <a:r>
              <a:rPr lang="en-US" sz="1600" b="0" dirty="0" err="1"/>
              <a:t>tid</a:t>
            </a:r>
            <a:r>
              <a:rPr lang="en-US" sz="1600" b="0" dirty="0"/>
              <a:t>) provided during same cycle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FPGA responds by asserting c2.mmioRdValid when the corresponding read data is available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In same cycle, FPGA provides transaction ID to specify which read request is being responded to (in case of multiple pending requests), along with read </a:t>
            </a:r>
            <a:r>
              <a:rPr lang="en-US" sz="1600" b="0" dirty="0" smtClean="0"/>
              <a:t>data</a:t>
            </a:r>
          </a:p>
          <a:p>
            <a:pPr marL="223234" indent="0">
              <a:spcBef>
                <a:spcPts val="600"/>
              </a:spcBef>
              <a:buNone/>
            </a:pPr>
            <a:endParaRPr lang="en-US" sz="1600" b="0" dirty="0" smtClean="0"/>
          </a:p>
          <a:p>
            <a:pPr>
              <a:spcBef>
                <a:spcPts val="600"/>
              </a:spcBef>
            </a:pPr>
            <a:endParaRPr lang="en-US" sz="16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7" y="1043363"/>
            <a:ext cx="7548113" cy="241868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16124" y="5470415"/>
            <a:ext cx="7966563" cy="619489"/>
          </a:xfrm>
          <a:prstGeom prst="rect">
            <a:avLst/>
          </a:prstGeom>
        </p:spPr>
        <p:txBody>
          <a:bodyPr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1600" b="0" dirty="0" smtClean="0"/>
              <a:t>*c0.hdr.address and c0.hdr.tid don’t directly exist in the interface</a:t>
            </a:r>
          </a:p>
          <a:p>
            <a:pPr lvl="1">
              <a:spcBef>
                <a:spcPts val="600"/>
              </a:spcBef>
            </a:pPr>
            <a:r>
              <a:rPr lang="en-US" sz="1400" b="0" dirty="0" smtClean="0"/>
              <a:t>c0.hdr is overloaded for different uses, will explain in later slides</a:t>
            </a:r>
          </a:p>
          <a:p>
            <a:pPr lvl="1">
              <a:spcBef>
                <a:spcPts val="600"/>
              </a:spcBef>
            </a:pPr>
            <a:endParaRPr lang="en-US" sz="1400" b="0" dirty="0" smtClean="0"/>
          </a:p>
          <a:p>
            <a:endParaRPr lang="en-US" sz="1800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9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9" y="964096"/>
            <a:ext cx="8440101" cy="237542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51952" y="3437436"/>
            <a:ext cx="8440101" cy="2210545"/>
          </a:xfrm>
          <a:prstGeom prst="rect">
            <a:avLst/>
          </a:prstGeom>
        </p:spPr>
        <p:txBody>
          <a:bodyPr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1800" b="0" dirty="0" smtClean="0"/>
              <a:t>In most use cases, FPGA provides read data one cycle after request</a:t>
            </a:r>
          </a:p>
          <a:p>
            <a:pPr lvl="1"/>
            <a:r>
              <a:rPr lang="en-US" sz="1600" b="0" dirty="0" smtClean="0"/>
              <a:t>Possible because MMIO generally accesses registers and RAMs</a:t>
            </a:r>
          </a:p>
          <a:p>
            <a:r>
              <a:rPr lang="en-US" sz="1800" b="0" dirty="0" smtClean="0"/>
              <a:t>Figure illustrates this common use case</a:t>
            </a:r>
          </a:p>
          <a:p>
            <a:pPr lvl="1"/>
            <a:r>
              <a:rPr lang="en-US" sz="1600" b="0" dirty="0" smtClean="0"/>
              <a:t>Allows for simpler implementation of MMIO</a:t>
            </a:r>
          </a:p>
          <a:p>
            <a:pPr lvl="1"/>
            <a:r>
              <a:rPr lang="en-US" sz="1600" b="0" dirty="0" smtClean="0"/>
              <a:t>No need to save transaction IDs because the response is always one cycle later</a:t>
            </a:r>
          </a:p>
          <a:p>
            <a:r>
              <a:rPr lang="en-US" sz="1800" b="0" dirty="0" smtClean="0"/>
              <a:t>Reads can be responded to out of order</a:t>
            </a:r>
          </a:p>
          <a:p>
            <a:pPr lvl="1"/>
            <a:r>
              <a:rPr lang="en-US" sz="1600" b="0" dirty="0" smtClean="0"/>
              <a:t>But, requires buffering of transaction IDs</a:t>
            </a:r>
          </a:p>
          <a:p>
            <a:pPr lvl="1"/>
            <a:r>
              <a:rPr lang="en-US" sz="1600" b="0" dirty="0" smtClean="0"/>
              <a:t>In most cases, best to use method illustrated here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9979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217" y="1559972"/>
            <a:ext cx="9123663" cy="44114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.... // Reset code omitted on slide, see code example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begin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Clear read response flag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 cycle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tx.c2.mmioRdValid &lt;= 0;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 read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(rx.c0.mmioRdValid == 1'b1) begin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Respond with the TID of the request, and specify the data is valid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tx.c2.hdr.tid &lt;=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mmio_hdr.tid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tx.c2.mmioRdValid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// Provide the data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mmio_hdr.address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              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16'h0020: tx.c2.data &lt;=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user_reg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 tx.c2.data &lt;= 64'h0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Return 0 for invalid addresses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234" y="1140471"/>
            <a:ext cx="8183538" cy="839001"/>
          </a:xfrm>
        </p:spPr>
        <p:txBody>
          <a:bodyPr/>
          <a:lstStyle/>
          <a:p>
            <a:r>
              <a:rPr lang="en-US" sz="2000" b="0" dirty="0" smtClean="0"/>
              <a:t>Example: read from 64-bit register </a:t>
            </a:r>
            <a:r>
              <a:rPr lang="en-US" sz="2000" b="0" i="1" dirty="0" err="1" smtClean="0"/>
              <a:t>user_reg</a:t>
            </a:r>
            <a:r>
              <a:rPr lang="en-US" sz="2000" b="0" dirty="0" smtClean="0"/>
              <a:t> mapped to </a:t>
            </a:r>
            <a:r>
              <a:rPr lang="en-US" sz="2000" b="0" dirty="0" err="1" smtClean="0"/>
              <a:t>addr</a:t>
            </a:r>
            <a:r>
              <a:rPr lang="en-US" sz="2000" b="0" dirty="0" smtClean="0"/>
              <a:t> 0x0020</a:t>
            </a:r>
          </a:p>
          <a:p>
            <a:pPr lvl="1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18761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3745" y="3434776"/>
            <a:ext cx="1055802" cy="379591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user_reg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87765" y="3387252"/>
            <a:ext cx="876694" cy="45720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=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71743" y="2882348"/>
            <a:ext cx="0" cy="5049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>
            <a:off x="2816029" y="3209544"/>
            <a:ext cx="0" cy="1777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1467929" y="2513631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mmio_hdr.address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4818" y="2882348"/>
            <a:ext cx="8007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0x0020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82973" y="5102245"/>
            <a:ext cx="146959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>
            <a:off x="1414022" y="4901101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rx.c0.mmioRdValid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21" name="Elbow Connector 20"/>
          <p:cNvCxnSpPr>
            <a:stCxn id="5" idx="2"/>
          </p:cNvCxnSpPr>
          <p:nvPr/>
        </p:nvCxnSpPr>
        <p:spPr>
          <a:xfrm rot="16200000" flipH="1">
            <a:off x="2478314" y="3892249"/>
            <a:ext cx="385514" cy="28991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4280152" y="4726695"/>
            <a:ext cx="39437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3" name="Straight Arrow Connector 32"/>
          <p:cNvCxnSpPr>
            <a:stCxn id="9" idx="0"/>
            <a:endCxn id="23" idx="0"/>
          </p:cNvCxnSpPr>
          <p:nvPr/>
        </p:nvCxnSpPr>
        <p:spPr>
          <a:xfrm>
            <a:off x="5553345" y="4631649"/>
            <a:ext cx="2507" cy="26945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3597" y="987997"/>
            <a:ext cx="8743368" cy="966031"/>
          </a:xfrm>
        </p:spPr>
        <p:txBody>
          <a:bodyPr/>
          <a:lstStyle/>
          <a:p>
            <a:r>
              <a:rPr lang="en-US" sz="2000" dirty="0" smtClean="0"/>
              <a:t>Synthesized circuit</a:t>
            </a:r>
          </a:p>
          <a:p>
            <a:pPr lvl="1"/>
            <a:r>
              <a:rPr lang="en-US" sz="1600" dirty="0" smtClean="0"/>
              <a:t>Non-blocking assignments on rising edge of </a:t>
            </a:r>
            <a:r>
              <a:rPr lang="en-US" sz="1600" dirty="0" err="1" smtClean="0"/>
              <a:t>clk</a:t>
            </a:r>
            <a:r>
              <a:rPr lang="en-US" sz="1600" dirty="0" smtClean="0"/>
              <a:t> creates registers</a:t>
            </a:r>
          </a:p>
          <a:p>
            <a:pPr lvl="1"/>
            <a:r>
              <a:rPr lang="en-US" sz="1600" dirty="0" smtClean="0"/>
              <a:t>Registers conveniently delay TID and </a:t>
            </a:r>
            <a:r>
              <a:rPr lang="en-US" sz="1600" dirty="0" err="1" smtClean="0"/>
              <a:t>mmioRdValid</a:t>
            </a:r>
            <a:r>
              <a:rPr lang="en-US" sz="1600" dirty="0" smtClean="0"/>
              <a:t> by a cycle</a:t>
            </a:r>
          </a:p>
          <a:p>
            <a:pPr lvl="1"/>
            <a:r>
              <a:rPr lang="en-US" sz="1600" dirty="0" smtClean="0"/>
              <a:t>Encoder selects mux input to store in tx.c2.data register based on MMIO address</a:t>
            </a:r>
          </a:p>
          <a:p>
            <a:pPr lvl="1"/>
            <a:r>
              <a:rPr lang="en-US" sz="1600" dirty="0" smtClean="0"/>
              <a:t>Combine with MMIO write code to define input to </a:t>
            </a:r>
            <a:r>
              <a:rPr lang="en-US" sz="1600" dirty="0" err="1" smtClean="0"/>
              <a:t>user_reg</a:t>
            </a:r>
            <a:r>
              <a:rPr lang="en-US" sz="1600" dirty="0" smtClean="0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43545" y="4901102"/>
            <a:ext cx="1624614" cy="410369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tx.c2.data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97402" y="4229964"/>
            <a:ext cx="1412243" cy="419973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Encoder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rapezoid 8"/>
          <p:cNvSpPr/>
          <p:nvPr/>
        </p:nvSpPr>
        <p:spPr>
          <a:xfrm rot="10800000">
            <a:off x="4674524" y="4241045"/>
            <a:ext cx="1757643" cy="390604"/>
          </a:xfrm>
          <a:prstGeom prst="trapezoid">
            <a:avLst>
              <a:gd name="adj" fmla="val 69479"/>
            </a:avLst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endParaRPr lang="en-US" sz="18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" name="Straight Arrow Connector 24"/>
          <p:cNvCxnSpPr>
            <a:stCxn id="24" idx="3"/>
            <a:endCxn id="9" idx="3"/>
          </p:cNvCxnSpPr>
          <p:nvPr/>
        </p:nvCxnSpPr>
        <p:spPr>
          <a:xfrm flipV="1">
            <a:off x="3809645" y="4436347"/>
            <a:ext cx="1000573" cy="36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/>
          <p:cNvSpPr txBox="1"/>
          <p:nvPr/>
        </p:nvSpPr>
        <p:spPr>
          <a:xfrm>
            <a:off x="3127293" y="3286227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8935" y="3701975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37893" y="3325958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7" name="Elbow Connector 36"/>
          <p:cNvCxnSpPr>
            <a:stCxn id="3" idx="2"/>
          </p:cNvCxnSpPr>
          <p:nvPr/>
        </p:nvCxnSpPr>
        <p:spPr>
          <a:xfrm rot="16200000" flipH="1">
            <a:off x="4787805" y="3908208"/>
            <a:ext cx="426679" cy="238996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 40"/>
          <p:cNvSpPr/>
          <p:nvPr/>
        </p:nvSpPr>
        <p:spPr>
          <a:xfrm>
            <a:off x="6706584" y="4901102"/>
            <a:ext cx="1615587" cy="410369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</a:rPr>
              <a:t>tx.c2.hdr.tid</a:t>
            </a:r>
            <a:endParaRPr lang="en-US" sz="2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514378" y="4590288"/>
            <a:ext cx="0" cy="3108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/>
          <p:cNvSpPr txBox="1"/>
          <p:nvPr/>
        </p:nvSpPr>
        <p:spPr>
          <a:xfrm>
            <a:off x="6960068" y="4222476"/>
            <a:ext cx="131112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000000"/>
                </a:solidFill>
              </a:rPr>
              <a:t>mmio_hdr.tid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87304" y="5501662"/>
            <a:ext cx="2368877" cy="410369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</a:rPr>
              <a:t>tx.c2.mmioRdValid</a:t>
            </a:r>
            <a:endParaRPr lang="en-US" sz="2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2269235" y="5249914"/>
            <a:ext cx="2508" cy="25174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/>
          <p:cNvSpPr/>
          <p:nvPr/>
        </p:nvSpPr>
        <p:spPr>
          <a:xfrm>
            <a:off x="5656225" y="6338603"/>
            <a:ext cx="711934" cy="245077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23521" y="6262887"/>
            <a:ext cx="252344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 (</a:t>
            </a: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clk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not shown)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0860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72617" y="6153552"/>
            <a:ext cx="198773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1339" y="1005132"/>
            <a:ext cx="8440101" cy="1966668"/>
          </a:xfrm>
          <a:prstGeom prst="rect">
            <a:avLst/>
          </a:prstGeom>
        </p:spPr>
        <p:txBody>
          <a:bodyPr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b="0" dirty="0" smtClean="0"/>
              <a:t>AFUs require several MMIO addresses to return specific information</a:t>
            </a:r>
          </a:p>
          <a:p>
            <a:pPr lvl="1"/>
            <a:r>
              <a:rPr lang="en-US" sz="1600" b="0" dirty="0" smtClean="0"/>
              <a:t>AFU ID must be generated </a:t>
            </a:r>
            <a:r>
              <a:rPr lang="en-US" sz="1600" b="0" dirty="0"/>
              <a:t>with </a:t>
            </a:r>
            <a:r>
              <a:rPr lang="en-US" sz="1600" b="0" dirty="0" err="1"/>
              <a:t>uuidgen</a:t>
            </a:r>
            <a:r>
              <a:rPr lang="en-US" sz="1600" b="0" dirty="0"/>
              <a:t> and specified in AFU’s JSON </a:t>
            </a:r>
            <a:r>
              <a:rPr lang="en-US" sz="1600" b="0" dirty="0" smtClean="0"/>
              <a:t>file</a:t>
            </a:r>
          </a:p>
          <a:p>
            <a:pPr lvl="1"/>
            <a:r>
              <a:rPr lang="en-US" sz="1600" b="0" dirty="0"/>
              <a:t>OPAE </a:t>
            </a:r>
            <a:r>
              <a:rPr lang="en-US" sz="1600" b="0" dirty="0" err="1"/>
              <a:t>afu_json_mgr</a:t>
            </a:r>
            <a:r>
              <a:rPr lang="en-US" sz="1600" b="0" dirty="0"/>
              <a:t> </a:t>
            </a:r>
            <a:r>
              <a:rPr lang="en-US" sz="1600" b="0" dirty="0" smtClean="0"/>
              <a:t>script extracts UUID from JSON file into </a:t>
            </a:r>
            <a:r>
              <a:rPr lang="en-US" sz="1600" b="0" dirty="0" err="1" smtClean="0"/>
              <a:t>afu_json_info.vh</a:t>
            </a:r>
            <a:endParaRPr lang="en-US" sz="1600" b="0" dirty="0"/>
          </a:p>
          <a:p>
            <a:pPr lvl="1"/>
            <a:r>
              <a:rPr lang="en-US" sz="1600" b="0" dirty="0" smtClean="0"/>
              <a:t>After </a:t>
            </a:r>
            <a:r>
              <a:rPr lang="en-US" sz="1600" b="0" dirty="0" err="1" smtClean="0"/>
              <a:t>afu_json_info.vh</a:t>
            </a:r>
            <a:r>
              <a:rPr lang="en-US" sz="1600" b="0" dirty="0" smtClean="0"/>
              <a:t> is generated, can directly use constants in header file</a:t>
            </a:r>
          </a:p>
          <a:p>
            <a:pPr lvl="2"/>
            <a:r>
              <a:rPr lang="en-US" sz="1600" b="0" dirty="0"/>
              <a:t>e.g. </a:t>
            </a:r>
            <a:r>
              <a:rPr lang="en-US" sz="1600" b="0" dirty="0" smtClean="0"/>
              <a:t>logic </a:t>
            </a:r>
            <a:r>
              <a:rPr lang="en-US" sz="1600" b="0" dirty="0"/>
              <a:t>[127:0] </a:t>
            </a:r>
            <a:r>
              <a:rPr lang="en-US" sz="1600" b="0" dirty="0" err="1"/>
              <a:t>afu_id</a:t>
            </a:r>
            <a:r>
              <a:rPr lang="en-US" sz="1600" b="0" dirty="0"/>
              <a:t> = `AFU_ACCEL_UUID;</a:t>
            </a:r>
            <a:endParaRPr lang="en-US" sz="1600" b="0" dirty="0" smtClean="0"/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4081" y="3076317"/>
            <a:ext cx="4572000" cy="21339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mmio_hdr.address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 header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16'h0000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tx.c2.data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{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4'b0001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// Feature type = AFU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8'b0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// reserved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4'b0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minor revision = 0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7'b0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// reserved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1'b1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// end of DFH list = 1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24'b0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// next DFH offset = 0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4'b0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major revision = 0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12'b0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feature ID =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};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5504" y="3353316"/>
            <a:ext cx="371593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AFU_ID_L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16'h0002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tx.c2.data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afu_id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[63:0];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AFU_ID_H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16'h0004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tx.c2.data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afu_id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[127:64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DFH_RSVD0 and DFH_RSVD1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16'h0006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tx.c2.data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64'h0;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16'h0008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tx.c2.data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64'h0;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  <p:cxnSp>
        <p:nvCxnSpPr>
          <p:cNvPr id="13" name="Elbow Connector 12"/>
          <p:cNvCxnSpPr>
            <a:stCxn id="3" idx="2"/>
            <a:endCxn id="12" idx="0"/>
          </p:cNvCxnSpPr>
          <p:nvPr/>
        </p:nvCxnSpPr>
        <p:spPr>
          <a:xfrm rot="5400000" flipH="1" flipV="1">
            <a:off x="3823316" y="2000080"/>
            <a:ext cx="1856919" cy="4563391"/>
          </a:xfrm>
          <a:prstGeom prst="bentConnector5">
            <a:avLst>
              <a:gd name="adj1" fmla="val -12311"/>
              <a:gd name="adj2" fmla="val 54690"/>
              <a:gd name="adj3" fmla="val 112311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31549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3" y="1187185"/>
            <a:ext cx="4559825" cy="3906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36" y="0"/>
            <a:ext cx="7798551" cy="86618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3013" y="1052005"/>
            <a:ext cx="4661011" cy="5078791"/>
          </a:xfrm>
        </p:spPr>
        <p:txBody>
          <a:bodyPr/>
          <a:lstStyle/>
          <a:p>
            <a:r>
              <a:rPr lang="en-US" sz="2000" dirty="0" smtClean="0"/>
              <a:t>FPGA-implemented functions: </a:t>
            </a:r>
            <a:r>
              <a:rPr lang="en-US" sz="2000" i="1" dirty="0" smtClean="0"/>
              <a:t>Acceleration Function Units (AFUs)</a:t>
            </a:r>
            <a:endParaRPr lang="en-US" sz="1600" i="1" dirty="0" smtClean="0"/>
          </a:p>
          <a:p>
            <a:pPr>
              <a:spcBef>
                <a:spcPts val="1800"/>
              </a:spcBef>
            </a:pPr>
            <a:r>
              <a:rPr lang="en-US" sz="2000" dirty="0" smtClean="0"/>
              <a:t>These slides will demonstrate:</a:t>
            </a:r>
          </a:p>
          <a:p>
            <a:pPr lvl="1"/>
            <a:r>
              <a:rPr lang="en-US" sz="1800" dirty="0" smtClean="0"/>
              <a:t>How to create AFUs with RTL code</a:t>
            </a:r>
          </a:p>
          <a:p>
            <a:pPr lvl="1"/>
            <a:r>
              <a:rPr lang="en-US" sz="1800" dirty="0" smtClean="0"/>
              <a:t>Basic AFU requirements</a:t>
            </a:r>
          </a:p>
          <a:p>
            <a:pPr lvl="1"/>
            <a:r>
              <a:rPr lang="en-US" sz="1800" dirty="0" smtClean="0"/>
              <a:t>AFU communication with processor</a:t>
            </a:r>
          </a:p>
          <a:p>
            <a:pPr lvl="2"/>
            <a:r>
              <a:rPr lang="en-US" sz="1600" dirty="0" smtClean="0"/>
              <a:t>Using memory-mapped I/O</a:t>
            </a:r>
          </a:p>
          <a:p>
            <a:pPr lvl="2"/>
            <a:r>
              <a:rPr lang="en-US" sz="1600" dirty="0" smtClean="0"/>
              <a:t>FPGA can also read/write CPU memory (not covered in these slides)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Will focus on RTL issues</a:t>
            </a:r>
          </a:p>
          <a:p>
            <a:pPr lvl="1"/>
            <a:r>
              <a:rPr lang="en-US" sz="1800" dirty="0" smtClean="0"/>
              <a:t>OPAE software API discussed in another video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Code examples and exercises provided to expand on slides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014" y="5283788"/>
            <a:ext cx="33664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*image from Intel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Acceleration Stack Quick Start Guide for Intel® Programmable Acceleration </a:t>
            </a: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Card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with Intel® 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Arria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® 10 GX FPGA</a:t>
            </a:r>
          </a:p>
        </p:txBody>
      </p:sp>
    </p:spTree>
    <p:extLst>
      <p:ext uri="{BB962C8B-B14F-4D97-AF65-F5344CB8AC3E}">
        <p14:creationId xmlns:p14="http://schemas.microsoft.com/office/powerpoint/2010/main" val="22301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Designer responsibilities:</a:t>
            </a:r>
          </a:p>
          <a:p>
            <a:pPr lvl="1"/>
            <a:r>
              <a:rPr lang="en-US" sz="2000" dirty="0" smtClean="0"/>
              <a:t>Identify what function to accelerate</a:t>
            </a:r>
          </a:p>
          <a:p>
            <a:pPr lvl="1"/>
            <a:r>
              <a:rPr lang="en-US" sz="2000" dirty="0" smtClean="0"/>
              <a:t>Identify potential parallelism in function </a:t>
            </a:r>
          </a:p>
          <a:p>
            <a:pPr lvl="2"/>
            <a:r>
              <a:rPr lang="en-US" sz="1600" dirty="0" smtClean="0"/>
              <a:t>For FPGAs, usually “deep” pipeline parallelism for streaming data</a:t>
            </a:r>
          </a:p>
          <a:p>
            <a:pPr lvl="2"/>
            <a:r>
              <a:rPr lang="en-US" sz="1600" dirty="0" smtClean="0"/>
              <a:t>Pipelines take multiple cycles to produce output, but can start new inputs before previous input is finished</a:t>
            </a:r>
          </a:p>
          <a:p>
            <a:pPr lvl="2"/>
            <a:r>
              <a:rPr lang="en-US" sz="1600" dirty="0" smtClean="0"/>
              <a:t>Works well with data “streams,” where inputs arrive continuously</a:t>
            </a:r>
          </a:p>
          <a:p>
            <a:pPr lvl="1"/>
            <a:r>
              <a:rPr lang="en-US" sz="2000" dirty="0" smtClean="0"/>
              <a:t>Creating parallel circuit in a hardware-description language</a:t>
            </a:r>
          </a:p>
          <a:p>
            <a:pPr lvl="2"/>
            <a:r>
              <a:rPr lang="en-US" sz="1600" dirty="0" err="1" smtClean="0"/>
              <a:t>SystemVerilog</a:t>
            </a:r>
            <a:r>
              <a:rPr lang="en-US" sz="1600" dirty="0" smtClean="0"/>
              <a:t>, Verilog, VHDL</a:t>
            </a:r>
          </a:p>
          <a:p>
            <a:pPr lvl="1"/>
            <a:r>
              <a:rPr lang="en-US" sz="2000" dirty="0" smtClean="0"/>
              <a:t>Test and verify AFU functionality and performance</a:t>
            </a:r>
          </a:p>
          <a:p>
            <a:pPr lvl="1"/>
            <a:r>
              <a:rPr lang="en-US" sz="2000" dirty="0" smtClean="0"/>
              <a:t>Integrate AFU into software</a:t>
            </a:r>
          </a:p>
          <a:p>
            <a:r>
              <a:rPr lang="en-US" sz="2400" dirty="0" smtClean="0"/>
              <a:t>Intel APIs, libraries, tools</a:t>
            </a:r>
          </a:p>
          <a:p>
            <a:pPr lvl="1"/>
            <a:r>
              <a:rPr lang="en-US" sz="2000" dirty="0"/>
              <a:t>OPAE: </a:t>
            </a:r>
            <a:r>
              <a:rPr lang="en-US" sz="2000" dirty="0"/>
              <a:t>s</a:t>
            </a:r>
            <a:r>
              <a:rPr lang="en-US" sz="2000" dirty="0"/>
              <a:t>oftware API for communicating with AFU from software</a:t>
            </a:r>
          </a:p>
          <a:p>
            <a:pPr lvl="1"/>
            <a:r>
              <a:rPr lang="en-US" sz="2000" dirty="0"/>
              <a:t>ASE (AFU Simulation Environment): hardware/software co-simulation</a:t>
            </a:r>
          </a:p>
          <a:p>
            <a:pPr lvl="1"/>
            <a:r>
              <a:rPr lang="en-US" sz="2000" dirty="0" err="1"/>
              <a:t>Quartus</a:t>
            </a:r>
            <a:r>
              <a:rPr lang="en-US" sz="2000" dirty="0"/>
              <a:t>: </a:t>
            </a:r>
            <a:r>
              <a:rPr lang="en-US" sz="2000" dirty="0" smtClean="0"/>
              <a:t>RTL synthesis</a:t>
            </a:r>
            <a:r>
              <a:rPr lang="en-US" sz="2000" dirty="0"/>
              <a:t>, placement-and-routing, timing closure</a:t>
            </a:r>
          </a:p>
          <a:p>
            <a:pPr marL="461962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5136" y="0"/>
            <a:ext cx="7801829" cy="866180"/>
          </a:xfrm>
        </p:spPr>
        <p:txBody>
          <a:bodyPr/>
          <a:lstStyle/>
          <a:p>
            <a:r>
              <a:rPr lang="en-US" sz="3600" dirty="0" smtClean="0"/>
              <a:t>AFU RTL Design Considerations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8344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AFU Top-Level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03597" y="1078992"/>
            <a:ext cx="8743368" cy="64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dirty="0" smtClean="0"/>
              <a:t>AFU interface provided in ccip_std_afu.sv</a:t>
            </a:r>
          </a:p>
          <a:p>
            <a:pPr lvl="1"/>
            <a:r>
              <a:rPr lang="en-US" sz="1600" dirty="0" smtClean="0"/>
              <a:t>Clocks</a:t>
            </a:r>
          </a:p>
          <a:p>
            <a:pPr lvl="1"/>
            <a:r>
              <a:rPr lang="en-US" sz="1600" dirty="0" smtClean="0"/>
              <a:t>Reset and status</a:t>
            </a:r>
          </a:p>
          <a:p>
            <a:pPr lvl="1"/>
            <a:r>
              <a:rPr lang="en-US" sz="1600" dirty="0" smtClean="0"/>
              <a:t>CCI-P structure for communication with host 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97" y="2328065"/>
            <a:ext cx="8940403" cy="3765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ccip_std_afu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CCI-P Clocks and Resets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// Primary CCI-P interface clock.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pClkDiv2,             // Aligned,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divided by 2.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pClkDiv4,             // Aligned,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divided by 4.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uClk_usr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// User clock domain.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uClk_usrDiv2,         // Aligned, user clock divided by 2.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pck_cp2af_softReset,  // CCI-P ACTIVE HIGH Soft Reset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[1:0]  pck_cp2af_pwrState,   // CCI-P AFU Power State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logic        pck_cp2af_error,      // CCI-P Protocol Error Detected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CCI-P structures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t_if_ccip_Rx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pck_cp2af_sRx,        // CCI-P Rx Port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t_if_ccip_Tx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pck_af2cp_sTx         // CCI-P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17049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AFU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99706" y="1060704"/>
            <a:ext cx="8743368" cy="344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dirty="0" smtClean="0"/>
              <a:t>AFU exists within partial reconfiguration (PR) region of FPGA</a:t>
            </a:r>
          </a:p>
          <a:p>
            <a:pPr lvl="1"/>
            <a:r>
              <a:rPr lang="en-US" sz="1800" dirty="0" smtClean="0"/>
              <a:t>AFU can be reconfigured separately from rest of the </a:t>
            </a:r>
            <a:r>
              <a:rPr lang="en-US" sz="1800" dirty="0" smtClean="0"/>
              <a:t>FPGA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PR regions are configured with a </a:t>
            </a:r>
            <a:r>
              <a:rPr lang="en-US" sz="2000" dirty="0" err="1" smtClean="0"/>
              <a:t>bitstream</a:t>
            </a:r>
            <a:endParaRPr lang="en-US" sz="2000" dirty="0" smtClean="0"/>
          </a:p>
          <a:p>
            <a:pPr lvl="1"/>
            <a:r>
              <a:rPr lang="en-US" sz="1800" dirty="0" smtClean="0"/>
              <a:t>“Green” </a:t>
            </a:r>
            <a:r>
              <a:rPr lang="en-US" sz="1800" dirty="0" err="1" smtClean="0"/>
              <a:t>bitstream</a:t>
            </a:r>
            <a:r>
              <a:rPr lang="en-US" sz="1800" dirty="0" smtClean="0"/>
              <a:t> configures PR region with AFUs</a:t>
            </a:r>
          </a:p>
          <a:p>
            <a:pPr lvl="1"/>
            <a:r>
              <a:rPr lang="en-US" sz="1800" dirty="0" smtClean="0"/>
              <a:t>“Blue” </a:t>
            </a:r>
            <a:r>
              <a:rPr lang="en-US" sz="1800" dirty="0" err="1" smtClean="0"/>
              <a:t>bitstream</a:t>
            </a:r>
            <a:r>
              <a:rPr lang="en-US" sz="1800" dirty="0" smtClean="0"/>
              <a:t> configures PR region with FPGA Interface Manager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PR </a:t>
            </a:r>
            <a:r>
              <a:rPr lang="en-US" sz="2000" dirty="0" smtClean="0"/>
              <a:t>regions require all I/O to be registered</a:t>
            </a:r>
          </a:p>
          <a:p>
            <a:pPr lvl="1"/>
            <a:r>
              <a:rPr lang="en-US" sz="1800" dirty="0" smtClean="0"/>
              <a:t>Implemented by </a:t>
            </a:r>
            <a:r>
              <a:rPr lang="en-US" sz="1800" i="1" dirty="0" err="1" smtClean="0"/>
              <a:t>ccip_interface_reg</a:t>
            </a:r>
            <a:r>
              <a:rPr lang="en-US" sz="1800" dirty="0" smtClean="0"/>
              <a:t> module in ccip_std_afu.sv: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5137" y="3851233"/>
            <a:ext cx="7303919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ccip_interface_reg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inst_green_ccip_interface_reg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.pck_cp2af_softReset_T0   (pck_cp2af_softReset),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.pck_cp2af_pwrState_T0    (pck_cp2af_pwrState),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.pck_cp2af_error_T0       (pck_cp2af_error),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.pck_cp2af_sRx_T0         (pck_cp2af_sRx),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.pck_af2cp_sTx_T0         (pck_af2cp_sTx_T0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10123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AFU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1390" y="3678916"/>
            <a:ext cx="4085231" cy="1610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(pck_cp2af_softReset_T1),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(pck_cp2af_sRx_T1),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(pck_af2cp_sTx_T0)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99706" y="1153357"/>
            <a:ext cx="8743368" cy="138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400" dirty="0" smtClean="0"/>
              <a:t>Provided examples use simplified </a:t>
            </a:r>
            <a:r>
              <a:rPr lang="en-US" sz="2400" i="1" dirty="0" err="1" smtClean="0"/>
              <a:t>afu</a:t>
            </a:r>
            <a:r>
              <a:rPr lang="en-US" sz="2400" dirty="0" smtClean="0"/>
              <a:t> module (afu.sv) </a:t>
            </a:r>
          </a:p>
          <a:p>
            <a:pPr lvl="1"/>
            <a:r>
              <a:rPr lang="en-US" sz="2000" dirty="0" smtClean="0"/>
              <a:t>Instantiated within ccip_std_afu.sv</a:t>
            </a:r>
          </a:p>
          <a:p>
            <a:pPr lvl="1"/>
            <a:r>
              <a:rPr lang="en-US" sz="2000" dirty="0" smtClean="0"/>
              <a:t>Single clock signal, can be changed within </a:t>
            </a:r>
            <a:r>
              <a:rPr lang="en-US" sz="2000" dirty="0" err="1" smtClean="0"/>
              <a:t>ccip_std_afu</a:t>
            </a:r>
            <a:r>
              <a:rPr lang="en-US" sz="2000" dirty="0" smtClean="0"/>
              <a:t> to any clock</a:t>
            </a:r>
          </a:p>
          <a:p>
            <a:pPr lvl="1"/>
            <a:r>
              <a:rPr lang="en-US" sz="2000" dirty="0" smtClean="0"/>
              <a:t>Simplified interface names </a:t>
            </a:r>
          </a:p>
          <a:p>
            <a:pPr lvl="2"/>
            <a:r>
              <a:rPr lang="en-US" sz="1600" i="1" dirty="0" smtClean="0"/>
              <a:t>pck_cp2af_sRx</a:t>
            </a:r>
            <a:r>
              <a:rPr lang="en-US" sz="1600" dirty="0" smtClean="0"/>
              <a:t> =&gt; </a:t>
            </a:r>
            <a:r>
              <a:rPr lang="en-US" sz="1600" i="1" dirty="0" err="1"/>
              <a:t>rx</a:t>
            </a:r>
            <a:r>
              <a:rPr lang="en-US" sz="1600" i="1" dirty="0"/>
              <a:t>, pck_af2cp_sTx</a:t>
            </a:r>
            <a:r>
              <a:rPr lang="en-US" sz="1600" dirty="0"/>
              <a:t> </a:t>
            </a:r>
            <a:r>
              <a:rPr lang="en-US" sz="1600" dirty="0" smtClean="0"/>
              <a:t>=&gt; </a:t>
            </a:r>
            <a:r>
              <a:rPr lang="en-US" sz="1600" i="1" dirty="0" err="1" smtClean="0"/>
              <a:t>tx</a:t>
            </a:r>
            <a:r>
              <a:rPr lang="en-US" sz="1600" i="1" dirty="0" smtClean="0"/>
              <a:t>, etc.</a:t>
            </a:r>
            <a:endParaRPr lang="en-US" sz="1600" dirty="0" smtClean="0"/>
          </a:p>
          <a:p>
            <a:pPr lvl="1"/>
            <a:r>
              <a:rPr lang="en-US" sz="2000" dirty="0" smtClean="0"/>
              <a:t>All I/O already registered</a:t>
            </a:r>
          </a:p>
          <a:p>
            <a:pPr lvl="1"/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4971" y="3678916"/>
            <a:ext cx="4011595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CCI-P signals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t_if_ccip_Rx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t_if_ccip_Tx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4971" y="3330103"/>
            <a:ext cx="323697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AFU Module Definition (afu.sv)</a:t>
            </a:r>
            <a:endParaRPr kumimoji="0" lang="en-US" sz="16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1390" y="3330103"/>
            <a:ext cx="378681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AFU Instantiation (in ccip_std_afu.sv)</a:t>
            </a:r>
            <a:endParaRPr kumimoji="0" lang="en-US" sz="16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05757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Auto-Generated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99706" y="1097280"/>
            <a:ext cx="8222502" cy="193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dirty="0" smtClean="0"/>
              <a:t>Both RTL code and C++ code require access to same information</a:t>
            </a:r>
          </a:p>
          <a:p>
            <a:pPr lvl="1"/>
            <a:r>
              <a:rPr lang="en-US" sz="1800" dirty="0" smtClean="0"/>
              <a:t>e.g. AFU name, identifier</a:t>
            </a:r>
          </a:p>
          <a:p>
            <a:r>
              <a:rPr lang="en-US" sz="2000" dirty="0" smtClean="0"/>
              <a:t>Shared information is specified in JSON file</a:t>
            </a:r>
          </a:p>
          <a:p>
            <a:pPr lvl="1"/>
            <a:r>
              <a:rPr lang="en-US" sz="1800" dirty="0" smtClean="0"/>
              <a:t>Compilation, simulation, and synthesis scripts auto-generate C++ and </a:t>
            </a:r>
            <a:r>
              <a:rPr lang="en-US" sz="1800" dirty="0" err="1" smtClean="0"/>
              <a:t>SystemVerilog</a:t>
            </a:r>
            <a:r>
              <a:rPr lang="en-US" sz="1800" dirty="0" smtClean="0"/>
              <a:t> headers with constants</a:t>
            </a:r>
          </a:p>
          <a:p>
            <a:pPr lvl="1"/>
            <a:r>
              <a:rPr lang="en-US" sz="1800" dirty="0" smtClean="0"/>
              <a:t>Avoids coherency problems</a:t>
            </a:r>
          </a:p>
        </p:txBody>
      </p:sp>
      <p:sp>
        <p:nvSpPr>
          <p:cNvPr id="3" name="Can 2"/>
          <p:cNvSpPr/>
          <p:nvPr/>
        </p:nvSpPr>
        <p:spPr>
          <a:xfrm>
            <a:off x="4230789" y="2886673"/>
            <a:ext cx="1505382" cy="1337548"/>
          </a:xfrm>
          <a:prstGeom prst="can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16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Data Needed </a:t>
            </a:r>
          </a:p>
          <a:p>
            <a:pPr algn="ctr" defTabSz="584200" rtl="0" latinLnBrk="1" hangingPunct="0"/>
            <a:r>
              <a:rPr lang="en-US" sz="16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by Software </a:t>
            </a:r>
          </a:p>
          <a:p>
            <a:pPr algn="ctr" defTabSz="584200" rtl="0" latinLnBrk="1" hangingPunct="0"/>
            <a:r>
              <a:rPr lang="en-US" sz="1600" i="1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and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Hardware</a:t>
            </a:r>
            <a:endParaRPr lang="en-US" sz="16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1309729" y="5339483"/>
            <a:ext cx="3242739" cy="636667"/>
          </a:xfrm>
          <a:prstGeom prst="foldedCorner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#define AFU_ACCEL_NAME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"</a:t>
            </a:r>
            <a:r>
              <a:rPr lang="en-US" sz="1400" dirty="0" err="1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afu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"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…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Courier New" panose="02070309020205020404" pitchFamily="49" charset="0"/>
              <a:ea typeface="Gill Sans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5321808" y="5339483"/>
            <a:ext cx="3487240" cy="636667"/>
          </a:xfrm>
          <a:prstGeom prst="foldedCorner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`define AFU_ACCEL_NAME "</a:t>
            </a:r>
            <a:r>
              <a:rPr lang="en-US" sz="1400" dirty="0" err="1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afu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"</a:t>
            </a:r>
            <a:endParaRPr lang="en-US" sz="14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ourier New" panose="02070309020205020404" pitchFamily="49" charset="0"/>
              <a:ea typeface="Gill Sans"/>
              <a:cs typeface="Courier New" panose="02070309020205020404" pitchFamily="49" charset="0"/>
              <a:sym typeface="Gill Sans"/>
            </a:endParaRPr>
          </a:p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1256" y="4553681"/>
            <a:ext cx="3584448" cy="3859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16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Header Generation Scripts</a:t>
            </a:r>
          </a:p>
        </p:txBody>
      </p:sp>
      <p:cxnSp>
        <p:nvCxnSpPr>
          <p:cNvPr id="15" name="Straight Arrow Connector 14"/>
          <p:cNvCxnSpPr>
            <a:stCxn id="3" idx="3"/>
            <a:endCxn id="13" idx="0"/>
          </p:cNvCxnSpPr>
          <p:nvPr/>
        </p:nvCxnSpPr>
        <p:spPr>
          <a:xfrm>
            <a:off x="4983480" y="4224221"/>
            <a:ext cx="0" cy="32946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>
            <a:stCxn id="13" idx="2"/>
            <a:endCxn id="11" idx="0"/>
          </p:cNvCxnSpPr>
          <p:nvPr/>
        </p:nvCxnSpPr>
        <p:spPr>
          <a:xfrm flipH="1">
            <a:off x="2931099" y="4939602"/>
            <a:ext cx="2052381" cy="39988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13" idx="2"/>
            <a:endCxn id="12" idx="0"/>
          </p:cNvCxnSpPr>
          <p:nvPr/>
        </p:nvCxnSpPr>
        <p:spPr>
          <a:xfrm>
            <a:off x="4983480" y="4939602"/>
            <a:ext cx="2081948" cy="39988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1309729" y="4987505"/>
            <a:ext cx="19293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afu_json_info.h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96440" y="4986803"/>
            <a:ext cx="162136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afu_json_info.vh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30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Configuration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99706" y="1060704"/>
            <a:ext cx="8743368" cy="193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000" dirty="0" smtClean="0"/>
              <a:t>JSON file provides many configuration options</a:t>
            </a:r>
          </a:p>
          <a:p>
            <a:r>
              <a:rPr lang="en-US" sz="2000" dirty="0" smtClean="0"/>
              <a:t>For tutorial example, we just need:</a:t>
            </a:r>
          </a:p>
          <a:p>
            <a:pPr lvl="1"/>
            <a:r>
              <a:rPr lang="en-US" sz="1600" dirty="0" smtClean="0"/>
              <a:t>Accelerator name (e.g. “</a:t>
            </a:r>
            <a:r>
              <a:rPr lang="en-US" sz="1600" dirty="0" err="1" smtClean="0"/>
              <a:t>afu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Universally unique identifier (UUD), produced by running </a:t>
            </a:r>
            <a:r>
              <a:rPr lang="en-US" sz="1600" dirty="0" err="1" smtClean="0"/>
              <a:t>uuidgen</a:t>
            </a:r>
            <a:r>
              <a:rPr lang="en-US" sz="1600" dirty="0" smtClean="0"/>
              <a:t> from command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706" y="2249666"/>
            <a:ext cx="8743368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"version": 1,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-image": {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"power": 0,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-top-interface":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"class": 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ccip_std_afu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"accelerator-clusters":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[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"name": 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"total-contexts": 1,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"accelerator-type-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"c8c59ff8-a22c-49f1-851f-a04c1217c7ee"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]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783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0319" y="1023862"/>
            <a:ext cx="8743368" cy="4855730"/>
          </a:xfrm>
        </p:spPr>
        <p:txBody>
          <a:bodyPr/>
          <a:lstStyle/>
          <a:p>
            <a:r>
              <a:rPr lang="en-US" sz="2400" dirty="0" smtClean="0"/>
              <a:t>Enables communication between CPU and FPGA/AFU</a:t>
            </a:r>
          </a:p>
          <a:p>
            <a:pPr lvl="1"/>
            <a:r>
              <a:rPr lang="en-US" sz="2000" dirty="0"/>
              <a:t>Memory mapped I/O (MMIO)</a:t>
            </a:r>
          </a:p>
          <a:p>
            <a:pPr lvl="2"/>
            <a:r>
              <a:rPr lang="en-US" sz="1600" dirty="0" smtClean="0"/>
              <a:t>Allows CPU to access FPGA resources</a:t>
            </a:r>
          </a:p>
          <a:p>
            <a:pPr lvl="2"/>
            <a:r>
              <a:rPr lang="en-US" sz="1600" dirty="0" smtClean="0"/>
              <a:t>All </a:t>
            </a:r>
            <a:r>
              <a:rPr lang="en-US" sz="1600" dirty="0"/>
              <a:t>requests initiated by CPU, FPGA responds to </a:t>
            </a:r>
            <a:r>
              <a:rPr lang="en-US" sz="1600" dirty="0" smtClean="0"/>
              <a:t>requests</a:t>
            </a:r>
          </a:p>
          <a:p>
            <a:pPr lvl="2"/>
            <a:r>
              <a:rPr lang="en-US" sz="1600" dirty="0" smtClean="0"/>
              <a:t>Transfers one 32-bit or 64-word</a:t>
            </a:r>
          </a:p>
          <a:p>
            <a:pPr lvl="2"/>
            <a:r>
              <a:rPr lang="en-US" sz="1600" dirty="0" smtClean="0"/>
              <a:t>Transfers cannot overlap</a:t>
            </a:r>
          </a:p>
          <a:p>
            <a:pPr lvl="1"/>
            <a:r>
              <a:rPr lang="en-US" sz="2000" dirty="0"/>
              <a:t>FPGA access to host-processor memory (</a:t>
            </a:r>
            <a:r>
              <a:rPr lang="en-US" sz="2000" i="1" dirty="0"/>
              <a:t>not explained in these slides</a:t>
            </a:r>
            <a:r>
              <a:rPr lang="en-US" sz="2000" dirty="0"/>
              <a:t>)</a:t>
            </a:r>
          </a:p>
          <a:p>
            <a:pPr lvl="2"/>
            <a:r>
              <a:rPr lang="en-US" sz="1600" dirty="0" smtClean="0"/>
              <a:t>FPGA-initiated requests to main memory of host processor</a:t>
            </a:r>
          </a:p>
          <a:p>
            <a:pPr lvl="2"/>
            <a:r>
              <a:rPr lang="en-US" sz="1600" b="0" dirty="0" smtClean="0"/>
              <a:t>Transfers arbitrary number of cache lines</a:t>
            </a:r>
          </a:p>
          <a:p>
            <a:pPr lvl="2"/>
            <a:r>
              <a:rPr lang="en-US" sz="1600" dirty="0" smtClean="0"/>
              <a:t>Transfers can overlap</a:t>
            </a:r>
          </a:p>
          <a:p>
            <a:r>
              <a:rPr lang="en-US" sz="2400" b="0" dirty="0" smtClean="0"/>
              <a:t>Tradeoffs</a:t>
            </a:r>
          </a:p>
          <a:p>
            <a:pPr lvl="1"/>
            <a:r>
              <a:rPr lang="en-US" sz="2000" dirty="0" smtClean="0"/>
              <a:t>MMIO: simple to use, low throughput</a:t>
            </a:r>
          </a:p>
          <a:p>
            <a:pPr lvl="2"/>
            <a:r>
              <a:rPr lang="en-US" sz="1600" b="0" dirty="0" smtClean="0"/>
              <a:t>Useful for control or non-streaming inputs</a:t>
            </a:r>
          </a:p>
          <a:p>
            <a:pPr lvl="1"/>
            <a:r>
              <a:rPr lang="en-US" sz="2000" dirty="0"/>
              <a:t>Host-processor memory: difficult to use, high throughput</a:t>
            </a:r>
          </a:p>
          <a:p>
            <a:pPr lvl="2"/>
            <a:r>
              <a:rPr lang="en-US" sz="1600" dirty="0" smtClean="0"/>
              <a:t>Useful for streaming data from memory, or accessing large arrays</a:t>
            </a:r>
            <a:endParaRPr lang="en-US" sz="1600" b="0" dirty="0" smtClean="0"/>
          </a:p>
          <a:p>
            <a:endParaRPr lang="en-US" sz="32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36" y="0"/>
            <a:ext cx="7669679" cy="866180"/>
          </a:xfrm>
        </p:spPr>
        <p:txBody>
          <a:bodyPr/>
          <a:lstStyle/>
          <a:p>
            <a:r>
              <a:rPr lang="en-US" sz="3200" dirty="0"/>
              <a:t>CCI-P: </a:t>
            </a:r>
            <a:r>
              <a:rPr lang="en-US" sz="3200" dirty="0" smtClean="0"/>
              <a:t>Core Cache Interface Protocol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6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63fc63a6-18cf-4814-8dee-b8d6616a2bda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3541</TotalTime>
  <Words>1730</Words>
  <Application>Microsoft Office PowerPoint</Application>
  <PresentationFormat>On-screen Show (4:3)</PresentationFormat>
  <Paragraphs>304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Courier New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</vt:lpstr>
      <vt:lpstr>AFU RTL Design Considerations</vt:lpstr>
      <vt:lpstr>AFU Top-Level Module</vt:lpstr>
      <vt:lpstr>AFU Basics</vt:lpstr>
      <vt:lpstr>AFU Basics</vt:lpstr>
      <vt:lpstr>Auto-Generated Headers</vt:lpstr>
      <vt:lpstr>JSON Configuration File</vt:lpstr>
      <vt:lpstr>CCI-P: Core Cache Interface Protocol</vt:lpstr>
      <vt:lpstr>CCI-P: Core Cache Interface Protocol</vt:lpstr>
      <vt:lpstr>CCI-P: MMIO Write</vt:lpstr>
      <vt:lpstr>CCI-P: MMIO Write</vt:lpstr>
      <vt:lpstr>CCI-P: MMIO Write</vt:lpstr>
      <vt:lpstr>CCI-P: MMIO Read</vt:lpstr>
      <vt:lpstr>CCI-P: MMIO Read</vt:lpstr>
      <vt:lpstr>CCI-P: MMIO Read</vt:lpstr>
      <vt:lpstr>CCI-P: MMIO Read</vt:lpstr>
      <vt:lpstr>CCI-P: MMIO Read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Florida Institute for Cybersecurity Research</dc:title>
  <dc:creator>Haoting Shen</dc:creator>
  <cp:lastModifiedBy>Stitt,Gregory</cp:lastModifiedBy>
  <cp:revision>128</cp:revision>
  <dcterms:created xsi:type="dcterms:W3CDTF">2017-01-16T21:37:43Z</dcterms:created>
  <dcterms:modified xsi:type="dcterms:W3CDTF">2020-04-01T18:07:49Z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