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6"/>
  </p:notesMasterIdLst>
  <p:sldIdLst>
    <p:sldId id="321" r:id="rId7"/>
    <p:sldId id="349" r:id="rId8"/>
    <p:sldId id="330" r:id="rId9"/>
    <p:sldId id="344" r:id="rId10"/>
    <p:sldId id="345" r:id="rId11"/>
    <p:sldId id="338" r:id="rId12"/>
    <p:sldId id="339" r:id="rId13"/>
    <p:sldId id="341" r:id="rId14"/>
    <p:sldId id="347" r:id="rId15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49"/>
            <p14:sldId id="330"/>
            <p14:sldId id="344"/>
            <p14:sldId id="345"/>
            <p14:sldId id="338"/>
            <p14:sldId id="339"/>
            <p14:sldId id="341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=""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=""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=""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=""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=""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=""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=""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=""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=""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=""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=""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=""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=""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=""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=""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=""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=""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=""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=""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=""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=""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=""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=""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=""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=""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=""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=""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=""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=""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=""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=""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=""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=""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=""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=""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=""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=""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=""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=""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=""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=""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=""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=""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=""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=""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=""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=""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=""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=""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=""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=""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=""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=""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=""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=""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=""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=""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=""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=""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=""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=""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=""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=""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=""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=""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=""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=""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=""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=""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=""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=""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=""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=""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=""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=""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=""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=""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=""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=""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=""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=""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=""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=""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=""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=""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=""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=""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=""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=""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=""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=""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=""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=""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=""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=""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=""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=""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=""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=""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=""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=""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www/us/en/programmable/products/boards_and_kits/dev-kits/altera/acceleration-card-arria-10-gx/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grammable/solutions/acceleration-hub/solu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sz="2400" u="sng" dirty="0"/>
              <a:t>Intel Platform Acceleration Card (PAC) Overview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360" y="0"/>
            <a:ext cx="9586948" cy="866180"/>
          </a:xfrm>
        </p:spPr>
        <p:txBody>
          <a:bodyPr/>
          <a:lstStyle/>
          <a:p>
            <a:r>
              <a:rPr lang="en-US" sz="3600" dirty="0"/>
              <a:t>Introduction: Heterogeneous Computing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6552" y="4209560"/>
            <a:ext cx="1088968" cy="841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µ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35489" y="4209560"/>
            <a:ext cx="1584961" cy="841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FPGA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/</a:t>
            </a:r>
          </a:p>
          <a:p>
            <a:pPr algn="ctr" defTabSz="584200" rtl="0" latinLnBrk="1" hangingPunct="0"/>
            <a:r>
              <a:rPr lang="en-US" sz="2400" dirty="0" smtClean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GPU</a:t>
            </a:r>
            <a:endParaRPr lang="en-US" sz="24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9875520" y="4630188"/>
            <a:ext cx="45996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Folded Corner 12"/>
          <p:cNvSpPr/>
          <p:nvPr/>
        </p:nvSpPr>
        <p:spPr>
          <a:xfrm>
            <a:off x="8265390" y="1768750"/>
            <a:ext cx="2131292" cy="1767416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584200" rtl="0" latinLnBrk="1" hangingPunct="0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main() {</a:t>
            </a:r>
          </a:p>
          <a:p>
            <a:pPr algn="l" defTabSz="584200" rtl="0" latinLnBrk="1" hangingPunct="0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…</a:t>
            </a:r>
          </a:p>
          <a:p>
            <a:pPr algn="l" defTabSz="584200" rtl="0" latinLnBrk="1" hangingPunct="0"/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slow_func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();</a:t>
            </a:r>
          </a:p>
          <a:p>
            <a:pPr algn="l" defTabSz="584200" rtl="0" latinLnBrk="1" hangingPunct="0"/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  …</a:t>
            </a:r>
          </a:p>
          <a:p>
            <a:pPr algn="l" defTabSz="584200" rtl="0" latinLnBrk="1" hangingPunct="0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Gill Sans"/>
                <a:cs typeface="Courier New" panose="02070309020205020404" pitchFamily="49" charset="0"/>
                <a:sym typeface="Gill Sans"/>
              </a:rPr>
              <a:t>}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Gill Sans"/>
              <a:cs typeface="Courier New" panose="02070309020205020404" pitchFamily="49" charset="0"/>
              <a:sym typeface="Gill Sans"/>
            </a:endParaRPr>
          </a:p>
        </p:txBody>
      </p:sp>
      <p:cxnSp>
        <p:nvCxnSpPr>
          <p:cNvPr id="14" name="Straight Arrow Connector 13"/>
          <p:cNvCxnSpPr>
            <a:stCxn id="13" idx="2"/>
            <a:endCxn id="10" idx="0"/>
          </p:cNvCxnSpPr>
          <p:nvPr/>
        </p:nvCxnSpPr>
        <p:spPr>
          <a:xfrm>
            <a:off x="9331036" y="3536166"/>
            <a:ext cx="0" cy="6733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Elbow Connector 14"/>
          <p:cNvCxnSpPr>
            <a:endCxn id="11" idx="0"/>
          </p:cNvCxnSpPr>
          <p:nvPr/>
        </p:nvCxnSpPr>
        <p:spPr>
          <a:xfrm rot="16200000" flipH="1">
            <a:off x="9763485" y="2845074"/>
            <a:ext cx="1706505" cy="1022466"/>
          </a:xfrm>
          <a:prstGeom prst="bentConnector3">
            <a:avLst>
              <a:gd name="adj1" fmla="val 1288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9898" y="1315518"/>
            <a:ext cx="7898102" cy="5078791"/>
          </a:xfrm>
        </p:spPr>
        <p:txBody>
          <a:bodyPr/>
          <a:lstStyle/>
          <a:p>
            <a:r>
              <a:rPr lang="en-US" dirty="0" smtClean="0"/>
              <a:t>General-purpose microprocessors are flexible</a:t>
            </a:r>
          </a:p>
          <a:p>
            <a:pPr lvl="1"/>
            <a:r>
              <a:rPr lang="en-US" dirty="0" smtClean="0"/>
              <a:t>But, can be slow for some types of computation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Heterogeneous computing</a:t>
            </a:r>
          </a:p>
          <a:p>
            <a:pPr lvl="1"/>
            <a:r>
              <a:rPr lang="en-US" dirty="0" smtClean="0"/>
              <a:t>Partition app across different computing resources</a:t>
            </a:r>
          </a:p>
          <a:p>
            <a:pPr lvl="1"/>
            <a:r>
              <a:rPr lang="en-US" dirty="0" smtClean="0"/>
              <a:t>Use “accelerators” for intensive functions</a:t>
            </a:r>
          </a:p>
          <a:p>
            <a:pPr lvl="2"/>
            <a:r>
              <a:rPr lang="en-US" dirty="0" smtClean="0"/>
              <a:t>Often provide much higher parallelism than microprocessor</a:t>
            </a:r>
          </a:p>
          <a:p>
            <a:pPr lvl="2"/>
            <a:r>
              <a:rPr lang="en-US" dirty="0"/>
              <a:t>Microprocessor handles less intensive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/>
              <a:t>Microprocessor + </a:t>
            </a:r>
            <a:r>
              <a:rPr lang="en-US" dirty="0" smtClean="0"/>
              <a:t>GPU</a:t>
            </a:r>
          </a:p>
          <a:p>
            <a:pPr lvl="2"/>
            <a:r>
              <a:rPr lang="en-US" dirty="0" smtClean="0"/>
              <a:t>Microprocessor + FPGA (field-programmable gate array)</a:t>
            </a:r>
          </a:p>
        </p:txBody>
      </p:sp>
    </p:spTree>
    <p:extLst>
      <p:ext uri="{BB962C8B-B14F-4D97-AF65-F5344CB8AC3E}">
        <p14:creationId xmlns:p14="http://schemas.microsoft.com/office/powerpoint/2010/main" val="1333834216"/>
      </p:ext>
    </p:extLst>
  </p:cSld>
  <p:clrMapOvr>
    <a:masterClrMapping/>
  </p:clrMapOvr>
  <p:transition spd="med" advTm="9537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7798551" cy="866180"/>
          </a:xfrm>
        </p:spPr>
        <p:txBody>
          <a:bodyPr/>
          <a:lstStyle/>
          <a:p>
            <a:r>
              <a:rPr lang="en-US" sz="3200" dirty="0"/>
              <a:t>Intel Platform Acceleration Card (PAC)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27597" y="1052006"/>
            <a:ext cx="8743368" cy="5078791"/>
          </a:xfrm>
        </p:spPr>
        <p:txBody>
          <a:bodyPr/>
          <a:lstStyle/>
          <a:p>
            <a:r>
              <a:rPr lang="en-US" sz="2000" dirty="0"/>
              <a:t>PCI Express (</a:t>
            </a:r>
            <a:r>
              <a:rPr lang="en-US" sz="2000" dirty="0" err="1"/>
              <a:t>PCIe</a:t>
            </a:r>
            <a:r>
              <a:rPr lang="en-US" sz="2000" dirty="0"/>
              <a:t>) accelerator card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 err="1"/>
              <a:t>Arria</a:t>
            </a:r>
            <a:r>
              <a:rPr lang="en-US" sz="1800" dirty="0"/>
              <a:t> 10, </a:t>
            </a:r>
            <a:r>
              <a:rPr lang="en-US" sz="1800" dirty="0" err="1"/>
              <a:t>Stratix</a:t>
            </a:r>
            <a:r>
              <a:rPr lang="en-US" sz="1800" dirty="0"/>
              <a:t> 10 field-programmable gate array (FPGA)</a:t>
            </a:r>
          </a:p>
          <a:p>
            <a:r>
              <a:rPr lang="en-US" sz="2000" dirty="0"/>
              <a:t>FPGAs implement custom hardware to accelerate software</a:t>
            </a:r>
          </a:p>
          <a:p>
            <a:pPr lvl="1"/>
            <a:r>
              <a:rPr lang="en-US" sz="1800" dirty="0"/>
              <a:t>Especially effective for energy-efficient acceleration</a:t>
            </a:r>
          </a:p>
          <a:p>
            <a:r>
              <a:rPr lang="en-US" sz="2000" dirty="0"/>
              <a:t>PAC provides FPGA with on-board DDR4 RAM</a:t>
            </a:r>
          </a:p>
          <a:p>
            <a:pPr lvl="1"/>
            <a:r>
              <a:rPr lang="en-US" sz="1800" dirty="0"/>
              <a:t>Can also access host processor’s main memory</a:t>
            </a:r>
          </a:p>
          <a:p>
            <a:pPr lvl="1"/>
            <a:r>
              <a:rPr lang="en-US" sz="1800" dirty="0"/>
              <a:t>Provides networking interface for low-latency networking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18" y="3522470"/>
            <a:ext cx="4573038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9" y="3485894"/>
            <a:ext cx="5286375" cy="257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6595" y="6201410"/>
            <a:ext cx="38306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*images from </a:t>
            </a:r>
            <a:r>
              <a:rPr lang="en-US" sz="1200" dirty="0">
                <a:hlinkClick r:id="rId4"/>
              </a:rPr>
              <a:t>https://www.intel.com/content/www/us/en/programmable/products/boards_and_kits/dev-kits/altera/acceleration-card-arria-10-gx/overview.html</a:t>
            </a:r>
            <a:endParaRPr 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44236"/>
      </p:ext>
    </p:extLst>
  </p:cSld>
  <p:clrMapOvr>
    <a:masterClrMapping/>
  </p:clrMapOvr>
  <p:transition spd="med" advTm="9537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24" y="0"/>
            <a:ext cx="7080054" cy="866180"/>
          </a:xfrm>
        </p:spPr>
        <p:txBody>
          <a:bodyPr/>
          <a:lstStyle/>
          <a:p>
            <a:r>
              <a:rPr lang="en-US" dirty="0" smtClean="0"/>
              <a:t>PAC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3108" y="1148779"/>
            <a:ext cx="8844891" cy="5078791"/>
          </a:xfrm>
        </p:spPr>
        <p:txBody>
          <a:bodyPr/>
          <a:lstStyle/>
          <a:p>
            <a:r>
              <a:rPr lang="en-US" sz="2400" dirty="0"/>
              <a:t>Where is PAC used?</a:t>
            </a:r>
          </a:p>
          <a:p>
            <a:pPr lvl="1"/>
            <a:r>
              <a:rPr lang="en-US" sz="2000" dirty="0"/>
              <a:t>Networking</a:t>
            </a:r>
          </a:p>
          <a:p>
            <a:pPr lvl="2"/>
            <a:r>
              <a:rPr lang="en-US" sz="1600" dirty="0"/>
              <a:t>Security, monitoring, function virtualization</a:t>
            </a:r>
          </a:p>
          <a:p>
            <a:pPr lvl="1"/>
            <a:r>
              <a:rPr lang="en-US" sz="2000" dirty="0"/>
              <a:t>Streaming analytics</a:t>
            </a:r>
          </a:p>
          <a:p>
            <a:pPr lvl="1"/>
            <a:r>
              <a:rPr lang="en-US" sz="2000" dirty="0"/>
              <a:t>Financial technology (Fintech)</a:t>
            </a:r>
          </a:p>
          <a:p>
            <a:pPr lvl="2"/>
            <a:r>
              <a:rPr lang="en-US" sz="1600" dirty="0"/>
              <a:t>Banking, investment, risk management</a:t>
            </a:r>
          </a:p>
          <a:p>
            <a:pPr lvl="1"/>
            <a:r>
              <a:rPr lang="en-US" sz="2000" dirty="0"/>
              <a:t>Genomic sequencing</a:t>
            </a:r>
          </a:p>
          <a:p>
            <a:pPr lvl="1"/>
            <a:r>
              <a:rPr lang="en-US" sz="2000" dirty="0"/>
              <a:t>Video transcoding, media processing</a:t>
            </a:r>
          </a:p>
          <a:p>
            <a:pPr lvl="1"/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Anything with significant parallelism</a:t>
            </a:r>
          </a:p>
          <a:p>
            <a:pPr marL="461962" lvl="1" indent="0">
              <a:buNone/>
            </a:pPr>
            <a:endParaRPr lang="en-US" sz="2000" dirty="0"/>
          </a:p>
          <a:p>
            <a:r>
              <a:rPr lang="en-US" sz="2400" dirty="0"/>
              <a:t>See Intel FPGA Acceleration Hub for detailed examples</a:t>
            </a:r>
          </a:p>
          <a:p>
            <a:pPr lvl="1"/>
            <a:r>
              <a:rPr lang="en-US" sz="1800" dirty="0">
                <a:hlinkClick r:id="rId2"/>
              </a:rPr>
              <a:t>https://www.intel.com/content/www/us/en/programmable/solutions/acceleration-hub/solutions.html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56085"/>
      </p:ext>
    </p:extLst>
  </p:cSld>
  <p:clrMapOvr>
    <a:masterClrMapping/>
  </p:clrMapOvr>
  <p:transition spd="med" advTm="10082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257" y="0"/>
            <a:ext cx="6984259" cy="866180"/>
          </a:xfrm>
        </p:spPr>
        <p:txBody>
          <a:bodyPr/>
          <a:lstStyle/>
          <a:p>
            <a:r>
              <a:rPr lang="en-US" dirty="0" smtClean="0"/>
              <a:t>FPGAs vs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60384" y="1148779"/>
            <a:ext cx="10144030" cy="5078791"/>
          </a:xfrm>
        </p:spPr>
        <p:txBody>
          <a:bodyPr/>
          <a:lstStyle/>
          <a:p>
            <a:r>
              <a:rPr lang="en-US" dirty="0"/>
              <a:t>How do FPGAs and Intel PAC compare to GPUs?</a:t>
            </a:r>
          </a:p>
          <a:p>
            <a:pPr lvl="1"/>
            <a:r>
              <a:rPr lang="en-US" dirty="0"/>
              <a:t>Highly application dependent</a:t>
            </a:r>
          </a:p>
          <a:p>
            <a:pPr lvl="1"/>
            <a:r>
              <a:rPr lang="en-US" dirty="0"/>
              <a:t>GPUs have higher peak computational throughput</a:t>
            </a:r>
          </a:p>
          <a:p>
            <a:pPr lvl="2"/>
            <a:r>
              <a:rPr lang="en-US" sz="2000" dirty="0"/>
              <a:t>But, not always possible to achieve peak throughput</a:t>
            </a:r>
          </a:p>
          <a:p>
            <a:pPr lvl="1"/>
            <a:r>
              <a:rPr lang="en-US" dirty="0"/>
              <a:t>FPGAs are generally lower power</a:t>
            </a:r>
          </a:p>
          <a:p>
            <a:pPr lvl="2"/>
            <a:r>
              <a:rPr lang="en-US" dirty="0"/>
              <a:t>10s of Watts vs. 100-200 Watts</a:t>
            </a:r>
          </a:p>
          <a:p>
            <a:pPr lvl="1"/>
            <a:r>
              <a:rPr lang="en-US" dirty="0" smtClean="0"/>
              <a:t>FPGAs can be more </a:t>
            </a:r>
            <a:r>
              <a:rPr lang="en-US" dirty="0"/>
              <a:t>energy </a:t>
            </a:r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Large-scale systems: data centers and supercomputers</a:t>
            </a:r>
          </a:p>
          <a:p>
            <a:pPr lvl="3"/>
            <a:r>
              <a:rPr lang="en-US" dirty="0" smtClean="0"/>
              <a:t>Power and cooling costs millions of dollars per year</a:t>
            </a:r>
          </a:p>
          <a:p>
            <a:pPr lvl="2"/>
            <a:r>
              <a:rPr lang="en-US" dirty="0" smtClean="0"/>
              <a:t>Embedded systems</a:t>
            </a:r>
          </a:p>
          <a:p>
            <a:pPr lvl="3"/>
            <a:r>
              <a:rPr lang="en-US" dirty="0" smtClean="0"/>
              <a:t>FPGA system-on-a-chip (</a:t>
            </a:r>
            <a:r>
              <a:rPr lang="en-US" dirty="0" err="1" smtClean="0"/>
              <a:t>SoC</a:t>
            </a:r>
            <a:r>
              <a:rPr lang="en-US" dirty="0" smtClean="0"/>
              <a:t>) provides low “</a:t>
            </a:r>
            <a:r>
              <a:rPr lang="en-US" dirty="0" err="1" smtClean="0"/>
              <a:t>SWaP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Size, weight, and power</a:t>
            </a:r>
          </a:p>
          <a:p>
            <a:pPr lvl="1"/>
            <a:r>
              <a:rPr lang="en-US" dirty="0" smtClean="0"/>
              <a:t>FPGAs are much more difficult to program 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075"/>
      </p:ext>
    </p:extLst>
  </p:cSld>
  <p:clrMapOvr>
    <a:masterClrMapping/>
  </p:clrMapOvr>
  <p:transition spd="med" advTm="21491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1187186"/>
            <a:ext cx="4559825" cy="390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264" y="0"/>
            <a:ext cx="7798551" cy="866180"/>
          </a:xfrm>
        </p:spPr>
        <p:txBody>
          <a:bodyPr/>
          <a:lstStyle/>
          <a:p>
            <a:r>
              <a:rPr lang="en-US" sz="3200" dirty="0"/>
              <a:t>Acceleration Functional Units (AFUs)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4" y="1052006"/>
            <a:ext cx="4661011" cy="5078791"/>
          </a:xfrm>
        </p:spPr>
        <p:txBody>
          <a:bodyPr/>
          <a:lstStyle/>
          <a:p>
            <a:r>
              <a:rPr lang="en-US" sz="2400" dirty="0"/>
              <a:t>Intel refers to custom hardware in FPGA as “AFU”</a:t>
            </a:r>
          </a:p>
          <a:p>
            <a:r>
              <a:rPr lang="en-US" sz="2400" dirty="0"/>
              <a:t>Common PAC application:</a:t>
            </a:r>
          </a:p>
          <a:p>
            <a:pPr lvl="1"/>
            <a:r>
              <a:rPr lang="en-US" sz="2000" dirty="0"/>
              <a:t>Software on host processor</a:t>
            </a:r>
          </a:p>
          <a:p>
            <a:pPr lvl="1"/>
            <a:r>
              <a:rPr lang="en-US" sz="2000" dirty="0"/>
              <a:t>AFU running on PAC’s FPGA</a:t>
            </a:r>
          </a:p>
          <a:p>
            <a:r>
              <a:rPr lang="en-US" sz="2400" dirty="0"/>
              <a:t>Host processor uses OPAE API for FPGA communication</a:t>
            </a:r>
          </a:p>
          <a:p>
            <a:pPr lvl="1"/>
            <a:r>
              <a:rPr lang="en-US" sz="2000" dirty="0"/>
              <a:t>Open Programmable   Acceleration Engine</a:t>
            </a:r>
          </a:p>
          <a:p>
            <a:r>
              <a:rPr lang="en-US" sz="2400" dirty="0"/>
              <a:t>FPGA Interface Manager (FIM) provides hardware interface for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9015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</p:spTree>
    <p:extLst>
      <p:ext uri="{BB962C8B-B14F-4D97-AF65-F5344CB8AC3E}">
        <p14:creationId xmlns:p14="http://schemas.microsoft.com/office/powerpoint/2010/main" val="3193085708"/>
      </p:ext>
    </p:extLst>
  </p:cSld>
  <p:clrMapOvr>
    <a:masterClrMapping/>
  </p:clrMapOvr>
  <p:transition spd="med" advTm="9100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737" y="-3860"/>
            <a:ext cx="7798551" cy="866180"/>
          </a:xfrm>
        </p:spPr>
        <p:txBody>
          <a:bodyPr/>
          <a:lstStyle/>
          <a:p>
            <a:r>
              <a:rPr lang="en-US" sz="4000" dirty="0"/>
              <a:t>FPGA Interface Manager (FIM)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4" y="1052006"/>
            <a:ext cx="4661011" cy="5078791"/>
          </a:xfrm>
        </p:spPr>
        <p:txBody>
          <a:bodyPr/>
          <a:lstStyle/>
          <a:p>
            <a:r>
              <a:rPr lang="en-US" dirty="0" smtClean="0"/>
              <a:t>FIM provides three interfaces for AFU</a:t>
            </a:r>
          </a:p>
          <a:p>
            <a:pPr lvl="1"/>
            <a:r>
              <a:rPr lang="en-US" dirty="0" smtClean="0"/>
              <a:t>Host processor over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2"/>
            <a:r>
              <a:rPr lang="en-US" dirty="0" smtClean="0"/>
              <a:t>Host memory (FPGA-initiated)</a:t>
            </a:r>
          </a:p>
          <a:p>
            <a:pPr lvl="2"/>
            <a:r>
              <a:rPr lang="en-US" dirty="0" smtClean="0"/>
              <a:t>Memory-mapped I/O (SW initiated)</a:t>
            </a:r>
          </a:p>
          <a:p>
            <a:pPr lvl="2"/>
            <a:r>
              <a:rPr lang="en-US" dirty="0" smtClean="0"/>
              <a:t>Uses CCI-P</a:t>
            </a:r>
          </a:p>
          <a:p>
            <a:pPr lvl="2"/>
            <a:r>
              <a:rPr lang="en-US" dirty="0" smtClean="0"/>
              <a:t>Core Cache Interface Protocol</a:t>
            </a:r>
          </a:p>
          <a:p>
            <a:pPr lvl="1"/>
            <a:r>
              <a:rPr lang="en-US" dirty="0" smtClean="0"/>
              <a:t>External (on-board) memory</a:t>
            </a:r>
          </a:p>
          <a:p>
            <a:pPr lvl="2"/>
            <a:r>
              <a:rPr lang="en-US" sz="1600" dirty="0"/>
              <a:t>e.g. DDR4 RAM</a:t>
            </a:r>
          </a:p>
          <a:p>
            <a:pPr lvl="1"/>
            <a:r>
              <a:rPr lang="en-US" dirty="0" smtClean="0"/>
              <a:t>High-speed serial interface</a:t>
            </a:r>
          </a:p>
          <a:p>
            <a:pPr lvl="2"/>
            <a:r>
              <a:rPr lang="en-US" sz="1600" dirty="0"/>
              <a:t>e.g. networking</a:t>
            </a:r>
          </a:p>
          <a:p>
            <a:endParaRPr lang="en-US" sz="2600" dirty="0"/>
          </a:p>
          <a:p>
            <a:pPr marL="803275" lvl="2" indent="0"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9015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77" y="1052006"/>
            <a:ext cx="3646681" cy="42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09"/>
      </p:ext>
    </p:extLst>
  </p:cSld>
  <p:clrMapOvr>
    <a:masterClrMapping/>
  </p:clrMapOvr>
  <p:transition spd="med" advTm="8954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How to Design AFUs?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Register-transfer-level (RTL) code</a:t>
            </a:r>
          </a:p>
          <a:p>
            <a:pPr lvl="1"/>
            <a:r>
              <a:rPr lang="en-US" sz="1600" dirty="0"/>
              <a:t>Summary: Use hardware description languages to specify low-level hardware details</a:t>
            </a:r>
          </a:p>
          <a:p>
            <a:pPr lvl="1"/>
            <a:r>
              <a:rPr lang="en-US" sz="1600" dirty="0"/>
              <a:t>Tradeoffs: High flexibility, high performance and efficiency, very</a:t>
            </a:r>
            <a:r>
              <a:rPr lang="en-US" sz="1600" i="1" dirty="0"/>
              <a:t> </a:t>
            </a:r>
            <a:r>
              <a:rPr lang="en-US" sz="1600" dirty="0"/>
              <a:t>difficult, low productivity</a:t>
            </a:r>
          </a:p>
          <a:p>
            <a:pPr lvl="1"/>
            <a:r>
              <a:rPr lang="en-US" sz="1600" dirty="0"/>
              <a:t>Examples: Verilog, </a:t>
            </a:r>
            <a:r>
              <a:rPr lang="en-US" sz="1600" dirty="0" err="1"/>
              <a:t>SystemVerilog</a:t>
            </a:r>
            <a:r>
              <a:rPr lang="en-US" sz="1600" dirty="0"/>
              <a:t>, VHDL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High-level code</a:t>
            </a:r>
          </a:p>
          <a:p>
            <a:pPr lvl="1"/>
            <a:r>
              <a:rPr lang="en-US" sz="1600" dirty="0"/>
              <a:t>Summary: Use higher-level descriptions that abstract away low-level hardware</a:t>
            </a:r>
          </a:p>
          <a:p>
            <a:pPr lvl="1"/>
            <a:r>
              <a:rPr lang="en-US" sz="1600" dirty="0"/>
              <a:t>Tradeoffs: higher productivity, less flexible specification, possibly lower performance</a:t>
            </a:r>
          </a:p>
          <a:p>
            <a:pPr lvl="1"/>
            <a:r>
              <a:rPr lang="en-US" sz="1600" dirty="0"/>
              <a:t>Examples:</a:t>
            </a:r>
          </a:p>
          <a:p>
            <a:pPr lvl="2"/>
            <a:r>
              <a:rPr lang="en-US" sz="1400" dirty="0" err="1"/>
              <a:t>OpenCL</a:t>
            </a:r>
            <a:r>
              <a:rPr lang="en-US" sz="1400" dirty="0"/>
              <a:t>: language for writing parallel code on heterogeneous platforms</a:t>
            </a:r>
          </a:p>
          <a:p>
            <a:pPr lvl="2"/>
            <a:r>
              <a:rPr lang="en-US" sz="1400" dirty="0"/>
              <a:t>DPC++: data-parallel C++ that can be compiled to different accelerators 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Accelerator-specialized libraries</a:t>
            </a:r>
          </a:p>
          <a:p>
            <a:pPr lvl="1"/>
            <a:r>
              <a:rPr lang="en-US" sz="1600" dirty="0"/>
              <a:t>Summary: call pre-implemented functions that can run on multiple accelerators</a:t>
            </a:r>
          </a:p>
          <a:p>
            <a:pPr lvl="1"/>
            <a:r>
              <a:rPr lang="en-US" sz="1600" dirty="0"/>
              <a:t>Tradeoffs: highly optimized, easy to use, only beneficial if appropriate functions exist</a:t>
            </a:r>
          </a:p>
          <a:p>
            <a:pPr lvl="1"/>
            <a:r>
              <a:rPr lang="en-US" sz="1600" dirty="0"/>
              <a:t>Examples:</a:t>
            </a:r>
          </a:p>
          <a:p>
            <a:pPr lvl="2"/>
            <a:r>
              <a:rPr lang="en-US" sz="1400" dirty="0" err="1"/>
              <a:t>OneAPI</a:t>
            </a:r>
            <a:r>
              <a:rPr lang="en-US" sz="1400" dirty="0"/>
              <a:t>: provides libraries that can run on different accelerators</a:t>
            </a:r>
          </a:p>
          <a:p>
            <a:pPr lvl="2"/>
            <a:r>
              <a:rPr lang="en-US" sz="1400" dirty="0" err="1"/>
              <a:t>OpenVINO</a:t>
            </a:r>
            <a:r>
              <a:rPr lang="en-US" sz="1400" dirty="0"/>
              <a:t>: Machine-learning-specialized toolkit for emulating human vision using convolutional neural nets (CNNs)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389534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-3860"/>
            <a:ext cx="6897174" cy="866180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 smtClean="0"/>
              <a:t>Follow-up </a:t>
            </a:r>
            <a:r>
              <a:rPr lang="en-US" dirty="0"/>
              <a:t>presentations will demonstrate how to develop PAC applications </a:t>
            </a:r>
            <a:r>
              <a:rPr lang="en-US" dirty="0" smtClean="0"/>
              <a:t>using </a:t>
            </a:r>
            <a:r>
              <a:rPr lang="en-US" dirty="0"/>
              <a:t>Intel </a:t>
            </a:r>
            <a:r>
              <a:rPr lang="en-US" dirty="0" err="1"/>
              <a:t>DevCloud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cloud of Intel hardware</a:t>
            </a:r>
          </a:p>
          <a:p>
            <a:endParaRPr lang="en-US" dirty="0" smtClean="0"/>
          </a:p>
          <a:p>
            <a:r>
              <a:rPr lang="en-US" dirty="0" err="1" smtClean="0"/>
              <a:t>DevCloud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/>
            <a:r>
              <a:rPr lang="en-US" dirty="0" smtClean="0"/>
              <a:t>Development nodes with FPGA tools for designing AFUs</a:t>
            </a:r>
          </a:p>
          <a:p>
            <a:pPr lvl="1"/>
            <a:r>
              <a:rPr lang="en-US" dirty="0" smtClean="0"/>
              <a:t>PAC nodes for testing </a:t>
            </a:r>
            <a:r>
              <a:rPr lang="en-US" dirty="0"/>
              <a:t>and evaluating </a:t>
            </a:r>
            <a:r>
              <a:rPr lang="en-US" dirty="0" smtClean="0"/>
              <a:t>AFU performance</a:t>
            </a:r>
          </a:p>
          <a:p>
            <a:endParaRPr lang="en-US" dirty="0" smtClean="0"/>
          </a:p>
          <a:p>
            <a:r>
              <a:rPr lang="en-US" dirty="0" smtClean="0"/>
              <a:t>Training modules will demonstrate AFU design for different design-entry methods</a:t>
            </a:r>
          </a:p>
          <a:p>
            <a:pPr lvl="1"/>
            <a:r>
              <a:rPr lang="en-US" dirty="0" smtClean="0"/>
              <a:t>Can also be done on local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208242"/>
      </p:ext>
    </p:extLst>
  </p:cSld>
  <p:clrMapOvr>
    <a:masterClrMapping/>
  </p:clrMapOvr>
  <p:transition spd="med" advTm="624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3714</TotalTime>
  <Words>663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Introduction: Heterogeneous Computing</vt:lpstr>
      <vt:lpstr>Intel Platform Acceleration Card (PAC)</vt:lpstr>
      <vt:lpstr>PAC Applications</vt:lpstr>
      <vt:lpstr>FPGAs vs GPUs</vt:lpstr>
      <vt:lpstr>Acceleration Functional Units (AFUs)</vt:lpstr>
      <vt:lpstr>FPGA Interface Manager (FIM)</vt:lpstr>
      <vt:lpstr>How to Design AFUs?</vt:lpstr>
      <vt:lpstr>Intel DevCloud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Greg Stitt</cp:lastModifiedBy>
  <cp:revision>136</cp:revision>
  <dcterms:created xsi:type="dcterms:W3CDTF">2017-01-16T21:37:43Z</dcterms:created>
  <dcterms:modified xsi:type="dcterms:W3CDTF">2020-05-05T22:50:52Z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