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26"/>
  </p:notesMasterIdLst>
  <p:sldIdLst>
    <p:sldId id="321" r:id="rId7"/>
    <p:sldId id="338" r:id="rId8"/>
    <p:sldId id="348" r:id="rId9"/>
    <p:sldId id="347" r:id="rId10"/>
    <p:sldId id="334" r:id="rId11"/>
    <p:sldId id="342" r:id="rId12"/>
    <p:sldId id="340" r:id="rId13"/>
    <p:sldId id="341" r:id="rId14"/>
    <p:sldId id="344" r:id="rId15"/>
    <p:sldId id="345" r:id="rId16"/>
    <p:sldId id="332" r:id="rId17"/>
    <p:sldId id="327" r:id="rId18"/>
    <p:sldId id="328" r:id="rId19"/>
    <p:sldId id="325" r:id="rId20"/>
    <p:sldId id="326" r:id="rId21"/>
    <p:sldId id="336" r:id="rId22"/>
    <p:sldId id="337" r:id="rId23"/>
    <p:sldId id="346" r:id="rId24"/>
    <p:sldId id="349" r:id="rId25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38"/>
            <p14:sldId id="348"/>
            <p14:sldId id="347"/>
            <p14:sldId id="334"/>
            <p14:sldId id="342"/>
            <p14:sldId id="340"/>
            <p14:sldId id="341"/>
            <p14:sldId id="344"/>
            <p14:sldId id="345"/>
            <p14:sldId id="332"/>
            <p14:sldId id="327"/>
            <p14:sldId id="328"/>
            <p14:sldId id="325"/>
            <p14:sldId id="326"/>
            <p14:sldId id="336"/>
            <p14:sldId id="337"/>
            <p14:sldId id="346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59" autoAdjust="0"/>
  </p:normalViewPr>
  <p:slideViewPr>
    <p:cSldViewPr snapToGrid="0">
      <p:cViewPr varScale="1">
        <p:scale>
          <a:sx n="110" d="100"/>
          <a:sy n="110" d="100"/>
        </p:scale>
        <p:origin x="8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7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=""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=""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=""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=""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=""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=""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=""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=""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=""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=""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=""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=""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=""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=""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=""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=""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=""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=""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=""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=""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=""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=""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=""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=""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=""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=""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=""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=""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=""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=""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=""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=""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=""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=""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=""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=""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=""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=""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=""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=""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=""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=""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=""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=""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=""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=""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=""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=""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=""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=""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=""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=""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=""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=""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=""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=""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=""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=""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=""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=""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=""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=""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=""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=""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=""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 smtClean="0">
                <a:solidFill>
                  <a:srgbClr val="FFFFFF"/>
                </a:solidFill>
              </a:rPr>
              <a:t>Title </a:t>
            </a:r>
            <a:r>
              <a:rPr sz="478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=""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=""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=""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=""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=""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=""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=""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=""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=""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=""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=""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=""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=""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=""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=""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=""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=""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=""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=""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=""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=""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=""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=""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=""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=""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=""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=""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=""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=""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=""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=""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=""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=""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=""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=""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=""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=""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=""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=""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=""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=""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=""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=""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=""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=""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=""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=""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=""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=""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=""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=""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=""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=""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=""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=""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=""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=""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=""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=""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=""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=""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=""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=""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=""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=""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=""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=""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=""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=""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=""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=""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=""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=""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=""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=""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-Lab-UF/intel-training-modules/tree/master/RTL/examples/ccip_mm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C-Lab-UF/intel-training-modules/tree/master/RT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-Lab-UF/intel-training-modules/tree/master/RTL/examples/ccip_mm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 dirty="0"/>
              <a:t>Designing AFUs </a:t>
            </a:r>
            <a:r>
              <a:rPr lang="en-US" u="sng" dirty="0" smtClean="0"/>
              <a:t>for the Intel PAC w</a:t>
            </a:r>
            <a:r>
              <a:rPr lang="en-US" u="sng" dirty="0"/>
              <a:t>/ RTL Code</a:t>
            </a:r>
          </a:p>
          <a:p>
            <a:pPr marL="223221" indent="0" algn="ctr">
              <a:buNone/>
            </a:pPr>
            <a:r>
              <a:rPr lang="en-US" sz="2000" i="1" dirty="0"/>
              <a:t>Basics + Memory-Mapped I/O using Core Cache Interface Protocol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4319" y="1023862"/>
            <a:ext cx="8743368" cy="3735068"/>
          </a:xfrm>
        </p:spPr>
        <p:txBody>
          <a:bodyPr/>
          <a:lstStyle/>
          <a:p>
            <a:r>
              <a:rPr lang="en-US" sz="2000" dirty="0"/>
              <a:t>Basic structure:</a:t>
            </a:r>
          </a:p>
          <a:p>
            <a:pPr lvl="1"/>
            <a:r>
              <a:rPr lang="en-US" sz="1600" dirty="0"/>
              <a:t>One receive (Rx) port, and one transmit (</a:t>
            </a:r>
            <a:r>
              <a:rPr lang="en-US" sz="1600" dirty="0" err="1"/>
              <a:t>Tx</a:t>
            </a:r>
            <a:r>
              <a:rPr lang="en-US" sz="1600" dirty="0"/>
              <a:t>) port (from point of view of FPGA)</a:t>
            </a:r>
          </a:p>
          <a:p>
            <a:pPr lvl="1"/>
            <a:r>
              <a:rPr lang="en-US" sz="1600" dirty="0"/>
              <a:t>Several channels within each port (c0 to c2)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319" y="0"/>
            <a:ext cx="8614497" cy="866180"/>
          </a:xfrm>
        </p:spPr>
        <p:txBody>
          <a:bodyPr/>
          <a:lstStyle/>
          <a:p>
            <a:r>
              <a:rPr lang="en-US" sz="3600" dirty="0"/>
              <a:t>CCI-P: Core Cache Interface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06237" y="6510169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96" y="1984346"/>
            <a:ext cx="6930012" cy="4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52602" y="2837825"/>
            <a:ext cx="8743368" cy="3272310"/>
          </a:xfrm>
        </p:spPr>
        <p:txBody>
          <a:bodyPr/>
          <a:lstStyle/>
          <a:p>
            <a:r>
              <a:rPr lang="en-US" sz="2000" dirty="0"/>
              <a:t>MMIO write transfers data from </a:t>
            </a:r>
            <a:r>
              <a:rPr lang="en-US" sz="2000" dirty="0" smtClean="0"/>
              <a:t>processor into </a:t>
            </a:r>
            <a:r>
              <a:rPr lang="en-US" sz="2000" dirty="0"/>
              <a:t>the FPGA</a:t>
            </a:r>
          </a:p>
          <a:p>
            <a:pPr lvl="1"/>
            <a:r>
              <a:rPr lang="en-US" sz="1600" dirty="0"/>
              <a:t>Only uses CCI-P receive (Rx) channel 0</a:t>
            </a:r>
          </a:p>
          <a:p>
            <a:r>
              <a:rPr lang="en-US" sz="2000" dirty="0"/>
              <a:t>Assertion of </a:t>
            </a:r>
            <a:r>
              <a:rPr lang="en-US" sz="2000" i="1" dirty="0"/>
              <a:t>c0.mmioWrValid</a:t>
            </a:r>
            <a:r>
              <a:rPr lang="en-US" sz="2000" dirty="0"/>
              <a:t> specifies </a:t>
            </a:r>
            <a:r>
              <a:rPr lang="en-US" sz="2000" dirty="0" smtClean="0"/>
              <a:t>processor is </a:t>
            </a:r>
            <a:r>
              <a:rPr lang="en-US" sz="2000" dirty="0"/>
              <a:t>writing data to FPGA</a:t>
            </a:r>
          </a:p>
          <a:p>
            <a:pPr lvl="1"/>
            <a:r>
              <a:rPr lang="en-US" sz="1600" dirty="0"/>
              <a:t>Corresponding address and write data provided in the same cycle</a:t>
            </a:r>
          </a:p>
          <a:p>
            <a:r>
              <a:rPr lang="en-US" sz="2000" dirty="0"/>
              <a:t>CCI-P provides no </a:t>
            </a:r>
            <a:r>
              <a:rPr lang="en-US" sz="2000" dirty="0" smtClean="0"/>
              <a:t>explicit acknowledgement </a:t>
            </a:r>
            <a:r>
              <a:rPr lang="en-US" sz="2000" dirty="0"/>
              <a:t>system for MMIO writes</a:t>
            </a:r>
          </a:p>
          <a:p>
            <a:pPr lvl="1"/>
            <a:r>
              <a:rPr lang="en-US" sz="1600" dirty="0"/>
              <a:t>AFU must store write data somewhere in the cycle that it appears</a:t>
            </a:r>
          </a:p>
          <a:p>
            <a:pPr lvl="1"/>
            <a:r>
              <a:rPr lang="en-US" sz="1600" dirty="0"/>
              <a:t>New write data can potentially show up every cycle </a:t>
            </a:r>
          </a:p>
          <a:p>
            <a:r>
              <a:rPr lang="en-US" sz="2000" dirty="0"/>
              <a:t>*</a:t>
            </a:r>
            <a:r>
              <a:rPr lang="en-US" sz="2000" i="1" dirty="0"/>
              <a:t>c0.hdr.address</a:t>
            </a:r>
            <a:r>
              <a:rPr lang="en-US" sz="2000" dirty="0"/>
              <a:t> doesn’t directly exist in the interface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c0.hdr is overloaded for different uses, explained in next slide</a:t>
            </a:r>
          </a:p>
          <a:p>
            <a:r>
              <a:rPr lang="en-US" sz="2000" dirty="0"/>
              <a:t>Provided addresses are 32-bit word addresses</a:t>
            </a:r>
          </a:p>
          <a:p>
            <a:pPr lvl="1"/>
            <a:endParaRPr lang="en-US" sz="1600" dirty="0"/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2" y="0"/>
            <a:ext cx="9189245" cy="866180"/>
          </a:xfrm>
        </p:spPr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06237" y="6510169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3" y="1265326"/>
            <a:ext cx="8818685" cy="1300483"/>
          </a:xfrm>
        </p:spPr>
      </p:pic>
    </p:spTree>
    <p:extLst>
      <p:ext uri="{BB962C8B-B14F-4D97-AF65-F5344CB8AC3E}">
        <p14:creationId xmlns:p14="http://schemas.microsoft.com/office/powerpoint/2010/main" val="2755141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424" y="0"/>
            <a:ext cx="9488280" cy="866180"/>
          </a:xfrm>
        </p:spPr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06237" y="6510169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3706" y="1795266"/>
            <a:ext cx="8743368" cy="42883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logic [63:0]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user_reg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457200" rtl="0" latinLnBrk="1" hangingPunct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Get the header for an MMIO request</a:t>
            </a: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t_ccip_c0_ReqMmioHdr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assign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t_ccip_c0_ReqMmioHdr'(rx.c0.hdr);</a:t>
            </a:r>
          </a:p>
          <a:p>
            <a:pPr algn="l" defTabSz="457200" rtl="0" latinLnBrk="1" hangingPunct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Write to a register when the MMIO write valid is asserted</a:t>
            </a: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and the MMIO header address matches the register’s address</a:t>
            </a: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(rx.c0.mmioWrValid == 1)</a:t>
            </a: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case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mmio_hdr.address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16'h0020: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user_reg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rx.c0.data[63:0];         </a:t>
            </a: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23706" y="1044663"/>
            <a:ext cx="8743368" cy="1056592"/>
          </a:xfrm>
        </p:spPr>
        <p:txBody>
          <a:bodyPr/>
          <a:lstStyle/>
          <a:p>
            <a:r>
              <a:rPr lang="en-US" sz="2000" dirty="0"/>
              <a:t>Example: write to 64-bit register </a:t>
            </a:r>
            <a:r>
              <a:rPr lang="en-US" sz="2000" i="1" dirty="0" err="1"/>
              <a:t>user_reg</a:t>
            </a:r>
            <a:r>
              <a:rPr lang="en-US" sz="2000" dirty="0"/>
              <a:t> mapped to </a:t>
            </a:r>
            <a:r>
              <a:rPr lang="en-US" sz="2000" dirty="0" err="1"/>
              <a:t>addr</a:t>
            </a:r>
            <a:r>
              <a:rPr lang="en-US" sz="2000" dirty="0"/>
              <a:t> 0x0020</a:t>
            </a:r>
          </a:p>
          <a:p>
            <a:pPr lvl="1"/>
            <a:r>
              <a:rPr lang="en-US" sz="1800" dirty="0"/>
              <a:t>Note: reset code omitted on slide but included in provided afu.sv code</a:t>
            </a:r>
          </a:p>
          <a:p>
            <a:pPr lvl="1"/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886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06237" y="6510169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27597" y="1116014"/>
            <a:ext cx="8940403" cy="2595626"/>
          </a:xfrm>
        </p:spPr>
        <p:txBody>
          <a:bodyPr/>
          <a:lstStyle/>
          <a:p>
            <a:r>
              <a:rPr lang="en-US" sz="2400" dirty="0"/>
              <a:t>Suggestion: understand synthesized circuit</a:t>
            </a:r>
          </a:p>
          <a:p>
            <a:pPr lvl="1"/>
            <a:r>
              <a:rPr lang="en-US" sz="2000" dirty="0"/>
              <a:t>Non-blocking assignment on rising edge of </a:t>
            </a:r>
            <a:r>
              <a:rPr lang="en-US" sz="2000" dirty="0" err="1"/>
              <a:t>clk</a:t>
            </a:r>
            <a:r>
              <a:rPr lang="en-US" sz="2000" dirty="0"/>
              <a:t> creates register</a:t>
            </a:r>
          </a:p>
          <a:p>
            <a:pPr lvl="1"/>
            <a:r>
              <a:rPr lang="en-US" sz="2000" dirty="0"/>
              <a:t>Case statement creates an equals comparator for each case</a:t>
            </a:r>
          </a:p>
          <a:p>
            <a:pPr lvl="1"/>
            <a:r>
              <a:rPr lang="en-US" sz="2000" dirty="0"/>
              <a:t>Register enabled when MMIO write address matches register address and when </a:t>
            </a:r>
            <a:r>
              <a:rPr lang="en-US" sz="2000" i="1" dirty="0"/>
              <a:t>rx.c0.mmioWrValid</a:t>
            </a:r>
            <a:r>
              <a:rPr lang="en-US" sz="2000" dirty="0"/>
              <a:t> is asserted</a:t>
            </a:r>
          </a:p>
          <a:p>
            <a:pPr lvl="1"/>
            <a:r>
              <a:rPr lang="en-US" sz="2000" dirty="0"/>
              <a:t>Note: may synthesize differently depending on the FPGA lookup tables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23173" y="5510974"/>
            <a:ext cx="1055802" cy="379591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user_reg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00662" y="4631433"/>
            <a:ext cx="876694" cy="45720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=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Flowchart: Delay 24"/>
          <p:cNvSpPr/>
          <p:nvPr/>
        </p:nvSpPr>
        <p:spPr>
          <a:xfrm>
            <a:off x="5680999" y="5460387"/>
            <a:ext cx="492369" cy="480767"/>
          </a:xfrm>
          <a:prstGeom prst="flowChartDelay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84640" y="3686388"/>
            <a:ext cx="0" cy="9450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5428926" y="4158910"/>
            <a:ext cx="0" cy="47252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12"/>
          <p:cNvSpPr txBox="1"/>
          <p:nvPr/>
        </p:nvSpPr>
        <p:spPr>
          <a:xfrm>
            <a:off x="4080827" y="3265162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mmio_hdr.address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5139010" y="3723371"/>
            <a:ext cx="8007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0x0020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11400" y="5856832"/>
            <a:ext cx="1469599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Box 18"/>
          <p:cNvSpPr txBox="1"/>
          <p:nvPr/>
        </p:nvSpPr>
        <p:spPr>
          <a:xfrm>
            <a:off x="2252030" y="5682425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rx.c0.mmioWrValid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7" name="Elbow Connector 36"/>
          <p:cNvCxnSpPr>
            <a:stCxn id="24" idx="2"/>
          </p:cNvCxnSpPr>
          <p:nvPr/>
        </p:nvCxnSpPr>
        <p:spPr>
          <a:xfrm rot="16200000" flipH="1">
            <a:off x="5173743" y="5053899"/>
            <a:ext cx="472523" cy="541990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25" idx="3"/>
            <a:endCxn id="23" idx="1"/>
          </p:cNvCxnSpPr>
          <p:nvPr/>
        </p:nvCxnSpPr>
        <p:spPr>
          <a:xfrm flipV="1">
            <a:off x="6173368" y="5700770"/>
            <a:ext cx="1049805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27"/>
          <p:cNvSpPr txBox="1"/>
          <p:nvPr/>
        </p:nvSpPr>
        <p:spPr>
          <a:xfrm>
            <a:off x="6343108" y="5336567"/>
            <a:ext cx="74234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enable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0" name="Straight Arrow Connector 39"/>
          <p:cNvCxnSpPr>
            <a:endCxn id="23" idx="3"/>
          </p:cNvCxnSpPr>
          <p:nvPr/>
        </p:nvCxnSpPr>
        <p:spPr>
          <a:xfrm flipH="1" flipV="1">
            <a:off x="8278975" y="5700770"/>
            <a:ext cx="579544" cy="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31"/>
          <p:cNvSpPr txBox="1"/>
          <p:nvPr/>
        </p:nvSpPr>
        <p:spPr>
          <a:xfrm>
            <a:off x="8413183" y="5313934"/>
            <a:ext cx="70985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lk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2" name="Straight Arrow Connector 41"/>
          <p:cNvCxnSpPr>
            <a:endCxn id="23" idx="0"/>
          </p:cNvCxnSpPr>
          <p:nvPr/>
        </p:nvCxnSpPr>
        <p:spPr>
          <a:xfrm>
            <a:off x="7751074" y="4550540"/>
            <a:ext cx="0" cy="9604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35"/>
          <p:cNvSpPr txBox="1"/>
          <p:nvPr/>
        </p:nvSpPr>
        <p:spPr>
          <a:xfrm>
            <a:off x="7349502" y="4158910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rx.c0.data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97912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41714" y="0"/>
            <a:ext cx="9200133" cy="866180"/>
          </a:xfrm>
        </p:spPr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06237" y="6510169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77947" y="3659092"/>
            <a:ext cx="7966563" cy="1772445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Read request from software specified by assertion of c0.mmioRdValid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Corresponding address and transaction ID (</a:t>
            </a:r>
            <a:r>
              <a:rPr lang="en-US" sz="1600" b="0" dirty="0" err="1"/>
              <a:t>tid</a:t>
            </a:r>
            <a:r>
              <a:rPr lang="en-US" sz="1600" b="0" dirty="0"/>
              <a:t>) provided during same cycle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FPGA responds by asserting c2.mmioRdValid when the corresponding read data is available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In same cycle, FPGA provides transaction ID to specify which read request is being responded to (in case of multiple pending requests), along with read data</a:t>
            </a:r>
          </a:p>
          <a:p>
            <a:pPr marL="223234" indent="0">
              <a:spcBef>
                <a:spcPts val="600"/>
              </a:spcBef>
              <a:buNone/>
            </a:pPr>
            <a:endParaRPr lang="en-US" sz="1600" b="0" dirty="0"/>
          </a:p>
          <a:p>
            <a:pPr>
              <a:spcBef>
                <a:spcPts val="600"/>
              </a:spcBef>
            </a:pPr>
            <a:endParaRPr lang="en-US" sz="16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48" y="1043363"/>
            <a:ext cx="7548113" cy="241868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340125" y="5470416"/>
            <a:ext cx="7966563" cy="619489"/>
          </a:xfrm>
          <a:prstGeom prst="rect">
            <a:avLst/>
          </a:prstGeom>
        </p:spPr>
        <p:txBody>
          <a:bodyPr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1600" b="0" dirty="0"/>
              <a:t>*c0.hdr.address and c0.hdr.tid don’t directly exist in the interface</a:t>
            </a:r>
          </a:p>
          <a:p>
            <a:pPr lvl="1">
              <a:spcBef>
                <a:spcPts val="600"/>
              </a:spcBef>
            </a:pPr>
            <a:r>
              <a:rPr lang="en-US" sz="1400" b="0" dirty="0"/>
              <a:t>c0.hdr is overloaded for different uses, will explain in later slides</a:t>
            </a:r>
          </a:p>
          <a:p>
            <a:pPr lvl="1">
              <a:spcBef>
                <a:spcPts val="600"/>
              </a:spcBef>
            </a:pPr>
            <a:endParaRPr lang="en-US" sz="1400" b="0" dirty="0"/>
          </a:p>
          <a:p>
            <a:endParaRPr lang="en-US" sz="1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9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70700" y="0"/>
            <a:ext cx="9171147" cy="866180"/>
          </a:xfrm>
        </p:spPr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06237" y="6510169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00" y="964096"/>
            <a:ext cx="8440101" cy="237542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875953" y="3437437"/>
            <a:ext cx="8440101" cy="2210545"/>
          </a:xfrm>
          <a:prstGeom prst="rect">
            <a:avLst/>
          </a:prstGeom>
        </p:spPr>
        <p:txBody>
          <a:bodyPr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1800" b="0" dirty="0"/>
              <a:t>In most use cases, FPGA provides read data one cycle after request</a:t>
            </a:r>
          </a:p>
          <a:p>
            <a:pPr lvl="1"/>
            <a:r>
              <a:rPr lang="en-US" sz="1600" b="0" dirty="0"/>
              <a:t>Possible because MMIO generally accesses registers and RAMs</a:t>
            </a:r>
          </a:p>
          <a:p>
            <a:r>
              <a:rPr lang="en-US" sz="1800" b="0" dirty="0"/>
              <a:t>Figure illustrates this common use case</a:t>
            </a:r>
          </a:p>
          <a:p>
            <a:pPr lvl="1"/>
            <a:r>
              <a:rPr lang="en-US" sz="1600" b="0" dirty="0"/>
              <a:t>Allows for simpler implementation of MMIO</a:t>
            </a:r>
          </a:p>
          <a:p>
            <a:pPr lvl="1"/>
            <a:r>
              <a:rPr lang="en-US" sz="1600" b="0" dirty="0"/>
              <a:t>No need to save transaction IDs because the response is always one cycle later</a:t>
            </a:r>
          </a:p>
          <a:p>
            <a:r>
              <a:rPr lang="en-US" sz="1800" b="0" dirty="0"/>
              <a:t>Reads can be responded to out of order</a:t>
            </a:r>
          </a:p>
          <a:p>
            <a:pPr lvl="1"/>
            <a:r>
              <a:rPr lang="en-US" sz="1600" b="0" dirty="0"/>
              <a:t>But, requires buffering of transaction IDs</a:t>
            </a:r>
          </a:p>
          <a:p>
            <a:pPr lvl="1"/>
            <a:r>
              <a:rPr lang="en-US" sz="1600" b="0" dirty="0"/>
              <a:t>In most cases, best to use method illustrated here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9979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18" y="0"/>
            <a:ext cx="9214629" cy="866180"/>
          </a:xfrm>
        </p:spPr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06237" y="6510169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18" y="1559972"/>
            <a:ext cx="9123663" cy="44114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.... // Reset code omitted on slide, see code example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begin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Clear read response flag every cycle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tx.c2.mmioRdValid &lt;= 0;</a:t>
            </a:r>
          </a:p>
          <a:p>
            <a:pPr algn="l" defTabSz="457200" rtl="0" latinLnBrk="1" hangingPunct="0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Check for MMIO read request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(rx.c0.mmioRdValid ==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Respond with the TID of the request, and specify the data is valid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tx.c2.hdr.tid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mmio_hdr.tid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tx.c2.mmioRdValid &lt;= 1;</a:t>
            </a:r>
          </a:p>
          <a:p>
            <a:pPr algn="l" defTabSz="457200" rtl="0" latinLnBrk="1" hangingPunct="0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Provide the data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case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mmio_hdr.address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               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16'h0020: tx.c2.data &lt;=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	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default:  tx.c2.data &lt;= 64'h0; // Return 0 for invalid addresses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04234" y="1140472"/>
            <a:ext cx="8183538" cy="839001"/>
          </a:xfrm>
        </p:spPr>
        <p:txBody>
          <a:bodyPr/>
          <a:lstStyle/>
          <a:p>
            <a:r>
              <a:rPr lang="en-US" sz="2000" dirty="0"/>
              <a:t>Example: read from 64-bit register </a:t>
            </a:r>
            <a:r>
              <a:rPr lang="en-US" sz="2000" i="1" dirty="0" err="1"/>
              <a:t>user_reg</a:t>
            </a:r>
            <a:r>
              <a:rPr lang="en-US" sz="2000" dirty="0"/>
              <a:t> mapped to </a:t>
            </a:r>
            <a:r>
              <a:rPr lang="en-US" sz="2000" dirty="0" err="1"/>
              <a:t>addr</a:t>
            </a:r>
            <a:r>
              <a:rPr lang="en-US" sz="2000" dirty="0"/>
              <a:t> 0x0020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8761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06237" y="6510169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27597" y="987998"/>
            <a:ext cx="8743368" cy="966031"/>
          </a:xfrm>
        </p:spPr>
        <p:txBody>
          <a:bodyPr/>
          <a:lstStyle/>
          <a:p>
            <a:r>
              <a:rPr lang="en-US" sz="2000" dirty="0"/>
              <a:t>Synthesized circuit</a:t>
            </a:r>
          </a:p>
          <a:p>
            <a:pPr lvl="1"/>
            <a:r>
              <a:rPr lang="en-US" sz="1600" dirty="0"/>
              <a:t>Non-blocking assignments on rising edge of </a:t>
            </a:r>
            <a:r>
              <a:rPr lang="en-US" sz="1600" dirty="0" err="1"/>
              <a:t>clk</a:t>
            </a:r>
            <a:r>
              <a:rPr lang="en-US" sz="1600" dirty="0"/>
              <a:t> creates registers</a:t>
            </a:r>
          </a:p>
          <a:p>
            <a:pPr lvl="1"/>
            <a:r>
              <a:rPr lang="en-US" sz="1600" dirty="0"/>
              <a:t>Registers conveniently delay TID and </a:t>
            </a:r>
            <a:r>
              <a:rPr lang="en-US" sz="1600" dirty="0" err="1"/>
              <a:t>mmioRdValid</a:t>
            </a:r>
            <a:r>
              <a:rPr lang="en-US" sz="1600" dirty="0"/>
              <a:t> by a cycle</a:t>
            </a:r>
          </a:p>
          <a:p>
            <a:pPr lvl="1"/>
            <a:r>
              <a:rPr lang="en-US" sz="1600" dirty="0"/>
              <a:t>Encoder selects mux input to store in tx.c2.data register based on MMIO address</a:t>
            </a:r>
          </a:p>
          <a:p>
            <a:pPr lvl="1"/>
            <a:r>
              <a:rPr lang="en-US" sz="1600" dirty="0"/>
              <a:t>Combine with MMIO write code to define input to </a:t>
            </a:r>
            <a:r>
              <a:rPr lang="en-US" sz="1600" dirty="0" err="1"/>
              <a:t>user_reg</a:t>
            </a:r>
            <a:r>
              <a:rPr lang="en-US" sz="1600" dirty="0"/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4710" y="3454044"/>
            <a:ext cx="1055802" cy="379591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user_reg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278730" y="3406520"/>
            <a:ext cx="876694" cy="45720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=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62708" y="2901616"/>
            <a:ext cx="0" cy="5049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/>
          <p:nvPr/>
        </p:nvCxnSpPr>
        <p:spPr>
          <a:xfrm>
            <a:off x="4006994" y="3228812"/>
            <a:ext cx="0" cy="1777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12"/>
          <p:cNvSpPr txBox="1"/>
          <p:nvPr/>
        </p:nvSpPr>
        <p:spPr>
          <a:xfrm>
            <a:off x="2658894" y="2532899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mmio_hdr.address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" name="TextBox 15"/>
          <p:cNvSpPr txBox="1"/>
          <p:nvPr/>
        </p:nvSpPr>
        <p:spPr>
          <a:xfrm>
            <a:off x="3685783" y="2901616"/>
            <a:ext cx="8007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0x0020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473938" y="5121513"/>
            <a:ext cx="1469599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18"/>
          <p:cNvSpPr txBox="1"/>
          <p:nvPr/>
        </p:nvSpPr>
        <p:spPr>
          <a:xfrm>
            <a:off x="2604987" y="4920369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rx.c0.mmioRdValid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6" name="Elbow Connector 45"/>
          <p:cNvCxnSpPr>
            <a:stCxn id="32" idx="2"/>
          </p:cNvCxnSpPr>
          <p:nvPr/>
        </p:nvCxnSpPr>
        <p:spPr>
          <a:xfrm rot="16200000" flipH="1">
            <a:off x="3669279" y="3911517"/>
            <a:ext cx="385514" cy="289919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27"/>
          <p:cNvSpPr txBox="1"/>
          <p:nvPr/>
        </p:nvSpPr>
        <p:spPr>
          <a:xfrm>
            <a:off x="5057697" y="4745963"/>
            <a:ext cx="80779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enable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8" name="Straight Arrow Connector 47"/>
          <p:cNvCxnSpPr>
            <a:stCxn id="53" idx="0"/>
            <a:endCxn id="49" idx="0"/>
          </p:cNvCxnSpPr>
          <p:nvPr/>
        </p:nvCxnSpPr>
        <p:spPr>
          <a:xfrm>
            <a:off x="6744310" y="4650917"/>
            <a:ext cx="2507" cy="26945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 48"/>
          <p:cNvSpPr/>
          <p:nvPr/>
        </p:nvSpPr>
        <p:spPr>
          <a:xfrm>
            <a:off x="5934510" y="4920370"/>
            <a:ext cx="1624614" cy="410369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tx.c2.data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588367" y="4249232"/>
            <a:ext cx="1412243" cy="419973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Encoder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Trapezoid 52"/>
          <p:cNvSpPr/>
          <p:nvPr/>
        </p:nvSpPr>
        <p:spPr>
          <a:xfrm rot="10800000">
            <a:off x="5865489" y="4260313"/>
            <a:ext cx="1757643" cy="390604"/>
          </a:xfrm>
          <a:prstGeom prst="trapezoid">
            <a:avLst>
              <a:gd name="adj" fmla="val 69479"/>
            </a:avLst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defTabSz="584200" rtl="0" latinLnBrk="1" hangingPunct="0"/>
            <a:endParaRPr lang="en-US" sz="18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" name="Straight Arrow Connector 53"/>
          <p:cNvCxnSpPr>
            <a:stCxn id="52" idx="3"/>
            <a:endCxn id="53" idx="3"/>
          </p:cNvCxnSpPr>
          <p:nvPr/>
        </p:nvCxnSpPr>
        <p:spPr>
          <a:xfrm flipV="1">
            <a:off x="5000610" y="4455615"/>
            <a:ext cx="1000573" cy="36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25"/>
          <p:cNvSpPr txBox="1"/>
          <p:nvPr/>
        </p:nvSpPr>
        <p:spPr>
          <a:xfrm>
            <a:off x="4318258" y="3305495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8" name="TextBox 33"/>
          <p:cNvSpPr txBox="1"/>
          <p:nvPr/>
        </p:nvSpPr>
        <p:spPr>
          <a:xfrm>
            <a:off x="4259900" y="3721243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TextBox 34"/>
          <p:cNvSpPr txBox="1"/>
          <p:nvPr/>
        </p:nvSpPr>
        <p:spPr>
          <a:xfrm>
            <a:off x="6728858" y="3345226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0" name="Elbow Connector 59"/>
          <p:cNvCxnSpPr>
            <a:stCxn id="31" idx="2"/>
          </p:cNvCxnSpPr>
          <p:nvPr/>
        </p:nvCxnSpPr>
        <p:spPr>
          <a:xfrm rot="16200000" flipH="1">
            <a:off x="5978770" y="3927476"/>
            <a:ext cx="426679" cy="238996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Rectangle 60"/>
          <p:cNvSpPr/>
          <p:nvPr/>
        </p:nvSpPr>
        <p:spPr>
          <a:xfrm>
            <a:off x="7897549" y="4920370"/>
            <a:ext cx="1615587" cy="410369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defTabSz="584200" rtl="0" latinLnBrk="1" hangingPunct="0"/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</a:rPr>
              <a:t>tx.c2.hdr.tid</a:t>
            </a:r>
            <a:endParaRPr lang="en-US" sz="2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8705343" y="4609556"/>
            <a:ext cx="0" cy="3108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TextBox 44"/>
          <p:cNvSpPr txBox="1"/>
          <p:nvPr/>
        </p:nvSpPr>
        <p:spPr>
          <a:xfrm>
            <a:off x="8151033" y="4241744"/>
            <a:ext cx="131112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000000"/>
                </a:solidFill>
              </a:rPr>
              <a:t>mmio_hdr.tid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78269" y="5520930"/>
            <a:ext cx="2368877" cy="410369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defTabSz="584200" rtl="0" latinLnBrk="1" hangingPunct="0"/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</a:rPr>
              <a:t>tx.c2.mmioRdValid</a:t>
            </a:r>
            <a:endParaRPr lang="en-US" sz="2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>
            <a:off x="3460200" y="5269182"/>
            <a:ext cx="2508" cy="25174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Rectangle 65"/>
          <p:cNvSpPr/>
          <p:nvPr/>
        </p:nvSpPr>
        <p:spPr>
          <a:xfrm>
            <a:off x="7130253" y="6411478"/>
            <a:ext cx="711934" cy="245077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67" name="TextBox 56"/>
          <p:cNvSpPr txBox="1"/>
          <p:nvPr/>
        </p:nvSpPr>
        <p:spPr>
          <a:xfrm>
            <a:off x="7897549" y="6335762"/>
            <a:ext cx="252344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register (</a:t>
            </a: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clk</a:t>
            </a: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not shown)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08601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06237" y="6510169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727597" y="1013502"/>
            <a:ext cx="8440101" cy="1966668"/>
          </a:xfrm>
          <a:prstGeom prst="rect">
            <a:avLst/>
          </a:prstGeom>
        </p:spPr>
        <p:txBody>
          <a:bodyPr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000" b="0" dirty="0"/>
              <a:t>AFUs require several MMIO addresses to return specific information</a:t>
            </a:r>
          </a:p>
          <a:p>
            <a:pPr lvl="1"/>
            <a:r>
              <a:rPr lang="en-US" sz="1600" b="0" dirty="0"/>
              <a:t>AFU ID must be generated with </a:t>
            </a:r>
            <a:r>
              <a:rPr lang="en-US" sz="1600" b="0" dirty="0" err="1"/>
              <a:t>uuidgen</a:t>
            </a:r>
            <a:r>
              <a:rPr lang="en-US" sz="1600" b="0" dirty="0"/>
              <a:t> and specified in AFU’s JSON file</a:t>
            </a:r>
          </a:p>
          <a:p>
            <a:pPr lvl="1"/>
            <a:r>
              <a:rPr lang="en-US" sz="1600" b="0" dirty="0"/>
              <a:t>OPAE </a:t>
            </a:r>
            <a:r>
              <a:rPr lang="en-US" sz="1600" b="0" dirty="0" err="1"/>
              <a:t>afu_json_mgr</a:t>
            </a:r>
            <a:r>
              <a:rPr lang="en-US" sz="1600" b="0" dirty="0"/>
              <a:t> script extracts UUID from JSON file into </a:t>
            </a:r>
            <a:r>
              <a:rPr lang="en-US" sz="1600" b="0" dirty="0" err="1"/>
              <a:t>afu_json_info.vh</a:t>
            </a:r>
            <a:endParaRPr lang="en-US" sz="1600" b="0" dirty="0"/>
          </a:p>
          <a:p>
            <a:pPr lvl="1"/>
            <a:r>
              <a:rPr lang="en-US" sz="1600" b="0" dirty="0"/>
              <a:t>After </a:t>
            </a:r>
            <a:r>
              <a:rPr lang="en-US" sz="1600" b="0" dirty="0" err="1"/>
              <a:t>afu_json_info.vh</a:t>
            </a:r>
            <a:r>
              <a:rPr lang="en-US" sz="1600" b="0" dirty="0"/>
              <a:t> is generated, can directly use constants in header file</a:t>
            </a:r>
          </a:p>
          <a:p>
            <a:pPr lvl="2"/>
            <a:r>
              <a:rPr lang="en-US" sz="1600" b="0" dirty="0"/>
              <a:t>e.g. logic [127:0] </a:t>
            </a:r>
            <a:r>
              <a:rPr lang="en-US" sz="1600" b="0" dirty="0" err="1"/>
              <a:t>afu_id</a:t>
            </a:r>
            <a:r>
              <a:rPr lang="en-US" sz="1600" b="0" dirty="0"/>
              <a:t> = `AFU_ACCEL_UUID;</a:t>
            </a:r>
          </a:p>
          <a:p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1088571" y="2907040"/>
            <a:ext cx="5191510" cy="24724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mmio_hdr.address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AFU header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16'h0000: tx.c2.data &lt;= {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4'b0001, // Feature type = AFU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8'b0,    // reserved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4'b0,    //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minor revision = 0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7'b0,    // reserved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1'b1,    // end of DFH list = 1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24'b0,   // next DFH offset = 0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4'b0,    //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major revision = 0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12'b0    // feature ID = 0 };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04007" y="3262585"/>
            <a:ext cx="4491010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AFU_ID_L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16'h0002: tx.c2.data &lt;=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[63:0];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AFU_ID_H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16'h0004: tx.c2.data &lt;=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[127:64];</a:t>
            </a:r>
          </a:p>
          <a:p>
            <a:pPr algn="l" defTabSz="457200" rtl="0" latinLnBrk="1" hangingPunct="0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DFH_RSVD0 and DFH_RSVD1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16'h0006: tx.c2.data &lt;= 64'h0;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16'h0008: tx.c2.data &lt;= 64'h0;</a:t>
            </a:r>
          </a:p>
        </p:txBody>
      </p:sp>
      <p:cxnSp>
        <p:nvCxnSpPr>
          <p:cNvPr id="39" name="Elbow Connector 38"/>
          <p:cNvCxnSpPr>
            <a:stCxn id="36" idx="2"/>
            <a:endCxn id="38" idx="0"/>
          </p:cNvCxnSpPr>
          <p:nvPr/>
        </p:nvCxnSpPr>
        <p:spPr>
          <a:xfrm rot="5400000" flipH="1" flipV="1">
            <a:off x="5308455" y="1638456"/>
            <a:ext cx="2116927" cy="5365186"/>
          </a:xfrm>
          <a:prstGeom prst="bentConnector5">
            <a:avLst>
              <a:gd name="adj1" fmla="val -10799"/>
              <a:gd name="adj2" fmla="val 53264"/>
              <a:gd name="adj3" fmla="val 110799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24539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06237" y="6510169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105989" y="1013501"/>
            <a:ext cx="10580914" cy="3419161"/>
          </a:xfrm>
          <a:prstGeom prst="rect">
            <a:avLst/>
          </a:prstGeom>
        </p:spPr>
        <p:txBody>
          <a:bodyPr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512597" indent="-457200">
              <a:buFont typeface="+mj-lt"/>
              <a:buAutoNum type="arabicParenR"/>
            </a:pPr>
            <a:r>
              <a:rPr lang="en-US" sz="2400" b="0" dirty="0" smtClean="0"/>
              <a:t>Specify AFU information in JSON configuration file</a:t>
            </a:r>
          </a:p>
          <a:p>
            <a:pPr marL="512597" indent="-457200">
              <a:buFont typeface="+mj-lt"/>
              <a:buAutoNum type="arabicParenR"/>
            </a:pPr>
            <a:r>
              <a:rPr lang="en-US" sz="2400" b="0" dirty="0" smtClean="0"/>
              <a:t>Assign user registers addresses within the FPGA address space</a:t>
            </a:r>
          </a:p>
          <a:p>
            <a:pPr marL="798347" lvl="1" indent="-457200"/>
            <a:r>
              <a:rPr lang="en-US" sz="1800" b="0" dirty="0" smtClean="0"/>
              <a:t>64-bit transfers must be supported</a:t>
            </a:r>
          </a:p>
          <a:p>
            <a:pPr marL="798347" lvl="1" indent="-457200"/>
            <a:r>
              <a:rPr lang="en-US" sz="1800" b="0" dirty="0" smtClean="0"/>
              <a:t>32-bit transfers are optional</a:t>
            </a:r>
          </a:p>
          <a:p>
            <a:pPr marL="798347" lvl="1" indent="-457200"/>
            <a:r>
              <a:rPr lang="en-US" sz="1800" b="0" dirty="0" smtClean="0"/>
              <a:t>64-bit transfers must use even addresses</a:t>
            </a:r>
          </a:p>
          <a:p>
            <a:pPr marL="512597" indent="-457200">
              <a:buFont typeface="+mj-lt"/>
              <a:buAutoNum type="arabicParenR"/>
            </a:pPr>
            <a:r>
              <a:rPr lang="en-US" sz="2400" b="0" dirty="0" smtClean="0"/>
              <a:t>Every AFU must implement MMIO reads to specify AFU information</a:t>
            </a:r>
          </a:p>
          <a:p>
            <a:pPr marL="512597" indent="-457200">
              <a:buFont typeface="+mj-lt"/>
              <a:buAutoNum type="arabicParenR"/>
            </a:pPr>
            <a:r>
              <a:rPr lang="en-US" sz="2400" b="0" dirty="0" smtClean="0"/>
              <a:t>MMIO reads can be handled across multiple cycles, and out of order</a:t>
            </a:r>
          </a:p>
          <a:p>
            <a:pPr marL="798347" lvl="1" indent="-457200"/>
            <a:r>
              <a:rPr lang="en-US" sz="1800" b="0" dirty="0" smtClean="0"/>
              <a:t>Read logic simplified when responding within a single cycle</a:t>
            </a:r>
          </a:p>
          <a:p>
            <a:pPr marL="798347" lvl="1" indent="-457200"/>
            <a:r>
              <a:rPr lang="en-US" sz="1800" b="0" dirty="0" smtClean="0"/>
              <a:t>Delay </a:t>
            </a:r>
            <a:r>
              <a:rPr lang="en-US" sz="1800" b="0" dirty="0" err="1" smtClean="0"/>
              <a:t>mmioRdValid</a:t>
            </a:r>
            <a:r>
              <a:rPr lang="en-US" sz="1800" b="0" dirty="0"/>
              <a:t> </a:t>
            </a:r>
            <a:r>
              <a:rPr lang="en-US" sz="1800" b="0" dirty="0" smtClean="0"/>
              <a:t>and transaction ID by one cycle with a register</a:t>
            </a:r>
            <a:endParaRPr lang="en-US" b="0" dirty="0" smtClean="0"/>
          </a:p>
          <a:p>
            <a:pPr marL="512597" indent="-457200">
              <a:buFont typeface="+mj-lt"/>
              <a:buAutoNum type="arabicParenR"/>
            </a:pPr>
            <a:r>
              <a:rPr lang="en-US" sz="2400" b="0" dirty="0" smtClean="0"/>
              <a:t>MMIO writes must be handled in the cycle they show up</a:t>
            </a:r>
          </a:p>
          <a:p>
            <a:endParaRPr lang="en-US" sz="2400" b="0" dirty="0" smtClean="0"/>
          </a:p>
          <a:p>
            <a:r>
              <a:rPr lang="en-US" sz="2400" b="0" dirty="0" smtClean="0"/>
              <a:t>See </a:t>
            </a:r>
            <a:r>
              <a:rPr lang="en-US" sz="2400" b="0" dirty="0" err="1"/>
              <a:t>ccip_mmio</a:t>
            </a:r>
            <a:r>
              <a:rPr lang="en-US" sz="2400" b="0" dirty="0"/>
              <a:t> </a:t>
            </a:r>
            <a:r>
              <a:rPr lang="en-US" sz="2400" b="0" dirty="0" smtClean="0"/>
              <a:t>example code for all details:</a:t>
            </a:r>
            <a:endParaRPr lang="en-US" sz="2400" b="0" dirty="0"/>
          </a:p>
          <a:p>
            <a:pPr lvl="1"/>
            <a:r>
              <a:rPr lang="en-US" sz="1600" b="0" dirty="0">
                <a:hlinkClick r:id="rId2"/>
              </a:rPr>
              <a:t>https://</a:t>
            </a:r>
            <a:r>
              <a:rPr lang="en-US" sz="1600" b="0" dirty="0" smtClean="0">
                <a:hlinkClick r:id="rId2"/>
              </a:rPr>
              <a:t>github.com/ARC-Lab-UF/intel-training-modules/tree/master/RTL/examples/ccip_mmio</a:t>
            </a:r>
            <a:endParaRPr lang="en-US" sz="1600" b="0" dirty="0"/>
          </a:p>
          <a:p>
            <a:pPr marL="55397" indent="0">
              <a:buNone/>
            </a:pPr>
            <a:endParaRPr lang="en-US" sz="2400" b="0" dirty="0" smtClean="0"/>
          </a:p>
          <a:p>
            <a:pPr marL="55397" indent="0">
              <a:buNone/>
            </a:pPr>
            <a:endParaRPr lang="en-US" sz="2400" b="0" dirty="0"/>
          </a:p>
          <a:p>
            <a:pPr marL="512597" indent="-457200">
              <a:buFont typeface="+mj-lt"/>
              <a:buAutoNum type="arabicParenR"/>
            </a:pPr>
            <a:endParaRPr lang="en-US" sz="2400" b="0" dirty="0" smtClean="0"/>
          </a:p>
          <a:p>
            <a:endParaRPr lang="en-US" sz="1800" b="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0631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4" y="1187186"/>
            <a:ext cx="4559825" cy="3906917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4" y="1052006"/>
            <a:ext cx="4661011" cy="5078791"/>
          </a:xfrm>
        </p:spPr>
        <p:txBody>
          <a:bodyPr/>
          <a:lstStyle/>
          <a:p>
            <a:r>
              <a:rPr lang="en-US" sz="2000" dirty="0"/>
              <a:t>FPGA-implemented functions: </a:t>
            </a:r>
            <a:r>
              <a:rPr lang="en-US" sz="2000" i="1" dirty="0"/>
              <a:t>Acceleration </a:t>
            </a:r>
            <a:r>
              <a:rPr lang="en-US" sz="2000" i="1" dirty="0" smtClean="0"/>
              <a:t>Functional </a:t>
            </a:r>
            <a:r>
              <a:rPr lang="en-US" sz="2000" i="1" dirty="0"/>
              <a:t>Units (AFUs)</a:t>
            </a:r>
            <a:endParaRPr lang="en-US" sz="1600" i="1" dirty="0"/>
          </a:p>
          <a:p>
            <a:r>
              <a:rPr lang="en-US" sz="2000" dirty="0"/>
              <a:t>These slides will demonstrate:</a:t>
            </a:r>
          </a:p>
          <a:p>
            <a:pPr lvl="1"/>
            <a:r>
              <a:rPr lang="en-US" sz="1800" dirty="0"/>
              <a:t>How to create AFUs with RTL code</a:t>
            </a:r>
          </a:p>
          <a:p>
            <a:pPr lvl="1"/>
            <a:r>
              <a:rPr lang="en-US" sz="1800" dirty="0"/>
              <a:t>Basic AFU requirements</a:t>
            </a:r>
          </a:p>
          <a:p>
            <a:pPr lvl="1"/>
            <a:r>
              <a:rPr lang="en-US" sz="1800" dirty="0"/>
              <a:t>AFU communication with </a:t>
            </a:r>
            <a:r>
              <a:rPr lang="en-US" sz="1800" dirty="0" smtClean="0"/>
              <a:t>processor</a:t>
            </a:r>
            <a:endParaRPr lang="en-US" sz="1800" dirty="0"/>
          </a:p>
          <a:p>
            <a:pPr lvl="2"/>
            <a:r>
              <a:rPr lang="en-US" sz="1600" dirty="0"/>
              <a:t>Using memory-mapped I/O</a:t>
            </a:r>
          </a:p>
          <a:p>
            <a:pPr lvl="2"/>
            <a:r>
              <a:rPr lang="en-US" sz="1600" dirty="0"/>
              <a:t>FPGA can also read/write </a:t>
            </a:r>
            <a:r>
              <a:rPr lang="en-US" sz="1600" dirty="0" smtClean="0"/>
              <a:t>processor </a:t>
            </a:r>
            <a:r>
              <a:rPr lang="en-US" sz="1600" dirty="0"/>
              <a:t>memory (not covered in these slides)</a:t>
            </a:r>
          </a:p>
          <a:p>
            <a:r>
              <a:rPr lang="en-US" sz="2000" dirty="0"/>
              <a:t>Will focus on RTL issues</a:t>
            </a:r>
          </a:p>
          <a:p>
            <a:pPr lvl="1"/>
            <a:r>
              <a:rPr lang="en-US" sz="1800" dirty="0"/>
              <a:t>OPAE software API discussed in another video</a:t>
            </a:r>
          </a:p>
          <a:p>
            <a:r>
              <a:rPr lang="en-US" sz="2000" dirty="0"/>
              <a:t>Code examples and exercises provided to expand on </a:t>
            </a:r>
            <a:r>
              <a:rPr lang="en-US" sz="2000" dirty="0" smtClean="0"/>
              <a:t>slides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hlinkClick r:id="rId4"/>
              </a:rPr>
              <a:t>https://github.com/ARC-Lab-UF/intel-training-modules/tree/master/RTL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839015" y="5283788"/>
            <a:ext cx="33664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>
              <a:defRPr/>
            </a:pPr>
            <a:r>
              <a:rPr lang="en-US" sz="1200" i="1" dirty="0">
                <a:solidFill>
                  <a:srgbClr val="000000"/>
                </a:solidFill>
              </a:rPr>
              <a:t>*image from Intel Acceleration Stack Quick Start Guide for Intel® Programmable Acceleration    Card with Intel® </a:t>
            </a:r>
            <a:r>
              <a:rPr lang="en-US" sz="1200" i="1" dirty="0" err="1">
                <a:solidFill>
                  <a:srgbClr val="000000"/>
                </a:solidFill>
              </a:rPr>
              <a:t>Arria</a:t>
            </a:r>
            <a:r>
              <a:rPr lang="en-US" sz="1200" i="1" dirty="0">
                <a:solidFill>
                  <a:srgbClr val="000000"/>
                </a:solidFill>
              </a:rPr>
              <a:t>® 10 GX FPGA</a:t>
            </a:r>
          </a:p>
        </p:txBody>
      </p:sp>
    </p:spTree>
    <p:extLst>
      <p:ext uri="{BB962C8B-B14F-4D97-AF65-F5344CB8AC3E}">
        <p14:creationId xmlns:p14="http://schemas.microsoft.com/office/powerpoint/2010/main" val="3417049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AFU RTL Design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384662" y="1116013"/>
            <a:ext cx="10711543" cy="5078791"/>
          </a:xfrm>
        </p:spPr>
        <p:txBody>
          <a:bodyPr/>
          <a:lstStyle/>
          <a:p>
            <a:r>
              <a:rPr lang="en-US" sz="2400" dirty="0"/>
              <a:t>Designer responsibilities:</a:t>
            </a:r>
          </a:p>
          <a:p>
            <a:pPr lvl="1"/>
            <a:r>
              <a:rPr lang="en-US" sz="2000" dirty="0"/>
              <a:t>Identify what function to accelerate</a:t>
            </a:r>
          </a:p>
          <a:p>
            <a:pPr lvl="1"/>
            <a:r>
              <a:rPr lang="en-US" sz="2000" dirty="0"/>
              <a:t>Identify potential parallelism in function </a:t>
            </a:r>
          </a:p>
          <a:p>
            <a:pPr lvl="2"/>
            <a:r>
              <a:rPr lang="en-US" sz="1600" dirty="0"/>
              <a:t>For FPGAs, usually “deep” pipeline parallelism for streaming data</a:t>
            </a:r>
          </a:p>
          <a:p>
            <a:pPr lvl="2"/>
            <a:r>
              <a:rPr lang="en-US" sz="1600" dirty="0"/>
              <a:t>Pipelines take multiple cycles to produce output, but can start new inputs before previous </a:t>
            </a:r>
            <a:r>
              <a:rPr lang="en-US" sz="1600" dirty="0" smtClean="0"/>
              <a:t>output</a:t>
            </a:r>
            <a:endParaRPr lang="en-US" sz="1600" dirty="0"/>
          </a:p>
          <a:p>
            <a:pPr lvl="2"/>
            <a:r>
              <a:rPr lang="en-US" sz="1600" dirty="0"/>
              <a:t>Works well with data “streams,” where inputs arrive continuously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parallel circuit in a hardware-description language</a:t>
            </a:r>
          </a:p>
          <a:p>
            <a:pPr lvl="2"/>
            <a:r>
              <a:rPr lang="en-US" sz="1600" dirty="0" err="1"/>
              <a:t>SystemVerilog</a:t>
            </a:r>
            <a:r>
              <a:rPr lang="en-US" sz="1600" dirty="0"/>
              <a:t>, Verilog, VHDL</a:t>
            </a:r>
          </a:p>
          <a:p>
            <a:pPr lvl="1"/>
            <a:r>
              <a:rPr lang="en-US" sz="2000" dirty="0"/>
              <a:t>Test and verify AFU functionality and performance</a:t>
            </a:r>
          </a:p>
          <a:p>
            <a:pPr lvl="1"/>
            <a:r>
              <a:rPr lang="en-US" sz="2000" dirty="0"/>
              <a:t>Integrate AFU into software</a:t>
            </a:r>
          </a:p>
          <a:p>
            <a:r>
              <a:rPr lang="en-US" sz="2400" dirty="0"/>
              <a:t>Intel APIs, libraries, tools</a:t>
            </a:r>
          </a:p>
          <a:p>
            <a:pPr lvl="1"/>
            <a:r>
              <a:rPr lang="en-US" sz="2000" dirty="0" smtClean="0"/>
              <a:t>OPAE (Open Programmable Acceleration Layer): </a:t>
            </a:r>
            <a:r>
              <a:rPr lang="en-US" sz="2000" dirty="0"/>
              <a:t>software API for </a:t>
            </a:r>
            <a:r>
              <a:rPr lang="en-US" sz="2000" dirty="0" smtClean="0"/>
              <a:t>AFU communication</a:t>
            </a:r>
            <a:endParaRPr lang="en-US" sz="2000" dirty="0"/>
          </a:p>
          <a:p>
            <a:pPr lvl="1"/>
            <a:r>
              <a:rPr lang="en-US" sz="2000" dirty="0"/>
              <a:t>ASE (AFU Simulation Environment): hardware/software co-simulation</a:t>
            </a:r>
          </a:p>
          <a:p>
            <a:pPr lvl="1"/>
            <a:r>
              <a:rPr lang="en-US" sz="2000" dirty="0" err="1"/>
              <a:t>Quartus</a:t>
            </a:r>
            <a:r>
              <a:rPr lang="en-US" sz="2000" dirty="0"/>
              <a:t>: RTL synthesis, placement-and-routing, timing closure</a:t>
            </a:r>
          </a:p>
          <a:p>
            <a:pPr marL="461962" lvl="1" indent="0">
              <a:buNone/>
            </a:pPr>
            <a:r>
              <a:rPr lang="en-US" sz="20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514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AFU Top-Level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727597" y="1078992"/>
            <a:ext cx="8743368" cy="64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000" dirty="0"/>
              <a:t>AFU interface provided in ccip_std_afu.sv</a:t>
            </a:r>
          </a:p>
          <a:p>
            <a:pPr lvl="1"/>
            <a:r>
              <a:rPr lang="en-US" sz="1600" dirty="0"/>
              <a:t>Clocks</a:t>
            </a:r>
          </a:p>
          <a:p>
            <a:pPr lvl="1"/>
            <a:r>
              <a:rPr lang="en-US" sz="1600" dirty="0"/>
              <a:t>Reset and status</a:t>
            </a:r>
          </a:p>
          <a:p>
            <a:pPr lvl="1"/>
            <a:r>
              <a:rPr lang="en-US" sz="1600" dirty="0"/>
              <a:t>CCI-P structure for communication with host processor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7598" y="2328066"/>
            <a:ext cx="8940403" cy="3765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ccip_std_afu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CCI-P Clocks and Resets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// Primary CCI-P interface clock.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pClkDiv2,             // Aligned,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divided by 2.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pClkDiv4,             // Aligned,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divided by 4.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uClk_usr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// User clock domain. 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uClk_usrDiv2,         // Aligned, user clock divided by 2.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pck_cp2af_softReset,  // CCI-P ACTIVE HIGH Soft Reset</a:t>
            </a:r>
          </a:p>
          <a:p>
            <a:pPr algn="l" defTabSz="457200" rtl="0" latinLnBrk="1" hangingPunct="0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[1:0]  pck_cp2af_pwrState,   // CCI-P AFU Power State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pck_cp2af_error,      // CCI-P Protocol Error Detected</a:t>
            </a:r>
          </a:p>
          <a:p>
            <a:pPr algn="l" defTabSz="457200" rtl="0" latinLnBrk="1" hangingPunct="0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CCI-P structures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t_if_ccip_Rx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pck_cp2af_sRx,        // CCI-P Rx Port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t_if_ccip_Tx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pck_af2cp_sTx         // CCI-P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3138504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75" y="1139627"/>
            <a:ext cx="4559825" cy="3906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006" y="0"/>
            <a:ext cx="9208841" cy="866180"/>
          </a:xfrm>
        </p:spPr>
        <p:txBody>
          <a:bodyPr/>
          <a:lstStyle/>
          <a:p>
            <a:r>
              <a:rPr lang="en-US" dirty="0"/>
              <a:t>AFU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403467" y="1060704"/>
            <a:ext cx="7076308" cy="344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000" dirty="0"/>
              <a:t>AFU exists </a:t>
            </a:r>
            <a:r>
              <a:rPr lang="en-US" sz="2000" dirty="0" smtClean="0"/>
              <a:t>in </a:t>
            </a:r>
            <a:r>
              <a:rPr lang="en-US" sz="2000" dirty="0"/>
              <a:t>partial reconfiguration (PR) </a:t>
            </a:r>
            <a:r>
              <a:rPr lang="en-US" sz="2000" dirty="0" smtClean="0"/>
              <a:t>region</a:t>
            </a:r>
            <a:endParaRPr lang="en-US" sz="2000" dirty="0"/>
          </a:p>
          <a:p>
            <a:pPr lvl="1"/>
            <a:r>
              <a:rPr lang="en-US" sz="1800" dirty="0"/>
              <a:t>AFU can be reconfigured separately from rest of the FPGA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PR regions are configured with a </a:t>
            </a:r>
            <a:r>
              <a:rPr lang="en-US" sz="2000" dirty="0" err="1"/>
              <a:t>bitstream</a:t>
            </a:r>
            <a:endParaRPr lang="en-US" sz="2000" dirty="0"/>
          </a:p>
          <a:p>
            <a:pPr lvl="1"/>
            <a:r>
              <a:rPr lang="en-US" sz="1800" dirty="0"/>
              <a:t>“Green” </a:t>
            </a:r>
            <a:r>
              <a:rPr lang="en-US" sz="1800" dirty="0" err="1"/>
              <a:t>bitstream</a:t>
            </a:r>
            <a:r>
              <a:rPr lang="en-US" sz="1800" dirty="0"/>
              <a:t> configures </a:t>
            </a:r>
            <a:r>
              <a:rPr lang="en-US" sz="1800" dirty="0" smtClean="0"/>
              <a:t>AFU</a:t>
            </a:r>
            <a:endParaRPr lang="en-US" sz="1800" dirty="0"/>
          </a:p>
          <a:p>
            <a:pPr lvl="1"/>
            <a:r>
              <a:rPr lang="en-US" sz="1800" dirty="0"/>
              <a:t>“Blue” </a:t>
            </a:r>
            <a:r>
              <a:rPr lang="en-US" sz="1800" dirty="0" err="1"/>
              <a:t>bitstream</a:t>
            </a:r>
            <a:r>
              <a:rPr lang="en-US" sz="1800" dirty="0"/>
              <a:t> configures </a:t>
            </a:r>
            <a:r>
              <a:rPr lang="en-US" sz="1800" dirty="0" smtClean="0"/>
              <a:t>FPGA </a:t>
            </a:r>
            <a:r>
              <a:rPr lang="en-US" sz="1800" dirty="0"/>
              <a:t>Interface Manager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PR regions require all I/O to be </a:t>
            </a:r>
            <a:r>
              <a:rPr lang="en-US" sz="2000" dirty="0" smtClean="0"/>
              <a:t>registered </a:t>
            </a:r>
            <a:endParaRPr lang="en-US" sz="2000" dirty="0"/>
          </a:p>
          <a:p>
            <a:pPr lvl="1"/>
            <a:r>
              <a:rPr lang="en-US" sz="1800" dirty="0"/>
              <a:t>Implemented by </a:t>
            </a:r>
            <a:r>
              <a:rPr lang="en-US" sz="1800" i="1" dirty="0" err="1"/>
              <a:t>ccip_interface_reg</a:t>
            </a:r>
            <a:r>
              <a:rPr lang="en-US" sz="1800" dirty="0"/>
              <a:t> </a:t>
            </a:r>
            <a:r>
              <a:rPr lang="en-US" sz="1800" dirty="0" smtClean="0"/>
              <a:t>in </a:t>
            </a:r>
            <a:r>
              <a:rPr lang="en-US" sz="1800" dirty="0"/>
              <a:t>ccip_std_afu.sv: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150" y="4011928"/>
            <a:ext cx="7303919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ccip_interface_reg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inst_green_ccip_interface_reg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.pck_cp2af_softReset_T0   (pck_cp2af_softReset),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.pck_cp2af_pwrState_T0    (pck_cp2af_pwrState),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.pck_cp2af_error_T0       (pck_cp2af_error),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.pck_cp2af_sRx_T0         (pck_cp2af_sRx),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.pck_af2cp_sTx_T0         (pck_af2cp_sTx_T0),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2786" y="5236229"/>
            <a:ext cx="33664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>
              <a:defRPr/>
            </a:pPr>
            <a:r>
              <a:rPr lang="en-US" sz="1200" i="1" dirty="0">
                <a:solidFill>
                  <a:srgbClr val="000000"/>
                </a:solidFill>
              </a:rPr>
              <a:t>*image from Intel Acceleration Stack Quick Start Guide for Intel® Programmable Acceleration    Card with Intel® </a:t>
            </a:r>
            <a:r>
              <a:rPr lang="en-US" sz="1200" i="1" dirty="0" err="1">
                <a:solidFill>
                  <a:srgbClr val="000000"/>
                </a:solidFill>
              </a:rPr>
              <a:t>Arria</a:t>
            </a:r>
            <a:r>
              <a:rPr lang="en-US" sz="1200" i="1" dirty="0">
                <a:solidFill>
                  <a:srgbClr val="000000"/>
                </a:solidFill>
              </a:rPr>
              <a:t>® 10 GX FPGA</a:t>
            </a:r>
          </a:p>
        </p:txBody>
      </p:sp>
    </p:spTree>
    <p:extLst>
      <p:ext uri="{BB962C8B-B14F-4D97-AF65-F5344CB8AC3E}">
        <p14:creationId xmlns:p14="http://schemas.microsoft.com/office/powerpoint/2010/main" val="2910123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4" y="0"/>
            <a:ext cx="9200133" cy="866180"/>
          </a:xfrm>
        </p:spPr>
        <p:txBody>
          <a:bodyPr/>
          <a:lstStyle/>
          <a:p>
            <a:r>
              <a:rPr lang="en-US" dirty="0"/>
              <a:t>AFU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40419" y="3992426"/>
            <a:ext cx="4085231" cy="1610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(pck_cp2af_softReset_T1),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(pck_cp2af_sRx_T1),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(pck_af2cp_sTx_T0)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807906" y="1306286"/>
            <a:ext cx="6466854" cy="4581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400" dirty="0"/>
              <a:t>Provided examples use simplified </a:t>
            </a:r>
            <a:r>
              <a:rPr lang="en-US" sz="2400" i="1" dirty="0" err="1"/>
              <a:t>afu</a:t>
            </a:r>
            <a:r>
              <a:rPr lang="en-US" sz="2400" dirty="0"/>
              <a:t> module (afu.sv) </a:t>
            </a:r>
          </a:p>
          <a:p>
            <a:pPr lvl="1"/>
            <a:r>
              <a:rPr lang="en-US" sz="2000" dirty="0"/>
              <a:t>Instantiated within ccip_std_afu.sv</a:t>
            </a:r>
          </a:p>
          <a:p>
            <a:pPr lvl="1"/>
            <a:r>
              <a:rPr lang="en-US" sz="2000" dirty="0"/>
              <a:t>Single clock signal, can be changed within </a:t>
            </a:r>
            <a:r>
              <a:rPr lang="en-US" sz="2000" dirty="0" err="1"/>
              <a:t>ccip_std_afu</a:t>
            </a:r>
            <a:r>
              <a:rPr lang="en-US" sz="2000" dirty="0"/>
              <a:t> to any clock</a:t>
            </a:r>
          </a:p>
          <a:p>
            <a:pPr lvl="1"/>
            <a:r>
              <a:rPr lang="en-US" sz="2000" dirty="0"/>
              <a:t>Simplified interface names </a:t>
            </a:r>
          </a:p>
          <a:p>
            <a:pPr lvl="2"/>
            <a:r>
              <a:rPr lang="en-US" sz="1600" i="1" dirty="0"/>
              <a:t>pck_cp2af_sRx</a:t>
            </a:r>
            <a:r>
              <a:rPr lang="en-US" sz="1600" dirty="0"/>
              <a:t> =&gt; </a:t>
            </a:r>
            <a:r>
              <a:rPr lang="en-US" sz="1600" i="1" dirty="0" err="1"/>
              <a:t>rx</a:t>
            </a:r>
            <a:r>
              <a:rPr lang="en-US" sz="1600" i="1" dirty="0"/>
              <a:t>, pck_af2cp_sTx</a:t>
            </a:r>
            <a:r>
              <a:rPr lang="en-US" sz="1600" dirty="0"/>
              <a:t> =&gt; </a:t>
            </a:r>
            <a:r>
              <a:rPr lang="en-US" sz="1600" i="1" dirty="0" err="1"/>
              <a:t>tx</a:t>
            </a:r>
            <a:r>
              <a:rPr lang="en-US" sz="1600" i="1" dirty="0"/>
              <a:t>, etc.</a:t>
            </a:r>
            <a:endParaRPr lang="en-US" sz="1600" dirty="0"/>
          </a:p>
          <a:p>
            <a:pPr lvl="1"/>
            <a:r>
              <a:rPr lang="en-US" sz="2000" dirty="0"/>
              <a:t>All I/O already </a:t>
            </a:r>
            <a:r>
              <a:rPr lang="en-US" sz="2000" dirty="0" smtClean="0"/>
              <a:t>registered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See </a:t>
            </a:r>
            <a:r>
              <a:rPr lang="en-US" sz="2400" dirty="0" err="1" smtClean="0"/>
              <a:t>ccip_mmio</a:t>
            </a:r>
            <a:r>
              <a:rPr lang="en-US" sz="2400" dirty="0" smtClean="0"/>
              <a:t> example in provided code:</a:t>
            </a:r>
          </a:p>
          <a:p>
            <a:pPr lvl="1"/>
            <a:r>
              <a:rPr lang="en-US" sz="2000" dirty="0">
                <a:hlinkClick r:id="rId2"/>
              </a:rPr>
              <a:t>https://github.com/ARC-Lab-UF/intel-training-modules/tree/master/RTL/examples/ccip_mmio</a:t>
            </a:r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526069" y="1425578"/>
            <a:ext cx="4011595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l" defTabSz="457200" rtl="0" latinLnBrk="1" hangingPunct="0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CCI-P signals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t_if_ccip_Rx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t_if_ccip_Tx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6068" y="1076765"/>
            <a:ext cx="323697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600" u="sng" dirty="0">
                <a:solidFill>
                  <a:srgbClr val="000000"/>
                </a:solidFill>
              </a:rPr>
              <a:t>AFU Module Definition (afu.sv)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0418" y="3643613"/>
            <a:ext cx="378681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600" u="sng" dirty="0">
                <a:solidFill>
                  <a:srgbClr val="000000"/>
                </a:solidFill>
              </a:rPr>
              <a:t>AFU Instantiation (in ccip_std_afu.sv)</a:t>
            </a:r>
          </a:p>
        </p:txBody>
      </p:sp>
    </p:spTree>
    <p:extLst>
      <p:ext uri="{BB962C8B-B14F-4D97-AF65-F5344CB8AC3E}">
        <p14:creationId xmlns:p14="http://schemas.microsoft.com/office/powerpoint/2010/main" val="1905757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006" y="0"/>
            <a:ext cx="9095630" cy="866180"/>
          </a:xfrm>
        </p:spPr>
        <p:txBody>
          <a:bodyPr/>
          <a:lstStyle/>
          <a:p>
            <a:r>
              <a:rPr lang="en-US" dirty="0" smtClean="0"/>
              <a:t>Auto-Generated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823706" y="1097280"/>
            <a:ext cx="8222502" cy="1938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000" dirty="0"/>
              <a:t>Both RTL code and C++ code require access to same information</a:t>
            </a:r>
          </a:p>
          <a:p>
            <a:pPr lvl="1"/>
            <a:r>
              <a:rPr lang="en-US" sz="1800" dirty="0"/>
              <a:t>e.g. AFU name, identifier</a:t>
            </a:r>
          </a:p>
          <a:p>
            <a:r>
              <a:rPr lang="en-US" sz="2000" dirty="0"/>
              <a:t>Shared information is specified in JSON file</a:t>
            </a:r>
          </a:p>
          <a:p>
            <a:pPr lvl="1"/>
            <a:r>
              <a:rPr lang="en-US" sz="1800" dirty="0"/>
              <a:t>Compilation, simulation, and synthesis scripts auto-generate C++ and </a:t>
            </a:r>
            <a:r>
              <a:rPr lang="en-US" sz="1800" dirty="0" err="1"/>
              <a:t>SystemVerilog</a:t>
            </a:r>
            <a:r>
              <a:rPr lang="en-US" sz="1800" dirty="0"/>
              <a:t> headers with constants</a:t>
            </a:r>
          </a:p>
          <a:p>
            <a:pPr lvl="1"/>
            <a:r>
              <a:rPr lang="en-US" sz="1800" dirty="0"/>
              <a:t>Avoids coherency problems</a:t>
            </a:r>
          </a:p>
        </p:txBody>
      </p:sp>
      <p:sp>
        <p:nvSpPr>
          <p:cNvPr id="3" name="Can 2"/>
          <p:cNvSpPr/>
          <p:nvPr/>
        </p:nvSpPr>
        <p:spPr>
          <a:xfrm>
            <a:off x="5754789" y="2886673"/>
            <a:ext cx="1505382" cy="1337548"/>
          </a:xfrm>
          <a:prstGeom prst="can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16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Data Needed </a:t>
            </a:r>
          </a:p>
          <a:p>
            <a:pPr algn="ctr" defTabSz="584200" rtl="0" latinLnBrk="1" hangingPunct="0"/>
            <a:r>
              <a:rPr lang="en-US" sz="16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by Software </a:t>
            </a:r>
          </a:p>
          <a:p>
            <a:pPr algn="ctr" defTabSz="584200" rtl="0" latinLnBrk="1" hangingPunct="0"/>
            <a:r>
              <a:rPr lang="en-US" sz="16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and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Hardware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2833730" y="5339484"/>
            <a:ext cx="3242739" cy="636667"/>
          </a:xfrm>
          <a:prstGeom prst="foldedCorner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#define AFU_ACCEL_NAME "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afu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"</a:t>
            </a:r>
          </a:p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…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6845808" y="5339484"/>
            <a:ext cx="3487240" cy="636667"/>
          </a:xfrm>
          <a:prstGeom prst="foldedCorner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`define AFU_ACCEL_NAME "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afu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"</a:t>
            </a:r>
          </a:p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15256" y="4553682"/>
            <a:ext cx="3584448" cy="3859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16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Header Generation Scripts</a:t>
            </a:r>
          </a:p>
        </p:txBody>
      </p:sp>
      <p:cxnSp>
        <p:nvCxnSpPr>
          <p:cNvPr id="15" name="Straight Arrow Connector 14"/>
          <p:cNvCxnSpPr>
            <a:stCxn id="3" idx="3"/>
            <a:endCxn id="13" idx="0"/>
          </p:cNvCxnSpPr>
          <p:nvPr/>
        </p:nvCxnSpPr>
        <p:spPr>
          <a:xfrm>
            <a:off x="6507480" y="4224221"/>
            <a:ext cx="0" cy="32946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>
            <a:stCxn id="13" idx="2"/>
            <a:endCxn id="11" idx="0"/>
          </p:cNvCxnSpPr>
          <p:nvPr/>
        </p:nvCxnSpPr>
        <p:spPr>
          <a:xfrm flipH="1">
            <a:off x="4455100" y="4939603"/>
            <a:ext cx="2052381" cy="39988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13" idx="2"/>
            <a:endCxn id="12" idx="0"/>
          </p:cNvCxnSpPr>
          <p:nvPr/>
        </p:nvCxnSpPr>
        <p:spPr>
          <a:xfrm>
            <a:off x="6507480" y="4939603"/>
            <a:ext cx="2081948" cy="39988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2833729" y="4987505"/>
            <a:ext cx="19293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afu_json_info.h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20441" y="4986803"/>
            <a:ext cx="162136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afu_json_info.vh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4120" y="3068305"/>
            <a:ext cx="167632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</a:p>
          <a:p>
            <a:pPr algn="l" defTabSz="457200" rtl="0" latinLnBrk="1" hangingPunct="0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File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30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4" y="0"/>
            <a:ext cx="9200133" cy="866180"/>
          </a:xfrm>
        </p:spPr>
        <p:txBody>
          <a:bodyPr/>
          <a:lstStyle/>
          <a:p>
            <a:r>
              <a:rPr lang="en-US" dirty="0" smtClean="0"/>
              <a:t>JSON Configuration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823706" y="1060704"/>
            <a:ext cx="8743368" cy="1938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000" dirty="0"/>
              <a:t>JSON file provides many configuration options</a:t>
            </a:r>
          </a:p>
          <a:p>
            <a:r>
              <a:rPr lang="en-US" sz="2000" dirty="0"/>
              <a:t>For tutorial example, we just need:</a:t>
            </a:r>
          </a:p>
          <a:p>
            <a:pPr lvl="1"/>
            <a:r>
              <a:rPr lang="en-US" sz="1600" dirty="0"/>
              <a:t>Accelerator name (e.g. “</a:t>
            </a:r>
            <a:r>
              <a:rPr lang="en-US" sz="1600" dirty="0" err="1"/>
              <a:t>afu</a:t>
            </a:r>
            <a:r>
              <a:rPr lang="en-US" sz="1600" dirty="0"/>
              <a:t>”)</a:t>
            </a:r>
          </a:p>
          <a:p>
            <a:pPr lvl="1"/>
            <a:r>
              <a:rPr lang="en-US" sz="1600" dirty="0"/>
              <a:t>Universally unique identifier (</a:t>
            </a:r>
            <a:r>
              <a:rPr lang="en-US" sz="1600" dirty="0" smtClean="0"/>
              <a:t>UUID</a:t>
            </a:r>
            <a:r>
              <a:rPr lang="en-US" sz="1600" dirty="0"/>
              <a:t>), produced by running </a:t>
            </a:r>
            <a:r>
              <a:rPr lang="en-US" sz="1600" i="1" dirty="0" err="1"/>
              <a:t>uuidgen</a:t>
            </a:r>
            <a:r>
              <a:rPr lang="en-US" sz="1600" dirty="0"/>
              <a:t> from command 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3706" y="2249667"/>
            <a:ext cx="8743368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"version": 1,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-image": {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"power": 0,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-top-interface":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"class": "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ccip_std_afu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"accelerator-clusters":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[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"name": "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"total-contexts": 1,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"accelerator-type-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"c8c59ff8-a22c-49f1-851f-a04c1217c7ee"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]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 defTabSz="457200" rtl="0" latinLnBrk="1" hangingPunct="0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783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4319" y="1023862"/>
            <a:ext cx="8743368" cy="4855730"/>
          </a:xfrm>
        </p:spPr>
        <p:txBody>
          <a:bodyPr/>
          <a:lstStyle/>
          <a:p>
            <a:r>
              <a:rPr lang="en-US" sz="2400" dirty="0"/>
              <a:t>Enables communication between </a:t>
            </a:r>
            <a:r>
              <a:rPr lang="en-US" sz="2400" dirty="0" smtClean="0"/>
              <a:t>processor and </a:t>
            </a:r>
            <a:r>
              <a:rPr lang="en-US" sz="2400" dirty="0"/>
              <a:t>FPGA/AFU</a:t>
            </a:r>
          </a:p>
          <a:p>
            <a:pPr lvl="1"/>
            <a:r>
              <a:rPr lang="en-US" sz="2000" dirty="0" smtClean="0"/>
              <a:t>Memory-mapped </a:t>
            </a:r>
            <a:r>
              <a:rPr lang="en-US" sz="2000" dirty="0"/>
              <a:t>I/O (MMIO)</a:t>
            </a:r>
          </a:p>
          <a:p>
            <a:pPr lvl="2"/>
            <a:r>
              <a:rPr lang="en-US" sz="1600" dirty="0"/>
              <a:t>Allows </a:t>
            </a:r>
            <a:r>
              <a:rPr lang="en-US" sz="1600" dirty="0" smtClean="0"/>
              <a:t>processor to </a:t>
            </a:r>
            <a:r>
              <a:rPr lang="en-US" sz="1600" dirty="0"/>
              <a:t>access FPGA resources</a:t>
            </a:r>
          </a:p>
          <a:p>
            <a:pPr lvl="2"/>
            <a:r>
              <a:rPr lang="en-US" sz="1600" dirty="0"/>
              <a:t>All requests initiated by </a:t>
            </a:r>
            <a:r>
              <a:rPr lang="en-US" sz="1600" dirty="0" smtClean="0"/>
              <a:t>processor, </a:t>
            </a:r>
            <a:r>
              <a:rPr lang="en-US" sz="1600" dirty="0"/>
              <a:t>FPGA responds to requests</a:t>
            </a:r>
          </a:p>
          <a:p>
            <a:pPr lvl="2"/>
            <a:r>
              <a:rPr lang="en-US" sz="1600" dirty="0"/>
              <a:t>Transfers one 32-bit or </a:t>
            </a:r>
            <a:r>
              <a:rPr lang="en-US" sz="1600" dirty="0" smtClean="0"/>
              <a:t>64-bit word</a:t>
            </a:r>
            <a:endParaRPr lang="en-US" sz="1600" dirty="0"/>
          </a:p>
          <a:p>
            <a:pPr lvl="1"/>
            <a:r>
              <a:rPr lang="en-US" sz="2000" dirty="0" smtClean="0"/>
              <a:t>FPGA </a:t>
            </a:r>
            <a:r>
              <a:rPr lang="en-US" sz="2000" dirty="0"/>
              <a:t>access to </a:t>
            </a:r>
            <a:r>
              <a:rPr lang="en-US" sz="2000" dirty="0" smtClean="0"/>
              <a:t>processor </a:t>
            </a:r>
            <a:r>
              <a:rPr lang="en-US" sz="2000" dirty="0"/>
              <a:t>memory (</a:t>
            </a:r>
            <a:r>
              <a:rPr lang="en-US" sz="2000" i="1" dirty="0"/>
              <a:t>not explained in these slides</a:t>
            </a:r>
            <a:r>
              <a:rPr lang="en-US" sz="2000" dirty="0"/>
              <a:t>)</a:t>
            </a:r>
          </a:p>
          <a:p>
            <a:pPr lvl="2"/>
            <a:r>
              <a:rPr lang="en-US" sz="1600" dirty="0"/>
              <a:t>FPGA-initiated requests to main memory of host processor</a:t>
            </a:r>
          </a:p>
          <a:p>
            <a:pPr lvl="2"/>
            <a:r>
              <a:rPr lang="en-US" sz="1600" dirty="0"/>
              <a:t>Transfers arbitrary number of cache lines</a:t>
            </a:r>
          </a:p>
          <a:p>
            <a:pPr lvl="2"/>
            <a:r>
              <a:rPr lang="en-US" sz="1600" dirty="0" smtClean="0"/>
              <a:t>Cache lines can arrive out of order</a:t>
            </a:r>
            <a:endParaRPr lang="en-US" sz="1600" dirty="0"/>
          </a:p>
          <a:p>
            <a:r>
              <a:rPr lang="en-US" sz="2400" dirty="0"/>
              <a:t>Tradeoffs</a:t>
            </a:r>
          </a:p>
          <a:p>
            <a:pPr lvl="1"/>
            <a:r>
              <a:rPr lang="en-US" sz="2000" dirty="0"/>
              <a:t>MMIO: simple to use, low </a:t>
            </a:r>
            <a:r>
              <a:rPr lang="en-US" sz="2000" dirty="0" smtClean="0"/>
              <a:t>bandwidth</a:t>
            </a:r>
            <a:endParaRPr lang="en-US" sz="2000" dirty="0"/>
          </a:p>
          <a:p>
            <a:pPr lvl="2"/>
            <a:r>
              <a:rPr lang="en-US" sz="1600" dirty="0"/>
              <a:t>Useful for control or non-streaming inputs</a:t>
            </a:r>
          </a:p>
          <a:p>
            <a:pPr lvl="1"/>
            <a:r>
              <a:rPr lang="en-US" sz="2000" dirty="0"/>
              <a:t>Host-processor memory: </a:t>
            </a:r>
            <a:r>
              <a:rPr lang="en-US" sz="2000" dirty="0" smtClean="0"/>
              <a:t>harder to </a:t>
            </a:r>
            <a:r>
              <a:rPr lang="en-US" sz="2000" dirty="0"/>
              <a:t>use, high </a:t>
            </a:r>
            <a:r>
              <a:rPr lang="en-US" sz="2000" dirty="0" smtClean="0"/>
              <a:t>bandwidth</a:t>
            </a:r>
            <a:endParaRPr lang="en-US" sz="2000" dirty="0"/>
          </a:p>
          <a:p>
            <a:pPr lvl="2"/>
            <a:r>
              <a:rPr lang="en-US" sz="1600" dirty="0"/>
              <a:t>Useful for streaming data from memory, or accessing large arrays</a:t>
            </a:r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319" y="0"/>
            <a:ext cx="8614497" cy="866180"/>
          </a:xfrm>
        </p:spPr>
        <p:txBody>
          <a:bodyPr/>
          <a:lstStyle/>
          <a:p>
            <a:r>
              <a:rPr lang="en-US" sz="3600" dirty="0"/>
              <a:t>CCI-P: Core Cache Interface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6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44.2|24.3|6.5|4.4|10.6|13.7|42.5|1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6|35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3fc63a6-18cf-4814-8dee-b8d6616a2bda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4180</TotalTime>
  <Words>1866</Words>
  <Application>Microsoft Office PowerPoint</Application>
  <PresentationFormat>Widescreen</PresentationFormat>
  <Paragraphs>329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Courier New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Introduction</vt:lpstr>
      <vt:lpstr>AFU RTL Design Considerations</vt:lpstr>
      <vt:lpstr>AFU Top-Level Module</vt:lpstr>
      <vt:lpstr>AFU Basics</vt:lpstr>
      <vt:lpstr>AFU Basics</vt:lpstr>
      <vt:lpstr>Auto-Generated Headers</vt:lpstr>
      <vt:lpstr>JSON Configuration File</vt:lpstr>
      <vt:lpstr>CCI-P: Core Cache Interface Protocol</vt:lpstr>
      <vt:lpstr>CCI-P: Core Cache Interface Protocol</vt:lpstr>
      <vt:lpstr>CCI-P: MMIO Write</vt:lpstr>
      <vt:lpstr>CCI-P: MMIO Write</vt:lpstr>
      <vt:lpstr>CCI-P: MMIO Write</vt:lpstr>
      <vt:lpstr>CCI-P: MMIO Read</vt:lpstr>
      <vt:lpstr>CCI-P: MMIO Read</vt:lpstr>
      <vt:lpstr>CCI-P: MMIO Read</vt:lpstr>
      <vt:lpstr>CCI-P: MMIO Read</vt:lpstr>
      <vt:lpstr>CCI-P: MMIO Read</vt:lpstr>
      <vt:lpstr>Summary</vt:lpstr>
    </vt:vector>
  </TitlesOfParts>
  <Company>University of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Greg Stitt</cp:lastModifiedBy>
  <cp:revision>167</cp:revision>
  <dcterms:created xsi:type="dcterms:W3CDTF">2017-01-16T21:37:43Z</dcterms:created>
  <dcterms:modified xsi:type="dcterms:W3CDTF">2020-04-16T20:28:07Z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