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0"/>
  </p:notesMasterIdLst>
  <p:sldIdLst>
    <p:sldId id="321" r:id="rId7"/>
    <p:sldId id="392" r:id="rId8"/>
    <p:sldId id="405" r:id="rId9"/>
    <p:sldId id="393" r:id="rId10"/>
    <p:sldId id="401" r:id="rId11"/>
    <p:sldId id="402" r:id="rId12"/>
    <p:sldId id="398" r:id="rId13"/>
    <p:sldId id="403" r:id="rId14"/>
    <p:sldId id="400" r:id="rId15"/>
    <p:sldId id="395" r:id="rId16"/>
    <p:sldId id="397" r:id="rId17"/>
    <p:sldId id="404" r:id="rId18"/>
    <p:sldId id="399" r:id="rId19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92"/>
            <p14:sldId id="405"/>
            <p14:sldId id="393"/>
            <p14:sldId id="401"/>
            <p14:sldId id="402"/>
            <p14:sldId id="398"/>
            <p14:sldId id="403"/>
            <p14:sldId id="400"/>
            <p14:sldId id="395"/>
            <p14:sldId id="397"/>
            <p14:sldId id="404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1CF"/>
    <a:srgbClr val="191EA2"/>
    <a:srgbClr val="FF4B01"/>
    <a:srgbClr val="D14C64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08" d="100"/>
          <a:sy n="108" d="100"/>
        </p:scale>
        <p:origin x="9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FPGA Timing Optimization</a:t>
            </a:r>
          </a:p>
          <a:p>
            <a:pPr marL="223221" indent="0" algn="ctr">
              <a:buNone/>
            </a:pPr>
            <a:r>
              <a:rPr lang="en-US" i="1" dirty="0"/>
              <a:t>3-Input Adder</a:t>
            </a:r>
          </a:p>
          <a:p>
            <a:pPr marL="223221" indent="0" algn="ctr">
              <a:buNone/>
            </a:pPr>
            <a:endParaRPr lang="en-US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CC988D-1AE5-4BCF-A918-278F05EE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3-Input Adder (bit 1)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3889D8-3FD4-4006-9324-22294B842965}"/>
              </a:ext>
            </a:extLst>
          </p:cNvPr>
          <p:cNvSpPr/>
          <p:nvPr/>
        </p:nvSpPr>
        <p:spPr>
          <a:xfrm>
            <a:off x="3770426" y="1772261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SUM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CE813-1131-4355-9EE7-013EEBABAF84}"/>
              </a:ext>
            </a:extLst>
          </p:cNvPr>
          <p:cNvSpPr txBox="1"/>
          <p:nvPr/>
        </p:nvSpPr>
        <p:spPr>
          <a:xfrm>
            <a:off x="4190263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5076E-F4F1-471F-8ABB-8864D7978661}"/>
              </a:ext>
            </a:extLst>
          </p:cNvPr>
          <p:cNvSpPr txBox="1"/>
          <p:nvPr/>
        </p:nvSpPr>
        <p:spPr>
          <a:xfrm>
            <a:off x="4767309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7D1D-872C-4E09-B030-2E23312A3B64}"/>
              </a:ext>
            </a:extLst>
          </p:cNvPr>
          <p:cNvSpPr txBox="1"/>
          <p:nvPr/>
        </p:nvSpPr>
        <p:spPr>
          <a:xfrm>
            <a:off x="3807877" y="2363145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5C95E-8D11-49A7-B068-2703386761BC}"/>
              </a:ext>
            </a:extLst>
          </p:cNvPr>
          <p:cNvSpPr txBox="1"/>
          <p:nvPr/>
        </p:nvSpPr>
        <p:spPr>
          <a:xfrm>
            <a:off x="4513003" y="3045919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58B1B-AC6D-40EB-ACFE-D693E8C73373}"/>
              </a:ext>
            </a:extLst>
          </p:cNvPr>
          <p:cNvSpPr txBox="1"/>
          <p:nvPr/>
        </p:nvSpPr>
        <p:spPr>
          <a:xfrm>
            <a:off x="4018018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C0C5C-8EC0-4B05-A62F-D41F04F0482E}"/>
              </a:ext>
            </a:extLst>
          </p:cNvPr>
          <p:cNvSpPr txBox="1"/>
          <p:nvPr/>
        </p:nvSpPr>
        <p:spPr>
          <a:xfrm>
            <a:off x="4654708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533-A0F4-489C-B4A4-709B6D2E0C49}"/>
              </a:ext>
            </a:extLst>
          </p:cNvPr>
          <p:cNvSpPr txBox="1"/>
          <p:nvPr/>
        </p:nvSpPr>
        <p:spPr>
          <a:xfrm>
            <a:off x="3159855" y="235995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DE69A4-A45A-4F95-BEA7-4CAF0052E010}"/>
              </a:ext>
            </a:extLst>
          </p:cNvPr>
          <p:cNvSpPr/>
          <p:nvPr/>
        </p:nvSpPr>
        <p:spPr>
          <a:xfrm>
            <a:off x="6661437" y="1736546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CARRY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82360-17D0-4CEA-8AD4-1C1C62324CAB}"/>
              </a:ext>
            </a:extLst>
          </p:cNvPr>
          <p:cNvSpPr txBox="1"/>
          <p:nvPr/>
        </p:nvSpPr>
        <p:spPr>
          <a:xfrm>
            <a:off x="7081274" y="1700831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31CF2-5122-4E5B-87C1-D474C13CCC7E}"/>
              </a:ext>
            </a:extLst>
          </p:cNvPr>
          <p:cNvSpPr txBox="1"/>
          <p:nvPr/>
        </p:nvSpPr>
        <p:spPr>
          <a:xfrm>
            <a:off x="7658320" y="1700831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34653-C4FD-4D06-AB78-0AD0A001EA37}"/>
              </a:ext>
            </a:extLst>
          </p:cNvPr>
          <p:cNvSpPr txBox="1"/>
          <p:nvPr/>
        </p:nvSpPr>
        <p:spPr>
          <a:xfrm>
            <a:off x="6667982" y="2329889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E92E4-F813-43F5-90AC-BD11615302BD}"/>
              </a:ext>
            </a:extLst>
          </p:cNvPr>
          <p:cNvSpPr txBox="1"/>
          <p:nvPr/>
        </p:nvSpPr>
        <p:spPr>
          <a:xfrm>
            <a:off x="8038955" y="235318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FFE94-45EA-4BFB-8DB9-3BC2FB537615}"/>
              </a:ext>
            </a:extLst>
          </p:cNvPr>
          <p:cNvSpPr/>
          <p:nvPr/>
        </p:nvSpPr>
        <p:spPr>
          <a:xfrm>
            <a:off x="5187744" y="4100617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18123-59C7-4F82-B1CA-1E23ED61F1CD}"/>
              </a:ext>
            </a:extLst>
          </p:cNvPr>
          <p:cNvSpPr txBox="1"/>
          <p:nvPr/>
        </p:nvSpPr>
        <p:spPr>
          <a:xfrm>
            <a:off x="5225195" y="4691501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F1C2E-A040-48FC-8EFC-1E5A51367351}"/>
              </a:ext>
            </a:extLst>
          </p:cNvPr>
          <p:cNvSpPr txBox="1"/>
          <p:nvPr/>
        </p:nvSpPr>
        <p:spPr>
          <a:xfrm>
            <a:off x="6333332" y="4691500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16916-69A7-40E5-B684-C8E9BC63260C}"/>
              </a:ext>
            </a:extLst>
          </p:cNvPr>
          <p:cNvSpPr txBox="1"/>
          <p:nvPr/>
        </p:nvSpPr>
        <p:spPr>
          <a:xfrm>
            <a:off x="5930321" y="537427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527CF-F21E-4182-B8A3-B95CEEE782E7}"/>
              </a:ext>
            </a:extLst>
          </p:cNvPr>
          <p:cNvSpPr txBox="1"/>
          <p:nvPr/>
        </p:nvSpPr>
        <p:spPr>
          <a:xfrm>
            <a:off x="8468136" y="2333334"/>
            <a:ext cx="138706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carry_out1[1]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B9A11-5F63-48DA-8E5C-7C365550C732}"/>
              </a:ext>
            </a:extLst>
          </p:cNvPr>
          <p:cNvSpPr txBox="1"/>
          <p:nvPr/>
        </p:nvSpPr>
        <p:spPr>
          <a:xfrm>
            <a:off x="7008754" y="4662408"/>
            <a:ext cx="14019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carry_out2[1]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BF1765-4C24-4611-B4FD-91F9DD28BDA9}"/>
              </a:ext>
            </a:extLst>
          </p:cNvPr>
          <p:cNvCxnSpPr>
            <a:cxnSpLocks/>
          </p:cNvCxnSpPr>
          <p:nvPr/>
        </p:nvCxnSpPr>
        <p:spPr>
          <a:xfrm>
            <a:off x="4296553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FC102-0DDB-41FC-AE4D-20A113CEC5CD}"/>
              </a:ext>
            </a:extLst>
          </p:cNvPr>
          <p:cNvCxnSpPr>
            <a:cxnSpLocks/>
          </p:cNvCxnSpPr>
          <p:nvPr/>
        </p:nvCxnSpPr>
        <p:spPr>
          <a:xfrm>
            <a:off x="4868053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22DB6A-A6AF-46FA-B8BE-1DB823DDC112}"/>
              </a:ext>
            </a:extLst>
          </p:cNvPr>
          <p:cNvCxnSpPr>
            <a:cxnSpLocks/>
          </p:cNvCxnSpPr>
          <p:nvPr/>
        </p:nvCxnSpPr>
        <p:spPr>
          <a:xfrm>
            <a:off x="3590925" y="2559661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93242E-F758-4158-989A-8BEEF3929EFE}"/>
              </a:ext>
            </a:extLst>
          </p:cNvPr>
          <p:cNvSpPr txBox="1"/>
          <p:nvPr/>
        </p:nvSpPr>
        <p:spPr>
          <a:xfrm>
            <a:off x="6043147" y="2307928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8293C8-A313-4AE9-B7EC-8DC493EE5C92}"/>
              </a:ext>
            </a:extLst>
          </p:cNvPr>
          <p:cNvCxnSpPr>
            <a:cxnSpLocks/>
          </p:cNvCxnSpPr>
          <p:nvPr/>
        </p:nvCxnSpPr>
        <p:spPr>
          <a:xfrm>
            <a:off x="6474217" y="2507633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9A0407-DE7A-45CE-83B9-306603B9690F}"/>
              </a:ext>
            </a:extLst>
          </p:cNvPr>
          <p:cNvSpPr txBox="1"/>
          <p:nvPr/>
        </p:nvSpPr>
        <p:spPr>
          <a:xfrm>
            <a:off x="6919004" y="1198224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06FC3-1DE5-4F53-8D55-B9223819BC91}"/>
              </a:ext>
            </a:extLst>
          </p:cNvPr>
          <p:cNvSpPr txBox="1"/>
          <p:nvPr/>
        </p:nvSpPr>
        <p:spPr>
          <a:xfrm>
            <a:off x="7555694" y="1198224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E31099-B722-42F5-8F57-4D3E5365AF6D}"/>
              </a:ext>
            </a:extLst>
          </p:cNvPr>
          <p:cNvCxnSpPr>
            <a:cxnSpLocks/>
          </p:cNvCxnSpPr>
          <p:nvPr/>
        </p:nvCxnSpPr>
        <p:spPr>
          <a:xfrm>
            <a:off x="7197539" y="1575337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487B8E-F0D0-415B-AF82-83AB0A381844}"/>
              </a:ext>
            </a:extLst>
          </p:cNvPr>
          <p:cNvCxnSpPr>
            <a:cxnSpLocks/>
          </p:cNvCxnSpPr>
          <p:nvPr/>
        </p:nvCxnSpPr>
        <p:spPr>
          <a:xfrm>
            <a:off x="7769039" y="1575337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A35B45-D969-4081-B755-34B36044BA80}"/>
              </a:ext>
            </a:extLst>
          </p:cNvPr>
          <p:cNvCxnSpPr>
            <a:cxnSpLocks/>
          </p:cNvCxnSpPr>
          <p:nvPr/>
        </p:nvCxnSpPr>
        <p:spPr>
          <a:xfrm>
            <a:off x="8288635" y="2533033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BD23DD-DDD8-49EB-8458-D027BC88DD38}"/>
              </a:ext>
            </a:extLst>
          </p:cNvPr>
          <p:cNvCxnSpPr>
            <a:cxnSpLocks/>
          </p:cNvCxnSpPr>
          <p:nvPr/>
        </p:nvCxnSpPr>
        <p:spPr>
          <a:xfrm>
            <a:off x="4541116" y="3367895"/>
            <a:ext cx="1176790" cy="73272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69654C-1492-474E-BB7C-D4ADDC99F5B1}"/>
              </a:ext>
            </a:extLst>
          </p:cNvPr>
          <p:cNvSpPr txBox="1"/>
          <p:nvPr/>
        </p:nvSpPr>
        <p:spPr>
          <a:xfrm>
            <a:off x="5578732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71687-1566-49D8-9949-8014F99833D0}"/>
              </a:ext>
            </a:extLst>
          </p:cNvPr>
          <p:cNvSpPr txBox="1"/>
          <p:nvPr/>
        </p:nvSpPr>
        <p:spPr>
          <a:xfrm>
            <a:off x="6155778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CEFBF-401D-4832-B2B1-5A8E2DED37C0}"/>
              </a:ext>
            </a:extLst>
          </p:cNvPr>
          <p:cNvCxnSpPr>
            <a:cxnSpLocks/>
          </p:cNvCxnSpPr>
          <p:nvPr/>
        </p:nvCxnSpPr>
        <p:spPr>
          <a:xfrm>
            <a:off x="6246003" y="3932760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955667-D96F-4CB1-8D7E-782353B47C38}"/>
              </a:ext>
            </a:extLst>
          </p:cNvPr>
          <p:cNvSpPr txBox="1"/>
          <p:nvPr/>
        </p:nvSpPr>
        <p:spPr>
          <a:xfrm>
            <a:off x="3709769" y="4690418"/>
            <a:ext cx="142249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carry_out2[0]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CE4B43-E5D1-487A-B4D8-E1465A272280}"/>
              </a:ext>
            </a:extLst>
          </p:cNvPr>
          <p:cNvCxnSpPr>
            <a:cxnSpLocks/>
          </p:cNvCxnSpPr>
          <p:nvPr/>
        </p:nvCxnSpPr>
        <p:spPr>
          <a:xfrm>
            <a:off x="5011563" y="4878816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E1F675-B85E-4593-A784-E9FBC385EAC4}"/>
              </a:ext>
            </a:extLst>
          </p:cNvPr>
          <p:cNvCxnSpPr>
            <a:cxnSpLocks/>
          </p:cNvCxnSpPr>
          <p:nvPr/>
        </p:nvCxnSpPr>
        <p:spPr>
          <a:xfrm>
            <a:off x="6829253" y="4858644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B6B1737-4256-4E69-B0FE-C304F3D0F5DB}"/>
              </a:ext>
            </a:extLst>
          </p:cNvPr>
          <p:cNvSpPr txBox="1"/>
          <p:nvPr/>
        </p:nvSpPr>
        <p:spPr>
          <a:xfrm>
            <a:off x="5805658" y="3581586"/>
            <a:ext cx="142249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carry_out1[0]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3570F2-F383-406E-B697-14265F152CF4}"/>
              </a:ext>
            </a:extLst>
          </p:cNvPr>
          <p:cNvCxnSpPr>
            <a:cxnSpLocks/>
          </p:cNvCxnSpPr>
          <p:nvPr/>
        </p:nvCxnSpPr>
        <p:spPr>
          <a:xfrm>
            <a:off x="6043147" y="5696251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D2099E-D582-4BAD-BC19-BF62FD22B0F1}"/>
              </a:ext>
            </a:extLst>
          </p:cNvPr>
          <p:cNvSpPr txBox="1"/>
          <p:nvPr/>
        </p:nvSpPr>
        <p:spPr>
          <a:xfrm>
            <a:off x="5846633" y="583727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DDD5D499-21A9-45A5-A8D1-9867A45A0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093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CC988D-1AE5-4BCF-A918-278F05EE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3-Input Adder (bit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3889D8-3FD4-4006-9324-22294B842965}"/>
              </a:ext>
            </a:extLst>
          </p:cNvPr>
          <p:cNvSpPr/>
          <p:nvPr/>
        </p:nvSpPr>
        <p:spPr>
          <a:xfrm>
            <a:off x="3770426" y="1772261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SUM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CE813-1131-4355-9EE7-013EEBABAF84}"/>
              </a:ext>
            </a:extLst>
          </p:cNvPr>
          <p:cNvSpPr txBox="1"/>
          <p:nvPr/>
        </p:nvSpPr>
        <p:spPr>
          <a:xfrm>
            <a:off x="4190263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5076E-F4F1-471F-8ABB-8864D7978661}"/>
              </a:ext>
            </a:extLst>
          </p:cNvPr>
          <p:cNvSpPr txBox="1"/>
          <p:nvPr/>
        </p:nvSpPr>
        <p:spPr>
          <a:xfrm>
            <a:off x="4767309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7D1D-872C-4E09-B030-2E23312A3B64}"/>
              </a:ext>
            </a:extLst>
          </p:cNvPr>
          <p:cNvSpPr txBox="1"/>
          <p:nvPr/>
        </p:nvSpPr>
        <p:spPr>
          <a:xfrm>
            <a:off x="3807877" y="2363145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5C95E-8D11-49A7-B068-2703386761BC}"/>
              </a:ext>
            </a:extLst>
          </p:cNvPr>
          <p:cNvSpPr txBox="1"/>
          <p:nvPr/>
        </p:nvSpPr>
        <p:spPr>
          <a:xfrm>
            <a:off x="4513003" y="3045919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58B1B-AC6D-40EB-ACFE-D693E8C73373}"/>
              </a:ext>
            </a:extLst>
          </p:cNvPr>
          <p:cNvSpPr txBox="1"/>
          <p:nvPr/>
        </p:nvSpPr>
        <p:spPr>
          <a:xfrm>
            <a:off x="4018018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C0C5C-8EC0-4B05-A62F-D41F04F0482E}"/>
              </a:ext>
            </a:extLst>
          </p:cNvPr>
          <p:cNvSpPr txBox="1"/>
          <p:nvPr/>
        </p:nvSpPr>
        <p:spPr>
          <a:xfrm>
            <a:off x="4654708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533-A0F4-489C-B4A4-709B6D2E0C49}"/>
              </a:ext>
            </a:extLst>
          </p:cNvPr>
          <p:cNvSpPr txBox="1"/>
          <p:nvPr/>
        </p:nvSpPr>
        <p:spPr>
          <a:xfrm>
            <a:off x="3159855" y="235995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DE69A4-A45A-4F95-BEA7-4CAF0052E010}"/>
              </a:ext>
            </a:extLst>
          </p:cNvPr>
          <p:cNvSpPr/>
          <p:nvPr/>
        </p:nvSpPr>
        <p:spPr>
          <a:xfrm>
            <a:off x="6661437" y="1736546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CARRY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82360-17D0-4CEA-8AD4-1C1C62324CAB}"/>
              </a:ext>
            </a:extLst>
          </p:cNvPr>
          <p:cNvSpPr txBox="1"/>
          <p:nvPr/>
        </p:nvSpPr>
        <p:spPr>
          <a:xfrm>
            <a:off x="7081274" y="1700831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31CF2-5122-4E5B-87C1-D474C13CCC7E}"/>
              </a:ext>
            </a:extLst>
          </p:cNvPr>
          <p:cNvSpPr txBox="1"/>
          <p:nvPr/>
        </p:nvSpPr>
        <p:spPr>
          <a:xfrm>
            <a:off x="7658320" y="1700831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34653-C4FD-4D06-AB78-0AD0A001EA37}"/>
              </a:ext>
            </a:extLst>
          </p:cNvPr>
          <p:cNvSpPr txBox="1"/>
          <p:nvPr/>
        </p:nvSpPr>
        <p:spPr>
          <a:xfrm>
            <a:off x="6667982" y="2329889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E92E4-F813-43F5-90AC-BD11615302BD}"/>
              </a:ext>
            </a:extLst>
          </p:cNvPr>
          <p:cNvSpPr txBox="1"/>
          <p:nvPr/>
        </p:nvSpPr>
        <p:spPr>
          <a:xfrm>
            <a:off x="8038955" y="235318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FFE94-45EA-4BFB-8DB9-3BC2FB537615}"/>
              </a:ext>
            </a:extLst>
          </p:cNvPr>
          <p:cNvSpPr/>
          <p:nvPr/>
        </p:nvSpPr>
        <p:spPr>
          <a:xfrm>
            <a:off x="5187744" y="4100617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18123-59C7-4F82-B1CA-1E23ED61F1CD}"/>
              </a:ext>
            </a:extLst>
          </p:cNvPr>
          <p:cNvSpPr txBox="1"/>
          <p:nvPr/>
        </p:nvSpPr>
        <p:spPr>
          <a:xfrm>
            <a:off x="5225195" y="4691501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F1C2E-A040-48FC-8EFC-1E5A51367351}"/>
              </a:ext>
            </a:extLst>
          </p:cNvPr>
          <p:cNvSpPr txBox="1"/>
          <p:nvPr/>
        </p:nvSpPr>
        <p:spPr>
          <a:xfrm>
            <a:off x="6333332" y="4691500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16916-69A7-40E5-B684-C8E9BC63260C}"/>
              </a:ext>
            </a:extLst>
          </p:cNvPr>
          <p:cNvSpPr txBox="1"/>
          <p:nvPr/>
        </p:nvSpPr>
        <p:spPr>
          <a:xfrm>
            <a:off x="5930321" y="537427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527CF-F21E-4182-B8A3-B95CEEE782E7}"/>
              </a:ext>
            </a:extLst>
          </p:cNvPr>
          <p:cNvSpPr txBox="1"/>
          <p:nvPr/>
        </p:nvSpPr>
        <p:spPr>
          <a:xfrm>
            <a:off x="8468136" y="2333334"/>
            <a:ext cx="138706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carry_out1[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B9A11-5F63-48DA-8E5C-7C365550C732}"/>
              </a:ext>
            </a:extLst>
          </p:cNvPr>
          <p:cNvSpPr txBox="1"/>
          <p:nvPr/>
        </p:nvSpPr>
        <p:spPr>
          <a:xfrm>
            <a:off x="7008754" y="4662408"/>
            <a:ext cx="14019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carry_out2[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BF1765-4C24-4611-B4FD-91F9DD28BDA9}"/>
              </a:ext>
            </a:extLst>
          </p:cNvPr>
          <p:cNvCxnSpPr>
            <a:cxnSpLocks/>
          </p:cNvCxnSpPr>
          <p:nvPr/>
        </p:nvCxnSpPr>
        <p:spPr>
          <a:xfrm>
            <a:off x="4296553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FC102-0DDB-41FC-AE4D-20A113CEC5CD}"/>
              </a:ext>
            </a:extLst>
          </p:cNvPr>
          <p:cNvCxnSpPr>
            <a:cxnSpLocks/>
          </p:cNvCxnSpPr>
          <p:nvPr/>
        </p:nvCxnSpPr>
        <p:spPr>
          <a:xfrm>
            <a:off x="4868053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22DB6A-A6AF-46FA-B8BE-1DB823DDC112}"/>
              </a:ext>
            </a:extLst>
          </p:cNvPr>
          <p:cNvCxnSpPr>
            <a:cxnSpLocks/>
          </p:cNvCxnSpPr>
          <p:nvPr/>
        </p:nvCxnSpPr>
        <p:spPr>
          <a:xfrm>
            <a:off x="3590925" y="2559661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93242E-F758-4158-989A-8BEEF3929EFE}"/>
              </a:ext>
            </a:extLst>
          </p:cNvPr>
          <p:cNvSpPr txBox="1"/>
          <p:nvPr/>
        </p:nvSpPr>
        <p:spPr>
          <a:xfrm>
            <a:off x="6043147" y="2307928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8293C8-A313-4AE9-B7EC-8DC493EE5C92}"/>
              </a:ext>
            </a:extLst>
          </p:cNvPr>
          <p:cNvCxnSpPr>
            <a:cxnSpLocks/>
          </p:cNvCxnSpPr>
          <p:nvPr/>
        </p:nvCxnSpPr>
        <p:spPr>
          <a:xfrm>
            <a:off x="6474217" y="2507633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9A0407-DE7A-45CE-83B9-306603B9690F}"/>
              </a:ext>
            </a:extLst>
          </p:cNvPr>
          <p:cNvSpPr txBox="1"/>
          <p:nvPr/>
        </p:nvSpPr>
        <p:spPr>
          <a:xfrm>
            <a:off x="6919004" y="1198224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06FC3-1DE5-4F53-8D55-B9223819BC91}"/>
              </a:ext>
            </a:extLst>
          </p:cNvPr>
          <p:cNvSpPr txBox="1"/>
          <p:nvPr/>
        </p:nvSpPr>
        <p:spPr>
          <a:xfrm>
            <a:off x="7555694" y="1198224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E31099-B722-42F5-8F57-4D3E5365AF6D}"/>
              </a:ext>
            </a:extLst>
          </p:cNvPr>
          <p:cNvCxnSpPr>
            <a:cxnSpLocks/>
          </p:cNvCxnSpPr>
          <p:nvPr/>
        </p:nvCxnSpPr>
        <p:spPr>
          <a:xfrm>
            <a:off x="7197539" y="1575337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487B8E-F0D0-415B-AF82-83AB0A381844}"/>
              </a:ext>
            </a:extLst>
          </p:cNvPr>
          <p:cNvCxnSpPr>
            <a:cxnSpLocks/>
          </p:cNvCxnSpPr>
          <p:nvPr/>
        </p:nvCxnSpPr>
        <p:spPr>
          <a:xfrm>
            <a:off x="7769039" y="1575337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A35B45-D969-4081-B755-34B36044BA80}"/>
              </a:ext>
            </a:extLst>
          </p:cNvPr>
          <p:cNvCxnSpPr>
            <a:cxnSpLocks/>
          </p:cNvCxnSpPr>
          <p:nvPr/>
        </p:nvCxnSpPr>
        <p:spPr>
          <a:xfrm>
            <a:off x="8288635" y="2533033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BD23DD-DDD8-49EB-8458-D027BC88DD38}"/>
              </a:ext>
            </a:extLst>
          </p:cNvPr>
          <p:cNvCxnSpPr>
            <a:cxnSpLocks/>
          </p:cNvCxnSpPr>
          <p:nvPr/>
        </p:nvCxnSpPr>
        <p:spPr>
          <a:xfrm>
            <a:off x="4541116" y="3367895"/>
            <a:ext cx="1176790" cy="73272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69654C-1492-474E-BB7C-D4ADDC99F5B1}"/>
              </a:ext>
            </a:extLst>
          </p:cNvPr>
          <p:cNvSpPr txBox="1"/>
          <p:nvPr/>
        </p:nvSpPr>
        <p:spPr>
          <a:xfrm>
            <a:off x="5578732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71687-1566-49D8-9949-8014F99833D0}"/>
              </a:ext>
            </a:extLst>
          </p:cNvPr>
          <p:cNvSpPr txBox="1"/>
          <p:nvPr/>
        </p:nvSpPr>
        <p:spPr>
          <a:xfrm>
            <a:off x="6155778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CEFBF-401D-4832-B2B1-5A8E2DED37C0}"/>
              </a:ext>
            </a:extLst>
          </p:cNvPr>
          <p:cNvCxnSpPr>
            <a:cxnSpLocks/>
          </p:cNvCxnSpPr>
          <p:nvPr/>
        </p:nvCxnSpPr>
        <p:spPr>
          <a:xfrm>
            <a:off x="6246003" y="3932760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955667-D96F-4CB1-8D7E-782353B47C38}"/>
              </a:ext>
            </a:extLst>
          </p:cNvPr>
          <p:cNvSpPr txBox="1"/>
          <p:nvPr/>
        </p:nvSpPr>
        <p:spPr>
          <a:xfrm>
            <a:off x="3620991" y="4690418"/>
            <a:ext cx="142249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carry_out2[i-1]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CE4B43-E5D1-487A-B4D8-E1465A272280}"/>
              </a:ext>
            </a:extLst>
          </p:cNvPr>
          <p:cNvCxnSpPr>
            <a:cxnSpLocks/>
          </p:cNvCxnSpPr>
          <p:nvPr/>
        </p:nvCxnSpPr>
        <p:spPr>
          <a:xfrm>
            <a:off x="5011563" y="4878816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E1F675-B85E-4593-A784-E9FBC385EAC4}"/>
              </a:ext>
            </a:extLst>
          </p:cNvPr>
          <p:cNvCxnSpPr>
            <a:cxnSpLocks/>
          </p:cNvCxnSpPr>
          <p:nvPr/>
        </p:nvCxnSpPr>
        <p:spPr>
          <a:xfrm>
            <a:off x="6829253" y="4858644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B6B1737-4256-4E69-B0FE-C304F3D0F5DB}"/>
              </a:ext>
            </a:extLst>
          </p:cNvPr>
          <p:cNvSpPr txBox="1"/>
          <p:nvPr/>
        </p:nvSpPr>
        <p:spPr>
          <a:xfrm>
            <a:off x="5805658" y="3581586"/>
            <a:ext cx="142249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carry_out1[i-1]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3570F2-F383-406E-B697-14265F152CF4}"/>
              </a:ext>
            </a:extLst>
          </p:cNvPr>
          <p:cNvCxnSpPr>
            <a:cxnSpLocks/>
          </p:cNvCxnSpPr>
          <p:nvPr/>
        </p:nvCxnSpPr>
        <p:spPr>
          <a:xfrm>
            <a:off x="6043147" y="5696251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D2099E-D582-4BAD-BC19-BF62FD22B0F1}"/>
              </a:ext>
            </a:extLst>
          </p:cNvPr>
          <p:cNvSpPr txBox="1"/>
          <p:nvPr/>
        </p:nvSpPr>
        <p:spPr>
          <a:xfrm>
            <a:off x="5846633" y="583727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62187452-B46A-4C4A-9DE9-A48D146795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A8886B-0922-4E06-AD45-722E2BEFB13B}"/>
              </a:ext>
            </a:extLst>
          </p:cNvPr>
          <p:cNvSpPr txBox="1"/>
          <p:nvPr/>
        </p:nvSpPr>
        <p:spPr>
          <a:xfrm>
            <a:off x="2237136" y="1590846"/>
            <a:ext cx="16271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Needs a 3-input, 1-output LUT</a:t>
            </a:r>
            <a:endParaRPr kumimoji="0" lang="en-US" sz="1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F3DD08-7B3E-4976-B41C-1AA97D02ECE8}"/>
              </a:ext>
            </a:extLst>
          </p:cNvPr>
          <p:cNvSpPr txBox="1"/>
          <p:nvPr/>
        </p:nvSpPr>
        <p:spPr>
          <a:xfrm>
            <a:off x="8340539" y="1482819"/>
            <a:ext cx="16271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Needs a 3-input, 1-output LUT</a:t>
            </a:r>
            <a:endParaRPr kumimoji="0" lang="en-US" sz="1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4C50DC-B505-44F1-9029-03AFF1AF863C}"/>
              </a:ext>
            </a:extLst>
          </p:cNvPr>
          <p:cNvSpPr txBox="1"/>
          <p:nvPr/>
        </p:nvSpPr>
        <p:spPr>
          <a:xfrm>
            <a:off x="6896147" y="5148005"/>
            <a:ext cx="16271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Needs a 3-input, 2-output LUT, or a full adder</a:t>
            </a:r>
            <a:endParaRPr kumimoji="0" lang="en-US" sz="1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96759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451E4-997C-44AC-9614-A979CFA1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Cylone</a:t>
            </a:r>
            <a:r>
              <a:rPr lang="en-US" dirty="0"/>
              <a:t> 10 GX, </a:t>
            </a:r>
            <a:r>
              <a:rPr lang="en-US" dirty="0" err="1"/>
              <a:t>Arria</a:t>
            </a:r>
            <a:r>
              <a:rPr lang="en-US" dirty="0"/>
              <a:t> 10 ALM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33BEB-C826-4C75-BF68-B543F87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27" y="796420"/>
            <a:ext cx="7203102" cy="53176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1DC1D9-12B3-4446-AD41-66ADA0682B5C}"/>
              </a:ext>
            </a:extLst>
          </p:cNvPr>
          <p:cNvSpPr/>
          <p:nvPr/>
        </p:nvSpPr>
        <p:spPr>
          <a:xfrm>
            <a:off x="4511040" y="1798767"/>
            <a:ext cx="617220" cy="62484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A0427F-812D-438E-9095-7C4AA0F71CCE}"/>
              </a:ext>
            </a:extLst>
          </p:cNvPr>
          <p:cNvSpPr/>
          <p:nvPr/>
        </p:nvSpPr>
        <p:spPr>
          <a:xfrm>
            <a:off x="4511040" y="3063687"/>
            <a:ext cx="532257" cy="538828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782FE4-B172-4342-A870-7D080BC14ADF}"/>
              </a:ext>
            </a:extLst>
          </p:cNvPr>
          <p:cNvSpPr/>
          <p:nvPr/>
        </p:nvSpPr>
        <p:spPr>
          <a:xfrm>
            <a:off x="5334000" y="2370267"/>
            <a:ext cx="391406" cy="396239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DEE2C-6D5B-4231-AEDB-9E3CC1CF0E30}"/>
              </a:ext>
            </a:extLst>
          </p:cNvPr>
          <p:cNvSpPr txBox="1"/>
          <p:nvPr/>
        </p:nvSpPr>
        <p:spPr>
          <a:xfrm>
            <a:off x="3817508" y="2889280"/>
            <a:ext cx="1387064" cy="348813"/>
          </a:xfrm>
          <a:prstGeom prst="rect">
            <a:avLst/>
          </a:prstGeom>
          <a:solidFill>
            <a:schemeClr val="bg1">
              <a:alpha val="56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CARRY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60D1C-1F8F-42BA-9846-2E64525F8097}"/>
              </a:ext>
            </a:extLst>
          </p:cNvPr>
          <p:cNvSpPr txBox="1"/>
          <p:nvPr/>
        </p:nvSpPr>
        <p:spPr>
          <a:xfrm>
            <a:off x="5725406" y="2219573"/>
            <a:ext cx="507148" cy="348813"/>
          </a:xfrm>
          <a:prstGeom prst="rect">
            <a:avLst/>
          </a:prstGeom>
          <a:solidFill>
            <a:schemeClr val="bg1">
              <a:alpha val="66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FA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D7CCA-85D2-46B1-AB66-7C598E0D1402}"/>
              </a:ext>
            </a:extLst>
          </p:cNvPr>
          <p:cNvSpPr txBox="1"/>
          <p:nvPr/>
        </p:nvSpPr>
        <p:spPr>
          <a:xfrm>
            <a:off x="4023136" y="1676064"/>
            <a:ext cx="138706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83AD3-9FB4-4621-8365-18F67A0B5226}"/>
              </a:ext>
            </a:extLst>
          </p:cNvPr>
          <p:cNvSpPr txBox="1"/>
          <p:nvPr/>
        </p:nvSpPr>
        <p:spPr>
          <a:xfrm>
            <a:off x="2398359" y="3541554"/>
            <a:ext cx="11769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carry_out1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F0655-4A6F-4B30-9B46-9423F9EF3A2B}"/>
              </a:ext>
            </a:extLst>
          </p:cNvPr>
          <p:cNvSpPr txBox="1"/>
          <p:nvPr/>
        </p:nvSpPr>
        <p:spPr>
          <a:xfrm>
            <a:off x="5978980" y="3428108"/>
            <a:ext cx="1176998" cy="348813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carry_out2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57F3F7-1E33-453F-A014-3007AC321312}"/>
              </a:ext>
            </a:extLst>
          </p:cNvPr>
          <p:cNvCxnSpPr/>
          <p:nvPr/>
        </p:nvCxnSpPr>
        <p:spPr>
          <a:xfrm>
            <a:off x="3454700" y="3715960"/>
            <a:ext cx="1749872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7B4C0-CFAB-4A71-A5CC-00DFFC6E15E0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529703" y="3602514"/>
            <a:ext cx="449277" cy="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9A1AB-7BEC-415F-9663-00C5AA29EC01}"/>
              </a:ext>
            </a:extLst>
          </p:cNvPr>
          <p:cNvSpPr txBox="1"/>
          <p:nvPr/>
        </p:nvSpPr>
        <p:spPr>
          <a:xfrm>
            <a:off x="3489355" y="6243149"/>
            <a:ext cx="73332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Intel® </a:t>
            </a:r>
            <a:r>
              <a:rPr lang="en-US" sz="1600" dirty="0" err="1"/>
              <a:t>Arria</a:t>
            </a:r>
            <a:r>
              <a:rPr lang="en-US" sz="1600" dirty="0"/>
              <a:t>® 10 Core Fabric and General Purpose I/</a:t>
            </a:r>
            <a:r>
              <a:rPr lang="en-US" sz="1600" dirty="0" err="1"/>
              <a:t>Os</a:t>
            </a:r>
            <a:r>
              <a:rPr lang="en-US" sz="1600" dirty="0"/>
              <a:t> Handbook</a:t>
            </a:r>
            <a:endParaRPr kumimoji="0" lang="en-US" sz="800" b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7E97C8A0-B830-4D6E-90E3-AF184767F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246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F3B53A-C69D-426A-8C1C-941FCFEF84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Arria</a:t>
            </a:r>
            <a:r>
              <a:rPr lang="en-US" dirty="0"/>
              <a:t> 10, Cyclone 10 GX (not LP), Stratix 10 can do a 3-input add with the same number of ALM resources as a 2-input adder</a:t>
            </a:r>
          </a:p>
          <a:p>
            <a:pPr lvl="1"/>
            <a:r>
              <a:rPr lang="en-US" dirty="0"/>
              <a:t>1 ALM for every 2 bits</a:t>
            </a:r>
          </a:p>
          <a:p>
            <a:r>
              <a:rPr lang="en-US" dirty="0"/>
              <a:t>Unfortunately doesn’t scale up to arbitrary sizes</a:t>
            </a:r>
          </a:p>
          <a:p>
            <a:pPr lvl="1"/>
            <a:r>
              <a:rPr lang="en-US" dirty="0"/>
              <a:t>Only equivalent when both carries have hardened connections between ALMs</a:t>
            </a:r>
          </a:p>
          <a:p>
            <a:pPr lvl="1"/>
            <a:r>
              <a:rPr lang="en-US" dirty="0"/>
              <a:t>ALM chains don’t extend past LABs</a:t>
            </a:r>
          </a:p>
          <a:p>
            <a:pPr lvl="1"/>
            <a:r>
              <a:rPr lang="en-US" dirty="0"/>
              <a:t>In my tests, results were equivalent up to a width of 16 bits</a:t>
            </a:r>
          </a:p>
          <a:p>
            <a:r>
              <a:rPr lang="en-US" dirty="0"/>
              <a:t>Quartus calls carry_out1 SHAREOUT in the technology mapped view</a:t>
            </a:r>
          </a:p>
          <a:p>
            <a:pPr lvl="1"/>
            <a:r>
              <a:rPr lang="en-US" dirty="0"/>
              <a:t>Each ALM FA adds the output of the 4-input LUT, the SHAREIN, and the CIN</a:t>
            </a:r>
          </a:p>
          <a:p>
            <a:pPr lvl="1"/>
            <a:r>
              <a:rPr lang="en-US" dirty="0"/>
              <a:t>SHAREOUT comes from the output of the 3-input LUT in the previous bit of the adder, connects to SHAREIN of the FA for the current bit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0778DB-A6DB-4E48-8427-C395C405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D1377-9ADE-4F9F-B915-6C3F44CE2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068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0F06FE-B828-43A4-875C-D691E2D2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3-Input Adder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A460BECD-E023-4AA9-874F-D9F968EF81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85DF29-15F7-4294-99FD-8AA5FD12C310}"/>
              </a:ext>
            </a:extLst>
          </p:cNvPr>
          <p:cNvSpPr/>
          <p:nvPr/>
        </p:nvSpPr>
        <p:spPr>
          <a:xfrm>
            <a:off x="3512973" y="2450205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2D368-23A7-4087-8DFA-C8CB518D7E94}"/>
              </a:ext>
            </a:extLst>
          </p:cNvPr>
          <p:cNvSpPr txBox="1"/>
          <p:nvPr/>
        </p:nvSpPr>
        <p:spPr>
          <a:xfrm>
            <a:off x="3932810" y="2414490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A5852-79B0-4AD1-B631-8192D74CFD52}"/>
              </a:ext>
            </a:extLst>
          </p:cNvPr>
          <p:cNvSpPr txBox="1"/>
          <p:nvPr/>
        </p:nvSpPr>
        <p:spPr>
          <a:xfrm>
            <a:off x="4509856" y="2414490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23FF9-8551-454F-A41A-0BBB2A1C3C6D}"/>
              </a:ext>
            </a:extLst>
          </p:cNvPr>
          <p:cNvSpPr txBox="1"/>
          <p:nvPr/>
        </p:nvSpPr>
        <p:spPr>
          <a:xfrm>
            <a:off x="3550424" y="3041089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12817-1F2B-4F4B-ACD6-3AB589DFF730}"/>
              </a:ext>
            </a:extLst>
          </p:cNvPr>
          <p:cNvSpPr txBox="1"/>
          <p:nvPr/>
        </p:nvSpPr>
        <p:spPr>
          <a:xfrm>
            <a:off x="4255550" y="3723863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6C310F-3530-4A6D-AA77-9FE3C5F81D8E}"/>
              </a:ext>
            </a:extLst>
          </p:cNvPr>
          <p:cNvSpPr txBox="1"/>
          <p:nvPr/>
        </p:nvSpPr>
        <p:spPr>
          <a:xfrm>
            <a:off x="3760565" y="190523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35DD57-470D-4EC8-A09F-2009BD3F433D}"/>
              </a:ext>
            </a:extLst>
          </p:cNvPr>
          <p:cNvSpPr txBox="1"/>
          <p:nvPr/>
        </p:nvSpPr>
        <p:spPr>
          <a:xfrm>
            <a:off x="4397255" y="190523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AA73F-7A1B-4CD5-8975-B712A67C3C2A}"/>
              </a:ext>
            </a:extLst>
          </p:cNvPr>
          <p:cNvSpPr txBox="1"/>
          <p:nvPr/>
        </p:nvSpPr>
        <p:spPr>
          <a:xfrm>
            <a:off x="2902402" y="303790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682D90-2947-4B0F-9575-29C16E0BBAEA}"/>
              </a:ext>
            </a:extLst>
          </p:cNvPr>
          <p:cNvCxnSpPr>
            <a:cxnSpLocks/>
          </p:cNvCxnSpPr>
          <p:nvPr/>
        </p:nvCxnSpPr>
        <p:spPr>
          <a:xfrm>
            <a:off x="4039100" y="2282349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17519A-585E-44A7-87D9-22062BA03548}"/>
              </a:ext>
            </a:extLst>
          </p:cNvPr>
          <p:cNvCxnSpPr>
            <a:cxnSpLocks/>
          </p:cNvCxnSpPr>
          <p:nvPr/>
        </p:nvCxnSpPr>
        <p:spPr>
          <a:xfrm>
            <a:off x="4610600" y="2282349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BAFE1F-70D7-44F1-B1B3-614E44D3DA8A}"/>
              </a:ext>
            </a:extLst>
          </p:cNvPr>
          <p:cNvCxnSpPr>
            <a:cxnSpLocks/>
          </p:cNvCxnSpPr>
          <p:nvPr/>
        </p:nvCxnSpPr>
        <p:spPr>
          <a:xfrm>
            <a:off x="3333472" y="3237605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F53BB9-32FC-4B17-99BD-F0FD78BCCF72}"/>
              </a:ext>
            </a:extLst>
          </p:cNvPr>
          <p:cNvSpPr txBox="1"/>
          <p:nvPr/>
        </p:nvSpPr>
        <p:spPr>
          <a:xfrm>
            <a:off x="4622111" y="3037899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9EF876-AFAD-4A8D-A65D-16BC36910EE3}"/>
              </a:ext>
            </a:extLst>
          </p:cNvPr>
          <p:cNvCxnSpPr>
            <a:cxnSpLocks/>
          </p:cNvCxnSpPr>
          <p:nvPr/>
        </p:nvCxnSpPr>
        <p:spPr>
          <a:xfrm>
            <a:off x="4369024" y="4045173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2EDB61-B586-4997-AE0B-01A7860EF744}"/>
              </a:ext>
            </a:extLst>
          </p:cNvPr>
          <p:cNvSpPr txBox="1"/>
          <p:nvPr/>
        </p:nvSpPr>
        <p:spPr>
          <a:xfrm>
            <a:off x="4172510" y="41861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74B0A0-5187-4869-B260-FC9EC019B86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131293" y="3224977"/>
            <a:ext cx="1636509" cy="126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73FEDDD-D099-4F80-B7AB-D6B09BC67406}"/>
              </a:ext>
            </a:extLst>
          </p:cNvPr>
          <p:cNvSpPr/>
          <p:nvPr/>
        </p:nvSpPr>
        <p:spPr>
          <a:xfrm>
            <a:off x="6767802" y="2439788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DF2408-04D3-4A97-AD1D-FEF94A266990}"/>
              </a:ext>
            </a:extLst>
          </p:cNvPr>
          <p:cNvSpPr txBox="1"/>
          <p:nvPr/>
        </p:nvSpPr>
        <p:spPr>
          <a:xfrm>
            <a:off x="7187639" y="2404073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267E2D-8A2C-44C7-BD62-CB6A5B9F0C7A}"/>
              </a:ext>
            </a:extLst>
          </p:cNvPr>
          <p:cNvSpPr txBox="1"/>
          <p:nvPr/>
        </p:nvSpPr>
        <p:spPr>
          <a:xfrm>
            <a:off x="7764685" y="2404073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22B8A6-E72A-4AC7-9BCA-9400E5B1AA42}"/>
              </a:ext>
            </a:extLst>
          </p:cNvPr>
          <p:cNvSpPr txBox="1"/>
          <p:nvPr/>
        </p:nvSpPr>
        <p:spPr>
          <a:xfrm>
            <a:off x="6805253" y="3030672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E6DECD-FF39-4A79-B4B9-0F6CC1BE77D8}"/>
              </a:ext>
            </a:extLst>
          </p:cNvPr>
          <p:cNvSpPr txBox="1"/>
          <p:nvPr/>
        </p:nvSpPr>
        <p:spPr>
          <a:xfrm>
            <a:off x="7510379" y="371344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24EE1B-ED68-44D4-A018-4E70BB4F2D39}"/>
              </a:ext>
            </a:extLst>
          </p:cNvPr>
          <p:cNvSpPr txBox="1"/>
          <p:nvPr/>
        </p:nvSpPr>
        <p:spPr>
          <a:xfrm>
            <a:off x="7015394" y="1894819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B614-A05D-4450-AABA-16118DF17139}"/>
              </a:ext>
            </a:extLst>
          </p:cNvPr>
          <p:cNvSpPr txBox="1"/>
          <p:nvPr/>
        </p:nvSpPr>
        <p:spPr>
          <a:xfrm>
            <a:off x="7652084" y="1894819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3F1A08-3A24-4AF8-B10C-6800A2AA1CD2}"/>
              </a:ext>
            </a:extLst>
          </p:cNvPr>
          <p:cNvCxnSpPr>
            <a:cxnSpLocks/>
          </p:cNvCxnSpPr>
          <p:nvPr/>
        </p:nvCxnSpPr>
        <p:spPr>
          <a:xfrm>
            <a:off x="7293929" y="2271932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3D246B-0D49-434B-BF89-FCFE73851778}"/>
              </a:ext>
            </a:extLst>
          </p:cNvPr>
          <p:cNvCxnSpPr>
            <a:cxnSpLocks/>
          </p:cNvCxnSpPr>
          <p:nvPr/>
        </p:nvCxnSpPr>
        <p:spPr>
          <a:xfrm>
            <a:off x="7865429" y="2271932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DA3FC8-852E-4DD3-9220-18FEE5AF6988}"/>
              </a:ext>
            </a:extLst>
          </p:cNvPr>
          <p:cNvSpPr txBox="1"/>
          <p:nvPr/>
        </p:nvSpPr>
        <p:spPr>
          <a:xfrm>
            <a:off x="7876940" y="3027482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55F727-C98D-4A38-9AEB-73D381E17D2F}"/>
              </a:ext>
            </a:extLst>
          </p:cNvPr>
          <p:cNvCxnSpPr>
            <a:cxnSpLocks/>
          </p:cNvCxnSpPr>
          <p:nvPr/>
        </p:nvCxnSpPr>
        <p:spPr>
          <a:xfrm>
            <a:off x="7623853" y="4034756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E30917-D76E-4D58-952A-4DC9AA12B903}"/>
              </a:ext>
            </a:extLst>
          </p:cNvPr>
          <p:cNvSpPr txBox="1"/>
          <p:nvPr/>
        </p:nvSpPr>
        <p:spPr>
          <a:xfrm>
            <a:off x="7427339" y="417577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EA88C4-2071-4706-B7A4-346A6BA2B263}"/>
              </a:ext>
            </a:extLst>
          </p:cNvPr>
          <p:cNvCxnSpPr>
            <a:cxnSpLocks/>
          </p:cNvCxnSpPr>
          <p:nvPr/>
        </p:nvCxnSpPr>
        <p:spPr>
          <a:xfrm>
            <a:off x="8386122" y="321456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3ACB53-4A60-4F5F-81E6-93F73BF9FB08}"/>
              </a:ext>
            </a:extLst>
          </p:cNvPr>
          <p:cNvSpPr txBox="1"/>
          <p:nvPr/>
        </p:nvSpPr>
        <p:spPr>
          <a:xfrm>
            <a:off x="8548541" y="1874158"/>
            <a:ext cx="144145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lang="en-US" sz="1600" dirty="0">
                <a:solidFill>
                  <a:srgbClr val="000000"/>
                </a:solidFill>
              </a:rPr>
              <a:t>1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62A807-935B-4A00-AD85-C9E4179E8B8D}"/>
              </a:ext>
            </a:extLst>
          </p:cNvPr>
          <p:cNvCxnSpPr>
            <a:cxnSpLocks/>
          </p:cNvCxnSpPr>
          <p:nvPr/>
        </p:nvCxnSpPr>
        <p:spPr>
          <a:xfrm>
            <a:off x="8740782" y="227458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6DF79EF-5102-4048-A6D9-1065F5223788}"/>
              </a:ext>
            </a:extLst>
          </p:cNvPr>
          <p:cNvSpPr txBox="1"/>
          <p:nvPr/>
        </p:nvSpPr>
        <p:spPr>
          <a:xfrm>
            <a:off x="8581173" y="2435025"/>
            <a:ext cx="144145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???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AB39A8-1508-4AE3-B052-31D8876E168B}"/>
              </a:ext>
            </a:extLst>
          </p:cNvPr>
          <p:cNvSpPr txBox="1"/>
          <p:nvPr/>
        </p:nvSpPr>
        <p:spPr>
          <a:xfrm>
            <a:off x="3205349" y="4709751"/>
            <a:ext cx="655231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Problem: No place to add z[1], or z[</a:t>
            </a:r>
            <a:r>
              <a:rPr lang="en-US" sz="2000" i="1" dirty="0" err="1">
                <a:solidFill>
                  <a:srgbClr val="000000"/>
                </a:solidFill>
              </a:rPr>
              <a:t>i</a:t>
            </a:r>
            <a:r>
              <a:rPr lang="en-US" sz="2000" i="1" dirty="0">
                <a:solidFill>
                  <a:srgbClr val="000000"/>
                </a:solidFill>
              </a:rPr>
              <a:t>] for </a:t>
            </a:r>
            <a:r>
              <a:rPr lang="en-US" sz="2000" i="1" dirty="0" err="1">
                <a:solidFill>
                  <a:srgbClr val="000000"/>
                </a:solidFill>
              </a:rPr>
              <a:t>i</a:t>
            </a:r>
            <a:r>
              <a:rPr lang="en-US" sz="2000" i="1" dirty="0">
                <a:solidFill>
                  <a:srgbClr val="000000"/>
                </a:solidFill>
              </a:rPr>
              <a:t> &gt; 0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Looks like it requires more resources</a:t>
            </a:r>
            <a:r>
              <a:rPr kumimoji="0" lang="en-US" sz="2000" b="0" i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than 2-input adder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4FB718-64F0-48F8-A478-0AFD37DD3A41}"/>
              </a:ext>
            </a:extLst>
          </p:cNvPr>
          <p:cNvSpPr txBox="1"/>
          <p:nvPr/>
        </p:nvSpPr>
        <p:spPr>
          <a:xfrm>
            <a:off x="5418521" y="5609030"/>
            <a:ext cx="590225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Maybe not…………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AB2A4E-B3F6-467E-B58B-6BAD76864108}"/>
              </a:ext>
            </a:extLst>
          </p:cNvPr>
          <p:cNvSpPr txBox="1"/>
          <p:nvPr/>
        </p:nvSpPr>
        <p:spPr>
          <a:xfrm>
            <a:off x="3283218" y="999582"/>
            <a:ext cx="590225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Is it possible to create a 3-input adder that uses the same number of resources as a 2-input adder?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14997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52" grpId="0"/>
      <p:bldP spid="54" grpId="0"/>
      <p:bldP spid="57" grpId="0"/>
      <p:bldP spid="59" grpId="0"/>
      <p:bldP spid="60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451E4-997C-44AC-9614-A979CFA1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Cylone</a:t>
            </a:r>
            <a:r>
              <a:rPr lang="en-US" dirty="0"/>
              <a:t> 10 GX, </a:t>
            </a:r>
            <a:r>
              <a:rPr lang="en-US" dirty="0" err="1"/>
              <a:t>Arria</a:t>
            </a:r>
            <a:r>
              <a:rPr lang="en-US" dirty="0"/>
              <a:t> 10 ALM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33BEB-C826-4C75-BF68-B543F87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9" y="791964"/>
            <a:ext cx="7203102" cy="53176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09A1AB-7BEC-415F-9663-00C5AA29EC01}"/>
              </a:ext>
            </a:extLst>
          </p:cNvPr>
          <p:cNvSpPr txBox="1"/>
          <p:nvPr/>
        </p:nvSpPr>
        <p:spPr>
          <a:xfrm>
            <a:off x="3586037" y="6243149"/>
            <a:ext cx="73332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Intel® </a:t>
            </a:r>
            <a:r>
              <a:rPr lang="en-US" sz="1600" dirty="0" err="1"/>
              <a:t>Arria</a:t>
            </a:r>
            <a:r>
              <a:rPr lang="en-US" sz="1600" dirty="0"/>
              <a:t>® 10 Core Fabric and General Purpose I/</a:t>
            </a:r>
            <a:r>
              <a:rPr lang="en-US" sz="1600" dirty="0" err="1"/>
              <a:t>Os</a:t>
            </a:r>
            <a:r>
              <a:rPr lang="en-US" sz="1600" dirty="0"/>
              <a:t> Handbook</a:t>
            </a:r>
            <a:endParaRPr kumimoji="0" lang="en-US" sz="800" b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7E97C8A0-B830-4D6E-90E3-AF184767F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799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CC988D-1AE5-4BCF-A918-278F05EE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3-Input Adder (bit 0)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3889D8-3FD4-4006-9324-22294B842965}"/>
              </a:ext>
            </a:extLst>
          </p:cNvPr>
          <p:cNvSpPr/>
          <p:nvPr/>
        </p:nvSpPr>
        <p:spPr>
          <a:xfrm>
            <a:off x="4622684" y="1772261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CE813-1131-4355-9EE7-013EEBABAF84}"/>
              </a:ext>
            </a:extLst>
          </p:cNvPr>
          <p:cNvSpPr txBox="1"/>
          <p:nvPr/>
        </p:nvSpPr>
        <p:spPr>
          <a:xfrm>
            <a:off x="5042521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5076E-F4F1-471F-8ABB-8864D7978661}"/>
              </a:ext>
            </a:extLst>
          </p:cNvPr>
          <p:cNvSpPr txBox="1"/>
          <p:nvPr/>
        </p:nvSpPr>
        <p:spPr>
          <a:xfrm>
            <a:off x="5619567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7D1D-872C-4E09-B030-2E23312A3B64}"/>
              </a:ext>
            </a:extLst>
          </p:cNvPr>
          <p:cNvSpPr txBox="1"/>
          <p:nvPr/>
        </p:nvSpPr>
        <p:spPr>
          <a:xfrm>
            <a:off x="4660135" y="2363145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5C95E-8D11-49A7-B068-2703386761BC}"/>
              </a:ext>
            </a:extLst>
          </p:cNvPr>
          <p:cNvSpPr txBox="1"/>
          <p:nvPr/>
        </p:nvSpPr>
        <p:spPr>
          <a:xfrm>
            <a:off x="5365261" y="3045919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58B1B-AC6D-40EB-ACFE-D693E8C73373}"/>
              </a:ext>
            </a:extLst>
          </p:cNvPr>
          <p:cNvSpPr txBox="1"/>
          <p:nvPr/>
        </p:nvSpPr>
        <p:spPr>
          <a:xfrm>
            <a:off x="4870276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C0C5C-8EC0-4B05-A62F-D41F04F0482E}"/>
              </a:ext>
            </a:extLst>
          </p:cNvPr>
          <p:cNvSpPr txBox="1"/>
          <p:nvPr/>
        </p:nvSpPr>
        <p:spPr>
          <a:xfrm>
            <a:off x="5506966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533-A0F4-489C-B4A4-709B6D2E0C49}"/>
              </a:ext>
            </a:extLst>
          </p:cNvPr>
          <p:cNvSpPr txBox="1"/>
          <p:nvPr/>
        </p:nvSpPr>
        <p:spPr>
          <a:xfrm>
            <a:off x="4012113" y="235995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FFE94-45EA-4BFB-8DB9-3BC2FB537615}"/>
              </a:ext>
            </a:extLst>
          </p:cNvPr>
          <p:cNvSpPr/>
          <p:nvPr/>
        </p:nvSpPr>
        <p:spPr>
          <a:xfrm>
            <a:off x="5187744" y="4100617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18123-59C7-4F82-B1CA-1E23ED61F1CD}"/>
              </a:ext>
            </a:extLst>
          </p:cNvPr>
          <p:cNvSpPr txBox="1"/>
          <p:nvPr/>
        </p:nvSpPr>
        <p:spPr>
          <a:xfrm>
            <a:off x="5225195" y="4691501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F1C2E-A040-48FC-8EFC-1E5A51367351}"/>
              </a:ext>
            </a:extLst>
          </p:cNvPr>
          <p:cNvSpPr txBox="1"/>
          <p:nvPr/>
        </p:nvSpPr>
        <p:spPr>
          <a:xfrm>
            <a:off x="6333332" y="4691500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16916-69A7-40E5-B684-C8E9BC63260C}"/>
              </a:ext>
            </a:extLst>
          </p:cNvPr>
          <p:cNvSpPr txBox="1"/>
          <p:nvPr/>
        </p:nvSpPr>
        <p:spPr>
          <a:xfrm>
            <a:off x="5930321" y="537427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527CF-F21E-4182-B8A3-B95CEEE782E7}"/>
              </a:ext>
            </a:extLst>
          </p:cNvPr>
          <p:cNvSpPr txBox="1"/>
          <p:nvPr/>
        </p:nvSpPr>
        <p:spPr>
          <a:xfrm>
            <a:off x="6429383" y="2350577"/>
            <a:ext cx="138706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carry_out1[0]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B9A11-5F63-48DA-8E5C-7C365550C732}"/>
              </a:ext>
            </a:extLst>
          </p:cNvPr>
          <p:cNvSpPr txBox="1"/>
          <p:nvPr/>
        </p:nvSpPr>
        <p:spPr>
          <a:xfrm>
            <a:off x="7003321" y="4668963"/>
            <a:ext cx="14019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carry_out2[0]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6585A-43E9-4BB7-A8F6-8B25587FCA20}"/>
              </a:ext>
            </a:extLst>
          </p:cNvPr>
          <p:cNvSpPr txBox="1"/>
          <p:nvPr/>
        </p:nvSpPr>
        <p:spPr>
          <a:xfrm>
            <a:off x="6134387" y="3613094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0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E9DDA-8D05-4809-8A24-D565E2C2F4E6}"/>
              </a:ext>
            </a:extLst>
          </p:cNvPr>
          <p:cNvSpPr txBox="1"/>
          <p:nvPr/>
        </p:nvSpPr>
        <p:spPr>
          <a:xfrm>
            <a:off x="4727722" y="469150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0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BF1765-4C24-4611-B4FD-91F9DD28BDA9}"/>
              </a:ext>
            </a:extLst>
          </p:cNvPr>
          <p:cNvCxnSpPr>
            <a:cxnSpLocks/>
          </p:cNvCxnSpPr>
          <p:nvPr/>
        </p:nvCxnSpPr>
        <p:spPr>
          <a:xfrm>
            <a:off x="5148811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FC102-0DDB-41FC-AE4D-20A113CEC5CD}"/>
              </a:ext>
            </a:extLst>
          </p:cNvPr>
          <p:cNvCxnSpPr>
            <a:cxnSpLocks/>
          </p:cNvCxnSpPr>
          <p:nvPr/>
        </p:nvCxnSpPr>
        <p:spPr>
          <a:xfrm>
            <a:off x="5720311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22DB6A-A6AF-46FA-B8BE-1DB823DDC112}"/>
              </a:ext>
            </a:extLst>
          </p:cNvPr>
          <p:cNvCxnSpPr>
            <a:cxnSpLocks/>
          </p:cNvCxnSpPr>
          <p:nvPr/>
        </p:nvCxnSpPr>
        <p:spPr>
          <a:xfrm>
            <a:off x="4443183" y="2559661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A35B45-D969-4081-B755-34B36044BA80}"/>
              </a:ext>
            </a:extLst>
          </p:cNvPr>
          <p:cNvCxnSpPr>
            <a:cxnSpLocks/>
          </p:cNvCxnSpPr>
          <p:nvPr/>
        </p:nvCxnSpPr>
        <p:spPr>
          <a:xfrm>
            <a:off x="6249882" y="2550276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BD23DD-DDD8-49EB-8458-D027BC88DD38}"/>
              </a:ext>
            </a:extLst>
          </p:cNvPr>
          <p:cNvCxnSpPr>
            <a:cxnSpLocks/>
          </p:cNvCxnSpPr>
          <p:nvPr/>
        </p:nvCxnSpPr>
        <p:spPr>
          <a:xfrm>
            <a:off x="5421228" y="3354477"/>
            <a:ext cx="296678" cy="74613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69654C-1492-474E-BB7C-D4ADDC99F5B1}"/>
              </a:ext>
            </a:extLst>
          </p:cNvPr>
          <p:cNvSpPr txBox="1"/>
          <p:nvPr/>
        </p:nvSpPr>
        <p:spPr>
          <a:xfrm>
            <a:off x="5578732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71687-1566-49D8-9949-8014F99833D0}"/>
              </a:ext>
            </a:extLst>
          </p:cNvPr>
          <p:cNvSpPr txBox="1"/>
          <p:nvPr/>
        </p:nvSpPr>
        <p:spPr>
          <a:xfrm>
            <a:off x="6155778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CEFBF-401D-4832-B2B1-5A8E2DED37C0}"/>
              </a:ext>
            </a:extLst>
          </p:cNvPr>
          <p:cNvCxnSpPr>
            <a:cxnSpLocks/>
          </p:cNvCxnSpPr>
          <p:nvPr/>
        </p:nvCxnSpPr>
        <p:spPr>
          <a:xfrm>
            <a:off x="6246003" y="3932760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13B44E-8897-4A3B-8013-2A01700595A7}"/>
              </a:ext>
            </a:extLst>
          </p:cNvPr>
          <p:cNvCxnSpPr>
            <a:cxnSpLocks/>
          </p:cNvCxnSpPr>
          <p:nvPr/>
        </p:nvCxnSpPr>
        <p:spPr>
          <a:xfrm>
            <a:off x="6814942" y="486934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623A5F-BA96-4BCD-9288-8C7631BE08E6}"/>
              </a:ext>
            </a:extLst>
          </p:cNvPr>
          <p:cNvCxnSpPr>
            <a:cxnSpLocks/>
          </p:cNvCxnSpPr>
          <p:nvPr/>
        </p:nvCxnSpPr>
        <p:spPr>
          <a:xfrm>
            <a:off x="6043147" y="5696251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73275D-C997-40E2-A6ED-0FA8F2C26813}"/>
              </a:ext>
            </a:extLst>
          </p:cNvPr>
          <p:cNvSpPr txBox="1"/>
          <p:nvPr/>
        </p:nvSpPr>
        <p:spPr>
          <a:xfrm>
            <a:off x="5846633" y="583727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3375B4D5-91F4-452E-80E3-419E5D062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C0718-928D-49FD-B162-859F1296C7A6}"/>
              </a:ext>
            </a:extLst>
          </p:cNvPr>
          <p:cNvSpPr txBox="1"/>
          <p:nvPr/>
        </p:nvSpPr>
        <p:spPr>
          <a:xfrm>
            <a:off x="5748384" y="234974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3FB541-972F-4965-B95A-1F8EC2CCCCCA}"/>
              </a:ext>
            </a:extLst>
          </p:cNvPr>
          <p:cNvCxnSpPr>
            <a:cxnSpLocks/>
          </p:cNvCxnSpPr>
          <p:nvPr/>
        </p:nvCxnSpPr>
        <p:spPr>
          <a:xfrm>
            <a:off x="5008243" y="486934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802952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CC988D-1AE5-4BCF-A918-278F05EE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3-Input Adder (bit 1)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3889D8-3FD4-4006-9324-22294B842965}"/>
              </a:ext>
            </a:extLst>
          </p:cNvPr>
          <p:cNvSpPr/>
          <p:nvPr/>
        </p:nvSpPr>
        <p:spPr>
          <a:xfrm>
            <a:off x="4622684" y="1772261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CE813-1131-4355-9EE7-013EEBABAF84}"/>
              </a:ext>
            </a:extLst>
          </p:cNvPr>
          <p:cNvSpPr txBox="1"/>
          <p:nvPr/>
        </p:nvSpPr>
        <p:spPr>
          <a:xfrm>
            <a:off x="5042521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5076E-F4F1-471F-8ABB-8864D7978661}"/>
              </a:ext>
            </a:extLst>
          </p:cNvPr>
          <p:cNvSpPr txBox="1"/>
          <p:nvPr/>
        </p:nvSpPr>
        <p:spPr>
          <a:xfrm>
            <a:off x="5619567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7D1D-872C-4E09-B030-2E23312A3B64}"/>
              </a:ext>
            </a:extLst>
          </p:cNvPr>
          <p:cNvSpPr txBox="1"/>
          <p:nvPr/>
        </p:nvSpPr>
        <p:spPr>
          <a:xfrm>
            <a:off x="4660135" y="2363145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5C95E-8D11-49A7-B068-2703386761BC}"/>
              </a:ext>
            </a:extLst>
          </p:cNvPr>
          <p:cNvSpPr txBox="1"/>
          <p:nvPr/>
        </p:nvSpPr>
        <p:spPr>
          <a:xfrm>
            <a:off x="5365261" y="3045919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58B1B-AC6D-40EB-ACFE-D693E8C73373}"/>
              </a:ext>
            </a:extLst>
          </p:cNvPr>
          <p:cNvSpPr txBox="1"/>
          <p:nvPr/>
        </p:nvSpPr>
        <p:spPr>
          <a:xfrm>
            <a:off x="4870276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C0C5C-8EC0-4B05-A62F-D41F04F0482E}"/>
              </a:ext>
            </a:extLst>
          </p:cNvPr>
          <p:cNvSpPr txBox="1"/>
          <p:nvPr/>
        </p:nvSpPr>
        <p:spPr>
          <a:xfrm>
            <a:off x="5506966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533-A0F4-489C-B4A4-709B6D2E0C49}"/>
              </a:ext>
            </a:extLst>
          </p:cNvPr>
          <p:cNvSpPr txBox="1"/>
          <p:nvPr/>
        </p:nvSpPr>
        <p:spPr>
          <a:xfrm>
            <a:off x="4012113" y="235995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FFE94-45EA-4BFB-8DB9-3BC2FB537615}"/>
              </a:ext>
            </a:extLst>
          </p:cNvPr>
          <p:cNvSpPr/>
          <p:nvPr/>
        </p:nvSpPr>
        <p:spPr>
          <a:xfrm>
            <a:off x="5187744" y="4100617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18123-59C7-4F82-B1CA-1E23ED61F1CD}"/>
              </a:ext>
            </a:extLst>
          </p:cNvPr>
          <p:cNvSpPr txBox="1"/>
          <p:nvPr/>
        </p:nvSpPr>
        <p:spPr>
          <a:xfrm>
            <a:off x="5225195" y="4691501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F1C2E-A040-48FC-8EFC-1E5A51367351}"/>
              </a:ext>
            </a:extLst>
          </p:cNvPr>
          <p:cNvSpPr txBox="1"/>
          <p:nvPr/>
        </p:nvSpPr>
        <p:spPr>
          <a:xfrm>
            <a:off x="6333332" y="4691500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16916-69A7-40E5-B684-C8E9BC63260C}"/>
              </a:ext>
            </a:extLst>
          </p:cNvPr>
          <p:cNvSpPr txBox="1"/>
          <p:nvPr/>
        </p:nvSpPr>
        <p:spPr>
          <a:xfrm>
            <a:off x="5930321" y="537427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527CF-F21E-4182-B8A3-B95CEEE782E7}"/>
              </a:ext>
            </a:extLst>
          </p:cNvPr>
          <p:cNvSpPr txBox="1"/>
          <p:nvPr/>
        </p:nvSpPr>
        <p:spPr>
          <a:xfrm>
            <a:off x="6429383" y="2350577"/>
            <a:ext cx="138706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carry_out1[1]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B9A11-5F63-48DA-8E5C-7C365550C732}"/>
              </a:ext>
            </a:extLst>
          </p:cNvPr>
          <p:cNvSpPr txBox="1"/>
          <p:nvPr/>
        </p:nvSpPr>
        <p:spPr>
          <a:xfrm>
            <a:off x="7003321" y="4668963"/>
            <a:ext cx="14019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carry_out2[1]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6585A-43E9-4BB7-A8F6-8B25587FCA20}"/>
              </a:ext>
            </a:extLst>
          </p:cNvPr>
          <p:cNvSpPr txBox="1"/>
          <p:nvPr/>
        </p:nvSpPr>
        <p:spPr>
          <a:xfrm>
            <a:off x="6134386" y="3613094"/>
            <a:ext cx="204194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carry_out1[0]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BF1765-4C24-4611-B4FD-91F9DD28BDA9}"/>
              </a:ext>
            </a:extLst>
          </p:cNvPr>
          <p:cNvCxnSpPr>
            <a:cxnSpLocks/>
          </p:cNvCxnSpPr>
          <p:nvPr/>
        </p:nvCxnSpPr>
        <p:spPr>
          <a:xfrm>
            <a:off x="5148811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FC102-0DDB-41FC-AE4D-20A113CEC5CD}"/>
              </a:ext>
            </a:extLst>
          </p:cNvPr>
          <p:cNvCxnSpPr>
            <a:cxnSpLocks/>
          </p:cNvCxnSpPr>
          <p:nvPr/>
        </p:nvCxnSpPr>
        <p:spPr>
          <a:xfrm>
            <a:off x="5720311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22DB6A-A6AF-46FA-B8BE-1DB823DDC112}"/>
              </a:ext>
            </a:extLst>
          </p:cNvPr>
          <p:cNvCxnSpPr>
            <a:cxnSpLocks/>
          </p:cNvCxnSpPr>
          <p:nvPr/>
        </p:nvCxnSpPr>
        <p:spPr>
          <a:xfrm>
            <a:off x="4443183" y="2559661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A35B45-D969-4081-B755-34B36044BA80}"/>
              </a:ext>
            </a:extLst>
          </p:cNvPr>
          <p:cNvCxnSpPr>
            <a:cxnSpLocks/>
          </p:cNvCxnSpPr>
          <p:nvPr/>
        </p:nvCxnSpPr>
        <p:spPr>
          <a:xfrm>
            <a:off x="6249882" y="2550276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BD23DD-DDD8-49EB-8458-D027BC88DD38}"/>
              </a:ext>
            </a:extLst>
          </p:cNvPr>
          <p:cNvCxnSpPr>
            <a:cxnSpLocks/>
          </p:cNvCxnSpPr>
          <p:nvPr/>
        </p:nvCxnSpPr>
        <p:spPr>
          <a:xfrm>
            <a:off x="5421228" y="3354477"/>
            <a:ext cx="296678" cy="74613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69654C-1492-474E-BB7C-D4ADDC99F5B1}"/>
              </a:ext>
            </a:extLst>
          </p:cNvPr>
          <p:cNvSpPr txBox="1"/>
          <p:nvPr/>
        </p:nvSpPr>
        <p:spPr>
          <a:xfrm>
            <a:off x="5578732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71687-1566-49D8-9949-8014F99833D0}"/>
              </a:ext>
            </a:extLst>
          </p:cNvPr>
          <p:cNvSpPr txBox="1"/>
          <p:nvPr/>
        </p:nvSpPr>
        <p:spPr>
          <a:xfrm>
            <a:off x="6155778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CEFBF-401D-4832-B2B1-5A8E2DED37C0}"/>
              </a:ext>
            </a:extLst>
          </p:cNvPr>
          <p:cNvCxnSpPr>
            <a:cxnSpLocks/>
          </p:cNvCxnSpPr>
          <p:nvPr/>
        </p:nvCxnSpPr>
        <p:spPr>
          <a:xfrm>
            <a:off x="6246003" y="3932760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13B44E-8897-4A3B-8013-2A01700595A7}"/>
              </a:ext>
            </a:extLst>
          </p:cNvPr>
          <p:cNvCxnSpPr>
            <a:cxnSpLocks/>
          </p:cNvCxnSpPr>
          <p:nvPr/>
        </p:nvCxnSpPr>
        <p:spPr>
          <a:xfrm>
            <a:off x="6814942" y="486934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623A5F-BA96-4BCD-9288-8C7631BE08E6}"/>
              </a:ext>
            </a:extLst>
          </p:cNvPr>
          <p:cNvCxnSpPr>
            <a:cxnSpLocks/>
          </p:cNvCxnSpPr>
          <p:nvPr/>
        </p:nvCxnSpPr>
        <p:spPr>
          <a:xfrm>
            <a:off x="6043147" y="5696251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73275D-C997-40E2-A6ED-0FA8F2C26813}"/>
              </a:ext>
            </a:extLst>
          </p:cNvPr>
          <p:cNvSpPr txBox="1"/>
          <p:nvPr/>
        </p:nvSpPr>
        <p:spPr>
          <a:xfrm>
            <a:off x="5846633" y="583727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3375B4D5-91F4-452E-80E3-419E5D062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C0718-928D-49FD-B162-859F1296C7A6}"/>
              </a:ext>
            </a:extLst>
          </p:cNvPr>
          <p:cNvSpPr txBox="1"/>
          <p:nvPr/>
        </p:nvSpPr>
        <p:spPr>
          <a:xfrm>
            <a:off x="5748384" y="234974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3FB541-972F-4965-B95A-1F8EC2CCCCCA}"/>
              </a:ext>
            </a:extLst>
          </p:cNvPr>
          <p:cNvCxnSpPr>
            <a:cxnSpLocks/>
          </p:cNvCxnSpPr>
          <p:nvPr/>
        </p:nvCxnSpPr>
        <p:spPr>
          <a:xfrm>
            <a:off x="5008243" y="486934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486800-C676-405C-A6FD-CD025064AEEC}"/>
              </a:ext>
            </a:extLst>
          </p:cNvPr>
          <p:cNvSpPr txBox="1"/>
          <p:nvPr/>
        </p:nvSpPr>
        <p:spPr>
          <a:xfrm>
            <a:off x="3657832" y="4687264"/>
            <a:ext cx="204194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carry_out2[0]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472463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CC988D-1AE5-4BCF-A918-278F05EE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3-Input Adder (bit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3889D8-3FD4-4006-9324-22294B842965}"/>
              </a:ext>
            </a:extLst>
          </p:cNvPr>
          <p:cNvSpPr/>
          <p:nvPr/>
        </p:nvSpPr>
        <p:spPr>
          <a:xfrm>
            <a:off x="4622684" y="1772261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CE813-1131-4355-9EE7-013EEBABAF84}"/>
              </a:ext>
            </a:extLst>
          </p:cNvPr>
          <p:cNvSpPr txBox="1"/>
          <p:nvPr/>
        </p:nvSpPr>
        <p:spPr>
          <a:xfrm>
            <a:off x="5042521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5076E-F4F1-471F-8ABB-8864D7978661}"/>
              </a:ext>
            </a:extLst>
          </p:cNvPr>
          <p:cNvSpPr txBox="1"/>
          <p:nvPr/>
        </p:nvSpPr>
        <p:spPr>
          <a:xfrm>
            <a:off x="5619567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7D1D-872C-4E09-B030-2E23312A3B64}"/>
              </a:ext>
            </a:extLst>
          </p:cNvPr>
          <p:cNvSpPr txBox="1"/>
          <p:nvPr/>
        </p:nvSpPr>
        <p:spPr>
          <a:xfrm>
            <a:off x="4660135" y="2363145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5C95E-8D11-49A7-B068-2703386761BC}"/>
              </a:ext>
            </a:extLst>
          </p:cNvPr>
          <p:cNvSpPr txBox="1"/>
          <p:nvPr/>
        </p:nvSpPr>
        <p:spPr>
          <a:xfrm>
            <a:off x="5365261" y="3045919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58B1B-AC6D-40EB-ACFE-D693E8C73373}"/>
              </a:ext>
            </a:extLst>
          </p:cNvPr>
          <p:cNvSpPr txBox="1"/>
          <p:nvPr/>
        </p:nvSpPr>
        <p:spPr>
          <a:xfrm>
            <a:off x="4870276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C0C5C-8EC0-4B05-A62F-D41F04F0482E}"/>
              </a:ext>
            </a:extLst>
          </p:cNvPr>
          <p:cNvSpPr txBox="1"/>
          <p:nvPr/>
        </p:nvSpPr>
        <p:spPr>
          <a:xfrm>
            <a:off x="5506966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533-A0F4-489C-B4A4-709B6D2E0C49}"/>
              </a:ext>
            </a:extLst>
          </p:cNvPr>
          <p:cNvSpPr txBox="1"/>
          <p:nvPr/>
        </p:nvSpPr>
        <p:spPr>
          <a:xfrm>
            <a:off x="4012113" y="235995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FFE94-45EA-4BFB-8DB9-3BC2FB537615}"/>
              </a:ext>
            </a:extLst>
          </p:cNvPr>
          <p:cNvSpPr/>
          <p:nvPr/>
        </p:nvSpPr>
        <p:spPr>
          <a:xfrm>
            <a:off x="5187744" y="4100617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18123-59C7-4F82-B1CA-1E23ED61F1CD}"/>
              </a:ext>
            </a:extLst>
          </p:cNvPr>
          <p:cNvSpPr txBox="1"/>
          <p:nvPr/>
        </p:nvSpPr>
        <p:spPr>
          <a:xfrm>
            <a:off x="5225195" y="4691501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F1C2E-A040-48FC-8EFC-1E5A51367351}"/>
              </a:ext>
            </a:extLst>
          </p:cNvPr>
          <p:cNvSpPr txBox="1"/>
          <p:nvPr/>
        </p:nvSpPr>
        <p:spPr>
          <a:xfrm>
            <a:off x="6333332" y="4691500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16916-69A7-40E5-B684-C8E9BC63260C}"/>
              </a:ext>
            </a:extLst>
          </p:cNvPr>
          <p:cNvSpPr txBox="1"/>
          <p:nvPr/>
        </p:nvSpPr>
        <p:spPr>
          <a:xfrm>
            <a:off x="5930321" y="537427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527CF-F21E-4182-B8A3-B95CEEE782E7}"/>
              </a:ext>
            </a:extLst>
          </p:cNvPr>
          <p:cNvSpPr txBox="1"/>
          <p:nvPr/>
        </p:nvSpPr>
        <p:spPr>
          <a:xfrm>
            <a:off x="6429383" y="2350577"/>
            <a:ext cx="138706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carry_out1[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B9A11-5F63-48DA-8E5C-7C365550C732}"/>
              </a:ext>
            </a:extLst>
          </p:cNvPr>
          <p:cNvSpPr txBox="1"/>
          <p:nvPr/>
        </p:nvSpPr>
        <p:spPr>
          <a:xfrm>
            <a:off x="7003321" y="4668963"/>
            <a:ext cx="14019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carry_out2[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6585A-43E9-4BB7-A8F6-8B25587FCA20}"/>
              </a:ext>
            </a:extLst>
          </p:cNvPr>
          <p:cNvSpPr txBox="1"/>
          <p:nvPr/>
        </p:nvSpPr>
        <p:spPr>
          <a:xfrm>
            <a:off x="6134386" y="3613094"/>
            <a:ext cx="204194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carry_out1[i-1]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BF1765-4C24-4611-B4FD-91F9DD28BDA9}"/>
              </a:ext>
            </a:extLst>
          </p:cNvPr>
          <p:cNvCxnSpPr>
            <a:cxnSpLocks/>
          </p:cNvCxnSpPr>
          <p:nvPr/>
        </p:nvCxnSpPr>
        <p:spPr>
          <a:xfrm>
            <a:off x="5148811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FC102-0DDB-41FC-AE4D-20A113CEC5CD}"/>
              </a:ext>
            </a:extLst>
          </p:cNvPr>
          <p:cNvCxnSpPr>
            <a:cxnSpLocks/>
          </p:cNvCxnSpPr>
          <p:nvPr/>
        </p:nvCxnSpPr>
        <p:spPr>
          <a:xfrm>
            <a:off x="5720311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22DB6A-A6AF-46FA-B8BE-1DB823DDC112}"/>
              </a:ext>
            </a:extLst>
          </p:cNvPr>
          <p:cNvCxnSpPr>
            <a:cxnSpLocks/>
          </p:cNvCxnSpPr>
          <p:nvPr/>
        </p:nvCxnSpPr>
        <p:spPr>
          <a:xfrm>
            <a:off x="4443183" y="2559661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A35B45-D969-4081-B755-34B36044BA80}"/>
              </a:ext>
            </a:extLst>
          </p:cNvPr>
          <p:cNvCxnSpPr>
            <a:cxnSpLocks/>
          </p:cNvCxnSpPr>
          <p:nvPr/>
        </p:nvCxnSpPr>
        <p:spPr>
          <a:xfrm>
            <a:off x="6249882" y="2550276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BD23DD-DDD8-49EB-8458-D027BC88DD38}"/>
              </a:ext>
            </a:extLst>
          </p:cNvPr>
          <p:cNvCxnSpPr>
            <a:cxnSpLocks/>
          </p:cNvCxnSpPr>
          <p:nvPr/>
        </p:nvCxnSpPr>
        <p:spPr>
          <a:xfrm>
            <a:off x="5421228" y="3354477"/>
            <a:ext cx="296678" cy="74613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69654C-1492-474E-BB7C-D4ADDC99F5B1}"/>
              </a:ext>
            </a:extLst>
          </p:cNvPr>
          <p:cNvSpPr txBox="1"/>
          <p:nvPr/>
        </p:nvSpPr>
        <p:spPr>
          <a:xfrm>
            <a:off x="5578732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71687-1566-49D8-9949-8014F99833D0}"/>
              </a:ext>
            </a:extLst>
          </p:cNvPr>
          <p:cNvSpPr txBox="1"/>
          <p:nvPr/>
        </p:nvSpPr>
        <p:spPr>
          <a:xfrm>
            <a:off x="6155778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CEFBF-401D-4832-B2B1-5A8E2DED37C0}"/>
              </a:ext>
            </a:extLst>
          </p:cNvPr>
          <p:cNvCxnSpPr>
            <a:cxnSpLocks/>
          </p:cNvCxnSpPr>
          <p:nvPr/>
        </p:nvCxnSpPr>
        <p:spPr>
          <a:xfrm>
            <a:off x="6246003" y="3932760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13B44E-8897-4A3B-8013-2A01700595A7}"/>
              </a:ext>
            </a:extLst>
          </p:cNvPr>
          <p:cNvCxnSpPr>
            <a:cxnSpLocks/>
          </p:cNvCxnSpPr>
          <p:nvPr/>
        </p:nvCxnSpPr>
        <p:spPr>
          <a:xfrm>
            <a:off x="6814942" y="486934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623A5F-BA96-4BCD-9288-8C7631BE08E6}"/>
              </a:ext>
            </a:extLst>
          </p:cNvPr>
          <p:cNvCxnSpPr>
            <a:cxnSpLocks/>
          </p:cNvCxnSpPr>
          <p:nvPr/>
        </p:nvCxnSpPr>
        <p:spPr>
          <a:xfrm>
            <a:off x="6043147" y="5696251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73275D-C997-40E2-A6ED-0FA8F2C26813}"/>
              </a:ext>
            </a:extLst>
          </p:cNvPr>
          <p:cNvSpPr txBox="1"/>
          <p:nvPr/>
        </p:nvSpPr>
        <p:spPr>
          <a:xfrm>
            <a:off x="5846633" y="583727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3375B4D5-91F4-452E-80E3-419E5D062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C0718-928D-49FD-B162-859F1296C7A6}"/>
              </a:ext>
            </a:extLst>
          </p:cNvPr>
          <p:cNvSpPr txBox="1"/>
          <p:nvPr/>
        </p:nvSpPr>
        <p:spPr>
          <a:xfrm>
            <a:off x="5748384" y="234974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3FB541-972F-4965-B95A-1F8EC2CCCCCA}"/>
              </a:ext>
            </a:extLst>
          </p:cNvPr>
          <p:cNvCxnSpPr>
            <a:cxnSpLocks/>
          </p:cNvCxnSpPr>
          <p:nvPr/>
        </p:nvCxnSpPr>
        <p:spPr>
          <a:xfrm>
            <a:off x="5008243" y="486934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486800-C676-405C-A6FD-CD025064AEEC}"/>
              </a:ext>
            </a:extLst>
          </p:cNvPr>
          <p:cNvSpPr txBox="1"/>
          <p:nvPr/>
        </p:nvSpPr>
        <p:spPr>
          <a:xfrm>
            <a:off x="3586811" y="4678386"/>
            <a:ext cx="204194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carry_out2[i-1]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23A141-CB8C-464B-8D21-061AF4BB7482}"/>
              </a:ext>
            </a:extLst>
          </p:cNvPr>
          <p:cNvSpPr txBox="1"/>
          <p:nvPr/>
        </p:nvSpPr>
        <p:spPr>
          <a:xfrm>
            <a:off x="8355834" y="2701046"/>
            <a:ext cx="347704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For an FPGA that provides 2 FAs </a:t>
            </a:r>
            <a:br>
              <a:rPr lang="en-US" sz="1600" i="1" dirty="0">
                <a:solidFill>
                  <a:srgbClr val="000000"/>
                </a:solidFill>
              </a:rPr>
            </a:br>
            <a:r>
              <a:rPr lang="en-US" sz="1600" i="1" dirty="0">
                <a:solidFill>
                  <a:srgbClr val="000000"/>
                </a:solidFill>
              </a:rPr>
              <a:t>(or a 5-input, 3-ouput LUT) per “basic resource”, we can have a 3-input </a:t>
            </a:r>
            <a:br>
              <a:rPr lang="en-US" sz="1600" i="1" dirty="0">
                <a:solidFill>
                  <a:srgbClr val="000000"/>
                </a:solidFill>
              </a:rPr>
            </a:br>
            <a:r>
              <a:rPr lang="en-US" sz="1600" i="1" dirty="0">
                <a:solidFill>
                  <a:srgbClr val="000000"/>
                </a:solidFill>
              </a:rPr>
              <a:t>adder with the same # of resources </a:t>
            </a:r>
            <a:br>
              <a:rPr lang="en-US" sz="1600" i="1" dirty="0">
                <a:solidFill>
                  <a:srgbClr val="000000"/>
                </a:solidFill>
              </a:rPr>
            </a:br>
            <a:r>
              <a:rPr lang="en-US" sz="1600" i="1" dirty="0">
                <a:solidFill>
                  <a:srgbClr val="000000"/>
                </a:solidFill>
              </a:rPr>
              <a:t>as a 2-input adder</a:t>
            </a:r>
            <a:endParaRPr kumimoji="0" lang="en-US" sz="1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5775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451E4-997C-44AC-9614-A979CFA1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Cylone</a:t>
            </a:r>
            <a:r>
              <a:rPr lang="en-US" dirty="0"/>
              <a:t> 10 GX, </a:t>
            </a:r>
            <a:r>
              <a:rPr lang="en-US" dirty="0" err="1"/>
              <a:t>Arria</a:t>
            </a:r>
            <a:r>
              <a:rPr lang="en-US" dirty="0"/>
              <a:t> 10 ALM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33BEB-C826-4C75-BF68-B543F87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30" y="791964"/>
            <a:ext cx="7203102" cy="53176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782FE4-B172-4342-A870-7D080BC14ADF}"/>
              </a:ext>
            </a:extLst>
          </p:cNvPr>
          <p:cNvSpPr/>
          <p:nvPr/>
        </p:nvSpPr>
        <p:spPr>
          <a:xfrm>
            <a:off x="6664856" y="2370267"/>
            <a:ext cx="391406" cy="396239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60D1C-1F8F-42BA-9846-2E64525F8097}"/>
              </a:ext>
            </a:extLst>
          </p:cNvPr>
          <p:cNvSpPr txBox="1"/>
          <p:nvPr/>
        </p:nvSpPr>
        <p:spPr>
          <a:xfrm>
            <a:off x="7056262" y="2219573"/>
            <a:ext cx="507148" cy="348813"/>
          </a:xfrm>
          <a:prstGeom prst="rect">
            <a:avLst/>
          </a:prstGeom>
          <a:solidFill>
            <a:schemeClr val="bg1">
              <a:alpha val="66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FA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9A1AB-7BEC-415F-9663-00C5AA29EC01}"/>
              </a:ext>
            </a:extLst>
          </p:cNvPr>
          <p:cNvSpPr txBox="1"/>
          <p:nvPr/>
        </p:nvSpPr>
        <p:spPr>
          <a:xfrm>
            <a:off x="4811158" y="6243149"/>
            <a:ext cx="73332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Intel® </a:t>
            </a:r>
            <a:r>
              <a:rPr lang="en-US" sz="1600" dirty="0" err="1"/>
              <a:t>Arria</a:t>
            </a:r>
            <a:r>
              <a:rPr lang="en-US" sz="1600" dirty="0"/>
              <a:t>® 10 Core Fabric and General Purpose I/</a:t>
            </a:r>
            <a:r>
              <a:rPr lang="en-US" sz="1600" dirty="0" err="1"/>
              <a:t>Os</a:t>
            </a:r>
            <a:r>
              <a:rPr lang="en-US" sz="1600" dirty="0"/>
              <a:t> Handbook</a:t>
            </a:r>
            <a:endParaRPr kumimoji="0" lang="en-US" sz="800" b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7E97C8A0-B830-4D6E-90E3-AF184767F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744CFE-C4B5-4F59-96E1-0E62433A5535}"/>
              </a:ext>
            </a:extLst>
          </p:cNvPr>
          <p:cNvSpPr txBox="1"/>
          <p:nvPr/>
        </p:nvSpPr>
        <p:spPr>
          <a:xfrm>
            <a:off x="516877" y="1610060"/>
            <a:ext cx="3810680" cy="4196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rgbClr val="000000"/>
                </a:solidFill>
              </a:rPr>
              <a:t>ALM is basic logic resource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800" i="1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rgbClr val="000000"/>
                </a:solidFill>
              </a:rPr>
              <a:t>Provides 2 FAs, but a 2-input adder would only need 1 of those per bit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rgbClr val="000000"/>
                </a:solidFill>
              </a:rPr>
              <a:t>Could potentially use 3-input,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rgbClr val="000000"/>
                </a:solidFill>
              </a:rPr>
              <a:t>2-output LUT in front of FA to </a:t>
            </a:r>
            <a:br>
              <a:rPr lang="en-US" sz="1800" i="1" dirty="0">
                <a:solidFill>
                  <a:srgbClr val="000000"/>
                </a:solidFill>
              </a:rPr>
            </a:br>
            <a:r>
              <a:rPr lang="en-US" sz="1800" i="1" dirty="0">
                <a:solidFill>
                  <a:srgbClr val="000000"/>
                </a:solidFill>
              </a:rPr>
              <a:t>accomplish goal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800" i="1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rgbClr val="000000"/>
                </a:solidFill>
              </a:rPr>
              <a:t>3 LUTs in front of adder, but none of them have two outputs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800" i="1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rgbClr val="000000"/>
                </a:solidFill>
              </a:rPr>
              <a:t>Any tricks we can do?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4B0E15-FCE2-4764-B11D-CCE32083BD13}"/>
              </a:ext>
            </a:extLst>
          </p:cNvPr>
          <p:cNvSpPr/>
          <p:nvPr/>
        </p:nvSpPr>
        <p:spPr>
          <a:xfrm>
            <a:off x="6668626" y="4218468"/>
            <a:ext cx="391406" cy="396239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761F1F-9EA3-474E-A69F-A122351D9619}"/>
              </a:ext>
            </a:extLst>
          </p:cNvPr>
          <p:cNvSpPr txBox="1"/>
          <p:nvPr/>
        </p:nvSpPr>
        <p:spPr>
          <a:xfrm>
            <a:off x="7060032" y="4067774"/>
            <a:ext cx="507148" cy="348813"/>
          </a:xfrm>
          <a:prstGeom prst="rect">
            <a:avLst/>
          </a:prstGeom>
          <a:solidFill>
            <a:schemeClr val="bg1">
              <a:alpha val="66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FA</a:t>
            </a:r>
          </a:p>
        </p:txBody>
      </p:sp>
    </p:spTree>
    <p:extLst>
      <p:ext uri="{BB962C8B-B14F-4D97-AF65-F5344CB8AC3E}">
        <p14:creationId xmlns:p14="http://schemas.microsoft.com/office/powerpoint/2010/main" val="26213000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CC988D-1AE5-4BCF-A918-278F05EE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3-Input Adder (bit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3889D8-3FD4-4006-9324-22294B842965}"/>
              </a:ext>
            </a:extLst>
          </p:cNvPr>
          <p:cNvSpPr/>
          <p:nvPr/>
        </p:nvSpPr>
        <p:spPr>
          <a:xfrm>
            <a:off x="4622684" y="1772261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CE813-1131-4355-9EE7-013EEBABAF84}"/>
              </a:ext>
            </a:extLst>
          </p:cNvPr>
          <p:cNvSpPr txBox="1"/>
          <p:nvPr/>
        </p:nvSpPr>
        <p:spPr>
          <a:xfrm>
            <a:off x="5042521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5076E-F4F1-471F-8ABB-8864D7978661}"/>
              </a:ext>
            </a:extLst>
          </p:cNvPr>
          <p:cNvSpPr txBox="1"/>
          <p:nvPr/>
        </p:nvSpPr>
        <p:spPr>
          <a:xfrm>
            <a:off x="5619567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7D1D-872C-4E09-B030-2E23312A3B64}"/>
              </a:ext>
            </a:extLst>
          </p:cNvPr>
          <p:cNvSpPr txBox="1"/>
          <p:nvPr/>
        </p:nvSpPr>
        <p:spPr>
          <a:xfrm>
            <a:off x="4660135" y="2363145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5C95E-8D11-49A7-B068-2703386761BC}"/>
              </a:ext>
            </a:extLst>
          </p:cNvPr>
          <p:cNvSpPr txBox="1"/>
          <p:nvPr/>
        </p:nvSpPr>
        <p:spPr>
          <a:xfrm>
            <a:off x="5365261" y="3045919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58B1B-AC6D-40EB-ACFE-D693E8C73373}"/>
              </a:ext>
            </a:extLst>
          </p:cNvPr>
          <p:cNvSpPr txBox="1"/>
          <p:nvPr/>
        </p:nvSpPr>
        <p:spPr>
          <a:xfrm>
            <a:off x="4870276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C0C5C-8EC0-4B05-A62F-D41F04F0482E}"/>
              </a:ext>
            </a:extLst>
          </p:cNvPr>
          <p:cNvSpPr txBox="1"/>
          <p:nvPr/>
        </p:nvSpPr>
        <p:spPr>
          <a:xfrm>
            <a:off x="5506966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533-A0F4-489C-B4A4-709B6D2E0C49}"/>
              </a:ext>
            </a:extLst>
          </p:cNvPr>
          <p:cNvSpPr txBox="1"/>
          <p:nvPr/>
        </p:nvSpPr>
        <p:spPr>
          <a:xfrm>
            <a:off x="4012113" y="235995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FFE94-45EA-4BFB-8DB9-3BC2FB537615}"/>
              </a:ext>
            </a:extLst>
          </p:cNvPr>
          <p:cNvSpPr/>
          <p:nvPr/>
        </p:nvSpPr>
        <p:spPr>
          <a:xfrm>
            <a:off x="5187744" y="4100617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18123-59C7-4F82-B1CA-1E23ED61F1CD}"/>
              </a:ext>
            </a:extLst>
          </p:cNvPr>
          <p:cNvSpPr txBox="1"/>
          <p:nvPr/>
        </p:nvSpPr>
        <p:spPr>
          <a:xfrm>
            <a:off x="5225195" y="4691501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F1C2E-A040-48FC-8EFC-1E5A51367351}"/>
              </a:ext>
            </a:extLst>
          </p:cNvPr>
          <p:cNvSpPr txBox="1"/>
          <p:nvPr/>
        </p:nvSpPr>
        <p:spPr>
          <a:xfrm>
            <a:off x="6333332" y="4691500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16916-69A7-40E5-B684-C8E9BC63260C}"/>
              </a:ext>
            </a:extLst>
          </p:cNvPr>
          <p:cNvSpPr txBox="1"/>
          <p:nvPr/>
        </p:nvSpPr>
        <p:spPr>
          <a:xfrm>
            <a:off x="5930321" y="537427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527CF-F21E-4182-B8A3-B95CEEE782E7}"/>
              </a:ext>
            </a:extLst>
          </p:cNvPr>
          <p:cNvSpPr txBox="1"/>
          <p:nvPr/>
        </p:nvSpPr>
        <p:spPr>
          <a:xfrm>
            <a:off x="6429383" y="2350577"/>
            <a:ext cx="138706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carry_out1[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B9A11-5F63-48DA-8E5C-7C365550C732}"/>
              </a:ext>
            </a:extLst>
          </p:cNvPr>
          <p:cNvSpPr txBox="1"/>
          <p:nvPr/>
        </p:nvSpPr>
        <p:spPr>
          <a:xfrm>
            <a:off x="7003321" y="4668963"/>
            <a:ext cx="14019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carry_out2[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6585A-43E9-4BB7-A8F6-8B25587FCA20}"/>
              </a:ext>
            </a:extLst>
          </p:cNvPr>
          <p:cNvSpPr txBox="1"/>
          <p:nvPr/>
        </p:nvSpPr>
        <p:spPr>
          <a:xfrm>
            <a:off x="6134386" y="3613094"/>
            <a:ext cx="204194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carry_out1[i-1]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BF1765-4C24-4611-B4FD-91F9DD28BDA9}"/>
              </a:ext>
            </a:extLst>
          </p:cNvPr>
          <p:cNvCxnSpPr>
            <a:cxnSpLocks/>
          </p:cNvCxnSpPr>
          <p:nvPr/>
        </p:nvCxnSpPr>
        <p:spPr>
          <a:xfrm>
            <a:off x="5148811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FC102-0DDB-41FC-AE4D-20A113CEC5CD}"/>
              </a:ext>
            </a:extLst>
          </p:cNvPr>
          <p:cNvCxnSpPr>
            <a:cxnSpLocks/>
          </p:cNvCxnSpPr>
          <p:nvPr/>
        </p:nvCxnSpPr>
        <p:spPr>
          <a:xfrm>
            <a:off x="5720311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22DB6A-A6AF-46FA-B8BE-1DB823DDC112}"/>
              </a:ext>
            </a:extLst>
          </p:cNvPr>
          <p:cNvCxnSpPr>
            <a:cxnSpLocks/>
          </p:cNvCxnSpPr>
          <p:nvPr/>
        </p:nvCxnSpPr>
        <p:spPr>
          <a:xfrm>
            <a:off x="4443183" y="2559661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A35B45-D969-4081-B755-34B36044BA80}"/>
              </a:ext>
            </a:extLst>
          </p:cNvPr>
          <p:cNvCxnSpPr>
            <a:cxnSpLocks/>
          </p:cNvCxnSpPr>
          <p:nvPr/>
        </p:nvCxnSpPr>
        <p:spPr>
          <a:xfrm>
            <a:off x="6249882" y="2550276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BD23DD-DDD8-49EB-8458-D027BC88DD38}"/>
              </a:ext>
            </a:extLst>
          </p:cNvPr>
          <p:cNvCxnSpPr>
            <a:cxnSpLocks/>
          </p:cNvCxnSpPr>
          <p:nvPr/>
        </p:nvCxnSpPr>
        <p:spPr>
          <a:xfrm>
            <a:off x="5421228" y="3354477"/>
            <a:ext cx="296678" cy="74613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69654C-1492-474E-BB7C-D4ADDC99F5B1}"/>
              </a:ext>
            </a:extLst>
          </p:cNvPr>
          <p:cNvSpPr txBox="1"/>
          <p:nvPr/>
        </p:nvSpPr>
        <p:spPr>
          <a:xfrm>
            <a:off x="5578732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71687-1566-49D8-9949-8014F99833D0}"/>
              </a:ext>
            </a:extLst>
          </p:cNvPr>
          <p:cNvSpPr txBox="1"/>
          <p:nvPr/>
        </p:nvSpPr>
        <p:spPr>
          <a:xfrm>
            <a:off x="6155778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CEFBF-401D-4832-B2B1-5A8E2DED37C0}"/>
              </a:ext>
            </a:extLst>
          </p:cNvPr>
          <p:cNvCxnSpPr>
            <a:cxnSpLocks/>
          </p:cNvCxnSpPr>
          <p:nvPr/>
        </p:nvCxnSpPr>
        <p:spPr>
          <a:xfrm>
            <a:off x="6246003" y="3932760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13B44E-8897-4A3B-8013-2A01700595A7}"/>
              </a:ext>
            </a:extLst>
          </p:cNvPr>
          <p:cNvCxnSpPr>
            <a:cxnSpLocks/>
          </p:cNvCxnSpPr>
          <p:nvPr/>
        </p:nvCxnSpPr>
        <p:spPr>
          <a:xfrm>
            <a:off x="6814942" y="486934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623A5F-BA96-4BCD-9288-8C7631BE08E6}"/>
              </a:ext>
            </a:extLst>
          </p:cNvPr>
          <p:cNvCxnSpPr>
            <a:cxnSpLocks/>
          </p:cNvCxnSpPr>
          <p:nvPr/>
        </p:nvCxnSpPr>
        <p:spPr>
          <a:xfrm>
            <a:off x="6043147" y="5696251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73275D-C997-40E2-A6ED-0FA8F2C26813}"/>
              </a:ext>
            </a:extLst>
          </p:cNvPr>
          <p:cNvSpPr txBox="1"/>
          <p:nvPr/>
        </p:nvSpPr>
        <p:spPr>
          <a:xfrm>
            <a:off x="5846633" y="583727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3375B4D5-91F4-452E-80E3-419E5D062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C0718-928D-49FD-B162-859F1296C7A6}"/>
              </a:ext>
            </a:extLst>
          </p:cNvPr>
          <p:cNvSpPr txBox="1"/>
          <p:nvPr/>
        </p:nvSpPr>
        <p:spPr>
          <a:xfrm>
            <a:off x="5748384" y="234974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3FB541-972F-4965-B95A-1F8EC2CCCCCA}"/>
              </a:ext>
            </a:extLst>
          </p:cNvPr>
          <p:cNvCxnSpPr>
            <a:cxnSpLocks/>
          </p:cNvCxnSpPr>
          <p:nvPr/>
        </p:nvCxnSpPr>
        <p:spPr>
          <a:xfrm>
            <a:off x="5008243" y="486934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486800-C676-405C-A6FD-CD025064AEEC}"/>
              </a:ext>
            </a:extLst>
          </p:cNvPr>
          <p:cNvSpPr txBox="1"/>
          <p:nvPr/>
        </p:nvSpPr>
        <p:spPr>
          <a:xfrm>
            <a:off x="3586811" y="4678386"/>
            <a:ext cx="204194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carry_out2[i-1]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23A141-CB8C-464B-8D21-061AF4BB7482}"/>
              </a:ext>
            </a:extLst>
          </p:cNvPr>
          <p:cNvSpPr txBox="1"/>
          <p:nvPr/>
        </p:nvSpPr>
        <p:spPr>
          <a:xfrm>
            <a:off x="8355834" y="3193488"/>
            <a:ext cx="34770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This structure is equivalent to………</a:t>
            </a:r>
            <a:endParaRPr kumimoji="0" lang="en-US" sz="1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35244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CC988D-1AE5-4BCF-A918-278F05EE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3-Input Adder (bit 0)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3889D8-3FD4-4006-9324-22294B842965}"/>
              </a:ext>
            </a:extLst>
          </p:cNvPr>
          <p:cNvSpPr/>
          <p:nvPr/>
        </p:nvSpPr>
        <p:spPr>
          <a:xfrm>
            <a:off x="3770426" y="1772261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SUM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CE813-1131-4355-9EE7-013EEBABAF84}"/>
              </a:ext>
            </a:extLst>
          </p:cNvPr>
          <p:cNvSpPr txBox="1"/>
          <p:nvPr/>
        </p:nvSpPr>
        <p:spPr>
          <a:xfrm>
            <a:off x="4190263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5076E-F4F1-471F-8ABB-8864D7978661}"/>
              </a:ext>
            </a:extLst>
          </p:cNvPr>
          <p:cNvSpPr txBox="1"/>
          <p:nvPr/>
        </p:nvSpPr>
        <p:spPr>
          <a:xfrm>
            <a:off x="4767309" y="1736546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7D1D-872C-4E09-B030-2E23312A3B64}"/>
              </a:ext>
            </a:extLst>
          </p:cNvPr>
          <p:cNvSpPr txBox="1"/>
          <p:nvPr/>
        </p:nvSpPr>
        <p:spPr>
          <a:xfrm>
            <a:off x="3807877" y="2363145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5C95E-8D11-49A7-B068-2703386761BC}"/>
              </a:ext>
            </a:extLst>
          </p:cNvPr>
          <p:cNvSpPr txBox="1"/>
          <p:nvPr/>
        </p:nvSpPr>
        <p:spPr>
          <a:xfrm>
            <a:off x="4513003" y="3045919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58B1B-AC6D-40EB-ACFE-D693E8C73373}"/>
              </a:ext>
            </a:extLst>
          </p:cNvPr>
          <p:cNvSpPr txBox="1"/>
          <p:nvPr/>
        </p:nvSpPr>
        <p:spPr>
          <a:xfrm>
            <a:off x="4018018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C0C5C-8EC0-4B05-A62F-D41F04F0482E}"/>
              </a:ext>
            </a:extLst>
          </p:cNvPr>
          <p:cNvSpPr txBox="1"/>
          <p:nvPr/>
        </p:nvSpPr>
        <p:spPr>
          <a:xfrm>
            <a:off x="4654708" y="1227292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533-A0F4-489C-B4A4-709B6D2E0C49}"/>
              </a:ext>
            </a:extLst>
          </p:cNvPr>
          <p:cNvSpPr txBox="1"/>
          <p:nvPr/>
        </p:nvSpPr>
        <p:spPr>
          <a:xfrm>
            <a:off x="3159855" y="2359956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DE69A4-A45A-4F95-BEA7-4CAF0052E010}"/>
              </a:ext>
            </a:extLst>
          </p:cNvPr>
          <p:cNvSpPr/>
          <p:nvPr/>
        </p:nvSpPr>
        <p:spPr>
          <a:xfrm>
            <a:off x="6661437" y="1736546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CARRY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82360-17D0-4CEA-8AD4-1C1C62324CAB}"/>
              </a:ext>
            </a:extLst>
          </p:cNvPr>
          <p:cNvSpPr txBox="1"/>
          <p:nvPr/>
        </p:nvSpPr>
        <p:spPr>
          <a:xfrm>
            <a:off x="7081274" y="1700831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31CF2-5122-4E5B-87C1-D474C13CCC7E}"/>
              </a:ext>
            </a:extLst>
          </p:cNvPr>
          <p:cNvSpPr txBox="1"/>
          <p:nvPr/>
        </p:nvSpPr>
        <p:spPr>
          <a:xfrm>
            <a:off x="7658320" y="1700831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34653-C4FD-4D06-AB78-0AD0A001EA37}"/>
              </a:ext>
            </a:extLst>
          </p:cNvPr>
          <p:cNvSpPr txBox="1"/>
          <p:nvPr/>
        </p:nvSpPr>
        <p:spPr>
          <a:xfrm>
            <a:off x="6667982" y="2329889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E92E4-F813-43F5-90AC-BD11615302BD}"/>
              </a:ext>
            </a:extLst>
          </p:cNvPr>
          <p:cNvSpPr txBox="1"/>
          <p:nvPr/>
        </p:nvSpPr>
        <p:spPr>
          <a:xfrm>
            <a:off x="8038955" y="235318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FFE94-45EA-4BFB-8DB9-3BC2FB537615}"/>
              </a:ext>
            </a:extLst>
          </p:cNvPr>
          <p:cNvSpPr/>
          <p:nvPr/>
        </p:nvSpPr>
        <p:spPr>
          <a:xfrm>
            <a:off x="5187744" y="4100617"/>
            <a:ext cx="1627198" cy="15956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18123-59C7-4F82-B1CA-1E23ED61F1CD}"/>
              </a:ext>
            </a:extLst>
          </p:cNvPr>
          <p:cNvSpPr txBox="1"/>
          <p:nvPr/>
        </p:nvSpPr>
        <p:spPr>
          <a:xfrm>
            <a:off x="5225195" y="4691501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cin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F1C2E-A040-48FC-8EFC-1E5A51367351}"/>
              </a:ext>
            </a:extLst>
          </p:cNvPr>
          <p:cNvSpPr txBox="1"/>
          <p:nvPr/>
        </p:nvSpPr>
        <p:spPr>
          <a:xfrm>
            <a:off x="6333332" y="4691500"/>
            <a:ext cx="4927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16916-69A7-40E5-B684-C8E9BC63260C}"/>
              </a:ext>
            </a:extLst>
          </p:cNvPr>
          <p:cNvSpPr txBox="1"/>
          <p:nvPr/>
        </p:nvSpPr>
        <p:spPr>
          <a:xfrm>
            <a:off x="5930321" y="5374275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527CF-F21E-4182-B8A3-B95CEEE782E7}"/>
              </a:ext>
            </a:extLst>
          </p:cNvPr>
          <p:cNvSpPr txBox="1"/>
          <p:nvPr/>
        </p:nvSpPr>
        <p:spPr>
          <a:xfrm>
            <a:off x="8468136" y="2333334"/>
            <a:ext cx="138706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carry_out1[0]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B9A11-5F63-48DA-8E5C-7C365550C732}"/>
              </a:ext>
            </a:extLst>
          </p:cNvPr>
          <p:cNvSpPr txBox="1"/>
          <p:nvPr/>
        </p:nvSpPr>
        <p:spPr>
          <a:xfrm>
            <a:off x="7003321" y="4668963"/>
            <a:ext cx="14019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carry_out2[0]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6585A-43E9-4BB7-A8F6-8B25587FCA20}"/>
              </a:ext>
            </a:extLst>
          </p:cNvPr>
          <p:cNvSpPr txBox="1"/>
          <p:nvPr/>
        </p:nvSpPr>
        <p:spPr>
          <a:xfrm>
            <a:off x="6134387" y="3613094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0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E9DDA-8D05-4809-8A24-D565E2C2F4E6}"/>
              </a:ext>
            </a:extLst>
          </p:cNvPr>
          <p:cNvSpPr txBox="1"/>
          <p:nvPr/>
        </p:nvSpPr>
        <p:spPr>
          <a:xfrm>
            <a:off x="4727722" y="469150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0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BF1765-4C24-4611-B4FD-91F9DD28BDA9}"/>
              </a:ext>
            </a:extLst>
          </p:cNvPr>
          <p:cNvCxnSpPr>
            <a:cxnSpLocks/>
          </p:cNvCxnSpPr>
          <p:nvPr/>
        </p:nvCxnSpPr>
        <p:spPr>
          <a:xfrm>
            <a:off x="4296553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FC102-0DDB-41FC-AE4D-20A113CEC5CD}"/>
              </a:ext>
            </a:extLst>
          </p:cNvPr>
          <p:cNvCxnSpPr>
            <a:cxnSpLocks/>
          </p:cNvCxnSpPr>
          <p:nvPr/>
        </p:nvCxnSpPr>
        <p:spPr>
          <a:xfrm>
            <a:off x="4868053" y="1604405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22DB6A-A6AF-46FA-B8BE-1DB823DDC112}"/>
              </a:ext>
            </a:extLst>
          </p:cNvPr>
          <p:cNvCxnSpPr>
            <a:cxnSpLocks/>
          </p:cNvCxnSpPr>
          <p:nvPr/>
        </p:nvCxnSpPr>
        <p:spPr>
          <a:xfrm>
            <a:off x="3590925" y="2559661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93242E-F758-4158-989A-8BEEF3929EFE}"/>
              </a:ext>
            </a:extLst>
          </p:cNvPr>
          <p:cNvSpPr txBox="1"/>
          <p:nvPr/>
        </p:nvSpPr>
        <p:spPr>
          <a:xfrm>
            <a:off x="6043147" y="2307928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z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8293C8-A313-4AE9-B7EC-8DC493EE5C92}"/>
              </a:ext>
            </a:extLst>
          </p:cNvPr>
          <p:cNvCxnSpPr>
            <a:cxnSpLocks/>
          </p:cNvCxnSpPr>
          <p:nvPr/>
        </p:nvCxnSpPr>
        <p:spPr>
          <a:xfrm>
            <a:off x="6474217" y="2507633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9A0407-DE7A-45CE-83B9-306603B9690F}"/>
              </a:ext>
            </a:extLst>
          </p:cNvPr>
          <p:cNvSpPr txBox="1"/>
          <p:nvPr/>
        </p:nvSpPr>
        <p:spPr>
          <a:xfrm>
            <a:off x="6919004" y="1198224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06FC3-1DE5-4F53-8D55-B9223819BC91}"/>
              </a:ext>
            </a:extLst>
          </p:cNvPr>
          <p:cNvSpPr txBox="1"/>
          <p:nvPr/>
        </p:nvSpPr>
        <p:spPr>
          <a:xfrm>
            <a:off x="7555694" y="1198224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y[0]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E31099-B722-42F5-8F57-4D3E5365AF6D}"/>
              </a:ext>
            </a:extLst>
          </p:cNvPr>
          <p:cNvCxnSpPr>
            <a:cxnSpLocks/>
          </p:cNvCxnSpPr>
          <p:nvPr/>
        </p:nvCxnSpPr>
        <p:spPr>
          <a:xfrm>
            <a:off x="7197539" y="1575337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487B8E-F0D0-415B-AF82-83AB0A381844}"/>
              </a:ext>
            </a:extLst>
          </p:cNvPr>
          <p:cNvCxnSpPr>
            <a:cxnSpLocks/>
          </p:cNvCxnSpPr>
          <p:nvPr/>
        </p:nvCxnSpPr>
        <p:spPr>
          <a:xfrm>
            <a:off x="7769039" y="1575337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A35B45-D969-4081-B755-34B36044BA80}"/>
              </a:ext>
            </a:extLst>
          </p:cNvPr>
          <p:cNvCxnSpPr>
            <a:cxnSpLocks/>
          </p:cNvCxnSpPr>
          <p:nvPr/>
        </p:nvCxnSpPr>
        <p:spPr>
          <a:xfrm>
            <a:off x="8288635" y="2533033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BD23DD-DDD8-49EB-8458-D027BC88DD38}"/>
              </a:ext>
            </a:extLst>
          </p:cNvPr>
          <p:cNvCxnSpPr>
            <a:cxnSpLocks/>
          </p:cNvCxnSpPr>
          <p:nvPr/>
        </p:nvCxnSpPr>
        <p:spPr>
          <a:xfrm>
            <a:off x="4541116" y="3367895"/>
            <a:ext cx="1176790" cy="73272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69654C-1492-474E-BB7C-D4ADDC99F5B1}"/>
              </a:ext>
            </a:extLst>
          </p:cNvPr>
          <p:cNvSpPr txBox="1"/>
          <p:nvPr/>
        </p:nvSpPr>
        <p:spPr>
          <a:xfrm>
            <a:off x="5578732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71687-1566-49D8-9949-8014F99833D0}"/>
              </a:ext>
            </a:extLst>
          </p:cNvPr>
          <p:cNvSpPr txBox="1"/>
          <p:nvPr/>
        </p:nvSpPr>
        <p:spPr>
          <a:xfrm>
            <a:off x="6155778" y="4077968"/>
            <a:ext cx="1775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CEFBF-401D-4832-B2B1-5A8E2DED37C0}"/>
              </a:ext>
            </a:extLst>
          </p:cNvPr>
          <p:cNvCxnSpPr>
            <a:cxnSpLocks/>
          </p:cNvCxnSpPr>
          <p:nvPr/>
        </p:nvCxnSpPr>
        <p:spPr>
          <a:xfrm>
            <a:off x="6246003" y="3932760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13B44E-8897-4A3B-8013-2A01700595A7}"/>
              </a:ext>
            </a:extLst>
          </p:cNvPr>
          <p:cNvCxnSpPr>
            <a:cxnSpLocks/>
          </p:cNvCxnSpPr>
          <p:nvPr/>
        </p:nvCxnSpPr>
        <p:spPr>
          <a:xfrm>
            <a:off x="6814942" y="4869340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623A5F-BA96-4BCD-9288-8C7631BE08E6}"/>
              </a:ext>
            </a:extLst>
          </p:cNvPr>
          <p:cNvCxnSpPr>
            <a:cxnSpLocks/>
          </p:cNvCxnSpPr>
          <p:nvPr/>
        </p:nvCxnSpPr>
        <p:spPr>
          <a:xfrm>
            <a:off x="6043147" y="5696251"/>
            <a:ext cx="0" cy="1678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73275D-C997-40E2-A6ED-0FA8F2C26813}"/>
              </a:ext>
            </a:extLst>
          </p:cNvPr>
          <p:cNvSpPr txBox="1"/>
          <p:nvPr/>
        </p:nvSpPr>
        <p:spPr>
          <a:xfrm>
            <a:off x="5846633" y="5837270"/>
            <a:ext cx="61829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[0]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3375B4D5-91F4-452E-80E3-419E5D062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95EEC9-087A-445A-A504-94FD1B669D30}"/>
              </a:ext>
            </a:extLst>
          </p:cNvPr>
          <p:cNvCxnSpPr>
            <a:cxnSpLocks/>
          </p:cNvCxnSpPr>
          <p:nvPr/>
        </p:nvCxnSpPr>
        <p:spPr>
          <a:xfrm>
            <a:off x="5036641" y="4874414"/>
            <a:ext cx="17950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947883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6450</TotalTime>
  <Words>866</Words>
  <Application>Microsoft Office PowerPoint</Application>
  <PresentationFormat>Widescreen</PresentationFormat>
  <Paragraphs>251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3-Input Adder</vt:lpstr>
      <vt:lpstr>Cylone 10 GX, Arria 10 ALM</vt:lpstr>
      <vt:lpstr>3-Input Adder (bit 0)</vt:lpstr>
      <vt:lpstr>3-Input Adder (bit 1)</vt:lpstr>
      <vt:lpstr>3-Input Adder (bit i)</vt:lpstr>
      <vt:lpstr>Cylone 10 GX, Arria 10 ALM</vt:lpstr>
      <vt:lpstr>3-Input Adder (bit i)</vt:lpstr>
      <vt:lpstr>3-Input Adder (bit 0)</vt:lpstr>
      <vt:lpstr>3-Input Adder (bit 1)</vt:lpstr>
      <vt:lpstr>3-Input Adder (bit i)</vt:lpstr>
      <vt:lpstr>Cylone 10 GX, Arria 10 ALM</vt:lpstr>
      <vt:lpstr>Conclusions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Stitt,Gregory</cp:lastModifiedBy>
  <cp:revision>390</cp:revision>
  <dcterms:created xsi:type="dcterms:W3CDTF">2017-01-16T21:37:43Z</dcterms:created>
  <dcterms:modified xsi:type="dcterms:W3CDTF">2022-02-03T22:16:07Z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