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5"/>
  </p:notesMasterIdLst>
  <p:sldIdLst>
    <p:sldId id="321" r:id="rId7"/>
    <p:sldId id="392" r:id="rId8"/>
    <p:sldId id="396" r:id="rId9"/>
    <p:sldId id="397" r:id="rId10"/>
    <p:sldId id="398" r:id="rId11"/>
    <p:sldId id="399" r:id="rId12"/>
    <p:sldId id="401" r:id="rId13"/>
    <p:sldId id="403" r:id="rId14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92"/>
            <p14:sldId id="396"/>
            <p14:sldId id="397"/>
            <p14:sldId id="398"/>
            <p14:sldId id="399"/>
            <p14:sldId id="401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1CF"/>
    <a:srgbClr val="191EA2"/>
    <a:srgbClr val="FF4B01"/>
    <a:srgbClr val="D14C64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59" autoAdjust="0"/>
  </p:normalViewPr>
  <p:slideViewPr>
    <p:cSldViewPr snapToGrid="0">
      <p:cViewPr varScale="1">
        <p:scale>
          <a:sx n="105" d="100"/>
          <a:sy n="105" d="100"/>
        </p:scale>
        <p:origin x="93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6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4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FPGA Timing Optimization</a:t>
            </a:r>
          </a:p>
          <a:p>
            <a:pPr marL="223221" indent="0" algn="ctr">
              <a:buNone/>
            </a:pPr>
            <a:r>
              <a:rPr lang="en-US" i="1" dirty="0"/>
              <a:t>Multicycle Paths</a:t>
            </a:r>
          </a:p>
          <a:p>
            <a:pPr marL="223221" indent="0" algn="ctr">
              <a:buNone/>
            </a:pPr>
            <a:endParaRPr lang="en-US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Multicycle Paths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E36859-5403-45E2-9146-D33303EE2B6D}"/>
              </a:ext>
            </a:extLst>
          </p:cNvPr>
          <p:cNvSpPr/>
          <p:nvPr/>
        </p:nvSpPr>
        <p:spPr>
          <a:xfrm>
            <a:off x="7244250" y="2170987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in0_r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B39A026-509E-4928-9286-4F3947D87B96}"/>
              </a:ext>
            </a:extLst>
          </p:cNvPr>
          <p:cNvSpPr/>
          <p:nvPr/>
        </p:nvSpPr>
        <p:spPr>
          <a:xfrm>
            <a:off x="8114515" y="2174815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in1_r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A54B59D-F29F-4568-BBBC-58B4040E60F7}"/>
              </a:ext>
            </a:extLst>
          </p:cNvPr>
          <p:cNvSpPr/>
          <p:nvPr/>
        </p:nvSpPr>
        <p:spPr>
          <a:xfrm>
            <a:off x="7619608" y="4102079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E0FB295-553B-4030-9B7A-00E4018877F3}"/>
              </a:ext>
            </a:extLst>
          </p:cNvPr>
          <p:cNvSpPr/>
          <p:nvPr/>
        </p:nvSpPr>
        <p:spPr>
          <a:xfrm>
            <a:off x="7387670" y="3156673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32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A15BF6-02BB-4F37-8781-C0CB984E9911}"/>
              </a:ext>
            </a:extLst>
          </p:cNvPr>
          <p:cNvSpPr txBox="1"/>
          <p:nvPr/>
        </p:nvSpPr>
        <p:spPr>
          <a:xfrm>
            <a:off x="7717908" y="273456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8DDCDEA-AA67-4F23-B018-EF46843BDDB7}"/>
              </a:ext>
            </a:extLst>
          </p:cNvPr>
          <p:cNvCxnSpPr>
            <a:cxnSpLocks/>
          </p:cNvCxnSpPr>
          <p:nvPr/>
        </p:nvCxnSpPr>
        <p:spPr>
          <a:xfrm>
            <a:off x="7632087" y="2663153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A8DFD9-EB2B-4718-86B3-E431375EAB41}"/>
              </a:ext>
            </a:extLst>
          </p:cNvPr>
          <p:cNvCxnSpPr/>
          <p:nvPr/>
        </p:nvCxnSpPr>
        <p:spPr>
          <a:xfrm>
            <a:off x="7569942" y="279337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D78C0-21E9-4555-A42B-43492C23B9C8}"/>
              </a:ext>
            </a:extLst>
          </p:cNvPr>
          <p:cNvSpPr txBox="1"/>
          <p:nvPr/>
        </p:nvSpPr>
        <p:spPr>
          <a:xfrm>
            <a:off x="8525643" y="2724762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16BC908-E157-46DE-BE52-2CE2196B1DA5}"/>
              </a:ext>
            </a:extLst>
          </p:cNvPr>
          <p:cNvCxnSpPr>
            <a:cxnSpLocks/>
          </p:cNvCxnSpPr>
          <p:nvPr/>
        </p:nvCxnSpPr>
        <p:spPr>
          <a:xfrm>
            <a:off x="8439822" y="2660967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1840D89-51EA-4C9A-A696-93FCDC6B1A2A}"/>
              </a:ext>
            </a:extLst>
          </p:cNvPr>
          <p:cNvCxnSpPr/>
          <p:nvPr/>
        </p:nvCxnSpPr>
        <p:spPr>
          <a:xfrm>
            <a:off x="8377677" y="2783573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6206A4-F0BE-4A1F-93F4-B447C191EEDB}"/>
              </a:ext>
            </a:extLst>
          </p:cNvPr>
          <p:cNvSpPr/>
          <p:nvPr/>
        </p:nvSpPr>
        <p:spPr>
          <a:xfrm>
            <a:off x="9025389" y="2179326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in2_r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01407EE-E674-4D67-B1A6-202F0318186E}"/>
              </a:ext>
            </a:extLst>
          </p:cNvPr>
          <p:cNvSpPr/>
          <p:nvPr/>
        </p:nvSpPr>
        <p:spPr>
          <a:xfrm>
            <a:off x="9895654" y="2183154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in3_r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630FF04-B674-4962-9070-2B36700D7CAB}"/>
              </a:ext>
            </a:extLst>
          </p:cNvPr>
          <p:cNvSpPr/>
          <p:nvPr/>
        </p:nvSpPr>
        <p:spPr>
          <a:xfrm>
            <a:off x="9168809" y="3165012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64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27AD2F-777B-467C-A5B4-4C5BED5915BF}"/>
              </a:ext>
            </a:extLst>
          </p:cNvPr>
          <p:cNvSpPr txBox="1"/>
          <p:nvPr/>
        </p:nvSpPr>
        <p:spPr>
          <a:xfrm>
            <a:off x="9499047" y="2742907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C321AB-9301-4EFC-8954-0CC2D9CCF90E}"/>
              </a:ext>
            </a:extLst>
          </p:cNvPr>
          <p:cNvCxnSpPr>
            <a:cxnSpLocks/>
          </p:cNvCxnSpPr>
          <p:nvPr/>
        </p:nvCxnSpPr>
        <p:spPr>
          <a:xfrm>
            <a:off x="9413226" y="2671492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6884B9-E345-4880-BBE3-F0A0BDCE5385}"/>
              </a:ext>
            </a:extLst>
          </p:cNvPr>
          <p:cNvCxnSpPr/>
          <p:nvPr/>
        </p:nvCxnSpPr>
        <p:spPr>
          <a:xfrm>
            <a:off x="9351081" y="2801718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153069-F94C-46C9-A1AD-230A64199803}"/>
              </a:ext>
            </a:extLst>
          </p:cNvPr>
          <p:cNvSpPr txBox="1"/>
          <p:nvPr/>
        </p:nvSpPr>
        <p:spPr>
          <a:xfrm>
            <a:off x="10306782" y="2733101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DED5D5-7AF3-4D2D-B985-681D53F5AE0B}"/>
              </a:ext>
            </a:extLst>
          </p:cNvPr>
          <p:cNvCxnSpPr>
            <a:cxnSpLocks/>
          </p:cNvCxnSpPr>
          <p:nvPr/>
        </p:nvCxnSpPr>
        <p:spPr>
          <a:xfrm>
            <a:off x="10220961" y="2669306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7DAB9C-ADFA-4708-B194-2037C01FA1A0}"/>
              </a:ext>
            </a:extLst>
          </p:cNvPr>
          <p:cNvCxnSpPr/>
          <p:nvPr/>
        </p:nvCxnSpPr>
        <p:spPr>
          <a:xfrm>
            <a:off x="10158816" y="2791912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2561AE8-7A00-4676-9C20-E3A0EFB3AD8E}"/>
              </a:ext>
            </a:extLst>
          </p:cNvPr>
          <p:cNvSpPr txBox="1"/>
          <p:nvPr/>
        </p:nvSpPr>
        <p:spPr>
          <a:xfrm>
            <a:off x="8148991" y="367163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C4EB564-8DD8-4F2F-8D4C-A1737B08DFFA}"/>
              </a:ext>
            </a:extLst>
          </p:cNvPr>
          <p:cNvCxnSpPr>
            <a:cxnSpLocks/>
          </p:cNvCxnSpPr>
          <p:nvPr/>
        </p:nvCxnSpPr>
        <p:spPr>
          <a:xfrm>
            <a:off x="8063170" y="3600220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B5C9D7C-8B16-492A-BE4C-AF2FF5ADEEAD}"/>
              </a:ext>
            </a:extLst>
          </p:cNvPr>
          <p:cNvCxnSpPr/>
          <p:nvPr/>
        </p:nvCxnSpPr>
        <p:spPr>
          <a:xfrm>
            <a:off x="8001025" y="3730446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3A1C649-6C23-4D54-B75F-A2CFA954FE33}"/>
              </a:ext>
            </a:extLst>
          </p:cNvPr>
          <p:cNvSpPr/>
          <p:nvPr/>
        </p:nvSpPr>
        <p:spPr>
          <a:xfrm>
            <a:off x="9391671" y="4115097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CEE0A1-F843-4120-8178-F1FF5980C708}"/>
              </a:ext>
            </a:extLst>
          </p:cNvPr>
          <p:cNvSpPr txBox="1"/>
          <p:nvPr/>
        </p:nvSpPr>
        <p:spPr>
          <a:xfrm>
            <a:off x="9921054" y="3684653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2999DC-3F49-488D-BFE0-C83233A47B85}"/>
              </a:ext>
            </a:extLst>
          </p:cNvPr>
          <p:cNvCxnSpPr>
            <a:cxnSpLocks/>
          </p:cNvCxnSpPr>
          <p:nvPr/>
        </p:nvCxnSpPr>
        <p:spPr>
          <a:xfrm>
            <a:off x="9835233" y="3613238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BA0458-8629-491E-9FCC-839A80FA64E4}"/>
              </a:ext>
            </a:extLst>
          </p:cNvPr>
          <p:cNvCxnSpPr/>
          <p:nvPr/>
        </p:nvCxnSpPr>
        <p:spPr>
          <a:xfrm>
            <a:off x="9773088" y="3743464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Text Placeholder 1">
            <a:extLst>
              <a:ext uri="{FF2B5EF4-FFF2-40B4-BE49-F238E27FC236}">
                <a16:creationId xmlns:a16="http://schemas.microsoft.com/office/drawing/2014/main" id="{17E3DC1F-0956-46AC-BAAB-4A77F46F1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2501" y="1296359"/>
            <a:ext cx="6671016" cy="3936544"/>
          </a:xfrm>
        </p:spPr>
        <p:txBody>
          <a:bodyPr/>
          <a:lstStyle/>
          <a:p>
            <a:r>
              <a:rPr lang="en-US" dirty="0"/>
              <a:t>Consider simple pipeline with adders of two widths</a:t>
            </a:r>
          </a:p>
          <a:p>
            <a:pPr lvl="1"/>
            <a:r>
              <a:rPr lang="en-US" dirty="0"/>
              <a:t>64-bit adder will be critical path</a:t>
            </a:r>
          </a:p>
          <a:p>
            <a:pPr lvl="1"/>
            <a:r>
              <a:rPr lang="en-US" dirty="0"/>
              <a:t>How to optimize?</a:t>
            </a:r>
          </a:p>
          <a:p>
            <a:r>
              <a:rPr lang="en-US" dirty="0"/>
              <a:t>What if in2 and in3 only arrive every two cycles at best?</a:t>
            </a:r>
          </a:p>
          <a:p>
            <a:pPr lvl="1"/>
            <a:r>
              <a:rPr lang="en-US" dirty="0"/>
              <a:t>Solution 1: use a ½ frequency clock for the 64-bit add paths</a:t>
            </a:r>
          </a:p>
          <a:p>
            <a:pPr lvl="2"/>
            <a:r>
              <a:rPr lang="en-US" dirty="0"/>
              <a:t>Not ideal for small sub-circuits </a:t>
            </a:r>
          </a:p>
          <a:p>
            <a:pPr lvl="2"/>
            <a:r>
              <a:rPr lang="en-US" dirty="0"/>
              <a:t>Extra overhead if input arrival rate is not constant</a:t>
            </a:r>
          </a:p>
          <a:p>
            <a:pPr lvl="1"/>
            <a:r>
              <a:rPr lang="en-US" dirty="0"/>
              <a:t>Solution 2: use </a:t>
            </a:r>
            <a:r>
              <a:rPr lang="en-US" i="1" dirty="0"/>
              <a:t>multicycle paths</a:t>
            </a:r>
          </a:p>
          <a:p>
            <a:pPr lvl="2"/>
            <a:r>
              <a:rPr lang="en-US" dirty="0"/>
              <a:t>Tell synthesis to allow 2 cycles for 64-bit add</a:t>
            </a:r>
            <a:r>
              <a:rPr lang="en-US" i="1" dirty="0"/>
              <a:t> 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2449BF3-3451-40A6-9967-FDD50EEF90D5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D2E34A4-32E2-481D-8988-DD75DE25799E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151" name="Right Brace 150">
            <a:extLst>
              <a:ext uri="{FF2B5EF4-FFF2-40B4-BE49-F238E27FC236}">
                <a16:creationId xmlns:a16="http://schemas.microsoft.com/office/drawing/2014/main" id="{B4B6186D-5D30-4CC3-897B-5D7164457D58}"/>
              </a:ext>
            </a:extLst>
          </p:cNvPr>
          <p:cNvSpPr/>
          <p:nvPr/>
        </p:nvSpPr>
        <p:spPr>
          <a:xfrm>
            <a:off x="10691747" y="2170987"/>
            <a:ext cx="114781" cy="2421072"/>
          </a:xfrm>
          <a:prstGeom prst="rightBrace">
            <a:avLst>
              <a:gd name="adj1" fmla="val 53197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4CAC9E-5E7B-430F-99AB-C7557C5D5349}"/>
              </a:ext>
            </a:extLst>
          </p:cNvPr>
          <p:cNvSpPr txBox="1"/>
          <p:nvPr/>
        </p:nvSpPr>
        <p:spPr>
          <a:xfrm>
            <a:off x="10928031" y="2733101"/>
            <a:ext cx="96316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Allow 2 cycles </a:t>
            </a:r>
            <a:br>
              <a:rPr kumimoji="0" lang="en-US" sz="20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20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for this path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AE97851-D699-4383-9295-0475D866693D}"/>
              </a:ext>
            </a:extLst>
          </p:cNvPr>
          <p:cNvCxnSpPr>
            <a:cxnSpLocks/>
          </p:cNvCxnSpPr>
          <p:nvPr/>
        </p:nvCxnSpPr>
        <p:spPr>
          <a:xfrm>
            <a:off x="7610569" y="1900513"/>
            <a:ext cx="0" cy="278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F8C9086-0B16-4FA1-A7E9-1CA95D58155E}"/>
              </a:ext>
            </a:extLst>
          </p:cNvPr>
          <p:cNvCxnSpPr>
            <a:cxnSpLocks/>
          </p:cNvCxnSpPr>
          <p:nvPr/>
        </p:nvCxnSpPr>
        <p:spPr>
          <a:xfrm>
            <a:off x="8462077" y="1900512"/>
            <a:ext cx="0" cy="278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1AD946-117A-4CBD-8D26-8F65C1B30E44}"/>
              </a:ext>
            </a:extLst>
          </p:cNvPr>
          <p:cNvCxnSpPr>
            <a:cxnSpLocks/>
          </p:cNvCxnSpPr>
          <p:nvPr/>
        </p:nvCxnSpPr>
        <p:spPr>
          <a:xfrm>
            <a:off x="9391671" y="1900512"/>
            <a:ext cx="0" cy="278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2C9C714-54D1-4213-BEAF-F5AF561F3C55}"/>
              </a:ext>
            </a:extLst>
          </p:cNvPr>
          <p:cNvCxnSpPr>
            <a:cxnSpLocks/>
          </p:cNvCxnSpPr>
          <p:nvPr/>
        </p:nvCxnSpPr>
        <p:spPr>
          <a:xfrm>
            <a:off x="10241869" y="1900512"/>
            <a:ext cx="0" cy="278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079EF58-75C7-4FB1-A5C4-16AA23F7F4C7}"/>
              </a:ext>
            </a:extLst>
          </p:cNvPr>
          <p:cNvCxnSpPr>
            <a:cxnSpLocks/>
          </p:cNvCxnSpPr>
          <p:nvPr/>
        </p:nvCxnSpPr>
        <p:spPr>
          <a:xfrm>
            <a:off x="8050369" y="4592059"/>
            <a:ext cx="4890" cy="3058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E447145-DFFA-46A4-9479-695E86C342A7}"/>
              </a:ext>
            </a:extLst>
          </p:cNvPr>
          <p:cNvCxnSpPr>
            <a:cxnSpLocks/>
          </p:cNvCxnSpPr>
          <p:nvPr/>
        </p:nvCxnSpPr>
        <p:spPr>
          <a:xfrm>
            <a:off x="9832787" y="4601112"/>
            <a:ext cx="4890" cy="3058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E9C1336-3829-4459-9B84-AB3CF3409687}"/>
              </a:ext>
            </a:extLst>
          </p:cNvPr>
          <p:cNvSpPr txBox="1"/>
          <p:nvPr/>
        </p:nvSpPr>
        <p:spPr>
          <a:xfrm>
            <a:off x="7402483" y="1537422"/>
            <a:ext cx="4592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in0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7D25AE9-E942-4213-9100-9630605CCD0C}"/>
              </a:ext>
            </a:extLst>
          </p:cNvPr>
          <p:cNvSpPr txBox="1"/>
          <p:nvPr/>
        </p:nvSpPr>
        <p:spPr>
          <a:xfrm>
            <a:off x="8248326" y="1537422"/>
            <a:ext cx="4592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in1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A42A9A-34F6-420F-A691-79A16716AB12}"/>
              </a:ext>
            </a:extLst>
          </p:cNvPr>
          <p:cNvSpPr txBox="1"/>
          <p:nvPr/>
        </p:nvSpPr>
        <p:spPr>
          <a:xfrm>
            <a:off x="9208516" y="1537422"/>
            <a:ext cx="4592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in2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3097DA0-5D1D-426D-BF6D-B449B2A8AF17}"/>
              </a:ext>
            </a:extLst>
          </p:cNvPr>
          <p:cNvSpPr txBox="1"/>
          <p:nvPr/>
        </p:nvSpPr>
        <p:spPr>
          <a:xfrm>
            <a:off x="10028802" y="1537422"/>
            <a:ext cx="4592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in3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9BBD029-06E6-4D1B-A026-1E6E325C3120}"/>
              </a:ext>
            </a:extLst>
          </p:cNvPr>
          <p:cNvSpPr txBox="1"/>
          <p:nvPr/>
        </p:nvSpPr>
        <p:spPr>
          <a:xfrm>
            <a:off x="7749230" y="4851291"/>
            <a:ext cx="6000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out0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081918A-30DC-45CA-BF55-4619F5869C44}"/>
              </a:ext>
            </a:extLst>
          </p:cNvPr>
          <p:cNvSpPr txBox="1"/>
          <p:nvPr/>
        </p:nvSpPr>
        <p:spPr>
          <a:xfrm>
            <a:off x="9563784" y="4851291"/>
            <a:ext cx="61471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out1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916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4176" y="1293567"/>
            <a:ext cx="11657824" cy="3003636"/>
          </a:xfrm>
        </p:spPr>
        <p:txBody>
          <a:bodyPr/>
          <a:lstStyle/>
          <a:p>
            <a:r>
              <a:rPr lang="en-US" sz="3200" dirty="0"/>
              <a:t>Review:</a:t>
            </a:r>
          </a:p>
          <a:p>
            <a:pPr lvl="1"/>
            <a:r>
              <a:rPr lang="en-US" sz="2800" dirty="0"/>
              <a:t>Setup time: time </a:t>
            </a:r>
            <a:r>
              <a:rPr lang="en-US" sz="2800" i="1" dirty="0"/>
              <a:t>before</a:t>
            </a:r>
            <a:r>
              <a:rPr lang="en-US" sz="2800" dirty="0"/>
              <a:t> a FF’s </a:t>
            </a:r>
            <a:r>
              <a:rPr lang="en-US" sz="2800" i="1" dirty="0"/>
              <a:t>edge</a:t>
            </a:r>
            <a:r>
              <a:rPr lang="en-US" sz="2800" dirty="0"/>
              <a:t> that data must arrive by</a:t>
            </a:r>
          </a:p>
          <a:p>
            <a:pPr lvl="1"/>
            <a:r>
              <a:rPr lang="en-US" sz="2800" dirty="0"/>
              <a:t>Hold time: amount of time </a:t>
            </a:r>
            <a:r>
              <a:rPr lang="en-US" sz="2800" i="1" dirty="0"/>
              <a:t>after </a:t>
            </a:r>
            <a:r>
              <a:rPr lang="en-US" sz="2800" dirty="0"/>
              <a:t>an </a:t>
            </a:r>
            <a:r>
              <a:rPr lang="en-US" sz="2800" i="1" dirty="0"/>
              <a:t>edge</a:t>
            </a:r>
            <a:r>
              <a:rPr lang="en-US" sz="2800" dirty="0"/>
              <a:t> that FF must be stable</a:t>
            </a:r>
          </a:p>
          <a:p>
            <a:pPr lvl="2"/>
            <a:r>
              <a:rPr lang="en-US" sz="2400" dirty="0"/>
              <a:t>Alternatively, the amount of time that must pass before the FF input changes</a:t>
            </a:r>
          </a:p>
          <a:p>
            <a:pPr lvl="2"/>
            <a:r>
              <a:rPr lang="en-US" sz="2400" dirty="0"/>
              <a:t>Basically defines the minimum delay between FFs</a:t>
            </a:r>
            <a:endParaRPr lang="en-US" sz="3200" dirty="0"/>
          </a:p>
          <a:p>
            <a:r>
              <a:rPr lang="en-US" sz="3200" dirty="0"/>
              <a:t>But, to what edge does the setup and hold apply?</a:t>
            </a:r>
          </a:p>
          <a:p>
            <a:pPr lvl="1"/>
            <a:r>
              <a:rPr lang="en-US" sz="2800" dirty="0"/>
              <a:t>Setup edge: the clock edge which the data must arrive before</a:t>
            </a:r>
          </a:p>
          <a:p>
            <a:pPr lvl="2"/>
            <a:r>
              <a:rPr lang="en-US" sz="2000" dirty="0"/>
              <a:t>Actual deadline is the setup edge - setup time (ignoring skew)</a:t>
            </a:r>
          </a:p>
          <a:p>
            <a:pPr lvl="1"/>
            <a:r>
              <a:rPr lang="en-US" sz="2800" dirty="0"/>
              <a:t>Hold edge: the clock edge which new data must arrive after</a:t>
            </a:r>
          </a:p>
          <a:p>
            <a:pPr lvl="2"/>
            <a:r>
              <a:rPr lang="en-US" sz="2000" dirty="0"/>
              <a:t>Actual threshold is hold edge + hold time (ignoring skew)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Hold Edges</a:t>
            </a:r>
          </a:p>
        </p:txBody>
      </p:sp>
    </p:spTree>
    <p:extLst>
      <p:ext uri="{BB962C8B-B14F-4D97-AF65-F5344CB8AC3E}">
        <p14:creationId xmlns:p14="http://schemas.microsoft.com/office/powerpoint/2010/main" val="9309954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F82815B-BCAA-4107-89A7-DAA71433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51637" y="4038892"/>
            <a:ext cx="2890353" cy="192690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6743" y="1186321"/>
            <a:ext cx="11043106" cy="1986620"/>
          </a:xfrm>
        </p:spPr>
        <p:txBody>
          <a:bodyPr/>
          <a:lstStyle/>
          <a:p>
            <a:r>
              <a:rPr lang="en-US" dirty="0"/>
              <a:t>Synthesis tools assume all register pairs are single-cycle paths</a:t>
            </a:r>
          </a:p>
          <a:p>
            <a:r>
              <a:rPr lang="en-US" dirty="0"/>
              <a:t>Setup edge is the rising edge of the destination clock, 1 cycle after the source clock </a:t>
            </a:r>
          </a:p>
          <a:p>
            <a:r>
              <a:rPr lang="en-US" dirty="0"/>
              <a:t>Hold edge is the rising edge of the destination clock, the same cycle as the source clock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49" y="0"/>
            <a:ext cx="10129531" cy="866180"/>
          </a:xfrm>
        </p:spPr>
        <p:txBody>
          <a:bodyPr/>
          <a:lstStyle/>
          <a:p>
            <a:r>
              <a:rPr lang="en-US" dirty="0"/>
              <a:t>Single-Cycle Paths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B3CFEA-5F09-4B65-91F7-A63074C5FD0F}"/>
              </a:ext>
            </a:extLst>
          </p:cNvPr>
          <p:cNvSpPr/>
          <p:nvPr/>
        </p:nvSpPr>
        <p:spPr>
          <a:xfrm>
            <a:off x="5646200" y="4194396"/>
            <a:ext cx="994299" cy="701336"/>
          </a:xfrm>
          <a:custGeom>
            <a:avLst/>
            <a:gdLst>
              <a:gd name="connsiteX0" fmla="*/ 0 w 994299"/>
              <a:gd name="connsiteY0" fmla="*/ 0 h 701336"/>
              <a:gd name="connsiteX1" fmla="*/ 745724 w 994299"/>
              <a:gd name="connsiteY1" fmla="*/ 346229 h 701336"/>
              <a:gd name="connsiteX2" fmla="*/ 994299 w 994299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99" h="701336">
                <a:moveTo>
                  <a:pt x="0" y="0"/>
                </a:moveTo>
                <a:cubicBezTo>
                  <a:pt x="290004" y="114670"/>
                  <a:pt x="580008" y="229340"/>
                  <a:pt x="745724" y="346229"/>
                </a:cubicBezTo>
                <a:cubicBezTo>
                  <a:pt x="911441" y="463118"/>
                  <a:pt x="952870" y="582227"/>
                  <a:pt x="994299" y="701336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743496-671A-43AF-A731-9E6B6C94767B}"/>
              </a:ext>
            </a:extLst>
          </p:cNvPr>
          <p:cNvSpPr/>
          <p:nvPr/>
        </p:nvSpPr>
        <p:spPr>
          <a:xfrm>
            <a:off x="5663955" y="4272624"/>
            <a:ext cx="88777" cy="923278"/>
          </a:xfrm>
          <a:custGeom>
            <a:avLst/>
            <a:gdLst>
              <a:gd name="connsiteX0" fmla="*/ 0 w 88777"/>
              <a:gd name="connsiteY0" fmla="*/ 0 h 923278"/>
              <a:gd name="connsiteX1" fmla="*/ 88777 w 88777"/>
              <a:gd name="connsiteY1" fmla="*/ 363985 h 923278"/>
              <a:gd name="connsiteX2" fmla="*/ 0 w 88777"/>
              <a:gd name="connsiteY2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7" h="923278">
                <a:moveTo>
                  <a:pt x="0" y="0"/>
                </a:moveTo>
                <a:cubicBezTo>
                  <a:pt x="44388" y="105052"/>
                  <a:pt x="88777" y="210105"/>
                  <a:pt x="88777" y="363985"/>
                </a:cubicBezTo>
                <a:cubicBezTo>
                  <a:pt x="88777" y="517865"/>
                  <a:pt x="44388" y="720571"/>
                  <a:pt x="0" y="923278"/>
                </a:cubicBezTo>
              </a:path>
            </a:pathLst>
          </a:cu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83EAB-B459-49D5-A623-DD3EC92E2FDC}"/>
              </a:ext>
            </a:extLst>
          </p:cNvPr>
          <p:cNvSpPr txBox="1"/>
          <p:nvPr/>
        </p:nvSpPr>
        <p:spPr>
          <a:xfrm>
            <a:off x="3834383" y="4134695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Source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51349-530E-4F83-AF00-68A307C7641D}"/>
              </a:ext>
            </a:extLst>
          </p:cNvPr>
          <p:cNvSpPr txBox="1"/>
          <p:nvPr/>
        </p:nvSpPr>
        <p:spPr>
          <a:xfrm>
            <a:off x="3884315" y="4912199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Dest</a:t>
            </a: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1DBEF-8B5D-45B5-8620-C56095BA2290}"/>
              </a:ext>
            </a:extLst>
          </p:cNvPr>
          <p:cNvSpPr txBox="1"/>
          <p:nvPr/>
        </p:nvSpPr>
        <p:spPr>
          <a:xfrm>
            <a:off x="5752732" y="3784503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 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CBD7B-263E-4B54-8FC4-4B4EAACB9928}"/>
              </a:ext>
            </a:extLst>
          </p:cNvPr>
          <p:cNvSpPr txBox="1"/>
          <p:nvPr/>
        </p:nvSpPr>
        <p:spPr>
          <a:xfrm>
            <a:off x="4392365" y="4529078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 Edge</a:t>
            </a:r>
          </a:p>
        </p:txBody>
      </p:sp>
    </p:spTree>
    <p:extLst>
      <p:ext uri="{BB962C8B-B14F-4D97-AF65-F5344CB8AC3E}">
        <p14:creationId xmlns:p14="http://schemas.microsoft.com/office/powerpoint/2010/main" val="179923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6743" y="1186321"/>
            <a:ext cx="11043106" cy="1986620"/>
          </a:xfrm>
        </p:spPr>
        <p:txBody>
          <a:bodyPr/>
          <a:lstStyle/>
          <a:p>
            <a:r>
              <a:rPr lang="en-US" dirty="0"/>
              <a:t>Need to tell the synthesis tool the setup edge</a:t>
            </a:r>
          </a:p>
          <a:p>
            <a:pPr lvl="1"/>
            <a:r>
              <a:rPr lang="en-US" dirty="0"/>
              <a:t>Provided by multicycle path constraint</a:t>
            </a:r>
          </a:p>
          <a:p>
            <a:r>
              <a:rPr lang="en-US" dirty="0" err="1"/>
              <a:t>set_multicycle_path</a:t>
            </a:r>
            <a:r>
              <a:rPr lang="en-US" dirty="0"/>
              <a:t> -from {source} -to {</a:t>
            </a:r>
            <a:r>
              <a:rPr lang="en-US" dirty="0" err="1"/>
              <a:t>dest</a:t>
            </a:r>
            <a:r>
              <a:rPr lang="en-US" dirty="0"/>
              <a:t>} -setup 2</a:t>
            </a:r>
          </a:p>
          <a:p>
            <a:pPr lvl="1"/>
            <a:r>
              <a:rPr lang="en-US" dirty="0"/>
              <a:t>Specifies that the setup check should be done relative to rising edge 2</a:t>
            </a:r>
          </a:p>
          <a:p>
            <a:pPr lvl="1"/>
            <a:r>
              <a:rPr lang="en-US" dirty="0"/>
              <a:t>Essentially moves the setup edge over by 1 cycle</a:t>
            </a:r>
          </a:p>
          <a:p>
            <a:pPr lvl="1"/>
            <a:r>
              <a:rPr lang="en-US" b="1" dirty="0"/>
              <a:t>But, also moves the hold edge over by 1 cycle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49" y="0"/>
            <a:ext cx="10129531" cy="866180"/>
          </a:xfrm>
        </p:spPr>
        <p:txBody>
          <a:bodyPr/>
          <a:lstStyle/>
          <a:p>
            <a:r>
              <a:rPr lang="en-US" dirty="0"/>
              <a:t>Multicycle Paths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83EAB-B459-49D5-A623-DD3EC92E2FDC}"/>
              </a:ext>
            </a:extLst>
          </p:cNvPr>
          <p:cNvSpPr txBox="1"/>
          <p:nvPr/>
        </p:nvSpPr>
        <p:spPr>
          <a:xfrm>
            <a:off x="3736729" y="4223475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Source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51349-530E-4F83-AF00-68A307C7641D}"/>
              </a:ext>
            </a:extLst>
          </p:cNvPr>
          <p:cNvSpPr txBox="1"/>
          <p:nvPr/>
        </p:nvSpPr>
        <p:spPr>
          <a:xfrm>
            <a:off x="3786661" y="5000979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Dest</a:t>
            </a: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1DBEF-8B5D-45B5-8620-C56095BA2290}"/>
              </a:ext>
            </a:extLst>
          </p:cNvPr>
          <p:cNvSpPr txBox="1"/>
          <p:nvPr/>
        </p:nvSpPr>
        <p:spPr>
          <a:xfrm>
            <a:off x="6057899" y="3983478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 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CBD7B-263E-4B54-8FC4-4B4EAACB9928}"/>
              </a:ext>
            </a:extLst>
          </p:cNvPr>
          <p:cNvSpPr txBox="1"/>
          <p:nvPr/>
        </p:nvSpPr>
        <p:spPr>
          <a:xfrm>
            <a:off x="4754772" y="4633844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 Edge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B711FE-C7AE-4418-B62A-202066F8F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15545" y="4188663"/>
            <a:ext cx="3818294" cy="190914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FE70148-97E4-45AC-9DFE-5C158183EFB0}"/>
              </a:ext>
            </a:extLst>
          </p:cNvPr>
          <p:cNvSpPr/>
          <p:nvPr/>
        </p:nvSpPr>
        <p:spPr>
          <a:xfrm>
            <a:off x="5530789" y="4420462"/>
            <a:ext cx="1855433" cy="666447"/>
          </a:xfrm>
          <a:custGeom>
            <a:avLst/>
            <a:gdLst>
              <a:gd name="connsiteX0" fmla="*/ 0 w 1855433"/>
              <a:gd name="connsiteY0" fmla="*/ 621 h 666447"/>
              <a:gd name="connsiteX1" fmla="*/ 941033 w 1855433"/>
              <a:gd name="connsiteY1" fmla="*/ 107153 h 666447"/>
              <a:gd name="connsiteX2" fmla="*/ 1855433 w 1855433"/>
              <a:gd name="connsiteY2" fmla="*/ 666447 h 66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433" h="666447">
                <a:moveTo>
                  <a:pt x="0" y="621"/>
                </a:moveTo>
                <a:cubicBezTo>
                  <a:pt x="315897" y="-1599"/>
                  <a:pt x="631794" y="-3818"/>
                  <a:pt x="941033" y="107153"/>
                </a:cubicBezTo>
                <a:cubicBezTo>
                  <a:pt x="1250272" y="218124"/>
                  <a:pt x="1552852" y="442285"/>
                  <a:pt x="1855433" y="666447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52B1D36-36F3-440B-A654-B0728B5711C0}"/>
              </a:ext>
            </a:extLst>
          </p:cNvPr>
          <p:cNvSpPr/>
          <p:nvPr/>
        </p:nvSpPr>
        <p:spPr>
          <a:xfrm>
            <a:off x="5539666" y="4536493"/>
            <a:ext cx="887767" cy="594804"/>
          </a:xfrm>
          <a:custGeom>
            <a:avLst/>
            <a:gdLst>
              <a:gd name="connsiteX0" fmla="*/ 0 w 887767"/>
              <a:gd name="connsiteY0" fmla="*/ 0 h 594804"/>
              <a:gd name="connsiteX1" fmla="*/ 532660 w 887767"/>
              <a:gd name="connsiteY1" fmla="*/ 186431 h 594804"/>
              <a:gd name="connsiteX2" fmla="*/ 887767 w 887767"/>
              <a:gd name="connsiteY2" fmla="*/ 594804 h 59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594804">
                <a:moveTo>
                  <a:pt x="0" y="0"/>
                </a:moveTo>
                <a:cubicBezTo>
                  <a:pt x="192349" y="43648"/>
                  <a:pt x="384699" y="87297"/>
                  <a:pt x="532660" y="186431"/>
                </a:cubicBezTo>
                <a:cubicBezTo>
                  <a:pt x="680621" y="285565"/>
                  <a:pt x="784194" y="440184"/>
                  <a:pt x="887767" y="594804"/>
                </a:cubicBezTo>
              </a:path>
            </a:pathLst>
          </a:cu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942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82" y="1167624"/>
            <a:ext cx="10652740" cy="1986620"/>
          </a:xfrm>
        </p:spPr>
        <p:txBody>
          <a:bodyPr/>
          <a:lstStyle/>
          <a:p>
            <a:r>
              <a:rPr lang="en-US" dirty="0"/>
              <a:t>For synthesis, an N-cycle path means that the destination register is loaded every N cycles</a:t>
            </a:r>
          </a:p>
          <a:p>
            <a:pPr lvl="1"/>
            <a:r>
              <a:rPr lang="en-US" dirty="0"/>
              <a:t>Alternatively, the destination register holds its output for N cycles</a:t>
            </a:r>
          </a:p>
          <a:p>
            <a:pPr lvl="1"/>
            <a:r>
              <a:rPr lang="en-US" dirty="0"/>
              <a:t>If data arrives before cycle N-1, the register will be incorrectly overwritten </a:t>
            </a:r>
          </a:p>
          <a:p>
            <a:r>
              <a:rPr lang="en-US" dirty="0"/>
              <a:t>Example: 5-cycle path</a:t>
            </a:r>
          </a:p>
          <a:p>
            <a:pPr lvl="1"/>
            <a:r>
              <a:rPr lang="en-US" dirty="0"/>
              <a:t>If data arrives in cycles 1-3, it will overwrite the contents of the register</a:t>
            </a:r>
          </a:p>
          <a:p>
            <a:pPr lvl="1"/>
            <a:r>
              <a:rPr lang="en-US" dirty="0"/>
              <a:t>Cycle 4 is the only cycle data can arrive to preserve register for 5 cycles</a:t>
            </a:r>
          </a:p>
          <a:p>
            <a:r>
              <a:rPr lang="en-US" dirty="0"/>
              <a:t>Same thing applies to single-cycle paths</a:t>
            </a:r>
          </a:p>
          <a:p>
            <a:pPr lvl="1"/>
            <a:r>
              <a:rPr lang="en-US" dirty="0"/>
              <a:t>Data arriving too early within same cycle overwrites destination FF</a:t>
            </a:r>
          </a:p>
          <a:p>
            <a:r>
              <a:rPr lang="en-US" dirty="0"/>
              <a:t>Synthesis must guarantee the hold timing (w/ buffers, delays)</a:t>
            </a:r>
          </a:p>
          <a:p>
            <a:pPr lvl="1"/>
            <a:r>
              <a:rPr lang="en-US" dirty="0"/>
              <a:t>Generally not what you want (greatly slows down FPGA clocks)  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49" y="0"/>
            <a:ext cx="10129531" cy="866180"/>
          </a:xfrm>
        </p:spPr>
        <p:txBody>
          <a:bodyPr/>
          <a:lstStyle/>
          <a:p>
            <a:r>
              <a:rPr lang="en-US" dirty="0"/>
              <a:t>Why does the hold edge move?</a:t>
            </a:r>
          </a:p>
        </p:txBody>
      </p:sp>
    </p:spTree>
    <p:extLst>
      <p:ext uri="{BB962C8B-B14F-4D97-AF65-F5344CB8AC3E}">
        <p14:creationId xmlns:p14="http://schemas.microsoft.com/office/powerpoint/2010/main" val="13676222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427" y="1290119"/>
            <a:ext cx="7612133" cy="1762007"/>
          </a:xfrm>
        </p:spPr>
        <p:txBody>
          <a:bodyPr/>
          <a:lstStyle/>
          <a:p>
            <a:r>
              <a:rPr lang="en-US" sz="2400" dirty="0"/>
              <a:t>How can we design our circuit so the hold edge does not have to move?</a:t>
            </a:r>
          </a:p>
          <a:p>
            <a:r>
              <a:rPr lang="en-US" sz="2400" dirty="0"/>
              <a:t>Solution: make destination register immune to data arriving early with delayed enable</a:t>
            </a:r>
          </a:p>
          <a:p>
            <a:pPr lvl="1"/>
            <a:r>
              <a:rPr lang="en-US" sz="2000" dirty="0"/>
              <a:t>Enable asserted at most every N cycles</a:t>
            </a:r>
          </a:p>
          <a:p>
            <a:pPr lvl="1"/>
            <a:r>
              <a:rPr lang="en-US" sz="2000" dirty="0"/>
              <a:t>Hold edge no longer matters, early data will be ignored</a:t>
            </a:r>
          </a:p>
          <a:p>
            <a:r>
              <a:rPr lang="en-US" sz="2400" dirty="0"/>
              <a:t>Tell synthesis about the new hold edge:</a:t>
            </a:r>
          </a:p>
          <a:p>
            <a:pPr lvl="1"/>
            <a:r>
              <a:rPr lang="en-US" sz="2000" dirty="0" err="1"/>
              <a:t>set_multicycle_path</a:t>
            </a:r>
            <a:r>
              <a:rPr lang="en-US" sz="2000" dirty="0"/>
              <a:t> -from {source} -to {</a:t>
            </a:r>
            <a:r>
              <a:rPr lang="en-US" sz="2000" dirty="0" err="1"/>
              <a:t>dest</a:t>
            </a:r>
            <a:r>
              <a:rPr lang="en-US" sz="2000" dirty="0"/>
              <a:t>} -hold 1</a:t>
            </a:r>
          </a:p>
          <a:p>
            <a:pPr lvl="1"/>
            <a:r>
              <a:rPr lang="en-US" sz="2000" dirty="0"/>
              <a:t>Specified as negative offset from the setup edge</a:t>
            </a:r>
          </a:p>
          <a:p>
            <a:pPr lvl="2"/>
            <a:r>
              <a:rPr lang="en-US" sz="1600" dirty="0"/>
              <a:t>For setup of N, usually want hold of N-1</a:t>
            </a:r>
          </a:p>
          <a:p>
            <a:pPr lvl="1"/>
            <a:r>
              <a:rPr lang="en-US" sz="2000" dirty="0"/>
              <a:t>e.g.:</a:t>
            </a:r>
          </a:p>
          <a:p>
            <a:pPr lvl="2"/>
            <a:r>
              <a:rPr lang="en-US" sz="1600" dirty="0" err="1"/>
              <a:t>set_multicycle_path</a:t>
            </a:r>
            <a:r>
              <a:rPr lang="en-US" sz="1600" dirty="0"/>
              <a:t> -from {source} -to {</a:t>
            </a:r>
            <a:r>
              <a:rPr lang="en-US" sz="1600" dirty="0" err="1"/>
              <a:t>dest</a:t>
            </a:r>
            <a:r>
              <a:rPr lang="en-US" sz="1600" dirty="0"/>
              <a:t>} -setup 5</a:t>
            </a:r>
          </a:p>
          <a:p>
            <a:pPr lvl="2"/>
            <a:r>
              <a:rPr lang="en-US" sz="1600" dirty="0" err="1"/>
              <a:t>set_multicycle_path</a:t>
            </a:r>
            <a:r>
              <a:rPr lang="en-US" sz="1600" dirty="0"/>
              <a:t> -from {source} -to {</a:t>
            </a:r>
            <a:r>
              <a:rPr lang="en-US" sz="1600" dirty="0" err="1"/>
              <a:t>dest</a:t>
            </a:r>
            <a:r>
              <a:rPr lang="en-US" sz="1600" dirty="0"/>
              <a:t>} -hold 4</a:t>
            </a:r>
          </a:p>
          <a:p>
            <a:pPr lvl="2"/>
            <a:endParaRPr lang="en-US" sz="14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49" y="0"/>
            <a:ext cx="10129531" cy="866180"/>
          </a:xfrm>
        </p:spPr>
        <p:txBody>
          <a:bodyPr/>
          <a:lstStyle/>
          <a:p>
            <a:r>
              <a:rPr lang="en-US" dirty="0"/>
              <a:t>Changing the Hold Edge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7FCF92-007D-4E4B-845D-869E98BD23F1}"/>
              </a:ext>
            </a:extLst>
          </p:cNvPr>
          <p:cNvSpPr/>
          <p:nvPr/>
        </p:nvSpPr>
        <p:spPr>
          <a:xfrm>
            <a:off x="10381704" y="2202623"/>
            <a:ext cx="532466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89C60-6857-44E9-A019-1F25402DA375}"/>
              </a:ext>
            </a:extLst>
          </p:cNvPr>
          <p:cNvSpPr/>
          <p:nvPr/>
        </p:nvSpPr>
        <p:spPr>
          <a:xfrm>
            <a:off x="8586081" y="2202623"/>
            <a:ext cx="1098645" cy="65219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Source Reg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058662-783B-429A-8B3A-6BD167E7E093}"/>
              </a:ext>
            </a:extLst>
          </p:cNvPr>
          <p:cNvSpPr/>
          <p:nvPr/>
        </p:nvSpPr>
        <p:spPr>
          <a:xfrm>
            <a:off x="8492275" y="3423129"/>
            <a:ext cx="1336050" cy="79454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Multicycle Logic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057BE-7000-4F3D-BAD6-304EBF6995AF}"/>
              </a:ext>
            </a:extLst>
          </p:cNvPr>
          <p:cNvSpPr txBox="1"/>
          <p:nvPr/>
        </p:nvSpPr>
        <p:spPr>
          <a:xfrm>
            <a:off x="9636989" y="1562185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enable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F59FEE-FA0A-4841-A4DB-43ACB372F47E}"/>
              </a:ext>
            </a:extLst>
          </p:cNvPr>
          <p:cNvCxnSpPr>
            <a:cxnSpLocks/>
          </p:cNvCxnSpPr>
          <p:nvPr/>
        </p:nvCxnSpPr>
        <p:spPr>
          <a:xfrm>
            <a:off x="9187760" y="4231691"/>
            <a:ext cx="0" cy="5864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A31CE7-A6AC-417D-9EFF-7329028271F5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16200000" flipH="1">
            <a:off x="10218572" y="1773257"/>
            <a:ext cx="260847" cy="59788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4FAD18-A39C-4C29-BDB1-A5F75A260EDD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10647937" y="2692603"/>
            <a:ext cx="0" cy="24499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704814-5EAA-40D1-AD8E-EC2EA37370FD}"/>
              </a:ext>
            </a:extLst>
          </p:cNvPr>
          <p:cNvSpPr/>
          <p:nvPr/>
        </p:nvSpPr>
        <p:spPr>
          <a:xfrm>
            <a:off x="8610978" y="4820442"/>
            <a:ext cx="1098645" cy="65219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Dest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/>
            </a:r>
            <a:b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Reg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874761-DAB2-4633-B600-EC7DE479368E}"/>
              </a:ext>
            </a:extLst>
          </p:cNvPr>
          <p:cNvCxnSpPr>
            <a:cxnSpLocks/>
          </p:cNvCxnSpPr>
          <p:nvPr/>
        </p:nvCxnSpPr>
        <p:spPr>
          <a:xfrm>
            <a:off x="9160300" y="2857132"/>
            <a:ext cx="0" cy="5864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2EF165-37D2-40B6-8D19-D62599E615BE}"/>
              </a:ext>
            </a:extLst>
          </p:cNvPr>
          <p:cNvSpPr/>
          <p:nvPr/>
        </p:nvSpPr>
        <p:spPr>
          <a:xfrm>
            <a:off x="10381704" y="2937593"/>
            <a:ext cx="532466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CCD256-A5C4-478C-89D2-097E057039E8}"/>
              </a:ext>
            </a:extLst>
          </p:cNvPr>
          <p:cNvSpPr/>
          <p:nvPr/>
        </p:nvSpPr>
        <p:spPr>
          <a:xfrm>
            <a:off x="10381704" y="4390820"/>
            <a:ext cx="532466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655A75-C4CA-4CBD-8911-212FB9DD1732}"/>
              </a:ext>
            </a:extLst>
          </p:cNvPr>
          <p:cNvCxnSpPr>
            <a:cxnSpLocks/>
          </p:cNvCxnSpPr>
          <p:nvPr/>
        </p:nvCxnSpPr>
        <p:spPr>
          <a:xfrm>
            <a:off x="10647937" y="3418515"/>
            <a:ext cx="0" cy="24499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B615F-A1A0-4503-A1FE-D1E4D28E2588}"/>
              </a:ext>
            </a:extLst>
          </p:cNvPr>
          <p:cNvCxnSpPr>
            <a:cxnSpLocks/>
            <a:stCxn id="34" idx="2"/>
            <a:endCxn id="27" idx="3"/>
          </p:cNvCxnSpPr>
          <p:nvPr/>
        </p:nvCxnSpPr>
        <p:spPr>
          <a:xfrm rot="5400000">
            <a:off x="10045912" y="4544511"/>
            <a:ext cx="265737" cy="938314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878484-B9D3-4699-89FD-B85C3B3D24D7}"/>
              </a:ext>
            </a:extLst>
          </p:cNvPr>
          <p:cNvCxnSpPr>
            <a:cxnSpLocks/>
          </p:cNvCxnSpPr>
          <p:nvPr/>
        </p:nvCxnSpPr>
        <p:spPr>
          <a:xfrm>
            <a:off x="10665693" y="4145830"/>
            <a:ext cx="0" cy="24499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29FC60-2293-4A63-AB44-B2AE746B1C95}"/>
              </a:ext>
            </a:extLst>
          </p:cNvPr>
          <p:cNvSpPr txBox="1"/>
          <p:nvPr/>
        </p:nvSpPr>
        <p:spPr>
          <a:xfrm rot="5400000">
            <a:off x="10311311" y="3900904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….</a:t>
            </a:r>
            <a:endParaRPr kumimoji="0" lang="en-US" sz="2000" b="1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cxnSp>
        <p:nvCxnSpPr>
          <p:cNvPr id="45" name="Straight Connector 19">
            <a:extLst>
              <a:ext uri="{FF2B5EF4-FFF2-40B4-BE49-F238E27FC236}">
                <a16:creationId xmlns:a16="http://schemas.microsoft.com/office/drawing/2014/main" id="{82FD8EA5-005B-4F8F-AC97-27FFA333E547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rot="5400000">
            <a:off x="9573919" y="2052584"/>
            <a:ext cx="586942" cy="365327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AE8A4B7-540D-4BE2-8032-E7E65DCC4020}"/>
              </a:ext>
            </a:extLst>
          </p:cNvPr>
          <p:cNvSpPr/>
          <p:nvPr/>
        </p:nvSpPr>
        <p:spPr>
          <a:xfrm>
            <a:off x="10969292" y="2202623"/>
            <a:ext cx="190508" cy="2678176"/>
          </a:xfrm>
          <a:prstGeom prst="rightBrace">
            <a:avLst>
              <a:gd name="adj1" fmla="val 53197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93EEF-9037-41C1-9F87-57E232896657}"/>
              </a:ext>
            </a:extLst>
          </p:cNvPr>
          <p:cNvSpPr txBox="1"/>
          <p:nvPr/>
        </p:nvSpPr>
        <p:spPr>
          <a:xfrm>
            <a:off x="11195058" y="3342161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N FFs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8C9BB6B-1357-4431-9478-BE5176FA9B37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D483B4-841B-4700-8D06-16218E685B7B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</p:spTree>
    <p:extLst>
      <p:ext uri="{BB962C8B-B14F-4D97-AF65-F5344CB8AC3E}">
        <p14:creationId xmlns:p14="http://schemas.microsoft.com/office/powerpoint/2010/main" val="36531281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0778D3-A4B5-4686-A10A-E0F01F4384F4}"/>
              </a:ext>
            </a:extLst>
          </p:cNvPr>
          <p:cNvCxnSpPr>
            <a:cxnSpLocks/>
            <a:endCxn id="128" idx="1"/>
          </p:cNvCxnSpPr>
          <p:nvPr/>
        </p:nvCxnSpPr>
        <p:spPr>
          <a:xfrm flipH="1" flipV="1">
            <a:off x="8801414" y="1757252"/>
            <a:ext cx="2225638" cy="5668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Complete Design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E36859-5403-45E2-9146-D33303EE2B6D}"/>
              </a:ext>
            </a:extLst>
          </p:cNvPr>
          <p:cNvSpPr/>
          <p:nvPr/>
        </p:nvSpPr>
        <p:spPr>
          <a:xfrm>
            <a:off x="6923768" y="1503923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in0_r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B39A026-509E-4928-9286-4F3947D87B96}"/>
              </a:ext>
            </a:extLst>
          </p:cNvPr>
          <p:cNvSpPr/>
          <p:nvPr/>
        </p:nvSpPr>
        <p:spPr>
          <a:xfrm>
            <a:off x="7794033" y="1507751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in1_r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E0FB295-553B-4030-9B7A-00E4018877F3}"/>
              </a:ext>
            </a:extLst>
          </p:cNvPr>
          <p:cNvSpPr/>
          <p:nvPr/>
        </p:nvSpPr>
        <p:spPr>
          <a:xfrm>
            <a:off x="7067188" y="2853596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32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F8D0BC4-A253-4EA3-A5B5-4FA65005326E}"/>
              </a:ext>
            </a:extLst>
          </p:cNvPr>
          <p:cNvSpPr/>
          <p:nvPr/>
        </p:nvSpPr>
        <p:spPr>
          <a:xfrm>
            <a:off x="10621489" y="2355999"/>
            <a:ext cx="805272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en0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DC60EA7-F747-4DA3-92D5-B4EC7F7B4091}"/>
              </a:ext>
            </a:extLst>
          </p:cNvPr>
          <p:cNvSpPr/>
          <p:nvPr/>
        </p:nvSpPr>
        <p:spPr>
          <a:xfrm>
            <a:off x="10616761" y="3380102"/>
            <a:ext cx="805272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en1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A15BF6-02BB-4F37-8781-C0CB984E9911}"/>
              </a:ext>
            </a:extLst>
          </p:cNvPr>
          <p:cNvSpPr txBox="1"/>
          <p:nvPr/>
        </p:nvSpPr>
        <p:spPr>
          <a:xfrm>
            <a:off x="7397426" y="222730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8DDCDEA-AA67-4F23-B018-EF46843BDDB7}"/>
              </a:ext>
            </a:extLst>
          </p:cNvPr>
          <p:cNvCxnSpPr>
            <a:cxnSpLocks/>
          </p:cNvCxnSpPr>
          <p:nvPr/>
        </p:nvCxnSpPr>
        <p:spPr>
          <a:xfrm>
            <a:off x="7311605" y="1996089"/>
            <a:ext cx="0" cy="85750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A8DFD9-EB2B-4718-86B3-E431375EAB41}"/>
              </a:ext>
            </a:extLst>
          </p:cNvPr>
          <p:cNvCxnSpPr/>
          <p:nvPr/>
        </p:nvCxnSpPr>
        <p:spPr>
          <a:xfrm>
            <a:off x="7249460" y="2286116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D78C0-21E9-4555-A42B-43492C23B9C8}"/>
              </a:ext>
            </a:extLst>
          </p:cNvPr>
          <p:cNvSpPr txBox="1"/>
          <p:nvPr/>
        </p:nvSpPr>
        <p:spPr>
          <a:xfrm>
            <a:off x="8205161" y="2217499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16BC908-E157-46DE-BE52-2CE2196B1DA5}"/>
              </a:ext>
            </a:extLst>
          </p:cNvPr>
          <p:cNvCxnSpPr>
            <a:cxnSpLocks/>
          </p:cNvCxnSpPr>
          <p:nvPr/>
        </p:nvCxnSpPr>
        <p:spPr>
          <a:xfrm>
            <a:off x="8119340" y="1993903"/>
            <a:ext cx="13292" cy="8596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1840D89-51EA-4C9A-A696-93FCDC6B1A2A}"/>
              </a:ext>
            </a:extLst>
          </p:cNvPr>
          <p:cNvCxnSpPr/>
          <p:nvPr/>
        </p:nvCxnSpPr>
        <p:spPr>
          <a:xfrm>
            <a:off x="8057195" y="227631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6206A4-F0BE-4A1F-93F4-B447C191EEDB}"/>
              </a:ext>
            </a:extLst>
          </p:cNvPr>
          <p:cNvSpPr/>
          <p:nvPr/>
        </p:nvSpPr>
        <p:spPr>
          <a:xfrm>
            <a:off x="8801414" y="1512262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in2_r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01407EE-E674-4D67-B1A6-202F0318186E}"/>
              </a:ext>
            </a:extLst>
          </p:cNvPr>
          <p:cNvSpPr/>
          <p:nvPr/>
        </p:nvSpPr>
        <p:spPr>
          <a:xfrm>
            <a:off x="9671679" y="1516090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in3_r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630FF04-B674-4962-9070-2B36700D7CAB}"/>
              </a:ext>
            </a:extLst>
          </p:cNvPr>
          <p:cNvSpPr/>
          <p:nvPr/>
        </p:nvSpPr>
        <p:spPr>
          <a:xfrm>
            <a:off x="8927078" y="2854315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64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27AD2F-777B-467C-A5B4-4C5BED5915BF}"/>
              </a:ext>
            </a:extLst>
          </p:cNvPr>
          <p:cNvSpPr txBox="1"/>
          <p:nvPr/>
        </p:nvSpPr>
        <p:spPr>
          <a:xfrm>
            <a:off x="9275072" y="2226764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C321AB-9301-4EFC-8954-0CC2D9CCF90E}"/>
              </a:ext>
            </a:extLst>
          </p:cNvPr>
          <p:cNvCxnSpPr>
            <a:cxnSpLocks/>
          </p:cNvCxnSpPr>
          <p:nvPr/>
        </p:nvCxnSpPr>
        <p:spPr>
          <a:xfrm>
            <a:off x="9189251" y="2004428"/>
            <a:ext cx="0" cy="84916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6884B9-E345-4880-BBE3-F0A0BDCE5385}"/>
              </a:ext>
            </a:extLst>
          </p:cNvPr>
          <p:cNvCxnSpPr/>
          <p:nvPr/>
        </p:nvCxnSpPr>
        <p:spPr>
          <a:xfrm>
            <a:off x="9127106" y="2285575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153069-F94C-46C9-A1AD-230A64199803}"/>
              </a:ext>
            </a:extLst>
          </p:cNvPr>
          <p:cNvSpPr txBox="1"/>
          <p:nvPr/>
        </p:nvSpPr>
        <p:spPr>
          <a:xfrm>
            <a:off x="10082807" y="221695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DED5D5-7AF3-4D2D-B985-681D53F5AE0B}"/>
              </a:ext>
            </a:extLst>
          </p:cNvPr>
          <p:cNvCxnSpPr>
            <a:cxnSpLocks/>
          </p:cNvCxnSpPr>
          <p:nvPr/>
        </p:nvCxnSpPr>
        <p:spPr>
          <a:xfrm>
            <a:off x="9996986" y="2002242"/>
            <a:ext cx="10810" cy="8513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7DAB9C-ADFA-4708-B194-2037C01FA1A0}"/>
              </a:ext>
            </a:extLst>
          </p:cNvPr>
          <p:cNvCxnSpPr/>
          <p:nvPr/>
        </p:nvCxnSpPr>
        <p:spPr>
          <a:xfrm>
            <a:off x="9934841" y="227576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8095067-E23B-4A98-82B4-F19E4FA8620C}"/>
              </a:ext>
            </a:extLst>
          </p:cNvPr>
          <p:cNvSpPr txBox="1"/>
          <p:nvPr/>
        </p:nvSpPr>
        <p:spPr>
          <a:xfrm>
            <a:off x="10616916" y="1177497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enable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3A1C649-6C23-4D54-B75F-A2CFA954FE33}"/>
              </a:ext>
            </a:extLst>
          </p:cNvPr>
          <p:cNvSpPr/>
          <p:nvPr/>
        </p:nvSpPr>
        <p:spPr>
          <a:xfrm>
            <a:off x="9167696" y="4096176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CEE0A1-F843-4120-8178-F1FF5980C708}"/>
              </a:ext>
            </a:extLst>
          </p:cNvPr>
          <p:cNvSpPr txBox="1"/>
          <p:nvPr/>
        </p:nvSpPr>
        <p:spPr>
          <a:xfrm>
            <a:off x="9670445" y="3531903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2999DC-3F49-488D-BFE0-C83233A47B85}"/>
              </a:ext>
            </a:extLst>
          </p:cNvPr>
          <p:cNvCxnSpPr>
            <a:cxnSpLocks/>
            <a:stCxn id="130" idx="2"/>
            <a:endCxn id="143" idx="0"/>
          </p:cNvCxnSpPr>
          <p:nvPr/>
        </p:nvCxnSpPr>
        <p:spPr>
          <a:xfrm flipH="1">
            <a:off x="9582341" y="3308340"/>
            <a:ext cx="12762" cy="7878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BA0458-8629-491E-9FCC-839A80FA64E4}"/>
              </a:ext>
            </a:extLst>
          </p:cNvPr>
          <p:cNvCxnSpPr/>
          <p:nvPr/>
        </p:nvCxnSpPr>
        <p:spPr>
          <a:xfrm>
            <a:off x="9522479" y="3590714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4AE6CF0-7224-4DE4-8F98-A8155941BCB6}"/>
              </a:ext>
            </a:extLst>
          </p:cNvPr>
          <p:cNvSpPr/>
          <p:nvPr/>
        </p:nvSpPr>
        <p:spPr>
          <a:xfrm>
            <a:off x="7319166" y="4087903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26828-4245-4063-9F90-A09E9B145EBE}"/>
              </a:ext>
            </a:extLst>
          </p:cNvPr>
          <p:cNvSpPr txBox="1"/>
          <p:nvPr/>
        </p:nvSpPr>
        <p:spPr>
          <a:xfrm>
            <a:off x="7813037" y="354204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3E1206-C146-48C5-A118-1F6BC6CFBA3B}"/>
              </a:ext>
            </a:extLst>
          </p:cNvPr>
          <p:cNvCxnSpPr>
            <a:cxnSpLocks/>
            <a:stCxn id="114" idx="2"/>
            <a:endCxn id="33" idx="0"/>
          </p:cNvCxnSpPr>
          <p:nvPr/>
        </p:nvCxnSpPr>
        <p:spPr>
          <a:xfrm flipH="1">
            <a:off x="7733811" y="3307621"/>
            <a:ext cx="1402" cy="78028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6EAF1B-BB6A-4F59-966F-EE5258B54C88}"/>
              </a:ext>
            </a:extLst>
          </p:cNvPr>
          <p:cNvCxnSpPr/>
          <p:nvPr/>
        </p:nvCxnSpPr>
        <p:spPr>
          <a:xfrm>
            <a:off x="7665071" y="3600856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74CEC-3E4E-46AB-8937-260F3337DD97}"/>
              </a:ext>
            </a:extLst>
          </p:cNvPr>
          <p:cNvCxnSpPr>
            <a:cxnSpLocks/>
            <a:stCxn id="139" idx="2"/>
            <a:endCxn id="118" idx="0"/>
          </p:cNvCxnSpPr>
          <p:nvPr/>
        </p:nvCxnSpPr>
        <p:spPr>
          <a:xfrm flipH="1">
            <a:off x="11024125" y="1557088"/>
            <a:ext cx="5855" cy="798911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A704-24CC-43F2-B514-711FC80C633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 flipH="1">
            <a:off x="11019397" y="2845979"/>
            <a:ext cx="4728" cy="534123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6A922F-2CA6-4123-AD63-68FCCC9063A3}"/>
              </a:ext>
            </a:extLst>
          </p:cNvPr>
          <p:cNvCxnSpPr>
            <a:cxnSpLocks/>
            <a:stCxn id="119" idx="2"/>
            <a:endCxn id="143" idx="3"/>
          </p:cNvCxnSpPr>
          <p:nvPr/>
        </p:nvCxnSpPr>
        <p:spPr>
          <a:xfrm rot="5400000">
            <a:off x="10272650" y="3594419"/>
            <a:ext cx="471084" cy="1022411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B7B64A71-4250-43B7-917E-F381483B7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848" y="1507751"/>
            <a:ext cx="6411356" cy="124450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Constraints: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{in2_r*} -to {out1_r*} -setup 2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{in3_r*} -to {out1_r*} -setup 2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{in2_r*} -to {out1_r*} -hold 1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{in3_r*} -to {out1_r*} -hold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04B77FB-E3E6-4D6A-869D-0E8B97B7BB62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18992-0D23-4C37-854A-A284451F9459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43C8F-2707-4166-9863-ADD83C3B6680}"/>
              </a:ext>
            </a:extLst>
          </p:cNvPr>
          <p:cNvSpPr txBox="1"/>
          <p:nvPr/>
        </p:nvSpPr>
        <p:spPr>
          <a:xfrm>
            <a:off x="1264610" y="3454798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Source Clock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1A8BD-2E75-4D01-8D0D-7E8875B9C654}"/>
              </a:ext>
            </a:extLst>
          </p:cNvPr>
          <p:cNvSpPr txBox="1"/>
          <p:nvPr/>
        </p:nvSpPr>
        <p:spPr>
          <a:xfrm>
            <a:off x="1314542" y="4232302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Dest</a:t>
            </a: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Clock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010B50-B4AC-4097-8228-9FAADFFD3C6E}"/>
              </a:ext>
            </a:extLst>
          </p:cNvPr>
          <p:cNvSpPr txBox="1"/>
          <p:nvPr/>
        </p:nvSpPr>
        <p:spPr>
          <a:xfrm>
            <a:off x="3585780" y="3214801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 Edge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C6DE7-B15F-4044-B646-1CFA08BBCF3C}"/>
              </a:ext>
            </a:extLst>
          </p:cNvPr>
          <p:cNvSpPr txBox="1"/>
          <p:nvPr/>
        </p:nvSpPr>
        <p:spPr>
          <a:xfrm>
            <a:off x="1838769" y="3865167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 Edge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3625633-2F3B-4037-85A3-E215E33F7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43426" y="3419986"/>
            <a:ext cx="3818294" cy="1909147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EC9889B-0D22-42D0-8A75-82CB2D8A5C18}"/>
              </a:ext>
            </a:extLst>
          </p:cNvPr>
          <p:cNvSpPr/>
          <p:nvPr/>
        </p:nvSpPr>
        <p:spPr>
          <a:xfrm>
            <a:off x="3058670" y="3651785"/>
            <a:ext cx="1855433" cy="666447"/>
          </a:xfrm>
          <a:custGeom>
            <a:avLst/>
            <a:gdLst>
              <a:gd name="connsiteX0" fmla="*/ 0 w 1855433"/>
              <a:gd name="connsiteY0" fmla="*/ 621 h 666447"/>
              <a:gd name="connsiteX1" fmla="*/ 941033 w 1855433"/>
              <a:gd name="connsiteY1" fmla="*/ 107153 h 666447"/>
              <a:gd name="connsiteX2" fmla="*/ 1855433 w 1855433"/>
              <a:gd name="connsiteY2" fmla="*/ 666447 h 66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433" h="666447">
                <a:moveTo>
                  <a:pt x="0" y="621"/>
                </a:moveTo>
                <a:cubicBezTo>
                  <a:pt x="315897" y="-1599"/>
                  <a:pt x="631794" y="-3818"/>
                  <a:pt x="941033" y="107153"/>
                </a:cubicBezTo>
                <a:cubicBezTo>
                  <a:pt x="1250272" y="218124"/>
                  <a:pt x="1552852" y="442285"/>
                  <a:pt x="1855433" y="666447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A2FF9D-A9A0-413F-9A29-62253E82D9EF}"/>
              </a:ext>
            </a:extLst>
          </p:cNvPr>
          <p:cNvSpPr/>
          <p:nvPr/>
        </p:nvSpPr>
        <p:spPr>
          <a:xfrm>
            <a:off x="3061308" y="3688101"/>
            <a:ext cx="126776" cy="796705"/>
          </a:xfrm>
          <a:custGeom>
            <a:avLst/>
            <a:gdLst>
              <a:gd name="connsiteX0" fmla="*/ 9053 w 126776"/>
              <a:gd name="connsiteY0" fmla="*/ 0 h 796705"/>
              <a:gd name="connsiteX1" fmla="*/ 126748 w 126776"/>
              <a:gd name="connsiteY1" fmla="*/ 262551 h 796705"/>
              <a:gd name="connsiteX2" fmla="*/ 0 w 126776"/>
              <a:gd name="connsiteY2" fmla="*/ 796705 h 7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76" h="796705">
                <a:moveTo>
                  <a:pt x="9053" y="0"/>
                </a:moveTo>
                <a:cubicBezTo>
                  <a:pt x="68655" y="64883"/>
                  <a:pt x="128257" y="129767"/>
                  <a:pt x="126748" y="262551"/>
                </a:cubicBezTo>
                <a:cubicBezTo>
                  <a:pt x="125239" y="395335"/>
                  <a:pt x="62619" y="596020"/>
                  <a:pt x="0" y="796705"/>
                </a:cubicBezTo>
              </a:path>
            </a:pathLst>
          </a:cu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93B9D6-8938-48B6-BC63-29365CC71576}"/>
              </a:ext>
            </a:extLst>
          </p:cNvPr>
          <p:cNvSpPr txBox="1"/>
          <p:nvPr/>
        </p:nvSpPr>
        <p:spPr>
          <a:xfrm>
            <a:off x="1337579" y="5552696"/>
            <a:ext cx="941883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MAX10 FPGA experiment shows improvement from 167.7 MHz to 242.4 MHz </a:t>
            </a:r>
          </a:p>
        </p:txBody>
      </p:sp>
    </p:spTree>
    <p:extLst>
      <p:ext uri="{BB962C8B-B14F-4D97-AF65-F5344CB8AC3E}">
        <p14:creationId xmlns:p14="http://schemas.microsoft.com/office/powerpoint/2010/main" val="9247616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6582</TotalTime>
  <Words>730</Words>
  <Application>Microsoft Office PowerPoint</Application>
  <PresentationFormat>Widescreen</PresentationFormat>
  <Paragraphs>139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Multicycle Paths</vt:lpstr>
      <vt:lpstr>Setup and Hold Edges</vt:lpstr>
      <vt:lpstr>Single-Cycle Paths</vt:lpstr>
      <vt:lpstr>Multicycle Paths</vt:lpstr>
      <vt:lpstr>Why does the hold edge move?</vt:lpstr>
      <vt:lpstr>Changing the Hold Edge </vt:lpstr>
      <vt:lpstr>Complete Design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Stitt,Gregory</cp:lastModifiedBy>
  <cp:revision>393</cp:revision>
  <dcterms:created xsi:type="dcterms:W3CDTF">2017-01-16T21:37:43Z</dcterms:created>
  <dcterms:modified xsi:type="dcterms:W3CDTF">2022-01-27T21:20:48Z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